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0.xml" ContentType="application/vnd.openxmlformats-officedocument.presentationml.tags+xml"/>
  <Override PartName="/ppt/notesSlides/notesSlide3.xml" ContentType="application/vnd.openxmlformats-officedocument.presentationml.notesSlide+xml"/>
  <Override PartName="/ppt/tags/tag7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264" r:id="rId3"/>
    <p:sldId id="257" r:id="rId4"/>
    <p:sldId id="270" r:id="rId5"/>
    <p:sldId id="278" r:id="rId6"/>
    <p:sldId id="277" r:id="rId7"/>
    <p:sldId id="272" r:id="rId8"/>
    <p:sldId id="276" r:id="rId9"/>
    <p:sldId id="311" r:id="rId10"/>
    <p:sldId id="312" r:id="rId11"/>
    <p:sldId id="273" r:id="rId12"/>
    <p:sldId id="313" r:id="rId13"/>
    <p:sldId id="279" r:id="rId14"/>
    <p:sldId id="314" r:id="rId15"/>
    <p:sldId id="275" r:id="rId16"/>
    <p:sldId id="315" r:id="rId17"/>
    <p:sldId id="316" r:id="rId18"/>
    <p:sldId id="260" r:id="rId19"/>
    <p:sldId id="317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04" r:id="rId28"/>
    <p:sldId id="259" r:id="rId29"/>
    <p:sldId id="258" r:id="rId30"/>
    <p:sldId id="305" r:id="rId31"/>
    <p:sldId id="327" r:id="rId32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8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54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813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32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75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116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01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06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7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93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83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85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74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7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95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43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0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8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376680"/>
            <a:ext cx="12192000" cy="1402080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5400" dirty="0">
                <a:solidFill>
                  <a:schemeClr val="accent4"/>
                </a:solidFill>
                <a:effectLst/>
                <a:latin typeface="微软雅黑" panose="020B0503020204020204" charset="-122"/>
                <a:sym typeface="+mn-ea"/>
              </a:rPr>
              <a:t>如何正确与异性同学相处</a:t>
            </a:r>
            <a:endParaRPr lang="zh-CN" altLang="en-US" sz="54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89805" y="3463925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/>
              <a:t>主题班会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-19685" y="-40005"/>
            <a:ext cx="3013287" cy="1178560"/>
            <a:chOff x="-21" y="1469"/>
            <a:chExt cx="3559" cy="1392"/>
          </a:xfrm>
        </p:grpSpPr>
        <p:pic>
          <p:nvPicPr>
            <p:cNvPr id="5" name="图片 4" descr="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6" y="1469"/>
              <a:ext cx="2232" cy="1308"/>
            </a:xfrm>
            <a:prstGeom prst="rect">
              <a:avLst/>
            </a:prstGeom>
          </p:spPr>
        </p:pic>
        <p:pic>
          <p:nvPicPr>
            <p:cNvPr id="6" name="图片 5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1" y="1469"/>
              <a:ext cx="2400" cy="1392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 flipH="1" flipV="1">
            <a:off x="9546590" y="5693198"/>
            <a:ext cx="2680547" cy="1178560"/>
            <a:chOff x="-814" y="1469"/>
            <a:chExt cx="3166" cy="1392"/>
          </a:xfrm>
        </p:grpSpPr>
        <p:pic>
          <p:nvPicPr>
            <p:cNvPr id="8" name="图片 7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8" y="1469"/>
              <a:ext cx="2400" cy="1392"/>
            </a:xfrm>
            <a:prstGeom prst="rect">
              <a:avLst/>
            </a:prstGeom>
          </p:spPr>
        </p:pic>
        <p:pic>
          <p:nvPicPr>
            <p:cNvPr id="9" name="图片 8" descr="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14" y="1469"/>
              <a:ext cx="2232" cy="1308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7145" y="6756400"/>
            <a:ext cx="12226713" cy="101600"/>
          </a:xfrm>
          <a:prstGeom prst="rect">
            <a:avLst/>
          </a:prstGeom>
          <a:solidFill>
            <a:srgbClr val="FF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TextBox 2"/>
          <p:cNvSpPr txBox="1"/>
          <p:nvPr/>
        </p:nvSpPr>
        <p:spPr>
          <a:xfrm>
            <a:off x="3260090" y="1673225"/>
            <a:ext cx="5671185" cy="1383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50000"/>
              </a:lnSpc>
            </a:pPr>
            <a:r>
              <a:rPr lang="zh-CN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/>
              </a:rPr>
              <a:t>同学们</a:t>
            </a:r>
            <a:r>
              <a:rPr sz="2800" dirty="0" err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/>
              </a:rPr>
              <a:t>要把眼光放得远一点，要用理智战胜自己的</a:t>
            </a:r>
            <a:r>
              <a:rPr lang="zh-CN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/>
              </a:rPr>
              <a:t>情感</a:t>
            </a:r>
            <a:r>
              <a:rPr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/>
              </a:rPr>
              <a:t>。</a:t>
            </a:r>
          </a:p>
        </p:txBody>
      </p:sp>
      <p:pic>
        <p:nvPicPr>
          <p:cNvPr id="5" name="图片 4" descr="00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5" y="116205"/>
            <a:ext cx="2574290" cy="13785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21300000">
            <a:off x="319405" y="346710"/>
            <a:ext cx="2120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91AFE5"/>
                </a:solidFill>
                <a:latin typeface="微软雅黑" panose="020B0503020204020204" charset="-122"/>
                <a:ea typeface="微软雅黑"/>
              </a:rPr>
              <a:t>安全小结</a:t>
            </a:r>
          </a:p>
        </p:txBody>
      </p:sp>
      <p:sp>
        <p:nvSpPr>
          <p:cNvPr id="7" name="横卷形 6"/>
          <p:cNvSpPr/>
          <p:nvPr/>
        </p:nvSpPr>
        <p:spPr>
          <a:xfrm>
            <a:off x="2971165" y="3710305"/>
            <a:ext cx="6266815" cy="2392045"/>
          </a:xfrm>
          <a:prstGeom prst="horizontalScroll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>
                <a:latin typeface="微软雅黑" panose="020B0503020204020204" charset="-122"/>
                <a:ea typeface="微软雅黑"/>
              </a:rPr>
              <a:t>如果已经有早恋倾向该怎么办呢？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7145" y="6756400"/>
            <a:ext cx="12226713" cy="101600"/>
          </a:xfrm>
          <a:prstGeom prst="rect">
            <a:avLst/>
          </a:prstGeom>
          <a:solidFill>
            <a:srgbClr val="FF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图片 4" descr="00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5" y="116205"/>
            <a:ext cx="2574290" cy="13785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21300000">
            <a:off x="319405" y="346710"/>
            <a:ext cx="2120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91AFE5"/>
                </a:solidFill>
                <a:latin typeface="微软雅黑" panose="020B0503020204020204" charset="-122"/>
                <a:ea typeface="微软雅黑"/>
              </a:rPr>
              <a:t>技能站</a:t>
            </a:r>
          </a:p>
        </p:txBody>
      </p:sp>
      <p:sp>
        <p:nvSpPr>
          <p:cNvPr id="9" name="线形标注 1(带边框和强调线) 8"/>
          <p:cNvSpPr/>
          <p:nvPr/>
        </p:nvSpPr>
        <p:spPr>
          <a:xfrm>
            <a:off x="1380490" y="1925320"/>
            <a:ext cx="962025" cy="3975100"/>
          </a:xfrm>
          <a:prstGeom prst="accentBorderCallout1">
            <a:avLst/>
          </a:prstGeom>
          <a:solidFill>
            <a:srgbClr val="FF8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2"/>
          <p:cNvSpPr txBox="1"/>
          <p:nvPr/>
        </p:nvSpPr>
        <p:spPr>
          <a:xfrm>
            <a:off x="1569720" y="2514600"/>
            <a:ext cx="582930" cy="32213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zh-CN" sz="2600" b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如何克服早恋倾向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3313430" y="2343785"/>
            <a:ext cx="762381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zh-CN" sz="2200" dirty="0">
                <a:latin typeface="微软雅黑" panose="020B0503020204020204" charset="-122"/>
                <a:ea typeface="微软雅黑"/>
              </a:rPr>
              <a:t>采取“冷处理法”，或采用“搁置法”，冷却感情，从而保持纯洁友谊。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zh-CN" sz="2200" dirty="0">
                <a:latin typeface="微软雅黑" panose="020B0503020204020204" charset="-122"/>
                <a:ea typeface="微软雅黑"/>
              </a:rPr>
              <a:t>注意心理卫生，不看不适宜的书刊、影视节目。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zh-CN" sz="2200" dirty="0">
                <a:latin typeface="微软雅黑" panose="020B0503020204020204" charset="-122"/>
                <a:ea typeface="微软雅黑"/>
              </a:rPr>
              <a:t>主动学习、了解青春期心理过程，理性看待对异性的好感。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zh-CN" sz="2200" dirty="0">
                <a:latin typeface="微软雅黑" panose="020B0503020204020204" charset="-122"/>
                <a:ea typeface="微软雅黑"/>
              </a:rPr>
              <a:t>树立远大的奋斗目标，把精力投入到学习中去。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zh-CN" sz="2200" dirty="0">
                <a:latin typeface="微软雅黑" panose="020B0503020204020204" charset="-122"/>
                <a:ea typeface="微软雅黑"/>
              </a:rPr>
              <a:t>多参加集体活动，分散注意力，不要与异性单独交往。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1858433" y="2228427"/>
            <a:ext cx="9473353" cy="2067560"/>
            <a:chOff x="2597" y="3954"/>
            <a:chExt cx="11189" cy="2442"/>
          </a:xfrm>
        </p:grpSpPr>
        <p:sp>
          <p:nvSpPr>
            <p:cNvPr id="184" name=" 184"/>
            <p:cNvSpPr/>
            <p:nvPr/>
          </p:nvSpPr>
          <p:spPr>
            <a:xfrm>
              <a:off x="2597" y="3954"/>
              <a:ext cx="2442" cy="2442"/>
            </a:xfrm>
            <a:prstGeom prst="ellipse">
              <a:avLst/>
            </a:prstGeom>
            <a:solidFill>
              <a:srgbClr val="FF8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008" y="4449"/>
              <a:ext cx="1548" cy="1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b="1">
                  <a:solidFill>
                    <a:schemeClr val="bg1"/>
                  </a:solidFill>
                  <a:latin typeface="微软雅黑" panose="020B0503020204020204" charset="-122"/>
                  <a:ea typeface="微软雅黑"/>
                </a:rPr>
                <a:t>02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5645" y="4570"/>
              <a:ext cx="8141" cy="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5865" b="1" dirty="0">
                  <a:solidFill>
                    <a:srgbClr val="FF8400"/>
                  </a:solidFill>
                  <a:latin typeface="微软雅黑" panose="020B0503020204020204" charset="-122"/>
                  <a:ea typeface="微软雅黑"/>
                  <a:sym typeface="+mn-ea"/>
                </a:rPr>
                <a:t>雾里看花之“网恋”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19685" y="-40005"/>
            <a:ext cx="3013287" cy="1178560"/>
            <a:chOff x="-21" y="1469"/>
            <a:chExt cx="3559" cy="1392"/>
          </a:xfrm>
        </p:grpSpPr>
        <p:pic>
          <p:nvPicPr>
            <p:cNvPr id="4" name="图片 3" descr="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6" y="1469"/>
              <a:ext cx="2232" cy="1308"/>
            </a:xfrm>
            <a:prstGeom prst="rect">
              <a:avLst/>
            </a:prstGeom>
          </p:spPr>
        </p:pic>
        <p:pic>
          <p:nvPicPr>
            <p:cNvPr id="5" name="图片 4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1" y="1469"/>
              <a:ext cx="2400" cy="1392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 flipH="1" flipV="1">
            <a:off x="9546590" y="5693198"/>
            <a:ext cx="2680547" cy="1178560"/>
            <a:chOff x="-814" y="1469"/>
            <a:chExt cx="3166" cy="1392"/>
          </a:xfrm>
        </p:grpSpPr>
        <p:pic>
          <p:nvPicPr>
            <p:cNvPr id="7" name="图片 6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8" y="1469"/>
              <a:ext cx="2400" cy="1392"/>
            </a:xfrm>
            <a:prstGeom prst="rect">
              <a:avLst/>
            </a:prstGeom>
          </p:spPr>
        </p:pic>
        <p:pic>
          <p:nvPicPr>
            <p:cNvPr id="8" name="图片 7" descr="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14" y="1469"/>
              <a:ext cx="2232" cy="1308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7145" y="6756400"/>
            <a:ext cx="12226713" cy="101600"/>
          </a:xfrm>
          <a:prstGeom prst="rect">
            <a:avLst/>
          </a:prstGeom>
          <a:solidFill>
            <a:srgbClr val="FF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266" name="Rectangle 1"/>
          <p:cNvSpPr/>
          <p:nvPr/>
        </p:nvSpPr>
        <p:spPr>
          <a:xfrm>
            <a:off x="476250" y="1791970"/>
            <a:ext cx="11238865" cy="470789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just" eaLnBrk="0" latinLnBrk="1" hangingPunct="0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2019年4月21日，广西南宁市公安局邕宁分局责任区刑侦大队接到报警称，某大学的一名女学生小陈在微信上认识了一名男子，双方通过网恋确定男女关系后，对方便陆续向小陈以各种理由借了9万余元。</a:t>
            </a:r>
          </a:p>
          <a:p>
            <a:pPr algn="just" eaLnBrk="0" latinLnBrk="1" hangingPunct="0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en-US" altLang="zh-CN" sz="2000" dirty="0" err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之后，小陈联系不上对方，怀疑自己被骗了，便立刻报警</a:t>
            </a:r>
            <a:r>
              <a:rPr lang="en-US" altLang="zh-CN" sz="20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  <a:p>
            <a:pPr algn="just" eaLnBrk="0" latinLnBrk="1" hangingPunct="0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在了解到详细情况后，邕宁警方立即开展侦查，并掌握了嫌疑人梁某的身份信息：“梁某”真实姓名为黄某珠，防城港人，小学没毕业就外出打工至今。黄某珠并不是广西某公司的副总经理，而只是一名社会闲散人员。</a:t>
            </a:r>
          </a:p>
          <a:p>
            <a:pPr algn="just" eaLnBrk="0" latinLnBrk="1" hangingPunct="0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掌握相关证据后，民警立即针对黄某珠的行动轨迹进行分析，于2019年4月27日，成功将嫌疑人黄某珠抓获</a:t>
            </a:r>
            <a:r>
              <a:rPr lang="zh-CN" altLang="en-US" sz="20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20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 eaLnBrk="0" latinLnBrk="1" hangingPunct="0"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来源：搜狐网</a:t>
            </a:r>
          </a:p>
        </p:txBody>
      </p:sp>
      <p:sp>
        <p:nvSpPr>
          <p:cNvPr id="23556" name="TextBox 3"/>
          <p:cNvSpPr txBox="1"/>
          <p:nvPr/>
        </p:nvSpPr>
        <p:spPr>
          <a:xfrm>
            <a:off x="2046605" y="1054735"/>
            <a:ext cx="811657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latinLnBrk="1"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/>
              </a:rPr>
              <a:t>南宁一女大学生网恋后被骗9万元！</a:t>
            </a:r>
          </a:p>
        </p:txBody>
      </p:sp>
      <p:pic>
        <p:nvPicPr>
          <p:cNvPr id="4" name="图片 3" descr="00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5" y="116205"/>
            <a:ext cx="2397760" cy="12839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00000">
            <a:off x="640080" y="354330"/>
            <a:ext cx="1299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91AFE5"/>
                </a:solidFill>
                <a:latin typeface="微软雅黑" panose="020B0503020204020204" charset="-122"/>
                <a:ea typeface="微软雅黑"/>
              </a:rPr>
              <a:t>案例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7145" y="6756400"/>
            <a:ext cx="12226713" cy="101600"/>
          </a:xfrm>
          <a:prstGeom prst="rect">
            <a:avLst/>
          </a:prstGeom>
          <a:solidFill>
            <a:srgbClr val="FF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图片 4" descr="00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5" y="116205"/>
            <a:ext cx="2574290" cy="13785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21300000">
            <a:off x="319405" y="346710"/>
            <a:ext cx="2120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91AFE5"/>
                </a:solidFill>
                <a:latin typeface="微软雅黑" panose="020B0503020204020204" charset="-122"/>
                <a:ea typeface="微软雅黑"/>
              </a:rPr>
              <a:t>小贴士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3209925" y="1494790"/>
            <a:ext cx="57715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微软雅黑" panose="020B0503020204020204" charset="-122"/>
                <a:ea typeface="微软雅黑"/>
              </a:rPr>
              <a:t>网络情感具有不稳定性和不确定性，往往会给深陷其中的中学生带来更大的伤害。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1134745" y="4673600"/>
            <a:ext cx="5864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/>
              </a:rPr>
              <a:t>作为高中生，要如何预防网恋？</a:t>
            </a:r>
          </a:p>
        </p:txBody>
      </p:sp>
      <p:pic>
        <p:nvPicPr>
          <p:cNvPr id="9" name="图片 8" descr="11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98"/>
          <a:stretch>
            <a:fillRect/>
          </a:stretch>
        </p:blipFill>
        <p:spPr>
          <a:xfrm>
            <a:off x="6412230" y="3188970"/>
            <a:ext cx="4745990" cy="34912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7145" y="6756400"/>
            <a:ext cx="12226713" cy="101600"/>
          </a:xfrm>
          <a:prstGeom prst="rect">
            <a:avLst/>
          </a:prstGeom>
          <a:solidFill>
            <a:srgbClr val="FF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816610" y="939800"/>
            <a:ext cx="4317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zh-CN" sz="2400" b="1">
                <a:latin typeface="微软雅黑" panose="020B0503020204020204" charset="-122"/>
                <a:ea typeface="微软雅黑"/>
              </a:rPr>
              <a:t>认清网恋的虚幻本质。</a:t>
            </a:r>
          </a:p>
        </p:txBody>
      </p:sp>
      <p:sp>
        <p:nvSpPr>
          <p:cNvPr id="2" name="TextBox 7"/>
          <p:cNvSpPr txBox="1"/>
          <p:nvPr/>
        </p:nvSpPr>
        <p:spPr>
          <a:xfrm>
            <a:off x="7600315" y="939800"/>
            <a:ext cx="3434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400" b="1">
                <a:latin typeface="微软雅黑" panose="020B0503020204020204" charset="-122"/>
                <a:ea typeface="微软雅黑"/>
              </a:rPr>
              <a:t>正确健康地利用网络。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5" t="19355" r="2462" b="16897"/>
          <a:stretch>
            <a:fillRect/>
          </a:stretch>
        </p:blipFill>
        <p:spPr>
          <a:xfrm>
            <a:off x="6402705" y="1831975"/>
            <a:ext cx="5829300" cy="3952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" y="2160905"/>
            <a:ext cx="5305425" cy="32956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7145" y="6756400"/>
            <a:ext cx="12226713" cy="101600"/>
          </a:xfrm>
          <a:prstGeom prst="rect">
            <a:avLst/>
          </a:prstGeom>
          <a:solidFill>
            <a:srgbClr val="FF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816610" y="1520190"/>
            <a:ext cx="4317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zh-CN" sz="2400" b="1" dirty="0">
                <a:latin typeface="微软雅黑" panose="020B0503020204020204" charset="-122"/>
                <a:ea typeface="微软雅黑"/>
              </a:rPr>
              <a:t>丰富课余生活，多与同学交往。</a:t>
            </a:r>
          </a:p>
        </p:txBody>
      </p:sp>
      <p:sp>
        <p:nvSpPr>
          <p:cNvPr id="2" name="TextBox 7"/>
          <p:cNvSpPr txBox="1"/>
          <p:nvPr/>
        </p:nvSpPr>
        <p:spPr>
          <a:xfrm>
            <a:off x="816610" y="4142105"/>
            <a:ext cx="46259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400" b="1" dirty="0">
                <a:latin typeface="微软雅黑" panose="020B0503020204020204" charset="-122"/>
                <a:ea typeface="微软雅黑"/>
              </a:rPr>
              <a:t>掌握青春期心理、生理知识，促进现实生活中异性间的和谐关系，消除对网络对象的幻想。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2585" y="171450"/>
            <a:ext cx="6111240" cy="33426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705" y="3514090"/>
            <a:ext cx="5715000" cy="30099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1359958" y="2247477"/>
            <a:ext cx="10218420" cy="2067560"/>
            <a:chOff x="2597" y="3954"/>
            <a:chExt cx="12069" cy="2442"/>
          </a:xfrm>
        </p:grpSpPr>
        <p:sp>
          <p:nvSpPr>
            <p:cNvPr id="184" name=" 184"/>
            <p:cNvSpPr/>
            <p:nvPr/>
          </p:nvSpPr>
          <p:spPr>
            <a:xfrm>
              <a:off x="2597" y="3954"/>
              <a:ext cx="2442" cy="2442"/>
            </a:xfrm>
            <a:prstGeom prst="ellipse">
              <a:avLst/>
            </a:prstGeom>
            <a:solidFill>
              <a:srgbClr val="FF8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008" y="4449"/>
              <a:ext cx="1548" cy="1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b="1">
                  <a:solidFill>
                    <a:schemeClr val="bg1"/>
                  </a:solidFill>
                  <a:latin typeface="微软雅黑" panose="020B0503020204020204" charset="-122"/>
                  <a:ea typeface="微软雅黑"/>
                </a:rPr>
                <a:t>03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5645" y="4570"/>
              <a:ext cx="9021" cy="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5865" b="1" dirty="0">
                  <a:solidFill>
                    <a:srgbClr val="FF8400"/>
                  </a:solidFill>
                  <a:latin typeface="微软雅黑" panose="020B0503020204020204" charset="-122"/>
                  <a:ea typeface="微软雅黑"/>
                  <a:sym typeface="+mn-ea"/>
                </a:rPr>
                <a:t>男生女生，同行在雨季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19685" y="-40005"/>
            <a:ext cx="3013287" cy="1178560"/>
            <a:chOff x="-21" y="1469"/>
            <a:chExt cx="3559" cy="1392"/>
          </a:xfrm>
        </p:grpSpPr>
        <p:pic>
          <p:nvPicPr>
            <p:cNvPr id="4" name="图片 3" descr="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6" y="1469"/>
              <a:ext cx="2232" cy="1308"/>
            </a:xfrm>
            <a:prstGeom prst="rect">
              <a:avLst/>
            </a:prstGeom>
          </p:spPr>
        </p:pic>
        <p:pic>
          <p:nvPicPr>
            <p:cNvPr id="5" name="图片 4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1" y="1469"/>
              <a:ext cx="2400" cy="1392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 flipH="1" flipV="1">
            <a:off x="9546590" y="5693198"/>
            <a:ext cx="2680547" cy="1178560"/>
            <a:chOff x="-814" y="1469"/>
            <a:chExt cx="3166" cy="1392"/>
          </a:xfrm>
        </p:grpSpPr>
        <p:pic>
          <p:nvPicPr>
            <p:cNvPr id="7" name="图片 6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8" y="1469"/>
              <a:ext cx="2400" cy="1392"/>
            </a:xfrm>
            <a:prstGeom prst="rect">
              <a:avLst/>
            </a:prstGeom>
          </p:spPr>
        </p:pic>
        <p:pic>
          <p:nvPicPr>
            <p:cNvPr id="8" name="图片 7" descr="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14" y="1469"/>
              <a:ext cx="2232" cy="1308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7145" y="6756400"/>
            <a:ext cx="12226713" cy="101600"/>
          </a:xfrm>
          <a:prstGeom prst="rect">
            <a:avLst/>
          </a:prstGeom>
          <a:solidFill>
            <a:srgbClr val="FF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4" name="图片 3" descr="00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5" y="116205"/>
            <a:ext cx="2397760" cy="12839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00000">
            <a:off x="640080" y="354330"/>
            <a:ext cx="1299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91AFE5"/>
                </a:solidFill>
                <a:latin typeface="微软雅黑" panose="020B0503020204020204" charset="-122"/>
                <a:ea typeface="微软雅黑"/>
              </a:rPr>
              <a:t>交流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1741170" y="1400175"/>
            <a:ext cx="870966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smtClean="0">
                <a:latin typeface="微软雅黑" panose="020B0503020204020204" charset="-122"/>
                <a:ea typeface="微软雅黑"/>
              </a:rPr>
              <a:t>如何与异性同学建立起积极向上、健康发展的关系呢？</a:t>
            </a:r>
          </a:p>
        </p:txBody>
      </p:sp>
      <p:pic>
        <p:nvPicPr>
          <p:cNvPr id="2" name="图片 1" descr="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12"/>
          <a:stretch>
            <a:fillRect/>
          </a:stretch>
        </p:blipFill>
        <p:spPr>
          <a:xfrm>
            <a:off x="3126740" y="2137410"/>
            <a:ext cx="5956300" cy="43605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7145" y="6756400"/>
            <a:ext cx="12226713" cy="101600"/>
          </a:xfrm>
          <a:prstGeom prst="rect">
            <a:avLst/>
          </a:prstGeom>
          <a:solidFill>
            <a:srgbClr val="FF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文本框 67"/>
          <p:cNvSpPr txBox="1"/>
          <p:nvPr/>
        </p:nvSpPr>
        <p:spPr>
          <a:xfrm>
            <a:off x="7815368" y="17780"/>
            <a:ext cx="4271433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735">
                <a:solidFill>
                  <a:srgbClr val="FF8400"/>
                </a:solidFill>
                <a:sym typeface="+mn-ea"/>
              </a:rPr>
              <a:t>...........................</a:t>
            </a:r>
          </a:p>
        </p:txBody>
      </p:sp>
      <p:sp>
        <p:nvSpPr>
          <p:cNvPr id="7" name="文本框 59"/>
          <p:cNvSpPr txBox="1"/>
          <p:nvPr/>
        </p:nvSpPr>
        <p:spPr>
          <a:xfrm>
            <a:off x="1396788" y="17780"/>
            <a:ext cx="3517053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735">
                <a:solidFill>
                  <a:srgbClr val="FF8400"/>
                </a:solidFill>
                <a:sym typeface="+mn-ea"/>
              </a:rPr>
              <a:t>................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-19685" y="-40005"/>
            <a:ext cx="3013287" cy="1178560"/>
            <a:chOff x="-21" y="1469"/>
            <a:chExt cx="3559" cy="1392"/>
          </a:xfrm>
        </p:grpSpPr>
        <p:pic>
          <p:nvPicPr>
            <p:cNvPr id="53" name="图片 52" descr="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6" y="1469"/>
              <a:ext cx="2232" cy="1308"/>
            </a:xfrm>
            <a:prstGeom prst="rect">
              <a:avLst/>
            </a:prstGeom>
          </p:spPr>
        </p:pic>
        <p:pic>
          <p:nvPicPr>
            <p:cNvPr id="52" name="图片 51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1" y="1469"/>
              <a:ext cx="2400" cy="1392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 flipH="1" flipV="1">
            <a:off x="9546590" y="5693198"/>
            <a:ext cx="2680547" cy="1178560"/>
            <a:chOff x="-814" y="1469"/>
            <a:chExt cx="3166" cy="1392"/>
          </a:xfrm>
        </p:grpSpPr>
        <p:pic>
          <p:nvPicPr>
            <p:cNvPr id="6" name="图片 5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8" y="1469"/>
              <a:ext cx="2400" cy="1392"/>
            </a:xfrm>
            <a:prstGeom prst="rect">
              <a:avLst/>
            </a:prstGeom>
          </p:spPr>
        </p:pic>
        <p:pic>
          <p:nvPicPr>
            <p:cNvPr id="2" name="图片 1" descr="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14" y="1469"/>
              <a:ext cx="2232" cy="1308"/>
            </a:xfrm>
            <a:prstGeom prst="rect">
              <a:avLst/>
            </a:prstGeom>
          </p:spPr>
        </p:pic>
      </p:grpSp>
      <p:sp>
        <p:nvSpPr>
          <p:cNvPr id="8" name="文本框 60"/>
          <p:cNvSpPr txBox="1"/>
          <p:nvPr/>
        </p:nvSpPr>
        <p:spPr>
          <a:xfrm>
            <a:off x="3866940" y="159173"/>
            <a:ext cx="445770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735" dirty="0" smtClean="0">
                <a:solidFill>
                  <a:srgbClr val="FF8400"/>
                </a:solidFill>
                <a:latin typeface="微软雅黑" panose="020B0503020204020204" charset="-122"/>
                <a:ea typeface="微软雅黑"/>
                <a:sym typeface="+mn-ea"/>
              </a:rPr>
              <a:t>端正态度，自然交往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1259840" y="1486535"/>
            <a:ext cx="96901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400" dirty="0">
                <a:latin typeface="微软雅黑" panose="020B0503020204020204" charset="-122"/>
                <a:ea typeface="微软雅黑"/>
              </a:rPr>
              <a:t>以平常心对待异性同学，培养健康的交往意识；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400" dirty="0">
                <a:latin typeface="微软雅黑" panose="020B0503020204020204" charset="-122"/>
                <a:ea typeface="微软雅黑"/>
              </a:rPr>
              <a:t>表达友情时，言语、表情、行为举止、情感流露要做到自然、顺畅；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400" dirty="0">
                <a:latin typeface="微软雅黑" panose="020B0503020204020204" charset="-122"/>
                <a:ea typeface="微软雅黑"/>
              </a:rPr>
              <a:t>消除异性交往中的不自然感，是建立正常异性关系的前提。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0340" y="3648075"/>
            <a:ext cx="4229735" cy="24949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54000" y="1093047"/>
            <a:ext cx="4274820" cy="4290060"/>
            <a:chOff x="1057" y="2641"/>
            <a:chExt cx="5049" cy="5067"/>
          </a:xfrm>
        </p:grpSpPr>
        <p:grpSp>
          <p:nvGrpSpPr>
            <p:cNvPr id="9" name="组合 8"/>
            <p:cNvGrpSpPr/>
            <p:nvPr/>
          </p:nvGrpSpPr>
          <p:grpSpPr>
            <a:xfrm>
              <a:off x="1057" y="2641"/>
              <a:ext cx="5049" cy="5067"/>
              <a:chOff x="1797" y="2982"/>
              <a:chExt cx="4223" cy="4238"/>
            </a:xfrm>
            <a:solidFill>
              <a:srgbClr val="007CC6"/>
            </a:solidFill>
          </p:grpSpPr>
          <p:sp>
            <p:nvSpPr>
              <p:cNvPr id="2" name=" 2"/>
              <p:cNvSpPr/>
              <p:nvPr/>
            </p:nvSpPr>
            <p:spPr>
              <a:xfrm rot="1560000">
                <a:off x="2724" y="2982"/>
                <a:ext cx="3296" cy="3361"/>
              </a:xfrm>
              <a:prstGeom prst="triangle">
                <a:avLst/>
              </a:prstGeom>
              <a:solidFill>
                <a:srgbClr val="FF8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" name="直接连接符 3"/>
              <p:cNvCxnSpPr/>
              <p:nvPr/>
            </p:nvCxnSpPr>
            <p:spPr>
              <a:xfrm flipV="1">
                <a:off x="1891" y="3447"/>
                <a:ext cx="3736" cy="1176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 flipH="1">
                <a:off x="4244" y="3408"/>
                <a:ext cx="1383" cy="3788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1892" y="4610"/>
                <a:ext cx="2353" cy="2586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4" name=" 184"/>
              <p:cNvSpPr/>
              <p:nvPr/>
            </p:nvSpPr>
            <p:spPr>
              <a:xfrm>
                <a:off x="5527" y="3303"/>
                <a:ext cx="246" cy="246"/>
              </a:xfrm>
              <a:prstGeom prst="ellipse">
                <a:avLst/>
              </a:prstGeom>
              <a:solidFill>
                <a:srgbClr val="FF8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 184"/>
              <p:cNvSpPr/>
              <p:nvPr/>
            </p:nvSpPr>
            <p:spPr>
              <a:xfrm>
                <a:off x="1797" y="4540"/>
                <a:ext cx="246" cy="246"/>
              </a:xfrm>
              <a:prstGeom prst="ellipse">
                <a:avLst/>
              </a:prstGeom>
              <a:solidFill>
                <a:srgbClr val="FF8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 184"/>
              <p:cNvSpPr/>
              <p:nvPr/>
            </p:nvSpPr>
            <p:spPr>
              <a:xfrm>
                <a:off x="4111" y="6974"/>
                <a:ext cx="246" cy="246"/>
              </a:xfrm>
              <a:prstGeom prst="ellipse">
                <a:avLst/>
              </a:prstGeom>
              <a:solidFill>
                <a:srgbClr val="FF8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3057" y="4406"/>
              <a:ext cx="1497" cy="1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zh-CN" sz="4265" dirty="0">
                  <a:solidFill>
                    <a:schemeClr val="bg1"/>
                  </a:solidFill>
                  <a:latin typeface="微软雅黑" panose="020B0503020204020204" charset="-122"/>
                  <a:ea typeface="微软雅黑"/>
                </a:rPr>
                <a:t>学习</a:t>
              </a:r>
            </a:p>
            <a:p>
              <a:r>
                <a:rPr lang="zh-CN" altLang="zh-CN" sz="4265" dirty="0">
                  <a:solidFill>
                    <a:schemeClr val="bg1"/>
                  </a:solidFill>
                  <a:latin typeface="微软雅黑" panose="020B0503020204020204" charset="-122"/>
                  <a:ea typeface="微软雅黑"/>
                </a:rPr>
                <a:t>目标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641215" y="2225675"/>
            <a:ext cx="5926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200" dirty="0">
                <a:solidFill>
                  <a:srgbClr val="002060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能够正确处理早恋问题；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-19685" y="-40005"/>
            <a:ext cx="3013287" cy="1178560"/>
            <a:chOff x="-21" y="1469"/>
            <a:chExt cx="3559" cy="1392"/>
          </a:xfrm>
        </p:grpSpPr>
        <p:pic>
          <p:nvPicPr>
            <p:cNvPr id="53" name="图片 52" descr="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6" y="1469"/>
              <a:ext cx="2232" cy="1308"/>
            </a:xfrm>
            <a:prstGeom prst="rect">
              <a:avLst/>
            </a:prstGeom>
          </p:spPr>
        </p:pic>
        <p:pic>
          <p:nvPicPr>
            <p:cNvPr id="52" name="图片 51" descr="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1" y="1469"/>
              <a:ext cx="2400" cy="1392"/>
            </a:xfrm>
            <a:prstGeom prst="rect">
              <a:avLst/>
            </a:prstGeom>
          </p:spPr>
        </p:pic>
      </p:grpSp>
      <p:grpSp>
        <p:nvGrpSpPr>
          <p:cNvPr id="56" name="组合 55"/>
          <p:cNvGrpSpPr/>
          <p:nvPr/>
        </p:nvGrpSpPr>
        <p:grpSpPr>
          <a:xfrm flipH="1" flipV="1">
            <a:off x="9546590" y="5693198"/>
            <a:ext cx="2680547" cy="1178560"/>
            <a:chOff x="-814" y="1469"/>
            <a:chExt cx="3166" cy="1392"/>
          </a:xfrm>
        </p:grpSpPr>
        <p:pic>
          <p:nvPicPr>
            <p:cNvPr id="58" name="图片 57" descr="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8" y="1469"/>
              <a:ext cx="2400" cy="1392"/>
            </a:xfrm>
            <a:prstGeom prst="rect">
              <a:avLst/>
            </a:prstGeom>
          </p:spPr>
        </p:pic>
        <p:pic>
          <p:nvPicPr>
            <p:cNvPr id="57" name="图片 56" descr="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14" y="1469"/>
              <a:ext cx="2232" cy="1308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4641215" y="3055620"/>
            <a:ext cx="65544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 dirty="0">
                <a:solidFill>
                  <a:srgbClr val="002060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了解网恋的心理原因，预防网恋；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641215" y="3992245"/>
            <a:ext cx="65544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 dirty="0">
                <a:solidFill>
                  <a:srgbClr val="002060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  <a:sym typeface="Wingdings" panose="05000000000000000000" pitchFamily="2" charset="2"/>
              </a:rPr>
              <a:t>能够正确处理异性交往问题。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981025" y="807868"/>
            <a:ext cx="11807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FFFFF"/>
                </a:solidFill>
              </a:rPr>
              <a:t>https://www.ypppt.com/</a:t>
            </a:r>
            <a:endParaRPr lang="zh-CN" altLang="en-US" sz="7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7145" y="6756400"/>
            <a:ext cx="12226713" cy="101600"/>
          </a:xfrm>
          <a:prstGeom prst="rect">
            <a:avLst/>
          </a:prstGeom>
          <a:solidFill>
            <a:srgbClr val="FF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文本框 67"/>
          <p:cNvSpPr txBox="1"/>
          <p:nvPr/>
        </p:nvSpPr>
        <p:spPr>
          <a:xfrm>
            <a:off x="7815368" y="17780"/>
            <a:ext cx="4271433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735">
                <a:solidFill>
                  <a:srgbClr val="FF8400"/>
                </a:solidFill>
                <a:sym typeface="+mn-ea"/>
              </a:rPr>
              <a:t>...........................</a:t>
            </a:r>
          </a:p>
        </p:txBody>
      </p:sp>
      <p:sp>
        <p:nvSpPr>
          <p:cNvPr id="7" name="文本框 59"/>
          <p:cNvSpPr txBox="1"/>
          <p:nvPr/>
        </p:nvSpPr>
        <p:spPr>
          <a:xfrm>
            <a:off x="1396788" y="17780"/>
            <a:ext cx="3517053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735">
                <a:solidFill>
                  <a:srgbClr val="FF8400"/>
                </a:solidFill>
                <a:sym typeface="+mn-ea"/>
              </a:rPr>
              <a:t>................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-19685" y="-40005"/>
            <a:ext cx="3013287" cy="1178560"/>
            <a:chOff x="-21" y="1469"/>
            <a:chExt cx="3559" cy="1392"/>
          </a:xfrm>
        </p:grpSpPr>
        <p:pic>
          <p:nvPicPr>
            <p:cNvPr id="53" name="图片 52" descr="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6" y="1469"/>
              <a:ext cx="2232" cy="1308"/>
            </a:xfrm>
            <a:prstGeom prst="rect">
              <a:avLst/>
            </a:prstGeom>
          </p:spPr>
        </p:pic>
        <p:pic>
          <p:nvPicPr>
            <p:cNvPr id="52" name="图片 51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1" y="1469"/>
              <a:ext cx="2400" cy="1392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 flipH="1" flipV="1">
            <a:off x="9546590" y="5693198"/>
            <a:ext cx="2680547" cy="1178560"/>
            <a:chOff x="-814" y="1469"/>
            <a:chExt cx="3166" cy="1392"/>
          </a:xfrm>
        </p:grpSpPr>
        <p:pic>
          <p:nvPicPr>
            <p:cNvPr id="6" name="图片 5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8" y="1469"/>
              <a:ext cx="2400" cy="1392"/>
            </a:xfrm>
            <a:prstGeom prst="rect">
              <a:avLst/>
            </a:prstGeom>
          </p:spPr>
        </p:pic>
        <p:pic>
          <p:nvPicPr>
            <p:cNvPr id="2" name="图片 1" descr="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14" y="1469"/>
              <a:ext cx="2232" cy="1308"/>
            </a:xfrm>
            <a:prstGeom prst="rect">
              <a:avLst/>
            </a:prstGeom>
          </p:spPr>
        </p:pic>
      </p:grpSp>
      <p:sp>
        <p:nvSpPr>
          <p:cNvPr id="8" name="文本框 60"/>
          <p:cNvSpPr txBox="1"/>
          <p:nvPr/>
        </p:nvSpPr>
        <p:spPr>
          <a:xfrm>
            <a:off x="3391960" y="159173"/>
            <a:ext cx="540766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735" smtClean="0">
                <a:solidFill>
                  <a:srgbClr val="FF8400"/>
                </a:solidFill>
                <a:latin typeface="微软雅黑" panose="020B0503020204020204" charset="-122"/>
                <a:ea typeface="微软雅黑"/>
                <a:sym typeface="+mn-ea"/>
              </a:rPr>
              <a:t>广泛交往，避免个别深交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1250950" y="1543685"/>
            <a:ext cx="96901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400" dirty="0">
                <a:latin typeface="微软雅黑" panose="020B0503020204020204" charset="-122"/>
                <a:ea typeface="微软雅黑"/>
              </a:rPr>
              <a:t>不局限于小范围内某一个人，要广泛地接触，平等对待；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400" dirty="0">
                <a:latin typeface="微软雅黑" panose="020B0503020204020204" charset="-122"/>
                <a:ea typeface="微软雅黑"/>
              </a:rPr>
              <a:t>多在集体活动中与异性互动，大大方方，建立起正当的纯洁的友谊。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2742565"/>
            <a:ext cx="4762500" cy="35718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7145" y="6756400"/>
            <a:ext cx="12226713" cy="101600"/>
          </a:xfrm>
          <a:prstGeom prst="rect">
            <a:avLst/>
          </a:prstGeom>
          <a:solidFill>
            <a:srgbClr val="FF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文本框 67"/>
          <p:cNvSpPr txBox="1"/>
          <p:nvPr/>
        </p:nvSpPr>
        <p:spPr>
          <a:xfrm>
            <a:off x="7815368" y="17780"/>
            <a:ext cx="4271433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735">
                <a:solidFill>
                  <a:srgbClr val="FF8400"/>
                </a:solidFill>
                <a:sym typeface="+mn-ea"/>
              </a:rPr>
              <a:t>...........................</a:t>
            </a:r>
          </a:p>
        </p:txBody>
      </p:sp>
      <p:sp>
        <p:nvSpPr>
          <p:cNvPr id="7" name="文本框 59"/>
          <p:cNvSpPr txBox="1"/>
          <p:nvPr/>
        </p:nvSpPr>
        <p:spPr>
          <a:xfrm>
            <a:off x="1396788" y="17780"/>
            <a:ext cx="3517053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735">
                <a:solidFill>
                  <a:srgbClr val="FF8400"/>
                </a:solidFill>
                <a:sym typeface="+mn-ea"/>
              </a:rPr>
              <a:t>................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-19685" y="-40005"/>
            <a:ext cx="3013287" cy="1178560"/>
            <a:chOff x="-21" y="1469"/>
            <a:chExt cx="3559" cy="1392"/>
          </a:xfrm>
        </p:grpSpPr>
        <p:pic>
          <p:nvPicPr>
            <p:cNvPr id="53" name="图片 52" descr="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6" y="1469"/>
              <a:ext cx="2232" cy="1308"/>
            </a:xfrm>
            <a:prstGeom prst="rect">
              <a:avLst/>
            </a:prstGeom>
          </p:spPr>
        </p:pic>
        <p:pic>
          <p:nvPicPr>
            <p:cNvPr id="52" name="图片 51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1" y="1469"/>
              <a:ext cx="2400" cy="1392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 flipH="1" flipV="1">
            <a:off x="9546590" y="5693198"/>
            <a:ext cx="2680547" cy="1178560"/>
            <a:chOff x="-814" y="1469"/>
            <a:chExt cx="3166" cy="1392"/>
          </a:xfrm>
        </p:grpSpPr>
        <p:pic>
          <p:nvPicPr>
            <p:cNvPr id="6" name="图片 5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8" y="1469"/>
              <a:ext cx="2400" cy="1392"/>
            </a:xfrm>
            <a:prstGeom prst="rect">
              <a:avLst/>
            </a:prstGeom>
          </p:spPr>
        </p:pic>
        <p:pic>
          <p:nvPicPr>
            <p:cNvPr id="2" name="图片 1" descr="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14" y="1469"/>
              <a:ext cx="2232" cy="1308"/>
            </a:xfrm>
            <a:prstGeom prst="rect">
              <a:avLst/>
            </a:prstGeom>
          </p:spPr>
        </p:pic>
      </p:grpSp>
      <p:sp>
        <p:nvSpPr>
          <p:cNvPr id="8" name="文本框 60"/>
          <p:cNvSpPr txBox="1"/>
          <p:nvPr/>
        </p:nvSpPr>
        <p:spPr>
          <a:xfrm>
            <a:off x="3866940" y="159173"/>
            <a:ext cx="445770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735" dirty="0" smtClean="0">
                <a:solidFill>
                  <a:srgbClr val="FF8400"/>
                </a:solidFill>
                <a:latin typeface="微软雅黑" panose="020B0503020204020204" charset="-122"/>
                <a:ea typeface="微软雅黑"/>
                <a:sym typeface="+mn-ea"/>
              </a:rPr>
              <a:t>疏而不远，适度交往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1250950" y="2275205"/>
            <a:ext cx="96901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400" dirty="0">
                <a:latin typeface="微软雅黑" panose="020B0503020204020204" charset="-122"/>
                <a:ea typeface="微软雅黑"/>
              </a:rPr>
              <a:t>异性交往的程度和方式要恰到好处，避免让彼此感到过于亲密和引起心绪波动的接触；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400" dirty="0">
                <a:latin typeface="微软雅黑" panose="020B0503020204020204" charset="-122"/>
                <a:ea typeface="微软雅黑"/>
              </a:rPr>
              <a:t>如果在交往中发现对方的苗头不对，要调整自己的态度，使交往回复到波澜不惊的状态。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7145" y="6756400"/>
            <a:ext cx="12226713" cy="101600"/>
          </a:xfrm>
          <a:prstGeom prst="rect">
            <a:avLst/>
          </a:prstGeom>
          <a:solidFill>
            <a:srgbClr val="FF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文本框 67"/>
          <p:cNvSpPr txBox="1"/>
          <p:nvPr/>
        </p:nvSpPr>
        <p:spPr>
          <a:xfrm>
            <a:off x="7815368" y="17780"/>
            <a:ext cx="4271433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735">
                <a:solidFill>
                  <a:srgbClr val="FF8400"/>
                </a:solidFill>
                <a:sym typeface="+mn-ea"/>
              </a:rPr>
              <a:t>...........................</a:t>
            </a:r>
          </a:p>
        </p:txBody>
      </p:sp>
      <p:sp>
        <p:nvSpPr>
          <p:cNvPr id="7" name="文本框 59"/>
          <p:cNvSpPr txBox="1"/>
          <p:nvPr/>
        </p:nvSpPr>
        <p:spPr>
          <a:xfrm>
            <a:off x="1396788" y="17780"/>
            <a:ext cx="3517053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735">
                <a:solidFill>
                  <a:srgbClr val="FF8400"/>
                </a:solidFill>
                <a:sym typeface="+mn-ea"/>
              </a:rPr>
              <a:t>................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-19685" y="-40005"/>
            <a:ext cx="3013287" cy="1178560"/>
            <a:chOff x="-21" y="1469"/>
            <a:chExt cx="3559" cy="1392"/>
          </a:xfrm>
        </p:grpSpPr>
        <p:pic>
          <p:nvPicPr>
            <p:cNvPr id="53" name="图片 52" descr="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6" y="1469"/>
              <a:ext cx="2232" cy="1308"/>
            </a:xfrm>
            <a:prstGeom prst="rect">
              <a:avLst/>
            </a:prstGeom>
          </p:spPr>
        </p:pic>
        <p:pic>
          <p:nvPicPr>
            <p:cNvPr id="52" name="图片 51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1" y="1469"/>
              <a:ext cx="2400" cy="1392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 flipH="1" flipV="1">
            <a:off x="9546590" y="5693198"/>
            <a:ext cx="2680547" cy="1178560"/>
            <a:chOff x="-814" y="1469"/>
            <a:chExt cx="3166" cy="1392"/>
          </a:xfrm>
        </p:grpSpPr>
        <p:pic>
          <p:nvPicPr>
            <p:cNvPr id="6" name="图片 5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8" y="1469"/>
              <a:ext cx="2400" cy="1392"/>
            </a:xfrm>
            <a:prstGeom prst="rect">
              <a:avLst/>
            </a:prstGeom>
          </p:spPr>
        </p:pic>
        <p:pic>
          <p:nvPicPr>
            <p:cNvPr id="2" name="图片 1" descr="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14" y="1469"/>
              <a:ext cx="2232" cy="1308"/>
            </a:xfrm>
            <a:prstGeom prst="rect">
              <a:avLst/>
            </a:prstGeom>
          </p:spPr>
        </p:pic>
      </p:grpSp>
      <p:sp>
        <p:nvSpPr>
          <p:cNvPr id="8" name="文本框 60"/>
          <p:cNvSpPr txBox="1"/>
          <p:nvPr/>
        </p:nvSpPr>
        <p:spPr>
          <a:xfrm>
            <a:off x="3866940" y="159173"/>
            <a:ext cx="445770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735" smtClean="0">
                <a:solidFill>
                  <a:srgbClr val="FF8400"/>
                </a:solidFill>
                <a:latin typeface="微软雅黑" panose="020B0503020204020204" charset="-122"/>
                <a:ea typeface="微软雅黑"/>
                <a:sym typeface="+mn-ea"/>
              </a:rPr>
              <a:t>留有余地，尊重对方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2708275" y="1475105"/>
            <a:ext cx="67754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400">
                <a:latin typeface="微软雅黑" panose="020B0503020204020204" charset="-122"/>
                <a:ea typeface="微软雅黑"/>
              </a:rPr>
              <a:t>回避一些敏感话题，身体要保持合适的距离；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400">
                <a:latin typeface="微软雅黑" panose="020B0503020204020204" charset="-122"/>
                <a:ea typeface="微软雅黑"/>
              </a:rPr>
              <a:t>要尊重对方，不可向对方提出无理要求。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8570" y="3482340"/>
            <a:ext cx="4612005" cy="24650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7145" y="6756400"/>
            <a:ext cx="12226713" cy="101600"/>
          </a:xfrm>
          <a:prstGeom prst="rect">
            <a:avLst/>
          </a:prstGeom>
          <a:solidFill>
            <a:srgbClr val="FF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文本框 67"/>
          <p:cNvSpPr txBox="1"/>
          <p:nvPr/>
        </p:nvSpPr>
        <p:spPr>
          <a:xfrm>
            <a:off x="7815368" y="17780"/>
            <a:ext cx="4271433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735">
                <a:solidFill>
                  <a:srgbClr val="FF8400"/>
                </a:solidFill>
                <a:sym typeface="+mn-ea"/>
              </a:rPr>
              <a:t>...........................</a:t>
            </a:r>
          </a:p>
        </p:txBody>
      </p:sp>
      <p:sp>
        <p:nvSpPr>
          <p:cNvPr id="7" name="文本框 59"/>
          <p:cNvSpPr txBox="1"/>
          <p:nvPr/>
        </p:nvSpPr>
        <p:spPr>
          <a:xfrm>
            <a:off x="1396788" y="17780"/>
            <a:ext cx="3517053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735">
                <a:solidFill>
                  <a:srgbClr val="FF8400"/>
                </a:solidFill>
                <a:sym typeface="+mn-ea"/>
              </a:rPr>
              <a:t>................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-19685" y="-40005"/>
            <a:ext cx="3013287" cy="1178560"/>
            <a:chOff x="-21" y="1469"/>
            <a:chExt cx="3559" cy="1392"/>
          </a:xfrm>
        </p:grpSpPr>
        <p:pic>
          <p:nvPicPr>
            <p:cNvPr id="53" name="图片 52" descr="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6" y="1469"/>
              <a:ext cx="2232" cy="1308"/>
            </a:xfrm>
            <a:prstGeom prst="rect">
              <a:avLst/>
            </a:prstGeom>
          </p:spPr>
        </p:pic>
        <p:pic>
          <p:nvPicPr>
            <p:cNvPr id="52" name="图片 51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1" y="1469"/>
              <a:ext cx="2400" cy="1392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 flipH="1" flipV="1">
            <a:off x="9546590" y="5693198"/>
            <a:ext cx="2680547" cy="1178560"/>
            <a:chOff x="-814" y="1469"/>
            <a:chExt cx="3166" cy="1392"/>
          </a:xfrm>
        </p:grpSpPr>
        <p:pic>
          <p:nvPicPr>
            <p:cNvPr id="6" name="图片 5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8" y="1469"/>
              <a:ext cx="2400" cy="1392"/>
            </a:xfrm>
            <a:prstGeom prst="rect">
              <a:avLst/>
            </a:prstGeom>
          </p:spPr>
        </p:pic>
        <p:pic>
          <p:nvPicPr>
            <p:cNvPr id="2" name="图片 1" descr="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14" y="1469"/>
              <a:ext cx="2232" cy="1308"/>
            </a:xfrm>
            <a:prstGeom prst="rect">
              <a:avLst/>
            </a:prstGeom>
          </p:spPr>
        </p:pic>
      </p:grpSp>
      <p:sp>
        <p:nvSpPr>
          <p:cNvPr id="8" name="文本框 60"/>
          <p:cNvSpPr txBox="1"/>
          <p:nvPr/>
        </p:nvSpPr>
        <p:spPr>
          <a:xfrm>
            <a:off x="3391960" y="159173"/>
            <a:ext cx="540766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735" smtClean="0">
                <a:solidFill>
                  <a:srgbClr val="FF8400"/>
                </a:solidFill>
                <a:latin typeface="微软雅黑" panose="020B0503020204020204" charset="-122"/>
                <a:ea typeface="微软雅黑"/>
                <a:sym typeface="+mn-ea"/>
              </a:rPr>
              <a:t>正确认识对方，学会自爱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2708275" y="1475105"/>
            <a:ext cx="67754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400">
                <a:latin typeface="微软雅黑" panose="020B0503020204020204" charset="-122"/>
                <a:ea typeface="微软雅黑"/>
              </a:rPr>
              <a:t>学会自爱，爱护自己的尊严和名誉，学会控制自己的情绪和行为，学会拒绝。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140" y="2673985"/>
            <a:ext cx="3347085" cy="39325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7145" y="6756400"/>
            <a:ext cx="12226713" cy="101600"/>
          </a:xfrm>
          <a:prstGeom prst="rect">
            <a:avLst/>
          </a:prstGeom>
          <a:solidFill>
            <a:srgbClr val="FF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文本框 67"/>
          <p:cNvSpPr txBox="1"/>
          <p:nvPr/>
        </p:nvSpPr>
        <p:spPr>
          <a:xfrm>
            <a:off x="7815368" y="17780"/>
            <a:ext cx="4271433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735">
                <a:solidFill>
                  <a:srgbClr val="FF8400"/>
                </a:solidFill>
                <a:sym typeface="+mn-ea"/>
              </a:rPr>
              <a:t>...........................</a:t>
            </a:r>
          </a:p>
        </p:txBody>
      </p:sp>
      <p:sp>
        <p:nvSpPr>
          <p:cNvPr id="7" name="文本框 59"/>
          <p:cNvSpPr txBox="1"/>
          <p:nvPr/>
        </p:nvSpPr>
        <p:spPr>
          <a:xfrm>
            <a:off x="1396788" y="17780"/>
            <a:ext cx="3517053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735">
                <a:solidFill>
                  <a:srgbClr val="FF8400"/>
                </a:solidFill>
                <a:sym typeface="+mn-ea"/>
              </a:rPr>
              <a:t>................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-19685" y="-40005"/>
            <a:ext cx="3013287" cy="1178560"/>
            <a:chOff x="-21" y="1469"/>
            <a:chExt cx="3559" cy="1392"/>
          </a:xfrm>
        </p:grpSpPr>
        <p:pic>
          <p:nvPicPr>
            <p:cNvPr id="53" name="图片 52" descr="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6" y="1469"/>
              <a:ext cx="2232" cy="1308"/>
            </a:xfrm>
            <a:prstGeom prst="rect">
              <a:avLst/>
            </a:prstGeom>
          </p:spPr>
        </p:pic>
        <p:pic>
          <p:nvPicPr>
            <p:cNvPr id="52" name="图片 51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1" y="1469"/>
              <a:ext cx="2400" cy="1392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 flipH="1" flipV="1">
            <a:off x="9546590" y="5693198"/>
            <a:ext cx="2680547" cy="1178560"/>
            <a:chOff x="-814" y="1469"/>
            <a:chExt cx="3166" cy="1392"/>
          </a:xfrm>
        </p:grpSpPr>
        <p:pic>
          <p:nvPicPr>
            <p:cNvPr id="6" name="图片 5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8" y="1469"/>
              <a:ext cx="2400" cy="1392"/>
            </a:xfrm>
            <a:prstGeom prst="rect">
              <a:avLst/>
            </a:prstGeom>
          </p:spPr>
        </p:pic>
        <p:pic>
          <p:nvPicPr>
            <p:cNvPr id="2" name="图片 1" descr="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14" y="1469"/>
              <a:ext cx="2232" cy="1308"/>
            </a:xfrm>
            <a:prstGeom prst="rect">
              <a:avLst/>
            </a:prstGeom>
          </p:spPr>
        </p:pic>
      </p:grpSp>
      <p:sp>
        <p:nvSpPr>
          <p:cNvPr id="8" name="文本框 60"/>
          <p:cNvSpPr txBox="1"/>
          <p:nvPr/>
        </p:nvSpPr>
        <p:spPr>
          <a:xfrm>
            <a:off x="3629450" y="159173"/>
            <a:ext cx="493268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735" smtClean="0">
                <a:solidFill>
                  <a:srgbClr val="FF8400"/>
                </a:solidFill>
                <a:latin typeface="微软雅黑" panose="020B0503020204020204" charset="-122"/>
                <a:ea typeface="微软雅黑"/>
                <a:sym typeface="+mn-ea"/>
              </a:rPr>
              <a:t>认清友情与爱情的区别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2221230" y="1494155"/>
            <a:ext cx="77654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400">
                <a:latin typeface="微软雅黑" panose="020B0503020204020204" charset="-122"/>
                <a:ea typeface="微软雅黑"/>
              </a:rPr>
              <a:t>对异性产生好感是很正常的，同学们无需过早地给自己扣上“早恋”“暗恋”的帽子，徒增心理压力。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880" y="2857500"/>
            <a:ext cx="5715000" cy="3162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7145" y="6756400"/>
            <a:ext cx="12226713" cy="101600"/>
          </a:xfrm>
          <a:prstGeom prst="rect">
            <a:avLst/>
          </a:prstGeom>
          <a:solidFill>
            <a:srgbClr val="FF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TextBox 2"/>
          <p:cNvSpPr txBox="1"/>
          <p:nvPr/>
        </p:nvSpPr>
        <p:spPr>
          <a:xfrm>
            <a:off x="932180" y="581660"/>
            <a:ext cx="10313035" cy="161480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2200">
                <a:latin typeface="微软雅黑" panose="020B0503020204020204" charset="-122"/>
                <a:ea typeface="微软雅黑"/>
              </a:rPr>
              <a:t>男女生在体力、智力等方面各具特点，如果互相学习则可以差异互补，大有好处。多项人际交往，可以使个性相互渗透、互补，使性格更为豁达开朗，情感体验更为丰富，意志也更为坚强。</a:t>
            </a:r>
            <a:endParaRPr lang="zh-CN" altLang="en-US" sz="2200"/>
          </a:p>
        </p:txBody>
      </p:sp>
      <p:sp>
        <p:nvSpPr>
          <p:cNvPr id="4" name="爆炸形 1 3"/>
          <p:cNvSpPr/>
          <p:nvPr/>
        </p:nvSpPr>
        <p:spPr>
          <a:xfrm>
            <a:off x="4719320" y="2473325"/>
            <a:ext cx="5205730" cy="4283075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zh-CN" sz="2200" b="1" smtClean="0">
                <a:latin typeface="微软雅黑" panose="020B0503020204020204" charset="-122"/>
                <a:ea typeface="微软雅黑"/>
              </a:rPr>
              <a:t>现在不少高中生热衷于“网婚”，你怎么看待这种现象呢</a:t>
            </a:r>
            <a:r>
              <a:rPr lang="zh-CN" altLang="en-US" sz="2200" b="1" smtClean="0">
                <a:latin typeface="微软雅黑" panose="020B0503020204020204" charset="-122"/>
                <a:ea typeface="微软雅黑"/>
              </a:rPr>
              <a:t>？</a:t>
            </a:r>
            <a:endParaRPr lang="zh-CN" altLang="en-US" sz="2200" b="1"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7145" y="6756400"/>
            <a:ext cx="12226713" cy="101600"/>
          </a:xfrm>
          <a:prstGeom prst="rect">
            <a:avLst/>
          </a:prstGeom>
          <a:solidFill>
            <a:srgbClr val="FF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4" name="图片 3" descr="00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5" y="116205"/>
            <a:ext cx="2397760" cy="12839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00000">
            <a:off x="640080" y="354330"/>
            <a:ext cx="1299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91AFE5"/>
                </a:solidFill>
                <a:latin typeface="微软雅黑" panose="020B0503020204020204" charset="-122"/>
                <a:ea typeface="微软雅黑"/>
              </a:rPr>
              <a:t>辩论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11395" y="1400175"/>
            <a:ext cx="2757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mtClean="0">
                <a:solidFill>
                  <a:schemeClr val="accent2"/>
                </a:solidFill>
                <a:latin typeface="微软雅黑" panose="020B0503020204020204" charset="-122"/>
                <a:ea typeface="微软雅黑"/>
              </a:rPr>
              <a:t>早恋的利与弊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1898015" y="2085340"/>
            <a:ext cx="83959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400" smtClean="0">
                <a:latin typeface="微软雅黑" panose="020B0503020204020204" charset="-122"/>
                <a:ea typeface="微软雅黑"/>
              </a:rPr>
              <a:t>有人把中学生早恋视为洪水猛兽，有人认为中学生早恋只是顺其自然。早恋，向来是一个有争议的话题，那么今天，同学们就来辩一辩吧！</a:t>
            </a:r>
          </a:p>
        </p:txBody>
      </p:sp>
      <p:pic>
        <p:nvPicPr>
          <p:cNvPr id="2" name="图片 1" descr="企业微信截图_1592198791349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395" y="3358515"/>
            <a:ext cx="4371340" cy="327850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7145" y="6756400"/>
            <a:ext cx="12226713" cy="101600"/>
          </a:xfrm>
          <a:prstGeom prst="rect">
            <a:avLst/>
          </a:prstGeom>
          <a:solidFill>
            <a:srgbClr val="FF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TextBox 2"/>
          <p:cNvSpPr txBox="1"/>
          <p:nvPr/>
        </p:nvSpPr>
        <p:spPr>
          <a:xfrm>
            <a:off x="232410" y="2000885"/>
            <a:ext cx="11727180" cy="28613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6000" b="1" smtClean="0">
                <a:solidFill>
                  <a:schemeClr val="accent4"/>
                </a:solidFill>
                <a:effectLst/>
                <a:latin typeface="微软雅黑" panose="020B0503020204020204" charset="-122"/>
                <a:ea typeface="微软雅黑"/>
              </a:rPr>
              <a:t>同学们，</a:t>
            </a:r>
            <a:endParaRPr lang="en-US" altLang="zh-CN" sz="6000" b="1" smtClean="0">
              <a:solidFill>
                <a:schemeClr val="accent4"/>
              </a:solidFill>
              <a:effectLst/>
              <a:latin typeface="微软雅黑" panose="020B0503020204020204" charset="-122"/>
              <a:ea typeface="微软雅黑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6000" b="1">
                <a:solidFill>
                  <a:schemeClr val="accent4"/>
                </a:solidFill>
                <a:effectLst/>
                <a:latin typeface="微软雅黑" panose="020B0503020204020204" charset="-122"/>
                <a:ea typeface="微软雅黑"/>
              </a:rPr>
              <a:t>你们知道如何与异性同学相处了吗</a:t>
            </a:r>
            <a:r>
              <a:rPr lang="zh-CN" altLang="en-US" sz="6000" b="1" smtClean="0">
                <a:solidFill>
                  <a:schemeClr val="accent4"/>
                </a:solidFill>
                <a:effectLst/>
                <a:latin typeface="微软雅黑" panose="020B0503020204020204" charset="-122"/>
                <a:ea typeface="微软雅黑"/>
              </a:rPr>
              <a:t>？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12103" y="144992"/>
            <a:ext cx="3164840" cy="993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5865" b="1">
                <a:solidFill>
                  <a:srgbClr val="FF8400"/>
                </a:solidFill>
                <a:latin typeface="微软雅黑" panose="020B0503020204020204" charset="-122"/>
                <a:ea typeface="微软雅黑"/>
              </a:rPr>
              <a:t>随堂测评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-19685" y="-40005"/>
            <a:ext cx="3013287" cy="1178560"/>
            <a:chOff x="-21" y="1469"/>
            <a:chExt cx="3559" cy="1392"/>
          </a:xfrm>
        </p:grpSpPr>
        <p:pic>
          <p:nvPicPr>
            <p:cNvPr id="53" name="图片 52" descr="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6" y="1469"/>
              <a:ext cx="2232" cy="1308"/>
            </a:xfrm>
            <a:prstGeom prst="rect">
              <a:avLst/>
            </a:prstGeom>
          </p:spPr>
        </p:pic>
        <p:pic>
          <p:nvPicPr>
            <p:cNvPr id="52" name="图片 51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1" y="1469"/>
              <a:ext cx="2400" cy="1392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 flipH="1" flipV="1">
            <a:off x="9546590" y="5693198"/>
            <a:ext cx="2680547" cy="1178560"/>
            <a:chOff x="-814" y="1469"/>
            <a:chExt cx="3166" cy="1392"/>
          </a:xfrm>
        </p:grpSpPr>
        <p:pic>
          <p:nvPicPr>
            <p:cNvPr id="6" name="图片 5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8" y="1469"/>
              <a:ext cx="2400" cy="1392"/>
            </a:xfrm>
            <a:prstGeom prst="rect">
              <a:avLst/>
            </a:prstGeom>
          </p:spPr>
        </p:pic>
        <p:pic>
          <p:nvPicPr>
            <p:cNvPr id="7" name="图片 6" descr="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14" y="1469"/>
              <a:ext cx="2232" cy="1308"/>
            </a:xfrm>
            <a:prstGeom prst="rect">
              <a:avLst/>
            </a:prstGeom>
          </p:spPr>
        </p:pic>
      </p:grp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012033" y="1340133"/>
            <a:ext cx="8026756" cy="507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/>
              <a:t>1. </a:t>
            </a:r>
            <a:r>
              <a:rPr lang="zh-CN" altLang="zh-CN" b="1" dirty="0"/>
              <a:t>当收到异性的告白小纸条时，我们应该怎么做：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zh-CN" dirty="0" smtClean="0"/>
              <a:t>高兴</a:t>
            </a:r>
            <a:r>
              <a:rPr lang="zh-CN" altLang="zh-CN" dirty="0"/>
              <a:t>地接受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zh-CN" dirty="0" smtClean="0"/>
              <a:t>如果</a:t>
            </a:r>
            <a:r>
              <a:rPr lang="zh-CN" altLang="zh-CN" dirty="0"/>
              <a:t>不喜欢对方，就挖苦他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zh-CN" dirty="0" smtClean="0"/>
              <a:t>委婉</a:t>
            </a:r>
            <a:r>
              <a:rPr lang="zh-CN" altLang="zh-CN" dirty="0"/>
              <a:t>拒绝，不要侮辱挖苦，伤害对方自尊心</a:t>
            </a:r>
          </a:p>
          <a:p>
            <a:pPr marL="342900" indent="-342900">
              <a:lnSpc>
                <a:spcPct val="150000"/>
              </a:lnSpc>
            </a:pPr>
            <a:r>
              <a:rPr lang="en-US" b="1" dirty="0"/>
              <a:t>2. </a:t>
            </a:r>
            <a:r>
              <a:rPr lang="zh-CN" altLang="zh-CN" b="1" dirty="0"/>
              <a:t>小易觉得自己喜欢上了班上的一个同学，此时他应该怎么做：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zh-CN" dirty="0" smtClean="0"/>
              <a:t>把</a:t>
            </a:r>
            <a:r>
              <a:rPr lang="zh-CN" altLang="zh-CN" dirty="0"/>
              <a:t>这种想法告诉父母或老师，让他们给出建议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zh-CN" dirty="0" smtClean="0"/>
              <a:t>马上</a:t>
            </a:r>
            <a:r>
              <a:rPr lang="zh-CN" altLang="zh-CN" dirty="0"/>
              <a:t>向对方告白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zh-CN" dirty="0" smtClean="0"/>
              <a:t>让</a:t>
            </a:r>
            <a:r>
              <a:rPr lang="zh-CN" altLang="zh-CN" dirty="0"/>
              <a:t>好朋友帮自己</a:t>
            </a:r>
            <a:r>
              <a:rPr lang="zh-CN" altLang="zh-CN" dirty="0" smtClean="0"/>
              <a:t>告白</a:t>
            </a:r>
            <a:r>
              <a:rPr lang="en-US" altLang="zh-CN" dirty="0"/>
              <a:t> 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en-US" b="1" dirty="0"/>
              <a:t>3. </a:t>
            </a:r>
            <a:r>
              <a:rPr lang="zh-CN" altLang="zh-CN" b="1" dirty="0"/>
              <a:t>关于友情与爱情的描述，下列说法正确的是：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zh-CN" dirty="0" smtClean="0"/>
              <a:t>男女</a:t>
            </a:r>
            <a:r>
              <a:rPr lang="zh-CN" altLang="zh-CN" dirty="0"/>
              <a:t>同学之间有好感就是爱情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zh-CN" dirty="0"/>
              <a:t>把对异性的好感当成“爱情”，会导致很多不必要的烦恼，并失去朋友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zh-CN" dirty="0" smtClean="0"/>
              <a:t>男女</a:t>
            </a:r>
            <a:r>
              <a:rPr lang="zh-CN" altLang="zh-CN" dirty="0"/>
              <a:t>同学之间不存在</a:t>
            </a:r>
            <a:r>
              <a:rPr lang="zh-CN" altLang="zh-CN" dirty="0" smtClean="0"/>
              <a:t>友情</a:t>
            </a:r>
            <a:endParaRPr lang="zh-CN" altLang="zh-CN" dirty="0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016205" y="5990858"/>
            <a:ext cx="23209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9pPr>
          </a:lstStyle>
          <a:p>
            <a:pPr eaLnBrk="1" hangingPunct="1"/>
            <a:r>
              <a:rPr lang="zh-CN" altLang="en-US" sz="1600">
                <a:latin typeface="微软雅黑" panose="020B0503020204020204" charset="-122"/>
              </a:rPr>
              <a:t>参考答案</a:t>
            </a:r>
            <a:r>
              <a:rPr lang="zh-CN" altLang="en-US" sz="1600" smtClean="0">
                <a:latin typeface="微软雅黑" panose="020B0503020204020204" charset="-122"/>
              </a:rPr>
              <a:t>：</a:t>
            </a:r>
            <a:endParaRPr lang="en-US" altLang="zh-CN" sz="1600" smtClean="0">
              <a:latin typeface="微软雅黑" panose="020B0503020204020204" charset="-122"/>
            </a:endParaRPr>
          </a:p>
          <a:p>
            <a:pPr eaLnBrk="1" hangingPunct="1"/>
            <a:r>
              <a:rPr lang="en-US" altLang="zh-CN" sz="1600" smtClean="0">
                <a:latin typeface="微软雅黑" panose="020B0503020204020204" charset="-122"/>
              </a:rPr>
              <a:t>1.C  2.A  3.B</a:t>
            </a:r>
            <a:endParaRPr lang="en-US" altLang="zh-CN" sz="16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12103" y="144992"/>
            <a:ext cx="3164840" cy="993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5865" b="1">
                <a:solidFill>
                  <a:srgbClr val="FF8400"/>
                </a:solidFill>
                <a:latin typeface="微软雅黑" panose="020B0503020204020204" charset="-122"/>
                <a:ea typeface="微软雅黑"/>
              </a:rPr>
              <a:t>随堂测评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-19685" y="-40005"/>
            <a:ext cx="3013287" cy="1178560"/>
            <a:chOff x="-21" y="1469"/>
            <a:chExt cx="3559" cy="1392"/>
          </a:xfrm>
        </p:grpSpPr>
        <p:pic>
          <p:nvPicPr>
            <p:cNvPr id="53" name="图片 52" descr="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6" y="1469"/>
              <a:ext cx="2232" cy="1308"/>
            </a:xfrm>
            <a:prstGeom prst="rect">
              <a:avLst/>
            </a:prstGeom>
          </p:spPr>
        </p:pic>
        <p:pic>
          <p:nvPicPr>
            <p:cNvPr id="52" name="图片 51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1" y="1469"/>
              <a:ext cx="2400" cy="1392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 flipH="1" flipV="1">
            <a:off x="9546590" y="5693198"/>
            <a:ext cx="2680547" cy="1178560"/>
            <a:chOff x="-814" y="1469"/>
            <a:chExt cx="3166" cy="1392"/>
          </a:xfrm>
        </p:grpSpPr>
        <p:pic>
          <p:nvPicPr>
            <p:cNvPr id="6" name="图片 5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8" y="1469"/>
              <a:ext cx="2400" cy="1392"/>
            </a:xfrm>
            <a:prstGeom prst="rect">
              <a:avLst/>
            </a:prstGeom>
          </p:spPr>
        </p:pic>
        <p:pic>
          <p:nvPicPr>
            <p:cNvPr id="7" name="图片 6" descr="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14" y="1469"/>
              <a:ext cx="2232" cy="1308"/>
            </a:xfrm>
            <a:prstGeom prst="rect">
              <a:avLst/>
            </a:prstGeom>
          </p:spPr>
        </p:pic>
      </p:grp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2315" y="1507490"/>
            <a:ext cx="8582660" cy="383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en-US" altLang="zh-CN" b="1" smtClean="0"/>
              <a:t>4. </a:t>
            </a:r>
            <a:r>
              <a:rPr lang="zh-CN" altLang="zh-CN" b="1"/>
              <a:t>网上交友时，下列行为正确的是:</a:t>
            </a:r>
          </a:p>
          <a:p>
            <a:pPr marL="342900" indent="-342900" fontAlgn="auto">
              <a:lnSpc>
                <a:spcPct val="150000"/>
              </a:lnSpc>
              <a:buFont typeface="+mj-lt"/>
              <a:buAutoNum type="alphaUcPeriod"/>
            </a:pPr>
            <a:r>
              <a:rPr lang="zh-CN" altLang="zh-CN"/>
              <a:t>与聊得来的网友单独见面</a:t>
            </a:r>
          </a:p>
          <a:p>
            <a:pPr marL="342900" indent="-342900" fontAlgn="auto">
              <a:lnSpc>
                <a:spcPct val="150000"/>
              </a:lnSpc>
              <a:buFont typeface="+mj-lt"/>
              <a:buAutoNum type="alphaUcPeriod"/>
            </a:pPr>
            <a:r>
              <a:rPr lang="zh-CN" altLang="zh-CN"/>
              <a:t>对谈话低俗的网友，不与其争辩，以沉默的方式对待</a:t>
            </a:r>
          </a:p>
          <a:p>
            <a:pPr marL="342900" indent="-342900" fontAlgn="auto">
              <a:lnSpc>
                <a:spcPct val="150000"/>
              </a:lnSpc>
              <a:buFont typeface="+mj-lt"/>
              <a:buAutoNum type="alphaUcPeriod"/>
            </a:pPr>
            <a:r>
              <a:rPr lang="zh-CN" altLang="zh-CN"/>
              <a:t>向网友透露自己的真实姓名、家庭住址、电话号码、学校名称等信息</a:t>
            </a:r>
          </a:p>
          <a:p>
            <a:pPr marL="342900" indent="-342900" fontAlgn="auto">
              <a:lnSpc>
                <a:spcPct val="150000"/>
              </a:lnSpc>
              <a:buFont typeface="+mj-lt"/>
              <a:buAutoNum type="alphaUcPeriod"/>
            </a:pPr>
            <a:endParaRPr lang="zh-CN" altLang="zh-CN"/>
          </a:p>
          <a:p>
            <a:pPr marL="342900" indent="-342900" fontAlgn="auto">
              <a:lnSpc>
                <a:spcPct val="150000"/>
              </a:lnSpc>
            </a:pPr>
            <a:r>
              <a:rPr lang="en-US" altLang="zh-CN" b="1" smtClean="0"/>
              <a:t>5. </a:t>
            </a:r>
            <a:r>
              <a:rPr lang="zh-CN" altLang="zh-CN" b="1"/>
              <a:t>关于网恋，下列说法正确的是：</a:t>
            </a:r>
          </a:p>
          <a:p>
            <a:pPr marL="342900" indent="-342900" fontAlgn="auto">
              <a:lnSpc>
                <a:spcPct val="150000"/>
              </a:lnSpc>
              <a:buFont typeface="+mj-lt"/>
              <a:buAutoNum type="alphaUcPeriod"/>
            </a:pPr>
            <a:r>
              <a:rPr lang="zh-CN" altLang="zh-CN"/>
              <a:t>与网友恋爱时，为了表示自己的诚意，可以把自己的真实信息全部告诉对方</a:t>
            </a:r>
          </a:p>
          <a:p>
            <a:pPr marL="342900" indent="-342900" fontAlgn="auto">
              <a:lnSpc>
                <a:spcPct val="150000"/>
              </a:lnSpc>
              <a:buFont typeface="+mj-lt"/>
              <a:buAutoNum type="alphaUcPeriod"/>
            </a:pPr>
            <a:r>
              <a:rPr lang="zh-CN" altLang="zh-CN"/>
              <a:t>网恋是排解内心烦躁情绪的最好途径</a:t>
            </a:r>
          </a:p>
          <a:p>
            <a:pPr marL="342900" indent="-342900" fontAlgn="auto">
              <a:lnSpc>
                <a:spcPct val="150000"/>
              </a:lnSpc>
              <a:buFont typeface="+mj-lt"/>
              <a:buAutoNum type="alphaUcPeriod"/>
            </a:pPr>
            <a:r>
              <a:rPr lang="zh-CN" altLang="zh-CN"/>
              <a:t>网恋是虚幻的，可能会被对方欺骗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225977" y="5460003"/>
            <a:ext cx="23209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9pPr>
          </a:lstStyle>
          <a:p>
            <a:pPr eaLnBrk="1" hangingPunct="1"/>
            <a:r>
              <a:rPr lang="zh-CN" altLang="en-US" sz="1600">
                <a:latin typeface="微软雅黑" panose="020B0503020204020204" charset="-122"/>
              </a:rPr>
              <a:t>参考答案</a:t>
            </a:r>
            <a:r>
              <a:rPr lang="zh-CN" altLang="en-US" sz="1600" smtClean="0">
                <a:latin typeface="微软雅黑" panose="020B0503020204020204" charset="-122"/>
              </a:rPr>
              <a:t>：</a:t>
            </a:r>
            <a:endParaRPr lang="en-US" altLang="zh-CN" sz="1600" smtClean="0">
              <a:latin typeface="微软雅黑" panose="020B0503020204020204" charset="-122"/>
            </a:endParaRPr>
          </a:p>
          <a:p>
            <a:pPr eaLnBrk="1" hangingPunct="1"/>
            <a:r>
              <a:rPr lang="en-US" altLang="zh-CN" sz="1600" smtClean="0">
                <a:latin typeface="微软雅黑" panose="020B0503020204020204" charset="-122"/>
              </a:rPr>
              <a:t>4.B  5.</a:t>
            </a:r>
            <a:r>
              <a:rPr lang="en-US" altLang="zh-CN" sz="1600" smtClean="0">
                <a:latin typeface="微软雅黑" panose="020B0503020204020204" charset="-122"/>
                <a:sym typeface="+mn-ea"/>
              </a:rPr>
              <a:t>C</a:t>
            </a:r>
            <a:r>
              <a:rPr lang="en-US" altLang="zh-CN" sz="1600" smtClean="0">
                <a:latin typeface="微软雅黑" panose="020B0503020204020204" charset="-122"/>
              </a:rPr>
              <a:t>  </a:t>
            </a:r>
            <a:endParaRPr lang="en-US" altLang="zh-CN" sz="16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7145" y="6756400"/>
            <a:ext cx="12226713" cy="101600"/>
          </a:xfrm>
          <a:prstGeom prst="rect">
            <a:avLst/>
          </a:prstGeom>
          <a:solidFill>
            <a:srgbClr val="FF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4" name="图片 3" descr="00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5" y="116205"/>
            <a:ext cx="2397760" cy="12839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00000">
            <a:off x="640080" y="354330"/>
            <a:ext cx="1299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91AFE5"/>
                </a:solidFill>
                <a:latin typeface="微软雅黑" panose="020B0503020204020204" charset="-122"/>
                <a:ea typeface="微软雅黑"/>
              </a:rPr>
              <a:t>交流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2064385" y="2416175"/>
            <a:ext cx="808101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 smtClean="0">
                <a:latin typeface="微软雅黑" panose="020B0503020204020204" charset="-122"/>
                <a:ea typeface="微软雅黑"/>
              </a:rPr>
              <a:t>现阶段，中学生早恋呈现出了</a:t>
            </a:r>
            <a:r>
              <a:rPr lang="zh-CN" altLang="zh-CN" sz="28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公开化、普遍化、低龄化</a:t>
            </a:r>
            <a:r>
              <a:rPr lang="zh-CN" altLang="zh-CN" sz="2800" dirty="0" smtClean="0">
                <a:latin typeface="微软雅黑" panose="020B0503020204020204" charset="-122"/>
                <a:ea typeface="微软雅黑"/>
              </a:rPr>
              <a:t>的趋势。同学们，你们身边有同学早恋吗？你们是怎么看待这个事情的呢？</a:t>
            </a:r>
            <a:endParaRPr lang="zh-CN" altLang="en-US" sz="2400" dirty="0"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33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1858433" y="2228427"/>
            <a:ext cx="8727440" cy="2067560"/>
            <a:chOff x="2597" y="3954"/>
            <a:chExt cx="10308" cy="2442"/>
          </a:xfrm>
        </p:grpSpPr>
        <p:sp>
          <p:nvSpPr>
            <p:cNvPr id="184" name=" 184"/>
            <p:cNvSpPr/>
            <p:nvPr/>
          </p:nvSpPr>
          <p:spPr>
            <a:xfrm>
              <a:off x="2597" y="3954"/>
              <a:ext cx="2442" cy="2442"/>
            </a:xfrm>
            <a:prstGeom prst="ellipse">
              <a:avLst/>
            </a:prstGeom>
            <a:solidFill>
              <a:srgbClr val="FF8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008" y="4449"/>
              <a:ext cx="1548" cy="1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b="1">
                  <a:solidFill>
                    <a:schemeClr val="bg1"/>
                  </a:solidFill>
                  <a:latin typeface="微软雅黑" panose="020B0503020204020204" charset="-122"/>
                  <a:ea typeface="微软雅黑"/>
                </a:rPr>
                <a:t>01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5645" y="4570"/>
              <a:ext cx="7260" cy="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5865" b="1" dirty="0">
                  <a:solidFill>
                    <a:srgbClr val="FF8400"/>
                  </a:solidFill>
                  <a:latin typeface="微软雅黑" panose="020B0503020204020204" charset="-122"/>
                  <a:ea typeface="微软雅黑"/>
                  <a:sym typeface="+mn-ea"/>
                </a:rPr>
                <a:t>苦涩的“青苹果”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19685" y="-40005"/>
            <a:ext cx="3013287" cy="1178560"/>
            <a:chOff x="-21" y="1469"/>
            <a:chExt cx="3559" cy="1392"/>
          </a:xfrm>
        </p:grpSpPr>
        <p:pic>
          <p:nvPicPr>
            <p:cNvPr id="4" name="图片 3" descr="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6" y="1469"/>
              <a:ext cx="2232" cy="1308"/>
            </a:xfrm>
            <a:prstGeom prst="rect">
              <a:avLst/>
            </a:prstGeom>
          </p:spPr>
        </p:pic>
        <p:pic>
          <p:nvPicPr>
            <p:cNvPr id="5" name="图片 4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1" y="1469"/>
              <a:ext cx="2400" cy="1392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 flipH="1" flipV="1">
            <a:off x="9546590" y="5693198"/>
            <a:ext cx="2680547" cy="1178560"/>
            <a:chOff x="-814" y="1469"/>
            <a:chExt cx="3166" cy="1392"/>
          </a:xfrm>
        </p:grpSpPr>
        <p:pic>
          <p:nvPicPr>
            <p:cNvPr id="7" name="图片 6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8" y="1469"/>
              <a:ext cx="2400" cy="1392"/>
            </a:xfrm>
            <a:prstGeom prst="rect">
              <a:avLst/>
            </a:prstGeom>
          </p:spPr>
        </p:pic>
        <p:pic>
          <p:nvPicPr>
            <p:cNvPr id="8" name="图片 7" descr="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14" y="1469"/>
              <a:ext cx="2232" cy="1308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7145" y="6756400"/>
            <a:ext cx="12226713" cy="101600"/>
          </a:xfrm>
          <a:prstGeom prst="rect">
            <a:avLst/>
          </a:prstGeom>
          <a:solidFill>
            <a:srgbClr val="FF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TextBox 2"/>
          <p:cNvSpPr txBox="1"/>
          <p:nvPr/>
        </p:nvSpPr>
        <p:spPr>
          <a:xfrm>
            <a:off x="1895475" y="146685"/>
            <a:ext cx="84518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/>
              </a:rPr>
              <a:t>早恋对青少年的影响是很深远的，同学们知道如果早恋处理不当会对成长产生哪些危害吗？</a:t>
            </a:r>
          </a:p>
        </p:txBody>
      </p:sp>
      <p:pic>
        <p:nvPicPr>
          <p:cNvPr id="9" name="图片 8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779" y="1715175"/>
            <a:ext cx="7416824" cy="489654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7145" y="6756400"/>
            <a:ext cx="12226713" cy="101600"/>
          </a:xfrm>
          <a:prstGeom prst="rect">
            <a:avLst/>
          </a:prstGeom>
          <a:solidFill>
            <a:srgbClr val="FF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图片 2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26669"/>
            <a:ext cx="9144000" cy="633687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706995" y="5300345"/>
            <a:ext cx="2805430" cy="1043940"/>
            <a:chOff x="9132" y="8178"/>
            <a:chExt cx="4418" cy="1644"/>
          </a:xfrm>
        </p:grpSpPr>
        <p:sp>
          <p:nvSpPr>
            <p:cNvPr id="7" name=" 186"/>
            <p:cNvSpPr/>
            <p:nvPr/>
          </p:nvSpPr>
          <p:spPr>
            <a:xfrm>
              <a:off x="9132" y="8461"/>
              <a:ext cx="4418" cy="136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 186"/>
            <p:cNvSpPr/>
            <p:nvPr/>
          </p:nvSpPr>
          <p:spPr>
            <a:xfrm>
              <a:off x="9132" y="8178"/>
              <a:ext cx="4418" cy="1361"/>
            </a:xfrm>
            <a:prstGeom prst="ellipse">
              <a:avLst/>
            </a:prstGeom>
            <a:ln>
              <a:solidFill>
                <a:srgbClr val="FF84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TextBox 7"/>
            <p:cNvSpPr txBox="1"/>
            <p:nvPr/>
          </p:nvSpPr>
          <p:spPr>
            <a:xfrm>
              <a:off x="9538" y="8552"/>
              <a:ext cx="3477" cy="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微软雅黑" panose="020B0503020204020204" charset="-122"/>
                  <a:ea typeface="微软雅黑"/>
                </a:rPr>
                <a:t>影响学业</a:t>
              </a: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7145" y="6756400"/>
            <a:ext cx="12226713" cy="101600"/>
          </a:xfrm>
          <a:prstGeom prst="rect">
            <a:avLst/>
          </a:prstGeom>
          <a:solidFill>
            <a:srgbClr val="FF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4" name="图片 13" descr="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840" y="981710"/>
            <a:ext cx="4621530" cy="373888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405890" y="4720590"/>
            <a:ext cx="2805430" cy="1043940"/>
            <a:chOff x="9132" y="8178"/>
            <a:chExt cx="4418" cy="1644"/>
          </a:xfrm>
        </p:grpSpPr>
        <p:sp>
          <p:nvSpPr>
            <p:cNvPr id="186" name=" 186"/>
            <p:cNvSpPr/>
            <p:nvPr/>
          </p:nvSpPr>
          <p:spPr>
            <a:xfrm>
              <a:off x="9132" y="8461"/>
              <a:ext cx="4418" cy="1361"/>
            </a:xfrm>
            <a:prstGeom prst="ellipse">
              <a:avLst/>
            </a:prstGeom>
            <a:solidFill>
              <a:srgbClr val="FF84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 186"/>
            <p:cNvSpPr/>
            <p:nvPr/>
          </p:nvSpPr>
          <p:spPr>
            <a:xfrm>
              <a:off x="9132" y="8178"/>
              <a:ext cx="4418" cy="1361"/>
            </a:xfrm>
            <a:prstGeom prst="ellipse">
              <a:avLst/>
            </a:prstGeom>
            <a:ln>
              <a:solidFill>
                <a:srgbClr val="FF84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603" y="8552"/>
              <a:ext cx="3477" cy="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2400" b="1" smtClean="0">
                  <a:latin typeface="微软雅黑" panose="020B0503020204020204" charset="-122"/>
                  <a:ea typeface="微软雅黑"/>
                </a:rPr>
                <a:t>诱发心理问题</a:t>
              </a:r>
              <a:endParaRPr lang="zh-CN" altLang="en-US" sz="2400" b="1">
                <a:latin typeface="微软雅黑" panose="020B0503020204020204" charset="-122"/>
                <a:ea typeface="微软雅黑"/>
              </a:endParaRPr>
            </a:p>
          </p:txBody>
        </p:sp>
      </p:grpSp>
      <p:pic>
        <p:nvPicPr>
          <p:cNvPr id="11" name="图片 10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5090" y="981710"/>
            <a:ext cx="5387340" cy="3411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组合 8"/>
          <p:cNvGrpSpPr/>
          <p:nvPr/>
        </p:nvGrpSpPr>
        <p:grpSpPr>
          <a:xfrm>
            <a:off x="7533005" y="4587875"/>
            <a:ext cx="3190875" cy="1043940"/>
            <a:chOff x="9132" y="8178"/>
            <a:chExt cx="4418" cy="1644"/>
          </a:xfrm>
        </p:grpSpPr>
        <p:sp>
          <p:nvSpPr>
            <p:cNvPr id="10" name=" 186"/>
            <p:cNvSpPr/>
            <p:nvPr/>
          </p:nvSpPr>
          <p:spPr>
            <a:xfrm>
              <a:off x="9132" y="8461"/>
              <a:ext cx="4418" cy="1361"/>
            </a:xfrm>
            <a:prstGeom prst="ellipse">
              <a:avLst/>
            </a:prstGeom>
            <a:solidFill>
              <a:srgbClr val="FF8400"/>
            </a:solidFill>
            <a:ln>
              <a:solidFill>
                <a:srgbClr val="FF84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 186"/>
            <p:cNvSpPr/>
            <p:nvPr/>
          </p:nvSpPr>
          <p:spPr>
            <a:xfrm>
              <a:off x="9132" y="8178"/>
              <a:ext cx="4418" cy="1361"/>
            </a:xfrm>
            <a:prstGeom prst="ellipse">
              <a:avLst/>
            </a:prstGeom>
            <a:ln>
              <a:solidFill>
                <a:srgbClr val="FF84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TextBox 7"/>
            <p:cNvSpPr txBox="1"/>
            <p:nvPr/>
          </p:nvSpPr>
          <p:spPr>
            <a:xfrm>
              <a:off x="9560" y="8552"/>
              <a:ext cx="3667" cy="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微软雅黑" panose="020B0503020204020204" charset="-122"/>
                  <a:ea typeface="微软雅黑"/>
                </a:rPr>
                <a:t>影响人际关系发展</a:t>
              </a: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7145" y="6756400"/>
            <a:ext cx="12226713" cy="101600"/>
          </a:xfrm>
          <a:prstGeom prst="rect">
            <a:avLst/>
          </a:prstGeom>
          <a:solidFill>
            <a:srgbClr val="FF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图片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765" y="1415415"/>
            <a:ext cx="8585835" cy="500316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056765" y="371475"/>
            <a:ext cx="3190875" cy="1043940"/>
            <a:chOff x="9132" y="8178"/>
            <a:chExt cx="4418" cy="1644"/>
          </a:xfrm>
        </p:grpSpPr>
        <p:sp>
          <p:nvSpPr>
            <p:cNvPr id="186" name=" 186"/>
            <p:cNvSpPr/>
            <p:nvPr/>
          </p:nvSpPr>
          <p:spPr>
            <a:xfrm>
              <a:off x="9132" y="8461"/>
              <a:ext cx="4418" cy="1361"/>
            </a:xfrm>
            <a:prstGeom prst="ellipse">
              <a:avLst/>
            </a:prstGeom>
            <a:solidFill>
              <a:srgbClr val="FF8400"/>
            </a:solidFill>
            <a:ln>
              <a:solidFill>
                <a:srgbClr val="FF84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 186"/>
            <p:cNvSpPr/>
            <p:nvPr/>
          </p:nvSpPr>
          <p:spPr>
            <a:xfrm>
              <a:off x="9132" y="8178"/>
              <a:ext cx="4418" cy="1361"/>
            </a:xfrm>
            <a:prstGeom prst="ellipse">
              <a:avLst/>
            </a:prstGeom>
            <a:ln>
              <a:solidFill>
                <a:srgbClr val="FF84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9560" y="8552"/>
              <a:ext cx="3667" cy="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微软雅黑" panose="020B0503020204020204" charset="-122"/>
                  <a:ea typeface="微软雅黑"/>
                </a:rPr>
                <a:t>增加经济负担</a:t>
              </a: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7145" y="6756400"/>
            <a:ext cx="12226713" cy="101600"/>
          </a:xfrm>
          <a:prstGeom prst="rect">
            <a:avLst/>
          </a:prstGeom>
          <a:solidFill>
            <a:srgbClr val="FF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" name="图片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559688"/>
            <a:ext cx="9144000" cy="5743282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6" name="组合 5"/>
          <p:cNvGrpSpPr/>
          <p:nvPr/>
        </p:nvGrpSpPr>
        <p:grpSpPr>
          <a:xfrm>
            <a:off x="2066290" y="307975"/>
            <a:ext cx="3190875" cy="1043940"/>
            <a:chOff x="9132" y="8178"/>
            <a:chExt cx="4418" cy="1644"/>
          </a:xfrm>
        </p:grpSpPr>
        <p:sp>
          <p:nvSpPr>
            <p:cNvPr id="4" name=" 186"/>
            <p:cNvSpPr/>
            <p:nvPr/>
          </p:nvSpPr>
          <p:spPr>
            <a:xfrm>
              <a:off x="9132" y="8461"/>
              <a:ext cx="4418" cy="1361"/>
            </a:xfrm>
            <a:prstGeom prst="ellipse">
              <a:avLst/>
            </a:prstGeom>
            <a:solidFill>
              <a:srgbClr val="FF8400"/>
            </a:solidFill>
            <a:ln>
              <a:solidFill>
                <a:srgbClr val="FF84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 186"/>
            <p:cNvSpPr/>
            <p:nvPr/>
          </p:nvSpPr>
          <p:spPr>
            <a:xfrm>
              <a:off x="9132" y="8178"/>
              <a:ext cx="4418" cy="1361"/>
            </a:xfrm>
            <a:prstGeom prst="ellipse">
              <a:avLst/>
            </a:prstGeom>
            <a:ln>
              <a:solidFill>
                <a:srgbClr val="FF84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TextBox 7"/>
            <p:cNvSpPr txBox="1"/>
            <p:nvPr/>
          </p:nvSpPr>
          <p:spPr>
            <a:xfrm>
              <a:off x="9560" y="8552"/>
              <a:ext cx="3667" cy="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微软雅黑" panose="020B0503020204020204" charset="-122"/>
                  <a:ea typeface="微软雅黑"/>
                </a:rPr>
                <a:t>引发校园暴力</a:t>
              </a:r>
            </a:p>
          </p:txBody>
        </p:sp>
      </p:grp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320,&quot;width&quot;:8070}"/>
  <p:tag name="REFSHAPE" val="136521260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22,&quot;width&quot;:3776}"/>
  <p:tag name="REFSHAPE" val="136521260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22,&quot;width&quot;:3776}"/>
  <p:tag name="REFSHAPE" val="136521260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22,&quot;width&quot;:3776}"/>
  <p:tag name="REFSHAPE" val="136521260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22,&quot;width&quot;:3776}"/>
  <p:tag name="REFSHAPE" val="13652126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320,&quot;width&quot;:8070}"/>
  <p:tag name="REFSHAPE" val="136521260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320,&quot;width&quot;:8070}"/>
  <p:tag name="REFSHAPE" val="136521260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第一PPT模板网-WWW.1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1012</Words>
  <Application>Microsoft Office PowerPoint</Application>
  <PresentationFormat>宽屏</PresentationFormat>
  <Paragraphs>122</Paragraphs>
  <Slides>30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Meiryo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第一PPT模板网-WWW.1PPT.COM</vt:lpstr>
      <vt:lpstr>Office Theme</vt:lpstr>
      <vt:lpstr>如何正确与异性同学相处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3</cp:revision>
  <cp:lastPrinted>2021-04-05T19:49:09Z</cp:lastPrinted>
  <dcterms:created xsi:type="dcterms:W3CDTF">2021-04-05T19:49:09Z</dcterms:created>
  <dcterms:modified xsi:type="dcterms:W3CDTF">2023-04-10T08:03:42Z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