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3"/>
  </p:notesMasterIdLst>
  <p:sldIdLst>
    <p:sldId id="295" r:id="rId3"/>
    <p:sldId id="257" r:id="rId4"/>
    <p:sldId id="258" r:id="rId5"/>
    <p:sldId id="277" r:id="rId6"/>
    <p:sldId id="259" r:id="rId7"/>
    <p:sldId id="278" r:id="rId8"/>
    <p:sldId id="280" r:id="rId9"/>
    <p:sldId id="279" r:id="rId10"/>
    <p:sldId id="283" r:id="rId11"/>
    <p:sldId id="281" r:id="rId12"/>
    <p:sldId id="282" r:id="rId13"/>
    <p:sldId id="284" r:id="rId14"/>
    <p:sldId id="285" r:id="rId15"/>
    <p:sldId id="286" r:id="rId16"/>
    <p:sldId id="288" r:id="rId17"/>
    <p:sldId id="289" r:id="rId18"/>
    <p:sldId id="290" r:id="rId19"/>
    <p:sldId id="291" r:id="rId20"/>
    <p:sldId id="292" r:id="rId21"/>
    <p:sldId id="296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E0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BB608-A4C8-402D-B374-162DA5A0271D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6CC75-DCF4-458F-8011-735E649D63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47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6CC75-DCF4-458F-8011-735E649D63B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048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828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0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49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34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20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75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39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649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3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83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55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18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9B82-5C10-41FF-915B-A92D3FE0DE01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8E5D3-E968-4C99-890D-ACB67FFD53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1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969403" y="993840"/>
            <a:ext cx="34944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sz="2000">
              <a:solidFill>
                <a:schemeClr val="accent6">
                  <a:lumMod val="75000"/>
                </a:schemeClr>
              </a:solidFill>
              <a:effectLst>
                <a:glow rad="152400">
                  <a:schemeClr val="bg1"/>
                </a:glow>
              </a:effectLst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39790" y="2720306"/>
            <a:ext cx="42755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/>
              <a:t>少年儿童生命安全教育培训课件</a:t>
            </a:r>
            <a:r>
              <a:rPr lang="en-US" altLang="zh-CN" sz="2000" dirty="0" smtClean="0"/>
              <a:t>PPT</a:t>
            </a:r>
            <a:endParaRPr lang="zh-CN" altLang="en-US" sz="2000" dirty="0"/>
          </a:p>
        </p:txBody>
      </p:sp>
      <p:sp>
        <p:nvSpPr>
          <p:cNvPr id="10" name="文本框 9"/>
          <p:cNvSpPr txBox="1"/>
          <p:nvPr/>
        </p:nvSpPr>
        <p:spPr>
          <a:xfrm>
            <a:off x="2907457" y="1504588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dirty="0" smtClean="0">
                <a:gradFill flip="none" rotWithShape="1">
                  <a:gsLst>
                    <a:gs pos="0">
                      <a:schemeClr val="accent2">
                        <a:shade val="30000"/>
                        <a:satMod val="115000"/>
                      </a:schemeClr>
                    </a:gs>
                    <a:gs pos="50000">
                      <a:schemeClr val="accent2">
                        <a:shade val="67500"/>
                        <a:satMod val="115000"/>
                      </a:schemeClr>
                    </a:gs>
                    <a:gs pos="100000">
                      <a:schemeClr val="accent2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</a:rPr>
              <a:t>生命安全主题教育</a:t>
            </a:r>
            <a:endParaRPr lang="zh-CN" altLang="en-US" sz="6000" b="1" dirty="0">
              <a:gradFill flip="none" rotWithShape="1">
                <a:gsLst>
                  <a:gs pos="0">
                    <a:schemeClr val="accent2">
                      <a:shade val="30000"/>
                      <a:satMod val="115000"/>
                    </a:schemeClr>
                  </a:gs>
                  <a:gs pos="50000">
                    <a:schemeClr val="accent2">
                      <a:shade val="67500"/>
                      <a:satMod val="115000"/>
                    </a:schemeClr>
                  </a:gs>
                  <a:gs pos="100000">
                    <a:schemeClr val="accent2">
                      <a:shade val="100000"/>
                      <a:satMod val="115000"/>
                    </a:schemeClr>
                  </a:gs>
                </a:gsLst>
                <a:lin ang="16200000" scaled="1"/>
              </a:gra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69403" y="930957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增强安全意识和安全法制观念</a:t>
            </a:r>
            <a:endParaRPr lang="zh-CN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防火灾</a:t>
            </a:r>
          </a:p>
        </p:txBody>
      </p:sp>
      <p:sp>
        <p:nvSpPr>
          <p:cNvPr id="18" name="TextBox 2"/>
          <p:cNvSpPr txBox="1"/>
          <p:nvPr/>
        </p:nvSpPr>
        <p:spPr>
          <a:xfrm flipH="1">
            <a:off x="2602863" y="4857109"/>
            <a:ext cx="7087236" cy="482428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 algn="ctr"/>
            <a:r>
              <a:rPr lang="zh-CN" altLang="en-US" sz="2500" b="1">
                <a:cs typeface="+mn-ea"/>
                <a:sym typeface="+mn-lt"/>
              </a:rPr>
              <a:t>说明：插头及插座松动极易因接触不良而发热。 </a:t>
            </a:r>
          </a:p>
        </p:txBody>
      </p:sp>
      <p:sp>
        <p:nvSpPr>
          <p:cNvPr id="19" name="TextBox 3"/>
          <p:cNvSpPr txBox="1"/>
          <p:nvPr/>
        </p:nvSpPr>
        <p:spPr>
          <a:xfrm>
            <a:off x="5570220" y="2119098"/>
            <a:ext cx="5059680" cy="1944366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000" dirty="0">
                <a:cs typeface="+mn-ea"/>
                <a:sym typeface="+mn-lt"/>
              </a:rPr>
              <a:t>不应乱拉乱接电线，使用电熨斗、电吹风、电热杯、电取暖等家用电热器具时，人不能离开，也不要用灯泡取暖或烘烤衣物。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1467889" y="1955800"/>
            <a:ext cx="3667371" cy="2311400"/>
          </a:xfrm>
          <a:prstGeom prst="round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防火灾</a:t>
            </a:r>
          </a:p>
        </p:txBody>
      </p:sp>
      <p:sp>
        <p:nvSpPr>
          <p:cNvPr id="19" name="TextBox 3"/>
          <p:cNvSpPr txBox="1"/>
          <p:nvPr/>
        </p:nvSpPr>
        <p:spPr>
          <a:xfrm>
            <a:off x="5341621" y="1623797"/>
            <a:ext cx="5504180" cy="4160358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 smtClean="0">
                <a:cs typeface="+mn-ea"/>
                <a:sym typeface="+mn-lt"/>
              </a:rPr>
              <a:t>一、公共场所之营业者平时必须制定逃生计划，并时常进行实际之演练。</a:t>
            </a:r>
          </a:p>
          <a:p>
            <a:pPr algn="just">
              <a:lnSpc>
                <a:spcPct val="150000"/>
              </a:lnSpc>
            </a:pPr>
            <a:r>
              <a:rPr lang="zh-CN" altLang="en-US" sz="1600" b="1" dirty="0" smtClean="0">
                <a:cs typeface="+mn-ea"/>
                <a:sym typeface="+mn-lt"/>
              </a:rPr>
              <a:t>二、公共场所之营业者必须时常注意用火场所、用电设备之安全，并防范人为纵火案件。</a:t>
            </a:r>
            <a:endParaRPr lang="en-US" altLang="zh-CN" sz="1600" b="1" dirty="0" smtClean="0"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 smtClean="0">
                <a:cs typeface="+mn-ea"/>
                <a:sym typeface="+mn-lt"/>
              </a:rPr>
              <a:t>三、各教学楼管理人员必须于楼层明显处悬挂（紧急逃生路线），并时常维护防火避难措施</a:t>
            </a:r>
          </a:p>
          <a:p>
            <a:pPr algn="just">
              <a:lnSpc>
                <a:spcPct val="150000"/>
              </a:lnSpc>
            </a:pPr>
            <a:r>
              <a:rPr lang="zh-CN" altLang="en-US" sz="1600" b="1" dirty="0" smtClean="0">
                <a:cs typeface="+mn-ea"/>
                <a:sym typeface="+mn-lt"/>
              </a:rPr>
              <a:t>四、进入公共场所消费时应先观察安全门、楼梯及各种防火避难措施、消防设备之位置所在</a:t>
            </a:r>
          </a:p>
          <a:p>
            <a:pPr algn="just">
              <a:lnSpc>
                <a:spcPct val="150000"/>
              </a:lnSpc>
            </a:pPr>
            <a:r>
              <a:rPr lang="zh-CN" altLang="en-US" sz="1600" b="1" dirty="0" smtClean="0">
                <a:cs typeface="+mn-ea"/>
                <a:sym typeface="+mn-lt"/>
              </a:rPr>
              <a:t>五、高楼安全门梯及通道，应经常保持畅通，不得任意封闭、加锁或堵塞，安全门装置自动锁并能自动关闭，室内梯道内不宜铺设易燃性地毯。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1120531" y="1661896"/>
            <a:ext cx="3848723" cy="2425700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4e96c8e9b2888b7efffeb290b76a4e2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9592" y="4273225"/>
            <a:ext cx="3095845" cy="15109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chemeClr val="tx1"/>
                </a:solidFill>
                <a:cs typeface="+mn-ea"/>
                <a:sym typeface="+mn-lt"/>
              </a:rPr>
              <a:t>防火灾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927100" y="2090758"/>
            <a:ext cx="6372229" cy="513205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latin typeface="+mn-ea"/>
                <a:cs typeface="+mn-ea"/>
                <a:sym typeface="+mn-lt"/>
              </a:rPr>
              <a:t>1</a:t>
            </a:r>
            <a:r>
              <a:rPr lang="zh-CN" altLang="en-US" smtClean="0">
                <a:latin typeface="+mn-ea"/>
                <a:cs typeface="+mn-ea"/>
                <a:sym typeface="+mn-lt"/>
              </a:rPr>
              <a:t>、火灾</a:t>
            </a:r>
            <a:r>
              <a:rPr lang="zh-CN" altLang="en-US">
                <a:latin typeface="+mn-ea"/>
                <a:cs typeface="+mn-ea"/>
                <a:sym typeface="+mn-lt"/>
              </a:rPr>
              <a:t>袭来时要迅速逃生，不要贪恋财物</a:t>
            </a:r>
          </a:p>
        </p:txBody>
      </p:sp>
      <p:sp>
        <p:nvSpPr>
          <p:cNvPr id="14" name="TextBox 15"/>
          <p:cNvSpPr txBox="1"/>
          <p:nvPr/>
        </p:nvSpPr>
        <p:spPr>
          <a:xfrm>
            <a:off x="927102" y="2760167"/>
            <a:ext cx="7464425" cy="513205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+mn-ea"/>
                <a:cs typeface="+mn-ea"/>
                <a:sym typeface="+mn-lt"/>
              </a:rPr>
              <a:t>2</a:t>
            </a:r>
            <a:r>
              <a:rPr lang="zh-CN" altLang="en-US" dirty="0" smtClean="0">
                <a:latin typeface="+mn-ea"/>
                <a:cs typeface="+mn-ea"/>
                <a:sym typeface="+mn-lt"/>
              </a:rPr>
              <a:t>、家庭</a:t>
            </a:r>
            <a:r>
              <a:rPr lang="zh-CN" altLang="en-US" dirty="0">
                <a:latin typeface="+mn-ea"/>
                <a:cs typeface="+mn-ea"/>
                <a:sym typeface="+mn-lt"/>
              </a:rPr>
              <a:t>成员平时就要了解掌握火灾逃生基本方法，熟悉几条逃生路线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927100" y="3498826"/>
            <a:ext cx="8928101" cy="374706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mtClean="0">
                <a:latin typeface="+mn-ea"/>
                <a:cs typeface="+mn-ea"/>
                <a:sym typeface="+mn-lt"/>
              </a:rPr>
              <a:t>3</a:t>
            </a:r>
            <a:r>
              <a:rPr lang="zh-CN" altLang="en-US" smtClean="0">
                <a:latin typeface="+mn-ea"/>
                <a:cs typeface="+mn-ea"/>
                <a:sym typeface="+mn-lt"/>
              </a:rPr>
              <a:t>、收到火势威胁时，要当机立断披上浸湿的衣物、被褥等向安全出口方向冲去出去。</a:t>
            </a:r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927102" y="4098987"/>
            <a:ext cx="7464425" cy="374706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mtClean="0">
                <a:latin typeface="+mn-ea"/>
                <a:cs typeface="+mn-ea"/>
                <a:sym typeface="+mn-lt"/>
              </a:rPr>
              <a:t>4</a:t>
            </a:r>
            <a:r>
              <a:rPr lang="zh-CN" altLang="en-US" smtClean="0">
                <a:latin typeface="+mn-ea"/>
                <a:cs typeface="+mn-ea"/>
                <a:sym typeface="+mn-lt"/>
              </a:rPr>
              <a:t>、穿过浓烟逃生时，要尽量使身体贴近地面，并用湿毛巾捂住口鼻。</a:t>
            </a:r>
            <a:endParaRPr lang="zh-CN" altLang="en-US">
              <a:latin typeface="+mn-ea"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5134" b="95355" l="1563" r="98750">
                        <a14:foregroundMark x1="65625" y1="15403" x2="72500" y2="171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6515" y="3221813"/>
            <a:ext cx="5585460" cy="356945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4" grpId="0" build="p"/>
      <p:bldP spid="8" grpId="0" build="p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防火灾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927101" y="2090757"/>
            <a:ext cx="9232900" cy="374706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mtClean="0">
                <a:latin typeface="+mn-ea"/>
                <a:cs typeface="+mn-ea"/>
                <a:sym typeface="+mn-lt"/>
              </a:rPr>
              <a:t>5</a:t>
            </a:r>
            <a:r>
              <a:rPr lang="zh-CN" altLang="en-US" smtClean="0">
                <a:latin typeface="+mn-ea"/>
                <a:cs typeface="+mn-ea"/>
                <a:sym typeface="+mn-lt"/>
              </a:rPr>
              <a:t>、</a:t>
            </a:r>
            <a:r>
              <a:rPr lang="zh-CN" altLang="en-US" smtClean="0">
                <a:cs typeface="+mn-ea"/>
                <a:sym typeface="+mn-lt"/>
              </a:rPr>
              <a:t>收到火势威胁时，要当机立断披上浸湿的衣物、被褥等向安全出口方向冲去出去。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TextBox 15"/>
          <p:cNvSpPr txBox="1"/>
          <p:nvPr/>
        </p:nvSpPr>
        <p:spPr>
          <a:xfrm>
            <a:off x="927102" y="2760167"/>
            <a:ext cx="7464425" cy="374706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mtClean="0">
                <a:latin typeface="+mn-ea"/>
                <a:cs typeface="+mn-ea"/>
                <a:sym typeface="+mn-lt"/>
              </a:rPr>
              <a:t>6</a:t>
            </a:r>
            <a:r>
              <a:rPr lang="zh-CN" altLang="en-US" smtClean="0">
                <a:latin typeface="+mn-ea"/>
                <a:cs typeface="+mn-ea"/>
                <a:sym typeface="+mn-lt"/>
              </a:rPr>
              <a:t>、</a:t>
            </a:r>
            <a:r>
              <a:rPr lang="zh-CN" altLang="en-US" smtClean="0">
                <a:cs typeface="+mn-ea"/>
                <a:sym typeface="+mn-lt"/>
              </a:rPr>
              <a:t>穿过浓烟逃生时，要尽量使身体贴近地面，并用湿毛巾捂住口鼻。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TextBox 15"/>
          <p:cNvSpPr txBox="1"/>
          <p:nvPr/>
        </p:nvSpPr>
        <p:spPr>
          <a:xfrm>
            <a:off x="927100" y="3498826"/>
            <a:ext cx="8928101" cy="374706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mtClean="0">
                <a:latin typeface="+mn-ea"/>
                <a:cs typeface="+mn-ea"/>
                <a:sym typeface="+mn-lt"/>
              </a:rPr>
              <a:t>7</a:t>
            </a:r>
            <a:r>
              <a:rPr lang="zh-CN" altLang="en-US" smtClean="0">
                <a:latin typeface="+mn-ea"/>
                <a:cs typeface="+mn-ea"/>
                <a:sym typeface="+mn-lt"/>
              </a:rPr>
              <a:t>、</a:t>
            </a:r>
            <a:r>
              <a:rPr lang="zh-CN" altLang="en-US" smtClean="0">
                <a:cs typeface="+mn-ea"/>
                <a:sym typeface="+mn-lt"/>
              </a:rPr>
              <a:t>收到火势威胁时，要当机立断披上浸湿的衣物、被褥等向安全出口方向冲去出去。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927102" y="4098987"/>
            <a:ext cx="7464425" cy="374706"/>
          </a:xfrm>
          <a:prstGeom prst="rect">
            <a:avLst/>
          </a:prstGeom>
          <a:noFill/>
        </p:spPr>
        <p:txBody>
          <a:bodyPr wrap="square" lIns="96762" tIns="48381" rIns="96762" bIns="48381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mtClean="0">
                <a:latin typeface="+mn-ea"/>
                <a:cs typeface="+mn-ea"/>
                <a:sym typeface="+mn-lt"/>
              </a:rPr>
              <a:t>8</a:t>
            </a:r>
            <a:r>
              <a:rPr lang="zh-CN" altLang="en-US" smtClean="0">
                <a:latin typeface="+mn-ea"/>
                <a:cs typeface="+mn-ea"/>
                <a:sym typeface="+mn-lt"/>
              </a:rPr>
              <a:t>、</a:t>
            </a:r>
            <a:r>
              <a:rPr lang="zh-CN" altLang="en-US" smtClean="0">
                <a:cs typeface="+mn-ea"/>
                <a:sym typeface="+mn-lt"/>
              </a:rPr>
              <a:t>穿过浓烟逃生时，要尽量使身体贴近地面，并用湿毛巾捂住口鼻。</a:t>
            </a:r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5134" b="95355" l="1563" r="98750">
                        <a14:foregroundMark x1="65625" y1="15403" x2="72500" y2="171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6515" y="3221813"/>
            <a:ext cx="5585460" cy="356945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4" grpId="0" build="p"/>
      <p:bldP spid="8" grpId="0" build="p"/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3249003" y="2582400"/>
            <a:ext cx="1586763" cy="15867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455627" y="2821783"/>
            <a:ext cx="117351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smtClean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660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051952" y="2543651"/>
            <a:ext cx="4341011" cy="2007966"/>
            <a:chOff x="614129" y="1667996"/>
            <a:chExt cx="4341011" cy="2007966"/>
          </a:xfrm>
        </p:grpSpPr>
        <p:sp>
          <p:nvSpPr>
            <p:cNvPr id="9" name="文本框 8"/>
            <p:cNvSpPr txBox="1"/>
            <p:nvPr/>
          </p:nvSpPr>
          <p:spPr>
            <a:xfrm>
              <a:off x="614129" y="1667996"/>
              <a:ext cx="42834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4800" b="1" dirty="0" smtClean="0"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16200000" scaled="1"/>
                  </a:gradFill>
                  <a:latin typeface="Century Gothic" panose="020B0502020202020204" pitchFamily="34" charset="0"/>
                </a:rPr>
                <a:t>防溺水</a:t>
              </a:r>
              <a:endParaRPr lang="zh-CN" altLang="en-US" sz="4800" b="1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Century Gothic" panose="020B050202020202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71732" y="2475633"/>
              <a:ext cx="428340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smtClean="0">
                  <a:cs typeface="+mn-ea"/>
                  <a:sym typeface="+mn-lt"/>
                </a:rPr>
                <a:t>增强安全意识和安全法制观念，提高面临突发事件的自我防护能力，防止各类安全事故的发生，进一步做好平安校园构建工作。</a:t>
              </a:r>
              <a:endParaRPr lang="zh-CN" altLang="en-US" sz="1600">
                <a:latin typeface="+mn-ea"/>
              </a:endParaRP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防溺水</a:t>
            </a:r>
          </a:p>
        </p:txBody>
      </p:sp>
      <p:sp>
        <p:nvSpPr>
          <p:cNvPr id="15" name="文本框 1"/>
          <p:cNvSpPr txBox="1"/>
          <p:nvPr/>
        </p:nvSpPr>
        <p:spPr>
          <a:xfrm>
            <a:off x="7035166" y="2026017"/>
            <a:ext cx="384492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到有溺水危险地等游泳戏水、玩耍打闹、清洗衣物、打捞物品等。</a:t>
            </a:r>
          </a:p>
        </p:txBody>
      </p:sp>
      <p:sp>
        <p:nvSpPr>
          <p:cNvPr id="16" name="文本框 10"/>
          <p:cNvSpPr txBox="1"/>
          <p:nvPr/>
        </p:nvSpPr>
        <p:spPr>
          <a:xfrm>
            <a:off x="7035166" y="3241011"/>
            <a:ext cx="4178935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上学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、放学路上不得下水游泳。</a:t>
            </a:r>
          </a:p>
        </p:txBody>
      </p:sp>
      <p:sp>
        <p:nvSpPr>
          <p:cNvPr id="17" name="文本框 12"/>
          <p:cNvSpPr txBox="1"/>
          <p:nvPr/>
        </p:nvSpPr>
        <p:spPr>
          <a:xfrm>
            <a:off x="7035166" y="4258915"/>
            <a:ext cx="384492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游泳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前要做好准备活动，下水时尽可能携带救生圈，以确保安全。</a:t>
            </a:r>
          </a:p>
        </p:txBody>
      </p:sp>
      <p:sp>
        <p:nvSpPr>
          <p:cNvPr id="3" name="五边形 2"/>
          <p:cNvSpPr/>
          <p:nvPr/>
        </p:nvSpPr>
        <p:spPr>
          <a:xfrm>
            <a:off x="5930901" y="2116457"/>
            <a:ext cx="939692" cy="4654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14" name="五边形 13"/>
          <p:cNvSpPr/>
          <p:nvPr/>
        </p:nvSpPr>
        <p:spPr>
          <a:xfrm>
            <a:off x="5930901" y="3192951"/>
            <a:ext cx="939692" cy="4654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18" name="五边形 17"/>
          <p:cNvSpPr/>
          <p:nvPr/>
        </p:nvSpPr>
        <p:spPr>
          <a:xfrm>
            <a:off x="5930901" y="4347111"/>
            <a:ext cx="939692" cy="4654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3</a:t>
            </a:r>
            <a:endParaRPr lang="zh-CN" altLang="en-US"/>
          </a:p>
        </p:txBody>
      </p:sp>
      <p:pic>
        <p:nvPicPr>
          <p:cNvPr id="19" name="图片 18" descr="d537556d90ce93ae2f09b15deabe1ea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030" y="2116457"/>
            <a:ext cx="4024511" cy="29246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防溺水</a:t>
            </a:r>
          </a:p>
        </p:txBody>
      </p:sp>
      <p:sp>
        <p:nvSpPr>
          <p:cNvPr id="15" name="文本框 1"/>
          <p:cNvSpPr txBox="1"/>
          <p:nvPr/>
        </p:nvSpPr>
        <p:spPr>
          <a:xfrm>
            <a:off x="7035166" y="2026017"/>
            <a:ext cx="3844925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游泳时要有熟悉水性的大人看护。</a:t>
            </a:r>
          </a:p>
        </p:txBody>
      </p:sp>
      <p:sp>
        <p:nvSpPr>
          <p:cNvPr id="16" name="文本框 10"/>
          <p:cNvSpPr txBox="1"/>
          <p:nvPr/>
        </p:nvSpPr>
        <p:spPr>
          <a:xfrm>
            <a:off x="7035166" y="3241011"/>
            <a:ext cx="362013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游泳前要做好准备活动，下水时尽可能携带救生圈，以确保安全。</a:t>
            </a:r>
          </a:p>
        </p:txBody>
      </p:sp>
      <p:sp>
        <p:nvSpPr>
          <p:cNvPr id="17" name="文本框 12"/>
          <p:cNvSpPr txBox="1"/>
          <p:nvPr/>
        </p:nvSpPr>
        <p:spPr>
          <a:xfrm>
            <a:off x="7035166" y="4258915"/>
            <a:ext cx="362013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未成年人发现别人溺水，要立即呼救，不要下水营救。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0531" y="1798956"/>
            <a:ext cx="4239315" cy="3265269"/>
          </a:xfrm>
          <a:prstGeom prst="rect">
            <a:avLst/>
          </a:prstGeom>
        </p:spPr>
      </p:pic>
      <p:sp>
        <p:nvSpPr>
          <p:cNvPr id="3" name="五边形 2"/>
          <p:cNvSpPr/>
          <p:nvPr/>
        </p:nvSpPr>
        <p:spPr>
          <a:xfrm>
            <a:off x="5930901" y="2116457"/>
            <a:ext cx="939692" cy="4654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4</a:t>
            </a:r>
            <a:endParaRPr lang="zh-CN" altLang="en-US"/>
          </a:p>
        </p:txBody>
      </p:sp>
      <p:sp>
        <p:nvSpPr>
          <p:cNvPr id="14" name="五边形 13"/>
          <p:cNvSpPr/>
          <p:nvPr/>
        </p:nvSpPr>
        <p:spPr>
          <a:xfrm>
            <a:off x="5930901" y="3192951"/>
            <a:ext cx="939692" cy="4654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5</a:t>
            </a:r>
            <a:endParaRPr lang="zh-CN" altLang="en-US"/>
          </a:p>
        </p:txBody>
      </p:sp>
      <p:sp>
        <p:nvSpPr>
          <p:cNvPr id="18" name="五边形 17"/>
          <p:cNvSpPr/>
          <p:nvPr/>
        </p:nvSpPr>
        <p:spPr>
          <a:xfrm>
            <a:off x="5930901" y="4347111"/>
            <a:ext cx="939692" cy="4654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6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3249003" y="2582400"/>
            <a:ext cx="1586763" cy="15867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455627" y="2821783"/>
            <a:ext cx="117351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smtClean="0">
                <a:solidFill>
                  <a:schemeClr val="bg1"/>
                </a:solidFill>
                <a:latin typeface="Impact" panose="020B0806030902050204" pitchFamily="34" charset="0"/>
              </a:rPr>
              <a:t>04</a:t>
            </a:r>
            <a:endParaRPr lang="zh-CN" altLang="en-US" sz="660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051952" y="2543651"/>
            <a:ext cx="4341011" cy="2007966"/>
            <a:chOff x="614129" y="1667996"/>
            <a:chExt cx="4341011" cy="2007966"/>
          </a:xfrm>
        </p:grpSpPr>
        <p:sp>
          <p:nvSpPr>
            <p:cNvPr id="9" name="文本框 8"/>
            <p:cNvSpPr txBox="1"/>
            <p:nvPr/>
          </p:nvSpPr>
          <p:spPr>
            <a:xfrm>
              <a:off x="614129" y="1667996"/>
              <a:ext cx="42834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4800" b="1" dirty="0" smtClean="0"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16200000" scaled="1"/>
                  </a:gradFill>
                  <a:latin typeface="Century Gothic" panose="020B0502020202020204" pitchFamily="34" charset="0"/>
                </a:rPr>
                <a:t>防踩踏</a:t>
              </a:r>
              <a:endParaRPr lang="zh-CN" altLang="en-US" sz="4800" b="1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Century Gothic" panose="020B050202020202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71732" y="2475633"/>
              <a:ext cx="428340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 smtClean="0">
                  <a:cs typeface="+mn-ea"/>
                  <a:sym typeface="+mn-lt"/>
                </a:rPr>
                <a:t>增强安全意识和安全法制观念，提高面临突发事件的自我防护能力，防止各类安全事故的发生，进一步做好平安校园构建工作。</a:t>
              </a:r>
              <a:endParaRPr lang="zh-CN" altLang="en-US" sz="1600" dirty="0">
                <a:latin typeface="+mn-ea"/>
              </a:endParaRPr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</a:t>
            </a:r>
            <a:r>
              <a:rPr lang="zh-CN" altLang="en-US" sz="2800" b="1">
                <a:solidFill>
                  <a:schemeClr val="tx1"/>
                </a:solidFill>
                <a:cs typeface="+mn-ea"/>
                <a:sym typeface="+mn-lt"/>
              </a:rPr>
              <a:t>踩踏</a:t>
            </a:r>
            <a:endParaRPr lang="zh-CN" altLang="en-US" sz="2800" b="1" smtClean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216374" y="2495000"/>
            <a:ext cx="646961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1.不在楼梯或狭窄通道嬉戏打闹，人多的时候不拥挤、不起哄、不制造紧张或恐慌气氛。</a:t>
            </a:r>
          </a:p>
          <a:p>
            <a:pPr algn="just">
              <a:lnSpc>
                <a:spcPct val="150000"/>
              </a:lnSpc>
            </a:pPr>
            <a:r>
              <a:rPr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2.尽量避免到拥挤的人群中，不得已时，尽量走在人流的边缘。</a:t>
            </a:r>
          </a:p>
          <a:p>
            <a:pPr algn="just">
              <a:lnSpc>
                <a:spcPct val="150000"/>
              </a:lnSpc>
            </a:pPr>
            <a:r>
              <a:rPr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3.发觉拥挤的人群向自己的方向走来时，应立即避到一旁，不要慌乱，不要奔跑，避免摔倒。</a:t>
            </a:r>
          </a:p>
          <a:p>
            <a:pPr algn="just">
              <a:lnSpc>
                <a:spcPct val="150000"/>
              </a:lnSpc>
            </a:pPr>
            <a:r>
              <a:rPr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4.顺着人流走，切不可逆着人流前进，否则，很容易被人流推倒。</a:t>
            </a:r>
          </a:p>
          <a:p>
            <a:pPr algn="just">
              <a:lnSpc>
                <a:spcPct val="150000"/>
              </a:lnSpc>
            </a:pPr>
            <a:r>
              <a:rPr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5.假如陷入拥挤的人流，一定要先站稳，身体不要倾斜失去重心，即使鞋子被踩掉，也不要弯腰捡鞋子或系鞋带。有可能的话，可先尽快抓住坚固可靠的东西慢慢走动或停住，待人群过去后再迅速离开现场。</a:t>
            </a: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32"/>
          <a:stretch>
            <a:fillRect/>
          </a:stretch>
        </p:blipFill>
        <p:spPr>
          <a:xfrm>
            <a:off x="1311031" y="1858146"/>
            <a:ext cx="2558571" cy="171523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1029" y="3970969"/>
            <a:ext cx="2558571" cy="1806990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6035430" y="1736769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651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防踩踏十招</a:t>
            </a:r>
            <a:endParaRPr lang="zh-CN" altLang="en-US" sz="3200" b="1" dirty="0">
              <a:solidFill>
                <a:schemeClr val="accent6">
                  <a:lumMod val="75000"/>
                </a:schemeClr>
              </a:solidFill>
              <a:effectLst>
                <a:glow rad="1651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</a:t>
            </a:r>
            <a:r>
              <a:rPr lang="zh-CN" altLang="en-US" sz="2800" b="1">
                <a:solidFill>
                  <a:schemeClr val="tx1"/>
                </a:solidFill>
                <a:cs typeface="+mn-ea"/>
                <a:sym typeface="+mn-lt"/>
              </a:rPr>
              <a:t>踩踏</a:t>
            </a:r>
            <a:endParaRPr lang="zh-CN" altLang="en-US" sz="2800" b="1" smtClean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00500" y="2494953"/>
            <a:ext cx="6960731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6.</a:t>
            </a:r>
            <a:r>
              <a:rPr lang="zh-CN" altLang="en-US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若自己不幸被人群拥倒后，要设法靠近墙角，身体蜷成球状，双手在颈后紧扣以保护身体最脆弱的部位。</a:t>
            </a:r>
          </a:p>
          <a:p>
            <a:pPr algn="just">
              <a:lnSpc>
                <a:spcPct val="140000"/>
              </a:lnSpc>
            </a:pPr>
            <a:r>
              <a:rPr lang="en-US" altLang="zh-CN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7.</a:t>
            </a:r>
            <a:r>
              <a:rPr lang="zh-CN" altLang="en-US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在人群中走动，遇到台阶或楼梯时，尽量抓住扶手，防止摔倒。</a:t>
            </a:r>
          </a:p>
          <a:p>
            <a:pPr algn="just">
              <a:lnSpc>
                <a:spcPct val="140000"/>
              </a:lnSpc>
            </a:pPr>
            <a:r>
              <a:rPr lang="en-US" altLang="zh-CN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8.</a:t>
            </a:r>
            <a:r>
              <a:rPr lang="zh-CN" altLang="en-US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在拥挤的人群中，要时刻保持警惕，当发现有人情绪不对，或人群开始骚动时，要做好准备保护自己和他人。</a:t>
            </a:r>
          </a:p>
          <a:p>
            <a:pPr algn="just">
              <a:lnSpc>
                <a:spcPct val="140000"/>
              </a:lnSpc>
            </a:pPr>
            <a:r>
              <a:rPr lang="en-US" altLang="zh-CN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9.</a:t>
            </a:r>
            <a:r>
              <a:rPr lang="zh-CN" altLang="en-US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在人群骚动时，脚下要注意些，千万不能被绊倒，避免自己成为拥挤踩踏事件的诱发因素。</a:t>
            </a:r>
          </a:p>
          <a:p>
            <a:pPr algn="just">
              <a:lnSpc>
                <a:spcPct val="140000"/>
              </a:lnSpc>
            </a:pPr>
            <a:r>
              <a:rPr lang="en-US" altLang="zh-CN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10.</a:t>
            </a:r>
            <a:r>
              <a:rPr lang="zh-CN" altLang="en-US" sz="1600" dirty="0" smtClean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当发现自己前面有人突然摔倒了，要马上停下脚步，同时大声呼救，告知后面的人不要向前靠近，及时分流拥挤人流，组织有序疏散。</a:t>
            </a:r>
            <a:endParaRPr lang="zh-CN" altLang="en-US" sz="1600" dirty="0"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35430" y="1736769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smtClean="0">
                <a:solidFill>
                  <a:schemeClr val="accent6">
                    <a:lumMod val="75000"/>
                  </a:schemeClr>
                </a:solidFill>
                <a:effectLst>
                  <a:glow rad="1651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防踩踏十招</a:t>
            </a:r>
            <a:endParaRPr lang="zh-CN" altLang="en-US" sz="3200" b="1">
              <a:solidFill>
                <a:schemeClr val="accent6">
                  <a:lumMod val="75000"/>
                </a:schemeClr>
              </a:solidFill>
              <a:effectLst>
                <a:glow rad="1651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029" y="1736768"/>
            <a:ext cx="2554011" cy="180909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030" y="3877553"/>
            <a:ext cx="2566743" cy="18121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022033" y="1420797"/>
            <a:ext cx="399616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zh-CN" altLang="en-US" sz="4500" b="1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33533" y="1813212"/>
            <a:ext cx="587406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cs typeface="+mn-ea"/>
                <a:sym typeface="+mn-lt"/>
              </a:rPr>
              <a:t>       </a:t>
            </a:r>
            <a:r>
              <a:rPr sz="2800" dirty="0" err="1">
                <a:cs typeface="+mn-ea"/>
                <a:sym typeface="+mn-lt"/>
              </a:rPr>
              <a:t>增强安全意识和安全法制观念，提高面临突发事件的自我防护能力，防止各类安全事故的发生，进一步做好平安校园构建工作</a:t>
            </a:r>
            <a:r>
              <a:rPr sz="2800" dirty="0">
                <a:cs typeface="+mn-ea"/>
                <a:sym typeface="+mn-lt"/>
              </a:rPr>
              <a:t>。 </a:t>
            </a:r>
          </a:p>
        </p:txBody>
      </p:sp>
      <p:sp>
        <p:nvSpPr>
          <p:cNvPr id="3" name="矩形 2"/>
          <p:cNvSpPr/>
          <p:nvPr/>
        </p:nvSpPr>
        <p:spPr>
          <a:xfrm>
            <a:off x="1571828" y="1036078"/>
            <a:ext cx="31630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 smtClean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</a:rPr>
              <a:t>班会目的： </a:t>
            </a:r>
            <a:endParaRPr lang="zh-CN" altLang="en-US" sz="4400" b="1" dirty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</a:gra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85748" y="204186"/>
            <a:ext cx="13937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B4E0FB"/>
                </a:solidFill>
              </a:rPr>
              <a:t>https://www.ypppt.com/</a:t>
            </a:r>
            <a:endParaRPr lang="zh-CN" altLang="en-US" sz="800" dirty="0">
              <a:solidFill>
                <a:srgbClr val="B4E0FB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18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文本框 1"/>
          <p:cNvSpPr txBox="1"/>
          <p:nvPr>
            <p:custDataLst>
              <p:tags r:id="rId1"/>
            </p:custDataLst>
          </p:nvPr>
        </p:nvSpPr>
        <p:spPr>
          <a:xfrm>
            <a:off x="1059400" y="1646959"/>
            <a:ext cx="3076784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54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目 录</a:t>
            </a:r>
            <a:endParaRPr lang="zh-CN" altLang="en-US" sz="5400" b="1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文本框 2"/>
          <p:cNvSpPr txBox="1"/>
          <p:nvPr>
            <p:custDataLst>
              <p:tags r:id="rId2"/>
            </p:custDataLst>
          </p:nvPr>
        </p:nvSpPr>
        <p:spPr>
          <a:xfrm>
            <a:off x="1512886" y="2570342"/>
            <a:ext cx="3297916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CONTENTS</a:t>
            </a:r>
            <a:endParaRPr lang="zh-CN" altLang="en-US" sz="2400" b="1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文本框 1"/>
          <p:cNvSpPr/>
          <p:nvPr>
            <p:custDataLst>
              <p:tags r:id="rId3"/>
            </p:custDataLst>
          </p:nvPr>
        </p:nvSpPr>
        <p:spPr>
          <a:xfrm>
            <a:off x="6812427" y="1953724"/>
            <a:ext cx="651312" cy="651312"/>
          </a:xfrm>
          <a:prstGeom prst="ellipse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800" b="1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1"/>
          <p:cNvSpPr/>
          <p:nvPr>
            <p:custDataLst>
              <p:tags r:id="rId4"/>
            </p:custDataLst>
          </p:nvPr>
        </p:nvSpPr>
        <p:spPr>
          <a:xfrm>
            <a:off x="7627391" y="2013827"/>
            <a:ext cx="2748485" cy="492443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smtClean="0">
                <a:solidFill>
                  <a:schemeClr val="tx1"/>
                </a:solidFill>
                <a:cs typeface="+mn-ea"/>
                <a:sym typeface="+mn-lt"/>
              </a:rPr>
              <a:t>防交通事故</a:t>
            </a:r>
          </a:p>
        </p:txBody>
      </p:sp>
      <p:sp>
        <p:nvSpPr>
          <p:cNvPr id="8" name="文本框 2"/>
          <p:cNvSpPr/>
          <p:nvPr>
            <p:custDataLst>
              <p:tags r:id="rId5"/>
            </p:custDataLst>
          </p:nvPr>
        </p:nvSpPr>
        <p:spPr>
          <a:xfrm>
            <a:off x="6812427" y="2846738"/>
            <a:ext cx="651312" cy="651312"/>
          </a:xfrm>
          <a:prstGeom prst="ellipse">
            <a:avLst/>
          </a:prstGeom>
          <a:solidFill>
            <a:schemeClr val="accent2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800" b="1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8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2"/>
          <p:cNvSpPr/>
          <p:nvPr>
            <p:custDataLst>
              <p:tags r:id="rId6"/>
            </p:custDataLst>
          </p:nvPr>
        </p:nvSpPr>
        <p:spPr>
          <a:xfrm>
            <a:off x="7627391" y="2939676"/>
            <a:ext cx="2748485" cy="492443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smtClean="0">
                <a:solidFill>
                  <a:schemeClr val="tx1"/>
                </a:solidFill>
                <a:cs typeface="+mn-ea"/>
                <a:sym typeface="+mn-lt"/>
              </a:rPr>
              <a:t>防火灾</a:t>
            </a:r>
          </a:p>
        </p:txBody>
      </p:sp>
      <p:sp>
        <p:nvSpPr>
          <p:cNvPr id="10" name="文本框 3"/>
          <p:cNvSpPr/>
          <p:nvPr>
            <p:custDataLst>
              <p:tags r:id="rId7"/>
            </p:custDataLst>
          </p:nvPr>
        </p:nvSpPr>
        <p:spPr>
          <a:xfrm>
            <a:off x="6812427" y="3739753"/>
            <a:ext cx="651312" cy="651312"/>
          </a:xfrm>
          <a:prstGeom prst="ellipse">
            <a:avLst/>
          </a:prstGeom>
          <a:solidFill>
            <a:schemeClr val="accent3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800" b="1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8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3"/>
          <p:cNvSpPr/>
          <p:nvPr>
            <p:custDataLst>
              <p:tags r:id="rId8"/>
            </p:custDataLst>
          </p:nvPr>
        </p:nvSpPr>
        <p:spPr>
          <a:xfrm>
            <a:off x="7627391" y="3832691"/>
            <a:ext cx="2748485" cy="492443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smtClean="0">
                <a:solidFill>
                  <a:schemeClr val="tx1"/>
                </a:solidFill>
                <a:cs typeface="+mn-ea"/>
                <a:sym typeface="+mn-lt"/>
              </a:rPr>
              <a:t>防溺水</a:t>
            </a:r>
          </a:p>
        </p:txBody>
      </p:sp>
      <p:sp>
        <p:nvSpPr>
          <p:cNvPr id="12" name="文本框 4"/>
          <p:cNvSpPr/>
          <p:nvPr>
            <p:custDataLst>
              <p:tags r:id="rId9"/>
            </p:custDataLst>
          </p:nvPr>
        </p:nvSpPr>
        <p:spPr>
          <a:xfrm>
            <a:off x="6812427" y="4632767"/>
            <a:ext cx="651312" cy="651312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800" b="1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28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文本框 4"/>
          <p:cNvSpPr/>
          <p:nvPr>
            <p:custDataLst>
              <p:tags r:id="rId10"/>
            </p:custDataLst>
          </p:nvPr>
        </p:nvSpPr>
        <p:spPr>
          <a:xfrm>
            <a:off x="7627391" y="4725705"/>
            <a:ext cx="2748485" cy="492443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smtClean="0">
                <a:solidFill>
                  <a:schemeClr val="tx1"/>
                </a:solidFill>
                <a:cs typeface="+mn-ea"/>
                <a:sym typeface="+mn-lt"/>
              </a:rPr>
              <a:t>防踩踏</a:t>
            </a:r>
            <a:endParaRPr lang="zh-CN" altLang="en-US" sz="3200" b="1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065" y="2013826"/>
            <a:ext cx="1313027" cy="48441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4569" y="3941796"/>
            <a:ext cx="1238251" cy="25527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022033" y="1420797"/>
            <a:ext cx="399616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zh-CN" altLang="en-US" sz="4500" b="1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56151" y="1580365"/>
            <a:ext cx="587406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>
                <a:cs typeface="+mn-ea"/>
                <a:sym typeface="+mn-lt"/>
              </a:rPr>
              <a:t>人的生命是非常脆弱的，如果我们不注 重安全意识，视安全隐患而不顾，对安全问题 措施不及，防范不严，责任心不强，把生命当 儿戏，那么造成的后果不堪设想：交通事故猛 如虎狼；火灾频频，大火吞噬了多少生命财产； 食品中毒接连不断；疾病染身；游泳溺水；玩 耍坠楼等等，所以我们身边随时都潜伏着多少张牙舞爪的杀人凶手。随时都威胁着你的生命安全。 </a:t>
            </a:r>
            <a:endParaRPr dirty="0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87727" y="1580366"/>
            <a:ext cx="20345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 smtClean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</a:rPr>
              <a:t>前言： </a:t>
            </a:r>
            <a:endParaRPr lang="zh-CN" altLang="en-US" sz="4400" b="1" dirty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</a:gra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3249003" y="2582400"/>
            <a:ext cx="1586763" cy="15867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455627" y="2821783"/>
            <a:ext cx="117351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smtClean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660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051952" y="2543651"/>
            <a:ext cx="4341011" cy="2007966"/>
            <a:chOff x="614129" y="1667996"/>
            <a:chExt cx="4341011" cy="2007966"/>
          </a:xfrm>
        </p:grpSpPr>
        <p:sp>
          <p:nvSpPr>
            <p:cNvPr id="9" name="文本框 8"/>
            <p:cNvSpPr txBox="1"/>
            <p:nvPr/>
          </p:nvSpPr>
          <p:spPr>
            <a:xfrm>
              <a:off x="614129" y="1667996"/>
              <a:ext cx="42834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4800" b="1" dirty="0" smtClean="0"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16200000" scaled="1"/>
                  </a:gradFill>
                  <a:latin typeface="Century Gothic" panose="020B0502020202020204" pitchFamily="34" charset="0"/>
                </a:rPr>
                <a:t>防交通事故</a:t>
              </a:r>
              <a:endParaRPr lang="zh-CN" altLang="en-US" sz="4800" b="1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Century Gothic" panose="020B050202020202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71732" y="2475633"/>
              <a:ext cx="428340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 smtClean="0">
                  <a:cs typeface="+mn-ea"/>
                  <a:sym typeface="+mn-lt"/>
                </a:rPr>
                <a:t>增强安全意识和安全法制观念，提高面临突发事件的自我防护能力，防止各类安全事故的发生，进一步做好平安校园构建工作。</a:t>
              </a:r>
              <a:endParaRPr lang="zh-CN" altLang="en-US" sz="1600" dirty="0">
                <a:latin typeface="+mn-ea"/>
              </a:endParaRP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防交通事故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4011879" y="2584431"/>
            <a:ext cx="363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cs typeface="+mn-ea"/>
                <a:sym typeface="+mn-lt"/>
              </a:rPr>
              <a:t>绿灯亮时，准许车辆、行人通行；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4011878" y="3326293"/>
            <a:ext cx="3810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cs typeface="+mn-ea"/>
                <a:sym typeface="+mn-lt"/>
              </a:rPr>
              <a:t>红灯亮时，不许车辆、行人通行；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4011879" y="5223820"/>
            <a:ext cx="628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cs typeface="+mn-ea"/>
                <a:sym typeface="+mn-lt"/>
              </a:rPr>
              <a:t>黄灯闪烁时，车辆、行人须在确保安全的原则下通行。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4011879" y="4018350"/>
            <a:ext cx="7126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cs typeface="+mn-ea"/>
                <a:sym typeface="+mn-lt"/>
              </a:rPr>
              <a:t>黄灯亮时，不许车辆、行人通行，但已超过停止线的车辆和已经进入人行横道的行人，可以继续通行；</a:t>
            </a:r>
          </a:p>
        </p:txBody>
      </p:sp>
      <p:sp>
        <p:nvSpPr>
          <p:cNvPr id="53" name="椭圆 52"/>
          <p:cNvSpPr/>
          <p:nvPr/>
        </p:nvSpPr>
        <p:spPr>
          <a:xfrm>
            <a:off x="3609924" y="2586926"/>
            <a:ext cx="401955" cy="4019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cs typeface="+mn-ea"/>
                <a:sym typeface="+mn-lt"/>
              </a:rPr>
              <a:t>1</a:t>
            </a:r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3609924" y="3288094"/>
            <a:ext cx="401955" cy="4019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cs typeface="+mn-ea"/>
                <a:sym typeface="+mn-lt"/>
              </a:rPr>
              <a:t>2</a:t>
            </a:r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3609924" y="4256437"/>
            <a:ext cx="401955" cy="4019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cs typeface="+mn-ea"/>
                <a:sym typeface="+mn-lt"/>
              </a:rPr>
              <a:t>3</a:t>
            </a:r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3609925" y="1595404"/>
            <a:ext cx="4987976" cy="587262"/>
            <a:chOff x="1939249" y="1080080"/>
            <a:chExt cx="4987976" cy="587262"/>
          </a:xfrm>
        </p:grpSpPr>
        <p:sp>
          <p:nvSpPr>
            <p:cNvPr id="57" name="矩形: 圆角 13"/>
            <p:cNvSpPr/>
            <p:nvPr/>
          </p:nvSpPr>
          <p:spPr>
            <a:xfrm>
              <a:off x="1939249" y="1080080"/>
              <a:ext cx="4987976" cy="58726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2539695" y="1136208"/>
              <a:ext cx="36117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指挥灯信号的含义</a:t>
              </a:r>
            </a:p>
          </p:txBody>
        </p:sp>
      </p:grpSp>
      <p:sp>
        <p:nvSpPr>
          <p:cNvPr id="59" name="椭圆 58"/>
          <p:cNvSpPr/>
          <p:nvPr/>
        </p:nvSpPr>
        <p:spPr>
          <a:xfrm>
            <a:off x="3609924" y="5223199"/>
            <a:ext cx="401955" cy="4019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cs typeface="+mn-ea"/>
                <a:sym typeface="+mn-lt"/>
              </a:rPr>
              <a:t>4</a:t>
            </a:r>
            <a:endParaRPr lang="zh-CN" altLang="en-US" sz="2400">
              <a:cs typeface="+mn-ea"/>
              <a:sym typeface="+mn-lt"/>
            </a:endParaRPr>
          </a:p>
        </p:txBody>
      </p:sp>
      <p:pic>
        <p:nvPicPr>
          <p:cNvPr id="60" name="图片 5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9329" y="2013826"/>
            <a:ext cx="1313027" cy="48441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 animBg="1"/>
      <p:bldP spid="54" grpId="0" animBg="1"/>
      <p:bldP spid="55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防交通事故</a:t>
            </a:r>
          </a:p>
        </p:txBody>
      </p:sp>
      <p:sp>
        <p:nvSpPr>
          <p:cNvPr id="16" name="TextBox 23"/>
          <p:cNvSpPr txBox="1"/>
          <p:nvPr/>
        </p:nvSpPr>
        <p:spPr>
          <a:xfrm>
            <a:off x="4737076" y="1798505"/>
            <a:ext cx="6167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1">
                <a:cs typeface="+mn-ea"/>
                <a:sym typeface="+mn-lt"/>
              </a:rPr>
              <a:t>不要在道路上强行拦车、追车、扒车或抛物击车。</a:t>
            </a:r>
          </a:p>
        </p:txBody>
      </p:sp>
      <p:sp>
        <p:nvSpPr>
          <p:cNvPr id="22" name="TextBox 28"/>
          <p:cNvSpPr txBox="1"/>
          <p:nvPr/>
        </p:nvSpPr>
        <p:spPr>
          <a:xfrm>
            <a:off x="4737077" y="2667304"/>
            <a:ext cx="6275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1">
                <a:cs typeface="+mn-ea"/>
                <a:sym typeface="+mn-lt"/>
              </a:rPr>
              <a:t>不要在道路上玩耍、坐卧或进行其他妨碍交通的行为。</a:t>
            </a:r>
          </a:p>
        </p:txBody>
      </p:sp>
      <p:sp>
        <p:nvSpPr>
          <p:cNvPr id="28" name="TextBox 34"/>
          <p:cNvSpPr txBox="1"/>
          <p:nvPr/>
        </p:nvSpPr>
        <p:spPr>
          <a:xfrm>
            <a:off x="4737077" y="3536101"/>
            <a:ext cx="6582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1">
                <a:cs typeface="+mn-ea"/>
                <a:sym typeface="+mn-lt"/>
              </a:rPr>
              <a:t>不要钻越、跨越人行护栏或道路隔离设施。 </a:t>
            </a:r>
          </a:p>
        </p:txBody>
      </p:sp>
      <p:sp>
        <p:nvSpPr>
          <p:cNvPr id="34" name="TextBox 40"/>
          <p:cNvSpPr txBox="1"/>
          <p:nvPr/>
        </p:nvSpPr>
        <p:spPr>
          <a:xfrm>
            <a:off x="4737077" y="4415137"/>
            <a:ext cx="6451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1">
                <a:cs typeface="+mn-ea"/>
                <a:sym typeface="+mn-lt"/>
              </a:rPr>
              <a:t>不要进入高速公路、高架道路或者有人行隔离设施的机动车专用道。</a:t>
            </a:r>
          </a:p>
        </p:txBody>
      </p:sp>
      <p:sp>
        <p:nvSpPr>
          <p:cNvPr id="40" name="TextBox 46"/>
          <p:cNvSpPr txBox="1"/>
          <p:nvPr/>
        </p:nvSpPr>
        <p:spPr>
          <a:xfrm>
            <a:off x="4737076" y="5294171"/>
            <a:ext cx="6744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sz="1600" b="1">
                <a:cs typeface="+mn-ea"/>
                <a:sym typeface="+mn-lt"/>
              </a:rPr>
              <a:t>学龄前儿童应当由成年人带领在道路上行走。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7890" y="3666097"/>
            <a:ext cx="1140543" cy="2732784"/>
          </a:xfrm>
          <a:prstGeom prst="rect">
            <a:avLst/>
          </a:prstGeom>
        </p:spPr>
      </p:pic>
      <p:sp>
        <p:nvSpPr>
          <p:cNvPr id="5" name="五边形 4"/>
          <p:cNvSpPr/>
          <p:nvPr/>
        </p:nvSpPr>
        <p:spPr>
          <a:xfrm>
            <a:off x="3568676" y="1714500"/>
            <a:ext cx="1155725" cy="487821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4" name="五边形 43"/>
          <p:cNvSpPr/>
          <p:nvPr/>
        </p:nvSpPr>
        <p:spPr>
          <a:xfrm>
            <a:off x="3568676" y="2592672"/>
            <a:ext cx="1155725" cy="487821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45" name="五边形 44"/>
          <p:cNvSpPr/>
          <p:nvPr/>
        </p:nvSpPr>
        <p:spPr>
          <a:xfrm>
            <a:off x="3568676" y="3470840"/>
            <a:ext cx="1155725" cy="487821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3</a:t>
            </a:r>
            <a:endParaRPr lang="zh-CN" altLang="en-US"/>
          </a:p>
        </p:txBody>
      </p:sp>
      <p:sp>
        <p:nvSpPr>
          <p:cNvPr id="46" name="五边形 45"/>
          <p:cNvSpPr/>
          <p:nvPr/>
        </p:nvSpPr>
        <p:spPr>
          <a:xfrm>
            <a:off x="3568676" y="4349012"/>
            <a:ext cx="1155725" cy="487821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4</a:t>
            </a:r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3481158" y="1612900"/>
            <a:ext cx="87519" cy="5245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五边形 47"/>
          <p:cNvSpPr/>
          <p:nvPr/>
        </p:nvSpPr>
        <p:spPr>
          <a:xfrm>
            <a:off x="3568676" y="5227181"/>
            <a:ext cx="1155725" cy="487821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5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3249003" y="2582400"/>
            <a:ext cx="1586763" cy="15867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455627" y="2821783"/>
            <a:ext cx="117351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smtClean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660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051952" y="2543651"/>
            <a:ext cx="4341011" cy="2007966"/>
            <a:chOff x="614129" y="1667996"/>
            <a:chExt cx="4341011" cy="2007966"/>
          </a:xfrm>
        </p:grpSpPr>
        <p:sp>
          <p:nvSpPr>
            <p:cNvPr id="9" name="文本框 8"/>
            <p:cNvSpPr txBox="1"/>
            <p:nvPr/>
          </p:nvSpPr>
          <p:spPr>
            <a:xfrm>
              <a:off x="614129" y="1667996"/>
              <a:ext cx="42834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4800" b="1" dirty="0" smtClean="0"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16200000" scaled="1"/>
                  </a:gradFill>
                  <a:latin typeface="Century Gothic" panose="020B0502020202020204" pitchFamily="34" charset="0"/>
                </a:rPr>
                <a:t>防</a:t>
              </a:r>
              <a:r>
                <a:rPr lang="zh-CN" altLang="en-US" sz="4800" b="1" dirty="0"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16200000" scaled="1"/>
                  </a:gradFill>
                  <a:latin typeface="Century Gothic" panose="020B0502020202020204" pitchFamily="34" charset="0"/>
                </a:rPr>
                <a:t>火灾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71732" y="2475633"/>
              <a:ext cx="428340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 smtClean="0">
                  <a:cs typeface="+mn-ea"/>
                  <a:sym typeface="+mn-lt"/>
                </a:rPr>
                <a:t>增强安全意识和安全法制观念，提高面临突发事件的自我防护能力，防止各类安全事故的发生，进一步做好平安校园构建工作。</a:t>
              </a:r>
              <a:endParaRPr lang="zh-CN" altLang="en-US" sz="1600" dirty="0">
                <a:latin typeface="+mn-ea"/>
              </a:endParaRPr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69900"/>
            <a:ext cx="9271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935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84031" y="469900"/>
            <a:ext cx="127000" cy="39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"/>
          <p:cNvSpPr/>
          <p:nvPr>
            <p:custDataLst>
              <p:tags r:id="rId1"/>
            </p:custDataLst>
          </p:nvPr>
        </p:nvSpPr>
        <p:spPr>
          <a:xfrm>
            <a:off x="1467891" y="452578"/>
            <a:ext cx="2748485" cy="43088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smtClean="0">
                <a:solidFill>
                  <a:schemeClr val="tx1"/>
                </a:solidFill>
                <a:cs typeface="+mn-ea"/>
                <a:sym typeface="+mn-lt"/>
              </a:rPr>
              <a:t>防火灾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664001" y="1200614"/>
            <a:ext cx="5271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教室的火灾隐患和消防须知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20532" y="2608801"/>
            <a:ext cx="48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1</a:t>
            </a:r>
            <a:r>
              <a:rPr lang="zh-CN" altLang="en-US">
                <a:cs typeface="+mn-ea"/>
                <a:sym typeface="+mn-lt"/>
              </a:rPr>
              <a:t>、教室门不畅通或只开一个门；</a:t>
            </a:r>
            <a:endParaRPr lang="en-US" altLang="zh-CN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20531" y="3979906"/>
            <a:ext cx="422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4</a:t>
            </a:r>
            <a:r>
              <a:rPr lang="zh-CN" altLang="en-US">
                <a:cs typeface="+mn-ea"/>
                <a:sym typeface="+mn-lt"/>
              </a:rPr>
              <a:t>、电缆线路老化或超负荷；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5083046" y="4899164"/>
            <a:ext cx="2440413" cy="1409429"/>
            <a:chOff x="9229201" y="5022192"/>
            <a:chExt cx="2440413" cy="1409429"/>
          </a:xfrm>
        </p:grpSpPr>
        <p:sp>
          <p:nvSpPr>
            <p:cNvPr id="22" name="思想气泡: 云 9"/>
            <p:cNvSpPr/>
            <p:nvPr/>
          </p:nvSpPr>
          <p:spPr>
            <a:xfrm rot="20583092" flipH="1">
              <a:off x="9230323" y="5022192"/>
              <a:ext cx="2439291" cy="1409429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 rot="21002156">
              <a:off x="9229201" y="5334810"/>
              <a:ext cx="23216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教室集中授课处</a:t>
              </a:r>
              <a:endParaRPr lang="en-US" altLang="zh-CN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        </a:t>
              </a:r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防火安全最重要</a:t>
              </a: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120529" y="3032417"/>
            <a:ext cx="518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2</a:t>
            </a:r>
            <a:r>
              <a:rPr lang="zh-CN" altLang="en-US">
                <a:cs typeface="+mn-ea"/>
                <a:sym typeface="+mn-lt"/>
              </a:rPr>
              <a:t>、使用大功率照明灯或电取暖器靠近易燃物；</a:t>
            </a:r>
            <a:endParaRPr lang="en-US" altLang="zh-CN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20532" y="3453001"/>
            <a:ext cx="48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3</a:t>
            </a:r>
            <a:r>
              <a:rPr lang="zh-CN" altLang="en-US">
                <a:cs typeface="+mn-ea"/>
                <a:sym typeface="+mn-lt"/>
              </a:rPr>
              <a:t>、违反操作流程使用电子教具；</a:t>
            </a:r>
            <a:endParaRPr lang="en-US" altLang="zh-CN"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120532" y="4436366"/>
            <a:ext cx="48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5</a:t>
            </a:r>
            <a:r>
              <a:rPr lang="zh-CN" altLang="en-US">
                <a:cs typeface="+mn-ea"/>
                <a:sym typeface="+mn-lt"/>
              </a:rPr>
              <a:t>、不按照安全规定存放易燃物品；</a:t>
            </a:r>
            <a:endParaRPr lang="en-US" altLang="zh-CN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120532" y="4927960"/>
            <a:ext cx="48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6</a:t>
            </a:r>
            <a:r>
              <a:rPr lang="zh-CN" altLang="en-US">
                <a:cs typeface="+mn-ea"/>
                <a:sym typeface="+mn-lt"/>
              </a:rPr>
              <a:t>、吸烟乱丢烟头。</a:t>
            </a:r>
            <a:endParaRPr lang="en-US" altLang="zh-CN"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294629" y="2530804"/>
            <a:ext cx="3741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cs typeface="+mn-ea"/>
                <a:sym typeface="+mn-lt"/>
              </a:rPr>
              <a:t>线路老化要更新，增加负荷有保证，严禁吸烟乱丢烟头，易燃物品离灯远，操作流程不违反，大门畅通无阻碍，提高警惕防火灾。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430990" y="2669305"/>
            <a:ext cx="676485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消防须知</a:t>
            </a:r>
          </a:p>
        </p:txBody>
      </p:sp>
      <p:sp>
        <p:nvSpPr>
          <p:cNvPr id="30" name="椭圆 29"/>
          <p:cNvSpPr/>
          <p:nvPr/>
        </p:nvSpPr>
        <p:spPr>
          <a:xfrm>
            <a:off x="2088100" y="2033947"/>
            <a:ext cx="480777" cy="4807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火</a:t>
            </a:r>
          </a:p>
        </p:txBody>
      </p:sp>
      <p:sp>
        <p:nvSpPr>
          <p:cNvPr id="31" name="椭圆 30"/>
          <p:cNvSpPr/>
          <p:nvPr/>
        </p:nvSpPr>
        <p:spPr>
          <a:xfrm>
            <a:off x="2761345" y="2033947"/>
            <a:ext cx="480777" cy="4807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cs typeface="+mn-ea"/>
                <a:sym typeface="+mn-lt"/>
              </a:rPr>
              <a:t>灾</a:t>
            </a:r>
          </a:p>
        </p:txBody>
      </p:sp>
      <p:sp>
        <p:nvSpPr>
          <p:cNvPr id="32" name="椭圆 31"/>
          <p:cNvSpPr/>
          <p:nvPr/>
        </p:nvSpPr>
        <p:spPr>
          <a:xfrm>
            <a:off x="3434589" y="2033947"/>
            <a:ext cx="480777" cy="4807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隐</a:t>
            </a:r>
          </a:p>
        </p:txBody>
      </p:sp>
      <p:sp>
        <p:nvSpPr>
          <p:cNvPr id="33" name="椭圆 32"/>
          <p:cNvSpPr/>
          <p:nvPr/>
        </p:nvSpPr>
        <p:spPr>
          <a:xfrm>
            <a:off x="4107833" y="2033947"/>
            <a:ext cx="480777" cy="4807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患</a:t>
            </a:r>
          </a:p>
        </p:txBody>
      </p:sp>
      <p:sp>
        <p:nvSpPr>
          <p:cNvPr id="34" name="矩形 33"/>
          <p:cNvSpPr/>
          <p:nvPr/>
        </p:nvSpPr>
        <p:spPr>
          <a:xfrm>
            <a:off x="6303254" y="2388679"/>
            <a:ext cx="4953084" cy="20164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4"/>
  <p:tag name="MH_TYPE" val="NUMB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4"/>
  <p:tag name="MH_TYPE" val="ENTR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TYPE" val="OTHER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TYPE" val="OTHER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NUMB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2"/>
  <p:tag name="MH_TYPE" val="NUMB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2"/>
  <p:tag name="MH_TYPE" val="ENTR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3"/>
  <p:tag name="MH_TYPE" val="NUMB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3"/>
  <p:tag name="MH_TYPE" val="ENTRY"/>
</p:tagLst>
</file>

<file path=ppt/theme/theme1.xml><?xml version="1.0" encoding="utf-8"?>
<a:theme xmlns:a="http://schemas.openxmlformats.org/drawingml/2006/main" name="第一PPT模板网-WWW.1PPT.COM">
  <a:themeElements>
    <a:clrScheme name="自定义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EB9"/>
      </a:accent1>
      <a:accent2>
        <a:srgbClr val="00A8A4"/>
      </a:accent2>
      <a:accent3>
        <a:srgbClr val="00AEB9"/>
      </a:accent3>
      <a:accent4>
        <a:srgbClr val="00A8A4"/>
      </a:accent4>
      <a:accent5>
        <a:srgbClr val="00AEB9"/>
      </a:accent5>
      <a:accent6>
        <a:srgbClr val="00A8A4"/>
      </a:accent6>
      <a:hlink>
        <a:srgbClr val="00AEB9"/>
      </a:hlink>
      <a:folHlink>
        <a:srgbClr val="800080"/>
      </a:folHlink>
    </a:clrScheme>
    <a:fontScheme name="Temp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1297</Words>
  <Application>Microsoft Office PowerPoint</Application>
  <PresentationFormat>宽屏</PresentationFormat>
  <Paragraphs>125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Meiryo</vt:lpstr>
      <vt:lpstr>宋体</vt:lpstr>
      <vt:lpstr>微软雅黑</vt:lpstr>
      <vt:lpstr>Arial</vt:lpstr>
      <vt:lpstr>Calibri</vt:lpstr>
      <vt:lpstr>Calibri Light</vt:lpstr>
      <vt:lpstr>Century Gothic</vt:lpstr>
      <vt:lpstr>Impact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2021-07-05T01:02:59Z</cp:lastPrinted>
  <dcterms:created xsi:type="dcterms:W3CDTF">2021-07-05T01:02:59Z</dcterms:created>
  <dcterms:modified xsi:type="dcterms:W3CDTF">2023-04-12T07:27:07Z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