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7" r:id="rId4"/>
    <p:sldId id="261" r:id="rId5"/>
    <p:sldId id="263" r:id="rId6"/>
    <p:sldId id="264" r:id="rId7"/>
    <p:sldId id="266" r:id="rId8"/>
    <p:sldId id="268" r:id="rId9"/>
    <p:sldId id="270" r:id="rId10"/>
    <p:sldId id="269" r:id="rId11"/>
    <p:sldId id="273" r:id="rId12"/>
    <p:sldId id="276" r:id="rId13"/>
    <p:sldId id="278" r:id="rId14"/>
    <p:sldId id="280" r:id="rId15"/>
    <p:sldId id="282" r:id="rId16"/>
    <p:sldId id="283" r:id="rId17"/>
    <p:sldId id="284" r:id="rId18"/>
    <p:sldId id="285" r:id="rId19"/>
    <p:sldId id="287" r:id="rId20"/>
    <p:sldId id="288" r:id="rId21"/>
    <p:sldId id="289" r:id="rId22"/>
    <p:sldId id="290" r:id="rId23"/>
  </p:sldIdLst>
  <p:sldSz cx="12192000" cy="685800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4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9B84EA-7D68-4D60-9CB1-D50884785D1C}" type="datetimeFigureOut">
              <a:rPr lang="zh-CN" altLang="en-US"/>
              <a:t>2023/4/13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00" noProof="1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FE96AD6-32B6-4866-8A58-D683465E7E4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02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/>
              <a:t>2023/4/13</a:t>
            </a:fld>
            <a:endParaRPr lang="zh-CN" altLang="en-US"/>
          </a:p>
        </p:txBody>
      </p:sp>
      <p:sp>
        <p:nvSpPr>
          <p:cNvPr id="1229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00" noProof="1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3A8AB4-47A7-4462-98D4-D67557CFF35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458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6"/>
          </p:nvPr>
        </p:nvSpPr>
        <p:spPr/>
        <p:txBody>
          <a:bodyPr/>
          <a:lstStyle/>
          <a:p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0EF86281-83F7-4862-9DA6-3DDAD9AA53F0}" type="slidenum"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121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A8AB4-47A7-4462-98D4-D67557CFF3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42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53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04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9.jpe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7.jpe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588281"/>
            <a:ext cx="10852237" cy="899167"/>
          </a:xfrm>
        </p:spPr>
        <p:txBody>
          <a:bodyPr rIns="25400" anchor="t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882" y="3566160"/>
            <a:ext cx="10852237" cy="950984"/>
          </a:xfrm>
        </p:spPr>
        <p:txBody>
          <a:bodyPr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单击此处编辑副标题</a:t>
            </a:r>
          </a:p>
        </p:txBody>
      </p:sp>
      <p:sp>
        <p:nvSpPr>
          <p:cNvPr id="4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2023/4/13</a:t>
            </a:fld>
            <a:endParaRPr lang="zh-CN" altLang="en-US"/>
          </a:p>
        </p:txBody>
      </p:sp>
      <p:sp>
        <p:nvSpPr>
          <p:cNvPr id="5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C0AF785-94F4-4D64-9229-983780FC5C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FAACE6D-7D2F-4E99-B15B-20668DB15B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2588281"/>
            <a:ext cx="10852237" cy="899167"/>
          </a:xfrm>
        </p:spPr>
        <p:txBody>
          <a:bodyPr rIns="25400" rtlCol="0" anchor="t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单击此处编辑标题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2023/4/13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1E42ACC-9514-4D31-8C12-C7FF39C3AB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F826D-97C7-4450-9729-3C553E1467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54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2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00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37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0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99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9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296000"/>
            <a:ext cx="10852237" cy="5041355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67C90B9-FB56-485E-B5B3-AA9A8D3387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88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77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0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3808730"/>
            <a:ext cx="10852237" cy="624845"/>
          </a:xfrm>
        </p:spPr>
        <p:txBody>
          <a:bodyPr rIns="63500" anchor="t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4511675"/>
            <a:ext cx="10852237" cy="1077985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F6F02B9-1F7E-4540-9756-BE083C84EC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1296000"/>
            <a:ext cx="5283242" cy="5040000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3948828-FDAB-4882-8E49-F09549F1AB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1296000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789043"/>
            <a:ext cx="5283200" cy="455223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296000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789043"/>
            <a:ext cx="5283242" cy="4552234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61361AC-A2AB-4E04-BA9C-372296AC35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793C624-0E90-48B2-A3FC-878EEB53CB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2023/4/13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1C42F89-99EE-4CE0-8165-53A49DFF13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1296000"/>
            <a:ext cx="5283242" cy="5040000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296000"/>
            <a:ext cx="5283242" cy="5040000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EFD9D74-47D9-4702-A33C-335B63B48DBF}" type="datetimeFigureOut">
              <a:rPr lang="zh-CN" altLang="en-US"/>
              <a:t>2023/4/13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FDE80E1-CE2D-4A00-B67E-83FDF7A5DC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59680B0-14EB-41E8-942F-898E3B6B4F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4"/>
            </p:custDataLst>
          </p:nvPr>
        </p:nvSpPr>
        <p:spPr bwMode="auto">
          <a:xfrm>
            <a:off x="669925" y="431800"/>
            <a:ext cx="10852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5"/>
            </p:custDataLst>
          </p:nvPr>
        </p:nvSpPr>
        <p:spPr bwMode="auto">
          <a:xfrm>
            <a:off x="669925" y="1295400"/>
            <a:ext cx="108521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60FBDFE-C587-4B4C-A407-44438C67B59E}" type="datetimeFigureOut">
              <a:rPr lang="zh-CN" altLang="en-US"/>
              <a:t>2023/4/13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40DAF928-4F58-4335-98E1-3F193B7B1558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8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080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22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9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8"/>
          <p:cNvSpPr txBox="1">
            <a:spLocks noChangeArrowheads="1"/>
          </p:cNvSpPr>
          <p:nvPr/>
        </p:nvSpPr>
        <p:spPr bwMode="auto">
          <a:xfrm>
            <a:off x="0" y="1150938"/>
            <a:ext cx="1219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0B7829"/>
                </a:solidFill>
                <a:latin typeface="微软雅黑" pitchFamily="34" charset="-122"/>
                <a:cs typeface="+mn-ea"/>
                <a:sym typeface="+mn-lt"/>
              </a:rPr>
              <a:t>避免受性侵犯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内容占位符 2"/>
          <p:cNvSpPr>
            <a:spLocks noGrp="1" noChangeArrowheads="1"/>
          </p:cNvSpPr>
          <p:nvPr>
            <p:ph idx="1"/>
          </p:nvPr>
        </p:nvSpPr>
        <p:spPr>
          <a:xfrm>
            <a:off x="1023938" y="3478213"/>
            <a:ext cx="3546475" cy="2214562"/>
          </a:xfrm>
        </p:spPr>
        <p:txBody>
          <a:bodyPr/>
          <a:lstStyle/>
          <a:p>
            <a:pPr fontAlgn="base">
              <a:spcBef>
                <a:spcPct val="0"/>
              </a:spcBef>
            </a:pPr>
            <a:r>
              <a:rPr smtClean="0">
                <a:solidFill>
                  <a:srgbClr val="404040"/>
                </a:solidFill>
                <a:cs typeface="+mn-ea"/>
                <a:sym typeface="+mn-lt"/>
              </a:rPr>
              <a:t>僻静之处如公园假山、树林深处以及没有路灯的街道楼边，尚未交付使用的新建筑物内，若女生单独逗留，很容易遭受到流氓袭击。晚上外出应结伴而行，衣着应朴素低调。</a:t>
            </a:r>
          </a:p>
        </p:txBody>
      </p:sp>
      <p:pic>
        <p:nvPicPr>
          <p:cNvPr id="23555" name="Picture 4" descr="249198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76725" y="715963"/>
            <a:ext cx="3768725" cy="2511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5" descr="2ace4e48a1f9406f9f03e94315832dcb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49300" y="715963"/>
            <a:ext cx="3349625" cy="2511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6" descr="QQ截图201210290132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10138" y="3478213"/>
            <a:ext cx="39338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QQ截图2012102901334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66200" y="3478213"/>
            <a:ext cx="2386013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251825" y="715963"/>
            <a:ext cx="3100388" cy="2461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600" spc="15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公共场所和僻静处所是女生容易遭受性侵害的地方。</a:t>
            </a:r>
          </a:p>
          <a:p>
            <a:pPr marL="285750" indent="-28575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600" spc="15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公共场所如舞池、溜冰场、游泳池、教室、车站、码头、影院等场所人多拥挤时，不法分子常乘机袭击女生。 </a:t>
            </a:r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3600450" y="2846388"/>
            <a:ext cx="381000" cy="3810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17401 w 21600"/>
              <a:gd name="T11" fmla="*/ 15493 h 21600"/>
              <a:gd name="T12" fmla="*/ 18900 w 21600"/>
              <a:gd name="T13" fmla="*/ 10800 h 21600"/>
              <a:gd name="T14" fmla="*/ 10800 w 21600"/>
              <a:gd name="T15" fmla="*/ 2700 h 21600"/>
              <a:gd name="T16" fmla="*/ 6106 w 21600"/>
              <a:gd name="T17" fmla="*/ 4198 h 21600"/>
              <a:gd name="T18" fmla="*/ 4198 w 21600"/>
              <a:gd name="T19" fmla="*/ 6106 h 21600"/>
              <a:gd name="T20" fmla="*/ 2700 w 21600"/>
              <a:gd name="T21" fmla="*/ 10799 h 21600"/>
              <a:gd name="T22" fmla="*/ 10800 w 21600"/>
              <a:gd name="T23" fmla="*/ 18900 h 21600"/>
              <a:gd name="T24" fmla="*/ 15493 w 21600"/>
              <a:gd name="T25" fmla="*/ 174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0" name="AutoShape 10"/>
          <p:cNvSpPr>
            <a:spLocks noChangeArrowheads="1"/>
          </p:cNvSpPr>
          <p:nvPr/>
        </p:nvSpPr>
        <p:spPr bwMode="auto">
          <a:xfrm>
            <a:off x="7526338" y="2846388"/>
            <a:ext cx="381000" cy="3810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17401 w 21600"/>
              <a:gd name="T11" fmla="*/ 15493 h 21600"/>
              <a:gd name="T12" fmla="*/ 18900 w 21600"/>
              <a:gd name="T13" fmla="*/ 10800 h 21600"/>
              <a:gd name="T14" fmla="*/ 10800 w 21600"/>
              <a:gd name="T15" fmla="*/ 2700 h 21600"/>
              <a:gd name="T16" fmla="*/ 6106 w 21600"/>
              <a:gd name="T17" fmla="*/ 4198 h 21600"/>
              <a:gd name="T18" fmla="*/ 4198 w 21600"/>
              <a:gd name="T19" fmla="*/ 6106 h 21600"/>
              <a:gd name="T20" fmla="*/ 2700 w 21600"/>
              <a:gd name="T21" fmla="*/ 10799 h 21600"/>
              <a:gd name="T22" fmla="*/ 10800 w 21600"/>
              <a:gd name="T23" fmla="*/ 18900 h 21600"/>
              <a:gd name="T24" fmla="*/ 15493 w 21600"/>
              <a:gd name="T25" fmla="*/ 174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8389938" y="5551488"/>
            <a:ext cx="381000" cy="3810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17401 w 21600"/>
              <a:gd name="T11" fmla="*/ 15493 h 21600"/>
              <a:gd name="T12" fmla="*/ 18900 w 21600"/>
              <a:gd name="T13" fmla="*/ 10800 h 21600"/>
              <a:gd name="T14" fmla="*/ 10800 w 21600"/>
              <a:gd name="T15" fmla="*/ 2700 h 21600"/>
              <a:gd name="T16" fmla="*/ 6106 w 21600"/>
              <a:gd name="T17" fmla="*/ 4198 h 21600"/>
              <a:gd name="T18" fmla="*/ 4198 w 21600"/>
              <a:gd name="T19" fmla="*/ 6106 h 21600"/>
              <a:gd name="T20" fmla="*/ 2700 w 21600"/>
              <a:gd name="T21" fmla="*/ 10799 h 21600"/>
              <a:gd name="T22" fmla="*/ 10800 w 21600"/>
              <a:gd name="T23" fmla="*/ 18900 h 21600"/>
              <a:gd name="T24" fmla="*/ 15493 w 21600"/>
              <a:gd name="T25" fmla="*/ 174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10861675" y="5551488"/>
            <a:ext cx="381000" cy="3810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17401 w 21600"/>
              <a:gd name="T11" fmla="*/ 15493 h 21600"/>
              <a:gd name="T12" fmla="*/ 18900 w 21600"/>
              <a:gd name="T13" fmla="*/ 10800 h 21600"/>
              <a:gd name="T14" fmla="*/ 10800 w 21600"/>
              <a:gd name="T15" fmla="*/ 2700 h 21600"/>
              <a:gd name="T16" fmla="*/ 6106 w 21600"/>
              <a:gd name="T17" fmla="*/ 4198 h 21600"/>
              <a:gd name="T18" fmla="*/ 4198 w 21600"/>
              <a:gd name="T19" fmla="*/ 6106 h 21600"/>
              <a:gd name="T20" fmla="*/ 2700 w 21600"/>
              <a:gd name="T21" fmla="*/ 10799 h 21600"/>
              <a:gd name="T22" fmla="*/ 10800 w 21600"/>
              <a:gd name="T23" fmla="*/ 18900 h 21600"/>
              <a:gd name="T24" fmla="*/ 15493 w 21600"/>
              <a:gd name="T25" fmla="*/ 174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24463" y="1870075"/>
            <a:ext cx="285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8100" rIns="762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Tx/>
            </a:pPr>
            <a:r>
              <a:rPr lang="en-US" altLang="zh-CN" sz="2000" b="1" dirty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、态度明朗</a:t>
            </a: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5224463" y="2295525"/>
            <a:ext cx="6180137" cy="1922463"/>
          </a:xfrm>
          <a:prstGeom prst="rect">
            <a:avLst/>
          </a:prstGeom>
          <a:noFill/>
        </p:spPr>
        <p:txBody>
          <a:bodyPr lIns="101600" tIns="0" rIns="82550" bIns="0"/>
          <a:lstStyle/>
          <a:p>
            <a:pPr marL="285750" indent="-28575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600" spc="15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如果你并无谈恋爱打算：对于那种单恋的追求者，你应该明确拒绝；如果是你曾经恋爱过的对象、你要冷静地考虑一下有无重归于好的希望，如果没有，也要明确告诉对方，让对方打消念头。你应当知道，态度暧昧，模棱两可，对对方说来是一种成功的希望，增加了幻想，因而也会带来更多的麻烦。</a:t>
            </a:r>
          </a:p>
        </p:txBody>
      </p:sp>
      <p:sp>
        <p:nvSpPr>
          <p:cNvPr id="24579" name="文本框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24463" y="4217988"/>
            <a:ext cx="5518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8100" rIns="762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Tx/>
            </a:pPr>
            <a:r>
              <a:rPr lang="en-US" altLang="zh-CN" sz="2000" b="1" dirty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、遵守恋爱道德</a:t>
            </a: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5224463" y="4643438"/>
            <a:ext cx="6178550" cy="1766887"/>
          </a:xfrm>
          <a:prstGeom prst="rect">
            <a:avLst/>
          </a:prstGeom>
          <a:noFill/>
        </p:spPr>
        <p:txBody>
          <a:bodyPr lIns="101600" tIns="0" rIns="82550" bIns="0"/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讲究文明礼貌。在拒绝对方的要求时，要讲明道理，耐心说服；要尊重对方人格，不可嘲笑挖苦，更不能在别人面前揭露对方隐私。例如不要公开对方追求你的情书，不要谈论对方曾经对你有过某种非礼行为等等。如果是中断恋爱关系，自己有责任的，也应主动承担责任，表示歉意。</a:t>
            </a:r>
          </a:p>
        </p:txBody>
      </p:sp>
      <p:pic>
        <p:nvPicPr>
          <p:cNvPr id="24581" name="图片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657350"/>
            <a:ext cx="52006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0" y="0"/>
            <a:ext cx="12192000" cy="1657350"/>
          </a:xfrm>
          <a:prstGeom prst="rect">
            <a:avLst/>
          </a:prstGeom>
          <a:solidFill>
            <a:schemeClr val="accent6">
              <a:alpha val="2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>
            <p:custDataLst>
              <p:tags r:id="rId8"/>
            </p:custDataLst>
          </p:nvPr>
        </p:nvSpPr>
        <p:spPr>
          <a:xfrm rot="10800000">
            <a:off x="11744325" y="620713"/>
            <a:ext cx="339725" cy="415925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34" name="任意多边形: 形状 33"/>
          <p:cNvSpPr/>
          <p:nvPr>
            <p:custDataLst>
              <p:tags r:id="rId9"/>
            </p:custDataLst>
          </p:nvPr>
        </p:nvSpPr>
        <p:spPr>
          <a:xfrm rot="10800000">
            <a:off x="11403013" y="620713"/>
            <a:ext cx="341312" cy="415925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>
            <a:off x="5337175" y="3640138"/>
            <a:ext cx="5310188" cy="0"/>
          </a:xfrm>
          <a:prstGeom prst="line">
            <a:avLst/>
          </a:prstGeom>
          <a:ln>
            <a:solidFill>
              <a:srgbClr val="FFFFFF">
                <a:lumMod val="85000"/>
              </a:srgbClr>
            </a:solidFill>
            <a:prstDash val="dash"/>
          </a:ln>
        </p:spPr>
        <p:style>
          <a:lnRef idx="1">
            <a:srgbClr val="1E6BC5"/>
          </a:lnRef>
          <a:fillRef idx="0">
            <a:srgbClr val="1E6BC5"/>
          </a:fillRef>
          <a:effectRef idx="0">
            <a:srgbClr val="1E6BC5"/>
          </a:effectRef>
          <a:fontRef idx="minor">
            <a:srgbClr val="000000"/>
          </a:fontRef>
        </p:style>
      </p:cxn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673100" y="515938"/>
            <a:ext cx="10566400" cy="625475"/>
          </a:xfrm>
          <a:prstGeom prst="rect">
            <a:avLst/>
          </a:prstGeom>
          <a:noFill/>
        </p:spPr>
        <p:txBody>
          <a:bodyPr lIns="101600" tIns="38100" rIns="63500" bIns="38100"/>
          <a:lstStyle/>
          <a:p>
            <a:pPr fontAlgn="auto">
              <a:spcBef>
                <a:spcPct val="0"/>
              </a:spcBef>
            </a:pPr>
            <a:r>
              <a:rPr lang="zh-CN" altLang="en-US" sz="2800" b="1" spc="200" noProof="1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怎样摆脱异性的纠缠</a:t>
            </a:r>
          </a:p>
        </p:txBody>
      </p:sp>
      <p:sp>
        <p:nvSpPr>
          <p:cNvPr id="24587" name="文本框 11"/>
          <p:cNvSpPr txBox="1">
            <a:spLocks noChangeArrowheads="1"/>
          </p:cNvSpPr>
          <p:nvPr/>
        </p:nvSpPr>
        <p:spPr bwMode="auto">
          <a:xfrm>
            <a:off x="2857500" y="7794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4" descr="卡通手绘儿童过山车插画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438" y="2106613"/>
            <a:ext cx="617696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文本框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7863" y="635000"/>
            <a:ext cx="285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8100" rIns="762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Tx/>
            </a:pPr>
            <a:r>
              <a:rPr lang="en-US" altLang="zh-CN" sz="2000" b="1" dirty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、要正常相处</a:t>
            </a: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677863" y="1041400"/>
            <a:ext cx="4981575" cy="1346200"/>
          </a:xfrm>
          <a:prstGeom prst="rect">
            <a:avLst/>
          </a:prstGeom>
          <a:noFill/>
        </p:spPr>
        <p:txBody>
          <a:bodyPr lIns="101600" tIns="0" rIns="82550" bIns="0"/>
          <a:lstStyle/>
          <a:p>
            <a:pPr marL="285750" indent="-28575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600" spc="15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但要节制往来。恋爱不成，但仍是好同学、好朋友，不可结怨，更不可成为仇人、敌人。在交往中，最好要节制不必要往来，以免对方产生“物是人非”的伤感，让对方尽快消除由于失恋所造成的心理上的伤害。</a:t>
            </a:r>
          </a:p>
        </p:txBody>
      </p:sp>
      <p:sp>
        <p:nvSpPr>
          <p:cNvPr id="25604" name="文本框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7863" y="2801938"/>
            <a:ext cx="5518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8100" rIns="762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Tx/>
            </a:pPr>
            <a:r>
              <a:rPr lang="en-US" altLang="zh-CN" sz="2000" b="1" dirty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、遇到困难，要依靠组织</a:t>
            </a: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677863" y="3262313"/>
            <a:ext cx="4981575" cy="1192212"/>
          </a:xfrm>
          <a:prstGeom prst="rect">
            <a:avLst/>
          </a:prstGeom>
          <a:noFill/>
        </p:spPr>
        <p:txBody>
          <a:bodyPr lIns="101600" tIns="0" rIns="82550" bIns="0"/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在你认为向对方做了工作以后，可能效果不大，仍制止不了对方的纠缠，或者发现对方可能采取报复行为，要及时向老师和领导汇报，依靠组织妥善处理，防止发生意外事件。</a:t>
            </a: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-1588" y="5194300"/>
            <a:ext cx="12192001" cy="1657350"/>
          </a:xfrm>
          <a:prstGeom prst="rect">
            <a:avLst/>
          </a:prstGeom>
          <a:solidFill>
            <a:schemeClr val="accent6">
              <a:alpha val="2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>
            <p:custDataLst>
              <p:tags r:id="rId7"/>
            </p:custDataLst>
          </p:nvPr>
        </p:nvSpPr>
        <p:spPr>
          <a:xfrm rot="10800000">
            <a:off x="11742738" y="5815013"/>
            <a:ext cx="339725" cy="415925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34" name="任意多边形: 形状 33"/>
          <p:cNvSpPr/>
          <p:nvPr>
            <p:custDataLst>
              <p:tags r:id="rId8"/>
            </p:custDataLst>
          </p:nvPr>
        </p:nvSpPr>
        <p:spPr>
          <a:xfrm rot="10800000">
            <a:off x="11401425" y="5815013"/>
            <a:ext cx="341313" cy="415925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671513" y="5621338"/>
            <a:ext cx="10566400" cy="625475"/>
          </a:xfrm>
          <a:prstGeom prst="rect">
            <a:avLst/>
          </a:prstGeom>
          <a:noFill/>
        </p:spPr>
        <p:txBody>
          <a:bodyPr lIns="101600" tIns="38100" rIns="63500" bIns="38100"/>
          <a:lstStyle/>
          <a:p>
            <a:pPr fontAlgn="auto">
              <a:spcBef>
                <a:spcPct val="0"/>
              </a:spcBef>
            </a:pPr>
            <a:r>
              <a:rPr lang="zh-CN" altLang="en-US" sz="2800" b="1" spc="200" noProof="1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怎样摆脱异性的纠缠</a:t>
            </a:r>
          </a:p>
        </p:txBody>
      </p:sp>
      <p:sp>
        <p:nvSpPr>
          <p:cNvPr id="25610" name="文本框 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96013" y="635000"/>
            <a:ext cx="5518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8100" rIns="762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Tx/>
            </a:pPr>
            <a:r>
              <a:rPr lang="en-US" altLang="zh-CN" sz="2000" b="1" dirty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000" b="1" dirty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、遇到困难，要依靠组织</a:t>
            </a: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6196013" y="1119188"/>
            <a:ext cx="5332412" cy="1190625"/>
          </a:xfrm>
          <a:prstGeom prst="rect">
            <a:avLst/>
          </a:prstGeom>
          <a:noFill/>
        </p:spPr>
        <p:txBody>
          <a:bodyPr lIns="101600" tIns="0" rIns="82550" bIns="0"/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女生作风上要稳重，生活上要俭朴，不要刻意追求打扮，不要在和男生交往中占小便宜，要钱要物，吃喝不分；要大方得体，不要随意向异性撒娇，流露出对异性的冲动，以免异性有非分之想。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99000" y="676275"/>
            <a:ext cx="6800850" cy="4835525"/>
          </a:xfrm>
          <a:prstGeom prst="rect">
            <a:avLst/>
          </a:prstGeom>
          <a:ln>
            <a:solidFill>
              <a:srgbClr val="C8C8C8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990600" y="3214688"/>
            <a:ext cx="3708400" cy="14732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defPPr>
              <a:defRPr lang="en-US"/>
            </a:defPPr>
            <a:lvl1pPr marL="171450" indent="-171450" defTabSz="913765">
              <a:lnSpc>
                <a:spcPct val="200000"/>
              </a:lnSpc>
              <a:buFont typeface="Arial" panose="020B0604020202020204" pitchFamily="34" charset="0"/>
              <a:buChar char="•"/>
              <a:defRPr sz="1200">
                <a:solidFill>
                  <a:sysClr val="window" lastClr="FFFFFF"/>
                </a:solidFill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marL="228600" indent="-228600" defTabSz="9144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altLang="en-US" sz="1600" spc="15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一旦有人对你企图进行猥亵或性侵犯时，不管对方是谁，都要严厉地拒绝，大胆地反抗，并及时向学校有关领导和父母报告。</a:t>
            </a:r>
          </a:p>
        </p:txBody>
      </p:sp>
      <p:sp>
        <p:nvSpPr>
          <p:cNvPr id="27651" name="标题 1"/>
          <p:cNvSpPr>
            <a:spLocks noGrp="1" noChangeArrowheads="1"/>
          </p:cNvSpPr>
          <p:nvPr/>
        </p:nvSpPr>
        <p:spPr bwMode="auto">
          <a:xfrm>
            <a:off x="990600" y="2566988"/>
            <a:ext cx="3311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8100" rIns="76200" bIns="38100" anchor="ctr"/>
          <a:lstStyle/>
          <a:p>
            <a:r>
              <a:rPr lang="zh-CN" altLang="zh-CN" sz="2800" b="1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拿起法律的武器</a:t>
            </a:r>
            <a:endParaRPr lang="zh-CN" altLang="en-US" sz="2800" b="1">
              <a:solidFill>
                <a:srgbClr val="0B782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2" descr="扁平化卡通职业人物矢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663" y="1409700"/>
            <a:ext cx="3160712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5111750" y="1316038"/>
            <a:ext cx="5756275" cy="2239962"/>
          </a:xfrm>
          <a:prstGeom prst="wedgeRoundRectCallou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28675" name="内容占位符 1"/>
          <p:cNvSpPr>
            <a:spLocks noGrp="1" noChangeArrowheads="1"/>
          </p:cNvSpPr>
          <p:nvPr>
            <p:ph sz="quarter" idx="13"/>
          </p:nvPr>
        </p:nvSpPr>
        <p:spPr>
          <a:xfrm>
            <a:off x="5286375" y="1731963"/>
            <a:ext cx="5114925" cy="2262187"/>
          </a:xfrm>
        </p:spPr>
        <p:txBody>
          <a:bodyPr/>
          <a:lstStyle/>
          <a:p>
            <a:r>
              <a:rPr lang="zh-CN" altLang="en-US" smtClean="0">
                <a:solidFill>
                  <a:srgbClr val="0B7829"/>
                </a:solidFill>
                <a:cs typeface="+mn-ea"/>
                <a:sym typeface="+mn-lt"/>
              </a:rPr>
              <a:t>受到侵害后更不能因惧怕他人的威胁或羞辱而默默忍受，要及时告诉家人并报警。让法律制裁不法之徒，利用法律来保护自己，避免自己再受侵害，也避免他再去伤害其他人。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5" descr="卡通装饰人物介绍海报设计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8" y="1381125"/>
            <a:ext cx="4268787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4640263" y="1089025"/>
            <a:ext cx="4725987" cy="240188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22850" y="1765300"/>
            <a:ext cx="3987800" cy="1050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600" spc="150" noProof="1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被性侵犯后不要洗澡，在报警的同时去找医生，保留下证据，协助警察尽快抓到坏人。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4" descr="12934946876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2070100"/>
            <a:ext cx="5645150" cy="3814763"/>
          </a:xfrm>
          <a:prstGeom prst="rect">
            <a:avLst/>
          </a:prstGeom>
          <a:noFill/>
          <a:ln w="952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6959600" y="2651125"/>
            <a:ext cx="4213225" cy="2651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600" spc="15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如果被侵害时要勇敢机智，不要胆怯、害羞，有人经过时要拼命喊叫。利用一切可利用的东西进行防卫，如果没有工具可用时，可以用嘴咬对方，用手指戳刺对方的眼睛，用膝盖顶撞对方裆部等，然后借机逃跑。但注意，如果与对方实力悬殊太大，且犯罪分子穷凶极恶，要学会保护自己的生命。</a:t>
            </a:r>
          </a:p>
        </p:txBody>
      </p:sp>
      <p:pic>
        <p:nvPicPr>
          <p:cNvPr id="30723" name="图片 1" descr="安全小广播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6013" y="393700"/>
            <a:ext cx="27193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6" descr="res01_attpic_brie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49825" y="727075"/>
            <a:ext cx="4429125" cy="29654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5844" name="Picture 7" descr="QQ截图2012102902124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365250" y="727075"/>
            <a:ext cx="3514725" cy="451643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219700" y="4192588"/>
            <a:ext cx="4159250" cy="1050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600" spc="15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家庭的关怀、心理的辅导和志愿者的交谈，减少性侵害给你带来的恐惧阴影，帮助你渡过那段痛苦的日子。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3" descr="14481237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75" y="2227263"/>
            <a:ext cx="5600700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067050" y="1277938"/>
            <a:ext cx="6350000" cy="7014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600" spc="150" noProof="1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1600" spc="150" noProof="1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身体是属于自己的，泳衣遮住的部位属于身体隐私，任何人都无权抚摸或伤害。</a:t>
            </a:r>
            <a:r>
              <a:rPr lang="en-US" altLang="zh-CN" sz="1600" spc="150" noProof="1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27" descr="树枝树藤边框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05375" y="631825"/>
            <a:ext cx="689927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图片 26" descr="开学季卡通扁平化男女学生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88" y="1609725"/>
            <a:ext cx="5634037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组合 2"/>
          <p:cNvGrpSpPr/>
          <p:nvPr/>
        </p:nvGrpSpPr>
        <p:grpSpPr>
          <a:xfrm>
            <a:off x="838200" y="752475"/>
            <a:ext cx="2428875" cy="857250"/>
            <a:chOff x="338" y="1350"/>
            <a:chExt cx="3824" cy="1350"/>
          </a:xfrm>
        </p:grpSpPr>
        <p:sp>
          <p:nvSpPr>
            <p:cNvPr id="2" name="前凸弯带形 1"/>
            <p:cNvSpPr/>
            <p:nvPr/>
          </p:nvSpPr>
          <p:spPr>
            <a:xfrm>
              <a:off x="338" y="1350"/>
              <a:ext cx="3824" cy="1350"/>
            </a:xfrm>
            <a:prstGeom prst="ellipseRibb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797" name="TextBox 2"/>
            <p:cNvSpPr txBox="1">
              <a:spLocks noChangeArrowheads="1"/>
            </p:cNvSpPr>
            <p:nvPr/>
          </p:nvSpPr>
          <p:spPr bwMode="auto">
            <a:xfrm>
              <a:off x="1350" y="1893"/>
              <a:ext cx="197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rgbClr val="FFFF00"/>
                  </a:solidFill>
                  <a:latin typeface="+mn-lt"/>
                  <a:ea typeface="+mn-ea"/>
                  <a:cs typeface="+mn-ea"/>
                  <a:sym typeface="+mn-lt"/>
                </a:rPr>
                <a:t>技 能 站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5519420" y="2424430"/>
            <a:ext cx="5669280" cy="1198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7200" b="1" noProof="1">
                <a:ln w="31750"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ea"/>
                <a:sym typeface="+mn-lt"/>
              </a:rPr>
              <a:t>保护青春的我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 noChangeArrowheads="1"/>
          </p:cNvSpPr>
          <p:nvPr>
            <p:ph type="title"/>
          </p:nvPr>
        </p:nvSpPr>
        <p:spPr>
          <a:xfrm>
            <a:off x="669925" y="790575"/>
            <a:ext cx="10852150" cy="647700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学习目标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62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669925" y="1550988"/>
            <a:ext cx="6061075" cy="1619250"/>
          </a:xfrm>
          <a:noFill/>
        </p:spPr>
        <p:txBody>
          <a:bodyPr lIns="91440" tIns="45720" rIns="91440" bIns="45720"/>
          <a:lstStyle/>
          <a:p>
            <a:r>
              <a:rPr lang="zh-CN" altLang="en-US" dirty="0" smtClean="0">
                <a:solidFill>
                  <a:srgbClr val="0B7829"/>
                </a:solidFill>
                <a:cs typeface="+mn-ea"/>
                <a:sym typeface="+mn-lt"/>
              </a:rPr>
              <a:t>知道什么是性骚扰，什么是性侵犯；</a:t>
            </a:r>
          </a:p>
          <a:p>
            <a:r>
              <a:rPr lang="zh-CN" altLang="en-US" dirty="0" smtClean="0">
                <a:solidFill>
                  <a:srgbClr val="0B7829"/>
                </a:solidFill>
                <a:cs typeface="+mn-ea"/>
                <a:sym typeface="+mn-lt"/>
              </a:rPr>
              <a:t>懂得如何保护自己，避免网络性侵，校园性侵等；</a:t>
            </a:r>
          </a:p>
          <a:p>
            <a:r>
              <a:rPr lang="zh-CN" altLang="en-US" dirty="0" smtClean="0">
                <a:solidFill>
                  <a:srgbClr val="0B7829"/>
                </a:solidFill>
                <a:cs typeface="+mn-ea"/>
                <a:sym typeface="+mn-lt"/>
              </a:rPr>
              <a:t>学会勇敢的面对。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16388" y="790575"/>
            <a:ext cx="13760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7F7F7"/>
                </a:solidFill>
              </a:rPr>
              <a:t>https://www.ypppt.com/</a:t>
            </a:r>
            <a:endParaRPr lang="zh-CN" altLang="en-US" sz="800" dirty="0">
              <a:solidFill>
                <a:srgbClr val="F7F7F7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82975" y="1397000"/>
            <a:ext cx="5226050" cy="1455738"/>
          </a:xfrm>
        </p:spPr>
        <p:txBody>
          <a:bodyPr/>
          <a:lstStyle/>
          <a:p>
            <a:pPr algn="l" fontAlgn="auto"/>
            <a:r>
              <a:rPr lang="zh-CN" altLang="en-US" sz="9600" spc="0" noProof="1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谢谢观赏</a:t>
            </a:r>
          </a:p>
        </p:txBody>
      </p:sp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976100" y="12293600"/>
            <a:ext cx="304800" cy="215900"/>
          </a:xfrm>
          <a:prstGeom prst="cube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5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 noChangeArrowheads="1"/>
          </p:cNvSpPr>
          <p:nvPr>
            <p:ph type="title"/>
          </p:nvPr>
        </p:nvSpPr>
        <p:spPr>
          <a:xfrm>
            <a:off x="669925" y="431800"/>
            <a:ext cx="10852150" cy="647700"/>
          </a:xfrm>
        </p:spPr>
        <p:txBody>
          <a:bodyPr/>
          <a:lstStyle/>
          <a:p>
            <a:pPr fontAlgn="base"/>
            <a:r>
              <a:rPr altLang="zh-CN" dirty="0" smtClean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什么是性骚扰和性侵犯？</a:t>
            </a:r>
            <a:endParaRPr dirty="0" smtClean="0">
              <a:solidFill>
                <a:srgbClr val="0B782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86" name="内容占位符 3"/>
          <p:cNvSpPr>
            <a:spLocks noGrp="1" noChangeArrowheads="1"/>
          </p:cNvSpPr>
          <p:nvPr>
            <p:ph sz="half" idx="2"/>
          </p:nvPr>
        </p:nvSpPr>
        <p:spPr>
          <a:xfrm>
            <a:off x="669925" y="1225550"/>
            <a:ext cx="4860925" cy="1306513"/>
          </a:xfrm>
        </p:spPr>
        <p:txBody>
          <a:bodyPr/>
          <a:lstStyle/>
          <a:p>
            <a:pPr fontAlgn="base">
              <a:spcBef>
                <a:spcPct val="0"/>
              </a:spcBef>
            </a:pPr>
            <a:r>
              <a:rPr dirty="0" smtClean="0">
                <a:solidFill>
                  <a:srgbClr val="404040"/>
                </a:solidFill>
                <a:cs typeface="+mn-ea"/>
                <a:sym typeface="+mn-lt"/>
              </a:rPr>
              <a:t>性骚扰是指任何以言语或肢体做出有关性的行为，使受者感到不安焦虑、尴尬、恐慌、困扰等情况。</a:t>
            </a:r>
          </a:p>
        </p:txBody>
      </p:sp>
      <p:pic>
        <p:nvPicPr>
          <p:cNvPr id="16387" name="Picture 5" descr="wat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138" y="2225675"/>
            <a:ext cx="800417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文本框 6"/>
          <p:cNvSpPr txBox="1">
            <a:spLocks noChangeArrowheads="1"/>
          </p:cNvSpPr>
          <p:nvPr/>
        </p:nvSpPr>
        <p:spPr bwMode="auto">
          <a:xfrm>
            <a:off x="2022475" y="5721350"/>
            <a:ext cx="2986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身体接触</a:t>
            </a:r>
          </a:p>
        </p:txBody>
      </p:sp>
      <p:sp>
        <p:nvSpPr>
          <p:cNvPr id="16389" name="文本框 7"/>
          <p:cNvSpPr txBox="1">
            <a:spLocks noChangeArrowheads="1"/>
          </p:cNvSpPr>
          <p:nvPr/>
        </p:nvSpPr>
        <p:spPr bwMode="auto">
          <a:xfrm>
            <a:off x="6383338" y="5721350"/>
            <a:ext cx="2986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声音、言语或动作（如说色情笑话和吹口哨等）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54825" y="1181100"/>
            <a:ext cx="3921125" cy="200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600" spc="15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性侵犯包括了接吻、侵害者触摸隐私部位、触摸侵害者的隐私部位、被侵害者强求触摸自己的隐私部位，或者是阴道性交、口交或肛交；性攻击时，无论是阴道或肛门被插入，都称为强奸。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3340100" y="1835150"/>
            <a:ext cx="3514725" cy="21082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7412" name="文本框 6"/>
          <p:cNvSpPr txBox="1">
            <a:spLocks noChangeArrowheads="1"/>
          </p:cNvSpPr>
          <p:nvPr/>
        </p:nvSpPr>
        <p:spPr bwMode="auto">
          <a:xfrm>
            <a:off x="3711575" y="2413000"/>
            <a:ext cx="26558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320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非礼和强奸</a:t>
            </a:r>
          </a:p>
          <a:p>
            <a:r>
              <a:rPr lang="zh-CN" altLang="en-US" sz="320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都是性侵犯</a:t>
            </a:r>
            <a:r>
              <a:rPr lang="en-US" altLang="zh-CN" sz="320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title"/>
          </p:nvPr>
        </p:nvSpPr>
        <p:spPr>
          <a:xfrm>
            <a:off x="669925" y="431800"/>
            <a:ext cx="10852150" cy="647700"/>
          </a:xfrm>
        </p:spPr>
        <p:txBody>
          <a:bodyPr/>
          <a:lstStyle/>
          <a:p>
            <a:pPr fontAlgn="base"/>
            <a:r>
              <a:rPr smtClean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哪些人可能是性侵犯者？</a:t>
            </a:r>
          </a:p>
        </p:txBody>
      </p:sp>
      <p:sp>
        <p:nvSpPr>
          <p:cNvPr id="18434" name="文本占位符 2"/>
          <p:cNvSpPr>
            <a:spLocks noGrp="1" noChangeArrowheads="1"/>
          </p:cNvSpPr>
          <p:nvPr/>
        </p:nvSpPr>
        <p:spPr bwMode="auto">
          <a:xfrm>
            <a:off x="4894263" y="565150"/>
            <a:ext cx="528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8100" rIns="762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b="1">
                <a:latin typeface="+mn-lt"/>
                <a:ea typeface="+mn-ea"/>
                <a:cs typeface="+mn-ea"/>
                <a:sym typeface="+mn-lt"/>
              </a:rPr>
              <a:t>性侵犯者可能是陌生人，也可能是熟人。</a:t>
            </a:r>
          </a:p>
        </p:txBody>
      </p:sp>
      <p:pic>
        <p:nvPicPr>
          <p:cNvPr id="18435" name="Picture 6" descr="2J)B[)Q7BJ7BG53E976CHE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11300" y="1082675"/>
            <a:ext cx="40417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_S{NO@{(}6RL@19TV$((6~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11300" y="3729038"/>
            <a:ext cx="41052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CLUY%~%~HSRW43U2LM1D5U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2013" y="3651250"/>
            <a:ext cx="400367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BMMF%HKXKMP@(R{[KU~$G[H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38838" y="1079500"/>
            <a:ext cx="4032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3760788" y="1081088"/>
            <a:ext cx="6435725" cy="248443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14800" y="1871663"/>
            <a:ext cx="5727700" cy="1306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spc="150" noProof="1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受害者可能是女生；</a:t>
            </a:r>
          </a:p>
          <a:p>
            <a:pPr marL="2286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spc="150" noProof="1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也可能是男生；</a:t>
            </a:r>
          </a:p>
          <a:p>
            <a:pPr marL="2286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spc="150" noProof="1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人人都有可能受到性侵犯。</a:t>
            </a:r>
          </a:p>
        </p:txBody>
      </p:sp>
      <p:sp>
        <p:nvSpPr>
          <p:cNvPr id="19460" name="标题 1"/>
          <p:cNvSpPr>
            <a:spLocks noGrp="1" noChangeArrowheads="1"/>
          </p:cNvSpPr>
          <p:nvPr>
            <p:ph type="title"/>
          </p:nvPr>
        </p:nvSpPr>
        <p:spPr>
          <a:xfrm>
            <a:off x="3965575" y="1292225"/>
            <a:ext cx="6307138" cy="647700"/>
          </a:xfrm>
        </p:spPr>
        <p:txBody>
          <a:bodyPr/>
          <a:lstStyle/>
          <a:p>
            <a:pPr fontAlgn="base"/>
            <a:r>
              <a:rPr dirty="0" smtClean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哪些人可能成为性侵犯的受害者？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 noChangeArrowheads="1"/>
          </p:cNvSpPr>
          <p:nvPr/>
        </p:nvSpPr>
        <p:spPr bwMode="auto">
          <a:xfrm>
            <a:off x="2654300" y="771525"/>
            <a:ext cx="10852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8100" rIns="76200" bIns="38100" anchor="ctr"/>
          <a:lstStyle/>
          <a:p>
            <a:r>
              <a:rPr lang="zh-CN" altLang="en-US" sz="2800" b="1" dirty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如何防止网络性侵？ </a:t>
            </a:r>
          </a:p>
        </p:txBody>
      </p:sp>
      <p:sp>
        <p:nvSpPr>
          <p:cNvPr id="20482" name="内容占位符 5"/>
          <p:cNvSpPr>
            <a:spLocks noGrp="1" noChangeArrowheads="1"/>
          </p:cNvSpPr>
          <p:nvPr/>
        </p:nvSpPr>
        <p:spPr bwMode="auto">
          <a:xfrm>
            <a:off x="2654300" y="1501775"/>
            <a:ext cx="6532563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0" rIns="82550" bIns="0"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有些人利用互联网欺骗年青人进入性侵害的情境，更有些人通过网络实施欺骗，将人约出来后进行性侵犯，因此切勿轻信对方而透露个人资料，切勿单独和网友见面，提供个人照片更极度危险，随时成为对方要挟目标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 noChangeArrowheads="1"/>
          </p:cNvSpPr>
          <p:nvPr/>
        </p:nvSpPr>
        <p:spPr bwMode="auto">
          <a:xfrm>
            <a:off x="2654300" y="771525"/>
            <a:ext cx="10852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38100" rIns="76200" bIns="38100" anchor="ctr"/>
          <a:lstStyle/>
          <a:p>
            <a:r>
              <a:rPr lang="zh-CN" altLang="en-US" sz="2800" b="1" dirty="0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校园性侵害不得不防 </a:t>
            </a:r>
          </a:p>
        </p:txBody>
      </p:sp>
      <p:sp>
        <p:nvSpPr>
          <p:cNvPr id="21506" name="内容占位符 5"/>
          <p:cNvSpPr>
            <a:spLocks noGrp="1" noChangeArrowheads="1"/>
          </p:cNvSpPr>
          <p:nvPr/>
        </p:nvSpPr>
        <p:spPr bwMode="auto">
          <a:xfrm>
            <a:off x="2654300" y="1501775"/>
            <a:ext cx="6278563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0" rIns="82550" bIns="0"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 一项研究调查发现在340个性侵害的案件中有50个发生在校园。结果还表明：校园侵害70%左右的案例中，侵害者为教师及校长；16％为校外人员进校加以侵害；10％左右来自学生之间。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3" descr="卡通烦恼的可爱女孩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07238" y="1103313"/>
            <a:ext cx="2813050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503363" y="3632200"/>
            <a:ext cx="5470525" cy="18510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30375" y="3873500"/>
            <a:ext cx="5016500" cy="1370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600" spc="150" noProof="1">
                <a:solidFill>
                  <a:srgbClr val="0B7829"/>
                </a:solidFill>
                <a:latin typeface="+mn-lt"/>
                <a:ea typeface="+mn-ea"/>
                <a:cs typeface="+mn-ea"/>
                <a:sym typeface="+mn-lt"/>
              </a:rPr>
              <a:t>为了避免受到侵害，要自律自尊，不贪图便宜，提高警惕，尽量避免与异性单独共处一室，如果男生女生独处一室了，也一定不要超过30分钟；夜晚尽量不要在校园角落、偏僻处行走。</a:t>
            </a:r>
          </a:p>
        </p:txBody>
      </p:sp>
      <p:pic>
        <p:nvPicPr>
          <p:cNvPr id="22532" name="Picture 3" descr="C:\Documents and Settings\Administrator\Application Data\Tencent\Users\705761919\QQ\WinTemp\RichOle\LI]2P6]M4`Q}7U)1TORG~G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68538" y="590550"/>
            <a:ext cx="4138612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M_DOC_GUID" val="{5565af68-53c0-46d0-aa26-4187dea61b6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SPECIAL_SOURCE" val="bdnull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1873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1873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18730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1873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18730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1873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1873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1873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COLORSCHEME_VERSION" val="3.2"/>
  <p:tag name="KSO_WM_SLIDE_CONSTRAINT" val="%7b%22slideConstraint%22%3a%7b%22seriesAreas%22%3a%5b%5d%2c%22singleAreas%22%3a%5b%7b%22shapes%22%3a%5b7%5d%2c%22serialConstraintIndex%22%3a-1%2c%22areatextmark%22%3a0%2c%22pictureprocessmark%22%3a0%7d%5d%7d%7d"/>
  <p:tag name="KSO_WM_SLIDE_ID" val="diagram30178401_1"/>
  <p:tag name="KSO_WM_SLIDE_INDEX" val="1"/>
  <p:tag name="KSO_WM_SLIDE_ITEM_CNT" val="0"/>
  <p:tag name="KSO_WM_SLIDE_LAYOUT" val="a_d_h"/>
  <p:tag name="KSO_WM_SLIDE_LAYOUT_CNT" val="1_1_2"/>
  <p:tag name="KSO_WM_SLIDE_POSITION" val="463.83*204.207"/>
  <p:tag name="KSO_WM_SLIDE_SIZE" val="449.909*271.472"/>
  <p:tag name="KSO_WM_SLIDE_SUBTYPE" val="picTxt"/>
  <p:tag name="KSO_WM_SLIDE_TYPE" val="text"/>
  <p:tag name="KSO_WM_SPECIAL_SOURCE" val="bdnull"/>
  <p:tag name="KSO_WM_TAG_VERSION" val="1.0"/>
  <p:tag name="KSO_WM_TEMPLATE_CATEGORY" val="diagram"/>
  <p:tag name="KSO_WM_TEMPLATE_INDEX" val="3017840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16"/>
  <p:tag name="KSO_WM_UNIT_COLOR_SCHEME_PARENT_PAGE" val="0_1"/>
  <p:tag name="KSO_WM_UNIT_COLOR_SCHEME_SHAPE_ID" val="16"/>
  <p:tag name="KSO_WM_UNIT_COMPATIBLE" val="0"/>
  <p:tag name="KSO_WM_UNIT_DIAGRAM_ISNUMVISUAL" val="0"/>
  <p:tag name="KSO_WM_UNIT_DIAGRAM_ISREFERUNIT" val="0"/>
  <p:tag name="KSO_WM_UNIT_HIGHLIGHT" val="0"/>
  <p:tag name="KSO_WM_UNIT_ID" val="diagram30178401_1*h_a*1_1"/>
  <p:tag name="KSO_WM_UNIT_INDEX" val="1_1"/>
  <p:tag name="KSO_WM_UNIT_ISCONTENTSTITLE" val="0"/>
  <p:tag name="KSO_WM_UNIT_LAYERLEVEL" val="1_1"/>
  <p:tag name="KSO_WM_UNIT_PRESET_TEXT" val="单击此处添加小标题"/>
  <p:tag name="KSO_WM_UNIT_TEXT_PART_ID" val="1-Z"/>
  <p:tag name="KSO_WM_UNIT_TEXT_PART_SIZE" val="30*224.5"/>
  <p:tag name="KSO_WM_UNIT_TYPE" val="h_a"/>
  <p:tag name="KSO_WM_UNIT_VALUE" val="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17"/>
  <p:tag name="KSO_WM_UNIT_COLOR_SCHEME_PARENT_PAGE" val="0_1"/>
  <p:tag name="KSO_WM_UNIT_COLOR_SCHEME_SHAPE_ID" val="17"/>
  <p:tag name="KSO_WM_UNIT_COMPATIBLE" val="0"/>
  <p:tag name="KSO_WM_UNIT_DIAGRAM_ISNUMVISUAL" val="0"/>
  <p:tag name="KSO_WM_UNIT_DIAGRAM_ISREFERUNIT" val="0"/>
  <p:tag name="KSO_WM_UNIT_HIGHLIGHT" val="0"/>
  <p:tag name="KSO_WM_UNIT_ID" val="diagram30178401_1*h_f*1_1"/>
  <p:tag name="KSO_WM_UNIT_INDEX" val="1_1"/>
  <p:tag name="KSO_WM_UNIT_LAYERLEVEL" val="1_1"/>
  <p:tag name="KSO_WM_UNIT_PRESET_TEXT" val="点击此处添加正文，文字是您思想的提炼，请尽量言简意赅的阐述观点。"/>
  <p:tag name="KSO_WM_UNIT_TEXT_PART_ID" val="1-b"/>
  <p:tag name="KSO_WM_UNIT_TEXT_PART_ID_V2" val="d-1-1"/>
  <p:tag name="KSO_WM_UNIT_TEXT_PART_SIZE" val="84.88*224.5"/>
  <p:tag name="KSO_WM_UNIT_TYPE" val="h_f"/>
  <p:tag name="KSO_WM_UNIT_VALUE" val="3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19"/>
  <p:tag name="KSO_WM_UNIT_COLOR_SCHEME_PARENT_PAGE" val="0_1"/>
  <p:tag name="KSO_WM_UNIT_COLOR_SCHEME_SHAPE_ID" val="19"/>
  <p:tag name="KSO_WM_UNIT_COMPATIBLE" val="0"/>
  <p:tag name="KSO_WM_UNIT_DIAGRAM_ISNUMVISUAL" val="0"/>
  <p:tag name="KSO_WM_UNIT_DIAGRAM_ISREFERUNIT" val="0"/>
  <p:tag name="KSO_WM_UNIT_HIGHLIGHT" val="0"/>
  <p:tag name="KSO_WM_UNIT_ID" val="diagram30178401_1*h_a*2_1"/>
  <p:tag name="KSO_WM_UNIT_INDEX" val="2_1"/>
  <p:tag name="KSO_WM_UNIT_ISCONTENTSTITLE" val="0"/>
  <p:tag name="KSO_WM_UNIT_LAYERLEVEL" val="1_1"/>
  <p:tag name="KSO_WM_UNIT_PRESET_TEXT" val="单击此处添加小标题"/>
  <p:tag name="KSO_WM_UNIT_TEXT_PART_ID" val="2-Z"/>
  <p:tag name="KSO_WM_UNIT_TEXT_PART_SIZE" val="30*434.5"/>
  <p:tag name="KSO_WM_UNIT_TYPE" val="h_a"/>
  <p:tag name="KSO_WM_UNIT_VALUE" val="2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20"/>
  <p:tag name="KSO_WM_UNIT_COLOR_SCHEME_PARENT_PAGE" val="0_1"/>
  <p:tag name="KSO_WM_UNIT_COLOR_SCHEME_SHAPE_ID" val="20"/>
  <p:tag name="KSO_WM_UNIT_COMPATIBLE" val="0"/>
  <p:tag name="KSO_WM_UNIT_DIAGRAM_ISNUMVISUAL" val="0"/>
  <p:tag name="KSO_WM_UNIT_DIAGRAM_ISREFERUNIT" val="0"/>
  <p:tag name="KSO_WM_UNIT_HIGHLIGHT" val="0"/>
  <p:tag name="KSO_WM_UNIT_ID" val="diagram30178401_1*h_f*2_1"/>
  <p:tag name="KSO_WM_UNIT_INDEX" val="2_1"/>
  <p:tag name="KSO_WM_UNIT_LAYERLEVEL" val="1_1"/>
  <p:tag name="KSO_WM_UNIT_PRESET_TEXT" val="点击此处添加正文，文字是您思想的提炼，为了最终呈现发布的良好效果，请言简意赅的阐述观点，并根据需要酌情增减文字。"/>
  <p:tag name="KSO_WM_UNIT_TEXT_PART_ID" val="2-b"/>
  <p:tag name="KSO_WM_UNIT_TEXT_PART_ID_V2" val="d-2-1"/>
  <p:tag name="KSO_WM_UNIT_TEXT_PART_SIZE" val="84.88*434.5"/>
  <p:tag name="KSO_WM_UNIT_TYPE" val="h_f"/>
  <p:tag name="KSO_WM_UNIT_VALUE" val="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7"/>
  <p:tag name="KSO_WM_UNIT_COLOR_SCHEME_PARENT_PAGE" val="0_1"/>
  <p:tag name="KSO_WM_UNIT_COLOR_SCHEME_SHAPE_ID" val="7"/>
  <p:tag name="KSO_WM_UNIT_COMPATIBLE" val="0"/>
  <p:tag name="KSO_WM_UNIT_DIAGRAM_ISNUMVISUAL" val="0"/>
  <p:tag name="KSO_WM_UNIT_DIAGRAM_ISREFERUNIT" val="0"/>
  <p:tag name="KSO_WM_UNIT_HIGHLIGHT" val="0"/>
  <p:tag name="KSO_WM_UNIT_ID" val="diagram30178401_1*d*1"/>
  <p:tag name="KSO_WM_UNIT_INDEX" val="1"/>
  <p:tag name="KSO_WM_UNIT_LAYERLEVEL" val="1"/>
  <p:tag name="KSO_WM_UNIT_PICTURE_CLIP_FLAG" val="1"/>
  <p:tag name="KSO_WM_UNIT_TYPE" val="d"/>
  <p:tag name="KSO_WM_UNIT_VALUE" val="1444*144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8"/>
  <p:tag name="KSO_WM_UNIT_COLOR_SCHEME_PARENT_PAGE" val="0_1"/>
  <p:tag name="KSO_WM_UNIT_COLOR_SCHEME_SHAPE_ID" val="8"/>
  <p:tag name="KSO_WM_UNIT_COMPATIBLE" val="0"/>
  <p:tag name="KSO_WM_UNIT_DIAGRAM_ISNUMVISUAL" val="0"/>
  <p:tag name="KSO_WM_UNIT_DIAGRAM_ISREFERUNIT" val="0"/>
  <p:tag name="KSO_WM_UNIT_HIGHLIGHT" val="0"/>
  <p:tag name="KSO_WM_UNIT_ID" val="diagram30178401_1*i*4"/>
  <p:tag name="KSO_WM_UNIT_INDEX" val="4"/>
  <p:tag name="KSO_WM_UNIT_LAYERLEVEL" val="1"/>
  <p:tag name="KSO_WM_UNIT_TYPE" val="i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33"/>
  <p:tag name="KSO_WM_UNIT_COLOR_SCHEME_PARENT_PAGE" val="0_1"/>
  <p:tag name="KSO_WM_UNIT_COLOR_SCHEME_SHAPE_ID" val="33"/>
  <p:tag name="KSO_WM_UNIT_COMPATIBLE" val="0"/>
  <p:tag name="KSO_WM_UNIT_DECOLORIZATION" val="1"/>
  <p:tag name="KSO_WM_UNIT_DIAGRAM_ISNUMVISUAL" val="0"/>
  <p:tag name="KSO_WM_UNIT_DIAGRAM_ISREFERUNIT" val="0"/>
  <p:tag name="KSO_WM_UNIT_HIGHLIGHT" val="0"/>
  <p:tag name="KSO_WM_UNIT_ID" val="diagram30178401_1*i*6"/>
  <p:tag name="KSO_WM_UNIT_INDEX" val="6"/>
  <p:tag name="KSO_WM_UNIT_LAYERLEVEL" val="1"/>
  <p:tag name="KSO_WM_UNIT_TYPE" val="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34"/>
  <p:tag name="KSO_WM_UNIT_COLOR_SCHEME_PARENT_PAGE" val="0_1"/>
  <p:tag name="KSO_WM_UNIT_COLOR_SCHEME_SHAPE_ID" val="34"/>
  <p:tag name="KSO_WM_UNIT_COMPATIBLE" val="0"/>
  <p:tag name="KSO_WM_UNIT_DECOLORIZATION" val="1"/>
  <p:tag name="KSO_WM_UNIT_DIAGRAM_ISNUMVISUAL" val="0"/>
  <p:tag name="KSO_WM_UNIT_DIAGRAM_ISREFERUNIT" val="0"/>
  <p:tag name="KSO_WM_UNIT_HIGHLIGHT" val="0"/>
  <p:tag name="KSO_WM_UNIT_ID" val="diagram30178401_1*i*7"/>
  <p:tag name="KSO_WM_UNIT_INDEX" val="7"/>
  <p:tag name="KSO_WM_UNIT_LAYERLEVEL" val="1"/>
  <p:tag name="KSO_WM_UNIT_TYPE" val="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13"/>
  <p:tag name="KSO_WM_UNIT_COLOR_SCHEME_PARENT_PAGE" val="0_1"/>
  <p:tag name="KSO_WM_UNIT_COLOR_SCHEME_SHAPE_ID" val="13"/>
  <p:tag name="KSO_WM_UNIT_COMPATIBLE" val="0"/>
  <p:tag name="KSO_WM_UNIT_DECOLORIZATION" val="1"/>
  <p:tag name="KSO_WM_UNIT_DIAGRAM_ISNUMVISUAL" val="0"/>
  <p:tag name="KSO_WM_UNIT_DIAGRAM_ISREFERUNIT" val="0"/>
  <p:tag name="KSO_WM_UNIT_HIGHLIGHT" val="0"/>
  <p:tag name="KSO_WM_UNIT_ID" val="diagram30178401_1*i*8"/>
  <p:tag name="KSO_WM_UNIT_INDEX" val="8"/>
  <p:tag name="KSO_WM_UNIT_LAYERLEVEL" val="1"/>
  <p:tag name="KSO_WM_UNIT_TYPE" val="i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COLOR_SCHEME_PARENT_PAGE" val="0_1"/>
  <p:tag name="KSO_WM_UNIT_COLOR_SCHEME_SHAPE_ID" val="4"/>
  <p:tag name="KSO_WM_UNIT_COMPATIBLE" val="0"/>
  <p:tag name="KSO_WM_UNIT_DIAGRAM_ISNUMVISUAL" val="0"/>
  <p:tag name="KSO_WM_UNIT_DIAGRAM_ISREFERUNIT" val="0"/>
  <p:tag name="KSO_WM_UNIT_HIGHLIGHT" val="0"/>
  <p:tag name="KSO_WM_UNIT_ID" val="diagram30178401_1*a*2"/>
  <p:tag name="KSO_WM_UNIT_INDEX" val="2"/>
  <p:tag name="KSO_WM_UNIT_ISCONTENTSTITLE" val="0"/>
  <p:tag name="KSO_WM_UNIT_LAYERLEVEL" val="1"/>
  <p:tag name="KSO_WM_UNIT_PRESET_TEXT" val="单击添加大标题"/>
  <p:tag name="KSO_WM_UNIT_TEXT_PART_ID" val="3-X"/>
  <p:tag name="KSO_WM_UNIT_TEXT_PART_SIZE" val="49.2*832"/>
  <p:tag name="KSO_WM_UNIT_TYPE" val="a"/>
  <p:tag name="KSO_WM_UNIT_VALUE" val="2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COLORSCHEME_VERSION" val="3.2"/>
  <p:tag name="KSO_WM_SLIDE_CONSTRAINT" val="%7b%22slideConstraint%22%3a%7b%22seriesAreas%22%3a%5b%5d%2c%22singleAreas%22%3a%5b%7b%22shapes%22%3a%5b7%5d%2c%22serialConstraintIndex%22%3a-1%2c%22areatextmark%22%3a0%2c%22pictureprocessmark%22%3a0%7d%5d%7d%7d"/>
  <p:tag name="KSO_WM_SLIDE_ID" val="diagram30178401_1"/>
  <p:tag name="KSO_WM_SLIDE_INDEX" val="1"/>
  <p:tag name="KSO_WM_SLIDE_ITEM_CNT" val="0"/>
  <p:tag name="KSO_WM_SLIDE_LAYOUT" val="a_d_h"/>
  <p:tag name="KSO_WM_SLIDE_LAYOUT_CNT" val="1_1_2"/>
  <p:tag name="KSO_WM_SLIDE_POSITION" val="463.83*204.207"/>
  <p:tag name="KSO_WM_SLIDE_SIZE" val="449.909*271.472"/>
  <p:tag name="KSO_WM_SLIDE_SUBTYPE" val="picTxt"/>
  <p:tag name="KSO_WM_SLIDE_TYPE" val="text"/>
  <p:tag name="KSO_WM_SPECIAL_SOURCE" val="bdnull"/>
  <p:tag name="KSO_WM_TAG_VERSION" val="1.0"/>
  <p:tag name="KSO_WM_TEMPLATE_CATEGORY" val="diagram"/>
  <p:tag name="KSO_WM_TEMPLATE_INDEX" val="3017840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16"/>
  <p:tag name="KSO_WM_UNIT_COLOR_SCHEME_PARENT_PAGE" val="0_1"/>
  <p:tag name="KSO_WM_UNIT_COLOR_SCHEME_SHAPE_ID" val="16"/>
  <p:tag name="KSO_WM_UNIT_COMPATIBLE" val="0"/>
  <p:tag name="KSO_WM_UNIT_DIAGRAM_ISNUMVISUAL" val="0"/>
  <p:tag name="KSO_WM_UNIT_DIAGRAM_ISREFERUNIT" val="0"/>
  <p:tag name="KSO_WM_UNIT_HIGHLIGHT" val="0"/>
  <p:tag name="KSO_WM_UNIT_ID" val="diagram30178401_1*h_a*1_1"/>
  <p:tag name="KSO_WM_UNIT_INDEX" val="1_1"/>
  <p:tag name="KSO_WM_UNIT_ISCONTENTSTITLE" val="0"/>
  <p:tag name="KSO_WM_UNIT_LAYERLEVEL" val="1_1"/>
  <p:tag name="KSO_WM_UNIT_PRESET_TEXT" val="单击此处添加小标题"/>
  <p:tag name="KSO_WM_UNIT_TEXT_PART_ID" val="1-Z"/>
  <p:tag name="KSO_WM_UNIT_TEXT_PART_SIZE" val="30*224.5"/>
  <p:tag name="KSO_WM_UNIT_TYPE" val="h_a"/>
  <p:tag name="KSO_WM_UNIT_VALUE" val="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17"/>
  <p:tag name="KSO_WM_UNIT_COLOR_SCHEME_PARENT_PAGE" val="0_1"/>
  <p:tag name="KSO_WM_UNIT_COLOR_SCHEME_SHAPE_ID" val="17"/>
  <p:tag name="KSO_WM_UNIT_COMPATIBLE" val="0"/>
  <p:tag name="KSO_WM_UNIT_DIAGRAM_ISNUMVISUAL" val="0"/>
  <p:tag name="KSO_WM_UNIT_DIAGRAM_ISREFERUNIT" val="0"/>
  <p:tag name="KSO_WM_UNIT_HIGHLIGHT" val="0"/>
  <p:tag name="KSO_WM_UNIT_ID" val="diagram30178401_1*h_f*1_1"/>
  <p:tag name="KSO_WM_UNIT_INDEX" val="1_1"/>
  <p:tag name="KSO_WM_UNIT_LAYERLEVEL" val="1_1"/>
  <p:tag name="KSO_WM_UNIT_PRESET_TEXT" val="点击此处添加正文，文字是您思想的提炼，请尽量言简意赅的阐述观点。"/>
  <p:tag name="KSO_WM_UNIT_TEXT_PART_ID" val="1-b"/>
  <p:tag name="KSO_WM_UNIT_TEXT_PART_ID_V2" val="d-1-1"/>
  <p:tag name="KSO_WM_UNIT_TEXT_PART_SIZE" val="84.88*224.5"/>
  <p:tag name="KSO_WM_UNIT_TYPE" val="h_f"/>
  <p:tag name="KSO_WM_UNIT_VALUE" val="3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19"/>
  <p:tag name="KSO_WM_UNIT_COLOR_SCHEME_PARENT_PAGE" val="0_1"/>
  <p:tag name="KSO_WM_UNIT_COLOR_SCHEME_SHAPE_ID" val="19"/>
  <p:tag name="KSO_WM_UNIT_COMPATIBLE" val="0"/>
  <p:tag name="KSO_WM_UNIT_DIAGRAM_ISNUMVISUAL" val="0"/>
  <p:tag name="KSO_WM_UNIT_DIAGRAM_ISREFERUNIT" val="0"/>
  <p:tag name="KSO_WM_UNIT_HIGHLIGHT" val="0"/>
  <p:tag name="KSO_WM_UNIT_ID" val="diagram30178401_1*h_a*2_1"/>
  <p:tag name="KSO_WM_UNIT_INDEX" val="2_1"/>
  <p:tag name="KSO_WM_UNIT_ISCONTENTSTITLE" val="0"/>
  <p:tag name="KSO_WM_UNIT_LAYERLEVEL" val="1_1"/>
  <p:tag name="KSO_WM_UNIT_PRESET_TEXT" val="单击此处添加小标题"/>
  <p:tag name="KSO_WM_UNIT_TEXT_PART_ID" val="2-Z"/>
  <p:tag name="KSO_WM_UNIT_TEXT_PART_SIZE" val="30*434.5"/>
  <p:tag name="KSO_WM_UNIT_TYPE" val="h_a"/>
  <p:tag name="KSO_WM_UNIT_VALUE" val="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20"/>
  <p:tag name="KSO_WM_UNIT_COLOR_SCHEME_PARENT_PAGE" val="0_1"/>
  <p:tag name="KSO_WM_UNIT_COLOR_SCHEME_SHAPE_ID" val="20"/>
  <p:tag name="KSO_WM_UNIT_COMPATIBLE" val="0"/>
  <p:tag name="KSO_WM_UNIT_DIAGRAM_ISNUMVISUAL" val="0"/>
  <p:tag name="KSO_WM_UNIT_DIAGRAM_ISREFERUNIT" val="0"/>
  <p:tag name="KSO_WM_UNIT_HIGHLIGHT" val="0"/>
  <p:tag name="KSO_WM_UNIT_ID" val="diagram30178401_1*h_f*2_1"/>
  <p:tag name="KSO_WM_UNIT_INDEX" val="2_1"/>
  <p:tag name="KSO_WM_UNIT_LAYERLEVEL" val="1_1"/>
  <p:tag name="KSO_WM_UNIT_PRESET_TEXT" val="点击此处添加正文，文字是您思想的提炼，为了最终呈现发布的良好效果，请言简意赅的阐述观点，并根据需要酌情增减文字。"/>
  <p:tag name="KSO_WM_UNIT_TEXT_PART_ID" val="2-b"/>
  <p:tag name="KSO_WM_UNIT_TEXT_PART_ID_V2" val="d-2-1"/>
  <p:tag name="KSO_WM_UNIT_TEXT_PART_SIZE" val="84.88*434.5"/>
  <p:tag name="KSO_WM_UNIT_TYPE" val="h_f"/>
  <p:tag name="KSO_WM_UNIT_VALUE" val="7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8"/>
  <p:tag name="KSO_WM_UNIT_COLOR_SCHEME_PARENT_PAGE" val="0_1"/>
  <p:tag name="KSO_WM_UNIT_COLOR_SCHEME_SHAPE_ID" val="8"/>
  <p:tag name="KSO_WM_UNIT_COMPATIBLE" val="0"/>
  <p:tag name="KSO_WM_UNIT_DIAGRAM_ISNUMVISUAL" val="0"/>
  <p:tag name="KSO_WM_UNIT_DIAGRAM_ISREFERUNIT" val="0"/>
  <p:tag name="KSO_WM_UNIT_HIGHLIGHT" val="0"/>
  <p:tag name="KSO_WM_UNIT_ID" val="diagram30178401_1*i*4"/>
  <p:tag name="KSO_WM_UNIT_INDEX" val="4"/>
  <p:tag name="KSO_WM_UNIT_LAYERLEVEL" val="1"/>
  <p:tag name="KSO_WM_UNIT_TYPE" val="i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33"/>
  <p:tag name="KSO_WM_UNIT_COLOR_SCHEME_PARENT_PAGE" val="0_1"/>
  <p:tag name="KSO_WM_UNIT_COLOR_SCHEME_SHAPE_ID" val="33"/>
  <p:tag name="KSO_WM_UNIT_COMPATIBLE" val="0"/>
  <p:tag name="KSO_WM_UNIT_DECOLORIZATION" val="1"/>
  <p:tag name="KSO_WM_UNIT_DIAGRAM_ISNUMVISUAL" val="0"/>
  <p:tag name="KSO_WM_UNIT_DIAGRAM_ISREFERUNIT" val="0"/>
  <p:tag name="KSO_WM_UNIT_HIGHLIGHT" val="0"/>
  <p:tag name="KSO_WM_UNIT_ID" val="diagram30178401_1*i*6"/>
  <p:tag name="KSO_WM_UNIT_INDEX" val="6"/>
  <p:tag name="KSO_WM_UNIT_LAYERLEVEL" val="1"/>
  <p:tag name="KSO_WM_UNIT_TYPE" val="i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34"/>
  <p:tag name="KSO_WM_UNIT_COLOR_SCHEME_PARENT_PAGE" val="0_1"/>
  <p:tag name="KSO_WM_UNIT_COLOR_SCHEME_SHAPE_ID" val="34"/>
  <p:tag name="KSO_WM_UNIT_COMPATIBLE" val="0"/>
  <p:tag name="KSO_WM_UNIT_DECOLORIZATION" val="1"/>
  <p:tag name="KSO_WM_UNIT_DIAGRAM_ISNUMVISUAL" val="0"/>
  <p:tag name="KSO_WM_UNIT_DIAGRAM_ISREFERUNIT" val="0"/>
  <p:tag name="KSO_WM_UNIT_HIGHLIGHT" val="0"/>
  <p:tag name="KSO_WM_UNIT_ID" val="diagram30178401_1*i*7"/>
  <p:tag name="KSO_WM_UNIT_INDEX" val="7"/>
  <p:tag name="KSO_WM_UNIT_LAYERLEVEL" val="1"/>
  <p:tag name="KSO_WM_UNIT_TYPE" val="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COLOR_SCHEME_PARENT_PAGE" val="0_1"/>
  <p:tag name="KSO_WM_UNIT_COLOR_SCHEME_SHAPE_ID" val="4"/>
  <p:tag name="KSO_WM_UNIT_COMPATIBLE" val="0"/>
  <p:tag name="KSO_WM_UNIT_DIAGRAM_ISNUMVISUAL" val="0"/>
  <p:tag name="KSO_WM_UNIT_DIAGRAM_ISREFERUNIT" val="0"/>
  <p:tag name="KSO_WM_UNIT_HIGHLIGHT" val="0"/>
  <p:tag name="KSO_WM_UNIT_ID" val="diagram30178401_1*a*2"/>
  <p:tag name="KSO_WM_UNIT_INDEX" val="2"/>
  <p:tag name="KSO_WM_UNIT_ISCONTENTSTITLE" val="0"/>
  <p:tag name="KSO_WM_UNIT_LAYERLEVEL" val="1"/>
  <p:tag name="KSO_WM_UNIT_PRESET_TEXT" val="单击添加大标题"/>
  <p:tag name="KSO_WM_UNIT_TEXT_PART_ID" val="3-X"/>
  <p:tag name="KSO_WM_UNIT_TEXT_PART_SIZE" val="49.2*832"/>
  <p:tag name="KSO_WM_UNIT_TYPE" val="a"/>
  <p:tag name="KSO_WM_UNIT_VALUE" val="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19"/>
  <p:tag name="KSO_WM_UNIT_COLOR_SCHEME_PARENT_PAGE" val="0_1"/>
  <p:tag name="KSO_WM_UNIT_COLOR_SCHEME_SHAPE_ID" val="19"/>
  <p:tag name="KSO_WM_UNIT_COMPATIBLE" val="0"/>
  <p:tag name="KSO_WM_UNIT_DIAGRAM_ISNUMVISUAL" val="0"/>
  <p:tag name="KSO_WM_UNIT_DIAGRAM_ISREFERUNIT" val="0"/>
  <p:tag name="KSO_WM_UNIT_HIGHLIGHT" val="0"/>
  <p:tag name="KSO_WM_UNIT_ID" val="diagram30178401_1*h_a*2_1"/>
  <p:tag name="KSO_WM_UNIT_INDEX" val="2_1"/>
  <p:tag name="KSO_WM_UNIT_ISCONTENTSTITLE" val="0"/>
  <p:tag name="KSO_WM_UNIT_LAYERLEVEL" val="1_1"/>
  <p:tag name="KSO_WM_UNIT_PRESET_TEXT" val="单击此处添加小标题"/>
  <p:tag name="KSO_WM_UNIT_TEXT_PART_ID" val="2-Z"/>
  <p:tag name="KSO_WM_UNIT_TEXT_PART_SIZE" val="30*434.5"/>
  <p:tag name="KSO_WM_UNIT_TYPE" val="h_a"/>
  <p:tag name="KSO_WM_UNIT_VALUE" val="2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30178401"/>
  <p:tag name="KSO_WM_UNIT_ADJUSTLAYOUT_ID" val="20"/>
  <p:tag name="KSO_WM_UNIT_COLOR_SCHEME_PARENT_PAGE" val="0_1"/>
  <p:tag name="KSO_WM_UNIT_COLOR_SCHEME_SHAPE_ID" val="20"/>
  <p:tag name="KSO_WM_UNIT_COMPATIBLE" val="0"/>
  <p:tag name="KSO_WM_UNIT_DIAGRAM_ISNUMVISUAL" val="0"/>
  <p:tag name="KSO_WM_UNIT_DIAGRAM_ISREFERUNIT" val="0"/>
  <p:tag name="KSO_WM_UNIT_HIGHLIGHT" val="0"/>
  <p:tag name="KSO_WM_UNIT_ID" val="diagram30178401_1*h_f*2_1"/>
  <p:tag name="KSO_WM_UNIT_INDEX" val="2_1"/>
  <p:tag name="KSO_WM_UNIT_LAYERLEVEL" val="1_1"/>
  <p:tag name="KSO_WM_UNIT_PRESET_TEXT" val="点击此处添加正文，文字是您思想的提炼，为了最终呈现发布的良好效果，请言简意赅的阐述观点，并根据需要酌情增减文字。"/>
  <p:tag name="KSO_WM_UNIT_TEXT_PART_ID" val="2-b"/>
  <p:tag name="KSO_WM_UNIT_TEXT_PART_ID_V2" val="d-2-1"/>
  <p:tag name="KSO_WM_UNIT_TEXT_PART_SIZE" val="84.88*434.5"/>
  <p:tag name="KSO_WM_UNIT_TYPE" val="h_f"/>
  <p:tag name="KSO_WM_UNIT_VALUE" val="7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diagram20189632_1"/>
  <p:tag name="KSO_WM_SLIDE_INDEX" val="1"/>
  <p:tag name="KSO_WM_SLIDE_ITEM_CNT" val="2"/>
  <p:tag name="KSO_WM_SLIDE_LAYOUT" val="f_d"/>
  <p:tag name="KSO_WM_SLIDE_LAYOUT_CNT" val="1_1"/>
  <p:tag name="KSO_WM_SLIDE_POSITION" val="171*38"/>
  <p:tag name="KSO_WM_SLIDE_SIZE" val="608*465"/>
  <p:tag name="KSO_WM_SLIDE_SUBTYPE" val="picTxt"/>
  <p:tag name="KSO_WM_SLIDE_TYPE" val="text"/>
  <p:tag name="KSO_WM_SPECIAL_SOURCE" val="bdnull"/>
  <p:tag name="KSO_WM_TAG_VERSION" val="1.0"/>
  <p:tag name="KSO_WM_TEMPLATE_CATEGORY" val="diagram"/>
  <p:tag name="KSO_WM_TEMPLATE_INDEX" val="2018963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20189632"/>
  <p:tag name="KSO_WM_UNIT_CLEAR" val="0"/>
  <p:tag name="KSO_WM_UNIT_COMPATIBLE" val="0"/>
  <p:tag name="KSO_WM_UNIT_HIGHLIGHT" val="0"/>
  <p:tag name="KSO_WM_UNIT_ID" val="diagram20189632_1*d*1"/>
  <p:tag name="KSO_WM_UNIT_INDEX" val="1"/>
  <p:tag name="KSO_WM_UNIT_LAYERLEVEL" val="1"/>
  <p:tag name="KSO_WM_UNIT_TYPE" val="d"/>
  <p:tag name="KSO_WM_UNIT_VALUE" val="1428*214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20189632"/>
  <p:tag name="KSO_WM_UNIT_CLEAR" val="0"/>
  <p:tag name="KSO_WM_UNIT_COMPATIBLE" val="0"/>
  <p:tag name="KSO_WM_UNIT_HIGHLIGHT" val="0"/>
  <p:tag name="KSO_WM_UNIT_ID" val="diagram20189632_1*f*1"/>
  <p:tag name="KSO_WM_UNIT_INDEX" val="1"/>
  <p:tag name="KSO_WM_UNIT_LAYERLEVEL" val="1"/>
  <p:tag name="KSO_WM_UNIT_PRESET_TEXT" val="Unified fonts make reading more fluent more and more beautiful.&#10;text more paste fonts Unified fonts make reading more fluent. Unified fonts make reading more fluent"/>
  <p:tag name="KSO_WM_UNIT_TYPE" val="f"/>
  <p:tag name="KSO_WM_UNIT_VALUE" val="9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diagram"/>
  <p:tag name="KSO_WM_TEMPLATE_INDEX" val="3017840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diagram"/>
  <p:tag name="KSO_WM_TEMPLATE_INDEX" val="2018963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diagram"/>
  <p:tag name="KSO_WM_TEMPLATE_INDEX" val="2018963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diagram"/>
  <p:tag name="KSO_WM_TEMPLATE_INDEX" val="201896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diagram"/>
  <p:tag name="KSO_WM_TEMPLATE_INDEX" val="2018963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diagram"/>
  <p:tag name="KSO_WM_TEMPLATE_INDEX" val="2018963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diagram"/>
  <p:tag name="KSO_WM_TEMPLATE_INDEX" val="201896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第一PPT模板网-WWW.1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3e2hdca">
      <a:majorFont>
        <a:latin typeface="Arial"/>
        <a:ea typeface="Source Han Serif CN"/>
        <a:cs typeface="Arial"/>
      </a:majorFont>
      <a:minorFont>
        <a:latin typeface="Arial"/>
        <a:ea typeface="Source Han Serif C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1097</Words>
  <Application>Microsoft Office PowerPoint</Application>
  <PresentationFormat>宽屏</PresentationFormat>
  <Paragraphs>61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Meiryo</vt:lpstr>
      <vt:lpstr>Source Han Serif CN</vt:lpstr>
      <vt:lpstr>宋体</vt:lpstr>
      <vt:lpstr>微软雅黑</vt:lpstr>
      <vt:lpstr>Arial</vt:lpstr>
      <vt:lpstr>Calibri</vt:lpstr>
      <vt:lpstr>Calibri Light</vt:lpstr>
      <vt:lpstr>第一PPT模板网-WWW.1PPT.COM​​</vt:lpstr>
      <vt:lpstr>Office Theme</vt:lpstr>
      <vt:lpstr>PowerPoint 演示文稿</vt:lpstr>
      <vt:lpstr>学习目标</vt:lpstr>
      <vt:lpstr>什么是性骚扰和性侵犯？</vt:lpstr>
      <vt:lpstr>PowerPoint 演示文稿</vt:lpstr>
      <vt:lpstr>哪些人可能是性侵犯者？</vt:lpstr>
      <vt:lpstr>哪些人可能成为性侵犯的受害者？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谢谢观赏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7</cp:revision>
  <cp:lastPrinted>2021-05-04T15:22:26Z</cp:lastPrinted>
  <dcterms:created xsi:type="dcterms:W3CDTF">2021-05-04T15:22:26Z</dcterms:created>
  <dcterms:modified xsi:type="dcterms:W3CDTF">2023-04-13T01:36:15Z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