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2.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730" r:id="rId2"/>
  </p:sldMasterIdLst>
  <p:notesMasterIdLst>
    <p:notesMasterId r:id="rId30"/>
  </p:notesMasterIdLst>
  <p:handoutMasterIdLst>
    <p:handoutMasterId r:id="rId31"/>
  </p:handoutMasterIdLst>
  <p:sldIdLst>
    <p:sldId id="556" r:id="rId3"/>
    <p:sldId id="529" r:id="rId4"/>
    <p:sldId id="530" r:id="rId5"/>
    <p:sldId id="503" r:id="rId6"/>
    <p:sldId id="504" r:id="rId7"/>
    <p:sldId id="505" r:id="rId8"/>
    <p:sldId id="506" r:id="rId9"/>
    <p:sldId id="507" r:id="rId10"/>
    <p:sldId id="508" r:id="rId11"/>
    <p:sldId id="531" r:id="rId12"/>
    <p:sldId id="510" r:id="rId13"/>
    <p:sldId id="512" r:id="rId14"/>
    <p:sldId id="532" r:id="rId15"/>
    <p:sldId id="514" r:id="rId16"/>
    <p:sldId id="515" r:id="rId17"/>
    <p:sldId id="516" r:id="rId18"/>
    <p:sldId id="533" r:id="rId19"/>
    <p:sldId id="534" r:id="rId20"/>
    <p:sldId id="535" r:id="rId21"/>
    <p:sldId id="520" r:id="rId22"/>
    <p:sldId id="536" r:id="rId23"/>
    <p:sldId id="537" r:id="rId24"/>
    <p:sldId id="538" r:id="rId25"/>
    <p:sldId id="539" r:id="rId26"/>
    <p:sldId id="540" r:id="rId27"/>
    <p:sldId id="528" r:id="rId28"/>
    <p:sldId id="557" r:id="rId29"/>
  </p:sldIdLst>
  <p:sldSz cx="9144000" cy="5143500" type="screen16x9"/>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6314" autoAdjust="0"/>
  </p:normalViewPr>
  <p:slideViewPr>
    <p:cSldViewPr>
      <p:cViewPr varScale="1">
        <p:scale>
          <a:sx n="143" d="100"/>
          <a:sy n="143" d="100"/>
        </p:scale>
        <p:origin x="690"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135440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4/13/2023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4133576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1BDFDEC3-7FCD-4887-89CF-8C50CF61C267}" type="slidenum">
              <a:rPr lang="zh-CN" altLang="en-US" smtClean="0"/>
              <a:t>1</a:t>
            </a:fld>
            <a:endParaRPr lang="zh-CN" altLang="en-US"/>
          </a:p>
        </p:txBody>
      </p:sp>
    </p:spTree>
    <p:extLst>
      <p:ext uri="{BB962C8B-B14F-4D97-AF65-F5344CB8AC3E}">
        <p14:creationId xmlns:p14="http://schemas.microsoft.com/office/powerpoint/2010/main" val="2510812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10</a:t>
            </a:fld>
            <a:endParaRPr lang="zh-CN" altLang="en-US"/>
          </a:p>
        </p:txBody>
      </p:sp>
    </p:spTree>
    <p:extLst>
      <p:ext uri="{BB962C8B-B14F-4D97-AF65-F5344CB8AC3E}">
        <p14:creationId xmlns:p14="http://schemas.microsoft.com/office/powerpoint/2010/main" val="2299188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11</a:t>
            </a:fld>
            <a:endParaRPr lang="zh-CN" altLang="en-US"/>
          </a:p>
        </p:txBody>
      </p:sp>
    </p:spTree>
    <p:extLst>
      <p:ext uri="{BB962C8B-B14F-4D97-AF65-F5344CB8AC3E}">
        <p14:creationId xmlns:p14="http://schemas.microsoft.com/office/powerpoint/2010/main" val="91110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12</a:t>
            </a:fld>
            <a:endParaRPr lang="zh-CN" altLang="en-US"/>
          </a:p>
        </p:txBody>
      </p:sp>
    </p:spTree>
    <p:extLst>
      <p:ext uri="{BB962C8B-B14F-4D97-AF65-F5344CB8AC3E}">
        <p14:creationId xmlns:p14="http://schemas.microsoft.com/office/powerpoint/2010/main" val="906336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064938-3980-4853-BE67-F8651FA4E198}" type="slidenum">
              <a:rPr lang="zh-CN" altLang="en-US" smtClean="0"/>
              <a:t>13</a:t>
            </a:fld>
            <a:endParaRPr lang="zh-CN" altLang="en-US"/>
          </a:p>
        </p:txBody>
      </p:sp>
    </p:spTree>
    <p:extLst>
      <p:ext uri="{BB962C8B-B14F-4D97-AF65-F5344CB8AC3E}">
        <p14:creationId xmlns:p14="http://schemas.microsoft.com/office/powerpoint/2010/main" val="2644252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14</a:t>
            </a:fld>
            <a:endParaRPr lang="zh-CN" altLang="en-US"/>
          </a:p>
        </p:txBody>
      </p:sp>
    </p:spTree>
    <p:extLst>
      <p:ext uri="{BB962C8B-B14F-4D97-AF65-F5344CB8AC3E}">
        <p14:creationId xmlns:p14="http://schemas.microsoft.com/office/powerpoint/2010/main" val="2583751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15</a:t>
            </a:fld>
            <a:endParaRPr lang="zh-CN" altLang="en-US"/>
          </a:p>
        </p:txBody>
      </p:sp>
    </p:spTree>
    <p:extLst>
      <p:ext uri="{BB962C8B-B14F-4D97-AF65-F5344CB8AC3E}">
        <p14:creationId xmlns:p14="http://schemas.microsoft.com/office/powerpoint/2010/main" val="680690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16</a:t>
            </a:fld>
            <a:endParaRPr lang="zh-CN" altLang="en-US"/>
          </a:p>
        </p:txBody>
      </p:sp>
    </p:spTree>
    <p:extLst>
      <p:ext uri="{BB962C8B-B14F-4D97-AF65-F5344CB8AC3E}">
        <p14:creationId xmlns:p14="http://schemas.microsoft.com/office/powerpoint/2010/main" val="142096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17</a:t>
            </a:fld>
            <a:endParaRPr lang="zh-CN" altLang="en-US"/>
          </a:p>
        </p:txBody>
      </p:sp>
    </p:spTree>
    <p:extLst>
      <p:ext uri="{BB962C8B-B14F-4D97-AF65-F5344CB8AC3E}">
        <p14:creationId xmlns:p14="http://schemas.microsoft.com/office/powerpoint/2010/main" val="1358874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18</a:t>
            </a:fld>
            <a:endParaRPr lang="zh-CN" altLang="en-US"/>
          </a:p>
        </p:txBody>
      </p:sp>
    </p:spTree>
    <p:extLst>
      <p:ext uri="{BB962C8B-B14F-4D97-AF65-F5344CB8AC3E}">
        <p14:creationId xmlns:p14="http://schemas.microsoft.com/office/powerpoint/2010/main" val="3893416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19</a:t>
            </a:fld>
            <a:endParaRPr lang="zh-CN" altLang="en-US"/>
          </a:p>
        </p:txBody>
      </p:sp>
    </p:spTree>
    <p:extLst>
      <p:ext uri="{BB962C8B-B14F-4D97-AF65-F5344CB8AC3E}">
        <p14:creationId xmlns:p14="http://schemas.microsoft.com/office/powerpoint/2010/main" val="1504810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a:t>
            </a:fld>
            <a:endParaRPr lang="zh-CN" altLang="en-US"/>
          </a:p>
        </p:txBody>
      </p:sp>
    </p:spTree>
    <p:extLst>
      <p:ext uri="{BB962C8B-B14F-4D97-AF65-F5344CB8AC3E}">
        <p14:creationId xmlns:p14="http://schemas.microsoft.com/office/powerpoint/2010/main" val="1261320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20</a:t>
            </a:fld>
            <a:endParaRPr lang="zh-CN" altLang="en-US"/>
          </a:p>
        </p:txBody>
      </p:sp>
    </p:spTree>
    <p:extLst>
      <p:ext uri="{BB962C8B-B14F-4D97-AF65-F5344CB8AC3E}">
        <p14:creationId xmlns:p14="http://schemas.microsoft.com/office/powerpoint/2010/main" val="2489637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21</a:t>
            </a:fld>
            <a:endParaRPr lang="zh-CN" altLang="en-US"/>
          </a:p>
        </p:txBody>
      </p:sp>
    </p:spTree>
    <p:extLst>
      <p:ext uri="{BB962C8B-B14F-4D97-AF65-F5344CB8AC3E}">
        <p14:creationId xmlns:p14="http://schemas.microsoft.com/office/powerpoint/2010/main" val="2227218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22</a:t>
            </a:fld>
            <a:endParaRPr lang="zh-CN" altLang="en-US"/>
          </a:p>
        </p:txBody>
      </p:sp>
    </p:spTree>
    <p:extLst>
      <p:ext uri="{BB962C8B-B14F-4D97-AF65-F5344CB8AC3E}">
        <p14:creationId xmlns:p14="http://schemas.microsoft.com/office/powerpoint/2010/main" val="27946544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23</a:t>
            </a:fld>
            <a:endParaRPr lang="zh-CN" altLang="en-US"/>
          </a:p>
        </p:txBody>
      </p:sp>
    </p:spTree>
    <p:extLst>
      <p:ext uri="{BB962C8B-B14F-4D97-AF65-F5344CB8AC3E}">
        <p14:creationId xmlns:p14="http://schemas.microsoft.com/office/powerpoint/2010/main" val="32079016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24</a:t>
            </a:fld>
            <a:endParaRPr lang="zh-CN" altLang="en-US"/>
          </a:p>
        </p:txBody>
      </p:sp>
    </p:spTree>
    <p:extLst>
      <p:ext uri="{BB962C8B-B14F-4D97-AF65-F5344CB8AC3E}">
        <p14:creationId xmlns:p14="http://schemas.microsoft.com/office/powerpoint/2010/main" val="32917993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25</a:t>
            </a:fld>
            <a:endParaRPr lang="zh-CN" altLang="en-US"/>
          </a:p>
        </p:txBody>
      </p:sp>
    </p:spTree>
    <p:extLst>
      <p:ext uri="{BB962C8B-B14F-4D97-AF65-F5344CB8AC3E}">
        <p14:creationId xmlns:p14="http://schemas.microsoft.com/office/powerpoint/2010/main" val="2170419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26</a:t>
            </a:fld>
            <a:endParaRPr lang="zh-CN" altLang="en-US"/>
          </a:p>
        </p:txBody>
      </p:sp>
    </p:spTree>
    <p:extLst>
      <p:ext uri="{BB962C8B-B14F-4D97-AF65-F5344CB8AC3E}">
        <p14:creationId xmlns:p14="http://schemas.microsoft.com/office/powerpoint/2010/main" val="4690433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472342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3</a:t>
            </a:fld>
            <a:endParaRPr lang="zh-CN" altLang="en-US"/>
          </a:p>
        </p:txBody>
      </p:sp>
    </p:spTree>
    <p:extLst>
      <p:ext uri="{BB962C8B-B14F-4D97-AF65-F5344CB8AC3E}">
        <p14:creationId xmlns:p14="http://schemas.microsoft.com/office/powerpoint/2010/main" val="1590400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4</a:t>
            </a:fld>
            <a:endParaRPr lang="zh-CN" altLang="en-US"/>
          </a:p>
        </p:txBody>
      </p:sp>
    </p:spTree>
    <p:extLst>
      <p:ext uri="{BB962C8B-B14F-4D97-AF65-F5344CB8AC3E}">
        <p14:creationId xmlns:p14="http://schemas.microsoft.com/office/powerpoint/2010/main" val="1151278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5</a:t>
            </a:fld>
            <a:endParaRPr lang="zh-CN" altLang="en-US"/>
          </a:p>
        </p:txBody>
      </p:sp>
    </p:spTree>
    <p:extLst>
      <p:ext uri="{BB962C8B-B14F-4D97-AF65-F5344CB8AC3E}">
        <p14:creationId xmlns:p14="http://schemas.microsoft.com/office/powerpoint/2010/main" val="1400409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6</a:t>
            </a:fld>
            <a:endParaRPr lang="zh-CN" altLang="en-US"/>
          </a:p>
        </p:txBody>
      </p:sp>
    </p:spTree>
    <p:extLst>
      <p:ext uri="{BB962C8B-B14F-4D97-AF65-F5344CB8AC3E}">
        <p14:creationId xmlns:p14="http://schemas.microsoft.com/office/powerpoint/2010/main" val="167866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7</a:t>
            </a:fld>
            <a:endParaRPr lang="zh-CN" altLang="en-US"/>
          </a:p>
        </p:txBody>
      </p:sp>
    </p:spTree>
    <p:extLst>
      <p:ext uri="{BB962C8B-B14F-4D97-AF65-F5344CB8AC3E}">
        <p14:creationId xmlns:p14="http://schemas.microsoft.com/office/powerpoint/2010/main" val="2547346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8</a:t>
            </a:fld>
            <a:endParaRPr lang="zh-CN" altLang="en-US"/>
          </a:p>
        </p:txBody>
      </p:sp>
    </p:spTree>
    <p:extLst>
      <p:ext uri="{BB962C8B-B14F-4D97-AF65-F5344CB8AC3E}">
        <p14:creationId xmlns:p14="http://schemas.microsoft.com/office/powerpoint/2010/main" val="1771038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064938-3980-4853-BE67-F8651FA4E198}" type="slidenum">
              <a:rPr lang="zh-CN" altLang="en-US" smtClean="0"/>
              <a:t>9</a:t>
            </a:fld>
            <a:endParaRPr lang="zh-CN" altLang="en-US"/>
          </a:p>
        </p:txBody>
      </p:sp>
    </p:spTree>
    <p:extLst>
      <p:ext uri="{BB962C8B-B14F-4D97-AF65-F5344CB8AC3E}">
        <p14:creationId xmlns:p14="http://schemas.microsoft.com/office/powerpoint/2010/main" val="3109733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Master" Target="../slideMasters/slideMaster1.xml"/><Relationship Id="rId4" Type="http://schemas.openxmlformats.org/officeDocument/2006/relationships/tags" Target="../tags/tag15.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Master" Target="../slideMasters/slideMaster1.xml"/><Relationship Id="rId5" Type="http://schemas.openxmlformats.org/officeDocument/2006/relationships/tags" Target="../tags/tag20.xml"/><Relationship Id="rId4" Type="http://schemas.openxmlformats.org/officeDocument/2006/relationships/tags" Target="../tags/tag1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节标题">
    <p:spTree>
      <p:nvGrpSpPr>
        <p:cNvPr id="1" name=""/>
        <p:cNvGrpSpPr/>
        <p:nvPr/>
      </p:nvGrpSpPr>
      <p:grpSpPr>
        <a:xfrm>
          <a:off x="0" y="0"/>
          <a:ext cx="0" cy="0"/>
          <a:chOff x="0" y="0"/>
          <a:chExt cx="0" cy="0"/>
        </a:xfrm>
      </p:grpSpPr>
      <p:sp>
        <p:nvSpPr>
          <p:cNvPr id="2" name="矩形 1"/>
          <p:cNvSpPr/>
          <p:nvPr userDrawn="1"/>
        </p:nvSpPr>
        <p:spPr>
          <a:xfrm>
            <a:off x="1354" y="739302"/>
            <a:ext cx="9141291" cy="4194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MH_Entry_1"/>
          <p:cNvSpPr/>
          <p:nvPr userDrawn="1">
            <p:custDataLst>
              <p:tags r:id="rId1"/>
            </p:custDataLst>
          </p:nvPr>
        </p:nvSpPr>
        <p:spPr>
          <a:xfrm>
            <a:off x="762000" y="272112"/>
            <a:ext cx="3733800" cy="374571"/>
          </a:xfrm>
          <a:prstGeom prst="roundRect">
            <a:avLst/>
          </a:prstGeom>
          <a:noFill/>
        </p:spPr>
        <p:txBody>
          <a:bodyPr vert="horz" wrap="square" rtlCol="0">
            <a:spAutoFit/>
          </a:bodyPr>
          <a:lstStyle/>
          <a:p>
            <a:r>
              <a:rPr lang="zh-CN" altLang="en-US" sz="1600" b="1" spc="300" smtClean="0">
                <a:solidFill>
                  <a:srgbClr val="E51221"/>
                </a:solidFill>
                <a:latin typeface="+mn-ea"/>
                <a:cs typeface="经典趣体简" panose="02010609000101010101" pitchFamily="49" charset="-122"/>
              </a:rPr>
              <a:t>国防</a:t>
            </a:r>
            <a:r>
              <a:rPr lang="zh-CN" altLang="en-US" sz="1600" b="1" spc="300">
                <a:solidFill>
                  <a:srgbClr val="E51221"/>
                </a:solidFill>
                <a:latin typeface="+mn-ea"/>
                <a:cs typeface="经典趣体简" panose="02010609000101010101" pitchFamily="49" charset="-122"/>
              </a:rPr>
              <a:t>的涵义</a:t>
            </a:r>
            <a:endParaRPr lang="en-US" altLang="zh-CN" sz="1600" b="1" spc="300">
              <a:solidFill>
                <a:srgbClr val="E51221"/>
              </a:solidFill>
              <a:latin typeface="+mn-ea"/>
              <a:cs typeface="经典趣体简" panose="02010609000101010101" pitchFamily="49" charset="-122"/>
            </a:endParaRPr>
          </a:p>
        </p:txBody>
      </p:sp>
      <p:pic>
        <p:nvPicPr>
          <p:cNvPr id="7" name="图片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0632" y="107004"/>
            <a:ext cx="715229" cy="709932"/>
          </a:xfrm>
          <a:prstGeom prst="rect">
            <a:avLst/>
          </a:prstGeom>
        </p:spPr>
      </p:pic>
      <p:pic>
        <p:nvPicPr>
          <p:cNvPr id="14" name="图片 1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660417" y="4624945"/>
            <a:ext cx="3426183" cy="461405"/>
          </a:xfrm>
          <a:prstGeom prst="rect">
            <a:avLst/>
          </a:prstGeom>
        </p:spPr>
      </p:pic>
      <p:pic>
        <p:nvPicPr>
          <p:cNvPr id="8" name="图片 7"/>
          <p:cNvPicPr>
            <a:picLocks noChangeAspect="1"/>
          </p:cNvPicPr>
          <p:nvPr userDrawn="1"/>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476751"/>
            <a:ext cx="9144000" cy="678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2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2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5_节标题">
    <p:spTree>
      <p:nvGrpSpPr>
        <p:cNvPr id="1" name=""/>
        <p:cNvGrpSpPr/>
        <p:nvPr/>
      </p:nvGrpSpPr>
      <p:grpSpPr>
        <a:xfrm>
          <a:off x="0" y="0"/>
          <a:ext cx="0" cy="0"/>
          <a:chOff x="0" y="0"/>
          <a:chExt cx="0" cy="0"/>
        </a:xfrm>
      </p:grpSpPr>
      <p:sp>
        <p:nvSpPr>
          <p:cNvPr id="2" name="矩形 1"/>
          <p:cNvSpPr/>
          <p:nvPr userDrawn="1"/>
        </p:nvSpPr>
        <p:spPr>
          <a:xfrm>
            <a:off x="1354" y="739302"/>
            <a:ext cx="9141291" cy="4194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MH_Entry_1"/>
          <p:cNvSpPr/>
          <p:nvPr userDrawn="1">
            <p:custDataLst>
              <p:tags r:id="rId1"/>
            </p:custDataLst>
          </p:nvPr>
        </p:nvSpPr>
        <p:spPr>
          <a:xfrm>
            <a:off x="762000" y="272112"/>
            <a:ext cx="3733800" cy="374571"/>
          </a:xfrm>
          <a:prstGeom prst="roundRect">
            <a:avLst/>
          </a:prstGeom>
          <a:noFill/>
        </p:spPr>
        <p:txBody>
          <a:bodyPr vert="horz" wrap="square" rtlCol="0">
            <a:spAutoFit/>
          </a:bodyPr>
          <a:lstStyle/>
          <a:p>
            <a:r>
              <a:rPr lang="zh-CN" altLang="en-US" sz="1600" b="1" spc="300" smtClean="0">
                <a:solidFill>
                  <a:srgbClr val="E51221"/>
                </a:solidFill>
                <a:latin typeface="+mn-ea"/>
                <a:cs typeface="经典趣体简" panose="02010609000101010101" pitchFamily="49" charset="-122"/>
              </a:rPr>
              <a:t>我国基本国防情况</a:t>
            </a:r>
          </a:p>
        </p:txBody>
      </p:sp>
      <p:pic>
        <p:nvPicPr>
          <p:cNvPr id="7" name="图片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0632" y="107004"/>
            <a:ext cx="715229" cy="709932"/>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660417" y="4624945"/>
            <a:ext cx="3426183" cy="461405"/>
          </a:xfrm>
          <a:prstGeom prst="rect">
            <a:avLst/>
          </a:prstGeom>
        </p:spPr>
      </p:pic>
      <p:pic>
        <p:nvPicPr>
          <p:cNvPr id="11" name="图片 10"/>
          <p:cNvPicPr>
            <a:picLocks noChangeAspect="1"/>
          </p:cNvPicPr>
          <p:nvPr userDrawn="1"/>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476751"/>
            <a:ext cx="9144000" cy="678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2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2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300" y="1166400"/>
            <a:ext cx="3924808" cy="3456000"/>
          </a:xfrm>
        </p:spPr>
        <p:txBody>
          <a:bodyPr vert="horz" lIns="90000" tIns="46800" rIns="90000" bIns="46800" rtlCol="0">
            <a:normAutofit/>
          </a:bodyPr>
          <a:lstStyle>
            <a:lvl1pPr>
              <a:buNone/>
              <a:defRPr sz="1200"/>
            </a:lvl1pPr>
          </a:lstStyle>
          <a:p>
            <a:pPr lvl="0"/>
            <a:endParaRPr>
              <a:sym typeface="+mn-ea"/>
            </a:endParaRPr>
          </a:p>
        </p:txBody>
      </p:sp>
      <p:sp>
        <p:nvSpPr>
          <p:cNvPr id="4" name="文本占位符 3"/>
          <p:cNvSpPr>
            <a:spLocks noGrp="1"/>
          </p:cNvSpPr>
          <p:nvPr>
            <p:ph type="body" sz="half" idx="2"/>
            <p:custDataLst>
              <p:tags r:id="rId2"/>
            </p:custDataLst>
          </p:nvPr>
        </p:nvSpPr>
        <p:spPr>
          <a:xfrm>
            <a:off x="4762800" y="1166400"/>
            <a:ext cx="3920400" cy="3456000"/>
          </a:xfrm>
        </p:spPr>
        <p:txBody>
          <a:bodyPr vert="horz" lIns="90000" tIns="46800" rIns="90000" bIns="46800" rtlCol="0">
            <a:normAutofit/>
          </a:bodyPr>
          <a:lstStyle>
            <a:lvl1pPr>
              <a:buNone/>
              <a:defRPr sz="1200"/>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2023/4/13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456300" y="580500"/>
            <a:ext cx="8229600" cy="41121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899100" y="1863000"/>
            <a:ext cx="7349400" cy="764100"/>
          </a:xfrm>
        </p:spPr>
        <p:txBody>
          <a:bodyPr vert="horz" lIns="90000" tIns="46800" rIns="90000" bIns="46800" rtlCol="0" anchor="t" anchorCtr="0">
            <a:normAutofit/>
          </a:bodyPr>
          <a:lstStyle>
            <a:lvl1pPr algn="ctr">
              <a:defRPr sz="45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0300"/>
            <a:ext cx="7349400" cy="353700"/>
          </a:xfrm>
        </p:spPr>
        <p:txBody>
          <a:bodyPr lIns="90000" tIns="46800" rIns="90000" bIns="46800">
            <a:normAutofit/>
          </a:bodyPr>
          <a:lstStyle>
            <a:lvl1pPr algn="ctr">
              <a:lnSpc>
                <a:spcPct val="110000"/>
              </a:lnSpc>
              <a:buNone/>
              <a:defRPr sz="1800" spc="200"/>
            </a:lvl1pPr>
          </a:lstStyle>
          <a:p>
            <a:pPr lvl="0"/>
            <a:r>
              <a:rPr lang="zh-CN" altLang="en-US"/>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2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378242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77842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113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节标题">
    <p:spTree>
      <p:nvGrpSpPr>
        <p:cNvPr id="1" name=""/>
        <p:cNvGrpSpPr/>
        <p:nvPr/>
      </p:nvGrpSpPr>
      <p:grpSpPr>
        <a:xfrm>
          <a:off x="0" y="0"/>
          <a:ext cx="0" cy="0"/>
          <a:chOff x="0" y="0"/>
          <a:chExt cx="0" cy="0"/>
        </a:xfrm>
      </p:grpSpPr>
      <p:sp>
        <p:nvSpPr>
          <p:cNvPr id="2" name="矩形 1"/>
          <p:cNvSpPr/>
          <p:nvPr userDrawn="1"/>
        </p:nvSpPr>
        <p:spPr>
          <a:xfrm>
            <a:off x="1354" y="739302"/>
            <a:ext cx="9141291" cy="4194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MH_Entry_1"/>
          <p:cNvSpPr/>
          <p:nvPr userDrawn="1">
            <p:custDataLst>
              <p:tags r:id="rId1"/>
            </p:custDataLst>
          </p:nvPr>
        </p:nvSpPr>
        <p:spPr>
          <a:xfrm>
            <a:off x="762000" y="272112"/>
            <a:ext cx="3733800" cy="374571"/>
          </a:xfrm>
          <a:prstGeom prst="roundRect">
            <a:avLst/>
          </a:prstGeom>
          <a:noFill/>
        </p:spPr>
        <p:txBody>
          <a:bodyPr vert="horz" wrap="square" rtlCol="0">
            <a:spAutoFit/>
          </a:bodyPr>
          <a:lstStyle/>
          <a:p>
            <a:r>
              <a:rPr lang="zh-CN" altLang="en-US" sz="1600" b="1" spc="300" smtClean="0">
                <a:solidFill>
                  <a:srgbClr val="E51221"/>
                </a:solidFill>
                <a:latin typeface="+mn-ea"/>
                <a:cs typeface="经典趣体简" panose="02010609000101010101" pitchFamily="49" charset="-122"/>
              </a:rPr>
              <a:t>我国现代化国防建设</a:t>
            </a:r>
          </a:p>
        </p:txBody>
      </p:sp>
      <p:pic>
        <p:nvPicPr>
          <p:cNvPr id="7" name="图片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0632" y="107004"/>
            <a:ext cx="715229" cy="709932"/>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660417" y="4624945"/>
            <a:ext cx="3426183" cy="461405"/>
          </a:xfrm>
          <a:prstGeom prst="rect">
            <a:avLst/>
          </a:prstGeom>
        </p:spPr>
      </p:pic>
      <p:pic>
        <p:nvPicPr>
          <p:cNvPr id="11" name="图片 10"/>
          <p:cNvPicPr>
            <a:picLocks noChangeAspect="1"/>
          </p:cNvPicPr>
          <p:nvPr userDrawn="1"/>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476751"/>
            <a:ext cx="9144000" cy="678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79016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19544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85173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20952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8889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14852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28345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6051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7_节标题">
    <p:spTree>
      <p:nvGrpSpPr>
        <p:cNvPr id="1" name=""/>
        <p:cNvGrpSpPr/>
        <p:nvPr/>
      </p:nvGrpSpPr>
      <p:grpSpPr>
        <a:xfrm>
          <a:off x="0" y="0"/>
          <a:ext cx="0" cy="0"/>
          <a:chOff x="0" y="0"/>
          <a:chExt cx="0" cy="0"/>
        </a:xfrm>
      </p:grpSpPr>
      <p:sp>
        <p:nvSpPr>
          <p:cNvPr id="2" name="矩形 1"/>
          <p:cNvSpPr/>
          <p:nvPr userDrawn="1"/>
        </p:nvSpPr>
        <p:spPr>
          <a:xfrm>
            <a:off x="1354" y="739302"/>
            <a:ext cx="9141291" cy="4194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MH_Entry_1"/>
          <p:cNvSpPr/>
          <p:nvPr userDrawn="1">
            <p:custDataLst>
              <p:tags r:id="rId1"/>
            </p:custDataLst>
          </p:nvPr>
        </p:nvSpPr>
        <p:spPr>
          <a:xfrm>
            <a:off x="762000" y="272112"/>
            <a:ext cx="3733800" cy="374571"/>
          </a:xfrm>
          <a:prstGeom prst="roundRect">
            <a:avLst/>
          </a:prstGeom>
          <a:noFill/>
        </p:spPr>
        <p:txBody>
          <a:bodyPr vert="horz" wrap="square" rtlCol="0">
            <a:spAutoFit/>
          </a:bodyPr>
          <a:lstStyle/>
          <a:p>
            <a:r>
              <a:rPr lang="zh-CN" altLang="en-US" sz="1600" b="1" spc="300" smtClean="0">
                <a:solidFill>
                  <a:srgbClr val="E51221"/>
                </a:solidFill>
                <a:latin typeface="+mn-ea"/>
                <a:cs typeface="经典趣体简" panose="02010609000101010101" pitchFamily="49" charset="-122"/>
              </a:rPr>
              <a:t>我国国防事业的发展历程</a:t>
            </a:r>
          </a:p>
        </p:txBody>
      </p:sp>
      <p:pic>
        <p:nvPicPr>
          <p:cNvPr id="7" name="图片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0632" y="107004"/>
            <a:ext cx="715229" cy="709932"/>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660417" y="4624945"/>
            <a:ext cx="3426183" cy="461405"/>
          </a:xfrm>
          <a:prstGeom prst="rect">
            <a:avLst/>
          </a:prstGeom>
        </p:spPr>
      </p:pic>
      <p:pic>
        <p:nvPicPr>
          <p:cNvPr id="11" name="图片 10"/>
          <p:cNvPicPr>
            <a:picLocks noChangeAspect="1"/>
          </p:cNvPicPr>
          <p:nvPr userDrawn="1"/>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476751"/>
            <a:ext cx="9144000" cy="678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8_节标题">
    <p:spTree>
      <p:nvGrpSpPr>
        <p:cNvPr id="1" name=""/>
        <p:cNvGrpSpPr/>
        <p:nvPr/>
      </p:nvGrpSpPr>
      <p:grpSpPr>
        <a:xfrm>
          <a:off x="0" y="0"/>
          <a:ext cx="0" cy="0"/>
          <a:chOff x="0" y="0"/>
          <a:chExt cx="0" cy="0"/>
        </a:xfrm>
      </p:grpSpPr>
      <p:sp>
        <p:nvSpPr>
          <p:cNvPr id="2" name="矩形 1"/>
          <p:cNvSpPr/>
          <p:nvPr userDrawn="1"/>
        </p:nvSpPr>
        <p:spPr>
          <a:xfrm>
            <a:off x="1354" y="739302"/>
            <a:ext cx="9141291" cy="4194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60417" y="4624945"/>
            <a:ext cx="3426183" cy="461405"/>
          </a:xfrm>
          <a:prstGeom prst="rect">
            <a:avLst/>
          </a:prstGeom>
        </p:spPr>
      </p:pic>
      <p:pic>
        <p:nvPicPr>
          <p:cNvPr id="11" name="图片 10"/>
          <p:cNvPicPr>
            <a:picLocks noChangeAspect="1"/>
          </p:cNvPicPr>
          <p:nvPr userDrawn="1"/>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4476751"/>
            <a:ext cx="9144000" cy="678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DA2CC75-8280-4D50-8556-C2874ADEF926}"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765008E-D728-43B9-B2C2-440595E393EA}"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994869-DAA1-4813-9104-7BEAD987A102}"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CEB1B6A-AEF1-4ACD-BD61-958570690F5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2.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38"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2023/4/13</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665" r:id="rId33"/>
    <p:sldLayoutId id="2147483667" r:id="rId34"/>
    <p:sldLayoutId id="2147483668" r:id="rId35"/>
    <p:sldLayoutId id="2147483670" r:id="rId36"/>
  </p:sldLayoutIdLst>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447147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6.xml"/><Relationship Id="rId7" Type="http://schemas.openxmlformats.org/officeDocument/2006/relationships/image" Target="../media/image10.png"/><Relationship Id="rId12" Type="http://schemas.openxmlformats.org/officeDocument/2006/relationships/image" Target="../media/image13.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9.png"/><Relationship Id="rId11" Type="http://schemas.openxmlformats.org/officeDocument/2006/relationships/image" Target="../media/image6.png"/><Relationship Id="rId5" Type="http://schemas.openxmlformats.org/officeDocument/2006/relationships/image" Target="../media/image8.jpeg"/><Relationship Id="rId10" Type="http://schemas.openxmlformats.org/officeDocument/2006/relationships/image" Target="../media/image5.png"/><Relationship Id="rId4" Type="http://schemas.openxmlformats.org/officeDocument/2006/relationships/notesSlide" Target="../notesSlides/notesSlide10.xml"/><Relationship Id="rId9"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9.xml"/><Relationship Id="rId7" Type="http://schemas.openxmlformats.org/officeDocument/2006/relationships/image" Target="../media/image10.png"/><Relationship Id="rId12" Type="http://schemas.openxmlformats.org/officeDocument/2006/relationships/image" Target="../media/image13.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9.png"/><Relationship Id="rId11" Type="http://schemas.openxmlformats.org/officeDocument/2006/relationships/image" Target="../media/image6.png"/><Relationship Id="rId5" Type="http://schemas.openxmlformats.org/officeDocument/2006/relationships/image" Target="../media/image8.jpeg"/><Relationship Id="rId10" Type="http://schemas.openxmlformats.org/officeDocument/2006/relationships/image" Target="../media/image5.png"/><Relationship Id="rId4" Type="http://schemas.openxmlformats.org/officeDocument/2006/relationships/notesSlide" Target="../notesSlides/notesSlide13.xml"/><Relationship Id="rId9"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3.xml"/><Relationship Id="rId5" Type="http://schemas.openxmlformats.org/officeDocument/2006/relationships/image" Target="../media/image25.png"/><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6.png"/><Relationship Id="rId3" Type="http://schemas.openxmlformats.org/officeDocument/2006/relationships/tags" Target="../tags/tag23.xml"/><Relationship Id="rId7" Type="http://schemas.openxmlformats.org/officeDocument/2006/relationships/image" Target="../media/image8.jpeg"/><Relationship Id="rId12" Type="http://schemas.openxmlformats.org/officeDocument/2006/relationships/image" Target="../media/image5.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notesSlide" Target="../notesSlides/notesSlide2.xml"/><Relationship Id="rId11" Type="http://schemas.openxmlformats.org/officeDocument/2006/relationships/image" Target="../media/image12.png"/><Relationship Id="rId5" Type="http://schemas.openxmlformats.org/officeDocument/2006/relationships/slideLayout" Target="../slideLayouts/slideLayout9.xml"/><Relationship Id="rId10" Type="http://schemas.openxmlformats.org/officeDocument/2006/relationships/image" Target="../media/image11.png"/><Relationship Id="rId4" Type="http://schemas.openxmlformats.org/officeDocument/2006/relationships/tags" Target="../tags/tag24.xml"/><Relationship Id="rId9" Type="http://schemas.openxmlformats.org/officeDocument/2006/relationships/image" Target="../media/image10.png"/></Relationships>
</file>

<file path=ppt/slides/_rels/slide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7.xml"/><Relationship Id="rId7" Type="http://schemas.openxmlformats.org/officeDocument/2006/relationships/image" Target="../media/image10.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9.png"/><Relationship Id="rId11" Type="http://schemas.openxmlformats.org/officeDocument/2006/relationships/image" Target="../media/image6.png"/><Relationship Id="rId5" Type="http://schemas.openxmlformats.org/officeDocument/2006/relationships/image" Target="../media/image8.jpeg"/><Relationship Id="rId10" Type="http://schemas.openxmlformats.org/officeDocument/2006/relationships/image" Target="../media/image5.png"/><Relationship Id="rId4" Type="http://schemas.openxmlformats.org/officeDocument/2006/relationships/notesSlide" Target="../notesSlides/notesSlide21.xml"/><Relationship Id="rId9"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2.xml"/><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4.xml"/><Relationship Id="rId1" Type="http://schemas.openxmlformats.org/officeDocument/2006/relationships/slideLayout" Target="../slideLayouts/slideLayout30.xml"/><Relationship Id="rId4" Type="http://schemas.openxmlformats.org/officeDocument/2006/relationships/image" Target="../media/image32.png"/></Relationships>
</file>

<file path=ppt/slides/_rels/slide2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5.xml"/><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6.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7.xml"/><Relationship Id="rId1" Type="http://schemas.openxmlformats.org/officeDocument/2006/relationships/slideLayout" Target="../slideLayouts/slideLayout4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9.xml"/><Relationship Id="rId7" Type="http://schemas.openxmlformats.org/officeDocument/2006/relationships/image" Target="../media/image10.png"/><Relationship Id="rId12" Type="http://schemas.openxmlformats.org/officeDocument/2006/relationships/image" Target="../media/image13.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9.png"/><Relationship Id="rId11" Type="http://schemas.openxmlformats.org/officeDocument/2006/relationships/image" Target="../media/image6.png"/><Relationship Id="rId5" Type="http://schemas.openxmlformats.org/officeDocument/2006/relationships/image" Target="../media/image8.jpeg"/><Relationship Id="rId10" Type="http://schemas.openxmlformats.org/officeDocument/2006/relationships/image" Target="../media/image5.png"/><Relationship Id="rId4" Type="http://schemas.openxmlformats.org/officeDocument/2006/relationships/notesSlide" Target="../notesSlides/notesSlide3.xml"/><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8988"/>
            <a:ext cx="3443409" cy="4027137"/>
          </a:xfrm>
          <a:prstGeom prst="rect">
            <a:avLst/>
          </a:prstGeom>
        </p:spPr>
      </p:pic>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55573" y="290248"/>
            <a:ext cx="1522706" cy="634461"/>
          </a:xfrm>
          <a:prstGeom prst="rect">
            <a:avLst/>
          </a:prstGeom>
        </p:spPr>
      </p:pic>
      <p:grpSp>
        <p:nvGrpSpPr>
          <p:cNvPr id="6" name="组合 5"/>
          <p:cNvGrpSpPr/>
          <p:nvPr/>
        </p:nvGrpSpPr>
        <p:grpSpPr>
          <a:xfrm>
            <a:off x="3358815" y="2417276"/>
            <a:ext cx="3509920" cy="446926"/>
            <a:chOff x="869022" y="2582024"/>
            <a:chExt cx="3509920" cy="446926"/>
          </a:xfrm>
        </p:grpSpPr>
        <p:sp>
          <p:nvSpPr>
            <p:cNvPr id="5" name="圆角矩形 4"/>
            <p:cNvSpPr/>
            <p:nvPr/>
          </p:nvSpPr>
          <p:spPr>
            <a:xfrm>
              <a:off x="914400" y="2719563"/>
              <a:ext cx="3357520" cy="309387"/>
            </a:xfrm>
            <a:prstGeom prst="roundRect">
              <a:avLst/>
            </a:prstGeom>
            <a:solidFill>
              <a:srgbClr val="E512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Text Box 4"/>
            <p:cNvSpPr txBox="1">
              <a:spLocks noChangeArrowheads="1"/>
            </p:cNvSpPr>
            <p:nvPr/>
          </p:nvSpPr>
          <p:spPr bwMode="auto">
            <a:xfrm>
              <a:off x="869022" y="2582024"/>
              <a:ext cx="3509920" cy="428417"/>
            </a:xfrm>
            <a:prstGeom prst="rect">
              <a:avLst/>
            </a:prstGeom>
          </p:spPr>
          <p:txBody>
            <a:bodyPr vert="horz" lIns="68580" tIns="34290" rIns="68580" bIns="34290" rtlCol="0" anchor="b">
              <a:noAutofit/>
            </a:bodyPr>
            <a:lstStyle>
              <a:defPPr>
                <a:defRPr lang="zh-CN"/>
              </a:defPPr>
              <a:lvl1pPr algn="ctr">
                <a:lnSpc>
                  <a:spcPct val="89000"/>
                </a:lnSpc>
                <a:spcBef>
                  <a:spcPct val="0"/>
                </a:spcBef>
                <a:buNone/>
                <a:defRPr sz="8000" b="1" cap="all" baseline="0">
                  <a:solidFill>
                    <a:schemeClr val="accent4">
                      <a:lumMod val="60000"/>
                      <a:lumOff val="40000"/>
                    </a:schemeClr>
                  </a:solidFill>
                  <a:effectLst>
                    <a:outerShdw blurRad="38100" dist="38100" dir="2700000" algn="tl">
                      <a:srgbClr val="000000">
                        <a:alpha val="43137"/>
                      </a:srgbClr>
                    </a:outerShdw>
                  </a:effectLst>
                  <a:latin typeface="经典趣体简" panose="02010609000101010101" pitchFamily="49" charset="-122"/>
                  <a:ea typeface="经典趣体简" panose="02010609000101010101" pitchFamily="49" charset="-122"/>
                  <a:cs typeface="经典趣体简" panose="02010609000101010101" pitchFamily="49" charset="-122"/>
                </a:defRPr>
              </a:lvl1pPr>
            </a:lstStyle>
            <a:p>
              <a:pPr>
                <a:lnSpc>
                  <a:spcPct val="100000"/>
                </a:lnSpc>
              </a:pPr>
              <a:r>
                <a:rPr lang="zh-CN" altLang="en-US" sz="1400" b="0" cap="none" spc="600" dirty="0">
                  <a:solidFill>
                    <a:schemeClr val="bg1"/>
                  </a:solidFill>
                  <a:effectLst/>
                  <a:latin typeface="+mn-ea"/>
                  <a:ea typeface="+mn-ea"/>
                </a:rPr>
                <a:t>中小学生国防教育主题班会                       </a:t>
              </a:r>
            </a:p>
          </p:txBody>
        </p:sp>
      </p:gr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736528" y="1221510"/>
            <a:ext cx="6754495" cy="8769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53" presetClass="entr" presetSubtype="0"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fltVal val="0"/>
                                          </p:val>
                                        </p:tav>
                                        <p:tav tm="100000">
                                          <p:val>
                                            <p:strVal val="#ppt_w"/>
                                          </p:val>
                                        </p:tav>
                                      </p:tavLst>
                                    </p:anim>
                                    <p:anim calcmode="lin" valueType="num">
                                      <p:cBhvr>
                                        <p:cTn id="13" dur="1000" fill="hold"/>
                                        <p:tgtEl>
                                          <p:spTgt spid="15"/>
                                        </p:tgtEl>
                                        <p:attrNameLst>
                                          <p:attrName>ppt_h</p:attrName>
                                        </p:attrNameLst>
                                      </p:cBhvr>
                                      <p:tavLst>
                                        <p:tav tm="0">
                                          <p:val>
                                            <p:fltVal val="0"/>
                                          </p:val>
                                        </p:tav>
                                        <p:tav tm="100000">
                                          <p:val>
                                            <p:strVal val="#ppt_h"/>
                                          </p:val>
                                        </p:tav>
                                      </p:tavLst>
                                    </p:anim>
                                    <p:animEffect transition="in" filter="fade">
                                      <p:cBhvr>
                                        <p:cTn id="14" dur="1000"/>
                                        <p:tgtEl>
                                          <p:spTgt spid="15"/>
                                        </p:tgtEl>
                                      </p:cBhvr>
                                    </p:animEffect>
                                  </p:childTnLst>
                                </p:cTn>
                              </p:par>
                              <p:par>
                                <p:cTn id="15" presetID="35" presetClass="path" presetSubtype="0" accel="50000" decel="50000" fill="hold" nodeType="withEffect">
                                  <p:stCondLst>
                                    <p:cond delay="0"/>
                                  </p:stCondLst>
                                  <p:childTnLst>
                                    <p:animMotion origin="layout" path="M 1.25E-06 -1.11111E-06 L 0.31575 -1.11111E-06" pathEditMode="relative" rAng="0" ptsTypes="AA">
                                      <p:cBhvr>
                                        <p:cTn id="16" dur="2000" spd="-100000" fill="hold"/>
                                        <p:tgtEl>
                                          <p:spTgt spid="15"/>
                                        </p:tgtEl>
                                        <p:attrNameLst>
                                          <p:attrName>ppt_x</p:attrName>
                                          <p:attrName>ppt_y</p:attrName>
                                        </p:attrNameLst>
                                      </p:cBhvr>
                                      <p:rCtr x="15781" y="0"/>
                                    </p:animMotion>
                                  </p:childTnLst>
                                </p:cTn>
                              </p:par>
                              <p:par>
                                <p:cTn id="17" presetID="22" presetClass="entr" presetSubtype="8"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pic>
        <p:nvPicPr>
          <p:cNvPr id="4" name="图片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3335" y="-635"/>
            <a:ext cx="9157335" cy="5179060"/>
          </a:xfrm>
          <a:prstGeom prst="rect">
            <a:avLst/>
          </a:prstGeom>
        </p:spPr>
      </p:pic>
      <p:grpSp>
        <p:nvGrpSpPr>
          <p:cNvPr id="5" name="组合 4"/>
          <p:cNvGrpSpPr/>
          <p:nvPr/>
        </p:nvGrpSpPr>
        <p:grpSpPr>
          <a:xfrm>
            <a:off x="2051010" y="4071590"/>
            <a:ext cx="2967555" cy="726235"/>
            <a:chOff x="2479479" y="5479066"/>
            <a:chExt cx="3673446" cy="898984"/>
          </a:xfrm>
        </p:grpSpPr>
        <p:pic>
          <p:nvPicPr>
            <p:cNvPr id="6" name="图片 5"/>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2479479" y="5479066"/>
              <a:ext cx="1154281" cy="857538"/>
            </a:xfrm>
            <a:prstGeom prst="rect">
              <a:avLst/>
            </a:prstGeom>
          </p:spPr>
        </p:pic>
        <p:pic>
          <p:nvPicPr>
            <p:cNvPr id="29" name="图片 2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677196" y="5520512"/>
              <a:ext cx="1154281" cy="857538"/>
            </a:xfrm>
            <a:prstGeom prst="rect">
              <a:avLst/>
            </a:prstGeom>
          </p:spPr>
        </p:pic>
        <p:pic>
          <p:nvPicPr>
            <p:cNvPr id="30" name="图片 29"/>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4998644" y="5479066"/>
              <a:ext cx="1154281" cy="857538"/>
            </a:xfrm>
            <a:prstGeom prst="rect">
              <a:avLst/>
            </a:prstGeom>
          </p:spPr>
        </p:pic>
      </p:grpSp>
      <p:grpSp>
        <p:nvGrpSpPr>
          <p:cNvPr id="7" name="组合 6"/>
          <p:cNvGrpSpPr/>
          <p:nvPr/>
        </p:nvGrpSpPr>
        <p:grpSpPr>
          <a:xfrm>
            <a:off x="23066" y="2886075"/>
            <a:ext cx="9141619" cy="2292825"/>
            <a:chOff x="29167" y="3848100"/>
            <a:chExt cx="12188825" cy="3057100"/>
          </a:xfrm>
        </p:grpSpPr>
        <p:pic>
          <p:nvPicPr>
            <p:cNvPr id="28" name="图片 2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437571" y="3848100"/>
              <a:ext cx="5773479" cy="3057100"/>
            </a:xfrm>
            <a:prstGeom prst="rect">
              <a:avLst/>
            </a:prstGeom>
          </p:spPr>
        </p:pic>
        <p:pic>
          <p:nvPicPr>
            <p:cNvPr id="14" name="Picture 3" descr="C:\Users\Administrator\Desktop\2.png"/>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auto">
            <a:xfrm flipH="1">
              <a:off x="29167" y="6010197"/>
              <a:ext cx="12188825" cy="877969"/>
            </a:xfrm>
            <a:prstGeom prst="rect">
              <a:avLst/>
            </a:prstGeom>
            <a:noFill/>
          </p:spPr>
        </p:pic>
      </p:grpSp>
      <p:pic>
        <p:nvPicPr>
          <p:cNvPr id="21" name="图片 2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flipH="1">
            <a:off x="1191" y="0"/>
            <a:ext cx="2840666" cy="2081463"/>
          </a:xfrm>
          <a:prstGeom prst="rect">
            <a:avLst/>
          </a:prstGeom>
        </p:spPr>
      </p:pic>
      <p:pic>
        <p:nvPicPr>
          <p:cNvPr id="9" name="图片 8"/>
          <p:cNvPicPr>
            <a:picLocks noChangeAspect="1"/>
          </p:cNvPicPr>
          <p:nvPr/>
        </p:nvPicPr>
        <p:blipFill>
          <a:blip r:embed="rId10"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8988"/>
            <a:ext cx="3443409" cy="4027137"/>
          </a:xfrm>
          <a:prstGeom prst="rect">
            <a:avLst/>
          </a:prstGeom>
        </p:spPr>
      </p:pic>
      <p:pic>
        <p:nvPicPr>
          <p:cNvPr id="15" name="图片 14"/>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355573" y="290248"/>
            <a:ext cx="1522706" cy="634461"/>
          </a:xfrm>
          <a:prstGeom prst="rect">
            <a:avLst/>
          </a:prstGeom>
        </p:spPr>
      </p:pic>
      <p:sp>
        <p:nvSpPr>
          <p:cNvPr id="13" name="MH_Entry_1"/>
          <p:cNvSpPr/>
          <p:nvPr>
            <p:custDataLst>
              <p:tags r:id="rId1"/>
            </p:custDataLst>
          </p:nvPr>
        </p:nvSpPr>
        <p:spPr>
          <a:xfrm>
            <a:off x="2326640" y="1796732"/>
            <a:ext cx="5029200" cy="783193"/>
          </a:xfrm>
          <a:prstGeom prst="roundRect">
            <a:avLst/>
          </a:prstGeom>
          <a:noFill/>
        </p:spPr>
        <p:txBody>
          <a:bodyPr vert="horz" wrap="square" rtlCol="0">
            <a:spAutoFit/>
          </a:bodyPr>
          <a:lstStyle/>
          <a:p>
            <a:r>
              <a:rPr lang="zh-CN" altLang="en-US" sz="4000" b="1" dirty="0">
                <a:solidFill>
                  <a:srgbClr val="E51221"/>
                </a:solidFill>
                <a:latin typeface="+mn-ea"/>
                <a:cs typeface="经典趣体简" panose="02010609000101010101" pitchFamily="49" charset="-122"/>
              </a:rPr>
              <a:t>我国的基本国防情况</a:t>
            </a:r>
          </a:p>
        </p:txBody>
      </p:sp>
      <p:sp>
        <p:nvSpPr>
          <p:cNvPr id="10" name="MH_Entry_1"/>
          <p:cNvSpPr/>
          <p:nvPr>
            <p:custDataLst>
              <p:tags r:id="rId2"/>
            </p:custDataLst>
          </p:nvPr>
        </p:nvSpPr>
        <p:spPr>
          <a:xfrm>
            <a:off x="3695700" y="1028143"/>
            <a:ext cx="3255138" cy="715089"/>
          </a:xfrm>
          <a:prstGeom prst="roundRect">
            <a:avLst/>
          </a:prstGeom>
          <a:noFill/>
        </p:spPr>
        <p:txBody>
          <a:bodyPr vert="horz" wrap="square" rtlCol="0">
            <a:spAutoFit/>
          </a:bodyPr>
          <a:lstStyle/>
          <a:p>
            <a:r>
              <a:rPr lang="zh-CN" altLang="en-US" sz="3600" spc="300" smtClean="0">
                <a:solidFill>
                  <a:srgbClr val="E51221"/>
                </a:solidFill>
                <a:latin typeface="+mn-ea"/>
                <a:cs typeface="经典趣体简" panose="02010609000101010101" pitchFamily="49" charset="-122"/>
              </a:rPr>
              <a:t>第二部分</a:t>
            </a:r>
            <a:endParaRPr lang="en-US" altLang="zh-CN" sz="3600" spc="300">
              <a:solidFill>
                <a:srgbClr val="E51221"/>
              </a:solidFill>
              <a:latin typeface="+mn-ea"/>
              <a:cs typeface="经典趣体简" panose="02010609000101010101" pitchFamily="49" charset="-122"/>
            </a:endParaRPr>
          </a:p>
        </p:txBody>
      </p:sp>
      <p:sp>
        <p:nvSpPr>
          <p:cNvPr id="11" name="矩形 10"/>
          <p:cNvSpPr/>
          <p:nvPr/>
        </p:nvSpPr>
        <p:spPr>
          <a:xfrm>
            <a:off x="1745615" y="2776855"/>
            <a:ext cx="7132955" cy="260350"/>
          </a:xfrm>
          <a:prstGeom prst="rect">
            <a:avLst/>
          </a:prstGeom>
        </p:spPr>
        <p:txBody>
          <a:bodyPr wrap="square">
            <a:spAutoFit/>
          </a:bodyPr>
          <a:lstStyle/>
          <a:p>
            <a:r>
              <a:rPr lang="zh-CN" altLang="en-US" sz="1100" smtClean="0">
                <a:solidFill>
                  <a:srgbClr val="E51221"/>
                </a:solidFill>
              </a:rPr>
              <a:t>national defense education theme class meeting of primary and secondary school </a:t>
            </a:r>
            <a:r>
              <a:rPr lang="zh-CN" altLang="en-US" sz="1100">
                <a:solidFill>
                  <a:srgbClr val="E51221"/>
                </a:solidFill>
              </a:rPr>
              <a:t>national defense </a:t>
            </a:r>
            <a:r>
              <a:rPr lang="zh-CN" altLang="en-US" sz="1100" smtClean="0">
                <a:solidFill>
                  <a:srgbClr val="E51221"/>
                </a:solidFill>
              </a:rPr>
              <a:t>education</a:t>
            </a:r>
            <a:endParaRPr lang="zh-CN" altLang="en-US" sz="1100">
              <a:solidFill>
                <a:srgbClr val="E51221"/>
              </a:solidFill>
            </a:endParaRPr>
          </a:p>
        </p:txBody>
      </p:sp>
      <p:pic>
        <p:nvPicPr>
          <p:cNvPr id="17" name="图片 16"/>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509535" y="437750"/>
            <a:ext cx="1828800" cy="1161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22" presetClass="entr" presetSubtype="8"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par>
                          <p:cTn id="22" fill="hold" nodeType="afterGroup">
                            <p:stCondLst>
                              <p:cond delay="500"/>
                            </p:stCondLst>
                            <p:childTnLst>
                              <p:par>
                                <p:cTn id="23" presetID="42" presetClass="entr" presetSubtype="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1500"/>
                            </p:stCondLst>
                            <p:childTnLst>
                              <p:par>
                                <p:cTn id="29" presetID="22" presetClass="entr" presetSubtype="2"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right)">
                                      <p:cBhvr>
                                        <p:cTn id="31" dur="500"/>
                                        <p:tgtEl>
                                          <p:spTgt spid="21"/>
                                        </p:tgtEl>
                                      </p:cBhvr>
                                    </p:animEffect>
                                  </p:childTnLst>
                                </p:cTn>
                              </p:par>
                            </p:childTnLst>
                          </p:cTn>
                        </p:par>
                        <p:par>
                          <p:cTn id="32" fill="hold" nodeType="afterGroup">
                            <p:stCondLst>
                              <p:cond delay="2000"/>
                            </p:stCondLst>
                            <p:childTnLst>
                              <p:par>
                                <p:cTn id="33" presetID="53" presetClass="entr" presetSubtype="0"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1000" fill="hold"/>
                                        <p:tgtEl>
                                          <p:spTgt spid="15"/>
                                        </p:tgtEl>
                                        <p:attrNameLst>
                                          <p:attrName>ppt_w</p:attrName>
                                        </p:attrNameLst>
                                      </p:cBhvr>
                                      <p:tavLst>
                                        <p:tav tm="0">
                                          <p:val>
                                            <p:fltVal val="0"/>
                                          </p:val>
                                        </p:tav>
                                        <p:tav tm="100000">
                                          <p:val>
                                            <p:strVal val="#ppt_w"/>
                                          </p:val>
                                        </p:tav>
                                      </p:tavLst>
                                    </p:anim>
                                    <p:anim calcmode="lin" valueType="num">
                                      <p:cBhvr>
                                        <p:cTn id="36" dur="1000" fill="hold"/>
                                        <p:tgtEl>
                                          <p:spTgt spid="15"/>
                                        </p:tgtEl>
                                        <p:attrNameLst>
                                          <p:attrName>ppt_h</p:attrName>
                                        </p:attrNameLst>
                                      </p:cBhvr>
                                      <p:tavLst>
                                        <p:tav tm="0">
                                          <p:val>
                                            <p:fltVal val="0"/>
                                          </p:val>
                                        </p:tav>
                                        <p:tav tm="100000">
                                          <p:val>
                                            <p:strVal val="#ppt_h"/>
                                          </p:val>
                                        </p:tav>
                                      </p:tavLst>
                                    </p:anim>
                                    <p:animEffect transition="in" filter="fade">
                                      <p:cBhvr>
                                        <p:cTn id="37" dur="1000"/>
                                        <p:tgtEl>
                                          <p:spTgt spid="15"/>
                                        </p:tgtEl>
                                      </p:cBhvr>
                                    </p:animEffect>
                                  </p:childTnLst>
                                </p:cTn>
                              </p:par>
                              <p:par>
                                <p:cTn id="38" presetID="35" presetClass="path" presetSubtype="0" accel="50000" decel="50000" fill="hold" nodeType="withEffect">
                                  <p:stCondLst>
                                    <p:cond delay="0"/>
                                  </p:stCondLst>
                                  <p:childTnLst>
                                    <p:animMotion origin="layout" path="M 1.25E-06 -1.11111E-06 L 0.31575 -1.11111E-06" pathEditMode="relative" rAng="0" ptsTypes="AA">
                                      <p:cBhvr>
                                        <p:cTn id="39" dur="2000" spd="-100000" fill="hold"/>
                                        <p:tgtEl>
                                          <p:spTgt spid="15"/>
                                        </p:tgtEl>
                                        <p:attrNameLst>
                                          <p:attrName>ppt_x</p:attrName>
                                          <p:attrName>ppt_y</p:attrName>
                                        </p:attrNameLst>
                                      </p:cBhvr>
                                      <p:rCtr x="157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标题 1"/>
          <p:cNvSpPr txBox="1"/>
          <p:nvPr/>
        </p:nvSpPr>
        <p:spPr>
          <a:xfrm>
            <a:off x="839821" y="1504950"/>
            <a:ext cx="7620000" cy="400110"/>
          </a:xfrm>
          <a:prstGeom prst="rect">
            <a:avLst/>
          </a:prstGeom>
          <a:solidFill>
            <a:schemeClr val="accent1"/>
          </a:solidFill>
        </p:spPr>
        <p:txBody>
          <a:bodyPr vert="horz" wrap="square" rtlCol="0">
            <a:spAutoFit/>
          </a:bodyPr>
          <a:lstStyle>
            <a:defPPr>
              <a:defRPr lang="zh-CN"/>
            </a:defPPr>
            <a:lvl1pPr>
              <a:defRPr sz="4000" b="1">
                <a:ln w="15875">
                  <a:solidFill>
                    <a:schemeClr val="accent4">
                      <a:lumMod val="40000"/>
                      <a:lumOff val="60000"/>
                    </a:schemeClr>
                  </a:solidFill>
                </a:ln>
                <a:solidFill>
                  <a:srgbClr val="385723"/>
                </a:solidFill>
                <a:effectLst>
                  <a:outerShdw blurRad="38100" dist="38100" dir="2700000" algn="tl">
                    <a:srgbClr val="000000">
                      <a:alpha val="43137"/>
                    </a:srgbClr>
                  </a:outerShdw>
                </a:effectLst>
                <a:latin typeface="经典趣体简" panose="02010609000101010101" pitchFamily="49" charset="-122"/>
                <a:ea typeface="经典趣体简" panose="02010609000101010101" pitchFamily="49" charset="-122"/>
                <a:cs typeface="经典趣体简" panose="02010609000101010101" pitchFamily="49" charset="-122"/>
              </a:defRPr>
            </a:lvl1pPr>
          </a:lstStyle>
          <a:p>
            <a:pPr algn="ctr"/>
            <a:r>
              <a:rPr lang="zh-CN" altLang="en-US" sz="2000" dirty="0">
                <a:ln>
                  <a:noFill/>
                </a:ln>
                <a:solidFill>
                  <a:schemeClr val="bg1"/>
                </a:solidFill>
                <a:effectLst/>
                <a:latin typeface="微软雅黑" panose="020B0503020204020204" pitchFamily="34" charset="-122"/>
                <a:ea typeface="微软雅黑" panose="020B0503020204020204" pitchFamily="34" charset="-122"/>
              </a:rPr>
              <a:t>我国国防的军事战略方针是什么？</a:t>
            </a:r>
          </a:p>
        </p:txBody>
      </p:sp>
      <p:sp>
        <p:nvSpPr>
          <p:cNvPr id="14" name="Text Box 25"/>
          <p:cNvSpPr txBox="1">
            <a:spLocks noChangeArrowheads="1"/>
          </p:cNvSpPr>
          <p:nvPr/>
        </p:nvSpPr>
        <p:spPr bwMode="auto">
          <a:xfrm>
            <a:off x="845744" y="2658801"/>
            <a:ext cx="7611638" cy="400110"/>
          </a:xfrm>
          <a:prstGeom prst="rect">
            <a:avLst/>
          </a:prstGeom>
          <a:solidFill>
            <a:schemeClr val="accent1"/>
          </a:solidFill>
        </p:spPr>
        <p:txBody>
          <a:bodyPr vert="horz" wrap="square" rtlCol="0">
            <a:spAutoFit/>
          </a:bodyPr>
          <a:lstStyle>
            <a:defPPr>
              <a:defRPr lang="zh-CN"/>
            </a:defPPr>
            <a:lvl1pPr>
              <a:defRPr sz="4000" b="1">
                <a:ln w="15875">
                  <a:solidFill>
                    <a:schemeClr val="accent4">
                      <a:lumMod val="40000"/>
                      <a:lumOff val="60000"/>
                    </a:schemeClr>
                  </a:solidFill>
                </a:ln>
                <a:solidFill>
                  <a:srgbClr val="385723"/>
                </a:solidFill>
                <a:effectLst>
                  <a:outerShdw blurRad="38100" dist="38100" dir="2700000" algn="tl">
                    <a:srgbClr val="000000">
                      <a:alpha val="43137"/>
                    </a:srgbClr>
                  </a:outerShdw>
                </a:effectLst>
                <a:latin typeface="经典趣体简" panose="02010609000101010101" pitchFamily="49" charset="-122"/>
                <a:ea typeface="经典趣体简" panose="02010609000101010101" pitchFamily="49" charset="-122"/>
                <a:cs typeface="经典趣体简" panose="02010609000101010101" pitchFamily="49" charset="-122"/>
              </a:defRPr>
            </a:lvl1pPr>
          </a:lstStyle>
          <a:p>
            <a:pPr algn="ctr"/>
            <a:r>
              <a:rPr lang="zh-CN" altLang="zh-CN" sz="2000" dirty="0">
                <a:ln>
                  <a:noFill/>
                </a:ln>
                <a:solidFill>
                  <a:schemeClr val="bg1"/>
                </a:solidFill>
                <a:effectLst/>
                <a:latin typeface="微软雅黑" panose="020B0503020204020204" pitchFamily="34" charset="-122"/>
                <a:ea typeface="微软雅黑" panose="020B0503020204020204" pitchFamily="34" charset="-122"/>
              </a:rPr>
              <a:t>中国目前七大军区</a:t>
            </a:r>
          </a:p>
        </p:txBody>
      </p:sp>
      <p:sp>
        <p:nvSpPr>
          <p:cNvPr id="17" name="矩形 16"/>
          <p:cNvSpPr/>
          <p:nvPr/>
        </p:nvSpPr>
        <p:spPr>
          <a:xfrm>
            <a:off x="791051" y="2070015"/>
            <a:ext cx="5198859" cy="446276"/>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300" dirty="0">
                <a:latin typeface="+mn-ea"/>
              </a:rPr>
              <a:t>我国国防的军事战略方针是自卫型国防</a:t>
            </a:r>
          </a:p>
        </p:txBody>
      </p:sp>
      <p:sp>
        <p:nvSpPr>
          <p:cNvPr id="19" name="文本框 4"/>
          <p:cNvSpPr txBox="1"/>
          <p:nvPr/>
        </p:nvSpPr>
        <p:spPr>
          <a:xfrm>
            <a:off x="763621" y="3313152"/>
            <a:ext cx="6705600" cy="44627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300" dirty="0">
                <a:latin typeface="+mn-ea"/>
              </a:rPr>
              <a:t>北京、南京、广州、成都</a:t>
            </a:r>
            <a:r>
              <a:rPr lang="zh-CN" altLang="en-US" sz="2300" dirty="0" smtClean="0">
                <a:latin typeface="+mn-ea"/>
              </a:rPr>
              <a:t>、济南</a:t>
            </a:r>
            <a:r>
              <a:rPr lang="zh-CN" altLang="en-US" sz="2300" dirty="0">
                <a:latin typeface="+mn-ea"/>
              </a:rPr>
              <a:t>、兰州、沈阳</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012021" y="2878171"/>
            <a:ext cx="2208179" cy="2208179"/>
          </a:xfrm>
          <a:prstGeom prst="rect">
            <a:avLst/>
          </a:prstGeom>
        </p:spPr>
      </p:pic>
      <p:sp>
        <p:nvSpPr>
          <p:cNvPr id="5" name="文本框 4"/>
          <p:cNvSpPr txBox="1"/>
          <p:nvPr/>
        </p:nvSpPr>
        <p:spPr>
          <a:xfrm>
            <a:off x="1066800" y="285750"/>
            <a:ext cx="17830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我国的基本国防</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p:cTn id="10" dur="500" fill="hold"/>
                                        <p:tgtEl>
                                          <p:spTgt spid="17"/>
                                        </p:tgtEl>
                                        <p:attrNameLst>
                                          <p:attrName>ppt_w</p:attrName>
                                        </p:attrNameLst>
                                      </p:cBhvr>
                                      <p:tavLst>
                                        <p:tav tm="0">
                                          <p:val>
                                            <p:fltVal val="0"/>
                                          </p:val>
                                        </p:tav>
                                        <p:tav tm="100000">
                                          <p:val>
                                            <p:strVal val="#ppt_w"/>
                                          </p:val>
                                        </p:tav>
                                      </p:tavLst>
                                    </p:anim>
                                    <p:anim calcmode="lin" valueType="num">
                                      <p:cBhvr>
                                        <p:cTn id="11" dur="500" fill="hold"/>
                                        <p:tgtEl>
                                          <p:spTgt spid="17"/>
                                        </p:tgtEl>
                                        <p:attrNameLst>
                                          <p:attrName>ppt_h</p:attrName>
                                        </p:attrNameLst>
                                      </p:cBhvr>
                                      <p:tavLst>
                                        <p:tav tm="0">
                                          <p:val>
                                            <p:fltVal val="0"/>
                                          </p:val>
                                        </p:tav>
                                        <p:tav tm="100000">
                                          <p:val>
                                            <p:strVal val="#ppt_h"/>
                                          </p:val>
                                        </p:tav>
                                      </p:tavLst>
                                    </p:anim>
                                    <p:animEffect transition="in" filter="fade">
                                      <p:cBhvr>
                                        <p:cTn id="12" dur="500"/>
                                        <p:tgtEl>
                                          <p:spTgt spid="17"/>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500" fill="hold"/>
                                        <p:tgtEl>
                                          <p:spTgt spid="19"/>
                                        </p:tgtEl>
                                        <p:attrNameLst>
                                          <p:attrName>ppt_w</p:attrName>
                                        </p:attrNameLst>
                                      </p:cBhvr>
                                      <p:tavLst>
                                        <p:tav tm="0">
                                          <p:val>
                                            <p:fltVal val="0"/>
                                          </p:val>
                                        </p:tav>
                                        <p:tav tm="100000">
                                          <p:val>
                                            <p:strVal val="#ppt_w"/>
                                          </p:val>
                                        </p:tav>
                                      </p:tavLst>
                                    </p:anim>
                                    <p:anim calcmode="lin" valueType="num">
                                      <p:cBhvr>
                                        <p:cTn id="19" dur="500" fill="hold"/>
                                        <p:tgtEl>
                                          <p:spTgt spid="19"/>
                                        </p:tgtEl>
                                        <p:attrNameLst>
                                          <p:attrName>ppt_h</p:attrName>
                                        </p:attrNameLst>
                                      </p:cBhvr>
                                      <p:tavLst>
                                        <p:tav tm="0">
                                          <p:val>
                                            <p:fltVal val="0"/>
                                          </p:val>
                                        </p:tav>
                                        <p:tav tm="100000">
                                          <p:val>
                                            <p:strVal val="#ppt_h"/>
                                          </p:val>
                                        </p:tav>
                                      </p:tavLst>
                                    </p:anim>
                                    <p:animEffect transition="in" filter="fade">
                                      <p:cBhvr>
                                        <p:cTn id="20" dur="500"/>
                                        <p:tgtEl>
                                          <p:spTgt spid="19"/>
                                        </p:tgtEl>
                                      </p:cBhvr>
                                    </p:animEffect>
                                  </p:childTnLst>
                                </p:cTn>
                              </p:par>
                              <p:par>
                                <p:cTn id="21" presetID="2" presetClass="entr" presetSubtype="4"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矩形 12"/>
          <p:cNvSpPr/>
          <p:nvPr/>
        </p:nvSpPr>
        <p:spPr>
          <a:xfrm>
            <a:off x="1082596" y="1236414"/>
            <a:ext cx="3315331" cy="507831"/>
          </a:xfrm>
          <a:prstGeom prst="rect">
            <a:avLst/>
          </a:prstGeom>
          <a:solidFill>
            <a:schemeClr val="accent1"/>
          </a:solidFill>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7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我国国策略是什么？</a:t>
            </a:r>
          </a:p>
        </p:txBody>
      </p:sp>
      <p:sp>
        <p:nvSpPr>
          <p:cNvPr id="14" name="矩形 13"/>
          <p:cNvSpPr/>
          <p:nvPr/>
        </p:nvSpPr>
        <p:spPr>
          <a:xfrm>
            <a:off x="1090238" y="1841859"/>
            <a:ext cx="2893238"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a:latin typeface="+mn-ea"/>
              </a:rPr>
              <a:t>北固 </a:t>
            </a:r>
            <a:r>
              <a:rPr lang="en-US" altLang="zh-CN">
                <a:latin typeface="+mn-ea"/>
              </a:rPr>
              <a:t>|</a:t>
            </a:r>
            <a:r>
              <a:rPr lang="zh-CN" altLang="en-US">
                <a:latin typeface="+mn-ea"/>
              </a:rPr>
              <a:t> 东防 </a:t>
            </a:r>
            <a:r>
              <a:rPr lang="en-US" altLang="zh-CN">
                <a:latin typeface="+mn-ea"/>
              </a:rPr>
              <a:t>|</a:t>
            </a:r>
            <a:r>
              <a:rPr lang="zh-CN" altLang="en-US">
                <a:latin typeface="+mn-ea"/>
              </a:rPr>
              <a:t>  南控 </a:t>
            </a:r>
            <a:r>
              <a:rPr lang="en-US" altLang="zh-CN">
                <a:latin typeface="+mn-ea"/>
              </a:rPr>
              <a:t>|</a:t>
            </a:r>
            <a:r>
              <a:rPr lang="zh-CN" altLang="en-US">
                <a:latin typeface="+mn-ea"/>
              </a:rPr>
              <a:t> 西进</a:t>
            </a:r>
          </a:p>
        </p:txBody>
      </p:sp>
      <p:sp>
        <p:nvSpPr>
          <p:cNvPr id="19" name="矩形 18"/>
          <p:cNvSpPr/>
          <p:nvPr/>
        </p:nvSpPr>
        <p:spPr>
          <a:xfrm>
            <a:off x="1082596" y="2324473"/>
            <a:ext cx="3312125" cy="507831"/>
          </a:xfrm>
          <a:prstGeom prst="rect">
            <a:avLst/>
          </a:prstGeom>
          <a:solidFill>
            <a:schemeClr val="accent1"/>
          </a:solidFill>
        </p:spPr>
        <p:txBody>
          <a:bodyPr wrap="none">
            <a:spAutoFit/>
          </a:bodyPr>
          <a:lstStyle/>
          <a:p>
            <a:r>
              <a:rPr lang="zh-CN" altLang="en-US" sz="27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我国周边安全形势？</a:t>
            </a:r>
          </a:p>
        </p:txBody>
      </p:sp>
      <p:sp>
        <p:nvSpPr>
          <p:cNvPr id="20" name="文本框 5"/>
          <p:cNvSpPr txBox="1"/>
          <p:nvPr/>
        </p:nvSpPr>
        <p:spPr>
          <a:xfrm>
            <a:off x="1066800" y="2832339"/>
            <a:ext cx="4062038" cy="175432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4630" indent="-214630">
              <a:lnSpc>
                <a:spcPct val="150000"/>
              </a:lnSpc>
              <a:buFont typeface="Arial" panose="020B0604020202020204" pitchFamily="34" charset="0"/>
              <a:buChar char="•"/>
            </a:pPr>
            <a:r>
              <a:rPr lang="zh-CN" altLang="en-US" sz="1200">
                <a:latin typeface="+mn-ea"/>
              </a:rPr>
              <a:t>中俄战略伙伴关系</a:t>
            </a:r>
            <a:endParaRPr lang="en-US" altLang="zh-CN" sz="1200">
              <a:latin typeface="+mn-ea"/>
            </a:endParaRPr>
          </a:p>
          <a:p>
            <a:pPr marL="214630" indent="-214630">
              <a:lnSpc>
                <a:spcPct val="150000"/>
              </a:lnSpc>
              <a:buFont typeface="Arial" panose="020B0604020202020204" pitchFamily="34" charset="0"/>
              <a:buChar char="•"/>
            </a:pPr>
            <a:r>
              <a:rPr lang="zh-CN" altLang="en-US" sz="1200">
                <a:latin typeface="+mn-ea"/>
              </a:rPr>
              <a:t>朝鲜半岛统一与独立</a:t>
            </a:r>
          </a:p>
          <a:p>
            <a:pPr marL="214630" indent="-214630">
              <a:lnSpc>
                <a:spcPct val="150000"/>
              </a:lnSpc>
              <a:buFont typeface="Arial" panose="020B0604020202020204" pitchFamily="34" charset="0"/>
              <a:buChar char="•"/>
            </a:pPr>
            <a:r>
              <a:rPr lang="zh-CN" altLang="en-US" sz="1200">
                <a:latin typeface="+mn-ea"/>
              </a:rPr>
              <a:t>中日历史遗留问题</a:t>
            </a:r>
            <a:endParaRPr lang="en-US" altLang="zh-CN" sz="1200">
              <a:latin typeface="+mn-ea"/>
            </a:endParaRPr>
          </a:p>
          <a:p>
            <a:pPr marL="214630" indent="-214630">
              <a:lnSpc>
                <a:spcPct val="150000"/>
              </a:lnSpc>
              <a:buFont typeface="Arial" panose="020B0604020202020204" pitchFamily="34" charset="0"/>
              <a:buChar char="•"/>
            </a:pPr>
            <a:r>
              <a:rPr lang="zh-CN" altLang="en-US" sz="1200">
                <a:latin typeface="+mn-ea"/>
              </a:rPr>
              <a:t>中美体系对抗</a:t>
            </a:r>
          </a:p>
          <a:p>
            <a:pPr marL="214630" indent="-214630">
              <a:lnSpc>
                <a:spcPct val="150000"/>
              </a:lnSpc>
              <a:buFont typeface="Arial" panose="020B0604020202020204" pitchFamily="34" charset="0"/>
              <a:buChar char="•"/>
            </a:pPr>
            <a:r>
              <a:rPr lang="zh-CN" altLang="en-US" sz="1200">
                <a:latin typeface="+mn-ea"/>
              </a:rPr>
              <a:t>中国与东盟合作关系</a:t>
            </a:r>
          </a:p>
          <a:p>
            <a:pPr marL="214630" indent="-214630">
              <a:lnSpc>
                <a:spcPct val="150000"/>
              </a:lnSpc>
              <a:buFont typeface="Arial" panose="020B0604020202020204" pitchFamily="34" charset="0"/>
              <a:buChar char="•"/>
            </a:pPr>
            <a:r>
              <a:rPr lang="zh-CN" altLang="en-US" sz="1200">
                <a:latin typeface="+mn-ea"/>
              </a:rPr>
              <a:t>中印关系      台湾问题      西藏问题    新疆</a:t>
            </a:r>
            <a:r>
              <a:rPr lang="zh-CN" altLang="en-US" sz="1200" smtClean="0">
                <a:latin typeface="+mn-ea"/>
              </a:rPr>
              <a:t>问题</a:t>
            </a:r>
            <a:endParaRPr lang="zh-CN" altLang="en-US" sz="1200">
              <a:latin typeface="+mn-ea"/>
            </a:endParaRPr>
          </a:p>
        </p:txBody>
      </p:sp>
      <p:sp>
        <p:nvSpPr>
          <p:cNvPr id="15" name="矩形 14"/>
          <p:cNvSpPr/>
          <p:nvPr/>
        </p:nvSpPr>
        <p:spPr>
          <a:xfrm>
            <a:off x="5257800" y="1170369"/>
            <a:ext cx="2622369" cy="715581"/>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350">
                <a:solidFill>
                  <a:schemeClr val="tx2"/>
                </a:solidFill>
                <a:latin typeface="+mn-ea"/>
              </a:rPr>
              <a:t>陆地面积：</a:t>
            </a:r>
            <a:r>
              <a:rPr lang="en-US" altLang="zh-CN" sz="1350">
                <a:solidFill>
                  <a:schemeClr val="tx2"/>
                </a:solidFill>
                <a:latin typeface="+mn-ea"/>
              </a:rPr>
              <a:t>960</a:t>
            </a:r>
            <a:r>
              <a:rPr lang="zh-CN" altLang="en-US" sz="1350">
                <a:solidFill>
                  <a:schemeClr val="tx2"/>
                </a:solidFill>
                <a:latin typeface="+mn-ea"/>
              </a:rPr>
              <a:t>万平方</a:t>
            </a:r>
            <a:r>
              <a:rPr lang="zh-CN" altLang="en-US" sz="1350" smtClean="0">
                <a:solidFill>
                  <a:schemeClr val="tx2"/>
                </a:solidFill>
                <a:latin typeface="+mn-ea"/>
              </a:rPr>
              <a:t>千米</a:t>
            </a:r>
            <a:endParaRPr lang="en-US" altLang="zh-CN" sz="1350" smtClean="0">
              <a:solidFill>
                <a:schemeClr val="tx2"/>
              </a:solidFill>
              <a:latin typeface="+mn-ea"/>
            </a:endParaRPr>
          </a:p>
          <a:p>
            <a:pPr>
              <a:lnSpc>
                <a:spcPct val="150000"/>
              </a:lnSpc>
            </a:pPr>
            <a:r>
              <a:rPr lang="zh-CN" altLang="en-US" sz="1350" smtClean="0">
                <a:solidFill>
                  <a:schemeClr val="tx2"/>
                </a:solidFill>
                <a:latin typeface="+mn-ea"/>
              </a:rPr>
              <a:t>边 </a:t>
            </a:r>
            <a:r>
              <a:rPr lang="zh-CN" altLang="en-US" sz="1350">
                <a:solidFill>
                  <a:schemeClr val="tx2"/>
                </a:solidFill>
                <a:latin typeface="+mn-ea"/>
              </a:rPr>
              <a:t>境 线：</a:t>
            </a:r>
            <a:r>
              <a:rPr lang="en-US" altLang="zh-CN" sz="1350">
                <a:solidFill>
                  <a:schemeClr val="tx2"/>
                </a:solidFill>
                <a:latin typeface="+mn-ea"/>
              </a:rPr>
              <a:t>22000</a:t>
            </a:r>
            <a:r>
              <a:rPr lang="zh-CN" altLang="en-US" sz="1350">
                <a:solidFill>
                  <a:schemeClr val="tx2"/>
                </a:solidFill>
                <a:latin typeface="+mn-ea"/>
              </a:rPr>
              <a:t>千米</a:t>
            </a:r>
          </a:p>
        </p:txBody>
      </p:sp>
      <p:sp>
        <p:nvSpPr>
          <p:cNvPr id="16" name="矩形 15"/>
          <p:cNvSpPr/>
          <p:nvPr/>
        </p:nvSpPr>
        <p:spPr>
          <a:xfrm>
            <a:off x="5257801" y="1962222"/>
            <a:ext cx="2622369" cy="990528"/>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350">
                <a:solidFill>
                  <a:schemeClr val="tx2"/>
                </a:solidFill>
                <a:latin typeface="+mn-ea"/>
              </a:rPr>
              <a:t>海洋面积：</a:t>
            </a:r>
            <a:r>
              <a:rPr lang="en-US" altLang="zh-CN" sz="1350">
                <a:solidFill>
                  <a:schemeClr val="tx2"/>
                </a:solidFill>
                <a:latin typeface="+mn-ea"/>
              </a:rPr>
              <a:t>300</a:t>
            </a:r>
            <a:r>
              <a:rPr lang="zh-CN" altLang="en-US" sz="1350">
                <a:solidFill>
                  <a:schemeClr val="tx2"/>
                </a:solidFill>
                <a:latin typeface="+mn-ea"/>
              </a:rPr>
              <a:t>万平方千米</a:t>
            </a:r>
          </a:p>
          <a:p>
            <a:pPr>
              <a:lnSpc>
                <a:spcPct val="150000"/>
              </a:lnSpc>
            </a:pPr>
            <a:r>
              <a:rPr lang="zh-CN" altLang="en-US" sz="1350">
                <a:solidFill>
                  <a:schemeClr val="tx2"/>
                </a:solidFill>
                <a:latin typeface="+mn-ea"/>
              </a:rPr>
              <a:t>海岸线： </a:t>
            </a:r>
            <a:r>
              <a:rPr lang="en-US" altLang="zh-CN" sz="1350">
                <a:solidFill>
                  <a:schemeClr val="tx2"/>
                </a:solidFill>
                <a:latin typeface="+mn-ea"/>
              </a:rPr>
              <a:t>18000</a:t>
            </a:r>
            <a:r>
              <a:rPr lang="zh-CN" altLang="en-US" sz="1350">
                <a:solidFill>
                  <a:schemeClr val="tx2"/>
                </a:solidFill>
                <a:latin typeface="+mn-ea"/>
              </a:rPr>
              <a:t>千米</a:t>
            </a:r>
            <a:endParaRPr lang="en-US" altLang="zh-CN" sz="1350">
              <a:solidFill>
                <a:schemeClr val="tx2"/>
              </a:solidFill>
              <a:latin typeface="+mn-ea"/>
            </a:endParaRPr>
          </a:p>
          <a:p>
            <a:pPr>
              <a:lnSpc>
                <a:spcPct val="150000"/>
              </a:lnSpc>
            </a:pPr>
            <a:r>
              <a:rPr lang="zh-CN" altLang="en-US" sz="1350">
                <a:solidFill>
                  <a:schemeClr val="tx2"/>
                </a:solidFill>
                <a:latin typeface="+mn-ea"/>
              </a:rPr>
              <a:t>争议面积</a:t>
            </a:r>
            <a:r>
              <a:rPr lang="en-US" altLang="zh-CN" sz="1350">
                <a:solidFill>
                  <a:schemeClr val="tx2"/>
                </a:solidFill>
                <a:latin typeface="+mn-ea"/>
              </a:rPr>
              <a:t>150</a:t>
            </a:r>
            <a:r>
              <a:rPr lang="zh-CN" altLang="en-US" sz="1350">
                <a:solidFill>
                  <a:schemeClr val="tx2"/>
                </a:solidFill>
                <a:latin typeface="+mn-ea"/>
              </a:rPr>
              <a:t>万平方千米</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37711" y="2876550"/>
            <a:ext cx="2077489" cy="2077489"/>
          </a:xfrm>
          <a:prstGeom prst="rect">
            <a:avLst/>
          </a:prstGeom>
        </p:spPr>
      </p:pic>
      <p:sp>
        <p:nvSpPr>
          <p:cNvPr id="5" name="文本框 4"/>
          <p:cNvSpPr txBox="1"/>
          <p:nvPr/>
        </p:nvSpPr>
        <p:spPr>
          <a:xfrm>
            <a:off x="1066800" y="285750"/>
            <a:ext cx="17830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我国的基本国防</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cBhvr>
                                        <p:cTn id="24" dur="500"/>
                                        <p:tgtEl>
                                          <p:spTgt spid="20"/>
                                        </p:tgtEl>
                                      </p:cBhvr>
                                    </p:animEffect>
                                  </p:childTnLst>
                                </p:cTn>
                              </p:par>
                              <p:par>
                                <p:cTn id="25" presetID="2" presetClass="entr" presetSubtype="2"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1+#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9" grpId="0" animBg="1"/>
      <p:bldP spid="20" grpId="0"/>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pic>
        <p:nvPicPr>
          <p:cNvPr id="4" name="图片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3335" y="-635"/>
            <a:ext cx="9157335" cy="5179060"/>
          </a:xfrm>
          <a:prstGeom prst="rect">
            <a:avLst/>
          </a:prstGeom>
        </p:spPr>
      </p:pic>
      <p:grpSp>
        <p:nvGrpSpPr>
          <p:cNvPr id="5" name="组合 4"/>
          <p:cNvGrpSpPr/>
          <p:nvPr/>
        </p:nvGrpSpPr>
        <p:grpSpPr>
          <a:xfrm>
            <a:off x="2051010" y="4071590"/>
            <a:ext cx="2967555" cy="726235"/>
            <a:chOff x="2479479" y="5479066"/>
            <a:chExt cx="3673446" cy="898984"/>
          </a:xfrm>
        </p:grpSpPr>
        <p:pic>
          <p:nvPicPr>
            <p:cNvPr id="6" name="图片 5"/>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2479479" y="5479066"/>
              <a:ext cx="1154281" cy="857538"/>
            </a:xfrm>
            <a:prstGeom prst="rect">
              <a:avLst/>
            </a:prstGeom>
          </p:spPr>
        </p:pic>
        <p:pic>
          <p:nvPicPr>
            <p:cNvPr id="29" name="图片 2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677196" y="5520512"/>
              <a:ext cx="1154281" cy="857538"/>
            </a:xfrm>
            <a:prstGeom prst="rect">
              <a:avLst/>
            </a:prstGeom>
          </p:spPr>
        </p:pic>
        <p:pic>
          <p:nvPicPr>
            <p:cNvPr id="30" name="图片 29"/>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4998644" y="5479066"/>
              <a:ext cx="1154281" cy="857538"/>
            </a:xfrm>
            <a:prstGeom prst="rect">
              <a:avLst/>
            </a:prstGeom>
          </p:spPr>
        </p:pic>
      </p:grpSp>
      <p:grpSp>
        <p:nvGrpSpPr>
          <p:cNvPr id="7" name="组合 6"/>
          <p:cNvGrpSpPr/>
          <p:nvPr/>
        </p:nvGrpSpPr>
        <p:grpSpPr>
          <a:xfrm>
            <a:off x="23066" y="2886075"/>
            <a:ext cx="9141619" cy="2292825"/>
            <a:chOff x="29167" y="3848100"/>
            <a:chExt cx="12188825" cy="3057100"/>
          </a:xfrm>
        </p:grpSpPr>
        <p:pic>
          <p:nvPicPr>
            <p:cNvPr id="28" name="图片 2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437571" y="3848100"/>
              <a:ext cx="5773479" cy="3057100"/>
            </a:xfrm>
            <a:prstGeom prst="rect">
              <a:avLst/>
            </a:prstGeom>
          </p:spPr>
        </p:pic>
        <p:pic>
          <p:nvPicPr>
            <p:cNvPr id="14" name="Picture 3" descr="C:\Users\Administrator\Desktop\2.png"/>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auto">
            <a:xfrm flipH="1">
              <a:off x="29167" y="6010197"/>
              <a:ext cx="12188825" cy="877969"/>
            </a:xfrm>
            <a:prstGeom prst="rect">
              <a:avLst/>
            </a:prstGeom>
            <a:noFill/>
          </p:spPr>
        </p:pic>
      </p:grpSp>
      <p:pic>
        <p:nvPicPr>
          <p:cNvPr id="21" name="图片 2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flipH="1">
            <a:off x="1191" y="0"/>
            <a:ext cx="2840666" cy="2081463"/>
          </a:xfrm>
          <a:prstGeom prst="rect">
            <a:avLst/>
          </a:prstGeom>
        </p:spPr>
      </p:pic>
      <p:pic>
        <p:nvPicPr>
          <p:cNvPr id="9" name="图片 8"/>
          <p:cNvPicPr>
            <a:picLocks noChangeAspect="1"/>
          </p:cNvPicPr>
          <p:nvPr/>
        </p:nvPicPr>
        <p:blipFill>
          <a:blip r:embed="rId10"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8988"/>
            <a:ext cx="3443409" cy="4027137"/>
          </a:xfrm>
          <a:prstGeom prst="rect">
            <a:avLst/>
          </a:prstGeom>
        </p:spPr>
      </p:pic>
      <p:pic>
        <p:nvPicPr>
          <p:cNvPr id="15" name="图片 14"/>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355573" y="290248"/>
            <a:ext cx="1522706" cy="634461"/>
          </a:xfrm>
          <a:prstGeom prst="rect">
            <a:avLst/>
          </a:prstGeom>
        </p:spPr>
      </p:pic>
      <p:sp>
        <p:nvSpPr>
          <p:cNvPr id="13" name="MH_Entry_1"/>
          <p:cNvSpPr/>
          <p:nvPr>
            <p:custDataLst>
              <p:tags r:id="rId1"/>
            </p:custDataLst>
          </p:nvPr>
        </p:nvSpPr>
        <p:spPr>
          <a:xfrm>
            <a:off x="2650490" y="1975167"/>
            <a:ext cx="5029200" cy="783193"/>
          </a:xfrm>
          <a:prstGeom prst="roundRect">
            <a:avLst/>
          </a:prstGeom>
          <a:noFill/>
        </p:spPr>
        <p:txBody>
          <a:bodyPr vert="horz" wrap="square" rtlCol="0">
            <a:spAutoFit/>
          </a:bodyPr>
          <a:lstStyle/>
          <a:p>
            <a:r>
              <a:rPr lang="zh-CN" altLang="en-US" sz="4000" b="1" dirty="0">
                <a:solidFill>
                  <a:srgbClr val="E51221"/>
                </a:solidFill>
                <a:latin typeface="+mn-ea"/>
                <a:cs typeface="经典趣体简" panose="02010609000101010101" pitchFamily="49" charset="-122"/>
              </a:rPr>
              <a:t>我国现代化国防建设</a:t>
            </a:r>
          </a:p>
        </p:txBody>
      </p:sp>
      <p:sp>
        <p:nvSpPr>
          <p:cNvPr id="10" name="MH_Entry_1"/>
          <p:cNvSpPr/>
          <p:nvPr>
            <p:custDataLst>
              <p:tags r:id="rId2"/>
            </p:custDataLst>
          </p:nvPr>
        </p:nvSpPr>
        <p:spPr>
          <a:xfrm>
            <a:off x="3596640" y="1366598"/>
            <a:ext cx="3255138" cy="715089"/>
          </a:xfrm>
          <a:prstGeom prst="roundRect">
            <a:avLst/>
          </a:prstGeom>
          <a:noFill/>
        </p:spPr>
        <p:txBody>
          <a:bodyPr vert="horz" wrap="square" rtlCol="0">
            <a:spAutoFit/>
          </a:bodyPr>
          <a:lstStyle/>
          <a:p>
            <a:r>
              <a:rPr lang="zh-CN" altLang="en-US" sz="3600" spc="300" smtClean="0">
                <a:solidFill>
                  <a:srgbClr val="E51221"/>
                </a:solidFill>
                <a:latin typeface="+mn-ea"/>
                <a:cs typeface="经典趣体简" panose="02010609000101010101" pitchFamily="49" charset="-122"/>
              </a:rPr>
              <a:t>第三部分</a:t>
            </a:r>
            <a:endParaRPr lang="en-US" altLang="zh-CN" sz="3600" spc="300">
              <a:solidFill>
                <a:srgbClr val="E51221"/>
              </a:solidFill>
              <a:latin typeface="+mn-ea"/>
              <a:cs typeface="经典趣体简" panose="02010609000101010101" pitchFamily="49" charset="-122"/>
            </a:endParaRPr>
          </a:p>
        </p:txBody>
      </p:sp>
      <p:sp>
        <p:nvSpPr>
          <p:cNvPr id="11" name="矩形 10"/>
          <p:cNvSpPr/>
          <p:nvPr/>
        </p:nvSpPr>
        <p:spPr>
          <a:xfrm>
            <a:off x="2726690" y="2776220"/>
            <a:ext cx="4267200" cy="430887"/>
          </a:xfrm>
          <a:prstGeom prst="rect">
            <a:avLst/>
          </a:prstGeom>
        </p:spPr>
        <p:txBody>
          <a:bodyPr wrap="square">
            <a:spAutoFit/>
          </a:bodyPr>
          <a:lstStyle/>
          <a:p>
            <a:r>
              <a:rPr lang="zh-CN" altLang="en-US" sz="1100" smtClean="0">
                <a:solidFill>
                  <a:srgbClr val="E51221"/>
                </a:solidFill>
              </a:rPr>
              <a:t>national defense education theme class meeting of primary and secondary school </a:t>
            </a:r>
            <a:r>
              <a:rPr lang="zh-CN" altLang="en-US" sz="1100">
                <a:solidFill>
                  <a:srgbClr val="E51221"/>
                </a:solidFill>
              </a:rPr>
              <a:t>national defense </a:t>
            </a:r>
            <a:r>
              <a:rPr lang="zh-CN" altLang="en-US" sz="1100" smtClean="0">
                <a:solidFill>
                  <a:srgbClr val="E51221"/>
                </a:solidFill>
              </a:rPr>
              <a:t>education</a:t>
            </a:r>
            <a:endParaRPr lang="zh-CN" altLang="en-US" sz="1100">
              <a:solidFill>
                <a:srgbClr val="E51221"/>
              </a:solidFill>
            </a:endParaRPr>
          </a:p>
        </p:txBody>
      </p:sp>
      <p:pic>
        <p:nvPicPr>
          <p:cNvPr id="17" name="图片 16"/>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509535" y="437750"/>
            <a:ext cx="1828800" cy="1161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22" presetClass="entr" presetSubtype="8"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par>
                                <p:cTn id="22" presetID="42"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22" presetClass="entr" presetSubtype="2"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right)">
                                      <p:cBhvr>
                                        <p:cTn id="29" dur="500"/>
                                        <p:tgtEl>
                                          <p:spTgt spid="21"/>
                                        </p:tgtEl>
                                      </p:cBhvr>
                                    </p:animEffect>
                                  </p:childTnLst>
                                </p:cTn>
                              </p:par>
                              <p:par>
                                <p:cTn id="30" presetID="53"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1000" fill="hold"/>
                                        <p:tgtEl>
                                          <p:spTgt spid="15"/>
                                        </p:tgtEl>
                                        <p:attrNameLst>
                                          <p:attrName>ppt_w</p:attrName>
                                        </p:attrNameLst>
                                      </p:cBhvr>
                                      <p:tavLst>
                                        <p:tav tm="0">
                                          <p:val>
                                            <p:fltVal val="0"/>
                                          </p:val>
                                        </p:tav>
                                        <p:tav tm="100000">
                                          <p:val>
                                            <p:strVal val="#ppt_w"/>
                                          </p:val>
                                        </p:tav>
                                      </p:tavLst>
                                    </p:anim>
                                    <p:anim calcmode="lin" valueType="num">
                                      <p:cBhvr>
                                        <p:cTn id="33" dur="1000" fill="hold"/>
                                        <p:tgtEl>
                                          <p:spTgt spid="15"/>
                                        </p:tgtEl>
                                        <p:attrNameLst>
                                          <p:attrName>ppt_h</p:attrName>
                                        </p:attrNameLst>
                                      </p:cBhvr>
                                      <p:tavLst>
                                        <p:tav tm="0">
                                          <p:val>
                                            <p:fltVal val="0"/>
                                          </p:val>
                                        </p:tav>
                                        <p:tav tm="100000">
                                          <p:val>
                                            <p:strVal val="#ppt_h"/>
                                          </p:val>
                                        </p:tav>
                                      </p:tavLst>
                                    </p:anim>
                                    <p:animEffect transition="in" filter="fade">
                                      <p:cBhvr>
                                        <p:cTn id="34" dur="1000"/>
                                        <p:tgtEl>
                                          <p:spTgt spid="15"/>
                                        </p:tgtEl>
                                      </p:cBhvr>
                                    </p:animEffect>
                                  </p:childTnLst>
                                </p:cTn>
                              </p:par>
                              <p:par>
                                <p:cTn id="35" presetID="35" presetClass="path" presetSubtype="0" accel="50000" decel="50000" fill="hold" nodeType="withEffect">
                                  <p:stCondLst>
                                    <p:cond delay="0"/>
                                  </p:stCondLst>
                                  <p:childTnLst>
                                    <p:animMotion origin="layout" path="M 1.25E-06 -1.11111E-06 L 0.31575 -1.11111E-06" pathEditMode="relative" rAng="0" ptsTypes="AA">
                                      <p:cBhvr>
                                        <p:cTn id="36" dur="2000" spd="-100000" fill="hold"/>
                                        <p:tgtEl>
                                          <p:spTgt spid="15"/>
                                        </p:tgtEl>
                                        <p:attrNameLst>
                                          <p:attrName>ppt_x</p:attrName>
                                          <p:attrName>ppt_y</p:attrName>
                                        </p:attrNameLst>
                                      </p:cBhvr>
                                      <p:rCtr x="157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Text Box 5"/>
          <p:cNvSpPr txBox="1">
            <a:spLocks noChangeArrowheads="1"/>
          </p:cNvSpPr>
          <p:nvPr/>
        </p:nvSpPr>
        <p:spPr bwMode="auto">
          <a:xfrm>
            <a:off x="824782" y="3654936"/>
            <a:ext cx="7575860" cy="669414"/>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spcBef>
                <a:spcPct val="50000"/>
              </a:spcBef>
            </a:pPr>
            <a:r>
              <a:rPr lang="en-US" altLang="zh-CN" sz="1500">
                <a:solidFill>
                  <a:schemeClr val="bg1"/>
                </a:solidFill>
                <a:latin typeface="+mn-ea"/>
                <a:ea typeface="+mn-ea"/>
              </a:rPr>
              <a:t>1949</a:t>
            </a:r>
            <a:r>
              <a:rPr lang="zh-CN" altLang="en-US" sz="1500">
                <a:solidFill>
                  <a:schemeClr val="bg1"/>
                </a:solidFill>
                <a:latin typeface="+mn-ea"/>
                <a:ea typeface="+mn-ea"/>
              </a:rPr>
              <a:t>年，人民解放军的第一支海军成立</a:t>
            </a:r>
            <a:endParaRPr lang="en-US" altLang="zh-CN" sz="1500">
              <a:solidFill>
                <a:schemeClr val="bg1"/>
              </a:solidFill>
              <a:latin typeface="+mn-ea"/>
              <a:ea typeface="+mn-ea"/>
            </a:endParaRPr>
          </a:p>
          <a:p>
            <a:pPr>
              <a:spcBef>
                <a:spcPct val="50000"/>
              </a:spcBef>
            </a:pPr>
            <a:r>
              <a:rPr lang="en-US" altLang="zh-CN" sz="1500">
                <a:solidFill>
                  <a:schemeClr val="bg1"/>
                </a:solidFill>
                <a:latin typeface="+mn-ea"/>
                <a:ea typeface="+mn-ea"/>
              </a:rPr>
              <a:t>1950</a:t>
            </a:r>
            <a:r>
              <a:rPr lang="zh-CN" altLang="en-US" sz="1500">
                <a:solidFill>
                  <a:schemeClr val="bg1"/>
                </a:solidFill>
                <a:latin typeface="+mn-ea"/>
                <a:ea typeface="+mn-ea"/>
              </a:rPr>
              <a:t>年，海军正式成为人民解放军的一个军种。</a:t>
            </a:r>
          </a:p>
        </p:txBody>
      </p:sp>
      <p:sp>
        <p:nvSpPr>
          <p:cNvPr id="16" name="Rectangle 7"/>
          <p:cNvSpPr>
            <a:spLocks noChangeArrowheads="1"/>
          </p:cNvSpPr>
          <p:nvPr/>
        </p:nvSpPr>
        <p:spPr bwMode="auto">
          <a:xfrm>
            <a:off x="825747" y="1283553"/>
            <a:ext cx="3060453" cy="830997"/>
          </a:xfrm>
          <a:prstGeom prst="rect">
            <a:avLst/>
          </a:prstGeom>
          <a:noFill/>
        </p:spPr>
        <p:txBody>
          <a:bodyPr vert="horz" wrap="none" rtlCol="0">
            <a:spAutoFit/>
          </a:bodyPr>
          <a:lstStyle/>
          <a:p>
            <a:r>
              <a:rPr lang="zh-CN" altLang="en-US" sz="4800" b="1" spc="-150" dirty="0">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中 国 海 军</a:t>
            </a:r>
          </a:p>
        </p:txBody>
      </p:sp>
      <p:sp>
        <p:nvSpPr>
          <p:cNvPr id="17" name="矩形 16"/>
          <p:cNvSpPr/>
          <p:nvPr/>
        </p:nvSpPr>
        <p:spPr>
          <a:xfrm>
            <a:off x="838200" y="2219057"/>
            <a:ext cx="7562442" cy="1131079"/>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mj-ea"/>
              <a:buAutoNum type="circleNumDbPlain"/>
            </a:pPr>
            <a:r>
              <a:rPr lang="zh-CN" altLang="en-US" sz="1350" dirty="0">
                <a:latin typeface="+mn-ea"/>
              </a:rPr>
              <a:t> 我国海军由水面舰艇部队、潜艇部队、航空兵、海军陆战队等组成，</a:t>
            </a:r>
            <a:endParaRPr lang="en-US" altLang="zh-CN" sz="1350" dirty="0">
              <a:latin typeface="+mn-ea"/>
            </a:endParaRPr>
          </a:p>
          <a:p>
            <a:pPr marL="342900" indent="-342900">
              <a:buFont typeface="+mj-ea"/>
              <a:buAutoNum type="circleNumDbPlain"/>
            </a:pPr>
            <a:endParaRPr lang="en-US" altLang="zh-CN" sz="1350" dirty="0">
              <a:latin typeface="+mn-ea"/>
            </a:endParaRPr>
          </a:p>
          <a:p>
            <a:pPr marL="342900" indent="-342900">
              <a:buFont typeface="+mj-ea"/>
              <a:buAutoNum type="circleNumDbPlain"/>
            </a:pPr>
            <a:r>
              <a:rPr lang="zh-CN" altLang="en-US" sz="1350" dirty="0">
                <a:latin typeface="+mn-ea"/>
              </a:rPr>
              <a:t>组建有北海、东海、南海三个舰队。</a:t>
            </a:r>
            <a:endParaRPr lang="en-US" altLang="zh-CN" sz="1350" dirty="0">
              <a:latin typeface="+mn-ea"/>
            </a:endParaRPr>
          </a:p>
          <a:p>
            <a:pPr marL="342900" indent="-342900">
              <a:buFont typeface="+mj-ea"/>
              <a:buAutoNum type="circleNumDbPlain"/>
            </a:pPr>
            <a:endParaRPr lang="en-US" altLang="zh-CN" sz="1350" dirty="0">
              <a:latin typeface="+mn-ea"/>
            </a:endParaRPr>
          </a:p>
          <a:p>
            <a:pPr marL="342900" indent="-342900">
              <a:buFont typeface="+mj-ea"/>
              <a:buAutoNum type="circleNumDbPlain"/>
            </a:pPr>
            <a:r>
              <a:rPr lang="zh-CN" altLang="en-US" sz="1350" dirty="0">
                <a:latin typeface="+mn-ea"/>
              </a:rPr>
              <a:t>主要任务是独立地或协同陆军、空军防御敌人从海上入侵，保卫领海主权，维护海洋权益。</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1216536"/>
            <a:ext cx="1905000" cy="1905000"/>
          </a:xfrm>
          <a:prstGeom prst="rect">
            <a:avLst/>
          </a:prstGeom>
        </p:spPr>
      </p:pic>
      <p:sp>
        <p:nvSpPr>
          <p:cNvPr id="5" name="文本框 4"/>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53"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838200" y="1352550"/>
            <a:ext cx="2946640" cy="769441"/>
          </a:xfrm>
          <a:prstGeom prst="rect">
            <a:avLst/>
          </a:prstGeom>
          <a:noFill/>
        </p:spPr>
        <p:txBody>
          <a:bodyPr vert="horz" wrap="none" rtlCol="0">
            <a:spAutoFit/>
          </a:bodyPr>
          <a:lstStyle/>
          <a:p>
            <a:r>
              <a:rPr lang="zh-CN" altLang="en-US" sz="44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中 国 海 军</a:t>
            </a:r>
          </a:p>
        </p:txBody>
      </p:sp>
      <p:sp>
        <p:nvSpPr>
          <p:cNvPr id="14" name="Text Box 15"/>
          <p:cNvSpPr txBox="1">
            <a:spLocks noChangeArrowheads="1"/>
          </p:cNvSpPr>
          <p:nvPr/>
        </p:nvSpPr>
        <p:spPr bwMode="auto">
          <a:xfrm>
            <a:off x="3912080" y="2343150"/>
            <a:ext cx="2539760" cy="461665"/>
          </a:xfrm>
          <a:prstGeom prst="rect">
            <a:avLst/>
          </a:prstGeom>
          <a:solidFill>
            <a:schemeClr val="accent1"/>
          </a:solid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2400">
                <a:solidFill>
                  <a:schemeClr val="bg1"/>
                </a:solidFill>
                <a:latin typeface="+mn-ea"/>
                <a:ea typeface="+mn-ea"/>
              </a:rPr>
              <a:t>驱逐舰</a:t>
            </a:r>
          </a:p>
        </p:txBody>
      </p:sp>
      <p:sp>
        <p:nvSpPr>
          <p:cNvPr id="19" name="Text Box 17"/>
          <p:cNvSpPr txBox="1">
            <a:spLocks noChangeArrowheads="1"/>
          </p:cNvSpPr>
          <p:nvPr/>
        </p:nvSpPr>
        <p:spPr bwMode="auto">
          <a:xfrm>
            <a:off x="2565640" y="3486150"/>
            <a:ext cx="2569799" cy="461665"/>
          </a:xfrm>
          <a:prstGeom prst="rect">
            <a:avLst/>
          </a:prstGeom>
          <a:solidFill>
            <a:schemeClr val="accent1"/>
          </a:solid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2400">
                <a:solidFill>
                  <a:schemeClr val="bg1"/>
                </a:solidFill>
                <a:latin typeface="+mn-ea"/>
                <a:ea typeface="+mn-ea"/>
              </a:rPr>
              <a:t>潜水艇</a:t>
            </a:r>
          </a:p>
        </p:txBody>
      </p:sp>
      <p:sp>
        <p:nvSpPr>
          <p:cNvPr id="20" name="Text Box 19"/>
          <p:cNvSpPr txBox="1">
            <a:spLocks noChangeArrowheads="1"/>
          </p:cNvSpPr>
          <p:nvPr/>
        </p:nvSpPr>
        <p:spPr bwMode="auto">
          <a:xfrm>
            <a:off x="5613640" y="3545258"/>
            <a:ext cx="2684005" cy="461665"/>
          </a:xfrm>
          <a:prstGeom prst="rect">
            <a:avLst/>
          </a:prstGeom>
          <a:solidFill>
            <a:schemeClr val="accent1"/>
          </a:solid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2400">
                <a:solidFill>
                  <a:schemeClr val="bg1"/>
                </a:solidFill>
                <a:latin typeface="+mn-ea"/>
                <a:ea typeface="+mn-ea"/>
              </a:rPr>
              <a:t>登陆艇</a:t>
            </a:r>
          </a:p>
        </p:txBody>
      </p:sp>
      <p:sp>
        <p:nvSpPr>
          <p:cNvPr id="22" name="Text Box 13"/>
          <p:cNvSpPr txBox="1">
            <a:spLocks noChangeArrowheads="1"/>
          </p:cNvSpPr>
          <p:nvPr/>
        </p:nvSpPr>
        <p:spPr bwMode="auto">
          <a:xfrm>
            <a:off x="889240" y="2352554"/>
            <a:ext cx="2626374" cy="461665"/>
          </a:xfrm>
          <a:prstGeom prst="rect">
            <a:avLst/>
          </a:prstGeom>
          <a:solidFill>
            <a:schemeClr val="accent1"/>
          </a:solid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2400">
                <a:solidFill>
                  <a:schemeClr val="bg1"/>
                </a:solidFill>
                <a:latin typeface="+mn-ea"/>
                <a:ea typeface="+mn-ea"/>
              </a:rPr>
              <a:t>导弹护卫舰</a:t>
            </a:r>
          </a:p>
        </p:txBody>
      </p:sp>
      <p:pic>
        <p:nvPicPr>
          <p:cNvPr id="2" name="图片 1"/>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6451840" y="1522042"/>
            <a:ext cx="1887908" cy="1887908"/>
          </a:xfrm>
          <a:prstGeom prst="rect">
            <a:avLst/>
          </a:prstGeom>
        </p:spPr>
      </p:pic>
      <p:sp>
        <p:nvSpPr>
          <p:cNvPr id="5" name="文本框 4"/>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animEffect transition="in" filter="fade">
                                      <p:cBhvr>
                                        <p:cTn id="12" dur="500"/>
                                        <p:tgtEl>
                                          <p:spTgt spid="14"/>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500" fill="hold"/>
                                        <p:tgtEl>
                                          <p:spTgt spid="19"/>
                                        </p:tgtEl>
                                        <p:attrNameLst>
                                          <p:attrName>ppt_w</p:attrName>
                                        </p:attrNameLst>
                                      </p:cBhvr>
                                      <p:tavLst>
                                        <p:tav tm="0">
                                          <p:val>
                                            <p:fltVal val="0"/>
                                          </p:val>
                                        </p:tav>
                                        <p:tav tm="100000">
                                          <p:val>
                                            <p:strVal val="#ppt_w"/>
                                          </p:val>
                                        </p:tav>
                                      </p:tavLst>
                                    </p:anim>
                                    <p:anim calcmode="lin" valueType="num">
                                      <p:cBhvr>
                                        <p:cTn id="16" dur="500" fill="hold"/>
                                        <p:tgtEl>
                                          <p:spTgt spid="19"/>
                                        </p:tgtEl>
                                        <p:attrNameLst>
                                          <p:attrName>ppt_h</p:attrName>
                                        </p:attrNameLst>
                                      </p:cBhvr>
                                      <p:tavLst>
                                        <p:tav tm="0">
                                          <p:val>
                                            <p:fltVal val="0"/>
                                          </p:val>
                                        </p:tav>
                                        <p:tav tm="100000">
                                          <p:val>
                                            <p:strVal val="#ppt_h"/>
                                          </p:val>
                                        </p:tav>
                                      </p:tavLst>
                                    </p:anim>
                                    <p:animEffect transition="in" filter="fade">
                                      <p:cBhvr>
                                        <p:cTn id="17" dur="500"/>
                                        <p:tgtEl>
                                          <p:spTgt spid="19"/>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par>
                                <p:cTn id="28" presetID="2" presetClass="entr" presetSubtype="4"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animBg="1"/>
      <p:bldP spid="19" grpId="0" animBg="1"/>
      <p:bldP spid="20"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990600" y="1352550"/>
            <a:ext cx="2504268" cy="553998"/>
          </a:xfrm>
          <a:prstGeom prst="rect">
            <a:avLst/>
          </a:prstGeom>
          <a:noFill/>
          <a:ln>
            <a:solidFill>
              <a:schemeClr val="accent1"/>
            </a:solidFill>
          </a:ln>
        </p:spPr>
        <p:txBody>
          <a:bodyPr vert="horz" wrap="square" rtlCol="0">
            <a:spAutoFit/>
          </a:bodyPr>
          <a:lstStyle/>
          <a:p>
            <a:r>
              <a:rPr lang="zh-CN" altLang="en-US" sz="30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中 国 空 军</a:t>
            </a:r>
          </a:p>
        </p:txBody>
      </p:sp>
      <p:sp>
        <p:nvSpPr>
          <p:cNvPr id="17" name="Text Box 5"/>
          <p:cNvSpPr txBox="1">
            <a:spLocks noChangeArrowheads="1"/>
          </p:cNvSpPr>
          <p:nvPr/>
        </p:nvSpPr>
        <p:spPr bwMode="auto">
          <a:xfrm>
            <a:off x="3494868" y="1424285"/>
            <a:ext cx="4887132" cy="461665"/>
          </a:xfrm>
          <a:prstGeom prst="rect">
            <a:avLst/>
          </a:prstGeom>
          <a:solidFill>
            <a:schemeClr val="accent1"/>
          </a:solidFill>
          <a:ln>
            <a:no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spcBef>
                <a:spcPct val="50000"/>
              </a:spcBef>
            </a:pPr>
            <a:r>
              <a:rPr lang="en-US" altLang="zh-CN" sz="2400">
                <a:solidFill>
                  <a:schemeClr val="bg1"/>
                </a:solidFill>
                <a:latin typeface="+mn-ea"/>
                <a:ea typeface="+mn-ea"/>
              </a:rPr>
              <a:t>1949</a:t>
            </a:r>
            <a:r>
              <a:rPr lang="zh-CN" altLang="en-US" sz="2400">
                <a:solidFill>
                  <a:schemeClr val="bg1"/>
                </a:solidFill>
                <a:latin typeface="+mn-ea"/>
                <a:ea typeface="+mn-ea"/>
              </a:rPr>
              <a:t>年 人民空军正式诞生。</a:t>
            </a:r>
            <a:endParaRPr lang="en-US" altLang="zh-CN" sz="2400">
              <a:solidFill>
                <a:schemeClr val="bg1"/>
              </a:solidFill>
              <a:latin typeface="+mn-ea"/>
              <a:ea typeface="+mn-ea"/>
            </a:endParaRPr>
          </a:p>
        </p:txBody>
      </p:sp>
      <p:sp>
        <p:nvSpPr>
          <p:cNvPr id="27" name="矩形 26"/>
          <p:cNvSpPr/>
          <p:nvPr/>
        </p:nvSpPr>
        <p:spPr>
          <a:xfrm>
            <a:off x="990600" y="2190750"/>
            <a:ext cx="7391400" cy="1754326"/>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350">
                <a:latin typeface="+mn-ea"/>
              </a:rPr>
              <a:t>人民空军已经发展成为一支由航空兵、地空导弹兵、高射炮兵、雷达兵、空降兵、电子对抗、气象等多兵种合成的军种</a:t>
            </a:r>
            <a:r>
              <a:rPr lang="zh-CN" altLang="en-US" sz="1350" smtClean="0">
                <a:latin typeface="+mn-ea"/>
              </a:rPr>
              <a:t>。</a:t>
            </a:r>
            <a:endParaRPr lang="en-US" altLang="zh-CN" sz="1350">
              <a:latin typeface="+mn-ea"/>
            </a:endParaRPr>
          </a:p>
          <a:p>
            <a:pPr>
              <a:lnSpc>
                <a:spcPct val="200000"/>
              </a:lnSpc>
            </a:pPr>
            <a:r>
              <a:rPr lang="zh-CN" altLang="en-US" sz="1350">
                <a:latin typeface="+mn-ea"/>
              </a:rPr>
              <a:t>主要任务是担负国土防空，支援陆、海军作战，对敌后方实施</a:t>
            </a:r>
            <a:r>
              <a:rPr lang="zh-CN" altLang="en-US" sz="1350" smtClean="0">
                <a:latin typeface="+mn-ea"/>
              </a:rPr>
              <a:t>空袭</a:t>
            </a:r>
            <a:endParaRPr lang="en-US" altLang="zh-CN" sz="1350" smtClean="0">
              <a:latin typeface="+mn-ea"/>
            </a:endParaRPr>
          </a:p>
          <a:p>
            <a:pPr>
              <a:lnSpc>
                <a:spcPct val="200000"/>
              </a:lnSpc>
            </a:pPr>
            <a:r>
              <a:rPr lang="zh-CN" altLang="en-US" sz="1350" smtClean="0">
                <a:latin typeface="+mn-ea"/>
              </a:rPr>
              <a:t>进行</a:t>
            </a:r>
            <a:r>
              <a:rPr lang="zh-CN" altLang="en-US" sz="1350">
                <a:latin typeface="+mn-ea"/>
              </a:rPr>
              <a:t>空运和航空侦察。</a:t>
            </a:r>
          </a:p>
        </p:txBody>
      </p:sp>
      <p:pic>
        <p:nvPicPr>
          <p:cNvPr id="5" name="图片 4"/>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6400800" y="2724150"/>
            <a:ext cx="1905000" cy="1905000"/>
          </a:xfrm>
          <a:prstGeom prst="rect">
            <a:avLst/>
          </a:prstGeom>
        </p:spPr>
      </p:pic>
      <p:sp>
        <p:nvSpPr>
          <p:cNvPr id="4" name="文本框 3"/>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53"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3276600" y="1206863"/>
            <a:ext cx="2946640" cy="769441"/>
          </a:xfrm>
          <a:prstGeom prst="rect">
            <a:avLst/>
          </a:prstGeom>
          <a:noFill/>
        </p:spPr>
        <p:txBody>
          <a:bodyPr vert="horz" wrap="none" rtlCol="0">
            <a:spAutoFit/>
          </a:bodyPr>
          <a:lstStyle/>
          <a:p>
            <a:r>
              <a:rPr lang="zh-CN" altLang="en-US" sz="44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中 国 空 军</a:t>
            </a:r>
          </a:p>
        </p:txBody>
      </p:sp>
      <p:sp>
        <p:nvSpPr>
          <p:cNvPr id="14" name="Text Box 15"/>
          <p:cNvSpPr txBox="1">
            <a:spLocks noChangeArrowheads="1"/>
          </p:cNvSpPr>
          <p:nvPr/>
        </p:nvSpPr>
        <p:spPr bwMode="auto">
          <a:xfrm>
            <a:off x="5867400" y="2415356"/>
            <a:ext cx="2438400"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歼击机</a:t>
            </a:r>
          </a:p>
        </p:txBody>
      </p:sp>
      <p:sp>
        <p:nvSpPr>
          <p:cNvPr id="19" name="Text Box 17"/>
          <p:cNvSpPr txBox="1">
            <a:spLocks noChangeArrowheads="1"/>
          </p:cNvSpPr>
          <p:nvPr/>
        </p:nvSpPr>
        <p:spPr bwMode="auto">
          <a:xfrm>
            <a:off x="946220" y="3309046"/>
            <a:ext cx="2311315"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预警机</a:t>
            </a:r>
          </a:p>
        </p:txBody>
      </p:sp>
      <p:sp>
        <p:nvSpPr>
          <p:cNvPr id="20" name="Text Box 19"/>
          <p:cNvSpPr txBox="1">
            <a:spLocks noChangeArrowheads="1"/>
          </p:cNvSpPr>
          <p:nvPr/>
        </p:nvSpPr>
        <p:spPr bwMode="auto">
          <a:xfrm>
            <a:off x="5886997" y="3341424"/>
            <a:ext cx="2396593"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运输机</a:t>
            </a:r>
          </a:p>
        </p:txBody>
      </p:sp>
      <p:sp>
        <p:nvSpPr>
          <p:cNvPr id="22" name="Text Box 13"/>
          <p:cNvSpPr txBox="1">
            <a:spLocks noChangeArrowheads="1"/>
          </p:cNvSpPr>
          <p:nvPr/>
        </p:nvSpPr>
        <p:spPr bwMode="auto">
          <a:xfrm>
            <a:off x="914401" y="2419350"/>
            <a:ext cx="2362200"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轰炸机</a:t>
            </a:r>
          </a:p>
        </p:txBody>
      </p:sp>
      <p:pic>
        <p:nvPicPr>
          <p:cNvPr id="2" name="图片 1"/>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flipH="1">
            <a:off x="3406343" y="2190750"/>
            <a:ext cx="2278238" cy="1742915"/>
          </a:xfrm>
          <a:prstGeom prst="rect">
            <a:avLst/>
          </a:prstGeom>
        </p:spPr>
      </p:pic>
      <p:pic>
        <p:nvPicPr>
          <p:cNvPr id="12" name="图片 11"/>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flipH="1">
            <a:off x="2055974" y="1428049"/>
            <a:ext cx="955677" cy="731119"/>
          </a:xfrm>
          <a:prstGeom prst="rect">
            <a:avLst/>
          </a:prstGeom>
        </p:spPr>
      </p:pic>
      <p:pic>
        <p:nvPicPr>
          <p:cNvPr id="13" name="图片 12"/>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flipH="1">
            <a:off x="6474211" y="1350977"/>
            <a:ext cx="628650" cy="480934"/>
          </a:xfrm>
          <a:prstGeom prst="rect">
            <a:avLst/>
          </a:prstGeom>
        </p:spPr>
      </p:pic>
      <p:sp>
        <p:nvSpPr>
          <p:cNvPr id="5" name="文本框 4"/>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animEffect transition="in" filter="fade">
                                      <p:cBhvr>
                                        <p:cTn id="12" dur="500"/>
                                        <p:tgtEl>
                                          <p:spTgt spid="14"/>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500" fill="hold"/>
                                        <p:tgtEl>
                                          <p:spTgt spid="19"/>
                                        </p:tgtEl>
                                        <p:attrNameLst>
                                          <p:attrName>ppt_w</p:attrName>
                                        </p:attrNameLst>
                                      </p:cBhvr>
                                      <p:tavLst>
                                        <p:tav tm="0">
                                          <p:val>
                                            <p:fltVal val="0"/>
                                          </p:val>
                                        </p:tav>
                                        <p:tav tm="100000">
                                          <p:val>
                                            <p:strVal val="#ppt_w"/>
                                          </p:val>
                                        </p:tav>
                                      </p:tavLst>
                                    </p:anim>
                                    <p:anim calcmode="lin" valueType="num">
                                      <p:cBhvr>
                                        <p:cTn id="16" dur="500" fill="hold"/>
                                        <p:tgtEl>
                                          <p:spTgt spid="19"/>
                                        </p:tgtEl>
                                        <p:attrNameLst>
                                          <p:attrName>ppt_h</p:attrName>
                                        </p:attrNameLst>
                                      </p:cBhvr>
                                      <p:tavLst>
                                        <p:tav tm="0">
                                          <p:val>
                                            <p:fltVal val="0"/>
                                          </p:val>
                                        </p:tav>
                                        <p:tav tm="100000">
                                          <p:val>
                                            <p:strVal val="#ppt_h"/>
                                          </p:val>
                                        </p:tav>
                                      </p:tavLst>
                                    </p:anim>
                                    <p:animEffect transition="in" filter="fade">
                                      <p:cBhvr>
                                        <p:cTn id="17" dur="500"/>
                                        <p:tgtEl>
                                          <p:spTgt spid="19"/>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par>
                                <p:cTn id="28" presetID="2" presetClass="entr" presetSubtype="12"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0-#ppt_w/2"/>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par>
                                <p:cTn id="32" presetID="2" presetClass="entr" presetSubtype="12"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0-#ppt_w/2"/>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par>
                                <p:cTn id="36" presetID="2" presetClass="entr" presetSubtype="12"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0-#ppt_w/2"/>
                                          </p:val>
                                        </p:tav>
                                        <p:tav tm="100000">
                                          <p:val>
                                            <p:strVal val="#ppt_x"/>
                                          </p:val>
                                        </p:tav>
                                      </p:tavLst>
                                    </p:anim>
                                    <p:anim calcmode="lin" valueType="num">
                                      <p:cBhvr additive="base">
                                        <p:cTn id="3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animBg="1"/>
      <p:bldP spid="19" grpId="0" animBg="1"/>
      <p:bldP spid="20"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矩形 16"/>
          <p:cNvSpPr/>
          <p:nvPr/>
        </p:nvSpPr>
        <p:spPr>
          <a:xfrm>
            <a:off x="961126" y="1844576"/>
            <a:ext cx="7725674" cy="2308324"/>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a:latin typeface="+mn-ea"/>
              </a:rPr>
              <a:t> 我国陆军编有步兵、炮兵、装甲兵、工程兵、通信兵、防化兵等专业兵种，还编有电子对抗、测绘和航空兵部队</a:t>
            </a:r>
            <a:r>
              <a:rPr lang="zh-CN" altLang="en-US" smtClean="0">
                <a:latin typeface="+mn-ea"/>
              </a:rPr>
              <a:t>。</a:t>
            </a:r>
            <a:endParaRPr lang="zh-CN" altLang="en-US">
              <a:latin typeface="+mn-ea"/>
            </a:endParaRPr>
          </a:p>
          <a:p>
            <a:pPr>
              <a:lnSpc>
                <a:spcPct val="200000"/>
              </a:lnSpc>
            </a:pPr>
            <a:r>
              <a:rPr lang="zh-CN" altLang="en-US">
                <a:latin typeface="+mn-ea"/>
              </a:rPr>
              <a:t>陆军装备：坦克、装甲车辆、</a:t>
            </a:r>
            <a:r>
              <a:rPr lang="zh-CN" altLang="en-US" smtClean="0">
                <a:latin typeface="+mn-ea"/>
              </a:rPr>
              <a:t>高射炮</a:t>
            </a:r>
            <a:endParaRPr lang="en-US" altLang="zh-CN" smtClean="0">
              <a:latin typeface="+mn-ea"/>
            </a:endParaRPr>
          </a:p>
          <a:p>
            <a:pPr>
              <a:lnSpc>
                <a:spcPct val="200000"/>
              </a:lnSpc>
            </a:pPr>
            <a:r>
              <a:rPr lang="zh-CN" altLang="en-US" smtClean="0">
                <a:latin typeface="+mn-ea"/>
              </a:rPr>
              <a:t>火箭炮</a:t>
            </a:r>
            <a:r>
              <a:rPr lang="zh-CN" altLang="en-US">
                <a:latin typeface="+mn-ea"/>
              </a:rPr>
              <a:t>、迫击炮</a:t>
            </a:r>
            <a:r>
              <a:rPr lang="zh-CN" altLang="en-US" smtClean="0">
                <a:latin typeface="+mn-ea"/>
              </a:rPr>
              <a:t>。</a:t>
            </a:r>
            <a:endParaRPr lang="zh-CN" altLang="en-US">
              <a:latin typeface="+mn-ea"/>
            </a:endParaRPr>
          </a:p>
        </p:txBody>
      </p:sp>
      <p:pic>
        <p:nvPicPr>
          <p:cNvPr id="2" name="图片 1"/>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5505450" y="2454176"/>
            <a:ext cx="2343150" cy="2343150"/>
          </a:xfrm>
          <a:prstGeom prst="rect">
            <a:avLst/>
          </a:prstGeom>
        </p:spPr>
      </p:pic>
      <p:sp>
        <p:nvSpPr>
          <p:cNvPr id="16" name="Rectangle 7"/>
          <p:cNvSpPr>
            <a:spLocks noChangeArrowheads="1"/>
          </p:cNvSpPr>
          <p:nvPr/>
        </p:nvSpPr>
        <p:spPr bwMode="auto">
          <a:xfrm>
            <a:off x="961126" y="1200150"/>
            <a:ext cx="2544074" cy="553998"/>
          </a:xfrm>
          <a:prstGeom prst="rect">
            <a:avLst/>
          </a:prstGeom>
          <a:solidFill>
            <a:schemeClr val="accent1"/>
          </a:solidFill>
        </p:spPr>
        <p:txBody>
          <a:bodyPr vert="horz" wrap="square" rtlCol="0">
            <a:spAutoFit/>
          </a:bodyPr>
          <a:lstStyle/>
          <a:p>
            <a:r>
              <a:rPr lang="zh-CN" altLang="en-US" sz="30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中 国 陆 军</a:t>
            </a:r>
          </a:p>
        </p:txBody>
      </p:sp>
      <p:sp>
        <p:nvSpPr>
          <p:cNvPr id="5" name="文本框 4"/>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53"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907900" y="1200150"/>
            <a:ext cx="2444900" cy="646331"/>
          </a:xfrm>
          <a:prstGeom prst="rect">
            <a:avLst/>
          </a:prstGeom>
          <a:noFill/>
        </p:spPr>
        <p:txBody>
          <a:bodyPr vert="horz" wrap="none" rtlCol="0">
            <a:spAutoFit/>
          </a:bodyPr>
          <a:lstStyle/>
          <a:p>
            <a:r>
              <a:rPr lang="zh-CN" altLang="en-US" sz="36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中 国 </a:t>
            </a:r>
            <a:r>
              <a:rPr lang="zh-CN" altLang="en-US" sz="3600" b="1" smtClean="0">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陆 </a:t>
            </a:r>
            <a:r>
              <a:rPr lang="zh-CN" altLang="en-US" sz="36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军</a:t>
            </a:r>
          </a:p>
        </p:txBody>
      </p:sp>
      <p:sp>
        <p:nvSpPr>
          <p:cNvPr id="14" name="Text Box 15"/>
          <p:cNvSpPr txBox="1">
            <a:spLocks noChangeArrowheads="1"/>
          </p:cNvSpPr>
          <p:nvPr/>
        </p:nvSpPr>
        <p:spPr bwMode="auto">
          <a:xfrm>
            <a:off x="3505200" y="2064013"/>
            <a:ext cx="2133600"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火箭扫雷车</a:t>
            </a:r>
          </a:p>
        </p:txBody>
      </p:sp>
      <p:sp>
        <p:nvSpPr>
          <p:cNvPr id="19" name="Text Box 17"/>
          <p:cNvSpPr txBox="1">
            <a:spLocks noChangeArrowheads="1"/>
          </p:cNvSpPr>
          <p:nvPr/>
        </p:nvSpPr>
        <p:spPr bwMode="auto">
          <a:xfrm>
            <a:off x="870020" y="2831086"/>
            <a:ext cx="2129976"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坦克</a:t>
            </a:r>
          </a:p>
        </p:txBody>
      </p:sp>
      <p:sp>
        <p:nvSpPr>
          <p:cNvPr id="20" name="Text Box 19"/>
          <p:cNvSpPr txBox="1">
            <a:spLocks noChangeArrowheads="1"/>
          </p:cNvSpPr>
          <p:nvPr/>
        </p:nvSpPr>
        <p:spPr bwMode="auto">
          <a:xfrm>
            <a:off x="3524797" y="2726726"/>
            <a:ext cx="2104720"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坦克抢修车</a:t>
            </a:r>
          </a:p>
        </p:txBody>
      </p:sp>
      <p:sp>
        <p:nvSpPr>
          <p:cNvPr id="22" name="Text Box 13"/>
          <p:cNvSpPr txBox="1">
            <a:spLocks noChangeArrowheads="1"/>
          </p:cNvSpPr>
          <p:nvPr/>
        </p:nvSpPr>
        <p:spPr bwMode="auto">
          <a:xfrm>
            <a:off x="876505" y="2064013"/>
            <a:ext cx="2176869"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smtClean="0">
                <a:solidFill>
                  <a:schemeClr val="tx1"/>
                </a:solidFill>
                <a:latin typeface="+mn-ea"/>
                <a:ea typeface="+mn-ea"/>
              </a:rPr>
              <a:t>火箭布雷</a:t>
            </a:r>
            <a:r>
              <a:rPr lang="zh-CN" altLang="en-US" sz="1800">
                <a:solidFill>
                  <a:schemeClr val="tx1"/>
                </a:solidFill>
                <a:latin typeface="+mn-ea"/>
                <a:ea typeface="+mn-ea"/>
              </a:rPr>
              <a:t>车</a:t>
            </a:r>
          </a:p>
        </p:txBody>
      </p:sp>
      <p:sp>
        <p:nvSpPr>
          <p:cNvPr id="23" name="Text Box 17"/>
          <p:cNvSpPr txBox="1">
            <a:spLocks noChangeArrowheads="1"/>
          </p:cNvSpPr>
          <p:nvPr/>
        </p:nvSpPr>
        <p:spPr bwMode="auto">
          <a:xfrm>
            <a:off x="876504" y="3486150"/>
            <a:ext cx="4686095" cy="369332"/>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800">
                <a:solidFill>
                  <a:schemeClr val="tx1"/>
                </a:solidFill>
                <a:latin typeface="+mn-ea"/>
                <a:ea typeface="+mn-ea"/>
              </a:rPr>
              <a:t>装甲车</a:t>
            </a:r>
          </a:p>
        </p:txBody>
      </p:sp>
      <p:sp>
        <p:nvSpPr>
          <p:cNvPr id="24" name="Text Box 19"/>
          <p:cNvSpPr txBox="1">
            <a:spLocks noChangeArrowheads="1"/>
          </p:cNvSpPr>
          <p:nvPr/>
        </p:nvSpPr>
        <p:spPr bwMode="auto">
          <a:xfrm>
            <a:off x="5846236" y="2064013"/>
            <a:ext cx="2104720" cy="338554"/>
          </a:xfrm>
          <a:prstGeom prst="rect">
            <a:avLst/>
          </a:prstGeom>
          <a:noFill/>
          <a:ln>
            <a:solidFill>
              <a:srgbClr val="E51221"/>
            </a:solidFill>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gn="ctr">
              <a:spcBef>
                <a:spcPct val="50000"/>
              </a:spcBef>
            </a:pPr>
            <a:r>
              <a:rPr lang="zh-CN" altLang="en-US" sz="1600">
                <a:solidFill>
                  <a:schemeClr val="tx1"/>
                </a:solidFill>
                <a:latin typeface="+mn-ea"/>
                <a:ea typeface="+mn-ea"/>
              </a:rPr>
              <a:t>水陆两栖坦克</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562600" y="2038350"/>
            <a:ext cx="2616956" cy="2613202"/>
          </a:xfrm>
          <a:prstGeom prst="rect">
            <a:avLst/>
          </a:prstGeom>
        </p:spPr>
      </p:pic>
      <p:sp>
        <p:nvSpPr>
          <p:cNvPr id="5" name="文本框 4"/>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animEffect transition="in" filter="fade">
                                      <p:cBhvr>
                                        <p:cTn id="12" dur="500"/>
                                        <p:tgtEl>
                                          <p:spTgt spid="14"/>
                                        </p:tgtEl>
                                      </p:cBhvr>
                                    </p:animEffect>
                                  </p:childTnLst>
                                </p:cTn>
                              </p:par>
                              <p:par>
                                <p:cTn id="13" presetID="53"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500" fill="hold"/>
                                        <p:tgtEl>
                                          <p:spTgt spid="19"/>
                                        </p:tgtEl>
                                        <p:attrNameLst>
                                          <p:attrName>ppt_w</p:attrName>
                                        </p:attrNameLst>
                                      </p:cBhvr>
                                      <p:tavLst>
                                        <p:tav tm="0">
                                          <p:val>
                                            <p:fltVal val="0"/>
                                          </p:val>
                                        </p:tav>
                                        <p:tav tm="100000">
                                          <p:val>
                                            <p:strVal val="#ppt_w"/>
                                          </p:val>
                                        </p:tav>
                                      </p:tavLst>
                                    </p:anim>
                                    <p:anim calcmode="lin" valueType="num">
                                      <p:cBhvr>
                                        <p:cTn id="16" dur="500" fill="hold"/>
                                        <p:tgtEl>
                                          <p:spTgt spid="19"/>
                                        </p:tgtEl>
                                        <p:attrNameLst>
                                          <p:attrName>ppt_h</p:attrName>
                                        </p:attrNameLst>
                                      </p:cBhvr>
                                      <p:tavLst>
                                        <p:tav tm="0">
                                          <p:val>
                                            <p:fltVal val="0"/>
                                          </p:val>
                                        </p:tav>
                                        <p:tav tm="100000">
                                          <p:val>
                                            <p:strVal val="#ppt_h"/>
                                          </p:val>
                                        </p:tav>
                                      </p:tavLst>
                                    </p:anim>
                                    <p:animEffect transition="in" filter="fade">
                                      <p:cBhvr>
                                        <p:cTn id="17" dur="500"/>
                                        <p:tgtEl>
                                          <p:spTgt spid="19"/>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par>
                                <p:cTn id="28" presetID="53" presetClass="entr" presetSubtype="0"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animEffect transition="in" filter="fade">
                                      <p:cBhvr>
                                        <p:cTn id="32" dur="500"/>
                                        <p:tgtEl>
                                          <p:spTgt spid="23"/>
                                        </p:tgtEl>
                                      </p:cBhvr>
                                    </p:animEffect>
                                  </p:childTnLst>
                                </p:cTn>
                              </p:par>
                              <p:par>
                                <p:cTn id="33" presetID="53"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500" fill="hold"/>
                                        <p:tgtEl>
                                          <p:spTgt spid="24"/>
                                        </p:tgtEl>
                                        <p:attrNameLst>
                                          <p:attrName>ppt_w</p:attrName>
                                        </p:attrNameLst>
                                      </p:cBhvr>
                                      <p:tavLst>
                                        <p:tav tm="0">
                                          <p:val>
                                            <p:fltVal val="0"/>
                                          </p:val>
                                        </p:tav>
                                        <p:tav tm="100000">
                                          <p:val>
                                            <p:strVal val="#ppt_w"/>
                                          </p:val>
                                        </p:tav>
                                      </p:tavLst>
                                    </p:anim>
                                    <p:anim calcmode="lin" valueType="num">
                                      <p:cBhvr>
                                        <p:cTn id="36" dur="500" fill="hold"/>
                                        <p:tgtEl>
                                          <p:spTgt spid="24"/>
                                        </p:tgtEl>
                                        <p:attrNameLst>
                                          <p:attrName>ppt_h</p:attrName>
                                        </p:attrNameLst>
                                      </p:cBhvr>
                                      <p:tavLst>
                                        <p:tav tm="0">
                                          <p:val>
                                            <p:fltVal val="0"/>
                                          </p:val>
                                        </p:tav>
                                        <p:tav tm="100000">
                                          <p:val>
                                            <p:strVal val="#ppt_h"/>
                                          </p:val>
                                        </p:tav>
                                      </p:tavLst>
                                    </p:anim>
                                    <p:animEffect transition="in" filter="fade">
                                      <p:cBhvr>
                                        <p:cTn id="37" dur="500"/>
                                        <p:tgtEl>
                                          <p:spTgt spid="24"/>
                                        </p:tgtEl>
                                      </p:cBhvr>
                                    </p:animEffect>
                                  </p:childTnLst>
                                </p:cTn>
                              </p:par>
                              <p:par>
                                <p:cTn id="38" presetID="2" presetClass="entr" presetSubtype="4" fill="hold" nodeType="with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animBg="1"/>
      <p:bldP spid="19" grpId="0" animBg="1"/>
      <p:bldP spid="20" grpId="0" animBg="1"/>
      <p:bldP spid="22" grpId="0" animBg="1"/>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pic>
        <p:nvPicPr>
          <p:cNvPr id="4" name="图片 3"/>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13335" y="-635"/>
            <a:ext cx="9157335" cy="5179060"/>
          </a:xfrm>
          <a:prstGeom prst="rect">
            <a:avLst/>
          </a:prstGeom>
        </p:spPr>
      </p:pic>
      <p:grpSp>
        <p:nvGrpSpPr>
          <p:cNvPr id="5" name="组合 4"/>
          <p:cNvGrpSpPr/>
          <p:nvPr/>
        </p:nvGrpSpPr>
        <p:grpSpPr>
          <a:xfrm>
            <a:off x="2051010" y="4071590"/>
            <a:ext cx="2967555" cy="726235"/>
            <a:chOff x="2479479" y="5479066"/>
            <a:chExt cx="3673446" cy="898984"/>
          </a:xfrm>
        </p:grpSpPr>
        <p:pic>
          <p:nvPicPr>
            <p:cNvPr id="6" name="图片 5"/>
            <p:cNvPicPr>
              <a:picLocks noChangeAspect="1"/>
            </p:cNvPicPr>
            <p:nvPr/>
          </p:nvPicPr>
          <p:blipFill>
            <a:blip r:embed="rId8"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2479479" y="5479066"/>
              <a:ext cx="1154281" cy="857538"/>
            </a:xfrm>
            <a:prstGeom prst="rect">
              <a:avLst/>
            </a:prstGeom>
          </p:spPr>
        </p:pic>
        <p:pic>
          <p:nvPicPr>
            <p:cNvPr id="29" name="图片 28"/>
            <p:cNvPicPr>
              <a:picLocks noChangeAspect="1"/>
            </p:cNvPicPr>
            <p:nvPr/>
          </p:nvPicPr>
          <p:blipFill>
            <a:blip r:embed="rId8"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677196" y="5520512"/>
              <a:ext cx="1154281" cy="857538"/>
            </a:xfrm>
            <a:prstGeom prst="rect">
              <a:avLst/>
            </a:prstGeom>
          </p:spPr>
        </p:pic>
        <p:pic>
          <p:nvPicPr>
            <p:cNvPr id="30" name="图片 29"/>
            <p:cNvPicPr>
              <a:picLocks noChangeAspect="1"/>
            </p:cNvPicPr>
            <p:nvPr/>
          </p:nvPicPr>
          <p:blipFill>
            <a:blip r:embed="rId8"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4998644" y="5479066"/>
              <a:ext cx="1154281" cy="857538"/>
            </a:xfrm>
            <a:prstGeom prst="rect">
              <a:avLst/>
            </a:prstGeom>
          </p:spPr>
        </p:pic>
      </p:grpSp>
      <p:grpSp>
        <p:nvGrpSpPr>
          <p:cNvPr id="7" name="组合 6"/>
          <p:cNvGrpSpPr/>
          <p:nvPr/>
        </p:nvGrpSpPr>
        <p:grpSpPr>
          <a:xfrm>
            <a:off x="23066" y="2886075"/>
            <a:ext cx="9141619" cy="2292825"/>
            <a:chOff x="29167" y="3848100"/>
            <a:chExt cx="12188825" cy="3057100"/>
          </a:xfrm>
        </p:grpSpPr>
        <p:pic>
          <p:nvPicPr>
            <p:cNvPr id="28" name="图片 27"/>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6437571" y="3848100"/>
              <a:ext cx="5773479" cy="3057100"/>
            </a:xfrm>
            <a:prstGeom prst="rect">
              <a:avLst/>
            </a:prstGeom>
          </p:spPr>
        </p:pic>
        <p:pic>
          <p:nvPicPr>
            <p:cNvPr id="9" name="Picture 3" descr="C:\Users\Administrator\Desktop\2.png"/>
            <p:cNvPicPr>
              <a:picLocks noChangeAspect="1" noChangeArrowheads="1"/>
            </p:cNvPicPr>
            <p:nvPr/>
          </p:nvPicPr>
          <p:blipFill>
            <a:blip r:embed="rId10" cstate="email">
              <a:extLst>
                <a:ext uri="{28A0092B-C50C-407E-A947-70E740481C1C}">
                  <a14:useLocalDpi xmlns:a14="http://schemas.microsoft.com/office/drawing/2010/main"/>
                </a:ext>
              </a:extLst>
            </a:blip>
            <a:stretch>
              <a:fillRect/>
            </a:stretch>
          </p:blipFill>
          <p:spPr bwMode="auto">
            <a:xfrm flipH="1">
              <a:off x="29167" y="6010197"/>
              <a:ext cx="12188825" cy="877969"/>
            </a:xfrm>
            <a:prstGeom prst="rect">
              <a:avLst/>
            </a:prstGeom>
            <a:noFill/>
          </p:spPr>
        </p:pic>
      </p:grpSp>
      <p:pic>
        <p:nvPicPr>
          <p:cNvPr id="21" name="图片 20"/>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flipH="1">
            <a:off x="1191" y="0"/>
            <a:ext cx="2840666" cy="2081463"/>
          </a:xfrm>
          <a:prstGeom prst="rect">
            <a:avLst/>
          </a:prstGeom>
        </p:spPr>
      </p:pic>
      <p:pic>
        <p:nvPicPr>
          <p:cNvPr id="11" name="图片 10"/>
          <p:cNvPicPr>
            <a:picLocks noChangeAspect="1"/>
          </p:cNvPicPr>
          <p:nvPr/>
        </p:nvPicPr>
        <p:blipFill>
          <a:blip r:embed="rId12"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8988"/>
            <a:ext cx="3443409" cy="4027137"/>
          </a:xfrm>
          <a:prstGeom prst="rect">
            <a:avLst/>
          </a:prstGeom>
        </p:spPr>
      </p:pic>
      <p:pic>
        <p:nvPicPr>
          <p:cNvPr id="15" name="图片 14"/>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7355573" y="290248"/>
            <a:ext cx="1522706" cy="634461"/>
          </a:xfrm>
          <a:prstGeom prst="rect">
            <a:avLst/>
          </a:prstGeom>
        </p:spPr>
      </p:pic>
      <p:sp>
        <p:nvSpPr>
          <p:cNvPr id="12" name="文本框 11"/>
          <p:cNvSpPr txBox="1"/>
          <p:nvPr/>
        </p:nvSpPr>
        <p:spPr>
          <a:xfrm>
            <a:off x="2028825" y="1626235"/>
            <a:ext cx="746691" cy="1200329"/>
          </a:xfrm>
          <a:prstGeom prst="rect">
            <a:avLst/>
          </a:prstGeom>
          <a:noFill/>
        </p:spPr>
        <p:txBody>
          <a:bodyPr vert="horz" wrap="square" rtlCol="0">
            <a:spAutoFit/>
          </a:bodyPr>
          <a:lstStyle>
            <a:defPPr>
              <a:defRPr lang="zh-CN"/>
            </a:defPPr>
            <a:lvl1pPr>
              <a:defRPr sz="4800" b="1">
                <a:ln w="15875">
                  <a:solidFill>
                    <a:schemeClr val="bg1"/>
                  </a:solidFill>
                </a:ln>
                <a:gradFill>
                  <a:gsLst>
                    <a:gs pos="0">
                      <a:srgbClr val="C00000"/>
                    </a:gs>
                    <a:gs pos="55000">
                      <a:srgbClr val="C00000"/>
                    </a:gs>
                    <a:gs pos="51000">
                      <a:srgbClr val="FF0000"/>
                    </a:gs>
                  </a:gsLst>
                  <a:lin ang="5400000" scaled="1"/>
                </a:gradFill>
                <a:effectLst>
                  <a:outerShdw blurRad="38100" dist="38100" dir="2700000" algn="tl">
                    <a:srgbClr val="000000">
                      <a:alpha val="63000"/>
                    </a:srgbClr>
                  </a:outerShdw>
                </a:effectLst>
                <a:latin typeface="微软雅黑" panose="020B0503020204020204" pitchFamily="34" charset="-122"/>
                <a:ea typeface="微软雅黑" panose="020B0503020204020204" pitchFamily="34" charset="-122"/>
              </a:defRPr>
            </a:lvl1pPr>
          </a:lstStyle>
          <a:p>
            <a:r>
              <a:rPr lang="zh-CN" altLang="en-US" sz="3600" smtClean="0">
                <a:ln>
                  <a:noFill/>
                </a:ln>
                <a:solidFill>
                  <a:srgbClr val="E51221"/>
                </a:solidFill>
                <a:effectLst/>
                <a:latin typeface="+mn-ea"/>
                <a:ea typeface="+mn-ea"/>
                <a:cs typeface="经典趣体简" panose="02010609000101010101" pitchFamily="49" charset="-122"/>
              </a:rPr>
              <a:t>目</a:t>
            </a:r>
            <a:endParaRPr lang="en-US" altLang="zh-CN" sz="3600" smtClean="0">
              <a:ln>
                <a:noFill/>
              </a:ln>
              <a:solidFill>
                <a:srgbClr val="E51221"/>
              </a:solidFill>
              <a:effectLst/>
              <a:latin typeface="+mn-ea"/>
              <a:ea typeface="+mn-ea"/>
              <a:cs typeface="经典趣体简" panose="02010609000101010101" pitchFamily="49" charset="-122"/>
            </a:endParaRPr>
          </a:p>
          <a:p>
            <a:r>
              <a:rPr lang="zh-CN" altLang="en-US" sz="3600" smtClean="0">
                <a:ln>
                  <a:noFill/>
                </a:ln>
                <a:solidFill>
                  <a:srgbClr val="E51221"/>
                </a:solidFill>
                <a:effectLst/>
                <a:latin typeface="+mn-ea"/>
                <a:ea typeface="+mn-ea"/>
                <a:cs typeface="经典趣体简" panose="02010609000101010101" pitchFamily="49" charset="-122"/>
              </a:rPr>
              <a:t>录</a:t>
            </a:r>
            <a:endParaRPr lang="zh-CN" altLang="en-US" sz="3600">
              <a:ln>
                <a:noFill/>
              </a:ln>
              <a:solidFill>
                <a:srgbClr val="E51221"/>
              </a:solidFill>
              <a:effectLst/>
              <a:latin typeface="+mn-ea"/>
              <a:ea typeface="+mn-ea"/>
              <a:cs typeface="经典趣体简" panose="02010609000101010101" pitchFamily="49" charset="-122"/>
            </a:endParaRPr>
          </a:p>
        </p:txBody>
      </p:sp>
      <p:sp>
        <p:nvSpPr>
          <p:cNvPr id="13" name="MH_Entry_1"/>
          <p:cNvSpPr/>
          <p:nvPr>
            <p:custDataLst>
              <p:tags r:id="rId1"/>
            </p:custDataLst>
          </p:nvPr>
        </p:nvSpPr>
        <p:spPr>
          <a:xfrm>
            <a:off x="3281679" y="464185"/>
            <a:ext cx="3255138" cy="408623"/>
          </a:xfrm>
          <a:prstGeom prst="roundRect">
            <a:avLst/>
          </a:prstGeom>
          <a:solidFill>
            <a:schemeClr val="bg1">
              <a:alpha val="82000"/>
            </a:schemeClr>
          </a:solidFill>
        </p:spPr>
        <p:txBody>
          <a:bodyPr vert="horz" wrap="square" rtlCol="0">
            <a:spAutoFit/>
          </a:bodyPr>
          <a:lstStyle/>
          <a:p>
            <a:r>
              <a:rPr lang="en-US" altLang="zh-CN" b="1" smtClean="0">
                <a:solidFill>
                  <a:srgbClr val="E51221"/>
                </a:solidFill>
                <a:latin typeface="+mn-ea"/>
                <a:cs typeface="经典趣体简" panose="02010609000101010101" pitchFamily="49" charset="-122"/>
              </a:rPr>
              <a:t>01</a:t>
            </a:r>
            <a:r>
              <a:rPr lang="zh-CN" altLang="en-US" b="1" smtClean="0">
                <a:solidFill>
                  <a:srgbClr val="E51221"/>
                </a:solidFill>
                <a:latin typeface="+mn-ea"/>
                <a:cs typeface="经典趣体简" panose="02010609000101010101" pitchFamily="49" charset="-122"/>
              </a:rPr>
              <a:t>、国防</a:t>
            </a:r>
            <a:r>
              <a:rPr lang="zh-CN" altLang="en-US" b="1">
                <a:solidFill>
                  <a:srgbClr val="E51221"/>
                </a:solidFill>
                <a:latin typeface="+mn-ea"/>
                <a:cs typeface="经典趣体简" panose="02010609000101010101" pitchFamily="49" charset="-122"/>
              </a:rPr>
              <a:t>的涵义</a:t>
            </a:r>
            <a:endParaRPr lang="en-US" altLang="zh-CN" b="1">
              <a:solidFill>
                <a:srgbClr val="E51221"/>
              </a:solidFill>
              <a:latin typeface="+mn-ea"/>
              <a:cs typeface="经典趣体简" panose="02010609000101010101" pitchFamily="49" charset="-122"/>
            </a:endParaRPr>
          </a:p>
        </p:txBody>
      </p:sp>
      <p:sp>
        <p:nvSpPr>
          <p:cNvPr id="14" name="MH_Entry_2"/>
          <p:cNvSpPr/>
          <p:nvPr>
            <p:custDataLst>
              <p:tags r:id="rId2"/>
            </p:custDataLst>
          </p:nvPr>
        </p:nvSpPr>
        <p:spPr>
          <a:xfrm>
            <a:off x="3281679" y="1274762"/>
            <a:ext cx="3255138" cy="408623"/>
          </a:xfrm>
          <a:prstGeom prst="roundRect">
            <a:avLst/>
          </a:prstGeom>
          <a:solidFill>
            <a:schemeClr val="bg1">
              <a:alpha val="82000"/>
            </a:schemeClr>
          </a:solidFill>
        </p:spPr>
        <p:txBody>
          <a:bodyPr vert="horz" wrap="square" rtlCol="0">
            <a:spAutoFit/>
          </a:bodyPr>
          <a:lstStyle/>
          <a:p>
            <a:r>
              <a:rPr lang="en-US" altLang="zh-CN" b="1" smtClean="0">
                <a:solidFill>
                  <a:srgbClr val="E51221"/>
                </a:solidFill>
                <a:latin typeface="+mn-ea"/>
                <a:cs typeface="经典趣体简" panose="02010609000101010101" pitchFamily="49" charset="-122"/>
              </a:rPr>
              <a:t>02</a:t>
            </a:r>
            <a:r>
              <a:rPr lang="zh-CN" altLang="en-US" b="1" smtClean="0">
                <a:solidFill>
                  <a:srgbClr val="E51221"/>
                </a:solidFill>
                <a:latin typeface="+mn-ea"/>
                <a:cs typeface="经典趣体简" panose="02010609000101010101" pitchFamily="49" charset="-122"/>
              </a:rPr>
              <a:t>、我国</a:t>
            </a:r>
            <a:r>
              <a:rPr lang="zh-CN" altLang="en-US" b="1">
                <a:solidFill>
                  <a:srgbClr val="E51221"/>
                </a:solidFill>
                <a:latin typeface="+mn-ea"/>
                <a:cs typeface="经典趣体简" panose="02010609000101010101" pitchFamily="49" charset="-122"/>
              </a:rPr>
              <a:t>基本国防情况</a:t>
            </a:r>
            <a:endParaRPr lang="en-US" altLang="zh-CN" b="1">
              <a:solidFill>
                <a:srgbClr val="E51221"/>
              </a:solidFill>
              <a:latin typeface="+mn-ea"/>
              <a:cs typeface="经典趣体简" panose="02010609000101010101" pitchFamily="49" charset="-122"/>
            </a:endParaRPr>
          </a:p>
        </p:txBody>
      </p:sp>
      <p:sp>
        <p:nvSpPr>
          <p:cNvPr id="16" name="MH_Entry_2"/>
          <p:cNvSpPr/>
          <p:nvPr>
            <p:custDataLst>
              <p:tags r:id="rId3"/>
            </p:custDataLst>
          </p:nvPr>
        </p:nvSpPr>
        <p:spPr>
          <a:xfrm>
            <a:off x="3281679" y="2826385"/>
            <a:ext cx="3255139" cy="408623"/>
          </a:xfrm>
          <a:prstGeom prst="roundRect">
            <a:avLst/>
          </a:prstGeom>
          <a:solidFill>
            <a:schemeClr val="bg1">
              <a:alpha val="82000"/>
            </a:schemeClr>
          </a:solidFill>
        </p:spPr>
        <p:txBody>
          <a:bodyPr vert="horz" wrap="none" rtlCol="0">
            <a:spAutoFit/>
          </a:bodyPr>
          <a:lstStyle/>
          <a:p>
            <a:r>
              <a:rPr lang="en-US" altLang="zh-CN" b="1" smtClean="0">
                <a:solidFill>
                  <a:srgbClr val="E51221"/>
                </a:solidFill>
                <a:latin typeface="+mn-ea"/>
                <a:cs typeface="经典趣体简" panose="02010609000101010101" pitchFamily="49" charset="-122"/>
              </a:rPr>
              <a:t>04</a:t>
            </a:r>
            <a:r>
              <a:rPr lang="zh-CN" altLang="en-US" b="1" smtClean="0">
                <a:solidFill>
                  <a:srgbClr val="E51221"/>
                </a:solidFill>
                <a:latin typeface="+mn-ea"/>
                <a:cs typeface="经典趣体简" panose="02010609000101010101" pitchFamily="49" charset="-122"/>
              </a:rPr>
              <a:t>、我国</a:t>
            </a:r>
            <a:r>
              <a:rPr lang="zh-CN" altLang="en-US" b="1">
                <a:solidFill>
                  <a:srgbClr val="E51221"/>
                </a:solidFill>
                <a:latin typeface="+mn-ea"/>
                <a:cs typeface="经典趣体简" panose="02010609000101010101" pitchFamily="49" charset="-122"/>
              </a:rPr>
              <a:t>国防事业的发展历程</a:t>
            </a:r>
          </a:p>
        </p:txBody>
      </p:sp>
      <p:sp>
        <p:nvSpPr>
          <p:cNvPr id="10" name="MH_Entry_2"/>
          <p:cNvSpPr/>
          <p:nvPr>
            <p:custDataLst>
              <p:tags r:id="rId4"/>
            </p:custDataLst>
          </p:nvPr>
        </p:nvSpPr>
        <p:spPr>
          <a:xfrm>
            <a:off x="3281679" y="2103432"/>
            <a:ext cx="3255138" cy="408623"/>
          </a:xfrm>
          <a:prstGeom prst="roundRect">
            <a:avLst/>
          </a:prstGeom>
          <a:solidFill>
            <a:schemeClr val="bg1">
              <a:alpha val="82000"/>
            </a:schemeClr>
          </a:solidFill>
        </p:spPr>
        <p:txBody>
          <a:bodyPr vert="horz" wrap="square" rtlCol="0">
            <a:spAutoFit/>
          </a:bodyPr>
          <a:lstStyle/>
          <a:p>
            <a:r>
              <a:rPr lang="en-US" altLang="zh-CN" b="1" smtClean="0">
                <a:solidFill>
                  <a:srgbClr val="E51221"/>
                </a:solidFill>
                <a:latin typeface="+mn-ea"/>
                <a:cs typeface="经典趣体简" panose="02010609000101010101" pitchFamily="49" charset="-122"/>
              </a:rPr>
              <a:t>03</a:t>
            </a:r>
            <a:r>
              <a:rPr lang="zh-CN" altLang="en-US" b="1" smtClean="0">
                <a:solidFill>
                  <a:srgbClr val="E51221"/>
                </a:solidFill>
                <a:latin typeface="+mn-ea"/>
                <a:cs typeface="经典趣体简" panose="02010609000101010101" pitchFamily="49" charset="-122"/>
              </a:rPr>
              <a:t>、我国</a:t>
            </a:r>
            <a:r>
              <a:rPr lang="zh-CN" altLang="en-US" b="1">
                <a:solidFill>
                  <a:srgbClr val="E51221"/>
                </a:solidFill>
                <a:latin typeface="+mn-ea"/>
                <a:cs typeface="经典趣体简" panose="02010609000101010101" pitchFamily="49" charset="-122"/>
              </a:rPr>
              <a:t>基本国防情况</a:t>
            </a:r>
            <a:endParaRPr lang="en-US" altLang="zh-CN" b="1">
              <a:solidFill>
                <a:srgbClr val="E51221"/>
              </a:solidFill>
              <a:latin typeface="+mn-ea"/>
              <a:cs typeface="经典趣体简" panose="0201060900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53"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ppt_w</p:attrName>
                                        </p:attrNameLst>
                                      </p:cBhvr>
                                      <p:tavLst>
                                        <p:tav tm="0">
                                          <p:val>
                                            <p:fltVal val="0"/>
                                          </p:val>
                                        </p:tav>
                                        <p:tav tm="100000">
                                          <p:val>
                                            <p:strVal val="#ppt_w"/>
                                          </p:val>
                                        </p:tav>
                                      </p:tavLst>
                                    </p:anim>
                                    <p:anim calcmode="lin" valueType="num">
                                      <p:cBhvr>
                                        <p:cTn id="17" dur="500" fill="hold"/>
                                        <p:tgtEl>
                                          <p:spTgt spid="14"/>
                                        </p:tgtEl>
                                        <p:attrNameLst>
                                          <p:attrName>ppt_h</p:attrName>
                                        </p:attrNameLst>
                                      </p:cBhvr>
                                      <p:tavLst>
                                        <p:tav tm="0">
                                          <p:val>
                                            <p:fltVal val="0"/>
                                          </p:val>
                                        </p:tav>
                                        <p:tav tm="100000">
                                          <p:val>
                                            <p:strVal val="#ppt_h"/>
                                          </p:val>
                                        </p:tav>
                                      </p:tavLst>
                                    </p:anim>
                                    <p:animEffect transition="in" filter="fade">
                                      <p:cBhvr>
                                        <p:cTn id="18" dur="500"/>
                                        <p:tgtEl>
                                          <p:spTgt spid="14"/>
                                        </p:tgtEl>
                                      </p:cBhvr>
                                    </p:animEffect>
                                  </p:childTnLst>
                                </p:cTn>
                              </p:par>
                              <p:par>
                                <p:cTn id="19" presetID="53"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fltVal val="0"/>
                                          </p:val>
                                        </p:tav>
                                        <p:tav tm="100000">
                                          <p:val>
                                            <p:strVal val="#ppt_w"/>
                                          </p:val>
                                        </p:tav>
                                      </p:tavLst>
                                    </p:anim>
                                    <p:anim calcmode="lin" valueType="num">
                                      <p:cBhvr>
                                        <p:cTn id="27" dur="500" fill="hold"/>
                                        <p:tgtEl>
                                          <p:spTgt spid="10"/>
                                        </p:tgtEl>
                                        <p:attrNameLst>
                                          <p:attrName>ppt_h</p:attrName>
                                        </p:attrNameLst>
                                      </p:cBhvr>
                                      <p:tavLst>
                                        <p:tav tm="0">
                                          <p:val>
                                            <p:fltVal val="0"/>
                                          </p:val>
                                        </p:tav>
                                        <p:tav tm="100000">
                                          <p:val>
                                            <p:strVal val="#ppt_h"/>
                                          </p:val>
                                        </p:tav>
                                      </p:tavLst>
                                    </p:anim>
                                    <p:animEffect transition="in" filter="fade">
                                      <p:cBhvr>
                                        <p:cTn id="28" dur="500"/>
                                        <p:tgtEl>
                                          <p:spTgt spid="10"/>
                                        </p:tgtEl>
                                      </p:cBhvr>
                                    </p:animEffect>
                                  </p:childTnLst>
                                </p:cTn>
                              </p:par>
                              <p:par>
                                <p:cTn id="29" presetID="42"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par>
                                <p:cTn id="34" presetID="22" presetClass="entr" presetSubtype="2"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right)">
                                      <p:cBhvr>
                                        <p:cTn id="36" dur="500"/>
                                        <p:tgtEl>
                                          <p:spTgt spid="21"/>
                                        </p:tgtEl>
                                      </p:cBhvr>
                                    </p:animEffect>
                                  </p:childTnLst>
                                </p:cTn>
                              </p:par>
                              <p:par>
                                <p:cTn id="37" presetID="53"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1000" fill="hold"/>
                                        <p:tgtEl>
                                          <p:spTgt spid="15"/>
                                        </p:tgtEl>
                                        <p:attrNameLst>
                                          <p:attrName>ppt_w</p:attrName>
                                        </p:attrNameLst>
                                      </p:cBhvr>
                                      <p:tavLst>
                                        <p:tav tm="0">
                                          <p:val>
                                            <p:fltVal val="0"/>
                                          </p:val>
                                        </p:tav>
                                        <p:tav tm="100000">
                                          <p:val>
                                            <p:strVal val="#ppt_w"/>
                                          </p:val>
                                        </p:tav>
                                      </p:tavLst>
                                    </p:anim>
                                    <p:anim calcmode="lin" valueType="num">
                                      <p:cBhvr>
                                        <p:cTn id="40" dur="1000" fill="hold"/>
                                        <p:tgtEl>
                                          <p:spTgt spid="15"/>
                                        </p:tgtEl>
                                        <p:attrNameLst>
                                          <p:attrName>ppt_h</p:attrName>
                                        </p:attrNameLst>
                                      </p:cBhvr>
                                      <p:tavLst>
                                        <p:tav tm="0">
                                          <p:val>
                                            <p:fltVal val="0"/>
                                          </p:val>
                                        </p:tav>
                                        <p:tav tm="100000">
                                          <p:val>
                                            <p:strVal val="#ppt_h"/>
                                          </p:val>
                                        </p:tav>
                                      </p:tavLst>
                                    </p:anim>
                                    <p:animEffect transition="in" filter="fade">
                                      <p:cBhvr>
                                        <p:cTn id="41" dur="1000"/>
                                        <p:tgtEl>
                                          <p:spTgt spid="15"/>
                                        </p:tgtEl>
                                      </p:cBhvr>
                                    </p:animEffect>
                                  </p:childTnLst>
                                </p:cTn>
                              </p:par>
                              <p:par>
                                <p:cTn id="42" presetID="35" presetClass="path" presetSubtype="0" accel="50000" decel="50000" fill="hold" nodeType="withEffect">
                                  <p:stCondLst>
                                    <p:cond delay="0"/>
                                  </p:stCondLst>
                                  <p:childTnLst>
                                    <p:animMotion origin="layout" path="M 1.25E-06 -1.11111E-06 L 0.31575 -1.11111E-06" pathEditMode="relative" rAng="0" ptsTypes="AA">
                                      <p:cBhvr>
                                        <p:cTn id="43" dur="2000" spd="-100000" fill="hold"/>
                                        <p:tgtEl>
                                          <p:spTgt spid="15"/>
                                        </p:tgtEl>
                                        <p:attrNameLst>
                                          <p:attrName>ppt_x</p:attrName>
                                          <p:attrName>ppt_y</p:attrName>
                                        </p:attrNameLst>
                                      </p:cBhvr>
                                      <p:rCtr x="157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6"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矩形 25"/>
          <p:cNvSpPr/>
          <p:nvPr/>
        </p:nvSpPr>
        <p:spPr>
          <a:xfrm>
            <a:off x="990600" y="1566623"/>
            <a:ext cx="7086600" cy="222432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a:solidFill>
                  <a:schemeClr val="tx2"/>
                </a:solidFill>
              </a:rPr>
              <a:t>人民军队的现代化建设，极大地提高了中国的国防总体实力和防卫作战能力，为保卫祖国的领土完整和国家统一铸起</a:t>
            </a:r>
            <a:r>
              <a:rPr lang="zh-CN" altLang="en-US" smtClean="0">
                <a:solidFill>
                  <a:schemeClr val="tx2"/>
                </a:solidFill>
              </a:rPr>
              <a:t>了</a:t>
            </a:r>
            <a:endParaRPr lang="en-US" altLang="zh-CN" smtClean="0">
              <a:solidFill>
                <a:schemeClr val="tx2"/>
              </a:solidFill>
            </a:endParaRPr>
          </a:p>
          <a:p>
            <a:pPr>
              <a:lnSpc>
                <a:spcPct val="200000"/>
              </a:lnSpc>
            </a:pPr>
            <a:r>
              <a:rPr lang="zh-CN" altLang="en-US" smtClean="0">
                <a:solidFill>
                  <a:schemeClr val="tx2"/>
                </a:solidFill>
              </a:rPr>
              <a:t>一道</a:t>
            </a:r>
            <a:r>
              <a:rPr lang="zh-CN" altLang="en-US">
                <a:solidFill>
                  <a:schemeClr val="tx2"/>
                </a:solidFill>
              </a:rPr>
              <a:t>坚固的钢铁长城，为改革开放和</a:t>
            </a:r>
            <a:r>
              <a:rPr lang="zh-CN" altLang="en-US" smtClean="0">
                <a:solidFill>
                  <a:schemeClr val="tx2"/>
                </a:solidFill>
              </a:rPr>
              <a:t>现代化</a:t>
            </a:r>
            <a:r>
              <a:rPr lang="zh-CN" altLang="en-US">
                <a:solidFill>
                  <a:schemeClr val="tx2"/>
                </a:solidFill>
              </a:rPr>
              <a:t>建设</a:t>
            </a:r>
            <a:r>
              <a:rPr lang="zh-CN" altLang="en-US" smtClean="0">
                <a:solidFill>
                  <a:schemeClr val="tx2"/>
                </a:solidFill>
              </a:rPr>
              <a:t>提</a:t>
            </a:r>
            <a:endParaRPr lang="en-US" altLang="zh-CN" smtClean="0">
              <a:solidFill>
                <a:schemeClr val="tx2"/>
              </a:solidFill>
            </a:endParaRPr>
          </a:p>
          <a:p>
            <a:pPr>
              <a:lnSpc>
                <a:spcPct val="200000"/>
              </a:lnSpc>
            </a:pPr>
            <a:r>
              <a:rPr lang="zh-CN" altLang="en-US" smtClean="0">
                <a:solidFill>
                  <a:schemeClr val="tx2"/>
                </a:solidFill>
              </a:rPr>
              <a:t>供</a:t>
            </a:r>
            <a:r>
              <a:rPr lang="zh-CN" altLang="en-US">
                <a:solidFill>
                  <a:schemeClr val="tx2"/>
                </a:solidFill>
              </a:rPr>
              <a:t>了坚强有力的安全保证。</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2600" y="2038350"/>
            <a:ext cx="3352800" cy="3352800"/>
          </a:xfrm>
          <a:prstGeom prst="rect">
            <a:avLst/>
          </a:prstGeom>
        </p:spPr>
      </p:pic>
      <p:sp>
        <p:nvSpPr>
          <p:cNvPr id="2" name="矩形 1"/>
          <p:cNvSpPr/>
          <p:nvPr/>
        </p:nvSpPr>
        <p:spPr>
          <a:xfrm>
            <a:off x="533400" y="1276350"/>
            <a:ext cx="7772400" cy="3124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1143000" y="1123950"/>
            <a:ext cx="2874862" cy="304800"/>
            <a:chOff x="1143000" y="1120318"/>
            <a:chExt cx="2874862" cy="304800"/>
          </a:xfrm>
        </p:grpSpPr>
        <p:sp>
          <p:nvSpPr>
            <p:cNvPr id="5" name="五角星 4"/>
            <p:cNvSpPr/>
            <p:nvPr/>
          </p:nvSpPr>
          <p:spPr>
            <a:xfrm>
              <a:off x="1143000"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1785516"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2428032"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五角星 7"/>
            <p:cNvSpPr/>
            <p:nvPr/>
          </p:nvSpPr>
          <p:spPr>
            <a:xfrm>
              <a:off x="3070548"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五角星 8"/>
            <p:cNvSpPr/>
            <p:nvPr/>
          </p:nvSpPr>
          <p:spPr>
            <a:xfrm>
              <a:off x="3713062"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1066800" y="285750"/>
            <a:ext cx="22402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我国现代化国防建设</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53"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2" presetClass="entr" presetSubtype="4"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pic>
        <p:nvPicPr>
          <p:cNvPr id="4" name="图片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3335" y="-635"/>
            <a:ext cx="9157335" cy="5179060"/>
          </a:xfrm>
          <a:prstGeom prst="rect">
            <a:avLst/>
          </a:prstGeom>
        </p:spPr>
      </p:pic>
      <p:grpSp>
        <p:nvGrpSpPr>
          <p:cNvPr id="5" name="组合 4"/>
          <p:cNvGrpSpPr/>
          <p:nvPr/>
        </p:nvGrpSpPr>
        <p:grpSpPr>
          <a:xfrm>
            <a:off x="2051010" y="4071590"/>
            <a:ext cx="2967555" cy="726235"/>
            <a:chOff x="2479479" y="5479066"/>
            <a:chExt cx="3673446" cy="898984"/>
          </a:xfrm>
        </p:grpSpPr>
        <p:pic>
          <p:nvPicPr>
            <p:cNvPr id="6" name="图片 5"/>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2479479" y="5479066"/>
              <a:ext cx="1154281" cy="857538"/>
            </a:xfrm>
            <a:prstGeom prst="rect">
              <a:avLst/>
            </a:prstGeom>
          </p:spPr>
        </p:pic>
        <p:pic>
          <p:nvPicPr>
            <p:cNvPr id="29" name="图片 2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677196" y="5520512"/>
              <a:ext cx="1154281" cy="857538"/>
            </a:xfrm>
            <a:prstGeom prst="rect">
              <a:avLst/>
            </a:prstGeom>
          </p:spPr>
        </p:pic>
        <p:pic>
          <p:nvPicPr>
            <p:cNvPr id="30" name="图片 29"/>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4998644" y="5479066"/>
              <a:ext cx="1154281" cy="857538"/>
            </a:xfrm>
            <a:prstGeom prst="rect">
              <a:avLst/>
            </a:prstGeom>
          </p:spPr>
        </p:pic>
      </p:grpSp>
      <p:grpSp>
        <p:nvGrpSpPr>
          <p:cNvPr id="7" name="组合 6"/>
          <p:cNvGrpSpPr/>
          <p:nvPr/>
        </p:nvGrpSpPr>
        <p:grpSpPr>
          <a:xfrm>
            <a:off x="23066" y="2886075"/>
            <a:ext cx="9141619" cy="2292825"/>
            <a:chOff x="29167" y="3848100"/>
            <a:chExt cx="12188825" cy="3057100"/>
          </a:xfrm>
        </p:grpSpPr>
        <p:pic>
          <p:nvPicPr>
            <p:cNvPr id="28" name="图片 2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437571" y="3848100"/>
              <a:ext cx="5773479" cy="3057100"/>
            </a:xfrm>
            <a:prstGeom prst="rect">
              <a:avLst/>
            </a:prstGeom>
          </p:spPr>
        </p:pic>
        <p:pic>
          <p:nvPicPr>
            <p:cNvPr id="14" name="Picture 3" descr="C:\Users\Administrator\Desktop\2.png"/>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auto">
            <a:xfrm flipH="1">
              <a:off x="29167" y="6010197"/>
              <a:ext cx="12188825" cy="877969"/>
            </a:xfrm>
            <a:prstGeom prst="rect">
              <a:avLst/>
            </a:prstGeom>
            <a:noFill/>
          </p:spPr>
        </p:pic>
      </p:grpSp>
      <p:pic>
        <p:nvPicPr>
          <p:cNvPr id="21" name="图片 2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flipH="1">
            <a:off x="1191" y="0"/>
            <a:ext cx="2840666" cy="2081463"/>
          </a:xfrm>
          <a:prstGeom prst="rect">
            <a:avLst/>
          </a:prstGeom>
        </p:spPr>
      </p:pic>
      <p:pic>
        <p:nvPicPr>
          <p:cNvPr id="9" name="图片 8"/>
          <p:cNvPicPr>
            <a:picLocks noChangeAspect="1"/>
          </p:cNvPicPr>
          <p:nvPr/>
        </p:nvPicPr>
        <p:blipFill>
          <a:blip r:embed="rId10"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8988"/>
            <a:ext cx="3443409" cy="4027137"/>
          </a:xfrm>
          <a:prstGeom prst="rect">
            <a:avLst/>
          </a:prstGeom>
        </p:spPr>
      </p:pic>
      <p:pic>
        <p:nvPicPr>
          <p:cNvPr id="15" name="图片 14"/>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355573" y="290248"/>
            <a:ext cx="1522706" cy="634461"/>
          </a:xfrm>
          <a:prstGeom prst="rect">
            <a:avLst/>
          </a:prstGeom>
        </p:spPr>
      </p:pic>
      <p:sp>
        <p:nvSpPr>
          <p:cNvPr id="13" name="MH_Entry_1"/>
          <p:cNvSpPr/>
          <p:nvPr>
            <p:custDataLst>
              <p:tags r:id="rId1"/>
            </p:custDataLst>
          </p:nvPr>
        </p:nvSpPr>
        <p:spPr>
          <a:xfrm>
            <a:off x="2386330" y="1985010"/>
            <a:ext cx="5613400" cy="720804"/>
          </a:xfrm>
          <a:prstGeom prst="roundRect">
            <a:avLst/>
          </a:prstGeom>
          <a:noFill/>
        </p:spPr>
        <p:txBody>
          <a:bodyPr vert="horz" wrap="square" rtlCol="0">
            <a:spAutoFit/>
          </a:bodyPr>
          <a:lstStyle/>
          <a:p>
            <a:r>
              <a:rPr lang="zh-CN" altLang="en-US" sz="3600" b="1" dirty="0" smtClean="0">
                <a:solidFill>
                  <a:srgbClr val="E51221"/>
                </a:solidFill>
                <a:latin typeface="+mn-ea"/>
                <a:cs typeface="经典趣体简" panose="02010609000101010101" pitchFamily="49" charset="-122"/>
              </a:rPr>
              <a:t>我国国防事业的发展历程</a:t>
            </a:r>
            <a:endParaRPr lang="zh-CN" altLang="en-US" sz="3600" b="1" dirty="0">
              <a:solidFill>
                <a:srgbClr val="E51221"/>
              </a:solidFill>
              <a:latin typeface="+mn-ea"/>
              <a:cs typeface="经典趣体简" panose="02010609000101010101" pitchFamily="49" charset="-122"/>
            </a:endParaRPr>
          </a:p>
        </p:txBody>
      </p:sp>
      <p:sp>
        <p:nvSpPr>
          <p:cNvPr id="10" name="MH_Entry_1"/>
          <p:cNvSpPr/>
          <p:nvPr>
            <p:custDataLst>
              <p:tags r:id="rId2"/>
            </p:custDataLst>
          </p:nvPr>
        </p:nvSpPr>
        <p:spPr>
          <a:xfrm>
            <a:off x="3324225" y="1270078"/>
            <a:ext cx="3255138" cy="715089"/>
          </a:xfrm>
          <a:prstGeom prst="roundRect">
            <a:avLst/>
          </a:prstGeom>
          <a:noFill/>
        </p:spPr>
        <p:txBody>
          <a:bodyPr vert="horz" wrap="square" rtlCol="0">
            <a:spAutoFit/>
          </a:bodyPr>
          <a:lstStyle/>
          <a:p>
            <a:r>
              <a:rPr lang="zh-CN" altLang="en-US" sz="3600" spc="300" smtClean="0">
                <a:solidFill>
                  <a:srgbClr val="E51221"/>
                </a:solidFill>
                <a:latin typeface="+mn-ea"/>
                <a:cs typeface="经典趣体简" panose="02010609000101010101" pitchFamily="49" charset="-122"/>
              </a:rPr>
              <a:t>第四部分</a:t>
            </a:r>
            <a:endParaRPr lang="en-US" altLang="zh-CN" sz="3600" spc="300">
              <a:solidFill>
                <a:srgbClr val="E51221"/>
              </a:solidFill>
              <a:latin typeface="+mn-ea"/>
              <a:cs typeface="经典趣体简" panose="02010609000101010101" pitchFamily="49" charset="-122"/>
            </a:endParaRPr>
          </a:p>
        </p:txBody>
      </p:sp>
      <p:sp>
        <p:nvSpPr>
          <p:cNvPr id="11" name="矩形 10"/>
          <p:cNvSpPr/>
          <p:nvPr/>
        </p:nvSpPr>
        <p:spPr>
          <a:xfrm>
            <a:off x="2462530" y="2726333"/>
            <a:ext cx="4267200" cy="430887"/>
          </a:xfrm>
          <a:prstGeom prst="rect">
            <a:avLst/>
          </a:prstGeom>
        </p:spPr>
        <p:txBody>
          <a:bodyPr wrap="square">
            <a:spAutoFit/>
          </a:bodyPr>
          <a:lstStyle/>
          <a:p>
            <a:r>
              <a:rPr lang="zh-CN" altLang="en-US" sz="1100" smtClean="0">
                <a:solidFill>
                  <a:srgbClr val="E51221"/>
                </a:solidFill>
              </a:rPr>
              <a:t>national defense education theme class meeting of primary and secondary school </a:t>
            </a:r>
            <a:r>
              <a:rPr lang="zh-CN" altLang="en-US" sz="1100">
                <a:solidFill>
                  <a:srgbClr val="E51221"/>
                </a:solidFill>
              </a:rPr>
              <a:t>national defense </a:t>
            </a:r>
            <a:r>
              <a:rPr lang="zh-CN" altLang="en-US" sz="1100" smtClean="0">
                <a:solidFill>
                  <a:srgbClr val="E51221"/>
                </a:solidFill>
              </a:rPr>
              <a:t>education</a:t>
            </a:r>
            <a:endParaRPr lang="zh-CN" altLang="en-US" sz="1100">
              <a:solidFill>
                <a:srgbClr val="E51221"/>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par>
                                <p:cTn id="12" presetID="53"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par>
                                <p:cTn id="17" presetID="42"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22" presetClass="entr" presetSubtype="2"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right)">
                                      <p:cBhvr>
                                        <p:cTn id="24" dur="500"/>
                                        <p:tgtEl>
                                          <p:spTgt spid="21"/>
                                        </p:tgtEl>
                                      </p:cBhvr>
                                    </p:animEffect>
                                  </p:childTnLst>
                                </p:cTn>
                              </p:par>
                              <p:par>
                                <p:cTn id="25" presetID="53"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1000" fill="hold"/>
                                        <p:tgtEl>
                                          <p:spTgt spid="15"/>
                                        </p:tgtEl>
                                        <p:attrNameLst>
                                          <p:attrName>ppt_w</p:attrName>
                                        </p:attrNameLst>
                                      </p:cBhvr>
                                      <p:tavLst>
                                        <p:tav tm="0">
                                          <p:val>
                                            <p:fltVal val="0"/>
                                          </p:val>
                                        </p:tav>
                                        <p:tav tm="100000">
                                          <p:val>
                                            <p:strVal val="#ppt_w"/>
                                          </p:val>
                                        </p:tav>
                                      </p:tavLst>
                                    </p:anim>
                                    <p:anim calcmode="lin" valueType="num">
                                      <p:cBhvr>
                                        <p:cTn id="28" dur="1000" fill="hold"/>
                                        <p:tgtEl>
                                          <p:spTgt spid="15"/>
                                        </p:tgtEl>
                                        <p:attrNameLst>
                                          <p:attrName>ppt_h</p:attrName>
                                        </p:attrNameLst>
                                      </p:cBhvr>
                                      <p:tavLst>
                                        <p:tav tm="0">
                                          <p:val>
                                            <p:fltVal val="0"/>
                                          </p:val>
                                        </p:tav>
                                        <p:tav tm="100000">
                                          <p:val>
                                            <p:strVal val="#ppt_h"/>
                                          </p:val>
                                        </p:tav>
                                      </p:tavLst>
                                    </p:anim>
                                    <p:animEffect transition="in" filter="fade">
                                      <p:cBhvr>
                                        <p:cTn id="29" dur="1000"/>
                                        <p:tgtEl>
                                          <p:spTgt spid="15"/>
                                        </p:tgtEl>
                                      </p:cBhvr>
                                    </p:animEffect>
                                  </p:childTnLst>
                                </p:cTn>
                              </p:par>
                              <p:par>
                                <p:cTn id="30" presetID="35" presetClass="path" presetSubtype="0" accel="50000" decel="50000" fill="hold" nodeType="withEffect">
                                  <p:stCondLst>
                                    <p:cond delay="0"/>
                                  </p:stCondLst>
                                  <p:childTnLst>
                                    <p:animMotion origin="layout" path="M 1.25E-06 -1.11111E-06 L 0.31575 -1.11111E-06" pathEditMode="relative" rAng="0" ptsTypes="AA">
                                      <p:cBhvr>
                                        <p:cTn id="31" dur="2000" spd="-100000" fill="hold"/>
                                        <p:tgtEl>
                                          <p:spTgt spid="15"/>
                                        </p:tgtEl>
                                        <p:attrNameLst>
                                          <p:attrName>ppt_x</p:attrName>
                                          <p:attrName>ppt_y</p:attrName>
                                        </p:attrNameLst>
                                      </p:cBhvr>
                                      <p:rCtr x="157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矩形 16"/>
          <p:cNvSpPr/>
          <p:nvPr/>
        </p:nvSpPr>
        <p:spPr>
          <a:xfrm>
            <a:off x="884926" y="2142814"/>
            <a:ext cx="7192274" cy="198785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600">
                <a:latin typeface="+mn-ea"/>
              </a:rPr>
              <a:t>武器装备差，局限于陆战武器，飞机导弹等先进武器几乎没有</a:t>
            </a:r>
            <a:r>
              <a:rPr lang="zh-CN" altLang="en-US" sz="1600" smtClean="0">
                <a:latin typeface="+mn-ea"/>
              </a:rPr>
              <a:t>。</a:t>
            </a:r>
            <a:r>
              <a:rPr lang="en-US" altLang="zh-CN" sz="1600">
                <a:latin typeface="+mn-ea"/>
              </a:rPr>
              <a:t>1950</a:t>
            </a:r>
            <a:r>
              <a:rPr lang="zh-CN" altLang="en-US" sz="1600">
                <a:latin typeface="+mn-ea"/>
              </a:rPr>
              <a:t>年</a:t>
            </a:r>
            <a:r>
              <a:rPr lang="en-US" altLang="zh-CN" sz="1600">
                <a:latin typeface="+mn-ea"/>
              </a:rPr>
              <a:t>6</a:t>
            </a:r>
            <a:r>
              <a:rPr lang="zh-CN" altLang="en-US" sz="1600">
                <a:latin typeface="+mn-ea"/>
              </a:rPr>
              <a:t>月</a:t>
            </a:r>
            <a:r>
              <a:rPr lang="en-US" altLang="zh-CN" sz="1600">
                <a:latin typeface="+mn-ea"/>
              </a:rPr>
              <a:t>25</a:t>
            </a:r>
            <a:r>
              <a:rPr lang="zh-CN" altLang="en-US" sz="1600">
                <a:latin typeface="+mn-ea"/>
              </a:rPr>
              <a:t>日，朝鲜内战爆发。美国为了维护其在亚洲的霸权地位，推行侵略政策，立即出兵干涉。美国总统杜鲁门发表声明</a:t>
            </a:r>
            <a:r>
              <a:rPr lang="en-US" altLang="zh-CN" sz="1600">
                <a:latin typeface="+mn-ea"/>
              </a:rPr>
              <a:t>,</a:t>
            </a:r>
            <a:r>
              <a:rPr lang="zh-CN" altLang="en-US" sz="1600">
                <a:latin typeface="+mn-ea"/>
              </a:rPr>
              <a:t>宣布派兵入侵朝鲜</a:t>
            </a:r>
            <a:r>
              <a:rPr lang="en-US" altLang="zh-CN" sz="1600">
                <a:latin typeface="+mn-ea"/>
              </a:rPr>
              <a:t>,</a:t>
            </a:r>
            <a:r>
              <a:rPr lang="zh-CN" altLang="en-US" sz="1600">
                <a:latin typeface="+mn-ea"/>
              </a:rPr>
              <a:t>并令美国海军第</a:t>
            </a:r>
            <a:r>
              <a:rPr lang="en-US" altLang="zh-CN" sz="1600">
                <a:latin typeface="+mn-ea"/>
              </a:rPr>
              <a:t>7</a:t>
            </a:r>
            <a:r>
              <a:rPr lang="zh-CN" altLang="en-US" sz="1600">
                <a:latin typeface="+mn-ea"/>
              </a:rPr>
              <a:t>舰队侵入台湾海峡</a:t>
            </a:r>
            <a:r>
              <a:rPr lang="en-US" altLang="zh-CN" sz="1600">
                <a:latin typeface="+mn-ea"/>
              </a:rPr>
              <a:t>,</a:t>
            </a:r>
            <a:r>
              <a:rPr lang="zh-CN" altLang="en-US" sz="1600">
                <a:latin typeface="+mn-ea"/>
              </a:rPr>
              <a:t>侵占中国领土台湾。 </a:t>
            </a:r>
          </a:p>
        </p:txBody>
      </p:sp>
      <p:sp>
        <p:nvSpPr>
          <p:cNvPr id="3" name="矩形 2"/>
          <p:cNvSpPr/>
          <p:nvPr/>
        </p:nvSpPr>
        <p:spPr>
          <a:xfrm>
            <a:off x="457200" y="1761814"/>
            <a:ext cx="8001000" cy="2667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49992" y="819150"/>
            <a:ext cx="1600200" cy="1600200"/>
          </a:xfrm>
          <a:prstGeom prst="rect">
            <a:avLst/>
          </a:prstGeom>
        </p:spPr>
      </p:pic>
      <p:sp>
        <p:nvSpPr>
          <p:cNvPr id="16" name="Rectangle 7"/>
          <p:cNvSpPr>
            <a:spLocks noChangeArrowheads="1"/>
          </p:cNvSpPr>
          <p:nvPr/>
        </p:nvSpPr>
        <p:spPr bwMode="auto">
          <a:xfrm>
            <a:off x="914400" y="1524432"/>
            <a:ext cx="5257800" cy="553998"/>
          </a:xfrm>
          <a:prstGeom prst="rect">
            <a:avLst/>
          </a:prstGeom>
          <a:solidFill>
            <a:schemeClr val="accent1"/>
          </a:solidFill>
        </p:spPr>
        <p:txBody>
          <a:bodyPr vert="horz" wrap="square" rtlCol="0">
            <a:spAutoFit/>
          </a:bodyPr>
          <a:lstStyle/>
          <a:p>
            <a:pPr algn="ctr"/>
            <a:r>
              <a:rPr lang="en-US" altLang="zh-CN" sz="3000" b="1" spc="60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50</a:t>
            </a:r>
            <a:r>
              <a:rPr lang="zh-CN" altLang="en-US" sz="3000" b="1" spc="60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年代国防 </a:t>
            </a:r>
          </a:p>
        </p:txBody>
      </p:sp>
      <p:sp>
        <p:nvSpPr>
          <p:cNvPr id="6" name="文本框 5"/>
          <p:cNvSpPr txBox="1"/>
          <p:nvPr/>
        </p:nvSpPr>
        <p:spPr>
          <a:xfrm>
            <a:off x="1066800" y="285750"/>
            <a:ext cx="26974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我国国防事业的发展历程</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up)">
                                      <p:cBhvr>
                                        <p:cTn id="14" dur="500"/>
                                        <p:tgtEl>
                                          <p:spTgt spid="17"/>
                                        </p:tgtEl>
                                      </p:cBhvr>
                                    </p:animEffect>
                                  </p:childTnLst>
                                </p:cTn>
                              </p:par>
                              <p:par>
                                <p:cTn id="15" presetID="2" presetClass="entr" presetSubtype="2"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 grpId="0" animBg="1"/>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838200" y="1484352"/>
            <a:ext cx="4800600" cy="553998"/>
          </a:xfrm>
          <a:prstGeom prst="rect">
            <a:avLst/>
          </a:prstGeom>
          <a:solidFill>
            <a:schemeClr val="accent1"/>
          </a:solidFill>
        </p:spPr>
        <p:txBody>
          <a:bodyPr vert="horz" wrap="square" rtlCol="0">
            <a:spAutoFit/>
          </a:bodyPr>
          <a:lstStyle/>
          <a:p>
            <a:pPr algn="ctr"/>
            <a:r>
              <a:rPr lang="zh-CN" altLang="en-US" sz="30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新中国国防</a:t>
            </a:r>
          </a:p>
        </p:txBody>
      </p:sp>
      <p:sp>
        <p:nvSpPr>
          <p:cNvPr id="17" name="矩形 16"/>
          <p:cNvSpPr/>
          <p:nvPr/>
        </p:nvSpPr>
        <p:spPr>
          <a:xfrm>
            <a:off x="924174" y="3739035"/>
            <a:ext cx="7381626" cy="307777"/>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a:latin typeface="+mn-ea"/>
              </a:rPr>
              <a:t>海陆空部分</a:t>
            </a:r>
            <a:r>
              <a:rPr lang="zh-CN" altLang="en-US" sz="1400" smtClean="0">
                <a:latin typeface="+mn-ea"/>
              </a:rPr>
              <a:t>完善军备</a:t>
            </a:r>
            <a:r>
              <a:rPr lang="zh-CN" altLang="en-US" sz="1400">
                <a:latin typeface="+mn-ea"/>
              </a:rPr>
              <a:t>武器方面取得长足的进步</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3600" y="1428751"/>
            <a:ext cx="2362200" cy="2362200"/>
          </a:xfrm>
          <a:prstGeom prst="rect">
            <a:avLst/>
          </a:prstGeom>
        </p:spPr>
      </p:pic>
      <p:sp>
        <p:nvSpPr>
          <p:cNvPr id="6" name="Rectangle 7"/>
          <p:cNvSpPr>
            <a:spLocks noChangeArrowheads="1"/>
          </p:cNvSpPr>
          <p:nvPr/>
        </p:nvSpPr>
        <p:spPr bwMode="auto">
          <a:xfrm>
            <a:off x="3649708" y="2266950"/>
            <a:ext cx="1912892" cy="307777"/>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r>
              <a:rPr lang="en-US" altLang="zh-CN" sz="1400">
                <a:solidFill>
                  <a:schemeClr val="tx2"/>
                </a:solidFill>
                <a:latin typeface="+mn-ea"/>
                <a:ea typeface="+mn-ea"/>
              </a:rPr>
              <a:t> </a:t>
            </a:r>
            <a:r>
              <a:rPr lang="zh-CN" altLang="en-US" sz="1400">
                <a:solidFill>
                  <a:schemeClr val="tx2"/>
                </a:solidFill>
                <a:latin typeface="+mn-ea"/>
                <a:ea typeface="+mn-ea"/>
              </a:rPr>
              <a:t>原子弹成功爆炸 </a:t>
            </a:r>
          </a:p>
        </p:txBody>
      </p:sp>
      <p:sp>
        <p:nvSpPr>
          <p:cNvPr id="7" name="Rectangle 8"/>
          <p:cNvSpPr>
            <a:spLocks noChangeArrowheads="1"/>
          </p:cNvSpPr>
          <p:nvPr/>
        </p:nvSpPr>
        <p:spPr bwMode="auto">
          <a:xfrm>
            <a:off x="3725908" y="3079937"/>
            <a:ext cx="1912892" cy="307777"/>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r>
              <a:rPr lang="zh-CN" altLang="en-US" sz="1400">
                <a:solidFill>
                  <a:schemeClr val="tx2"/>
                </a:solidFill>
                <a:latin typeface="+mn-ea"/>
                <a:ea typeface="+mn-ea"/>
              </a:rPr>
              <a:t>氢弹成功爆炸</a:t>
            </a:r>
          </a:p>
        </p:txBody>
      </p:sp>
      <p:sp>
        <p:nvSpPr>
          <p:cNvPr id="8" name="Text Box 1033"/>
          <p:cNvSpPr txBox="1">
            <a:spLocks noChangeArrowheads="1"/>
          </p:cNvSpPr>
          <p:nvPr/>
        </p:nvSpPr>
        <p:spPr bwMode="auto">
          <a:xfrm>
            <a:off x="946023" y="3081576"/>
            <a:ext cx="2306197" cy="307777"/>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spcBef>
                <a:spcPct val="50000"/>
              </a:spcBef>
            </a:pPr>
            <a:r>
              <a:rPr lang="zh-CN" altLang="en-US" sz="1400">
                <a:solidFill>
                  <a:schemeClr val="tx2"/>
                </a:solidFill>
                <a:latin typeface="+mn-ea"/>
                <a:ea typeface="+mn-ea"/>
              </a:rPr>
              <a:t>东方红一号卫星发射成功</a:t>
            </a:r>
          </a:p>
        </p:txBody>
      </p:sp>
      <p:sp>
        <p:nvSpPr>
          <p:cNvPr id="9" name="Rectangle 7"/>
          <p:cNvSpPr>
            <a:spLocks noChangeArrowheads="1"/>
          </p:cNvSpPr>
          <p:nvPr/>
        </p:nvSpPr>
        <p:spPr bwMode="auto">
          <a:xfrm>
            <a:off x="906508" y="2266951"/>
            <a:ext cx="2300630" cy="307777"/>
          </a:xfrm>
          <a:prstGeom prst="rect">
            <a:avLst/>
          </a:prstGeom>
          <a:noFill/>
          <a:ln>
            <a:solidFill>
              <a:schemeClr val="accent1"/>
            </a:solidFill>
          </a:ln>
        </p:spPr>
        <p:txBody>
          <a:bodyPr vert="horz" wrap="none" rtlCol="0">
            <a:spAutoFit/>
          </a:bodyPr>
          <a:lstStyle/>
          <a:p>
            <a:r>
              <a:rPr lang="en-US" altLang="zh-CN"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60</a:t>
            </a:r>
            <a:r>
              <a:rPr lang="zh-CN" altLang="en-US"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a:t>
            </a:r>
            <a:r>
              <a:rPr lang="en-US" altLang="zh-CN"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70</a:t>
            </a:r>
            <a:r>
              <a:rPr lang="zh-CN" altLang="en-US"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年代国防</a:t>
            </a:r>
            <a:r>
              <a:rPr lang="en-US" altLang="zh-CN"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a:t>
            </a:r>
            <a:r>
              <a:rPr lang="zh-CN" altLang="en-US" sz="1400">
                <a:solidFill>
                  <a:schemeClr val="tx2"/>
                </a:solidFill>
                <a:latin typeface="微软雅黑" panose="020B0503020204020204" pitchFamily="34" charset="-122"/>
                <a:ea typeface="微软雅黑" panose="020B0503020204020204" pitchFamily="34" charset="-122"/>
                <a:cs typeface="经典趣体简" panose="02010609000101010101" pitchFamily="49" charset="-122"/>
              </a:rPr>
              <a:t>两弹一星</a:t>
            </a:r>
          </a:p>
        </p:txBody>
      </p:sp>
      <p:sp>
        <p:nvSpPr>
          <p:cNvPr id="5" name="文本框 4"/>
          <p:cNvSpPr txBox="1"/>
          <p:nvPr/>
        </p:nvSpPr>
        <p:spPr>
          <a:xfrm>
            <a:off x="1066800" y="285750"/>
            <a:ext cx="26974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我国国防事业的发展历程</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par>
                                <p:cTn id="24" presetID="53" presetClass="entr" presetSubtype="0"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p:cTn id="26" dur="500" fill="hold"/>
                                        <p:tgtEl>
                                          <p:spTgt spid="2"/>
                                        </p:tgtEl>
                                        <p:attrNameLst>
                                          <p:attrName>ppt_w</p:attrName>
                                        </p:attrNameLst>
                                      </p:cBhvr>
                                      <p:tavLst>
                                        <p:tav tm="0">
                                          <p:val>
                                            <p:fltVal val="0"/>
                                          </p:val>
                                        </p:tav>
                                        <p:tav tm="100000">
                                          <p:val>
                                            <p:strVal val="#ppt_w"/>
                                          </p:val>
                                        </p:tav>
                                      </p:tavLst>
                                    </p:anim>
                                    <p:anim calcmode="lin" valueType="num">
                                      <p:cBhvr>
                                        <p:cTn id="27" dur="500" fill="hold"/>
                                        <p:tgtEl>
                                          <p:spTgt spid="2"/>
                                        </p:tgtEl>
                                        <p:attrNameLst>
                                          <p:attrName>ppt_h</p:attrName>
                                        </p:attrNameLst>
                                      </p:cBhvr>
                                      <p:tavLst>
                                        <p:tav tm="0">
                                          <p:val>
                                            <p:fltVal val="0"/>
                                          </p:val>
                                        </p:tav>
                                        <p:tav tm="100000">
                                          <p:val>
                                            <p:strVal val="#ppt_h"/>
                                          </p:val>
                                        </p:tav>
                                      </p:tavLst>
                                    </p:anim>
                                    <p:animEffect transition="in" filter="fade">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762000" y="1200150"/>
            <a:ext cx="4530407" cy="553998"/>
          </a:xfrm>
          <a:prstGeom prst="rect">
            <a:avLst/>
          </a:prstGeom>
          <a:noFill/>
        </p:spPr>
        <p:txBody>
          <a:bodyPr vert="horz" wrap="none" rtlCol="0">
            <a:spAutoFit/>
          </a:bodyPr>
          <a:lstStyle/>
          <a:p>
            <a:r>
              <a:rPr lang="zh-CN" altLang="en-US" sz="3000" b="1">
                <a:solidFill>
                  <a:srgbClr val="E51221"/>
                </a:solidFill>
                <a:latin typeface="微软雅黑" panose="020B0503020204020204" pitchFamily="34" charset="-122"/>
                <a:ea typeface="微软雅黑" panose="020B0503020204020204" pitchFamily="34" charset="-122"/>
                <a:cs typeface="经典趣体简" panose="02010609000101010101" pitchFamily="49" charset="-122"/>
              </a:rPr>
              <a:t>永远记住这些辉煌的名字 </a:t>
            </a:r>
          </a:p>
        </p:txBody>
      </p:sp>
      <p:sp>
        <p:nvSpPr>
          <p:cNvPr id="17" name="矩形 16"/>
          <p:cNvSpPr/>
          <p:nvPr/>
        </p:nvSpPr>
        <p:spPr>
          <a:xfrm>
            <a:off x="838200" y="1782527"/>
            <a:ext cx="7654607" cy="2273699"/>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350">
                <a:latin typeface="+mn-ea"/>
              </a:rPr>
              <a:t> 钱三强 </a:t>
            </a:r>
            <a:r>
              <a:rPr lang="en-US" altLang="zh-CN" sz="1350">
                <a:latin typeface="+mn-ea"/>
              </a:rPr>
              <a:t>(1913-1992) </a:t>
            </a:r>
          </a:p>
          <a:p>
            <a:pPr>
              <a:lnSpc>
                <a:spcPct val="150000"/>
              </a:lnSpc>
            </a:pPr>
            <a:r>
              <a:rPr lang="en-US" altLang="zh-CN" sz="1350">
                <a:latin typeface="+mn-ea"/>
              </a:rPr>
              <a:t> </a:t>
            </a:r>
            <a:r>
              <a:rPr lang="zh-CN" altLang="en-US" sz="1350">
                <a:latin typeface="+mn-ea"/>
              </a:rPr>
              <a:t>浙江省湖州市人， 核物理学家，中国科学院院士。</a:t>
            </a:r>
          </a:p>
          <a:p>
            <a:pPr>
              <a:lnSpc>
                <a:spcPct val="150000"/>
              </a:lnSpc>
            </a:pPr>
            <a:r>
              <a:rPr lang="zh-CN" altLang="en-US" sz="1350">
                <a:latin typeface="+mn-ea"/>
              </a:rPr>
              <a:t> 为第一颗原子弹和氢弹的研制成功作出重要贡献</a:t>
            </a:r>
            <a:r>
              <a:rPr lang="zh-CN" altLang="en-US" sz="1350" smtClean="0">
                <a:latin typeface="+mn-ea"/>
              </a:rPr>
              <a:t>。</a:t>
            </a:r>
            <a:endParaRPr lang="en-US" altLang="zh-CN" sz="1350" smtClean="0">
              <a:latin typeface="+mn-ea"/>
            </a:endParaRPr>
          </a:p>
          <a:p>
            <a:pPr>
              <a:lnSpc>
                <a:spcPct val="150000"/>
              </a:lnSpc>
            </a:pPr>
            <a:r>
              <a:rPr lang="zh-CN" altLang="en-US" sz="1350">
                <a:latin typeface="+mn-ea"/>
              </a:rPr>
              <a:t>  邓稼先 </a:t>
            </a:r>
            <a:r>
              <a:rPr lang="en-US" altLang="zh-CN" sz="1350">
                <a:latin typeface="+mn-ea"/>
              </a:rPr>
              <a:t>(1924-1986)</a:t>
            </a:r>
          </a:p>
          <a:p>
            <a:pPr>
              <a:lnSpc>
                <a:spcPct val="150000"/>
              </a:lnSpc>
            </a:pPr>
            <a:r>
              <a:rPr lang="en-US" altLang="zh-CN" sz="1350">
                <a:latin typeface="+mn-ea"/>
              </a:rPr>
              <a:t> </a:t>
            </a:r>
            <a:r>
              <a:rPr lang="zh-CN" altLang="en-US" sz="1350">
                <a:latin typeface="+mn-ea"/>
              </a:rPr>
              <a:t>安徽省怀宁县人， 核物理学家，中国科学院院士</a:t>
            </a:r>
          </a:p>
          <a:p>
            <a:pPr>
              <a:lnSpc>
                <a:spcPct val="150000"/>
              </a:lnSpc>
            </a:pPr>
            <a:r>
              <a:rPr lang="zh-CN" altLang="en-US" sz="1350">
                <a:latin typeface="+mn-ea"/>
              </a:rPr>
              <a:t>领导完成原子弹的理论方案；原子弹试验成功后，立即组织力量，探索氢弹设计原理，选定技术途径    </a:t>
            </a:r>
          </a:p>
        </p:txBody>
      </p:sp>
      <p:sp>
        <p:nvSpPr>
          <p:cNvPr id="10" name="Rectangle 8"/>
          <p:cNvSpPr>
            <a:spLocks noChangeArrowheads="1"/>
          </p:cNvSpPr>
          <p:nvPr/>
        </p:nvSpPr>
        <p:spPr bwMode="auto">
          <a:xfrm>
            <a:off x="838201" y="4168973"/>
            <a:ext cx="7654605" cy="307777"/>
          </a:xfrm>
          <a:prstGeom prst="rect">
            <a:avLst/>
          </a:prstGeom>
          <a:solidFill>
            <a:schemeClr val="accent1"/>
          </a:solidFill>
          <a:ln w="9525">
            <a:solidFill>
              <a:schemeClr val="accent1"/>
            </a:solidFill>
            <a:miter lim="800000"/>
          </a:ln>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r>
              <a:rPr lang="zh-CN" altLang="en-US" sz="1400">
                <a:solidFill>
                  <a:schemeClr val="bg1"/>
                </a:solidFill>
                <a:latin typeface="+mn-ea"/>
                <a:ea typeface="+mn-ea"/>
              </a:rPr>
              <a:t>王淦昌 、彭桓武 、程开甲 、朱光亚 、于敏 </a:t>
            </a:r>
            <a:r>
              <a:rPr lang="en-US" altLang="zh-CN" sz="1400">
                <a:solidFill>
                  <a:schemeClr val="bg1"/>
                </a:solidFill>
                <a:latin typeface="+mn-ea"/>
                <a:ea typeface="+mn-ea"/>
              </a:rPr>
              <a:t>………</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77971" y="1774303"/>
            <a:ext cx="1461479" cy="1461479"/>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8741" y="880198"/>
            <a:ext cx="2377352" cy="2377352"/>
          </a:xfrm>
          <a:prstGeom prst="rect">
            <a:avLst/>
          </a:prstGeom>
        </p:spPr>
      </p:pic>
      <p:sp>
        <p:nvSpPr>
          <p:cNvPr id="5" name="文本框 4"/>
          <p:cNvSpPr txBox="1"/>
          <p:nvPr/>
        </p:nvSpPr>
        <p:spPr>
          <a:xfrm>
            <a:off x="1066800" y="285750"/>
            <a:ext cx="26974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我国国防事业的发展历程</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par>
                                <p:cTn id="11" presetID="53"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par>
                                <p:cTn id="16" presetID="53"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7"/>
          <p:cNvSpPr>
            <a:spLocks noChangeArrowheads="1"/>
          </p:cNvSpPr>
          <p:nvPr/>
        </p:nvSpPr>
        <p:spPr bwMode="auto">
          <a:xfrm>
            <a:off x="955993" y="1200150"/>
            <a:ext cx="7121207" cy="553998"/>
          </a:xfrm>
          <a:prstGeom prst="rect">
            <a:avLst/>
          </a:prstGeom>
          <a:solidFill>
            <a:schemeClr val="accent1"/>
          </a:solidFill>
        </p:spPr>
        <p:txBody>
          <a:bodyPr vert="horz" wrap="square" rtlCol="0">
            <a:spAutoFit/>
          </a:bodyPr>
          <a:lstStyle/>
          <a:p>
            <a:pPr algn="ctr"/>
            <a:r>
              <a:rPr lang="zh-CN" altLang="en-US" sz="30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永远记住这些辉煌的名字 </a:t>
            </a:r>
          </a:p>
        </p:txBody>
      </p:sp>
      <p:sp>
        <p:nvSpPr>
          <p:cNvPr id="17" name="矩形 16"/>
          <p:cNvSpPr/>
          <p:nvPr/>
        </p:nvSpPr>
        <p:spPr>
          <a:xfrm>
            <a:off x="955992" y="1871602"/>
            <a:ext cx="7121207" cy="2585323"/>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350" dirty="0">
                <a:latin typeface="+mn-ea"/>
              </a:rPr>
              <a:t> 赵九章 </a:t>
            </a:r>
            <a:r>
              <a:rPr lang="en-US" altLang="zh-CN" sz="1350" dirty="0">
                <a:latin typeface="+mn-ea"/>
              </a:rPr>
              <a:t>(1907-1968)</a:t>
            </a:r>
          </a:p>
          <a:p>
            <a:pPr>
              <a:lnSpc>
                <a:spcPct val="150000"/>
              </a:lnSpc>
            </a:pPr>
            <a:r>
              <a:rPr lang="en-US" altLang="zh-CN" sz="1350" dirty="0">
                <a:latin typeface="+mn-ea"/>
              </a:rPr>
              <a:t> </a:t>
            </a:r>
            <a:r>
              <a:rPr lang="zh-CN" altLang="en-US" sz="1350" dirty="0">
                <a:latin typeface="+mn-ea"/>
              </a:rPr>
              <a:t>浙江省吴兴县人， 地球物理学家，中国科学院院士。</a:t>
            </a:r>
          </a:p>
          <a:p>
            <a:pPr>
              <a:lnSpc>
                <a:spcPct val="150000"/>
              </a:lnSpc>
            </a:pPr>
            <a:r>
              <a:rPr lang="zh-CN" altLang="en-US" sz="1350" dirty="0">
                <a:latin typeface="+mn-ea"/>
              </a:rPr>
              <a:t> 中国人造卫星事业的倡导者和奠基人之一  </a:t>
            </a:r>
            <a:endParaRPr lang="en-US" altLang="zh-CN" sz="1350" dirty="0" smtClean="0">
              <a:latin typeface="+mn-ea"/>
            </a:endParaRPr>
          </a:p>
          <a:p>
            <a:pPr>
              <a:lnSpc>
                <a:spcPct val="150000"/>
              </a:lnSpc>
            </a:pPr>
            <a:r>
              <a:rPr lang="zh-CN" altLang="en-US" sz="1350" dirty="0">
                <a:latin typeface="+mn-ea"/>
              </a:rPr>
              <a:t>屠守锷 </a:t>
            </a:r>
            <a:r>
              <a:rPr lang="en-US" altLang="zh-CN" sz="1350" dirty="0">
                <a:latin typeface="+mn-ea"/>
              </a:rPr>
              <a:t>(1917-2012 )</a:t>
            </a:r>
          </a:p>
          <a:p>
            <a:pPr>
              <a:lnSpc>
                <a:spcPct val="150000"/>
              </a:lnSpc>
            </a:pPr>
            <a:r>
              <a:rPr lang="zh-CN" altLang="en-US" sz="1350" dirty="0">
                <a:latin typeface="+mn-ea"/>
              </a:rPr>
              <a:t>浙江省湖州市人，中国科学院院士，国际宇航科学院院士。 </a:t>
            </a:r>
          </a:p>
          <a:p>
            <a:pPr>
              <a:lnSpc>
                <a:spcPct val="150000"/>
              </a:lnSpc>
            </a:pPr>
            <a:r>
              <a:rPr lang="zh-CN" altLang="en-US" sz="1350" dirty="0">
                <a:latin typeface="+mn-ea"/>
              </a:rPr>
              <a:t>中国导弹与航天事业开创人之一 </a:t>
            </a:r>
            <a:r>
              <a:rPr lang="zh-CN" altLang="en-US" sz="1350" dirty="0" smtClean="0">
                <a:latin typeface="+mn-ea"/>
              </a:rPr>
              <a:t> </a:t>
            </a:r>
            <a:endParaRPr lang="en-US" altLang="zh-CN" sz="1350" dirty="0" smtClean="0">
              <a:latin typeface="+mn-ea"/>
            </a:endParaRPr>
          </a:p>
          <a:p>
            <a:pPr>
              <a:lnSpc>
                <a:spcPct val="150000"/>
              </a:lnSpc>
            </a:pPr>
            <a:endParaRPr lang="zh-CN" altLang="en-US" sz="1350" dirty="0">
              <a:latin typeface="+mn-ea"/>
            </a:endParaRPr>
          </a:p>
          <a:p>
            <a:pPr>
              <a:lnSpc>
                <a:spcPct val="150000"/>
              </a:lnSpc>
            </a:pPr>
            <a:endParaRPr lang="zh-CN" altLang="en-US" sz="1350" dirty="0">
              <a:latin typeface="+mn-ea"/>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12672" y="1616197"/>
            <a:ext cx="2840728" cy="2840728"/>
          </a:xfrm>
          <a:prstGeom prst="rect">
            <a:avLst/>
          </a:prstGeom>
        </p:spPr>
      </p:pic>
      <p:sp>
        <p:nvSpPr>
          <p:cNvPr id="10" name="Rectangle 8"/>
          <p:cNvSpPr>
            <a:spLocks noChangeArrowheads="1"/>
          </p:cNvSpPr>
          <p:nvPr/>
        </p:nvSpPr>
        <p:spPr bwMode="auto">
          <a:xfrm>
            <a:off x="992645" y="3943350"/>
            <a:ext cx="6019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r>
              <a:rPr lang="zh-CN" altLang="en-US" sz="1800" b="1">
                <a:solidFill>
                  <a:schemeClr val="accent1"/>
                </a:solidFill>
                <a:latin typeface="+mn-ea"/>
                <a:ea typeface="+mn-ea"/>
              </a:rPr>
              <a:t>钱骥 、姚桐斌 、黄纬禄、任新民、孙家栋 </a:t>
            </a:r>
            <a:r>
              <a:rPr lang="en-US" altLang="zh-CN" sz="1800" b="1">
                <a:solidFill>
                  <a:schemeClr val="accent1"/>
                </a:solidFill>
                <a:latin typeface="+mn-ea"/>
                <a:ea typeface="+mn-ea"/>
              </a:rPr>
              <a:t>………</a:t>
            </a:r>
          </a:p>
        </p:txBody>
      </p:sp>
      <p:sp>
        <p:nvSpPr>
          <p:cNvPr id="6" name="文本框 5"/>
          <p:cNvSpPr txBox="1"/>
          <p:nvPr/>
        </p:nvSpPr>
        <p:spPr>
          <a:xfrm>
            <a:off x="1066800" y="285750"/>
            <a:ext cx="26974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我国国防事业的发展历程</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2" presetClass="entr" presetSubtype="4"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par>
                                <p:cTn id="16" presetID="22" presetClass="entr" presetSubtype="8"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ext Box 3"/>
          <p:cNvSpPr txBox="1">
            <a:spLocks noChangeArrowheads="1"/>
          </p:cNvSpPr>
          <p:nvPr/>
        </p:nvSpPr>
        <p:spPr bwMode="auto">
          <a:xfrm>
            <a:off x="685800" y="1504950"/>
            <a:ext cx="7848600" cy="2308324"/>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nSpc>
                <a:spcPct val="200000"/>
              </a:lnSpc>
              <a:spcBef>
                <a:spcPct val="0"/>
              </a:spcBef>
            </a:pPr>
            <a:r>
              <a:rPr lang="zh-CN" altLang="en-US" sz="1800" dirty="0" smtClean="0">
                <a:solidFill>
                  <a:schemeClr val="tx2"/>
                </a:solidFill>
                <a:latin typeface="+mn-ea"/>
                <a:ea typeface="+mn-ea"/>
              </a:rPr>
              <a:t>同学们</a:t>
            </a:r>
            <a:r>
              <a:rPr lang="zh-CN" altLang="en-US" sz="1800" dirty="0">
                <a:solidFill>
                  <a:schemeClr val="tx2"/>
                </a:solidFill>
                <a:latin typeface="+mn-ea"/>
                <a:ea typeface="+mn-ea"/>
              </a:rPr>
              <a:t>，我们是幸福的一代，也是责任重大的一代、祖国未来的</a:t>
            </a:r>
            <a:r>
              <a:rPr lang="zh-CN" altLang="en-US" sz="1800" dirty="0" smtClean="0">
                <a:solidFill>
                  <a:schemeClr val="tx2"/>
                </a:solidFill>
                <a:latin typeface="+mn-ea"/>
                <a:ea typeface="+mn-ea"/>
              </a:rPr>
              <a:t>守卫者。我们的今天决定着中华民族明日的复兴。让我们从小事做起，热爱学习、强健体魄树爱国之心，立报国之志。时刻准备着为我们伟大祖国的和平与发展贡献自己的力量！</a:t>
            </a:r>
            <a:endParaRPr lang="zh-CN" altLang="en-US" sz="1800" dirty="0">
              <a:solidFill>
                <a:schemeClr val="tx2"/>
              </a:solidFill>
              <a:latin typeface="+mn-ea"/>
              <a:ea typeface="+mn-ea"/>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791200" y="2952750"/>
            <a:ext cx="2362200" cy="2362200"/>
          </a:xfrm>
          <a:prstGeom prst="rect">
            <a:avLst/>
          </a:prstGeom>
        </p:spPr>
      </p:pic>
      <p:grpSp>
        <p:nvGrpSpPr>
          <p:cNvPr id="5" name="组合 4"/>
          <p:cNvGrpSpPr/>
          <p:nvPr/>
        </p:nvGrpSpPr>
        <p:grpSpPr>
          <a:xfrm>
            <a:off x="2916338" y="3638550"/>
            <a:ext cx="2874862" cy="304800"/>
            <a:chOff x="1143000" y="1120318"/>
            <a:chExt cx="2874862" cy="304800"/>
          </a:xfrm>
        </p:grpSpPr>
        <p:sp>
          <p:nvSpPr>
            <p:cNvPr id="6" name="五角星 5"/>
            <p:cNvSpPr/>
            <p:nvPr/>
          </p:nvSpPr>
          <p:spPr>
            <a:xfrm>
              <a:off x="1143000"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1785516"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五角星 7"/>
            <p:cNvSpPr/>
            <p:nvPr/>
          </p:nvSpPr>
          <p:spPr>
            <a:xfrm>
              <a:off x="2428032"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五角星 8"/>
            <p:cNvSpPr/>
            <p:nvPr/>
          </p:nvSpPr>
          <p:spPr>
            <a:xfrm>
              <a:off x="3070548"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五角星 9"/>
            <p:cNvSpPr/>
            <p:nvPr/>
          </p:nvSpPr>
          <p:spPr>
            <a:xfrm>
              <a:off x="3713062" y="1120318"/>
              <a:ext cx="304800" cy="3048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1066800" y="285750"/>
            <a:ext cx="26974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我国国防事业的发展历程</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up)">
                                      <p:cBhvr>
                                        <p:cTn id="11" dur="500"/>
                                        <p:tgtEl>
                                          <p:spTgt spid="14"/>
                                        </p:tgtEl>
                                      </p:cBhvr>
                                    </p:animEffect>
                                  </p:childTnLst>
                                </p:cTn>
                              </p:par>
                              <p:par>
                                <p:cTn id="12" presetID="53"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61972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endParaRPr lang="zh-CN" altLang="en-US"/>
          </a:p>
        </p:txBody>
      </p:sp>
      <p:pic>
        <p:nvPicPr>
          <p:cNvPr id="4" name="图片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3335" y="0"/>
            <a:ext cx="9157335" cy="5179060"/>
          </a:xfrm>
          <a:prstGeom prst="rect">
            <a:avLst/>
          </a:prstGeom>
        </p:spPr>
      </p:pic>
      <p:grpSp>
        <p:nvGrpSpPr>
          <p:cNvPr id="5" name="组合 4"/>
          <p:cNvGrpSpPr/>
          <p:nvPr/>
        </p:nvGrpSpPr>
        <p:grpSpPr>
          <a:xfrm>
            <a:off x="2051010" y="4072225"/>
            <a:ext cx="2967555" cy="726235"/>
            <a:chOff x="2479479" y="5479066"/>
            <a:chExt cx="3673446" cy="898984"/>
          </a:xfrm>
        </p:grpSpPr>
        <p:pic>
          <p:nvPicPr>
            <p:cNvPr id="6" name="图片 5"/>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2479479" y="5479066"/>
              <a:ext cx="1154281" cy="857538"/>
            </a:xfrm>
            <a:prstGeom prst="rect">
              <a:avLst/>
            </a:prstGeom>
          </p:spPr>
        </p:pic>
        <p:pic>
          <p:nvPicPr>
            <p:cNvPr id="29" name="图片 28"/>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3677196" y="5520512"/>
              <a:ext cx="1154281" cy="857538"/>
            </a:xfrm>
            <a:prstGeom prst="rect">
              <a:avLst/>
            </a:prstGeom>
          </p:spPr>
        </p:pic>
        <p:pic>
          <p:nvPicPr>
            <p:cNvPr id="30" name="图片 29"/>
            <p:cNvPicPr>
              <a:picLocks noChangeAspect="1"/>
            </p:cNvPicPr>
            <p:nvPr/>
          </p:nvPicPr>
          <p:blipFill>
            <a:blip r:embed="rId6"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4998644" y="5479066"/>
              <a:ext cx="1154281" cy="857538"/>
            </a:xfrm>
            <a:prstGeom prst="rect">
              <a:avLst/>
            </a:prstGeom>
          </p:spPr>
        </p:pic>
      </p:grpSp>
      <p:grpSp>
        <p:nvGrpSpPr>
          <p:cNvPr id="7" name="组合 6"/>
          <p:cNvGrpSpPr/>
          <p:nvPr/>
        </p:nvGrpSpPr>
        <p:grpSpPr>
          <a:xfrm>
            <a:off x="23066" y="2886710"/>
            <a:ext cx="9141619" cy="2292825"/>
            <a:chOff x="29167" y="3848100"/>
            <a:chExt cx="12188825" cy="3057100"/>
          </a:xfrm>
        </p:grpSpPr>
        <p:pic>
          <p:nvPicPr>
            <p:cNvPr id="28" name="图片 2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437571" y="3848100"/>
              <a:ext cx="5773479" cy="3057100"/>
            </a:xfrm>
            <a:prstGeom prst="rect">
              <a:avLst/>
            </a:prstGeom>
          </p:spPr>
        </p:pic>
        <p:pic>
          <p:nvPicPr>
            <p:cNvPr id="14" name="Picture 3" descr="C:\Users\Administrator\Desktop\2.png"/>
            <p:cNvPicPr>
              <a:picLocks noChangeAspect="1" noChangeArrowheads="1"/>
            </p:cNvPicPr>
            <p:nvPr/>
          </p:nvPicPr>
          <p:blipFill>
            <a:blip r:embed="rId8" cstate="email">
              <a:extLst>
                <a:ext uri="{28A0092B-C50C-407E-A947-70E740481C1C}">
                  <a14:useLocalDpi xmlns:a14="http://schemas.microsoft.com/office/drawing/2010/main"/>
                </a:ext>
              </a:extLst>
            </a:blip>
            <a:stretch>
              <a:fillRect/>
            </a:stretch>
          </p:blipFill>
          <p:spPr bwMode="auto">
            <a:xfrm flipH="1">
              <a:off x="29167" y="6010197"/>
              <a:ext cx="12188825" cy="877969"/>
            </a:xfrm>
            <a:prstGeom prst="rect">
              <a:avLst/>
            </a:prstGeom>
            <a:noFill/>
          </p:spPr>
        </p:pic>
      </p:grpSp>
      <p:pic>
        <p:nvPicPr>
          <p:cNvPr id="21" name="图片 2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flipH="1">
            <a:off x="1191" y="635"/>
            <a:ext cx="2840666" cy="2081463"/>
          </a:xfrm>
          <a:prstGeom prst="rect">
            <a:avLst/>
          </a:prstGeom>
        </p:spPr>
      </p:pic>
      <p:pic>
        <p:nvPicPr>
          <p:cNvPr id="9" name="图片 8"/>
          <p:cNvPicPr>
            <a:picLocks noChangeAspect="1"/>
          </p:cNvPicPr>
          <p:nvPr/>
        </p:nvPicPr>
        <p:blipFill>
          <a:blip r:embed="rId10"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13218" y="1139623"/>
            <a:ext cx="3443409" cy="4027137"/>
          </a:xfrm>
          <a:prstGeom prst="rect">
            <a:avLst/>
          </a:prstGeom>
        </p:spPr>
      </p:pic>
      <p:pic>
        <p:nvPicPr>
          <p:cNvPr id="15" name="图片 14"/>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355573" y="290883"/>
            <a:ext cx="1522706" cy="634461"/>
          </a:xfrm>
          <a:prstGeom prst="rect">
            <a:avLst/>
          </a:prstGeom>
        </p:spPr>
      </p:pic>
      <p:sp>
        <p:nvSpPr>
          <p:cNvPr id="13" name="MH_Entry_1"/>
          <p:cNvSpPr/>
          <p:nvPr>
            <p:custDataLst>
              <p:tags r:id="rId1"/>
            </p:custDataLst>
          </p:nvPr>
        </p:nvSpPr>
        <p:spPr>
          <a:xfrm>
            <a:off x="2493645" y="1684972"/>
            <a:ext cx="4648200" cy="953453"/>
          </a:xfrm>
          <a:prstGeom prst="roundRect">
            <a:avLst/>
          </a:prstGeom>
          <a:noFill/>
        </p:spPr>
        <p:txBody>
          <a:bodyPr vert="horz" wrap="square" rtlCol="0">
            <a:spAutoFit/>
          </a:bodyPr>
          <a:lstStyle/>
          <a:p>
            <a:r>
              <a:rPr lang="zh-CN" altLang="en-US" sz="5000" b="1" spc="1600" dirty="0" smtClean="0">
                <a:solidFill>
                  <a:srgbClr val="E51221"/>
                </a:solidFill>
                <a:latin typeface="+mn-ea"/>
                <a:cs typeface="经典趣体简" panose="02010609000101010101" pitchFamily="49" charset="-122"/>
              </a:rPr>
              <a:t>国防</a:t>
            </a:r>
            <a:r>
              <a:rPr lang="zh-CN" altLang="en-US" sz="5000" b="1" spc="1600" dirty="0">
                <a:solidFill>
                  <a:srgbClr val="E51221"/>
                </a:solidFill>
                <a:latin typeface="+mn-ea"/>
                <a:cs typeface="经典趣体简" panose="02010609000101010101" pitchFamily="49" charset="-122"/>
              </a:rPr>
              <a:t>的涵义</a:t>
            </a:r>
            <a:endParaRPr lang="en-US" altLang="zh-CN" sz="5000" b="1" spc="1600" dirty="0">
              <a:solidFill>
                <a:srgbClr val="E51221"/>
              </a:solidFill>
              <a:latin typeface="+mn-ea"/>
              <a:cs typeface="经典趣体简" panose="02010609000101010101" pitchFamily="49" charset="-122"/>
            </a:endParaRPr>
          </a:p>
        </p:txBody>
      </p:sp>
      <p:sp>
        <p:nvSpPr>
          <p:cNvPr id="10" name="MH_Entry_1"/>
          <p:cNvSpPr/>
          <p:nvPr>
            <p:custDataLst>
              <p:tags r:id="rId2"/>
            </p:custDataLst>
          </p:nvPr>
        </p:nvSpPr>
        <p:spPr>
          <a:xfrm>
            <a:off x="3695700" y="1028143"/>
            <a:ext cx="3255138" cy="715089"/>
          </a:xfrm>
          <a:prstGeom prst="roundRect">
            <a:avLst/>
          </a:prstGeom>
          <a:noFill/>
        </p:spPr>
        <p:txBody>
          <a:bodyPr vert="horz" wrap="square" rtlCol="0">
            <a:spAutoFit/>
          </a:bodyPr>
          <a:lstStyle/>
          <a:p>
            <a:r>
              <a:rPr lang="zh-CN" altLang="en-US" sz="3600" spc="300" smtClean="0">
                <a:solidFill>
                  <a:srgbClr val="E51221"/>
                </a:solidFill>
                <a:latin typeface="+mn-ea"/>
                <a:cs typeface="经典趣体简" panose="02010609000101010101" pitchFamily="49" charset="-122"/>
              </a:rPr>
              <a:t>第一部分</a:t>
            </a:r>
            <a:endParaRPr lang="en-US" altLang="zh-CN" sz="3600" spc="300">
              <a:solidFill>
                <a:srgbClr val="E51221"/>
              </a:solidFill>
              <a:latin typeface="+mn-ea"/>
              <a:cs typeface="经典趣体简" panose="02010609000101010101" pitchFamily="49" charset="-122"/>
            </a:endParaRPr>
          </a:p>
        </p:txBody>
      </p:sp>
      <p:sp>
        <p:nvSpPr>
          <p:cNvPr id="11" name="矩形 10"/>
          <p:cNvSpPr/>
          <p:nvPr/>
        </p:nvSpPr>
        <p:spPr>
          <a:xfrm>
            <a:off x="2345690" y="2757170"/>
            <a:ext cx="4267200" cy="430887"/>
          </a:xfrm>
          <a:prstGeom prst="rect">
            <a:avLst/>
          </a:prstGeom>
        </p:spPr>
        <p:txBody>
          <a:bodyPr wrap="square">
            <a:spAutoFit/>
          </a:bodyPr>
          <a:lstStyle/>
          <a:p>
            <a:r>
              <a:rPr lang="zh-CN" altLang="en-US" sz="1100" smtClean="0">
                <a:solidFill>
                  <a:srgbClr val="E51221"/>
                </a:solidFill>
              </a:rPr>
              <a:t>national defense education theme class meeting of primary and secondary school </a:t>
            </a:r>
            <a:r>
              <a:rPr lang="zh-CN" altLang="en-US" sz="1100">
                <a:solidFill>
                  <a:srgbClr val="E51221"/>
                </a:solidFill>
              </a:rPr>
              <a:t>national defense </a:t>
            </a:r>
            <a:r>
              <a:rPr lang="zh-CN" altLang="en-US" sz="1100" smtClean="0">
                <a:solidFill>
                  <a:srgbClr val="E51221"/>
                </a:solidFill>
              </a:rPr>
              <a:t>education</a:t>
            </a:r>
            <a:endParaRPr lang="zh-CN" altLang="en-US" sz="1100">
              <a:solidFill>
                <a:srgbClr val="E51221"/>
              </a:solidFill>
            </a:endParaRPr>
          </a:p>
        </p:txBody>
      </p:sp>
      <p:pic>
        <p:nvPicPr>
          <p:cNvPr id="17" name="图片 16"/>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509535" y="437750"/>
            <a:ext cx="1828800" cy="1161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22" presetClass="entr" presetSubtype="8"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par>
                                <p:cTn id="22" presetID="42"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22" presetClass="entr" presetSubtype="2"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right)">
                                      <p:cBhvr>
                                        <p:cTn id="29" dur="500"/>
                                        <p:tgtEl>
                                          <p:spTgt spid="21"/>
                                        </p:tgtEl>
                                      </p:cBhvr>
                                    </p:animEffect>
                                  </p:childTnLst>
                                </p:cTn>
                              </p:par>
                              <p:par>
                                <p:cTn id="30" presetID="53"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1000" fill="hold"/>
                                        <p:tgtEl>
                                          <p:spTgt spid="15"/>
                                        </p:tgtEl>
                                        <p:attrNameLst>
                                          <p:attrName>ppt_w</p:attrName>
                                        </p:attrNameLst>
                                      </p:cBhvr>
                                      <p:tavLst>
                                        <p:tav tm="0">
                                          <p:val>
                                            <p:fltVal val="0"/>
                                          </p:val>
                                        </p:tav>
                                        <p:tav tm="100000">
                                          <p:val>
                                            <p:strVal val="#ppt_w"/>
                                          </p:val>
                                        </p:tav>
                                      </p:tavLst>
                                    </p:anim>
                                    <p:anim calcmode="lin" valueType="num">
                                      <p:cBhvr>
                                        <p:cTn id="33" dur="1000" fill="hold"/>
                                        <p:tgtEl>
                                          <p:spTgt spid="15"/>
                                        </p:tgtEl>
                                        <p:attrNameLst>
                                          <p:attrName>ppt_h</p:attrName>
                                        </p:attrNameLst>
                                      </p:cBhvr>
                                      <p:tavLst>
                                        <p:tav tm="0">
                                          <p:val>
                                            <p:fltVal val="0"/>
                                          </p:val>
                                        </p:tav>
                                        <p:tav tm="100000">
                                          <p:val>
                                            <p:strVal val="#ppt_h"/>
                                          </p:val>
                                        </p:tav>
                                      </p:tavLst>
                                    </p:anim>
                                    <p:animEffect transition="in" filter="fade">
                                      <p:cBhvr>
                                        <p:cTn id="34" dur="1000"/>
                                        <p:tgtEl>
                                          <p:spTgt spid="15"/>
                                        </p:tgtEl>
                                      </p:cBhvr>
                                    </p:animEffect>
                                  </p:childTnLst>
                                </p:cTn>
                              </p:par>
                              <p:par>
                                <p:cTn id="35" presetID="35" presetClass="path" presetSubtype="0" accel="50000" decel="50000" fill="hold" nodeType="withEffect">
                                  <p:stCondLst>
                                    <p:cond delay="0"/>
                                  </p:stCondLst>
                                  <p:childTnLst>
                                    <p:animMotion origin="layout" path="M 1.25E-06 -1.11111E-06 L 0.31575 -1.11111E-06" pathEditMode="relative" rAng="0" ptsTypes="AA">
                                      <p:cBhvr>
                                        <p:cTn id="36" dur="2000" spd="-100000" fill="hold"/>
                                        <p:tgtEl>
                                          <p:spTgt spid="15"/>
                                        </p:tgtEl>
                                        <p:attrNameLst>
                                          <p:attrName>ppt_x</p:attrName>
                                          <p:attrName>ppt_y</p:attrName>
                                        </p:attrNameLst>
                                      </p:cBhvr>
                                      <p:rCtr x="157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3"/>
          <p:cNvSpPr>
            <a:spLocks noChangeArrowheads="1"/>
          </p:cNvSpPr>
          <p:nvPr/>
        </p:nvSpPr>
        <p:spPr bwMode="auto">
          <a:xfrm>
            <a:off x="838200" y="1617299"/>
            <a:ext cx="7543800" cy="2516283"/>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a:lstStyle>
            <a:lvl1pPr marL="342900" indent="-342900">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marL="0" indent="0">
              <a:lnSpc>
                <a:spcPct val="200000"/>
              </a:lnSpc>
            </a:pPr>
            <a:endParaRPr lang="en-US" altLang="zh-CN" sz="1800" dirty="0" smtClean="0">
              <a:solidFill>
                <a:schemeClr val="tx1"/>
              </a:solidFill>
              <a:latin typeface="+mn-ea"/>
              <a:ea typeface="+mn-ea"/>
            </a:endParaRPr>
          </a:p>
          <a:p>
            <a:pPr marL="0" indent="0">
              <a:lnSpc>
                <a:spcPct val="200000"/>
              </a:lnSpc>
            </a:pPr>
            <a:r>
              <a:rPr lang="zh-CN" altLang="en-US" sz="1800" dirty="0" smtClean="0">
                <a:solidFill>
                  <a:schemeClr val="tx1"/>
                </a:solidFill>
                <a:latin typeface="+mn-ea"/>
                <a:ea typeface="+mn-ea"/>
              </a:rPr>
              <a:t>国防</a:t>
            </a:r>
            <a:r>
              <a:rPr lang="zh-CN" altLang="en-US" sz="1800" dirty="0">
                <a:solidFill>
                  <a:schemeClr val="tx1"/>
                </a:solidFill>
                <a:latin typeface="+mn-ea"/>
                <a:ea typeface="+mn-ea"/>
              </a:rPr>
              <a:t>，就是国家的防务，是国家为防备和抵抗侵略，制止武装颠覆，保卫国家的主权统一、领土完整和安全所进行的军事活动，以及与军事有关的政治、经济、外交、科技、教育等方面的活动。 </a:t>
            </a:r>
          </a:p>
        </p:txBody>
      </p:sp>
      <p:sp>
        <p:nvSpPr>
          <p:cNvPr id="15" name="Rectangle 4"/>
          <p:cNvSpPr>
            <a:spLocks noGrp="1" noChangeArrowheads="1"/>
          </p:cNvSpPr>
          <p:nvPr/>
        </p:nvSpPr>
        <p:spPr>
          <a:xfrm>
            <a:off x="1066800" y="1538317"/>
            <a:ext cx="4648200" cy="461665"/>
          </a:xfrm>
          <a:prstGeom prst="rect">
            <a:avLst/>
          </a:prstGeom>
          <a:solidFill>
            <a:schemeClr val="accent1"/>
          </a:solidFill>
        </p:spPr>
        <p:txBody>
          <a:bodyPr vert="horz" wrap="square" rtlCol="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什么是国防？</a:t>
            </a:r>
          </a:p>
        </p:txBody>
      </p:sp>
      <p:sp>
        <p:nvSpPr>
          <p:cNvPr id="4" name="文本框 3"/>
          <p:cNvSpPr txBox="1"/>
          <p:nvPr/>
        </p:nvSpPr>
        <p:spPr>
          <a:xfrm>
            <a:off x="1066800" y="285750"/>
            <a:ext cx="13258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国防</a:t>
            </a:r>
            <a:r>
              <a:rPr lang="zh-CN" altLang="en-US" b="1">
                <a:solidFill>
                  <a:srgbClr val="E51221"/>
                </a:solidFill>
                <a:latin typeface="+mn-ea"/>
                <a:cs typeface="经典趣体简" panose="02010609000101010101" pitchFamily="49" charset="-122"/>
                <a:sym typeface="+mn-ea"/>
              </a:rPr>
              <a:t>的涵义</a:t>
            </a:r>
            <a:endParaRPr lang="zh-CN" altLang="en-US"/>
          </a:p>
        </p:txBody>
      </p:sp>
      <p:sp>
        <p:nvSpPr>
          <p:cNvPr id="2" name="文本框 1"/>
          <p:cNvSpPr txBox="1"/>
          <p:nvPr/>
        </p:nvSpPr>
        <p:spPr>
          <a:xfrm>
            <a:off x="1752600" y="971550"/>
            <a:ext cx="1219200" cy="169277"/>
          </a:xfrm>
          <a:prstGeom prst="rect">
            <a:avLst/>
          </a:prstGeom>
          <a:noFill/>
        </p:spPr>
        <p:txBody>
          <a:bodyPr wrap="square" rtlCol="0">
            <a:spAutoFit/>
          </a:bodyPr>
          <a:lstStyle/>
          <a:p>
            <a:r>
              <a:rPr lang="en-US" altLang="zh-CN" sz="500" dirty="0">
                <a:solidFill>
                  <a:srgbClr val="FFFFFF"/>
                </a:solidFill>
              </a:rPr>
              <a:t>https://www.ypppt.com/</a:t>
            </a:r>
            <a:endParaRPr lang="zh-CN" altLang="en-US" sz="5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矩形 12"/>
          <p:cNvSpPr/>
          <p:nvPr/>
        </p:nvSpPr>
        <p:spPr>
          <a:xfrm>
            <a:off x="914400" y="1945407"/>
            <a:ext cx="7467600" cy="2137188"/>
          </a:xfrm>
          <a:prstGeom prst="rect">
            <a:avLst/>
          </a:prstGeom>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500" b="1" dirty="0" smtClean="0">
                <a:solidFill>
                  <a:schemeClr val="tx2"/>
                </a:solidFill>
                <a:latin typeface="+mn-ea"/>
              </a:rPr>
              <a:t>保卫</a:t>
            </a:r>
            <a:r>
              <a:rPr lang="zh-CN" altLang="en-US" sz="1500" b="1" dirty="0">
                <a:solidFill>
                  <a:schemeClr val="tx2"/>
                </a:solidFill>
                <a:latin typeface="+mn-ea"/>
              </a:rPr>
              <a:t>国家主权（是国防最主要的职能</a:t>
            </a:r>
            <a:r>
              <a:rPr lang="zh-CN" altLang="en-US" sz="1500" dirty="0">
                <a:solidFill>
                  <a:schemeClr val="tx2"/>
                </a:solidFill>
                <a:latin typeface="+mn-ea"/>
              </a:rPr>
              <a:t>）</a:t>
            </a:r>
          </a:p>
          <a:p>
            <a:pPr>
              <a:lnSpc>
                <a:spcPct val="150000"/>
              </a:lnSpc>
            </a:pPr>
            <a:r>
              <a:rPr lang="zh-CN" altLang="en-US" sz="1200" dirty="0">
                <a:solidFill>
                  <a:schemeClr val="tx2"/>
                </a:solidFill>
                <a:latin typeface="+mn-ea"/>
              </a:rPr>
              <a:t>国家主权是指一个国家独立自主地处理自己对内对外事务的最高权力，享有自主权、平等权和自保权。国家主权高于一切，是一个国家存在的根本标志</a:t>
            </a:r>
            <a:r>
              <a:rPr lang="zh-CN" altLang="en-US" sz="1200" dirty="0" smtClean="0">
                <a:solidFill>
                  <a:schemeClr val="tx2"/>
                </a:solidFill>
                <a:latin typeface="+mn-ea"/>
              </a:rPr>
              <a:t>。</a:t>
            </a:r>
            <a:endParaRPr lang="en-US" altLang="zh-CN" sz="1500" dirty="0">
              <a:solidFill>
                <a:schemeClr val="tx2"/>
              </a:solidFill>
              <a:latin typeface="+mn-ea"/>
            </a:endParaRPr>
          </a:p>
          <a:p>
            <a:pPr>
              <a:lnSpc>
                <a:spcPct val="150000"/>
              </a:lnSpc>
            </a:pPr>
            <a:r>
              <a:rPr lang="zh-CN" altLang="en-US" sz="1500" b="1" dirty="0" smtClean="0">
                <a:solidFill>
                  <a:schemeClr val="tx2"/>
                </a:solidFill>
                <a:latin typeface="+mn-ea"/>
              </a:rPr>
              <a:t>保卫</a:t>
            </a:r>
            <a:r>
              <a:rPr lang="zh-CN" altLang="en-US" sz="1500" b="1" dirty="0">
                <a:solidFill>
                  <a:schemeClr val="tx2"/>
                </a:solidFill>
                <a:latin typeface="+mn-ea"/>
              </a:rPr>
              <a:t>国家领土完整</a:t>
            </a:r>
          </a:p>
          <a:p>
            <a:pPr>
              <a:lnSpc>
                <a:spcPct val="150000"/>
              </a:lnSpc>
            </a:pPr>
            <a:r>
              <a:rPr lang="zh-CN" altLang="en-US" sz="1200" dirty="0">
                <a:solidFill>
                  <a:schemeClr val="tx2"/>
                </a:solidFill>
                <a:latin typeface="+mn-ea"/>
              </a:rPr>
              <a:t>国家领土是指在一国主权下的区域。包括一国的陆地、水域及其上空和底土</a:t>
            </a:r>
            <a:r>
              <a:rPr lang="zh-CN" altLang="en-US" sz="1200" dirty="0" smtClean="0">
                <a:solidFill>
                  <a:schemeClr val="tx2"/>
                </a:solidFill>
                <a:latin typeface="+mn-ea"/>
              </a:rPr>
              <a:t>。</a:t>
            </a:r>
            <a:endParaRPr lang="en-US" altLang="zh-CN" sz="1200" dirty="0" smtClean="0">
              <a:solidFill>
                <a:schemeClr val="tx2"/>
              </a:solidFill>
              <a:latin typeface="+mn-ea"/>
            </a:endParaRPr>
          </a:p>
          <a:p>
            <a:pPr>
              <a:lnSpc>
                <a:spcPct val="150000"/>
              </a:lnSpc>
            </a:pPr>
            <a:r>
              <a:rPr lang="zh-CN" altLang="en-US" sz="1200" dirty="0" smtClean="0">
                <a:solidFill>
                  <a:schemeClr val="tx2"/>
                </a:solidFill>
                <a:latin typeface="+mn-ea"/>
              </a:rPr>
              <a:t>领土</a:t>
            </a:r>
            <a:r>
              <a:rPr lang="zh-CN" altLang="en-US" sz="1200" dirty="0">
                <a:solidFill>
                  <a:schemeClr val="tx2"/>
                </a:solidFill>
                <a:latin typeface="+mn-ea"/>
              </a:rPr>
              <a:t>和国家一样都是历史的产物。是一个国家和民族赖以生存和繁衍</a:t>
            </a:r>
            <a:r>
              <a:rPr lang="zh-CN" altLang="en-US" sz="1200" dirty="0" smtClean="0">
                <a:solidFill>
                  <a:schemeClr val="tx2"/>
                </a:solidFill>
                <a:latin typeface="+mn-ea"/>
              </a:rPr>
              <a:t>的</a:t>
            </a:r>
            <a:endParaRPr lang="en-US" altLang="zh-CN" sz="1200" dirty="0" smtClean="0">
              <a:solidFill>
                <a:schemeClr val="tx2"/>
              </a:solidFill>
              <a:latin typeface="+mn-ea"/>
            </a:endParaRPr>
          </a:p>
          <a:p>
            <a:pPr>
              <a:lnSpc>
                <a:spcPct val="150000"/>
              </a:lnSpc>
            </a:pPr>
            <a:r>
              <a:rPr lang="zh-CN" altLang="en-US" sz="1200" dirty="0" smtClean="0">
                <a:solidFill>
                  <a:schemeClr val="tx2"/>
                </a:solidFill>
                <a:latin typeface="+mn-ea"/>
              </a:rPr>
              <a:t>基本</a:t>
            </a:r>
            <a:r>
              <a:rPr lang="zh-CN" altLang="en-US" sz="1200" dirty="0">
                <a:solidFill>
                  <a:schemeClr val="tx2"/>
                </a:solidFill>
                <a:latin typeface="+mn-ea"/>
              </a:rPr>
              <a:t>条件。保卫国家领土不受侵犯，必须不断强化国防力量</a:t>
            </a:r>
            <a:r>
              <a:rPr lang="zh-CN" altLang="en-US" sz="1200" dirty="0" smtClean="0">
                <a:solidFill>
                  <a:schemeClr val="tx2"/>
                </a:solidFill>
                <a:latin typeface="+mn-ea"/>
              </a:rPr>
              <a:t>。</a:t>
            </a:r>
            <a:endParaRPr lang="zh-CN" altLang="en-US" sz="1200" dirty="0">
              <a:solidFill>
                <a:schemeClr val="tx2"/>
              </a:solidFill>
              <a:latin typeface="+mn-ea"/>
            </a:endParaRPr>
          </a:p>
        </p:txBody>
      </p:sp>
      <p:sp>
        <p:nvSpPr>
          <p:cNvPr id="14" name="矩形 13"/>
          <p:cNvSpPr/>
          <p:nvPr/>
        </p:nvSpPr>
        <p:spPr>
          <a:xfrm>
            <a:off x="914400" y="1412007"/>
            <a:ext cx="7467600" cy="369332"/>
          </a:xfrm>
          <a:prstGeom prst="rect">
            <a:avLst/>
          </a:prstGeom>
          <a:solidFill>
            <a:schemeClr val="accent1"/>
          </a:solidFill>
          <a:ln>
            <a:solidFill>
              <a:schemeClr val="accent1"/>
            </a:solidFill>
          </a:ln>
        </p:spPr>
        <p:txBody>
          <a:bodyPr vert="horz" wrap="square" rtlCol="0">
            <a:spAutoFit/>
          </a:bodyPr>
          <a:lstStyle/>
          <a:p>
            <a:pPr algn="ctr"/>
            <a:r>
              <a:rPr lang="zh-CN" altLang="en-US" spc="300" dirty="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 国家的主权，国家的安全，要始终放在</a:t>
            </a:r>
            <a:r>
              <a:rPr lang="zh-CN" altLang="en-US" spc="300" dirty="0"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第一位          </a:t>
            </a:r>
            <a:endParaRPr lang="zh-CN" altLang="en-US" spc="300" dirty="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endParaRPr>
          </a:p>
        </p:txBody>
      </p:sp>
      <p:sp>
        <p:nvSpPr>
          <p:cNvPr id="4" name="文本框 3"/>
          <p:cNvSpPr txBox="1"/>
          <p:nvPr/>
        </p:nvSpPr>
        <p:spPr>
          <a:xfrm>
            <a:off x="1066800" y="285750"/>
            <a:ext cx="13258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国防</a:t>
            </a:r>
            <a:r>
              <a:rPr lang="zh-CN" altLang="en-US" b="1">
                <a:solidFill>
                  <a:srgbClr val="E51221"/>
                </a:solidFill>
                <a:latin typeface="+mn-ea"/>
                <a:cs typeface="经典趣体简" panose="02010609000101010101" pitchFamily="49" charset="-122"/>
                <a:sym typeface="+mn-ea"/>
              </a:rPr>
              <a:t>的涵义</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Text Box 6"/>
          <p:cNvSpPr txBox="1">
            <a:spLocks noChangeArrowheads="1"/>
          </p:cNvSpPr>
          <p:nvPr/>
        </p:nvSpPr>
        <p:spPr bwMode="auto">
          <a:xfrm>
            <a:off x="1143000" y="1486434"/>
            <a:ext cx="2492991" cy="553998"/>
          </a:xfrm>
          <a:prstGeom prst="rect">
            <a:avLst/>
          </a:prstGeom>
          <a:noFill/>
          <a:ln>
            <a:solidFill>
              <a:schemeClr val="accent1"/>
            </a:solidFill>
          </a:ln>
        </p:spPr>
        <p:txBody>
          <a:bodyPr vert="horz" wrap="none" rtlCol="0">
            <a:spAutoFit/>
          </a:bodyPr>
          <a:lstStyle>
            <a:defPPr>
              <a:defRPr lang="zh-CN"/>
            </a:defPPr>
            <a:lvl1pPr>
              <a:defRPr sz="6000" b="1">
                <a:ln w="15875">
                  <a:solidFill>
                    <a:schemeClr val="accent4">
                      <a:lumMod val="40000"/>
                      <a:lumOff val="60000"/>
                    </a:schemeClr>
                  </a:solidFill>
                </a:ln>
                <a:solidFill>
                  <a:srgbClr val="385723"/>
                </a:solidFill>
                <a:effectLst>
                  <a:outerShdw blurRad="38100" dist="38100" dir="2700000" algn="tl">
                    <a:srgbClr val="000000">
                      <a:alpha val="43137"/>
                    </a:srgbClr>
                  </a:outerShdw>
                </a:effectLst>
                <a:latin typeface="经典趣体简" panose="02010609000101010101" pitchFamily="49" charset="-122"/>
                <a:ea typeface="经典趣体简" panose="02010609000101010101" pitchFamily="49" charset="-122"/>
                <a:cs typeface="经典趣体简" panose="02010609000101010101" pitchFamily="49" charset="-122"/>
              </a:defRPr>
            </a:lvl1pPr>
          </a:lstStyle>
          <a:p>
            <a:r>
              <a:rPr lang="zh-CN" altLang="en-US" sz="1800" b="0" dirty="0">
                <a:ln>
                  <a:noFill/>
                </a:ln>
                <a:solidFill>
                  <a:schemeClr val="tx1"/>
                </a:solidFill>
                <a:effectLst/>
                <a:latin typeface="微软雅黑" panose="020B0503020204020204" pitchFamily="34" charset="-122"/>
                <a:ea typeface="微软雅黑" panose="020B0503020204020204" pitchFamily="34" charset="-122"/>
              </a:rPr>
              <a:t>强大的国防</a:t>
            </a:r>
            <a:endParaRPr lang="en-US" altLang="zh-CN" sz="1800" b="0" dirty="0">
              <a:ln>
                <a:noFill/>
              </a:ln>
              <a:solidFill>
                <a:schemeClr val="tx1"/>
              </a:solidFill>
              <a:effectLst/>
              <a:latin typeface="微软雅黑" panose="020B0503020204020204" pitchFamily="34" charset="-122"/>
              <a:ea typeface="微软雅黑" panose="020B0503020204020204" pitchFamily="34" charset="-122"/>
            </a:endParaRPr>
          </a:p>
          <a:p>
            <a:r>
              <a:rPr lang="zh-CN" altLang="en-US" sz="1200" b="0" dirty="0">
                <a:ln>
                  <a:noFill/>
                </a:ln>
                <a:solidFill>
                  <a:schemeClr val="tx1"/>
                </a:solidFill>
                <a:effectLst/>
                <a:latin typeface="+mn-ea"/>
                <a:ea typeface="+mn-ea"/>
              </a:rPr>
              <a:t>国家、民族生存与发展的基本条件</a:t>
            </a:r>
          </a:p>
        </p:txBody>
      </p:sp>
      <p:sp>
        <p:nvSpPr>
          <p:cNvPr id="17" name="矩形 16"/>
          <p:cNvSpPr/>
          <p:nvPr/>
        </p:nvSpPr>
        <p:spPr>
          <a:xfrm>
            <a:off x="1143000" y="2399793"/>
            <a:ext cx="2492991" cy="553998"/>
          </a:xfrm>
          <a:prstGeom prst="rect">
            <a:avLst/>
          </a:prstGeom>
          <a:noFill/>
          <a:ln>
            <a:solidFill>
              <a:schemeClr val="accent1"/>
            </a:solidFill>
          </a:ln>
        </p:spPr>
        <p:txBody>
          <a:bodyPr vert="horz" wrap="square" rtlCol="0">
            <a:spAutoFit/>
          </a:bodyPr>
          <a:lstStyle/>
          <a:p>
            <a:r>
              <a:rPr lang="zh-CN" altLang="en-US">
                <a:latin typeface="微软雅黑" panose="020B0503020204020204" pitchFamily="34" charset="-122"/>
                <a:ea typeface="微软雅黑" panose="020B0503020204020204" pitchFamily="34" charset="-122"/>
                <a:cs typeface="经典趣体简" panose="02010609000101010101" pitchFamily="49" charset="-122"/>
              </a:rPr>
              <a:t>科学技术</a:t>
            </a:r>
            <a:endParaRPr lang="en-US" altLang="zh-CN">
              <a:latin typeface="微软雅黑" panose="020B0503020204020204" pitchFamily="34" charset="-122"/>
              <a:ea typeface="微软雅黑" panose="020B0503020204020204" pitchFamily="34" charset="-122"/>
              <a:cs typeface="经典趣体简" panose="02010609000101010101" pitchFamily="49" charset="-122"/>
            </a:endParaRPr>
          </a:p>
          <a:p>
            <a:r>
              <a:rPr lang="zh-CN" altLang="en-US" sz="1200">
                <a:latin typeface="+mn-ea"/>
                <a:cs typeface="经典趣体简" panose="02010609000101010101" pitchFamily="49" charset="-122"/>
              </a:rPr>
              <a:t>建设强大国防的根本动力</a:t>
            </a:r>
          </a:p>
        </p:txBody>
      </p:sp>
      <p:sp>
        <p:nvSpPr>
          <p:cNvPr id="20" name="矩形 19"/>
          <p:cNvSpPr/>
          <p:nvPr/>
        </p:nvSpPr>
        <p:spPr>
          <a:xfrm>
            <a:off x="1143000" y="3313152"/>
            <a:ext cx="2492991" cy="553998"/>
          </a:xfrm>
          <a:prstGeom prst="rect">
            <a:avLst/>
          </a:prstGeom>
          <a:noFill/>
          <a:ln>
            <a:solidFill>
              <a:schemeClr val="accent1"/>
            </a:solidFill>
          </a:ln>
        </p:spPr>
        <p:txBody>
          <a:bodyPr vert="horz" wrap="square" rtlCol="0">
            <a:spAutoFit/>
          </a:bodyPr>
          <a:lstStyle/>
          <a:p>
            <a:r>
              <a:rPr lang="zh-CN" altLang="en-US">
                <a:latin typeface="微软雅黑" panose="020B0503020204020204" pitchFamily="34" charset="-122"/>
                <a:ea typeface="微软雅黑" panose="020B0503020204020204" pitchFamily="34" charset="-122"/>
                <a:cs typeface="经典趣体简" panose="02010609000101010101" pitchFamily="49" charset="-122"/>
              </a:rPr>
              <a:t>人民群众</a:t>
            </a:r>
            <a:endParaRPr lang="en-US" altLang="zh-CN">
              <a:latin typeface="微软雅黑" panose="020B0503020204020204" pitchFamily="34" charset="-122"/>
              <a:ea typeface="微软雅黑" panose="020B0503020204020204" pitchFamily="34" charset="-122"/>
              <a:cs typeface="经典趣体简" panose="02010609000101010101" pitchFamily="49" charset="-122"/>
            </a:endParaRPr>
          </a:p>
          <a:p>
            <a:r>
              <a:rPr lang="zh-CN" altLang="en-US" sz="1200">
                <a:latin typeface="+mn-ea"/>
                <a:cs typeface="经典趣体简" panose="02010609000101010101" pitchFamily="49" charset="-122"/>
              </a:rPr>
              <a:t>建设强大国防的力量源泉</a:t>
            </a:r>
          </a:p>
        </p:txBody>
      </p:sp>
      <p:sp>
        <p:nvSpPr>
          <p:cNvPr id="21" name="矩形 20"/>
          <p:cNvSpPr/>
          <p:nvPr/>
        </p:nvSpPr>
        <p:spPr>
          <a:xfrm>
            <a:off x="5416752" y="2322552"/>
            <a:ext cx="2736648" cy="553998"/>
          </a:xfrm>
          <a:prstGeom prst="rect">
            <a:avLst/>
          </a:prstGeom>
          <a:noFill/>
          <a:ln>
            <a:solidFill>
              <a:schemeClr val="accent1"/>
            </a:solidFill>
          </a:ln>
        </p:spPr>
        <p:txBody>
          <a:bodyPr vert="horz" wrap="square" rtlCol="0">
            <a:spAutoFit/>
          </a:bodyPr>
          <a:lstStyle/>
          <a:p>
            <a:r>
              <a:rPr lang="zh-CN" altLang="en-US">
                <a:latin typeface="微软雅黑" panose="020B0503020204020204" pitchFamily="34" charset="-122"/>
                <a:ea typeface="微软雅黑" panose="020B0503020204020204" pitchFamily="34" charset="-122"/>
                <a:cs typeface="经典趣体简" panose="02010609000101010101" pitchFamily="49" charset="-122"/>
              </a:rPr>
              <a:t>经济发展</a:t>
            </a:r>
            <a:endParaRPr lang="en-US" altLang="zh-CN">
              <a:latin typeface="微软雅黑" panose="020B0503020204020204" pitchFamily="34" charset="-122"/>
              <a:ea typeface="微软雅黑" panose="020B0503020204020204" pitchFamily="34" charset="-122"/>
              <a:cs typeface="经典趣体简" panose="02010609000101010101" pitchFamily="49" charset="-122"/>
            </a:endParaRPr>
          </a:p>
          <a:p>
            <a:r>
              <a:rPr lang="zh-CN" altLang="en-US" sz="1200">
                <a:latin typeface="+mn-ea"/>
                <a:cs typeface="经典趣体简" panose="02010609000101010101" pitchFamily="49" charset="-122"/>
              </a:rPr>
              <a:t>国防强大的基础</a:t>
            </a:r>
          </a:p>
        </p:txBody>
      </p:sp>
      <p:sp>
        <p:nvSpPr>
          <p:cNvPr id="24" name="矩形 23"/>
          <p:cNvSpPr/>
          <p:nvPr/>
        </p:nvSpPr>
        <p:spPr>
          <a:xfrm>
            <a:off x="5416752" y="1484352"/>
            <a:ext cx="2736648" cy="553998"/>
          </a:xfrm>
          <a:prstGeom prst="rect">
            <a:avLst/>
          </a:prstGeom>
          <a:noFill/>
          <a:ln>
            <a:solidFill>
              <a:schemeClr val="accent1"/>
            </a:solidFill>
          </a:ln>
        </p:spPr>
        <p:txBody>
          <a:bodyPr vert="horz" wrap="none" rtlCol="0">
            <a:spAutoFit/>
          </a:bodyPr>
          <a:lstStyle/>
          <a:p>
            <a:r>
              <a:rPr lang="zh-CN" altLang="en-US">
                <a:latin typeface="微软雅黑" panose="020B0503020204020204" pitchFamily="34" charset="-122"/>
                <a:ea typeface="微软雅黑" panose="020B0503020204020204" pitchFamily="34" charset="-122"/>
                <a:cs typeface="经典趣体简" panose="02010609000101010101" pitchFamily="49" charset="-122"/>
              </a:rPr>
              <a:t>国家的统一和民族的团结</a:t>
            </a:r>
            <a:endParaRPr lang="en-US" altLang="zh-CN">
              <a:latin typeface="微软雅黑" panose="020B0503020204020204" pitchFamily="34" charset="-122"/>
              <a:ea typeface="微软雅黑" panose="020B0503020204020204" pitchFamily="34" charset="-122"/>
              <a:cs typeface="经典趣体简" panose="02010609000101010101" pitchFamily="49" charset="-122"/>
            </a:endParaRPr>
          </a:p>
          <a:p>
            <a:r>
              <a:rPr lang="zh-CN" altLang="en-US" sz="1200">
                <a:latin typeface="+mn-ea"/>
                <a:cs typeface="经典趣体简" panose="02010609000101010101" pitchFamily="49" charset="-122"/>
              </a:rPr>
              <a:t>国防强大的关键</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16752" y="2406908"/>
            <a:ext cx="3136642" cy="3136642"/>
          </a:xfrm>
          <a:prstGeom prst="rect">
            <a:avLst/>
          </a:prstGeom>
        </p:spPr>
      </p:pic>
      <p:sp>
        <p:nvSpPr>
          <p:cNvPr id="3" name="五角星 2"/>
          <p:cNvSpPr/>
          <p:nvPr/>
        </p:nvSpPr>
        <p:spPr>
          <a:xfrm>
            <a:off x="4267200" y="1460479"/>
            <a:ext cx="609600" cy="6096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五角星 8"/>
          <p:cNvSpPr/>
          <p:nvPr/>
        </p:nvSpPr>
        <p:spPr>
          <a:xfrm>
            <a:off x="4267200" y="2374183"/>
            <a:ext cx="609600" cy="60960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066800" y="285750"/>
            <a:ext cx="1325880" cy="368300"/>
          </a:xfrm>
          <a:prstGeom prst="rect">
            <a:avLst/>
          </a:prstGeom>
          <a:noFill/>
        </p:spPr>
        <p:txBody>
          <a:bodyPr wrap="none" rtlCol="0" anchor="t">
            <a:spAutoFit/>
          </a:bodyPr>
          <a:lstStyle/>
          <a:p>
            <a:r>
              <a:rPr lang="zh-CN" altLang="en-US" b="1" dirty="0" smtClean="0">
                <a:solidFill>
                  <a:srgbClr val="E51221"/>
                </a:solidFill>
                <a:latin typeface="+mn-ea"/>
                <a:cs typeface="经典趣体简" panose="02010609000101010101" pitchFamily="49" charset="-122"/>
                <a:sym typeface="+mn-ea"/>
              </a:rPr>
              <a:t>国防</a:t>
            </a:r>
            <a:r>
              <a:rPr lang="zh-CN" altLang="en-US" b="1" dirty="0">
                <a:solidFill>
                  <a:srgbClr val="E51221"/>
                </a:solidFill>
                <a:latin typeface="+mn-ea"/>
                <a:cs typeface="经典趣体简" panose="02010609000101010101" pitchFamily="49" charset="-122"/>
                <a:sym typeface="+mn-ea"/>
              </a:rPr>
              <a:t>的涵义</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1+#ppt_w/2"/>
                                          </p:val>
                                        </p:tav>
                                        <p:tav tm="100000">
                                          <p:val>
                                            <p:strVal val="#ppt_x"/>
                                          </p:val>
                                        </p:tav>
                                      </p:tavLst>
                                    </p:anim>
                                    <p:anim calcmode="lin" valueType="num">
                                      <p:cBhvr additive="base">
                                        <p:cTn id="20" dur="500" fill="hold"/>
                                        <p:tgtEl>
                                          <p:spTgt spid="21"/>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1+#ppt_w/2"/>
                                          </p:val>
                                        </p:tav>
                                        <p:tav tm="100000">
                                          <p:val>
                                            <p:strVal val="#ppt_x"/>
                                          </p:val>
                                        </p:tav>
                                      </p:tavLst>
                                    </p:anim>
                                    <p:anim calcmode="lin" valueType="num">
                                      <p:cBhvr additive="base">
                                        <p:cTn id="24" dur="500" fill="hold"/>
                                        <p:tgtEl>
                                          <p:spTgt spid="24"/>
                                        </p:tgtEl>
                                        <p:attrNameLst>
                                          <p:attrName>ppt_y</p:attrName>
                                        </p:attrNameLst>
                                      </p:cBhvr>
                                      <p:tavLst>
                                        <p:tav tm="0">
                                          <p:val>
                                            <p:strVal val="#ppt_y"/>
                                          </p:val>
                                        </p:tav>
                                        <p:tav tm="100000">
                                          <p:val>
                                            <p:strVal val="#ppt_y"/>
                                          </p:val>
                                        </p:tav>
                                      </p:tavLst>
                                    </p:anim>
                                  </p:childTnLst>
                                </p:cTn>
                              </p:par>
                              <p:par>
                                <p:cTn id="25" presetID="53"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par>
                                <p:cTn id="35" presetID="2" presetClass="entr" presetSubtype="4" fill="hold" nodeType="with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0" grpId="0" animBg="1"/>
      <p:bldP spid="21" grpId="0" animBg="1"/>
      <p:bldP spid="24" grpId="0" animBg="1"/>
      <p:bldP spid="3"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 Box 2"/>
          <p:cNvSpPr txBox="1">
            <a:spLocks noChangeArrowheads="1"/>
          </p:cNvSpPr>
          <p:nvPr/>
        </p:nvSpPr>
        <p:spPr bwMode="auto">
          <a:xfrm>
            <a:off x="921764" y="2348121"/>
            <a:ext cx="7460235" cy="1061829"/>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rgbClr val="990000"/>
                </a:solidFill>
                <a:latin typeface="Arial" panose="020B0604020202020204" pitchFamily="34" charset="0"/>
                <a:ea typeface="宋体" panose="02010600030101010101" pitchFamily="2" charset="-122"/>
              </a:defRPr>
            </a:lvl1pPr>
            <a:lvl2pPr>
              <a:defRPr sz="2800">
                <a:solidFill>
                  <a:srgbClr val="990000"/>
                </a:solidFill>
                <a:latin typeface="Arial" panose="020B0604020202020204" pitchFamily="34" charset="0"/>
                <a:ea typeface="宋体" panose="02010600030101010101" pitchFamily="2" charset="-122"/>
              </a:defRPr>
            </a:lvl2pPr>
            <a:lvl3pPr>
              <a:defRPr sz="2800">
                <a:solidFill>
                  <a:srgbClr val="990000"/>
                </a:solidFill>
                <a:latin typeface="Arial" panose="020B0604020202020204" pitchFamily="34" charset="0"/>
                <a:ea typeface="宋体" panose="02010600030101010101" pitchFamily="2" charset="-122"/>
              </a:defRPr>
            </a:lvl3pPr>
            <a:lvl4pPr>
              <a:defRPr sz="2800">
                <a:solidFill>
                  <a:srgbClr val="990000"/>
                </a:solidFill>
                <a:latin typeface="Arial" panose="020B0604020202020204" pitchFamily="34" charset="0"/>
                <a:ea typeface="宋体" panose="02010600030101010101" pitchFamily="2" charset="-122"/>
              </a:defRPr>
            </a:lvl4pPr>
            <a:lvl5pPr>
              <a:defRPr sz="2800">
                <a:solidFill>
                  <a:srgbClr val="990000"/>
                </a:solidFill>
                <a:latin typeface="Arial" panose="020B0604020202020204" pitchFamily="34" charset="0"/>
                <a:ea typeface="宋体" panose="02010600030101010101" pitchFamily="2" charset="-122"/>
              </a:defRPr>
            </a:lvl5pPr>
            <a:lvl6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6pPr>
            <a:lvl7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7pPr>
            <a:lvl8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8pPr>
            <a:lvl9pPr fontAlgn="base">
              <a:spcBef>
                <a:spcPct val="20000"/>
              </a:spcBef>
              <a:spcAft>
                <a:spcPct val="0"/>
              </a:spcAft>
              <a:buFont typeface="Arial" panose="020B0604020202020204" pitchFamily="34" charset="0"/>
              <a:defRPr sz="2800">
                <a:solidFill>
                  <a:srgbClr val="990000"/>
                </a:solidFill>
                <a:latin typeface="Arial" panose="020B0604020202020204" pitchFamily="34" charset="0"/>
                <a:ea typeface="宋体" panose="02010600030101010101" pitchFamily="2" charset="-122"/>
              </a:defRPr>
            </a:lvl9pPr>
          </a:lstStyle>
          <a:p>
            <a:pPr>
              <a:lnSpc>
                <a:spcPct val="150000"/>
              </a:lnSpc>
              <a:spcBef>
                <a:spcPct val="0"/>
              </a:spcBef>
            </a:pPr>
            <a:r>
              <a:rPr lang="zh-CN" altLang="en-US" sz="2100" dirty="0" smtClean="0">
                <a:solidFill>
                  <a:schemeClr val="tx2"/>
                </a:solidFill>
                <a:latin typeface="+mn-ea"/>
                <a:ea typeface="+mn-ea"/>
              </a:rPr>
              <a:t>同学们</a:t>
            </a:r>
            <a:r>
              <a:rPr lang="zh-CN" altLang="en-US" sz="2100" dirty="0">
                <a:solidFill>
                  <a:schemeClr val="tx2"/>
                </a:solidFill>
                <a:latin typeface="+mn-ea"/>
                <a:ea typeface="+mn-ea"/>
              </a:rPr>
              <a:t>，也许有人就会问了：“我们生活在祖国这么强大、和平的时代，还需要学习国防知识吗？”</a:t>
            </a:r>
          </a:p>
        </p:txBody>
      </p:sp>
      <p:sp>
        <p:nvSpPr>
          <p:cNvPr id="23" name="矩形 22"/>
          <p:cNvSpPr/>
          <p:nvPr/>
        </p:nvSpPr>
        <p:spPr>
          <a:xfrm>
            <a:off x="921765" y="1352550"/>
            <a:ext cx="7460234" cy="646331"/>
          </a:xfrm>
          <a:prstGeom prst="rect">
            <a:avLst/>
          </a:prstGeom>
          <a:solidFill>
            <a:schemeClr val="accent1"/>
          </a:solidFill>
          <a:ln>
            <a:solidFill>
              <a:schemeClr val="accent1"/>
            </a:solidFill>
          </a:ln>
        </p:spPr>
        <p:txBody>
          <a:bodyPr vert="horz" wrap="square" rtlCol="0">
            <a:spAutoFit/>
          </a:bodyPr>
          <a:lstStyle/>
          <a:p>
            <a:pPr algn="ctr"/>
            <a:r>
              <a:rPr lang="zh-CN" altLang="en-US" sz="3600" b="1" spc="60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这个完全有必要！</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3000489"/>
            <a:ext cx="2324100" cy="2162543"/>
          </a:xfrm>
          <a:prstGeom prst="rect">
            <a:avLst/>
          </a:prstGeom>
        </p:spPr>
      </p:pic>
      <p:sp>
        <p:nvSpPr>
          <p:cNvPr id="5" name="文本框 4"/>
          <p:cNvSpPr txBox="1"/>
          <p:nvPr/>
        </p:nvSpPr>
        <p:spPr>
          <a:xfrm>
            <a:off x="1066800" y="285750"/>
            <a:ext cx="13258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国防</a:t>
            </a:r>
            <a:r>
              <a:rPr lang="zh-CN" altLang="en-US" b="1">
                <a:solidFill>
                  <a:srgbClr val="E51221"/>
                </a:solidFill>
                <a:latin typeface="+mn-ea"/>
                <a:cs typeface="经典趣体简" panose="02010609000101010101" pitchFamily="49" charset="-122"/>
                <a:sym typeface="+mn-ea"/>
              </a:rPr>
              <a:t>的涵义</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 calcmode="lin" valueType="num">
                                      <p:cBhvr additive="base">
                                        <p:cTn id="10" dur="500" fill="hold"/>
                                        <p:tgtEl>
                                          <p:spTgt spid="23"/>
                                        </p:tgtEl>
                                        <p:attrNameLst>
                                          <p:attrName>ppt_x</p:attrName>
                                        </p:attrNameLst>
                                      </p:cBhvr>
                                      <p:tavLst>
                                        <p:tav tm="0">
                                          <p:val>
                                            <p:strVal val="#ppt_x"/>
                                          </p:val>
                                        </p:tav>
                                        <p:tav tm="100000">
                                          <p:val>
                                            <p:strVal val="#ppt_x"/>
                                          </p:val>
                                        </p:tav>
                                      </p:tavLst>
                                    </p:anim>
                                    <p:anim calcmode="lin" valueType="num">
                                      <p:cBhvr additive="base">
                                        <p:cTn id="11" dur="500" fill="hold"/>
                                        <p:tgtEl>
                                          <p:spTgt spid="23"/>
                                        </p:tgtEl>
                                        <p:attrNameLst>
                                          <p:attrName>ppt_y</p:attrName>
                                        </p:attrNameLst>
                                      </p:cBhvr>
                                      <p:tavLst>
                                        <p:tav tm="0">
                                          <p:val>
                                            <p:strVal val="1+#ppt_h/2"/>
                                          </p:val>
                                        </p:tav>
                                        <p:tav tm="100000">
                                          <p:val>
                                            <p:strVal val="#ppt_y"/>
                                          </p:val>
                                        </p:tav>
                                      </p:tavLst>
                                    </p:anim>
                                  </p:childTnLst>
                                </p:cTn>
                              </p:par>
                              <p:par>
                                <p:cTn id="12" presetID="2" presetClass="entr" presetSubtype="2"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1+#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3"/>
          <p:cNvSpPr>
            <a:spLocks noGrp="1" noRot="1" noChangeArrowheads="1"/>
          </p:cNvSpPr>
          <p:nvPr/>
        </p:nvSpPr>
        <p:spPr>
          <a:xfrm>
            <a:off x="782379" y="1705749"/>
            <a:ext cx="7980621" cy="2372609"/>
          </a:xfrm>
          <a:prstGeom prst="rect">
            <a:avLst/>
          </a:prstGeom>
          <a:ln>
            <a:solidFill>
              <a:schemeClr val="accent1"/>
            </a:solidFill>
          </a:ln>
        </p:spPr>
        <p:txBody>
          <a:bodyPr vert="horz" lIns="68580" tIns="34290" rIns="68580" bIns="34290" rtlCol="0">
            <a:normAutofit/>
          </a:bodyPr>
          <a:lstStyle>
            <a:lvl1pPr marL="384175" indent="-384175"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eaLnBrk="1" hangingPunct="1">
              <a:lnSpc>
                <a:spcPct val="150000"/>
              </a:lnSpc>
            </a:pPr>
            <a:endParaRPr lang="en-US" altLang="zh-CN" sz="1500" dirty="0" smtClean="0">
              <a:solidFill>
                <a:schemeClr val="tx1"/>
              </a:solidFill>
              <a:latin typeface="+mn-ea"/>
            </a:endParaRPr>
          </a:p>
          <a:p>
            <a:pPr eaLnBrk="1" hangingPunct="1">
              <a:lnSpc>
                <a:spcPct val="150000"/>
              </a:lnSpc>
            </a:pPr>
            <a:r>
              <a:rPr lang="zh-CN" altLang="en-US" sz="1500" dirty="0" smtClean="0">
                <a:solidFill>
                  <a:schemeClr val="tx1"/>
                </a:solidFill>
                <a:latin typeface="+mn-ea"/>
              </a:rPr>
              <a:t>加强</a:t>
            </a:r>
            <a:r>
              <a:rPr lang="zh-CN" altLang="en-US" sz="1500" dirty="0">
                <a:solidFill>
                  <a:schemeClr val="tx1"/>
                </a:solidFill>
                <a:latin typeface="+mn-ea"/>
              </a:rPr>
              <a:t>学校的国防教育。这不仅有利于国防建设，也有利于增强小学生的爱国主义观念和民族忧患意识</a:t>
            </a:r>
            <a:r>
              <a:rPr lang="zh-CN" altLang="en-US" sz="1500" dirty="0" smtClean="0">
                <a:solidFill>
                  <a:schemeClr val="tx1"/>
                </a:solidFill>
                <a:latin typeface="+mn-ea"/>
              </a:rPr>
              <a:t>。</a:t>
            </a:r>
            <a:endParaRPr lang="en-US" altLang="zh-CN" sz="1500" dirty="0" smtClean="0">
              <a:solidFill>
                <a:schemeClr val="tx1"/>
              </a:solidFill>
              <a:latin typeface="+mn-ea"/>
            </a:endParaRPr>
          </a:p>
          <a:p>
            <a:pPr eaLnBrk="1" hangingPunct="1">
              <a:lnSpc>
                <a:spcPct val="150000"/>
              </a:lnSpc>
            </a:pPr>
            <a:r>
              <a:rPr lang="zh-CN" altLang="en-US" sz="1500" dirty="0" smtClean="0">
                <a:solidFill>
                  <a:schemeClr val="tx1"/>
                </a:solidFill>
                <a:latin typeface="+mn-ea"/>
              </a:rPr>
              <a:t>中小学生</a:t>
            </a:r>
            <a:r>
              <a:rPr lang="zh-CN" altLang="en-US" sz="1500" dirty="0">
                <a:solidFill>
                  <a:schemeClr val="tx1"/>
                </a:solidFill>
                <a:latin typeface="+mn-ea"/>
              </a:rPr>
              <a:t>是祖国的未来，也是国防建设的重要力量。在</a:t>
            </a:r>
            <a:r>
              <a:rPr lang="zh-CN" altLang="en-US" sz="1500" dirty="0" smtClean="0">
                <a:solidFill>
                  <a:schemeClr val="tx1"/>
                </a:solidFill>
                <a:latin typeface="+mn-ea"/>
              </a:rPr>
              <a:t>校园中</a:t>
            </a:r>
            <a:r>
              <a:rPr lang="zh-CN" altLang="en-US" sz="1500" dirty="0">
                <a:solidFill>
                  <a:schemeClr val="tx1"/>
                </a:solidFill>
                <a:latin typeface="+mn-ea"/>
              </a:rPr>
              <a:t>开展系统的国防教育，加强国防知识的普及、宣传，是国家安全的需要，是培养跨世纪人才的重要途径。 </a:t>
            </a:r>
          </a:p>
          <a:p>
            <a:pPr marL="0" indent="0">
              <a:lnSpc>
                <a:spcPct val="150000"/>
              </a:lnSpc>
              <a:buNone/>
            </a:pPr>
            <a:endParaRPr lang="zh-CN" altLang="en-US" sz="1500" dirty="0">
              <a:solidFill>
                <a:schemeClr val="tx1"/>
              </a:solidFill>
              <a:latin typeface="+mn-ea"/>
            </a:endParaRPr>
          </a:p>
        </p:txBody>
      </p:sp>
      <p:pic>
        <p:nvPicPr>
          <p:cNvPr id="2" name="图片 1"/>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6858000" y="3604449"/>
            <a:ext cx="1600200" cy="1600200"/>
          </a:xfrm>
          <a:prstGeom prst="rect">
            <a:avLst/>
          </a:prstGeom>
        </p:spPr>
      </p:pic>
      <p:sp>
        <p:nvSpPr>
          <p:cNvPr id="13" name="Rectangle 2"/>
          <p:cNvSpPr>
            <a:spLocks noGrp="1" noRot="1" noChangeArrowheads="1"/>
          </p:cNvSpPr>
          <p:nvPr/>
        </p:nvSpPr>
        <p:spPr>
          <a:xfrm>
            <a:off x="762000" y="1428750"/>
            <a:ext cx="3275256" cy="553998"/>
          </a:xfrm>
          <a:prstGeom prst="rect">
            <a:avLst/>
          </a:prstGeom>
          <a:solidFill>
            <a:schemeClr val="accent1"/>
          </a:solidFill>
        </p:spPr>
        <p:txBody>
          <a:bodyPr vert="horz" wrap="none" rtlCol="0">
            <a:spAutoFit/>
          </a:bodyPr>
          <a:lstStyle/>
          <a:p>
            <a:r>
              <a:rPr lang="zh-CN" altLang="en-US" sz="3000" b="1" dirty="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国防教育的重要性</a:t>
            </a:r>
          </a:p>
        </p:txBody>
      </p:sp>
      <p:sp>
        <p:nvSpPr>
          <p:cNvPr id="5" name="文本框 4"/>
          <p:cNvSpPr txBox="1"/>
          <p:nvPr/>
        </p:nvSpPr>
        <p:spPr>
          <a:xfrm>
            <a:off x="1066800" y="285750"/>
            <a:ext cx="13258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国防</a:t>
            </a:r>
            <a:r>
              <a:rPr lang="zh-CN" altLang="en-US" b="1">
                <a:solidFill>
                  <a:srgbClr val="E51221"/>
                </a:solidFill>
                <a:latin typeface="+mn-ea"/>
                <a:cs typeface="经典趣体简" panose="02010609000101010101" pitchFamily="49" charset="-122"/>
                <a:sym typeface="+mn-ea"/>
              </a:rPr>
              <a:t>的涵义</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animEffect transition="in" filter="fade">
                                      <p:cBhvr>
                                        <p:cTn id="12" dur="500"/>
                                        <p:tgtEl>
                                          <p:spTgt spid="14"/>
                                        </p:tgtEl>
                                      </p:cBhvr>
                                    </p:animEffect>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Rectangle 2"/>
          <p:cNvSpPr>
            <a:spLocks noGrp="1" noRot="1" noChangeArrowheads="1"/>
          </p:cNvSpPr>
          <p:nvPr/>
        </p:nvSpPr>
        <p:spPr>
          <a:xfrm>
            <a:off x="6248400" y="1428750"/>
            <a:ext cx="2209800" cy="2800767"/>
          </a:xfrm>
          <a:prstGeom prst="rect">
            <a:avLst/>
          </a:prstGeom>
          <a:solidFill>
            <a:schemeClr val="accent1"/>
          </a:solidFill>
          <a:ln>
            <a:solidFill>
              <a:schemeClr val="accent1"/>
            </a:solidFill>
          </a:ln>
        </p:spPr>
        <p:txBody>
          <a:bodyPr vert="horz" wrap="square" rtlCol="0">
            <a:spAutoFit/>
          </a:bodyPr>
          <a:lstStyle/>
          <a:p>
            <a:pPr algn="ctr"/>
            <a:endParaRPr lang="en-US" altLang="zh-CN" sz="4400" b="1"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endParaRPr>
          </a:p>
          <a:p>
            <a:pPr algn="ctr"/>
            <a:r>
              <a:rPr lang="zh-CN" altLang="en-US" sz="4400" b="1"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国防日</a:t>
            </a:r>
            <a:endParaRPr lang="en-US" altLang="zh-CN" sz="4400" b="1"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endParaRPr>
          </a:p>
          <a:p>
            <a:pPr algn="ctr"/>
            <a:r>
              <a:rPr lang="zh-CN" altLang="en-US" sz="4400" b="1"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rPr>
              <a:t>由来</a:t>
            </a:r>
            <a:endParaRPr lang="en-US" altLang="zh-CN" sz="4400" b="1" smtClean="0">
              <a:solidFill>
                <a:schemeClr val="bg1"/>
              </a:solidFill>
              <a:latin typeface="微软雅黑" panose="020B0503020204020204" pitchFamily="34" charset="-122"/>
              <a:ea typeface="微软雅黑" panose="020B0503020204020204" pitchFamily="34" charset="-122"/>
              <a:cs typeface="经典趣体简" panose="02010609000101010101" pitchFamily="49" charset="-122"/>
            </a:endParaRPr>
          </a:p>
          <a:p>
            <a:pPr algn="ctr"/>
            <a:endParaRPr lang="zh-CN" altLang="en-US" sz="4400" b="1">
              <a:solidFill>
                <a:schemeClr val="bg1"/>
              </a:solidFill>
              <a:latin typeface="微软雅黑" panose="020B0503020204020204" pitchFamily="34" charset="-122"/>
              <a:ea typeface="微软雅黑" panose="020B0503020204020204" pitchFamily="34" charset="-122"/>
              <a:cs typeface="经典趣体简" panose="02010609000101010101" pitchFamily="49" charset="-122"/>
            </a:endParaRPr>
          </a:p>
        </p:txBody>
      </p:sp>
      <p:sp>
        <p:nvSpPr>
          <p:cNvPr id="16" name="Rectangle 3"/>
          <p:cNvSpPr>
            <a:spLocks noGrp="1" noRot="1" noChangeArrowheads="1"/>
          </p:cNvSpPr>
          <p:nvPr/>
        </p:nvSpPr>
        <p:spPr>
          <a:xfrm>
            <a:off x="685800" y="1464975"/>
            <a:ext cx="5334000" cy="2706975"/>
          </a:xfrm>
          <a:prstGeom prst="rect">
            <a:avLst/>
          </a:prstGeom>
          <a:ln>
            <a:solidFill>
              <a:schemeClr val="accent1"/>
            </a:solidFill>
          </a:ln>
        </p:spPr>
        <p:txBody>
          <a:bodyPr vert="horz" lIns="68580" tIns="34290" rIns="68580" bIns="34290" rtlCol="0">
            <a:noAutofit/>
          </a:bodyPr>
          <a:lstStyle>
            <a:lvl1pPr marL="384175" indent="-384175"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eaLnBrk="1" hangingPunct="1">
              <a:lnSpc>
                <a:spcPct val="150000"/>
              </a:lnSpc>
              <a:buFont typeface="Wingdings" panose="05000000000000000000" pitchFamily="2" charset="2"/>
              <a:buChar char="l"/>
            </a:pPr>
            <a:r>
              <a:rPr lang="zh-CN" altLang="en-US" sz="1200" dirty="0">
                <a:solidFill>
                  <a:schemeClr val="tx1"/>
                </a:solidFill>
                <a:latin typeface="+mn-ea"/>
              </a:rPr>
              <a:t>２００１年４月，九届人大常委会第</a:t>
            </a:r>
            <a:r>
              <a:rPr lang="en-US" altLang="zh-CN" sz="1200" dirty="0">
                <a:solidFill>
                  <a:schemeClr val="tx1"/>
                </a:solidFill>
                <a:latin typeface="+mn-ea"/>
              </a:rPr>
              <a:t>21</a:t>
            </a:r>
            <a:r>
              <a:rPr lang="zh-CN" altLang="en-US" sz="1200" dirty="0">
                <a:solidFill>
                  <a:schemeClr val="tx1"/>
                </a:solidFill>
                <a:latin typeface="+mn-ea"/>
              </a:rPr>
              <a:t>次会议通过</a:t>
            </a:r>
            <a:r>
              <a:rPr lang="en-US" altLang="zh-CN" sz="1200" dirty="0">
                <a:solidFill>
                  <a:schemeClr val="tx1"/>
                </a:solidFill>
                <a:latin typeface="+mn-ea"/>
              </a:rPr>
              <a:t>《</a:t>
            </a:r>
            <a:r>
              <a:rPr lang="zh-CN" altLang="en-US" sz="1200" dirty="0">
                <a:solidFill>
                  <a:schemeClr val="tx1"/>
                </a:solidFill>
                <a:latin typeface="+mn-ea"/>
              </a:rPr>
              <a:t>国防教育法</a:t>
            </a:r>
            <a:r>
              <a:rPr lang="en-US" altLang="zh-CN" sz="1200" dirty="0">
                <a:solidFill>
                  <a:schemeClr val="tx1"/>
                </a:solidFill>
                <a:latin typeface="+mn-ea"/>
              </a:rPr>
              <a:t>》</a:t>
            </a:r>
            <a:r>
              <a:rPr lang="zh-CN" altLang="en-US" sz="1200" dirty="0">
                <a:solidFill>
                  <a:schemeClr val="tx1"/>
                </a:solidFill>
                <a:latin typeface="+mn-ea"/>
              </a:rPr>
              <a:t>，其中第十二条规定：“国家设立全民国防教育日。”</a:t>
            </a:r>
          </a:p>
          <a:p>
            <a:pPr eaLnBrk="1" hangingPunct="1">
              <a:lnSpc>
                <a:spcPct val="150000"/>
              </a:lnSpc>
              <a:buFont typeface="Wingdings" panose="05000000000000000000" pitchFamily="2" charset="2"/>
              <a:buChar char="l"/>
            </a:pPr>
            <a:r>
              <a:rPr lang="zh-CN" altLang="en-US" sz="1200" dirty="0">
                <a:solidFill>
                  <a:schemeClr val="tx1"/>
                </a:solidFill>
                <a:latin typeface="+mn-ea"/>
              </a:rPr>
              <a:t>２００１年８月３１日，九届人大常委会第</a:t>
            </a:r>
            <a:r>
              <a:rPr lang="en-US" altLang="zh-CN" sz="1200" dirty="0">
                <a:solidFill>
                  <a:schemeClr val="tx1"/>
                </a:solidFill>
                <a:latin typeface="+mn-ea"/>
              </a:rPr>
              <a:t>23</a:t>
            </a:r>
            <a:r>
              <a:rPr lang="zh-CN" altLang="en-US" sz="1200" dirty="0">
                <a:solidFill>
                  <a:schemeClr val="tx1"/>
                </a:solidFill>
                <a:latin typeface="+mn-ea"/>
              </a:rPr>
              <a:t>次会议确定每年９月的第三个星期六为全民国防教育日。这是中国第一个以法律形式明确规定国防教育的主题节日。</a:t>
            </a:r>
          </a:p>
          <a:p>
            <a:pPr eaLnBrk="1" hangingPunct="1">
              <a:lnSpc>
                <a:spcPct val="150000"/>
              </a:lnSpc>
              <a:buFont typeface="Wingdings" panose="05000000000000000000" pitchFamily="2" charset="2"/>
              <a:buChar char="l"/>
            </a:pPr>
            <a:r>
              <a:rPr lang="zh-CN" altLang="en-US" sz="1200" dirty="0">
                <a:solidFill>
                  <a:schemeClr val="tx1"/>
                </a:solidFill>
                <a:latin typeface="+mn-ea"/>
              </a:rPr>
              <a:t>根据这一决定，２００１年９月１５日成为第一个“全民国防教育日”。</a:t>
            </a:r>
          </a:p>
          <a:p>
            <a:pPr eaLnBrk="1" hangingPunct="1">
              <a:lnSpc>
                <a:spcPct val="150000"/>
              </a:lnSpc>
              <a:buFont typeface="Wingdings" panose="05000000000000000000" pitchFamily="2" charset="2"/>
              <a:buChar char="l"/>
            </a:pPr>
            <a:r>
              <a:rPr lang="zh-CN" altLang="en-US" sz="1200" dirty="0">
                <a:solidFill>
                  <a:schemeClr val="tx1"/>
                </a:solidFill>
                <a:latin typeface="+mn-ea"/>
              </a:rPr>
              <a:t>今年的“全民国防教育日”，是</a:t>
            </a:r>
            <a:r>
              <a:rPr lang="en-US" altLang="zh-CN" sz="1200" dirty="0">
                <a:solidFill>
                  <a:schemeClr val="tx1"/>
                </a:solidFill>
                <a:latin typeface="+mn-ea"/>
              </a:rPr>
              <a:t>9</a:t>
            </a:r>
            <a:r>
              <a:rPr lang="zh-CN" altLang="en-US" sz="1200" dirty="0">
                <a:solidFill>
                  <a:schemeClr val="tx1"/>
                </a:solidFill>
                <a:latin typeface="+mn-ea"/>
              </a:rPr>
              <a:t>月</a:t>
            </a:r>
            <a:r>
              <a:rPr lang="en-US" altLang="zh-CN" sz="1200" dirty="0">
                <a:solidFill>
                  <a:schemeClr val="tx1"/>
                </a:solidFill>
                <a:latin typeface="+mn-ea"/>
              </a:rPr>
              <a:t>17</a:t>
            </a:r>
            <a:r>
              <a:rPr lang="zh-CN" altLang="en-US" sz="1200" dirty="0">
                <a:solidFill>
                  <a:schemeClr val="tx1"/>
                </a:solidFill>
                <a:latin typeface="+mn-ea"/>
              </a:rPr>
              <a:t>日。</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57800" y="2571750"/>
            <a:ext cx="2102629" cy="2102629"/>
          </a:xfrm>
          <a:prstGeom prst="rect">
            <a:avLst/>
          </a:prstGeom>
        </p:spPr>
      </p:pic>
      <p:sp>
        <p:nvSpPr>
          <p:cNvPr id="5" name="文本框 4"/>
          <p:cNvSpPr txBox="1"/>
          <p:nvPr/>
        </p:nvSpPr>
        <p:spPr>
          <a:xfrm>
            <a:off x="1066800" y="285750"/>
            <a:ext cx="1325880" cy="368300"/>
          </a:xfrm>
          <a:prstGeom prst="rect">
            <a:avLst/>
          </a:prstGeom>
          <a:noFill/>
        </p:spPr>
        <p:txBody>
          <a:bodyPr wrap="none" rtlCol="0" anchor="t">
            <a:spAutoFit/>
          </a:bodyPr>
          <a:lstStyle/>
          <a:p>
            <a:r>
              <a:rPr lang="zh-CN" altLang="en-US" b="1" smtClean="0">
                <a:solidFill>
                  <a:srgbClr val="E51221"/>
                </a:solidFill>
                <a:latin typeface="+mn-ea"/>
                <a:cs typeface="经典趣体简" panose="02010609000101010101" pitchFamily="49" charset="-122"/>
                <a:sym typeface="+mn-ea"/>
              </a:rPr>
              <a:t>国防</a:t>
            </a:r>
            <a:r>
              <a:rPr lang="zh-CN" altLang="en-US" b="1">
                <a:solidFill>
                  <a:srgbClr val="E51221"/>
                </a:solidFill>
                <a:latin typeface="+mn-ea"/>
                <a:cs typeface="经典趣体简" panose="02010609000101010101" pitchFamily="49" charset="-122"/>
                <a:sym typeface="+mn-ea"/>
              </a:rPr>
              <a:t>的涵义</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500"/>
                                        <p:tgtEl>
                                          <p:spTgt spid="16"/>
                                        </p:tgtEl>
                                      </p:cBhvr>
                                    </p:animEffect>
                                  </p:childTnLst>
                                </p:cTn>
                              </p:par>
                              <p:par>
                                <p:cTn id="12" presetID="53"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OUTPUT_FOLDER" val="F:\我图VIP设计PPT上传\10月份上传文件\412"/>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2.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2"/>
  <p:tag name="MH_TYPE" val="ENTRY"/>
</p:tagLst>
</file>

<file path=ppt/tags/tag23.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2"/>
  <p:tag name="MH_TYPE" val="ENTRY"/>
</p:tagLst>
</file>

<file path=ppt/tags/tag24.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2"/>
  <p:tag name="MH_TYPE" val="ENTRY"/>
</p:tagLst>
</file>

<file path=ppt/tags/tag25.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6.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7.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8.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29.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3.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30.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31.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32.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4.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5.xml><?xml version="1.0" encoding="utf-8"?>
<p:tagLst xmlns:a="http://schemas.openxmlformats.org/drawingml/2006/main" xmlns:r="http://schemas.openxmlformats.org/officeDocument/2006/relationships" xmlns:p="http://schemas.openxmlformats.org/presentationml/2006/main">
  <p:tag name="ID" val="547142"/>
  <p:tag name="MH" val="20150429225421"/>
  <p:tag name="MH_LIBRARY" val="CONTENTS"/>
  <p:tag name="MH_ORDER" val="1"/>
  <p:tag name="MH_TYPE" val="ENTRY"/>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1380</Words>
  <Application>Microsoft Office PowerPoint</Application>
  <PresentationFormat>全屏显示(16:9)</PresentationFormat>
  <Paragraphs>189</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27</vt:i4>
      </vt:variant>
    </vt:vector>
  </HeadingPairs>
  <TitlesOfParts>
    <vt:vector size="39" baseType="lpstr">
      <vt:lpstr>Franklin Gothic Book</vt:lpstr>
      <vt:lpstr>Meiryo</vt:lpstr>
      <vt:lpstr>经典趣体简</vt:lpstr>
      <vt:lpstr>宋体</vt:lpstr>
      <vt:lpstr>微软雅黑</vt:lpstr>
      <vt:lpstr>Arial</vt:lpstr>
      <vt:lpstr>Arial Black</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2021-03-26T11:51:05Z</cp:lastPrinted>
  <dcterms:created xsi:type="dcterms:W3CDTF">2021-03-26T11:51:05Z</dcterms:created>
  <dcterms:modified xsi:type="dcterms:W3CDTF">2023-04-13T01:57:36Z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