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8" r:id="rId22"/>
    <p:sldId id="277" r:id="rId23"/>
    <p:sldId id="27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F6933-6E95-485E-853E-1CE3B50955B2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DD7E5-4BD3-49F9-9D58-9EB6416477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5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63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9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4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03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47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04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834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88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734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54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2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27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23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3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90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5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28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1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72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06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8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D7E5-4BD3-49F9-9D58-9EB6416477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86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00A-C651-402F-969D-7D4615F35BEF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45B-BD4E-439E-9DCA-8CB8B3E8D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9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600A-C651-402F-969D-7D4615F35BEF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45B-BD4E-439E-9DCA-8CB8B3E8D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1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1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600A-C651-402F-969D-7D4615F35BEF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D45B-BD4E-439E-9DCA-8CB8B3E8D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3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5509;&#36807;&#38647;&#38155;&#30340;&#26538;.mp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543" y="2777491"/>
            <a:ext cx="3979731" cy="40353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0850"/>
            <a:ext cx="12192000" cy="13271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57231" y="2128761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000" b="1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9596" y="2837677"/>
            <a:ext cx="370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/>
              <a:t>学习雷锋</a:t>
            </a:r>
            <a:r>
              <a:rPr lang="zh-CN" altLang="zh-CN" sz="2400" b="1" smtClean="0"/>
              <a:t>好榜样</a:t>
            </a:r>
            <a:r>
              <a:rPr lang="zh-CN" altLang="en-US" sz="2400" b="1" smtClean="0"/>
              <a:t>主题班会</a:t>
            </a:r>
            <a:endParaRPr lang="zh-CN" altLang="en-US" sz="2400" b="1"/>
          </a:p>
        </p:txBody>
      </p:sp>
      <p:sp>
        <p:nvSpPr>
          <p:cNvPr id="13" name="矩形 12"/>
          <p:cNvSpPr/>
          <p:nvPr/>
        </p:nvSpPr>
        <p:spPr>
          <a:xfrm>
            <a:off x="857231" y="1210616"/>
            <a:ext cx="9015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rgbClr val="B42C23"/>
                </a:solidFill>
                <a:latin typeface="微软雅黑" pitchFamily="34" charset="-122"/>
                <a:ea typeface="微软雅黑" pitchFamily="34" charset="-122"/>
              </a:rPr>
              <a:t>学习雷锋精神</a:t>
            </a:r>
            <a:r>
              <a:rPr lang="en-US" altLang="zh-CN" sz="5400" b="1" dirty="0" smtClean="0">
                <a:solidFill>
                  <a:srgbClr val="B42C23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5400" b="1" dirty="0" smtClean="0">
                <a:solidFill>
                  <a:srgbClr val="B42C23"/>
                </a:solidFill>
                <a:latin typeface="微软雅黑" pitchFamily="34" charset="-122"/>
                <a:ea typeface="微软雅黑" pitchFamily="34" charset="-122"/>
              </a:rPr>
              <a:t>共创和谐校园</a:t>
            </a:r>
          </a:p>
        </p:txBody>
      </p:sp>
      <p:sp>
        <p:nvSpPr>
          <p:cNvPr id="14" name="矩形 13"/>
          <p:cNvSpPr/>
          <p:nvPr/>
        </p:nvSpPr>
        <p:spPr>
          <a:xfrm>
            <a:off x="949596" y="2133946"/>
            <a:ext cx="8911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smtClean="0">
                <a:ea typeface="方正粗黑宋简体" panose="02000000000000000000" pitchFamily="2" charset="-122"/>
              </a:rPr>
              <a:t>LEARN LEIFENGJINGSHEN AND CREATE A HARMONIOUS CAMPUS</a:t>
            </a:r>
            <a:endParaRPr lang="zh-CN" altLang="en-US" sz="1400" smtClean="0">
              <a:ea typeface="方正粗黑宋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1962" y="2652958"/>
            <a:ext cx="3304486" cy="47570"/>
          </a:xfrm>
          <a:prstGeom prst="rect">
            <a:avLst/>
          </a:prstGeom>
          <a:solidFill>
            <a:srgbClr val="B4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2000" y="519559"/>
            <a:ext cx="10805160" cy="446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一天，雷锋因公出差，踏上了从抚顺开往沈阳的列车。上了车，他看到旅客很多，连忙把自己的座位让给了一位老人。他看到列车员很忙，就又动手帮着扫地板，擦玻璃，收拾小桌子，给旅客倒水，帮助妇女抱孩子，给老年人找座位，帮助中途下车的旅客拿东西</a:t>
            </a:r>
            <a:r>
              <a:rPr lang="zh-CN" altLang="en-US" sz="2400" b="1" smtClean="0"/>
              <a:t>。一些</a:t>
            </a:r>
            <a:r>
              <a:rPr lang="zh-CN" altLang="en-US" sz="2400" b="1"/>
              <a:t>旅客</a:t>
            </a:r>
            <a:r>
              <a:rPr lang="zh-CN" altLang="en-US" sz="2400" b="1" smtClean="0"/>
              <a:t>不住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zh-CN" altLang="en-US" sz="2400" b="1" smtClean="0"/>
              <a:t>地</a:t>
            </a:r>
            <a:r>
              <a:rPr lang="zh-CN" altLang="en-US" sz="2400" b="1"/>
              <a:t>招呼他：</a:t>
            </a:r>
            <a:r>
              <a:rPr lang="zh-CN" altLang="en-US" sz="2400" b="1">
                <a:latin typeface="微软雅黑" panose="020B0503020204020204" pitchFamily="34" charset="-122"/>
              </a:rPr>
              <a:t>”</a:t>
            </a:r>
            <a:r>
              <a:rPr lang="zh-CN" altLang="en-US" sz="2400" b="1"/>
              <a:t>同志，看你累</a:t>
            </a:r>
            <a:r>
              <a:rPr lang="zh-CN" altLang="en-US" sz="2400" b="1" smtClean="0"/>
              <a:t>得满头大汗，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zh-CN" altLang="en-US" sz="2400" b="1" smtClean="0"/>
              <a:t>快</a:t>
            </a:r>
            <a:r>
              <a:rPr lang="zh-CN" altLang="en-US" sz="2400" b="1"/>
              <a:t>过来歇歇吧！</a:t>
            </a:r>
            <a:r>
              <a:rPr lang="zh-CN" altLang="en-US" sz="2400" b="1">
                <a:latin typeface="微软雅黑" panose="020B0503020204020204" pitchFamily="34" charset="-122"/>
              </a:rPr>
              <a:t>”</a:t>
            </a:r>
            <a:r>
              <a:rPr lang="zh-CN" altLang="en-US" sz="2400" b="1"/>
              <a:t>               </a:t>
            </a:r>
            <a:br>
              <a:rPr lang="zh-CN" altLang="en-US" sz="2400" b="1"/>
            </a:br>
            <a:r>
              <a:rPr lang="en-US" altLang="zh-CN" sz="2400" b="1" smtClean="0">
                <a:latin typeface="微软雅黑" panose="020B0503020204020204" pitchFamily="34" charset="-122"/>
              </a:rPr>
              <a:t>“</a:t>
            </a:r>
            <a:r>
              <a:rPr lang="zh-CN" altLang="en-US" sz="2400" b="1" smtClean="0"/>
              <a:t>我</a:t>
            </a:r>
            <a:r>
              <a:rPr lang="zh-CN" altLang="en-US" sz="2400" b="1"/>
              <a:t>不</a:t>
            </a:r>
            <a:r>
              <a:rPr lang="zh-CN" altLang="en-US" sz="2400" b="1" smtClean="0"/>
              <a:t>累</a:t>
            </a:r>
            <a:r>
              <a:rPr lang="en-US" altLang="zh-CN" sz="2400" b="1" smtClean="0"/>
              <a:t>”</a:t>
            </a:r>
            <a:r>
              <a:rPr lang="zh-CN" altLang="en-US" sz="2400" b="1"/>
              <a:t> 。 </a:t>
            </a:r>
            <a:br>
              <a:rPr lang="zh-CN" altLang="en-US" sz="2400" b="1"/>
            </a:br>
            <a:r>
              <a:rPr lang="zh-CN" altLang="en-US" sz="2400" b="1" smtClean="0"/>
              <a:t>雷锋叔叔是永远不知道</a:t>
            </a:r>
            <a:r>
              <a:rPr lang="zh-CN" altLang="en-US" sz="2400" b="1"/>
              <a:t>累的。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0" y="2485817"/>
            <a:ext cx="3825240" cy="3825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473839"/>
            <a:ext cx="108051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雷锋精神</a:t>
            </a:r>
            <a:r>
              <a:rPr lang="en-US" altLang="zh-CN" sz="3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——“</a:t>
            </a:r>
            <a:r>
              <a:rPr lang="zh-CN" altLang="en-US" sz="3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螺丝钉”精神 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 smtClean="0"/>
              <a:t>雷锋</a:t>
            </a:r>
            <a:r>
              <a:rPr lang="zh-CN" altLang="en-US" sz="2800" b="1" dirty="0"/>
              <a:t>谦虚待人，甘于平凡，从点滴做起，从小事做起，服从革命的需要和组织的安排，党叫干啥就干啥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他</a:t>
            </a:r>
            <a:r>
              <a:rPr lang="zh-CN" altLang="en-US" sz="2800" b="1" dirty="0"/>
              <a:t>把</a:t>
            </a:r>
            <a:r>
              <a:rPr lang="zh-CN" altLang="en-US" sz="2800" b="1" dirty="0" smtClean="0"/>
              <a:t>自己生命</a:t>
            </a:r>
            <a:r>
              <a:rPr lang="zh-CN" altLang="en-US" sz="2800" b="1" dirty="0"/>
              <a:t>溶入党和人民事业的</a:t>
            </a:r>
            <a:r>
              <a:rPr lang="zh-CN" altLang="en-US" sz="2800" b="1" dirty="0" smtClean="0"/>
              <a:t>整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体</a:t>
            </a:r>
            <a:r>
              <a:rPr lang="zh-CN" altLang="en-US" sz="2800" b="1" dirty="0"/>
              <a:t>之中</a:t>
            </a:r>
            <a:r>
              <a:rPr lang="zh-CN" altLang="en-US" sz="2800" b="1" dirty="0" smtClean="0"/>
              <a:t>，立志在</a:t>
            </a:r>
            <a:r>
              <a:rPr lang="zh-CN" altLang="en-US" sz="2800" b="1" dirty="0"/>
              <a:t>平凡中干出不平凡</a:t>
            </a:r>
            <a:r>
              <a:rPr lang="zh-CN" altLang="en-US" sz="2800" b="1" dirty="0" smtClean="0"/>
              <a:t>的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业绩，乐于</a:t>
            </a:r>
            <a:r>
              <a:rPr lang="zh-CN" altLang="en-US" sz="2800" b="1" dirty="0"/>
              <a:t>做一</a:t>
            </a:r>
            <a:r>
              <a:rPr lang="zh-CN" altLang="en-US" sz="2800" b="1" dirty="0" smtClean="0"/>
              <a:t>颗永不</a:t>
            </a:r>
            <a:r>
              <a:rPr lang="zh-CN" altLang="en-US" sz="2800" b="1" dirty="0"/>
              <a:t>生锈的“螺丝钉”。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20" y="2409617"/>
            <a:ext cx="3825240" cy="3825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30440" cy="6858000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/>
          </p:cNvSpPr>
          <p:nvPr/>
        </p:nvSpPr>
        <p:spPr bwMode="auto">
          <a:xfrm rot="5400000">
            <a:off x="6863557" y="3005931"/>
            <a:ext cx="3911600" cy="846137"/>
          </a:xfrm>
          <a:prstGeom prst="rect">
            <a:avLst/>
          </a:prstGeom>
        </p:spPr>
        <p:txBody>
          <a:bodyPr vert="eaVert"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auto"/>
            <a:endParaRPr lang="zh-CN" altLang="en-US" sz="44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0440" y="2116526"/>
            <a:ext cx="4602480" cy="262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雷锋</a:t>
            </a:r>
            <a:r>
              <a:rPr lang="zh-CN" altLang="en-US" sz="44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同志</a:t>
            </a:r>
            <a:endParaRPr lang="en-US" altLang="zh-CN" sz="4400" b="1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44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在学习</a:t>
            </a:r>
            <a:endParaRPr lang="zh-CN" altLang="en-US" sz="44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00254" y="1422161"/>
            <a:ext cx="6391493" cy="1016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说说我们身边的雷锋事迹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92" y="3078480"/>
            <a:ext cx="3336216" cy="3336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10898" y="327888"/>
            <a:ext cx="53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我们身边的雷锋</a:t>
            </a:r>
            <a:endParaRPr lang="zh-CN" altLang="en-US" sz="3600" b="1" smtClean="0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1781" y="1684973"/>
            <a:ext cx="10628437" cy="4030027"/>
            <a:chOff x="457200" y="2233613"/>
            <a:chExt cx="8595360" cy="3259137"/>
          </a:xfrm>
        </p:grpSpPr>
        <p:pic>
          <p:nvPicPr>
            <p:cNvPr id="9" name="Picture 3" descr="152242kkjsfghjngjnddxx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2233613"/>
              <a:ext cx="4041775" cy="3259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4" descr="13309250057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407" y="2233613"/>
              <a:ext cx="4435153" cy="3259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10898" y="327888"/>
            <a:ext cx="53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我们身边的雷锋</a:t>
            </a:r>
            <a:endParaRPr lang="zh-CN" altLang="en-US" sz="3600" b="1" smtClean="0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7366" y="1467644"/>
            <a:ext cx="10377269" cy="4464050"/>
            <a:chOff x="107851" y="1772444"/>
            <a:chExt cx="8192596" cy="4464050"/>
          </a:xfrm>
        </p:grpSpPr>
        <p:pic>
          <p:nvPicPr>
            <p:cNvPr id="7" name="Picture 3" descr="58_14988_e2c51dda84d3408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2040" y="1787684"/>
              <a:ext cx="3368407" cy="44488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4" descr="20091231551413264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51" y="1772444"/>
              <a:ext cx="4716463" cy="4464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10898" y="327888"/>
            <a:ext cx="53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我们身边的雷锋</a:t>
            </a:r>
            <a:endParaRPr lang="zh-CN" altLang="en-US" sz="3600" b="1" smtClean="0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0254" y="1608773"/>
            <a:ext cx="10671492" cy="4465637"/>
            <a:chOff x="179388" y="1700213"/>
            <a:chExt cx="8511443" cy="4465637"/>
          </a:xfrm>
        </p:grpSpPr>
        <p:pic>
          <p:nvPicPr>
            <p:cNvPr id="9" name="Picture 3" descr="Img3358952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5556" y="1700213"/>
              <a:ext cx="4105275" cy="4465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4" descr="20090305045949649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388" y="1700213"/>
              <a:ext cx="4194175" cy="4465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82382" y="1422161"/>
            <a:ext cx="58272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说说</a:t>
            </a:r>
            <a:r>
              <a:rPr lang="zh-CN" altLang="en-US" sz="44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我们</a:t>
            </a:r>
            <a:r>
              <a:rPr lang="zh-CN" altLang="en-US" sz="4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班的好人好事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92" y="3078480"/>
            <a:ext cx="3336216" cy="3336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240" y="1910418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）人的生命是有限的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可是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为人民服务是无限的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我要把有限的生命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投入到无限为人民服务之中去。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）我愿做高山岩石之松，不做湖岸河旁之柳。我愿在暴风雨中艰苦的斗争中锻炼自己，不愿在平平静静的日子里度过自己的一生。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）滴水只有放进大海里才永远不会干涸，一个人只有当他把自己和集体事业融合在一起的时候才能最有力量。 </a:t>
            </a:r>
          </a:p>
        </p:txBody>
      </p:sp>
      <p:sp>
        <p:nvSpPr>
          <p:cNvPr id="8" name="矩形 7"/>
          <p:cNvSpPr/>
          <p:nvPr/>
        </p:nvSpPr>
        <p:spPr>
          <a:xfrm>
            <a:off x="833137" y="953016"/>
            <a:ext cx="234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雷锋</a:t>
            </a:r>
            <a:r>
              <a:rPr lang="zh-CN" altLang="en-US" sz="3600" b="1" dirty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格言</a:t>
            </a:r>
            <a:endParaRPr lang="zh-CN" altLang="en-US" sz="3600" b="1" dirty="0" smtClean="0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7790" y="1677883"/>
            <a:ext cx="2094778" cy="45719"/>
          </a:xfrm>
          <a:prstGeom prst="rect">
            <a:avLst/>
          </a:prstGeom>
          <a:solidFill>
            <a:srgbClr val="B4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732" y="2834640"/>
            <a:ext cx="3336216" cy="3336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240" y="1910418"/>
            <a:ext cx="7543800" cy="336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4</a:t>
            </a:r>
            <a:r>
              <a:rPr lang="zh-CN" altLang="en-US" sz="2400" b="1" dirty="0"/>
              <a:t>）一朵鲜花打扮不出美丽的春天，一个人先进总是单枪匹马，众人先进才能移山填海。 </a:t>
            </a:r>
            <a:br>
              <a:rPr lang="zh-CN" altLang="en-US" sz="2400" b="1" dirty="0"/>
            </a:br>
            <a:r>
              <a:rPr lang="en-US" altLang="zh-CN" sz="2400" b="1" dirty="0"/>
              <a:t>5</a:t>
            </a:r>
            <a:r>
              <a:rPr lang="zh-CN" altLang="en-US" sz="2400" b="1" dirty="0"/>
              <a:t>）我们是国家的主人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应该处处为国家着想。 </a:t>
            </a:r>
            <a:br>
              <a:rPr lang="zh-CN" altLang="en-US" sz="2400" b="1" dirty="0"/>
            </a:br>
            <a:r>
              <a:rPr lang="en-US" altLang="zh-CN" sz="2400" b="1" dirty="0"/>
              <a:t>6</a:t>
            </a:r>
            <a:r>
              <a:rPr lang="zh-CN" altLang="en-US" sz="2400" b="1" dirty="0"/>
              <a:t>）但愿每次回忆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对生活都不感到负疚</a:t>
            </a:r>
            <a:r>
              <a:rPr lang="en-US" altLang="zh-CN" sz="2400" b="1" dirty="0"/>
              <a:t>. </a:t>
            </a:r>
            <a:br>
              <a:rPr lang="en-US" altLang="zh-CN" sz="2400" b="1" dirty="0"/>
            </a:br>
            <a:r>
              <a:rPr lang="en-US" altLang="zh-CN" sz="2400" b="1" dirty="0"/>
              <a:t>7</a:t>
            </a:r>
            <a:r>
              <a:rPr lang="zh-CN" altLang="en-US" sz="2400" b="1" dirty="0"/>
              <a:t>）谁要是游戏人生，他就一事无成；谁不能主宰自己，永远是一个奴隶。</a:t>
            </a:r>
          </a:p>
        </p:txBody>
      </p:sp>
      <p:sp>
        <p:nvSpPr>
          <p:cNvPr id="8" name="矩形 7"/>
          <p:cNvSpPr/>
          <p:nvPr/>
        </p:nvSpPr>
        <p:spPr>
          <a:xfrm>
            <a:off x="833137" y="953016"/>
            <a:ext cx="234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雷锋</a:t>
            </a:r>
            <a:r>
              <a:rPr lang="zh-CN" altLang="en-US" sz="3600" b="1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格言</a:t>
            </a:r>
            <a:endParaRPr lang="zh-CN" altLang="en-US" sz="3600" b="1" smtClean="0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7790" y="1677883"/>
            <a:ext cx="2094778" cy="45719"/>
          </a:xfrm>
          <a:prstGeom prst="rect">
            <a:avLst/>
          </a:prstGeom>
          <a:solidFill>
            <a:srgbClr val="B4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732" y="2834640"/>
            <a:ext cx="3336216" cy="3336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0898" y="327888"/>
            <a:ext cx="537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en-US" altLang="zh-CN" sz="3600" b="1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《</a:t>
            </a:r>
            <a:r>
              <a:rPr lang="zh-CN" altLang="en-US" sz="3600" b="1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学习雷锋好榜样</a:t>
            </a:r>
            <a:r>
              <a:rPr lang="en-US" altLang="zh-CN" sz="3600" b="1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》                            </a:t>
            </a:r>
            <a:endParaRPr lang="zh-CN" altLang="en-US" sz="3600" b="1" smtClean="0">
              <a:solidFill>
                <a:srgbClr val="B42C2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71594" y="974219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洪源词 生茂曲 </a:t>
            </a:r>
            <a:endParaRPr lang="zh-CN" alt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03527" y="1539622"/>
            <a:ext cx="289391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000" smtClean="0">
                <a:latin typeface="等线" panose="02010600030101010101" pitchFamily="2" charset="-122"/>
                <a:ea typeface="等线" panose="02010600030101010101" pitchFamily="2" charset="-122"/>
              </a:rPr>
              <a:t>学习</a:t>
            </a: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雷锋好榜样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艰苦朴素永不忘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舍己为人是模范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共产主义品德多高尚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共产主义品德多高尚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学习雷锋好榜样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毛主席的教导记心上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紧紧握住手中枪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努力学习天天向上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000">
                <a:latin typeface="等线" panose="02010600030101010101" pitchFamily="2" charset="-122"/>
                <a:ea typeface="等线" panose="02010600030101010101" pitchFamily="2" charset="-122"/>
              </a:rPr>
              <a:t>努力学习</a:t>
            </a:r>
            <a:r>
              <a:rPr lang="zh-CN" altLang="zh-CN" sz="2000" smtClean="0">
                <a:latin typeface="等线" panose="02010600030101010101" pitchFamily="2" charset="-122"/>
                <a:ea typeface="等线" panose="02010600030101010101" pitchFamily="2" charset="-122"/>
              </a:rPr>
              <a:t>天天向上</a:t>
            </a:r>
            <a:endParaRPr lang="zh-CN" altLang="zh-CN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34648" y="1539622"/>
            <a:ext cx="289391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学习雷锋好榜样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忠于革命忠于党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爱憎分明不忘本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立场坚定斗志强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立场坚定斗志强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学习雷锋好榜样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放到哪里哪里亮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愿做革命的螺丝钉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集体主义思想放光芒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集体主义思想放光芒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982" y="1753902"/>
            <a:ext cx="4707029" cy="53143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1033" y="550416"/>
            <a:ext cx="14381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71740" y="1422161"/>
            <a:ext cx="8648521" cy="1016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讨论：我们将怎样践行雷锋精神？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92" y="3078480"/>
            <a:ext cx="3336216" cy="3336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06042223270179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6480" y="0"/>
            <a:ext cx="6065520" cy="68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362200" y="2395565"/>
            <a:ext cx="145321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endParaRPr lang="zh-CN" altLang="en-US" sz="2800"/>
          </a:p>
          <a:p>
            <a:pPr lvl="4"/>
            <a:endParaRPr lang="zh-CN" altLang="en-US" sz="2800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5724" y="933626"/>
            <a:ext cx="55707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>
              <a:lnSpc>
                <a:spcPct val="200000"/>
              </a:lnSpc>
            </a:pPr>
            <a:r>
              <a:rPr lang="zh-CN" altLang="en-US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班主任寄语</a:t>
            </a:r>
            <a:r>
              <a:rPr lang="zh-CN" altLang="en-US" sz="36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</a:t>
            </a:r>
            <a:endParaRPr lang="en-US" altLang="zh-CN" sz="3600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marL="0" lvl="4">
              <a:lnSpc>
                <a:spcPct val="200000"/>
              </a:lnSpc>
            </a:pPr>
            <a:r>
              <a:rPr lang="zh-CN" altLang="en-US" sz="2800" dirty="0" smtClean="0"/>
              <a:t>做好</a:t>
            </a:r>
            <a:r>
              <a:rPr lang="zh-CN" altLang="en-US" sz="2800" dirty="0"/>
              <a:t>分内的事，做好身边的小事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pPr marL="0" lvl="4">
              <a:lnSpc>
                <a:spcPct val="200000"/>
              </a:lnSpc>
            </a:pPr>
            <a:r>
              <a:rPr lang="zh-CN" altLang="en-US" sz="2800" dirty="0" smtClean="0"/>
              <a:t>怀着</a:t>
            </a:r>
            <a:r>
              <a:rPr lang="zh-CN" altLang="en-US" sz="2800" dirty="0"/>
              <a:t>一颗感恩的心去学习、生活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pPr marL="0" lvl="4">
              <a:lnSpc>
                <a:spcPct val="200000"/>
              </a:lnSpc>
            </a:pPr>
            <a:r>
              <a:rPr lang="zh-CN" altLang="en-US" sz="2800" dirty="0" smtClean="0"/>
              <a:t>共</a:t>
            </a:r>
            <a:r>
              <a:rPr lang="zh-CN" altLang="en-US" sz="2800" dirty="0"/>
              <a:t>创和谐校园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4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3137" y="953016"/>
            <a:ext cx="234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B42C2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雷锋简介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50619" y="2021213"/>
            <a:ext cx="477852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雷锋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1940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年出生于湖南省一个贫苦家庭，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岁成为孤儿。解放后，在党和政府的关怀下读书、工作。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1960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年参加人民解放军，同年加入中国共产党。他乐以助人，大公无私，对工作精益求精。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1962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日，不幸因公殉职。是一位伟大的共产主义战士，是我国社会主义时期一代新人的光辉典范。</a:t>
            </a:r>
            <a:endParaRPr lang="zh-CN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7790" y="1677883"/>
            <a:ext cx="2094778" cy="45719"/>
          </a:xfrm>
          <a:prstGeom prst="rect">
            <a:avLst/>
          </a:prstGeom>
          <a:solidFill>
            <a:srgbClr val="B4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149" y="577764"/>
            <a:ext cx="6096012" cy="60960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69" y="577764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0604222327017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38100"/>
            <a:ext cx="6215606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无标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5605" y="-38100"/>
            <a:ext cx="597639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wsMedia_243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9620910" cy="6858000"/>
          </a:xfrm>
        </p:grpSpPr>
        <p:pic>
          <p:nvPicPr>
            <p:cNvPr id="3" name="Picture 2" descr="NewsMedia_2430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56196" y="0"/>
              <a:ext cx="456471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NewsMedia_2426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05619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3925" y="721058"/>
            <a:ext cx="107420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习近平</a:t>
            </a:r>
            <a:r>
              <a:rPr lang="zh-CN" altLang="en-US" sz="2400" b="1" dirty="0"/>
              <a:t>指出，雷锋精神，人人可学；奉献爱心，处处可为。积小善为大善，善莫大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博客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微博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焉。当有人需要帮助时，大家搭把手、出份力，社会将变得更加美好。</a:t>
            </a:r>
            <a:br>
              <a:rPr lang="zh-CN" altLang="en-US" sz="2400" b="1" dirty="0"/>
            </a:br>
            <a:r>
              <a:rPr lang="zh-CN" altLang="en-US" sz="2400" b="1" dirty="0"/>
              <a:t/>
            </a:r>
            <a:br>
              <a:rPr lang="zh-CN" altLang="en-US" sz="2400" b="1" dirty="0"/>
            </a:br>
            <a:r>
              <a:rPr lang="zh-CN" altLang="en-US" sz="2400" b="1" dirty="0"/>
              <a:t>　　习近平强调，我国工人阶级应该为全社会学雷锋、树新风作出榜样，让学习雷锋精神在祖国大地蔚然成风。他希望“爱心团队”努力践行社会主义核心价值观，积极向上向善，从“赠人玫瑰、手有余香”中感受善的力量，以实际行动书写新时代的雷锋故事，为实现中国梦有一分热发一分光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0254" y="934481"/>
            <a:ext cx="6391493" cy="2032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同学们对雷锋</a:t>
            </a:r>
            <a:r>
              <a:rPr lang="zh-CN" altLang="zh-CN" sz="44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同志的事迹</a:t>
            </a:r>
            <a:endParaRPr lang="en-US" altLang="zh-CN" sz="440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4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有</a:t>
            </a:r>
            <a:r>
              <a:rPr lang="zh-CN" altLang="zh-CN" sz="4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哪些了解呢？</a:t>
            </a:r>
            <a:endParaRPr lang="zh-CN" altLang="en-US" sz="44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892" y="3078480"/>
            <a:ext cx="3336216" cy="3336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38" y="0"/>
            <a:ext cx="12225338" cy="6813550"/>
          </a:xfr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657</Words>
  <Application>Microsoft Office PowerPoint</Application>
  <PresentationFormat>宽屏</PresentationFormat>
  <Paragraphs>88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Meiryo</vt:lpstr>
      <vt:lpstr>等线</vt:lpstr>
      <vt:lpstr>等线 Light</vt:lpstr>
      <vt:lpstr>方正粗黑宋简体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2021-05-04T15:25:04Z</cp:lastPrinted>
  <dcterms:created xsi:type="dcterms:W3CDTF">2021-05-04T15:25:04Z</dcterms:created>
  <dcterms:modified xsi:type="dcterms:W3CDTF">2023-04-13T02:08:30Z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