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5"/>
  </p:notesMasterIdLst>
  <p:sldIdLst>
    <p:sldId id="256" r:id="rId3"/>
    <p:sldId id="258" r:id="rId4"/>
    <p:sldId id="259" r:id="rId5"/>
    <p:sldId id="262" r:id="rId6"/>
    <p:sldId id="263" r:id="rId7"/>
    <p:sldId id="264" r:id="rId8"/>
    <p:sldId id="265" r:id="rId9"/>
    <p:sldId id="266" r:id="rId10"/>
    <p:sldId id="267" r:id="rId11"/>
    <p:sldId id="268" r:id="rId12"/>
    <p:sldId id="260" r:id="rId13"/>
    <p:sldId id="269" r:id="rId14"/>
    <p:sldId id="270" r:id="rId15"/>
    <p:sldId id="271" r:id="rId16"/>
    <p:sldId id="272" r:id="rId17"/>
    <p:sldId id="273" r:id="rId18"/>
    <p:sldId id="274" r:id="rId19"/>
    <p:sldId id="261" r:id="rId20"/>
    <p:sldId id="275" r:id="rId21"/>
    <p:sldId id="276" r:id="rId22"/>
    <p:sldId id="277" r:id="rId23"/>
    <p:sldId id="278"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279">
          <p15:clr>
            <a:srgbClr val="A4A3A4"/>
          </p15:clr>
        </p15:guide>
        <p15:guide id="4" pos="740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6314" autoAdjust="0"/>
  </p:normalViewPr>
  <p:slideViewPr>
    <p:cSldViewPr snapToGrid="0" showGuides="1">
      <p:cViewPr varScale="1">
        <p:scale>
          <a:sx n="108" d="100"/>
          <a:sy n="108" d="100"/>
        </p:scale>
        <p:origin x="612" y="114"/>
      </p:cViewPr>
      <p:guideLst>
        <p:guide orient="horz" pos="2160"/>
        <p:guide pos="3840"/>
        <p:guide pos="279"/>
        <p:guide pos="7401"/>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27EFD-FA55-4CA2-B91D-11C7DB3D3A20}" type="datetimeFigureOut">
              <a:rPr lang="zh-CN" altLang="en-US" smtClean="0"/>
              <a:t>2023/4/15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86C51C-F8C9-498B-83D8-32090CD18C20}" type="slidenum">
              <a:rPr lang="zh-CN" altLang="en-US" smtClean="0"/>
              <a:t>‹#›</a:t>
            </a:fld>
            <a:endParaRPr lang="zh-CN" altLang="en-US"/>
          </a:p>
        </p:txBody>
      </p:sp>
    </p:spTree>
    <p:extLst>
      <p:ext uri="{BB962C8B-B14F-4D97-AF65-F5344CB8AC3E}">
        <p14:creationId xmlns:p14="http://schemas.microsoft.com/office/powerpoint/2010/main" val="2203997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a:t>
            </a:fld>
            <a:endParaRPr lang="zh-CN" altLang="en-US"/>
          </a:p>
        </p:txBody>
      </p:sp>
    </p:spTree>
    <p:extLst>
      <p:ext uri="{BB962C8B-B14F-4D97-AF65-F5344CB8AC3E}">
        <p14:creationId xmlns:p14="http://schemas.microsoft.com/office/powerpoint/2010/main" val="3479872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B86C51C-F8C9-498B-83D8-32090CD18C20}" type="slidenum">
              <a:rPr lang="zh-CN" altLang="en-US" smtClean="0"/>
              <a:t>10</a:t>
            </a:fld>
            <a:endParaRPr lang="zh-CN" altLang="en-US"/>
          </a:p>
        </p:txBody>
      </p:sp>
    </p:spTree>
    <p:extLst>
      <p:ext uri="{BB962C8B-B14F-4D97-AF65-F5344CB8AC3E}">
        <p14:creationId xmlns:p14="http://schemas.microsoft.com/office/powerpoint/2010/main" val="3232885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11</a:t>
            </a:fld>
            <a:endParaRPr lang="zh-CN" altLang="en-US"/>
          </a:p>
        </p:txBody>
      </p:sp>
    </p:spTree>
    <p:extLst>
      <p:ext uri="{BB962C8B-B14F-4D97-AF65-F5344CB8AC3E}">
        <p14:creationId xmlns:p14="http://schemas.microsoft.com/office/powerpoint/2010/main" val="1420913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12</a:t>
            </a:fld>
            <a:endParaRPr lang="zh-CN" altLang="en-US"/>
          </a:p>
        </p:txBody>
      </p:sp>
    </p:spTree>
    <p:extLst>
      <p:ext uri="{BB962C8B-B14F-4D97-AF65-F5344CB8AC3E}">
        <p14:creationId xmlns:p14="http://schemas.microsoft.com/office/powerpoint/2010/main" val="14091903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13</a:t>
            </a:fld>
            <a:endParaRPr lang="zh-CN" altLang="en-US"/>
          </a:p>
        </p:txBody>
      </p:sp>
    </p:spTree>
    <p:extLst>
      <p:ext uri="{BB962C8B-B14F-4D97-AF65-F5344CB8AC3E}">
        <p14:creationId xmlns:p14="http://schemas.microsoft.com/office/powerpoint/2010/main" val="4002134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14</a:t>
            </a:fld>
            <a:endParaRPr lang="zh-CN" altLang="en-US"/>
          </a:p>
        </p:txBody>
      </p:sp>
    </p:spTree>
    <p:extLst>
      <p:ext uri="{BB962C8B-B14F-4D97-AF65-F5344CB8AC3E}">
        <p14:creationId xmlns:p14="http://schemas.microsoft.com/office/powerpoint/2010/main" val="3313595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15</a:t>
            </a:fld>
            <a:endParaRPr lang="zh-CN" altLang="en-US"/>
          </a:p>
        </p:txBody>
      </p:sp>
    </p:spTree>
    <p:extLst>
      <p:ext uri="{BB962C8B-B14F-4D97-AF65-F5344CB8AC3E}">
        <p14:creationId xmlns:p14="http://schemas.microsoft.com/office/powerpoint/2010/main" val="2535702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16</a:t>
            </a:fld>
            <a:endParaRPr lang="zh-CN" altLang="en-US"/>
          </a:p>
        </p:txBody>
      </p:sp>
    </p:spTree>
    <p:extLst>
      <p:ext uri="{BB962C8B-B14F-4D97-AF65-F5344CB8AC3E}">
        <p14:creationId xmlns:p14="http://schemas.microsoft.com/office/powerpoint/2010/main" val="292336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17</a:t>
            </a:fld>
            <a:endParaRPr lang="zh-CN" altLang="en-US"/>
          </a:p>
        </p:txBody>
      </p:sp>
    </p:spTree>
    <p:extLst>
      <p:ext uri="{BB962C8B-B14F-4D97-AF65-F5344CB8AC3E}">
        <p14:creationId xmlns:p14="http://schemas.microsoft.com/office/powerpoint/2010/main" val="511179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18</a:t>
            </a:fld>
            <a:endParaRPr lang="zh-CN" altLang="en-US"/>
          </a:p>
        </p:txBody>
      </p:sp>
    </p:spTree>
    <p:extLst>
      <p:ext uri="{BB962C8B-B14F-4D97-AF65-F5344CB8AC3E}">
        <p14:creationId xmlns:p14="http://schemas.microsoft.com/office/powerpoint/2010/main" val="35693730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19</a:t>
            </a:fld>
            <a:endParaRPr lang="zh-CN" altLang="en-US"/>
          </a:p>
        </p:txBody>
      </p:sp>
    </p:spTree>
    <p:extLst>
      <p:ext uri="{BB962C8B-B14F-4D97-AF65-F5344CB8AC3E}">
        <p14:creationId xmlns:p14="http://schemas.microsoft.com/office/powerpoint/2010/main" val="2573634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2</a:t>
            </a:fld>
            <a:endParaRPr lang="zh-CN" altLang="en-US"/>
          </a:p>
        </p:txBody>
      </p:sp>
    </p:spTree>
    <p:extLst>
      <p:ext uri="{BB962C8B-B14F-4D97-AF65-F5344CB8AC3E}">
        <p14:creationId xmlns:p14="http://schemas.microsoft.com/office/powerpoint/2010/main" val="18079479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20</a:t>
            </a:fld>
            <a:endParaRPr lang="zh-CN" altLang="en-US"/>
          </a:p>
        </p:txBody>
      </p:sp>
    </p:spTree>
    <p:extLst>
      <p:ext uri="{BB962C8B-B14F-4D97-AF65-F5344CB8AC3E}">
        <p14:creationId xmlns:p14="http://schemas.microsoft.com/office/powerpoint/2010/main" val="985976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21</a:t>
            </a:fld>
            <a:endParaRPr lang="zh-CN" altLang="en-US"/>
          </a:p>
        </p:txBody>
      </p:sp>
    </p:spTree>
    <p:extLst>
      <p:ext uri="{BB962C8B-B14F-4D97-AF65-F5344CB8AC3E}">
        <p14:creationId xmlns:p14="http://schemas.microsoft.com/office/powerpoint/2010/main" val="2311127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35779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3</a:t>
            </a:fld>
            <a:endParaRPr lang="zh-CN" altLang="en-US"/>
          </a:p>
        </p:txBody>
      </p:sp>
    </p:spTree>
    <p:extLst>
      <p:ext uri="{BB962C8B-B14F-4D97-AF65-F5344CB8AC3E}">
        <p14:creationId xmlns:p14="http://schemas.microsoft.com/office/powerpoint/2010/main" val="1626844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4</a:t>
            </a:fld>
            <a:endParaRPr lang="zh-CN" altLang="en-US"/>
          </a:p>
        </p:txBody>
      </p:sp>
    </p:spTree>
    <p:extLst>
      <p:ext uri="{BB962C8B-B14F-4D97-AF65-F5344CB8AC3E}">
        <p14:creationId xmlns:p14="http://schemas.microsoft.com/office/powerpoint/2010/main" val="7825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5</a:t>
            </a:fld>
            <a:endParaRPr lang="zh-CN" altLang="en-US"/>
          </a:p>
        </p:txBody>
      </p:sp>
    </p:spTree>
    <p:extLst>
      <p:ext uri="{BB962C8B-B14F-4D97-AF65-F5344CB8AC3E}">
        <p14:creationId xmlns:p14="http://schemas.microsoft.com/office/powerpoint/2010/main" val="2569477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6</a:t>
            </a:fld>
            <a:endParaRPr lang="zh-CN" altLang="en-US"/>
          </a:p>
        </p:txBody>
      </p:sp>
    </p:spTree>
    <p:extLst>
      <p:ext uri="{BB962C8B-B14F-4D97-AF65-F5344CB8AC3E}">
        <p14:creationId xmlns:p14="http://schemas.microsoft.com/office/powerpoint/2010/main" val="1581052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7</a:t>
            </a:fld>
            <a:endParaRPr lang="zh-CN" altLang="en-US"/>
          </a:p>
        </p:txBody>
      </p:sp>
    </p:spTree>
    <p:extLst>
      <p:ext uri="{BB962C8B-B14F-4D97-AF65-F5344CB8AC3E}">
        <p14:creationId xmlns:p14="http://schemas.microsoft.com/office/powerpoint/2010/main" val="1427299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8</a:t>
            </a:fld>
            <a:endParaRPr lang="zh-CN" altLang="en-US"/>
          </a:p>
        </p:txBody>
      </p:sp>
    </p:spTree>
    <p:extLst>
      <p:ext uri="{BB962C8B-B14F-4D97-AF65-F5344CB8AC3E}">
        <p14:creationId xmlns:p14="http://schemas.microsoft.com/office/powerpoint/2010/main" val="4236604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B86C51C-F8C9-498B-83D8-32090CD18C20}" type="slidenum">
              <a:rPr lang="zh-CN" altLang="en-US" smtClean="0"/>
              <a:t>9</a:t>
            </a:fld>
            <a:endParaRPr lang="zh-CN" altLang="en-US"/>
          </a:p>
        </p:txBody>
      </p:sp>
    </p:spTree>
    <p:extLst>
      <p:ext uri="{BB962C8B-B14F-4D97-AF65-F5344CB8AC3E}">
        <p14:creationId xmlns:p14="http://schemas.microsoft.com/office/powerpoint/2010/main" val="1928657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41485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1093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83733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49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504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50358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9330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542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134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6297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4359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83E5E59A-108C-4F57-ACB2-0ECE34EC637E}" type="datetimeFigureOut">
              <a:rPr lang="zh-CN" altLang="en-US" smtClean="0"/>
              <a:t>2023/4/15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842689-D33F-4F07-A16D-C92148FE154B}"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5E59A-108C-4F57-ACB2-0ECE34EC637E}" type="datetimeFigureOut">
              <a:rPr lang="zh-CN" altLang="en-US" smtClean="0"/>
              <a:t>2023/4/15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42689-D33F-4F07-A16D-C92148FE154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41709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40" y="2780367"/>
            <a:ext cx="12217443" cy="4078577"/>
          </a:xfrm>
          <a:prstGeom prst="rect">
            <a:avLst/>
          </a:prstGeom>
        </p:spPr>
      </p:pic>
      <p:pic>
        <p:nvPicPr>
          <p:cNvPr id="9" name="图片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218386" y="610267"/>
            <a:ext cx="2088243" cy="1116934"/>
          </a:xfrm>
          <a:prstGeom prst="rect">
            <a:avLst/>
          </a:prstGeom>
        </p:spPr>
      </p:pic>
      <p:sp>
        <p:nvSpPr>
          <p:cNvPr id="14" name="PA-文本框 13"/>
          <p:cNvSpPr txBox="1"/>
          <p:nvPr>
            <p:custDataLst>
              <p:tags r:id="rId1"/>
            </p:custDataLst>
          </p:nvPr>
        </p:nvSpPr>
        <p:spPr>
          <a:xfrm>
            <a:off x="1174203" y="1123365"/>
            <a:ext cx="2473963" cy="2083041"/>
          </a:xfrm>
          <a:custGeom>
            <a:avLst/>
            <a:gdLst/>
            <a:ahLst/>
            <a:cxnLst/>
            <a:rect l="l" t="t" r="r" b="b"/>
            <a:pathLst>
              <a:path w="2473963" h="2083041">
                <a:moveTo>
                  <a:pt x="618253" y="1855435"/>
                </a:moveTo>
                <a:cubicBezTo>
                  <a:pt x="614992" y="1855540"/>
                  <a:pt x="610838" y="1856013"/>
                  <a:pt x="605790" y="1856855"/>
                </a:cubicBezTo>
                <a:cubicBezTo>
                  <a:pt x="592328" y="1860220"/>
                  <a:pt x="571293" y="1866110"/>
                  <a:pt x="542687" y="1874524"/>
                </a:cubicBezTo>
                <a:cubicBezTo>
                  <a:pt x="497252" y="1889668"/>
                  <a:pt x="474535" y="1900606"/>
                  <a:pt x="474535" y="1907337"/>
                </a:cubicBezTo>
                <a:cubicBezTo>
                  <a:pt x="474535" y="1909020"/>
                  <a:pt x="478742" y="1909861"/>
                  <a:pt x="487156" y="1909861"/>
                </a:cubicBezTo>
                <a:cubicBezTo>
                  <a:pt x="497252" y="1909861"/>
                  <a:pt x="520811" y="1903551"/>
                  <a:pt x="557831" y="1890930"/>
                </a:cubicBezTo>
                <a:cubicBezTo>
                  <a:pt x="594852" y="1878310"/>
                  <a:pt x="616728" y="1869475"/>
                  <a:pt x="623459" y="1864427"/>
                </a:cubicBezTo>
                <a:cubicBezTo>
                  <a:pt x="629769" y="1858117"/>
                  <a:pt x="628034" y="1855119"/>
                  <a:pt x="618253" y="1855435"/>
                </a:cubicBezTo>
                <a:close/>
                <a:moveTo>
                  <a:pt x="952699" y="1765829"/>
                </a:moveTo>
                <a:cubicBezTo>
                  <a:pt x="952384" y="1765513"/>
                  <a:pt x="952016" y="1765565"/>
                  <a:pt x="951595" y="1765986"/>
                </a:cubicBezTo>
                <a:cubicBezTo>
                  <a:pt x="931402" y="1772717"/>
                  <a:pt x="887230" y="1784917"/>
                  <a:pt x="819078" y="1802586"/>
                </a:cubicBezTo>
                <a:cubicBezTo>
                  <a:pt x="750927" y="1820255"/>
                  <a:pt x="701707" y="1832455"/>
                  <a:pt x="671417" y="1839186"/>
                </a:cubicBezTo>
                <a:cubicBezTo>
                  <a:pt x="651224" y="1842551"/>
                  <a:pt x="641128" y="1848020"/>
                  <a:pt x="641128" y="1855593"/>
                </a:cubicBezTo>
                <a:cubicBezTo>
                  <a:pt x="641128" y="1863165"/>
                  <a:pt x="647438" y="1864848"/>
                  <a:pt x="660058" y="1860641"/>
                </a:cubicBezTo>
                <a:cubicBezTo>
                  <a:pt x="672679" y="1856434"/>
                  <a:pt x="703389" y="1850965"/>
                  <a:pt x="752189" y="1844234"/>
                </a:cubicBezTo>
                <a:cubicBezTo>
                  <a:pt x="804354" y="1835820"/>
                  <a:pt x="851050" y="1824882"/>
                  <a:pt x="892278" y="1811421"/>
                </a:cubicBezTo>
                <a:cubicBezTo>
                  <a:pt x="933505" y="1797959"/>
                  <a:pt x="954119" y="1787021"/>
                  <a:pt x="954119" y="1778607"/>
                </a:cubicBezTo>
                <a:cubicBezTo>
                  <a:pt x="954119" y="1771035"/>
                  <a:pt x="953646" y="1766775"/>
                  <a:pt x="952699" y="1765829"/>
                </a:cubicBezTo>
                <a:close/>
                <a:moveTo>
                  <a:pt x="2065365" y="1345562"/>
                </a:moveTo>
                <a:cubicBezTo>
                  <a:pt x="2062841" y="1345246"/>
                  <a:pt x="2058424" y="1348244"/>
                  <a:pt x="2052113" y="1354554"/>
                </a:cubicBezTo>
                <a:cubicBezTo>
                  <a:pt x="2045382" y="1362968"/>
                  <a:pt x="2022665" y="1389892"/>
                  <a:pt x="1983962" y="1435326"/>
                </a:cubicBezTo>
                <a:cubicBezTo>
                  <a:pt x="1946941" y="1479077"/>
                  <a:pt x="1925066" y="1506843"/>
                  <a:pt x="1918335" y="1518622"/>
                </a:cubicBezTo>
                <a:lnTo>
                  <a:pt x="1956197" y="1483284"/>
                </a:lnTo>
                <a:cubicBezTo>
                  <a:pt x="2010045" y="1427754"/>
                  <a:pt x="2043700" y="1390733"/>
                  <a:pt x="2057162" y="1372223"/>
                </a:cubicBezTo>
                <a:cubicBezTo>
                  <a:pt x="2065575" y="1358761"/>
                  <a:pt x="2068941" y="1350347"/>
                  <a:pt x="2067258" y="1346982"/>
                </a:cubicBezTo>
                <a:cubicBezTo>
                  <a:pt x="2066837" y="1346140"/>
                  <a:pt x="2066206" y="1345667"/>
                  <a:pt x="2065365" y="1345562"/>
                </a:cubicBezTo>
                <a:close/>
                <a:moveTo>
                  <a:pt x="1606605" y="1006225"/>
                </a:moveTo>
                <a:cubicBezTo>
                  <a:pt x="1609130" y="1007907"/>
                  <a:pt x="1606185" y="1017163"/>
                  <a:pt x="1597771" y="1033990"/>
                </a:cubicBezTo>
                <a:cubicBezTo>
                  <a:pt x="1596088" y="1039038"/>
                  <a:pt x="1593985" y="1043245"/>
                  <a:pt x="1591461" y="1046611"/>
                </a:cubicBezTo>
                <a:cubicBezTo>
                  <a:pt x="1588937" y="1049976"/>
                  <a:pt x="1586833" y="1052500"/>
                  <a:pt x="1585150" y="1054183"/>
                </a:cubicBezTo>
                <a:cubicBezTo>
                  <a:pt x="1583468" y="1055866"/>
                  <a:pt x="1581785" y="1056707"/>
                  <a:pt x="1580102" y="1056707"/>
                </a:cubicBezTo>
                <a:cubicBezTo>
                  <a:pt x="1576737" y="1053342"/>
                  <a:pt x="1579261" y="1044087"/>
                  <a:pt x="1587674" y="1028942"/>
                </a:cubicBezTo>
                <a:cubicBezTo>
                  <a:pt x="1597771" y="1012114"/>
                  <a:pt x="1604081" y="1004542"/>
                  <a:pt x="1606605" y="1006225"/>
                </a:cubicBezTo>
                <a:close/>
                <a:moveTo>
                  <a:pt x="914601" y="965287"/>
                </a:moveTo>
                <a:cubicBezTo>
                  <a:pt x="910657" y="963551"/>
                  <a:pt x="903636" y="969625"/>
                  <a:pt x="893540" y="983508"/>
                </a:cubicBezTo>
                <a:cubicBezTo>
                  <a:pt x="881761" y="1002018"/>
                  <a:pt x="878395" y="1012114"/>
                  <a:pt x="883443" y="1013797"/>
                </a:cubicBezTo>
                <a:cubicBezTo>
                  <a:pt x="886809" y="1015480"/>
                  <a:pt x="893540" y="1011273"/>
                  <a:pt x="903636" y="1001176"/>
                </a:cubicBezTo>
                <a:cubicBezTo>
                  <a:pt x="915416" y="989397"/>
                  <a:pt x="920043" y="978880"/>
                  <a:pt x="917519" y="969625"/>
                </a:cubicBezTo>
                <a:cubicBezTo>
                  <a:pt x="916888" y="967311"/>
                  <a:pt x="915915" y="965865"/>
                  <a:pt x="914601" y="965287"/>
                </a:cubicBezTo>
                <a:close/>
                <a:moveTo>
                  <a:pt x="2165699" y="814391"/>
                </a:moveTo>
                <a:cubicBezTo>
                  <a:pt x="2177478" y="814391"/>
                  <a:pt x="2180844" y="818177"/>
                  <a:pt x="2175796" y="825750"/>
                </a:cubicBezTo>
                <a:cubicBezTo>
                  <a:pt x="2170747" y="833322"/>
                  <a:pt x="2162754" y="837108"/>
                  <a:pt x="2151816" y="837108"/>
                </a:cubicBezTo>
                <a:cubicBezTo>
                  <a:pt x="2140879" y="837108"/>
                  <a:pt x="2137513" y="833322"/>
                  <a:pt x="2141720" y="825750"/>
                </a:cubicBezTo>
                <a:cubicBezTo>
                  <a:pt x="2145927" y="818177"/>
                  <a:pt x="2153920" y="814391"/>
                  <a:pt x="2165699" y="814391"/>
                </a:cubicBezTo>
                <a:close/>
                <a:moveTo>
                  <a:pt x="1888676" y="455965"/>
                </a:moveTo>
                <a:cubicBezTo>
                  <a:pt x="1899194" y="456807"/>
                  <a:pt x="1910762" y="460172"/>
                  <a:pt x="1923383" y="466062"/>
                </a:cubicBezTo>
                <a:cubicBezTo>
                  <a:pt x="1948624" y="476158"/>
                  <a:pt x="1966714" y="486255"/>
                  <a:pt x="1977652" y="496351"/>
                </a:cubicBezTo>
                <a:cubicBezTo>
                  <a:pt x="1988589" y="506448"/>
                  <a:pt x="1999948" y="524117"/>
                  <a:pt x="2011727" y="549358"/>
                </a:cubicBezTo>
                <a:cubicBezTo>
                  <a:pt x="2021824" y="569551"/>
                  <a:pt x="2026451" y="585537"/>
                  <a:pt x="2025610" y="597316"/>
                </a:cubicBezTo>
                <a:cubicBezTo>
                  <a:pt x="2024769" y="609096"/>
                  <a:pt x="2016776" y="639385"/>
                  <a:pt x="2001631" y="688185"/>
                </a:cubicBezTo>
                <a:cubicBezTo>
                  <a:pt x="1979755" y="753812"/>
                  <a:pt x="1965872" y="790412"/>
                  <a:pt x="1959983" y="797984"/>
                </a:cubicBezTo>
                <a:cubicBezTo>
                  <a:pt x="1954093" y="805557"/>
                  <a:pt x="1946941" y="824488"/>
                  <a:pt x="1938528" y="854777"/>
                </a:cubicBezTo>
                <a:cubicBezTo>
                  <a:pt x="1930114" y="885067"/>
                  <a:pt x="1923383" y="906942"/>
                  <a:pt x="1918335" y="920404"/>
                </a:cubicBezTo>
                <a:cubicBezTo>
                  <a:pt x="1914969" y="928818"/>
                  <a:pt x="1914128" y="933866"/>
                  <a:pt x="1915811" y="935549"/>
                </a:cubicBezTo>
                <a:cubicBezTo>
                  <a:pt x="1917494" y="937232"/>
                  <a:pt x="1922542" y="937232"/>
                  <a:pt x="1930955" y="935549"/>
                </a:cubicBezTo>
                <a:cubicBezTo>
                  <a:pt x="1939369" y="932184"/>
                  <a:pt x="1941052" y="933866"/>
                  <a:pt x="1936004" y="940598"/>
                </a:cubicBezTo>
                <a:cubicBezTo>
                  <a:pt x="1932638" y="943963"/>
                  <a:pt x="1926748" y="949011"/>
                  <a:pt x="1918335" y="955742"/>
                </a:cubicBezTo>
                <a:cubicBezTo>
                  <a:pt x="1896459" y="974252"/>
                  <a:pt x="1890570" y="982666"/>
                  <a:pt x="1900666" y="980983"/>
                </a:cubicBezTo>
                <a:cubicBezTo>
                  <a:pt x="1910762" y="980983"/>
                  <a:pt x="1927590" y="973411"/>
                  <a:pt x="1951148" y="958266"/>
                </a:cubicBezTo>
                <a:cubicBezTo>
                  <a:pt x="1976390" y="941439"/>
                  <a:pt x="2001210" y="926294"/>
                  <a:pt x="2025610" y="912832"/>
                </a:cubicBezTo>
                <a:cubicBezTo>
                  <a:pt x="2050010" y="899370"/>
                  <a:pt x="2057582" y="889694"/>
                  <a:pt x="2048327" y="883805"/>
                </a:cubicBezTo>
                <a:cubicBezTo>
                  <a:pt x="2039072" y="877915"/>
                  <a:pt x="2040334" y="872446"/>
                  <a:pt x="2052113" y="867398"/>
                </a:cubicBezTo>
                <a:cubicBezTo>
                  <a:pt x="2060527" y="865715"/>
                  <a:pt x="2064734" y="867398"/>
                  <a:pt x="2064734" y="872446"/>
                </a:cubicBezTo>
                <a:cubicBezTo>
                  <a:pt x="2059686" y="879177"/>
                  <a:pt x="2058845" y="882543"/>
                  <a:pt x="2062210" y="882543"/>
                </a:cubicBezTo>
                <a:lnTo>
                  <a:pt x="2198513" y="832060"/>
                </a:lnTo>
                <a:lnTo>
                  <a:pt x="2206085" y="827012"/>
                </a:lnTo>
                <a:cubicBezTo>
                  <a:pt x="2195989" y="827012"/>
                  <a:pt x="2190940" y="822805"/>
                  <a:pt x="2190940" y="814391"/>
                </a:cubicBezTo>
                <a:cubicBezTo>
                  <a:pt x="2190940" y="807660"/>
                  <a:pt x="2194306" y="804295"/>
                  <a:pt x="2201037" y="804295"/>
                </a:cubicBezTo>
                <a:cubicBezTo>
                  <a:pt x="2207768" y="804295"/>
                  <a:pt x="2223754" y="815653"/>
                  <a:pt x="2248995" y="838370"/>
                </a:cubicBezTo>
                <a:cubicBezTo>
                  <a:pt x="2274236" y="861087"/>
                  <a:pt x="2301160" y="875812"/>
                  <a:pt x="2329767" y="882543"/>
                </a:cubicBezTo>
                <a:cubicBezTo>
                  <a:pt x="2349960" y="889274"/>
                  <a:pt x="2373098" y="903156"/>
                  <a:pt x="2399181" y="924191"/>
                </a:cubicBezTo>
                <a:cubicBezTo>
                  <a:pt x="2425263" y="945225"/>
                  <a:pt x="2438304" y="961632"/>
                  <a:pt x="2438304" y="973411"/>
                </a:cubicBezTo>
                <a:cubicBezTo>
                  <a:pt x="2438304" y="981825"/>
                  <a:pt x="2444194" y="992763"/>
                  <a:pt x="2455973" y="1006225"/>
                </a:cubicBezTo>
                <a:cubicBezTo>
                  <a:pt x="2479532" y="1033149"/>
                  <a:pt x="2479952" y="1086997"/>
                  <a:pt x="2457235" y="1167769"/>
                </a:cubicBezTo>
                <a:cubicBezTo>
                  <a:pt x="2434518" y="1248541"/>
                  <a:pt x="2401284" y="1308278"/>
                  <a:pt x="2357533" y="1346982"/>
                </a:cubicBezTo>
                <a:cubicBezTo>
                  <a:pt x="2340705" y="1362126"/>
                  <a:pt x="2326822" y="1377692"/>
                  <a:pt x="2315884" y="1393678"/>
                </a:cubicBezTo>
                <a:cubicBezTo>
                  <a:pt x="2304946" y="1409664"/>
                  <a:pt x="2296112" y="1417657"/>
                  <a:pt x="2289381" y="1417657"/>
                </a:cubicBezTo>
                <a:cubicBezTo>
                  <a:pt x="2282650" y="1417657"/>
                  <a:pt x="2264981" y="1429436"/>
                  <a:pt x="2236375" y="1452995"/>
                </a:cubicBezTo>
                <a:cubicBezTo>
                  <a:pt x="2207768" y="1474871"/>
                  <a:pt x="2192623" y="1481602"/>
                  <a:pt x="2190940" y="1473188"/>
                </a:cubicBezTo>
                <a:cubicBezTo>
                  <a:pt x="2190940" y="1473188"/>
                  <a:pt x="2190940" y="1470664"/>
                  <a:pt x="2190940" y="1465615"/>
                </a:cubicBezTo>
                <a:cubicBezTo>
                  <a:pt x="2190940" y="1453836"/>
                  <a:pt x="2188416" y="1452153"/>
                  <a:pt x="2183368" y="1460567"/>
                </a:cubicBezTo>
                <a:cubicBezTo>
                  <a:pt x="2183368" y="1460567"/>
                  <a:pt x="2181685" y="1463933"/>
                  <a:pt x="2178320" y="1470664"/>
                </a:cubicBezTo>
                <a:cubicBezTo>
                  <a:pt x="2174954" y="1477395"/>
                  <a:pt x="2171168" y="1482864"/>
                  <a:pt x="2166961" y="1487070"/>
                </a:cubicBezTo>
                <a:cubicBezTo>
                  <a:pt x="2162754" y="1491277"/>
                  <a:pt x="2159809" y="1493381"/>
                  <a:pt x="2158127" y="1493381"/>
                </a:cubicBezTo>
                <a:cubicBezTo>
                  <a:pt x="2153078" y="1491698"/>
                  <a:pt x="2137092" y="1500953"/>
                  <a:pt x="2110168" y="1521146"/>
                </a:cubicBezTo>
                <a:cubicBezTo>
                  <a:pt x="2083244" y="1541339"/>
                  <a:pt x="2064313" y="1549332"/>
                  <a:pt x="2053376" y="1545125"/>
                </a:cubicBezTo>
                <a:cubicBezTo>
                  <a:pt x="2042438" y="1540918"/>
                  <a:pt x="2036969" y="1543022"/>
                  <a:pt x="2036969" y="1551436"/>
                </a:cubicBezTo>
                <a:cubicBezTo>
                  <a:pt x="2036969" y="1559849"/>
                  <a:pt x="2031920" y="1564056"/>
                  <a:pt x="2021824" y="1564056"/>
                </a:cubicBezTo>
                <a:cubicBezTo>
                  <a:pt x="2011727" y="1564056"/>
                  <a:pt x="1991114" y="1574994"/>
                  <a:pt x="1959983" y="1596870"/>
                </a:cubicBezTo>
                <a:cubicBezTo>
                  <a:pt x="1928852" y="1618746"/>
                  <a:pt x="1910342" y="1629263"/>
                  <a:pt x="1904452" y="1628421"/>
                </a:cubicBezTo>
                <a:cubicBezTo>
                  <a:pt x="1898563" y="1627580"/>
                  <a:pt x="1889307" y="1630104"/>
                  <a:pt x="1876687" y="1635994"/>
                </a:cubicBezTo>
                <a:cubicBezTo>
                  <a:pt x="1864066" y="1641883"/>
                  <a:pt x="1851866" y="1642304"/>
                  <a:pt x="1840087" y="1637256"/>
                </a:cubicBezTo>
                <a:cubicBezTo>
                  <a:pt x="1831673" y="1633890"/>
                  <a:pt x="1827466" y="1630525"/>
                  <a:pt x="1827466" y="1627159"/>
                </a:cubicBezTo>
                <a:cubicBezTo>
                  <a:pt x="1827466" y="1623794"/>
                  <a:pt x="1831673" y="1617063"/>
                  <a:pt x="1840087" y="1606966"/>
                </a:cubicBezTo>
                <a:cubicBezTo>
                  <a:pt x="1853549" y="1593504"/>
                  <a:pt x="1857756" y="1586773"/>
                  <a:pt x="1852708" y="1586773"/>
                </a:cubicBezTo>
                <a:cubicBezTo>
                  <a:pt x="1845977" y="1586773"/>
                  <a:pt x="1828308" y="1598553"/>
                  <a:pt x="1799701" y="1622111"/>
                </a:cubicBezTo>
                <a:cubicBezTo>
                  <a:pt x="1762680" y="1650718"/>
                  <a:pt x="1744170" y="1658290"/>
                  <a:pt x="1744170" y="1644828"/>
                </a:cubicBezTo>
                <a:cubicBezTo>
                  <a:pt x="1744170" y="1641463"/>
                  <a:pt x="1745853" y="1637256"/>
                  <a:pt x="1749219" y="1632208"/>
                </a:cubicBezTo>
                <a:cubicBezTo>
                  <a:pt x="1755950" y="1622111"/>
                  <a:pt x="1776563" y="1608228"/>
                  <a:pt x="1811060" y="1590560"/>
                </a:cubicBezTo>
                <a:cubicBezTo>
                  <a:pt x="1845556" y="1572891"/>
                  <a:pt x="1866170" y="1566580"/>
                  <a:pt x="1872901" y="1571629"/>
                </a:cubicBezTo>
                <a:cubicBezTo>
                  <a:pt x="1876266" y="1573311"/>
                  <a:pt x="1877949" y="1573311"/>
                  <a:pt x="1877949" y="1571629"/>
                </a:cubicBezTo>
                <a:cubicBezTo>
                  <a:pt x="1877949" y="1569946"/>
                  <a:pt x="1877108" y="1567422"/>
                  <a:pt x="1875425" y="1564056"/>
                </a:cubicBezTo>
                <a:cubicBezTo>
                  <a:pt x="1868694" y="1555643"/>
                  <a:pt x="1880473" y="1535450"/>
                  <a:pt x="1910762" y="1503477"/>
                </a:cubicBezTo>
                <a:cubicBezTo>
                  <a:pt x="2008362" y="1392416"/>
                  <a:pt x="2073148" y="1314168"/>
                  <a:pt x="2105120" y="1268734"/>
                </a:cubicBezTo>
                <a:cubicBezTo>
                  <a:pt x="2130361" y="1235079"/>
                  <a:pt x="2147189" y="1215727"/>
                  <a:pt x="2155603" y="1210679"/>
                </a:cubicBezTo>
                <a:cubicBezTo>
                  <a:pt x="2158968" y="1210679"/>
                  <a:pt x="2159809" y="1213203"/>
                  <a:pt x="2158127" y="1218251"/>
                </a:cubicBezTo>
                <a:cubicBezTo>
                  <a:pt x="2141299" y="1250223"/>
                  <a:pt x="2121948" y="1275465"/>
                  <a:pt x="2100072" y="1293975"/>
                </a:cubicBezTo>
                <a:cubicBezTo>
                  <a:pt x="2093341" y="1297340"/>
                  <a:pt x="2090817" y="1301968"/>
                  <a:pt x="2092499" y="1307858"/>
                </a:cubicBezTo>
                <a:cubicBezTo>
                  <a:pt x="2094182" y="1313747"/>
                  <a:pt x="2098389" y="1316692"/>
                  <a:pt x="2105120" y="1316692"/>
                </a:cubicBezTo>
                <a:cubicBezTo>
                  <a:pt x="2115216" y="1316692"/>
                  <a:pt x="2124892" y="1306596"/>
                  <a:pt x="2134147" y="1286403"/>
                </a:cubicBezTo>
                <a:cubicBezTo>
                  <a:pt x="2143403" y="1266210"/>
                  <a:pt x="2161072" y="1241389"/>
                  <a:pt x="2187154" y="1211941"/>
                </a:cubicBezTo>
                <a:cubicBezTo>
                  <a:pt x="2213237" y="1182493"/>
                  <a:pt x="2226278" y="1162720"/>
                  <a:pt x="2226278" y="1152624"/>
                </a:cubicBezTo>
                <a:cubicBezTo>
                  <a:pt x="2226278" y="1142527"/>
                  <a:pt x="2218706" y="1146314"/>
                  <a:pt x="2203561" y="1163982"/>
                </a:cubicBezTo>
                <a:cubicBezTo>
                  <a:pt x="2188416" y="1181651"/>
                  <a:pt x="2180844" y="1186279"/>
                  <a:pt x="2180844" y="1177865"/>
                </a:cubicBezTo>
                <a:cubicBezTo>
                  <a:pt x="2182527" y="1169451"/>
                  <a:pt x="2193464" y="1149258"/>
                  <a:pt x="2213657" y="1117286"/>
                </a:cubicBezTo>
                <a:cubicBezTo>
                  <a:pt x="2237216" y="1085314"/>
                  <a:pt x="2248995" y="1065542"/>
                  <a:pt x="2248995" y="1057969"/>
                </a:cubicBezTo>
                <a:cubicBezTo>
                  <a:pt x="2248995" y="1050397"/>
                  <a:pt x="2250678" y="1048714"/>
                  <a:pt x="2254043" y="1052921"/>
                </a:cubicBezTo>
                <a:cubicBezTo>
                  <a:pt x="2257409" y="1057128"/>
                  <a:pt x="2253202" y="1071011"/>
                  <a:pt x="2241423" y="1094569"/>
                </a:cubicBezTo>
                <a:cubicBezTo>
                  <a:pt x="2231326" y="1113079"/>
                  <a:pt x="2227119" y="1123596"/>
                  <a:pt x="2228802" y="1126121"/>
                </a:cubicBezTo>
                <a:cubicBezTo>
                  <a:pt x="2230485" y="1128645"/>
                  <a:pt x="2239740" y="1123176"/>
                  <a:pt x="2256567" y="1109714"/>
                </a:cubicBezTo>
                <a:cubicBezTo>
                  <a:pt x="2266664" y="1099617"/>
                  <a:pt x="2277181" y="1081107"/>
                  <a:pt x="2288119" y="1054183"/>
                </a:cubicBezTo>
                <a:cubicBezTo>
                  <a:pt x="2299057" y="1027259"/>
                  <a:pt x="2304526" y="1004542"/>
                  <a:pt x="2304526" y="986032"/>
                </a:cubicBezTo>
                <a:cubicBezTo>
                  <a:pt x="2304526" y="974252"/>
                  <a:pt x="2280967" y="970045"/>
                  <a:pt x="2233850" y="973411"/>
                </a:cubicBezTo>
                <a:cubicBezTo>
                  <a:pt x="2186733" y="976777"/>
                  <a:pt x="2144665" y="991080"/>
                  <a:pt x="2107644" y="1016321"/>
                </a:cubicBezTo>
                <a:cubicBezTo>
                  <a:pt x="2070624" y="1041562"/>
                  <a:pt x="2044962" y="1060914"/>
                  <a:pt x="2030658" y="1074376"/>
                </a:cubicBezTo>
                <a:cubicBezTo>
                  <a:pt x="2016355" y="1087838"/>
                  <a:pt x="2005838" y="1094569"/>
                  <a:pt x="1999107" y="1094569"/>
                </a:cubicBezTo>
                <a:cubicBezTo>
                  <a:pt x="1992376" y="1094569"/>
                  <a:pt x="1981859" y="1101300"/>
                  <a:pt x="1967555" y="1114762"/>
                </a:cubicBezTo>
                <a:cubicBezTo>
                  <a:pt x="1953252" y="1128224"/>
                  <a:pt x="1946100" y="1139162"/>
                  <a:pt x="1946100" y="1147576"/>
                </a:cubicBezTo>
                <a:cubicBezTo>
                  <a:pt x="1946100" y="1157672"/>
                  <a:pt x="1943576" y="1162720"/>
                  <a:pt x="1938528" y="1162720"/>
                </a:cubicBezTo>
                <a:cubicBezTo>
                  <a:pt x="1933479" y="1162720"/>
                  <a:pt x="1916231" y="1182913"/>
                  <a:pt x="1886783" y="1223299"/>
                </a:cubicBezTo>
                <a:cubicBezTo>
                  <a:pt x="1857335" y="1263685"/>
                  <a:pt x="1837984" y="1283879"/>
                  <a:pt x="1828728" y="1283879"/>
                </a:cubicBezTo>
                <a:cubicBezTo>
                  <a:pt x="1819473" y="1283879"/>
                  <a:pt x="1816529" y="1289347"/>
                  <a:pt x="1819894" y="1300285"/>
                </a:cubicBezTo>
                <a:cubicBezTo>
                  <a:pt x="1823259" y="1311223"/>
                  <a:pt x="1821156" y="1316692"/>
                  <a:pt x="1813584" y="1316692"/>
                </a:cubicBezTo>
                <a:cubicBezTo>
                  <a:pt x="1806011" y="1316692"/>
                  <a:pt x="1796336" y="1328471"/>
                  <a:pt x="1784556" y="1352030"/>
                </a:cubicBezTo>
                <a:cubicBezTo>
                  <a:pt x="1774460" y="1370540"/>
                  <a:pt x="1763522" y="1380636"/>
                  <a:pt x="1751743" y="1382319"/>
                </a:cubicBezTo>
                <a:cubicBezTo>
                  <a:pt x="1739963" y="1384002"/>
                  <a:pt x="1721453" y="1378954"/>
                  <a:pt x="1696212" y="1367175"/>
                </a:cubicBezTo>
                <a:cubicBezTo>
                  <a:pt x="1677702" y="1358761"/>
                  <a:pt x="1664660" y="1348244"/>
                  <a:pt x="1657088" y="1335623"/>
                </a:cubicBezTo>
                <a:cubicBezTo>
                  <a:pt x="1649515" y="1323002"/>
                  <a:pt x="1643205" y="1300706"/>
                  <a:pt x="1638157" y="1268734"/>
                </a:cubicBezTo>
                <a:cubicBezTo>
                  <a:pt x="1634792" y="1245175"/>
                  <a:pt x="1629743" y="1224141"/>
                  <a:pt x="1623012" y="1205631"/>
                </a:cubicBezTo>
                <a:cubicBezTo>
                  <a:pt x="1601136" y="1141686"/>
                  <a:pt x="1601136" y="1098776"/>
                  <a:pt x="1623012" y="1076900"/>
                </a:cubicBezTo>
                <a:cubicBezTo>
                  <a:pt x="1639840" y="1063438"/>
                  <a:pt x="1661295" y="1032307"/>
                  <a:pt x="1687377" y="983508"/>
                </a:cubicBezTo>
                <a:cubicBezTo>
                  <a:pt x="1713460" y="934708"/>
                  <a:pt x="1733232" y="901053"/>
                  <a:pt x="1746694" y="882543"/>
                </a:cubicBezTo>
                <a:cubicBezTo>
                  <a:pt x="1758474" y="865715"/>
                  <a:pt x="1766467" y="848467"/>
                  <a:pt x="1770673" y="830798"/>
                </a:cubicBezTo>
                <a:cubicBezTo>
                  <a:pt x="1774881" y="813129"/>
                  <a:pt x="1773618" y="802612"/>
                  <a:pt x="1766887" y="799246"/>
                </a:cubicBezTo>
                <a:cubicBezTo>
                  <a:pt x="1765204" y="797564"/>
                  <a:pt x="1760156" y="802191"/>
                  <a:pt x="1751743" y="813129"/>
                </a:cubicBezTo>
                <a:cubicBezTo>
                  <a:pt x="1743329" y="824067"/>
                  <a:pt x="1734074" y="837950"/>
                  <a:pt x="1723977" y="854777"/>
                </a:cubicBezTo>
                <a:cubicBezTo>
                  <a:pt x="1713881" y="871605"/>
                  <a:pt x="1704205" y="885487"/>
                  <a:pt x="1694950" y="896425"/>
                </a:cubicBezTo>
                <a:cubicBezTo>
                  <a:pt x="1685695" y="907363"/>
                  <a:pt x="1680226" y="911991"/>
                  <a:pt x="1678543" y="910308"/>
                </a:cubicBezTo>
                <a:cubicBezTo>
                  <a:pt x="1671812" y="905260"/>
                  <a:pt x="1662557" y="913673"/>
                  <a:pt x="1650778" y="935549"/>
                </a:cubicBezTo>
                <a:lnTo>
                  <a:pt x="1635633" y="958266"/>
                </a:lnTo>
                <a:lnTo>
                  <a:pt x="1635633" y="955742"/>
                </a:lnTo>
                <a:cubicBezTo>
                  <a:pt x="1633950" y="950694"/>
                  <a:pt x="1661715" y="904418"/>
                  <a:pt x="1718929" y="816915"/>
                </a:cubicBezTo>
                <a:cubicBezTo>
                  <a:pt x="1846818" y="625082"/>
                  <a:pt x="1900666" y="519069"/>
                  <a:pt x="1880473" y="498876"/>
                </a:cubicBezTo>
                <a:cubicBezTo>
                  <a:pt x="1870376" y="490462"/>
                  <a:pt x="1863645" y="491303"/>
                  <a:pt x="1860280" y="501400"/>
                </a:cubicBezTo>
                <a:cubicBezTo>
                  <a:pt x="1856915" y="511496"/>
                  <a:pt x="1851866" y="515703"/>
                  <a:pt x="1845135" y="514020"/>
                </a:cubicBezTo>
                <a:cubicBezTo>
                  <a:pt x="1838404" y="512338"/>
                  <a:pt x="1835039" y="505607"/>
                  <a:pt x="1835039" y="493827"/>
                </a:cubicBezTo>
                <a:cubicBezTo>
                  <a:pt x="1835039" y="480365"/>
                  <a:pt x="1843452" y="469427"/>
                  <a:pt x="1860280" y="461014"/>
                </a:cubicBezTo>
                <a:cubicBezTo>
                  <a:pt x="1868694" y="456807"/>
                  <a:pt x="1878159" y="455124"/>
                  <a:pt x="1888676" y="455965"/>
                </a:cubicBezTo>
                <a:close/>
                <a:moveTo>
                  <a:pt x="1015250" y="417867"/>
                </a:moveTo>
                <a:cubicBezTo>
                  <a:pt x="1011937" y="418025"/>
                  <a:pt x="1008388" y="423152"/>
                  <a:pt x="1004602" y="433248"/>
                </a:cubicBezTo>
                <a:cubicBezTo>
                  <a:pt x="1001236" y="439979"/>
                  <a:pt x="999974" y="443765"/>
                  <a:pt x="1000815" y="444607"/>
                </a:cubicBezTo>
                <a:cubicBezTo>
                  <a:pt x="1001657" y="445448"/>
                  <a:pt x="1004602" y="443345"/>
                  <a:pt x="1009650" y="438296"/>
                </a:cubicBezTo>
                <a:cubicBezTo>
                  <a:pt x="1019746" y="429883"/>
                  <a:pt x="1022691" y="423572"/>
                  <a:pt x="1018484" y="419366"/>
                </a:cubicBezTo>
                <a:cubicBezTo>
                  <a:pt x="1017433" y="418314"/>
                  <a:pt x="1016355" y="417814"/>
                  <a:pt x="1015250" y="417867"/>
                </a:cubicBezTo>
                <a:close/>
                <a:moveTo>
                  <a:pt x="1162123" y="45"/>
                </a:moveTo>
                <a:cubicBezTo>
                  <a:pt x="1182474" y="676"/>
                  <a:pt x="1204007" y="7933"/>
                  <a:pt x="1226725" y="21816"/>
                </a:cubicBezTo>
                <a:cubicBezTo>
                  <a:pt x="1272159" y="50423"/>
                  <a:pt x="1303290" y="73560"/>
                  <a:pt x="1320117" y="91229"/>
                </a:cubicBezTo>
                <a:cubicBezTo>
                  <a:pt x="1336945" y="108898"/>
                  <a:pt x="1345358" y="127829"/>
                  <a:pt x="1345358" y="148022"/>
                </a:cubicBezTo>
                <a:cubicBezTo>
                  <a:pt x="1343676" y="173263"/>
                  <a:pt x="1342834" y="195981"/>
                  <a:pt x="1342834" y="216174"/>
                </a:cubicBezTo>
                <a:cubicBezTo>
                  <a:pt x="1342834" y="243098"/>
                  <a:pt x="1302448" y="330600"/>
                  <a:pt x="1221676" y="478683"/>
                </a:cubicBezTo>
                <a:cubicBezTo>
                  <a:pt x="1211580" y="498876"/>
                  <a:pt x="1193911" y="527062"/>
                  <a:pt x="1168670" y="563241"/>
                </a:cubicBezTo>
                <a:cubicBezTo>
                  <a:pt x="1143428" y="599420"/>
                  <a:pt x="1130808" y="624661"/>
                  <a:pt x="1130808" y="638965"/>
                </a:cubicBezTo>
                <a:cubicBezTo>
                  <a:pt x="1130808" y="653268"/>
                  <a:pt x="1145953" y="674723"/>
                  <a:pt x="1176242" y="703330"/>
                </a:cubicBezTo>
                <a:cubicBezTo>
                  <a:pt x="1194752" y="720157"/>
                  <a:pt x="1206532" y="733198"/>
                  <a:pt x="1211580" y="742454"/>
                </a:cubicBezTo>
                <a:cubicBezTo>
                  <a:pt x="1216628" y="751709"/>
                  <a:pt x="1218311" y="764750"/>
                  <a:pt x="1216628" y="781578"/>
                </a:cubicBezTo>
                <a:cubicBezTo>
                  <a:pt x="1206532" y="867398"/>
                  <a:pt x="1190546" y="931342"/>
                  <a:pt x="1168670" y="973411"/>
                </a:cubicBezTo>
                <a:cubicBezTo>
                  <a:pt x="1151842" y="1008749"/>
                  <a:pt x="1143428" y="1031887"/>
                  <a:pt x="1143428" y="1042824"/>
                </a:cubicBezTo>
                <a:cubicBezTo>
                  <a:pt x="1143428" y="1053762"/>
                  <a:pt x="1162780" y="1073955"/>
                  <a:pt x="1201483" y="1103403"/>
                </a:cubicBezTo>
                <a:cubicBezTo>
                  <a:pt x="1240187" y="1132852"/>
                  <a:pt x="1272159" y="1161038"/>
                  <a:pt x="1297400" y="1187962"/>
                </a:cubicBezTo>
                <a:lnTo>
                  <a:pt x="1335262" y="1230872"/>
                </a:lnTo>
                <a:lnTo>
                  <a:pt x="1330214" y="1372223"/>
                </a:lnTo>
                <a:cubicBezTo>
                  <a:pt x="1325166" y="1466457"/>
                  <a:pt x="1321800" y="1518622"/>
                  <a:pt x="1320117" y="1528718"/>
                </a:cubicBezTo>
                <a:cubicBezTo>
                  <a:pt x="1310021" y="1560691"/>
                  <a:pt x="1301607" y="1622111"/>
                  <a:pt x="1294876" y="1712980"/>
                </a:cubicBezTo>
                <a:cubicBezTo>
                  <a:pt x="1289828" y="1768510"/>
                  <a:pt x="1280573" y="1824882"/>
                  <a:pt x="1267111" y="1882096"/>
                </a:cubicBezTo>
                <a:cubicBezTo>
                  <a:pt x="1253649" y="1939310"/>
                  <a:pt x="1241028" y="1979695"/>
                  <a:pt x="1229249" y="2003254"/>
                </a:cubicBezTo>
                <a:cubicBezTo>
                  <a:pt x="1195594" y="2063833"/>
                  <a:pt x="1136698" y="2089916"/>
                  <a:pt x="1052560" y="2081502"/>
                </a:cubicBezTo>
                <a:cubicBezTo>
                  <a:pt x="1005443" y="2078136"/>
                  <a:pt x="968843" y="2072667"/>
                  <a:pt x="942761" y="2065095"/>
                </a:cubicBezTo>
                <a:cubicBezTo>
                  <a:pt x="916678" y="2057523"/>
                  <a:pt x="876712" y="2053737"/>
                  <a:pt x="822864" y="2053737"/>
                </a:cubicBezTo>
                <a:cubicBezTo>
                  <a:pt x="769016" y="2053737"/>
                  <a:pt x="737886" y="2048268"/>
                  <a:pt x="729472" y="2037330"/>
                </a:cubicBezTo>
                <a:cubicBezTo>
                  <a:pt x="721058" y="2026392"/>
                  <a:pt x="706755" y="2022606"/>
                  <a:pt x="686562" y="2025971"/>
                </a:cubicBezTo>
                <a:cubicBezTo>
                  <a:pt x="668051" y="2029337"/>
                  <a:pt x="644493" y="2031861"/>
                  <a:pt x="615886" y="2033544"/>
                </a:cubicBezTo>
                <a:cubicBezTo>
                  <a:pt x="587279" y="2035226"/>
                  <a:pt x="562459" y="2035647"/>
                  <a:pt x="541425" y="2034805"/>
                </a:cubicBezTo>
                <a:cubicBezTo>
                  <a:pt x="520390" y="2033964"/>
                  <a:pt x="511556" y="2032702"/>
                  <a:pt x="514921" y="2031019"/>
                </a:cubicBezTo>
                <a:cubicBezTo>
                  <a:pt x="518287" y="2024288"/>
                  <a:pt x="513239" y="2018399"/>
                  <a:pt x="499776" y="2013351"/>
                </a:cubicBezTo>
                <a:cubicBezTo>
                  <a:pt x="486315" y="2008302"/>
                  <a:pt x="478321" y="2009985"/>
                  <a:pt x="475797" y="2018399"/>
                </a:cubicBezTo>
                <a:cubicBezTo>
                  <a:pt x="473273" y="2026813"/>
                  <a:pt x="466963" y="2028916"/>
                  <a:pt x="456866" y="2024709"/>
                </a:cubicBezTo>
                <a:cubicBezTo>
                  <a:pt x="446770" y="2020502"/>
                  <a:pt x="424053" y="2024288"/>
                  <a:pt x="388715" y="2036068"/>
                </a:cubicBezTo>
                <a:cubicBezTo>
                  <a:pt x="336550" y="2052895"/>
                  <a:pt x="270922" y="2059626"/>
                  <a:pt x="191833" y="2056261"/>
                </a:cubicBezTo>
                <a:cubicBezTo>
                  <a:pt x="158178" y="2054578"/>
                  <a:pt x="140509" y="2049530"/>
                  <a:pt x="138827" y="2041116"/>
                </a:cubicBezTo>
                <a:cubicBezTo>
                  <a:pt x="138827" y="2036068"/>
                  <a:pt x="145558" y="2031861"/>
                  <a:pt x="159020" y="2028495"/>
                </a:cubicBezTo>
                <a:cubicBezTo>
                  <a:pt x="165751" y="2026813"/>
                  <a:pt x="164068" y="2025130"/>
                  <a:pt x="153971" y="2023447"/>
                </a:cubicBezTo>
                <a:cubicBezTo>
                  <a:pt x="148923" y="2023447"/>
                  <a:pt x="143033" y="2022606"/>
                  <a:pt x="136303" y="2020923"/>
                </a:cubicBezTo>
                <a:cubicBezTo>
                  <a:pt x="107696" y="2020923"/>
                  <a:pt x="93392" y="2017557"/>
                  <a:pt x="93392" y="2010826"/>
                </a:cubicBezTo>
                <a:cubicBezTo>
                  <a:pt x="93392" y="2004095"/>
                  <a:pt x="77406" y="1997364"/>
                  <a:pt x="45434" y="1990633"/>
                </a:cubicBezTo>
                <a:cubicBezTo>
                  <a:pt x="15145" y="1983902"/>
                  <a:pt x="0" y="1978013"/>
                  <a:pt x="0" y="1972964"/>
                </a:cubicBezTo>
                <a:cubicBezTo>
                  <a:pt x="0" y="1964551"/>
                  <a:pt x="21875" y="1959502"/>
                  <a:pt x="65627" y="1957820"/>
                </a:cubicBezTo>
                <a:cubicBezTo>
                  <a:pt x="111061" y="1957820"/>
                  <a:pt x="165330" y="1951089"/>
                  <a:pt x="228433" y="1937627"/>
                </a:cubicBezTo>
                <a:cubicBezTo>
                  <a:pt x="291536" y="1924165"/>
                  <a:pt x="329398" y="1917854"/>
                  <a:pt x="342019" y="1918696"/>
                </a:cubicBezTo>
                <a:cubicBezTo>
                  <a:pt x="354639" y="1919537"/>
                  <a:pt x="363053" y="1916172"/>
                  <a:pt x="367260" y="1908599"/>
                </a:cubicBezTo>
                <a:cubicBezTo>
                  <a:pt x="371467" y="1901027"/>
                  <a:pt x="377356" y="1899344"/>
                  <a:pt x="384929" y="1903551"/>
                </a:cubicBezTo>
                <a:cubicBezTo>
                  <a:pt x="392501" y="1907758"/>
                  <a:pt x="400915" y="1907337"/>
                  <a:pt x="410170" y="1902289"/>
                </a:cubicBezTo>
                <a:cubicBezTo>
                  <a:pt x="419425" y="1897241"/>
                  <a:pt x="427418" y="1893875"/>
                  <a:pt x="434149" y="1892193"/>
                </a:cubicBezTo>
                <a:cubicBezTo>
                  <a:pt x="450977" y="1888827"/>
                  <a:pt x="502721" y="1873262"/>
                  <a:pt x="589383" y="1845496"/>
                </a:cubicBezTo>
                <a:cubicBezTo>
                  <a:pt x="676045" y="1817731"/>
                  <a:pt x="724424" y="1801324"/>
                  <a:pt x="734520" y="1796276"/>
                </a:cubicBezTo>
                <a:cubicBezTo>
                  <a:pt x="747982" y="1789545"/>
                  <a:pt x="769858" y="1782814"/>
                  <a:pt x="800147" y="1776083"/>
                </a:cubicBezTo>
                <a:cubicBezTo>
                  <a:pt x="859044" y="1764304"/>
                  <a:pt x="931402" y="1743269"/>
                  <a:pt x="1017222" y="1712980"/>
                </a:cubicBezTo>
                <a:cubicBezTo>
                  <a:pt x="1057608" y="1699518"/>
                  <a:pt x="1079905" y="1683111"/>
                  <a:pt x="1084111" y="1663759"/>
                </a:cubicBezTo>
                <a:cubicBezTo>
                  <a:pt x="1088318" y="1644408"/>
                  <a:pt x="1092946" y="1628001"/>
                  <a:pt x="1097994" y="1614539"/>
                </a:cubicBezTo>
                <a:cubicBezTo>
                  <a:pt x="1114822" y="1574153"/>
                  <a:pt x="1128284" y="1521987"/>
                  <a:pt x="1138380" y="1458043"/>
                </a:cubicBezTo>
                <a:cubicBezTo>
                  <a:pt x="1143428" y="1421023"/>
                  <a:pt x="1147635" y="1396623"/>
                  <a:pt x="1151001" y="1384843"/>
                </a:cubicBezTo>
                <a:cubicBezTo>
                  <a:pt x="1156049" y="1364650"/>
                  <a:pt x="1160677" y="1333520"/>
                  <a:pt x="1164884" y="1291451"/>
                </a:cubicBezTo>
                <a:cubicBezTo>
                  <a:pt x="1169090" y="1249382"/>
                  <a:pt x="1170352" y="1224141"/>
                  <a:pt x="1168670" y="1215727"/>
                </a:cubicBezTo>
                <a:cubicBezTo>
                  <a:pt x="1165304" y="1205631"/>
                  <a:pt x="1158994" y="1201424"/>
                  <a:pt x="1149739" y="1203106"/>
                </a:cubicBezTo>
                <a:cubicBezTo>
                  <a:pt x="1140484" y="1204789"/>
                  <a:pt x="1111456" y="1214044"/>
                  <a:pt x="1062657" y="1230872"/>
                </a:cubicBezTo>
                <a:cubicBezTo>
                  <a:pt x="1044146" y="1237603"/>
                  <a:pt x="1018064" y="1261161"/>
                  <a:pt x="984409" y="1301547"/>
                </a:cubicBezTo>
                <a:cubicBezTo>
                  <a:pt x="952436" y="1343616"/>
                  <a:pt x="923830" y="1363809"/>
                  <a:pt x="898588" y="1362126"/>
                </a:cubicBezTo>
                <a:cubicBezTo>
                  <a:pt x="873347" y="1360444"/>
                  <a:pt x="856519" y="1337726"/>
                  <a:pt x="848106" y="1293975"/>
                </a:cubicBezTo>
                <a:cubicBezTo>
                  <a:pt x="843057" y="1268734"/>
                  <a:pt x="837589" y="1252327"/>
                  <a:pt x="831699" y="1244755"/>
                </a:cubicBezTo>
                <a:cubicBezTo>
                  <a:pt x="825809" y="1237182"/>
                  <a:pt x="820340" y="1214886"/>
                  <a:pt x="815292" y="1177865"/>
                </a:cubicBezTo>
                <a:cubicBezTo>
                  <a:pt x="810244" y="1140845"/>
                  <a:pt x="803513" y="1118969"/>
                  <a:pt x="795099" y="1112238"/>
                </a:cubicBezTo>
                <a:cubicBezTo>
                  <a:pt x="774906" y="1092045"/>
                  <a:pt x="789209" y="1055024"/>
                  <a:pt x="838009" y="1001176"/>
                </a:cubicBezTo>
                <a:cubicBezTo>
                  <a:pt x="898588" y="937232"/>
                  <a:pt x="934767" y="896846"/>
                  <a:pt x="946547" y="880018"/>
                </a:cubicBezTo>
                <a:cubicBezTo>
                  <a:pt x="958326" y="863191"/>
                  <a:pt x="959167" y="849729"/>
                  <a:pt x="949071" y="839633"/>
                </a:cubicBezTo>
                <a:cubicBezTo>
                  <a:pt x="938974" y="827853"/>
                  <a:pt x="922147" y="787888"/>
                  <a:pt x="898588" y="719737"/>
                </a:cubicBezTo>
                <a:cubicBezTo>
                  <a:pt x="875030" y="651585"/>
                  <a:pt x="863250" y="607413"/>
                  <a:pt x="863250" y="587220"/>
                </a:cubicBezTo>
                <a:cubicBezTo>
                  <a:pt x="863250" y="565344"/>
                  <a:pt x="888492" y="524537"/>
                  <a:pt x="938974" y="464800"/>
                </a:cubicBezTo>
                <a:cubicBezTo>
                  <a:pt x="989457" y="405062"/>
                  <a:pt x="1021008" y="365938"/>
                  <a:pt x="1033629" y="347428"/>
                </a:cubicBezTo>
                <a:cubicBezTo>
                  <a:pt x="1046250" y="328918"/>
                  <a:pt x="1071491" y="295263"/>
                  <a:pt x="1109353" y="246463"/>
                </a:cubicBezTo>
                <a:cubicBezTo>
                  <a:pt x="1147215" y="197663"/>
                  <a:pt x="1166146" y="170739"/>
                  <a:pt x="1166146" y="165691"/>
                </a:cubicBezTo>
                <a:cubicBezTo>
                  <a:pt x="1166146" y="164008"/>
                  <a:pt x="1162359" y="164429"/>
                  <a:pt x="1154787" y="166953"/>
                </a:cubicBezTo>
                <a:cubicBezTo>
                  <a:pt x="1147215" y="169477"/>
                  <a:pt x="1137539" y="173263"/>
                  <a:pt x="1125760" y="178312"/>
                </a:cubicBezTo>
                <a:cubicBezTo>
                  <a:pt x="1113980" y="183360"/>
                  <a:pt x="1100518" y="189249"/>
                  <a:pt x="1085374" y="195981"/>
                </a:cubicBezTo>
                <a:cubicBezTo>
                  <a:pt x="1007967" y="233001"/>
                  <a:pt x="954960" y="238891"/>
                  <a:pt x="926354" y="213649"/>
                </a:cubicBezTo>
                <a:cubicBezTo>
                  <a:pt x="919623" y="206918"/>
                  <a:pt x="914995" y="189249"/>
                  <a:pt x="912471" y="160643"/>
                </a:cubicBezTo>
                <a:cubicBezTo>
                  <a:pt x="909947" y="132036"/>
                  <a:pt x="910367" y="105953"/>
                  <a:pt x="913733" y="82395"/>
                </a:cubicBezTo>
                <a:cubicBezTo>
                  <a:pt x="917099" y="68933"/>
                  <a:pt x="923830" y="55892"/>
                  <a:pt x="933926" y="43271"/>
                </a:cubicBezTo>
                <a:cubicBezTo>
                  <a:pt x="944023" y="30650"/>
                  <a:pt x="954119" y="22657"/>
                  <a:pt x="964216" y="19292"/>
                </a:cubicBezTo>
                <a:cubicBezTo>
                  <a:pt x="974312" y="15926"/>
                  <a:pt x="981884" y="17609"/>
                  <a:pt x="986933" y="24340"/>
                </a:cubicBezTo>
                <a:cubicBezTo>
                  <a:pt x="993664" y="34437"/>
                  <a:pt x="1014698" y="34437"/>
                  <a:pt x="1050036" y="24340"/>
                </a:cubicBezTo>
                <a:cubicBezTo>
                  <a:pt x="1085374" y="14244"/>
                  <a:pt x="1116084" y="6671"/>
                  <a:pt x="1142167" y="1623"/>
                </a:cubicBezTo>
                <a:cubicBezTo>
                  <a:pt x="1148687" y="361"/>
                  <a:pt x="1155339" y="-165"/>
                  <a:pt x="1162123" y="45"/>
                </a:cubicBezTo>
                <a:close/>
              </a:path>
            </a:pathLst>
          </a:custGeom>
          <a:gradFill>
            <a:gsLst>
              <a:gs pos="0">
                <a:srgbClr val="AF0003"/>
              </a:gs>
              <a:gs pos="100000">
                <a:schemeClr val="tx1"/>
              </a:gs>
            </a:gsLst>
            <a:lin ang="5400000" scaled="1"/>
          </a:gradFill>
          <a:ln>
            <a:noFill/>
          </a:ln>
          <a:effectLst>
            <a:outerShdw blurRad="50800" dist="50800" dir="2700000" algn="tl" rotWithShape="0">
              <a:prstClr val="black">
                <a:alpha val="11000"/>
              </a:prstClr>
            </a:outerShdw>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zh-CN" altLang="en-US" sz="19900">
              <a:gradFill>
                <a:gsLst>
                  <a:gs pos="0">
                    <a:srgbClr val="AF0003"/>
                  </a:gs>
                  <a:gs pos="100000">
                    <a:schemeClr val="tx1"/>
                  </a:gs>
                </a:gsLst>
                <a:lin ang="5400000" scaled="1"/>
              </a:gradFill>
              <a:effectLst>
                <a:outerShdw blurRad="50800" dist="50800" dir="2700000" algn="tl" rotWithShape="0">
                  <a:prstClr val="black">
                    <a:alpha val="11000"/>
                  </a:prstClr>
                </a:outerShdw>
              </a:effectLst>
              <a:latin typeface="禹卫书法行书简体" panose="02000603000000000000" pitchFamily="2" charset="-122"/>
              <a:ea typeface="禹卫书法行书简体" panose="02000603000000000000" pitchFamily="2" charset="-122"/>
            </a:endParaRPr>
          </a:p>
        </p:txBody>
      </p:sp>
      <p:sp>
        <p:nvSpPr>
          <p:cNvPr id="16" name="PA-文本框 15"/>
          <p:cNvSpPr txBox="1"/>
          <p:nvPr>
            <p:custDataLst>
              <p:tags r:id="rId2"/>
            </p:custDataLst>
          </p:nvPr>
        </p:nvSpPr>
        <p:spPr>
          <a:xfrm>
            <a:off x="3768044" y="2105561"/>
            <a:ext cx="1623450" cy="2116933"/>
          </a:xfrm>
          <a:custGeom>
            <a:avLst/>
            <a:gdLst/>
            <a:ahLst/>
            <a:cxnLst/>
            <a:rect l="l" t="t" r="r" b="b"/>
            <a:pathLst>
              <a:path w="1623450" h="2116933">
                <a:moveTo>
                  <a:pt x="1187002" y="1140465"/>
                </a:moveTo>
                <a:cubicBezTo>
                  <a:pt x="1188581" y="1139237"/>
                  <a:pt x="1190949" y="1139500"/>
                  <a:pt x="1194107" y="1141254"/>
                </a:cubicBezTo>
                <a:cubicBezTo>
                  <a:pt x="1200422" y="1144762"/>
                  <a:pt x="1201474" y="1149323"/>
                  <a:pt x="1197264" y="1154937"/>
                </a:cubicBezTo>
                <a:cubicBezTo>
                  <a:pt x="1188844" y="1168970"/>
                  <a:pt x="1184634" y="1166865"/>
                  <a:pt x="1184634" y="1148622"/>
                </a:cubicBezTo>
                <a:cubicBezTo>
                  <a:pt x="1184634" y="1144412"/>
                  <a:pt x="1185424" y="1141693"/>
                  <a:pt x="1187002" y="1140465"/>
                </a:cubicBezTo>
                <a:close/>
                <a:moveTo>
                  <a:pt x="1235155" y="1095996"/>
                </a:moveTo>
                <a:cubicBezTo>
                  <a:pt x="1239365" y="1100206"/>
                  <a:pt x="1237260" y="1106521"/>
                  <a:pt x="1228840" y="1114941"/>
                </a:cubicBezTo>
                <a:cubicBezTo>
                  <a:pt x="1220420" y="1123361"/>
                  <a:pt x="1212000" y="1127571"/>
                  <a:pt x="1203580" y="1127571"/>
                </a:cubicBezTo>
                <a:cubicBezTo>
                  <a:pt x="1193756" y="1127571"/>
                  <a:pt x="1195510" y="1125116"/>
                  <a:pt x="1208842" y="1120204"/>
                </a:cubicBezTo>
                <a:cubicBezTo>
                  <a:pt x="1222174" y="1115292"/>
                  <a:pt x="1228840" y="1109328"/>
                  <a:pt x="1228840" y="1102311"/>
                </a:cubicBezTo>
                <a:cubicBezTo>
                  <a:pt x="1231646" y="1098101"/>
                  <a:pt x="1233752" y="1095996"/>
                  <a:pt x="1235155" y="1095996"/>
                </a:cubicBezTo>
                <a:close/>
                <a:moveTo>
                  <a:pt x="239478" y="952854"/>
                </a:moveTo>
                <a:cubicBezTo>
                  <a:pt x="229654" y="952854"/>
                  <a:pt x="224041" y="981623"/>
                  <a:pt x="222638" y="1039160"/>
                </a:cubicBezTo>
                <a:lnTo>
                  <a:pt x="220533" y="1098101"/>
                </a:lnTo>
                <a:lnTo>
                  <a:pt x="216323" y="1053896"/>
                </a:lnTo>
                <a:lnTo>
                  <a:pt x="210008" y="1009690"/>
                </a:lnTo>
                <a:lnTo>
                  <a:pt x="191062" y="1072841"/>
                </a:lnTo>
                <a:cubicBezTo>
                  <a:pt x="168609" y="1140202"/>
                  <a:pt x="170012" y="1175285"/>
                  <a:pt x="195272" y="1178092"/>
                </a:cubicBezTo>
                <a:cubicBezTo>
                  <a:pt x="203693" y="1179495"/>
                  <a:pt x="209306" y="1178443"/>
                  <a:pt x="212113" y="1174934"/>
                </a:cubicBezTo>
                <a:cubicBezTo>
                  <a:pt x="214919" y="1171426"/>
                  <a:pt x="217024" y="1162655"/>
                  <a:pt x="218428" y="1148622"/>
                </a:cubicBezTo>
                <a:lnTo>
                  <a:pt x="220533" y="1114941"/>
                </a:lnTo>
                <a:lnTo>
                  <a:pt x="222638" y="1148622"/>
                </a:lnTo>
                <a:cubicBezTo>
                  <a:pt x="224041" y="1169672"/>
                  <a:pt x="227199" y="1180197"/>
                  <a:pt x="232110" y="1180197"/>
                </a:cubicBezTo>
                <a:cubicBezTo>
                  <a:pt x="237022" y="1180197"/>
                  <a:pt x="239829" y="1142307"/>
                  <a:pt x="240530" y="1066526"/>
                </a:cubicBezTo>
                <a:cubicBezTo>
                  <a:pt x="241232" y="990745"/>
                  <a:pt x="240881" y="952854"/>
                  <a:pt x="239478" y="952854"/>
                </a:cubicBezTo>
                <a:close/>
                <a:moveTo>
                  <a:pt x="1357246" y="910754"/>
                </a:moveTo>
                <a:cubicBezTo>
                  <a:pt x="1360053" y="910754"/>
                  <a:pt x="1358299" y="916367"/>
                  <a:pt x="1351984" y="927594"/>
                </a:cubicBezTo>
                <a:cubicBezTo>
                  <a:pt x="1345669" y="938821"/>
                  <a:pt x="1340757" y="944434"/>
                  <a:pt x="1337249" y="944434"/>
                </a:cubicBezTo>
                <a:cubicBezTo>
                  <a:pt x="1333740" y="944434"/>
                  <a:pt x="1335494" y="938821"/>
                  <a:pt x="1342511" y="927594"/>
                </a:cubicBezTo>
                <a:cubicBezTo>
                  <a:pt x="1349528" y="916367"/>
                  <a:pt x="1354440" y="910754"/>
                  <a:pt x="1357246" y="910754"/>
                </a:cubicBezTo>
                <a:close/>
                <a:moveTo>
                  <a:pt x="1006760" y="795241"/>
                </a:moveTo>
                <a:cubicBezTo>
                  <a:pt x="1007461" y="795767"/>
                  <a:pt x="1007812" y="797082"/>
                  <a:pt x="1007812" y="799188"/>
                </a:cubicBezTo>
                <a:cubicBezTo>
                  <a:pt x="1007812" y="803398"/>
                  <a:pt x="1007111" y="808309"/>
                  <a:pt x="1005707" y="813923"/>
                </a:cubicBezTo>
                <a:cubicBezTo>
                  <a:pt x="988867" y="865847"/>
                  <a:pt x="976938" y="891107"/>
                  <a:pt x="969922" y="889703"/>
                </a:cubicBezTo>
                <a:cubicBezTo>
                  <a:pt x="968518" y="886897"/>
                  <a:pt x="971676" y="875670"/>
                  <a:pt x="979394" y="856023"/>
                </a:cubicBezTo>
                <a:cubicBezTo>
                  <a:pt x="987113" y="836376"/>
                  <a:pt x="992375" y="821641"/>
                  <a:pt x="995182" y="811818"/>
                </a:cubicBezTo>
                <a:cubicBezTo>
                  <a:pt x="997989" y="803398"/>
                  <a:pt x="1000795" y="798135"/>
                  <a:pt x="1003602" y="796030"/>
                </a:cubicBezTo>
                <a:cubicBezTo>
                  <a:pt x="1005005" y="794977"/>
                  <a:pt x="1006058" y="794714"/>
                  <a:pt x="1006760" y="795241"/>
                </a:cubicBezTo>
                <a:close/>
                <a:moveTo>
                  <a:pt x="1217394" y="721022"/>
                </a:moveTo>
                <a:cubicBezTo>
                  <a:pt x="1195905" y="720858"/>
                  <a:pt x="1184283" y="721652"/>
                  <a:pt x="1182529" y="723407"/>
                </a:cubicBezTo>
                <a:cubicBezTo>
                  <a:pt x="1178319" y="727617"/>
                  <a:pt x="1176214" y="734633"/>
                  <a:pt x="1176214" y="744457"/>
                </a:cubicBezTo>
                <a:cubicBezTo>
                  <a:pt x="1176214" y="754280"/>
                  <a:pt x="1172004" y="762700"/>
                  <a:pt x="1163584" y="769717"/>
                </a:cubicBezTo>
                <a:cubicBezTo>
                  <a:pt x="1153760" y="778137"/>
                  <a:pt x="1141481" y="800942"/>
                  <a:pt x="1126746" y="838130"/>
                </a:cubicBezTo>
                <a:cubicBezTo>
                  <a:pt x="1112011" y="875319"/>
                  <a:pt x="1103942" y="905140"/>
                  <a:pt x="1102538" y="927594"/>
                </a:cubicBezTo>
                <a:cubicBezTo>
                  <a:pt x="1101135" y="938821"/>
                  <a:pt x="1087803" y="985131"/>
                  <a:pt x="1062543" y="1066526"/>
                </a:cubicBezTo>
                <a:cubicBezTo>
                  <a:pt x="1045703" y="1119853"/>
                  <a:pt x="1039388" y="1150727"/>
                  <a:pt x="1043598" y="1159147"/>
                </a:cubicBezTo>
                <a:cubicBezTo>
                  <a:pt x="1047808" y="1167567"/>
                  <a:pt x="1070963" y="1171777"/>
                  <a:pt x="1113063" y="1171777"/>
                </a:cubicBezTo>
                <a:cubicBezTo>
                  <a:pt x="1135517" y="1171777"/>
                  <a:pt x="1150252" y="1170724"/>
                  <a:pt x="1157269" y="1168619"/>
                </a:cubicBezTo>
                <a:cubicBezTo>
                  <a:pt x="1164286" y="1166514"/>
                  <a:pt x="1167794" y="1162655"/>
                  <a:pt x="1167794" y="1157042"/>
                </a:cubicBezTo>
                <a:cubicBezTo>
                  <a:pt x="1167794" y="1150025"/>
                  <a:pt x="1168496" y="1146517"/>
                  <a:pt x="1169899" y="1146517"/>
                </a:cubicBezTo>
                <a:cubicBezTo>
                  <a:pt x="1171302" y="1146517"/>
                  <a:pt x="1173758" y="1149674"/>
                  <a:pt x="1177267" y="1155989"/>
                </a:cubicBezTo>
                <a:cubicBezTo>
                  <a:pt x="1180775" y="1162304"/>
                  <a:pt x="1184283" y="1165462"/>
                  <a:pt x="1187792" y="1165462"/>
                </a:cubicBezTo>
                <a:cubicBezTo>
                  <a:pt x="1191300" y="1165462"/>
                  <a:pt x="1199369" y="1162655"/>
                  <a:pt x="1212000" y="1157042"/>
                </a:cubicBezTo>
                <a:cubicBezTo>
                  <a:pt x="1228840" y="1148622"/>
                  <a:pt x="1239014" y="1138447"/>
                  <a:pt x="1242522" y="1126519"/>
                </a:cubicBezTo>
                <a:cubicBezTo>
                  <a:pt x="1246031" y="1114590"/>
                  <a:pt x="1250241" y="1112485"/>
                  <a:pt x="1255153" y="1120204"/>
                </a:cubicBezTo>
                <a:cubicBezTo>
                  <a:pt x="1260064" y="1127922"/>
                  <a:pt x="1267081" y="1121607"/>
                  <a:pt x="1276203" y="1101259"/>
                </a:cubicBezTo>
                <a:cubicBezTo>
                  <a:pt x="1285325" y="1080910"/>
                  <a:pt x="1295850" y="1062316"/>
                  <a:pt x="1307778" y="1045476"/>
                </a:cubicBezTo>
                <a:cubicBezTo>
                  <a:pt x="1319707" y="1028635"/>
                  <a:pt x="1328828" y="1012146"/>
                  <a:pt x="1335144" y="996007"/>
                </a:cubicBezTo>
                <a:cubicBezTo>
                  <a:pt x="1341459" y="979869"/>
                  <a:pt x="1347072" y="971799"/>
                  <a:pt x="1351984" y="971799"/>
                </a:cubicBezTo>
                <a:cubicBezTo>
                  <a:pt x="1356895" y="971799"/>
                  <a:pt x="1361456" y="965134"/>
                  <a:pt x="1365666" y="951802"/>
                </a:cubicBezTo>
                <a:cubicBezTo>
                  <a:pt x="1369876" y="938470"/>
                  <a:pt x="1377244" y="924086"/>
                  <a:pt x="1387769" y="908649"/>
                </a:cubicBezTo>
                <a:cubicBezTo>
                  <a:pt x="1398294" y="893212"/>
                  <a:pt x="1403557" y="879529"/>
                  <a:pt x="1403557" y="867601"/>
                </a:cubicBezTo>
                <a:cubicBezTo>
                  <a:pt x="1403557" y="855672"/>
                  <a:pt x="1408118" y="839183"/>
                  <a:pt x="1417240" y="818133"/>
                </a:cubicBezTo>
                <a:cubicBezTo>
                  <a:pt x="1426361" y="797082"/>
                  <a:pt x="1430220" y="781646"/>
                  <a:pt x="1428817" y="771822"/>
                </a:cubicBezTo>
                <a:cubicBezTo>
                  <a:pt x="1427414" y="766209"/>
                  <a:pt x="1423905" y="768314"/>
                  <a:pt x="1418292" y="778137"/>
                </a:cubicBezTo>
                <a:cubicBezTo>
                  <a:pt x="1415485" y="785154"/>
                  <a:pt x="1412679" y="793574"/>
                  <a:pt x="1409872" y="803398"/>
                </a:cubicBezTo>
                <a:cubicBezTo>
                  <a:pt x="1398645" y="834271"/>
                  <a:pt x="1391979" y="848656"/>
                  <a:pt x="1389874" y="846551"/>
                </a:cubicBezTo>
                <a:cubicBezTo>
                  <a:pt x="1387769" y="844446"/>
                  <a:pt x="1392330" y="826202"/>
                  <a:pt x="1403557" y="791820"/>
                </a:cubicBezTo>
                <a:cubicBezTo>
                  <a:pt x="1414784" y="757438"/>
                  <a:pt x="1420397" y="739545"/>
                  <a:pt x="1420397" y="738142"/>
                </a:cubicBezTo>
                <a:cubicBezTo>
                  <a:pt x="1420397" y="736738"/>
                  <a:pt x="1409872" y="734633"/>
                  <a:pt x="1388822" y="731827"/>
                </a:cubicBezTo>
                <a:cubicBezTo>
                  <a:pt x="1360755" y="727617"/>
                  <a:pt x="1320057" y="724459"/>
                  <a:pt x="1266730" y="722354"/>
                </a:cubicBezTo>
                <a:cubicBezTo>
                  <a:pt x="1246733" y="721565"/>
                  <a:pt x="1230287" y="721121"/>
                  <a:pt x="1217394" y="721022"/>
                </a:cubicBezTo>
                <a:close/>
                <a:moveTo>
                  <a:pt x="393145" y="563425"/>
                </a:moveTo>
                <a:cubicBezTo>
                  <a:pt x="379111" y="564828"/>
                  <a:pt x="370340" y="572196"/>
                  <a:pt x="366832" y="585528"/>
                </a:cubicBezTo>
                <a:cubicBezTo>
                  <a:pt x="363324" y="598859"/>
                  <a:pt x="363674" y="606929"/>
                  <a:pt x="367884" y="609735"/>
                </a:cubicBezTo>
                <a:cubicBezTo>
                  <a:pt x="370691" y="612542"/>
                  <a:pt x="376655" y="610437"/>
                  <a:pt x="385777" y="603420"/>
                </a:cubicBezTo>
                <a:cubicBezTo>
                  <a:pt x="394899" y="596403"/>
                  <a:pt x="402267" y="587282"/>
                  <a:pt x="407880" y="576055"/>
                </a:cubicBezTo>
                <a:cubicBezTo>
                  <a:pt x="410687" y="570442"/>
                  <a:pt x="411388" y="566933"/>
                  <a:pt x="409985" y="565530"/>
                </a:cubicBezTo>
                <a:cubicBezTo>
                  <a:pt x="408582" y="564126"/>
                  <a:pt x="402968" y="563425"/>
                  <a:pt x="393145" y="563425"/>
                </a:cubicBezTo>
                <a:close/>
                <a:moveTo>
                  <a:pt x="819412" y="561320"/>
                </a:moveTo>
                <a:cubicBezTo>
                  <a:pt x="813097" y="561320"/>
                  <a:pt x="808186" y="564126"/>
                  <a:pt x="804677" y="569740"/>
                </a:cubicBezTo>
                <a:cubicBezTo>
                  <a:pt x="801169" y="575353"/>
                  <a:pt x="802572" y="578160"/>
                  <a:pt x="808887" y="578160"/>
                </a:cubicBezTo>
                <a:cubicBezTo>
                  <a:pt x="815202" y="578160"/>
                  <a:pt x="820114" y="575353"/>
                  <a:pt x="823622" y="569740"/>
                </a:cubicBezTo>
                <a:cubicBezTo>
                  <a:pt x="827131" y="564126"/>
                  <a:pt x="825727" y="561320"/>
                  <a:pt x="819412" y="561320"/>
                </a:cubicBezTo>
                <a:close/>
                <a:moveTo>
                  <a:pt x="877301" y="493959"/>
                </a:moveTo>
                <a:cubicBezTo>
                  <a:pt x="880107" y="496766"/>
                  <a:pt x="877651" y="502730"/>
                  <a:pt x="869933" y="511852"/>
                </a:cubicBezTo>
                <a:cubicBezTo>
                  <a:pt x="862214" y="520973"/>
                  <a:pt x="856952" y="524131"/>
                  <a:pt x="854145" y="521324"/>
                </a:cubicBezTo>
                <a:cubicBezTo>
                  <a:pt x="851339" y="518518"/>
                  <a:pt x="853794" y="512553"/>
                  <a:pt x="861513" y="503431"/>
                </a:cubicBezTo>
                <a:cubicBezTo>
                  <a:pt x="869231" y="494310"/>
                  <a:pt x="874494" y="491152"/>
                  <a:pt x="877301" y="493959"/>
                </a:cubicBezTo>
                <a:close/>
                <a:moveTo>
                  <a:pt x="933084" y="428703"/>
                </a:moveTo>
                <a:cubicBezTo>
                  <a:pt x="939399" y="428703"/>
                  <a:pt x="939048" y="433615"/>
                  <a:pt x="932031" y="443438"/>
                </a:cubicBezTo>
                <a:cubicBezTo>
                  <a:pt x="922208" y="454665"/>
                  <a:pt x="916594" y="456770"/>
                  <a:pt x="915191" y="449753"/>
                </a:cubicBezTo>
                <a:cubicBezTo>
                  <a:pt x="913788" y="446947"/>
                  <a:pt x="914489" y="443438"/>
                  <a:pt x="917296" y="439228"/>
                </a:cubicBezTo>
                <a:cubicBezTo>
                  <a:pt x="921506" y="432212"/>
                  <a:pt x="926769" y="428703"/>
                  <a:pt x="933084" y="428703"/>
                </a:cubicBezTo>
                <a:close/>
                <a:moveTo>
                  <a:pt x="237373" y="247671"/>
                </a:moveTo>
                <a:cubicBezTo>
                  <a:pt x="237373" y="249074"/>
                  <a:pt x="238075" y="250478"/>
                  <a:pt x="239478" y="251881"/>
                </a:cubicBezTo>
                <a:cubicBezTo>
                  <a:pt x="240881" y="271528"/>
                  <a:pt x="240881" y="290473"/>
                  <a:pt x="239478" y="308717"/>
                </a:cubicBezTo>
                <a:cubicBezTo>
                  <a:pt x="238075" y="318540"/>
                  <a:pt x="236671" y="317838"/>
                  <a:pt x="235268" y="306612"/>
                </a:cubicBezTo>
                <a:cubicBezTo>
                  <a:pt x="235268" y="306612"/>
                  <a:pt x="235268" y="298192"/>
                  <a:pt x="235268" y="281351"/>
                </a:cubicBezTo>
                <a:close/>
                <a:moveTo>
                  <a:pt x="1092605" y="178008"/>
                </a:moveTo>
                <a:cubicBezTo>
                  <a:pt x="1093438" y="177964"/>
                  <a:pt x="1094294" y="178380"/>
                  <a:pt x="1095171" y="179258"/>
                </a:cubicBezTo>
                <a:cubicBezTo>
                  <a:pt x="1098679" y="182766"/>
                  <a:pt x="1096925" y="188029"/>
                  <a:pt x="1089908" y="195045"/>
                </a:cubicBezTo>
                <a:cubicBezTo>
                  <a:pt x="1085698" y="199255"/>
                  <a:pt x="1083242" y="201009"/>
                  <a:pt x="1082541" y="200308"/>
                </a:cubicBezTo>
                <a:cubicBezTo>
                  <a:pt x="1081839" y="199606"/>
                  <a:pt x="1082891" y="196449"/>
                  <a:pt x="1085698" y="190835"/>
                </a:cubicBezTo>
                <a:cubicBezTo>
                  <a:pt x="1087803" y="182415"/>
                  <a:pt x="1090105" y="178139"/>
                  <a:pt x="1092605" y="178008"/>
                </a:cubicBezTo>
                <a:close/>
                <a:moveTo>
                  <a:pt x="287170" y="2"/>
                </a:moveTo>
                <a:cubicBezTo>
                  <a:pt x="290634" y="46"/>
                  <a:pt x="294033" y="857"/>
                  <a:pt x="297366" y="2435"/>
                </a:cubicBezTo>
                <a:cubicBezTo>
                  <a:pt x="310698" y="8750"/>
                  <a:pt x="319469" y="25240"/>
                  <a:pt x="323679" y="51904"/>
                </a:cubicBezTo>
                <a:cubicBezTo>
                  <a:pt x="327889" y="75761"/>
                  <a:pt x="332801" y="89443"/>
                  <a:pt x="338414" y="92952"/>
                </a:cubicBezTo>
                <a:cubicBezTo>
                  <a:pt x="344027" y="96460"/>
                  <a:pt x="346834" y="105933"/>
                  <a:pt x="346834" y="121369"/>
                </a:cubicBezTo>
                <a:cubicBezTo>
                  <a:pt x="346834" y="135403"/>
                  <a:pt x="353149" y="158207"/>
                  <a:pt x="365779" y="189783"/>
                </a:cubicBezTo>
                <a:cubicBezTo>
                  <a:pt x="378410" y="221358"/>
                  <a:pt x="386830" y="237146"/>
                  <a:pt x="391040" y="237146"/>
                </a:cubicBezTo>
                <a:cubicBezTo>
                  <a:pt x="396653" y="237146"/>
                  <a:pt x="399460" y="240303"/>
                  <a:pt x="399460" y="246618"/>
                </a:cubicBezTo>
                <a:cubicBezTo>
                  <a:pt x="399460" y="252933"/>
                  <a:pt x="412792" y="284158"/>
                  <a:pt x="439455" y="340292"/>
                </a:cubicBezTo>
                <a:cubicBezTo>
                  <a:pt x="466119" y="396426"/>
                  <a:pt x="479451" y="432212"/>
                  <a:pt x="479451" y="447648"/>
                </a:cubicBezTo>
                <a:cubicBezTo>
                  <a:pt x="480854" y="463085"/>
                  <a:pt x="475241" y="479925"/>
                  <a:pt x="462611" y="498169"/>
                </a:cubicBezTo>
                <a:cubicBezTo>
                  <a:pt x="449980" y="516413"/>
                  <a:pt x="435947" y="529744"/>
                  <a:pt x="420510" y="538164"/>
                </a:cubicBezTo>
                <a:cubicBezTo>
                  <a:pt x="403670" y="546585"/>
                  <a:pt x="400162" y="550795"/>
                  <a:pt x="409985" y="550795"/>
                </a:cubicBezTo>
                <a:cubicBezTo>
                  <a:pt x="419808" y="550795"/>
                  <a:pt x="468926" y="508694"/>
                  <a:pt x="557337" y="424493"/>
                </a:cubicBezTo>
                <a:cubicBezTo>
                  <a:pt x="693462" y="293982"/>
                  <a:pt x="771348" y="228726"/>
                  <a:pt x="790995" y="228726"/>
                </a:cubicBezTo>
                <a:cubicBezTo>
                  <a:pt x="798011" y="228726"/>
                  <a:pt x="801520" y="224516"/>
                  <a:pt x="801520" y="216096"/>
                </a:cubicBezTo>
                <a:cubicBezTo>
                  <a:pt x="801520" y="207675"/>
                  <a:pt x="816606" y="193291"/>
                  <a:pt x="846778" y="172943"/>
                </a:cubicBezTo>
                <a:cubicBezTo>
                  <a:pt x="876950" y="152594"/>
                  <a:pt x="902561" y="134000"/>
                  <a:pt x="923611" y="117159"/>
                </a:cubicBezTo>
                <a:cubicBezTo>
                  <a:pt x="944661" y="100319"/>
                  <a:pt x="970623" y="84882"/>
                  <a:pt x="1001497" y="70849"/>
                </a:cubicBezTo>
                <a:lnTo>
                  <a:pt x="1068858" y="41378"/>
                </a:lnTo>
                <a:cubicBezTo>
                  <a:pt x="1081488" y="35765"/>
                  <a:pt x="1101135" y="39975"/>
                  <a:pt x="1127799" y="54009"/>
                </a:cubicBezTo>
                <a:cubicBezTo>
                  <a:pt x="1158672" y="70849"/>
                  <a:pt x="1179021" y="86636"/>
                  <a:pt x="1188844" y="101372"/>
                </a:cubicBezTo>
                <a:cubicBezTo>
                  <a:pt x="1198668" y="116107"/>
                  <a:pt x="1203580" y="141016"/>
                  <a:pt x="1203580" y="176100"/>
                </a:cubicBezTo>
                <a:cubicBezTo>
                  <a:pt x="1203580" y="216797"/>
                  <a:pt x="1206386" y="237146"/>
                  <a:pt x="1212000" y="237146"/>
                </a:cubicBezTo>
                <a:cubicBezTo>
                  <a:pt x="1216210" y="237146"/>
                  <a:pt x="1214105" y="248373"/>
                  <a:pt x="1205684" y="270826"/>
                </a:cubicBezTo>
                <a:cubicBezTo>
                  <a:pt x="1197264" y="293280"/>
                  <a:pt x="1184985" y="320294"/>
                  <a:pt x="1168847" y="351870"/>
                </a:cubicBezTo>
                <a:cubicBezTo>
                  <a:pt x="1152708" y="383445"/>
                  <a:pt x="1136920" y="410459"/>
                  <a:pt x="1121484" y="432913"/>
                </a:cubicBezTo>
                <a:cubicBezTo>
                  <a:pt x="1110257" y="451157"/>
                  <a:pt x="1082891" y="486240"/>
                  <a:pt x="1039388" y="538164"/>
                </a:cubicBezTo>
                <a:cubicBezTo>
                  <a:pt x="998690" y="585878"/>
                  <a:pt x="981850" y="609735"/>
                  <a:pt x="988867" y="609735"/>
                </a:cubicBezTo>
                <a:lnTo>
                  <a:pt x="993077" y="609735"/>
                </a:lnTo>
                <a:cubicBezTo>
                  <a:pt x="1007111" y="605525"/>
                  <a:pt x="1046404" y="599210"/>
                  <a:pt x="1110958" y="590790"/>
                </a:cubicBezTo>
                <a:cubicBezTo>
                  <a:pt x="1172706" y="580967"/>
                  <a:pt x="1229541" y="577809"/>
                  <a:pt x="1281465" y="581317"/>
                </a:cubicBezTo>
                <a:cubicBezTo>
                  <a:pt x="1333389" y="584826"/>
                  <a:pt x="1368473" y="593597"/>
                  <a:pt x="1386717" y="607630"/>
                </a:cubicBezTo>
                <a:cubicBezTo>
                  <a:pt x="1395137" y="614647"/>
                  <a:pt x="1412679" y="622716"/>
                  <a:pt x="1439342" y="631838"/>
                </a:cubicBezTo>
                <a:cubicBezTo>
                  <a:pt x="1466006" y="640960"/>
                  <a:pt x="1486354" y="652538"/>
                  <a:pt x="1500388" y="666571"/>
                </a:cubicBezTo>
                <a:cubicBezTo>
                  <a:pt x="1511615" y="676394"/>
                  <a:pt x="1527402" y="695690"/>
                  <a:pt x="1547751" y="724459"/>
                </a:cubicBezTo>
                <a:cubicBezTo>
                  <a:pt x="1568100" y="753228"/>
                  <a:pt x="1578274" y="770419"/>
                  <a:pt x="1578274" y="776032"/>
                </a:cubicBezTo>
                <a:cubicBezTo>
                  <a:pt x="1578274" y="778839"/>
                  <a:pt x="1583537" y="787961"/>
                  <a:pt x="1594062" y="803398"/>
                </a:cubicBezTo>
                <a:cubicBezTo>
                  <a:pt x="1604587" y="818834"/>
                  <a:pt x="1612656" y="840586"/>
                  <a:pt x="1618269" y="868653"/>
                </a:cubicBezTo>
                <a:cubicBezTo>
                  <a:pt x="1623883" y="889703"/>
                  <a:pt x="1624935" y="907245"/>
                  <a:pt x="1621427" y="921279"/>
                </a:cubicBezTo>
                <a:cubicBezTo>
                  <a:pt x="1617918" y="935312"/>
                  <a:pt x="1604236" y="970396"/>
                  <a:pt x="1580379" y="1026530"/>
                </a:cubicBezTo>
                <a:cubicBezTo>
                  <a:pt x="1553715" y="1093891"/>
                  <a:pt x="1536875" y="1133886"/>
                  <a:pt x="1529858" y="1146517"/>
                </a:cubicBezTo>
                <a:cubicBezTo>
                  <a:pt x="1522842" y="1159147"/>
                  <a:pt x="1503896" y="1188617"/>
                  <a:pt x="1473023" y="1234928"/>
                </a:cubicBezTo>
                <a:cubicBezTo>
                  <a:pt x="1447762" y="1272818"/>
                  <a:pt x="1406013" y="1322637"/>
                  <a:pt x="1347774" y="1384384"/>
                </a:cubicBezTo>
                <a:cubicBezTo>
                  <a:pt x="1289535" y="1446132"/>
                  <a:pt x="1255504" y="1477006"/>
                  <a:pt x="1245680" y="1477006"/>
                </a:cubicBezTo>
                <a:cubicBezTo>
                  <a:pt x="1237260" y="1477006"/>
                  <a:pt x="1226735" y="1479111"/>
                  <a:pt x="1214105" y="1483321"/>
                </a:cubicBezTo>
                <a:cubicBezTo>
                  <a:pt x="1201474" y="1486127"/>
                  <a:pt x="1184634" y="1477006"/>
                  <a:pt x="1163584" y="1455955"/>
                </a:cubicBezTo>
                <a:cubicBezTo>
                  <a:pt x="1142534" y="1434905"/>
                  <a:pt x="1132009" y="1416661"/>
                  <a:pt x="1132009" y="1401225"/>
                </a:cubicBezTo>
                <a:cubicBezTo>
                  <a:pt x="1132009" y="1387191"/>
                  <a:pt x="1113063" y="1361580"/>
                  <a:pt x="1075173" y="1324391"/>
                </a:cubicBezTo>
                <a:cubicBezTo>
                  <a:pt x="1037283" y="1287202"/>
                  <a:pt x="1014829" y="1268608"/>
                  <a:pt x="1007812" y="1268608"/>
                </a:cubicBezTo>
                <a:cubicBezTo>
                  <a:pt x="1002199" y="1268608"/>
                  <a:pt x="992375" y="1282291"/>
                  <a:pt x="978342" y="1309656"/>
                </a:cubicBezTo>
                <a:cubicBezTo>
                  <a:pt x="964308" y="1337021"/>
                  <a:pt x="957292" y="1355616"/>
                  <a:pt x="957292" y="1365439"/>
                </a:cubicBezTo>
                <a:cubicBezTo>
                  <a:pt x="957292" y="1375263"/>
                  <a:pt x="953081" y="1381929"/>
                  <a:pt x="944661" y="1385437"/>
                </a:cubicBezTo>
                <a:cubicBezTo>
                  <a:pt x="936241" y="1388945"/>
                  <a:pt x="932031" y="1396313"/>
                  <a:pt x="932031" y="1407540"/>
                </a:cubicBezTo>
                <a:cubicBezTo>
                  <a:pt x="932031" y="1418767"/>
                  <a:pt x="929225" y="1426134"/>
                  <a:pt x="923611" y="1429642"/>
                </a:cubicBezTo>
                <a:cubicBezTo>
                  <a:pt x="917998" y="1433151"/>
                  <a:pt x="915191" y="1440869"/>
                  <a:pt x="915191" y="1452798"/>
                </a:cubicBezTo>
                <a:cubicBezTo>
                  <a:pt x="915191" y="1464726"/>
                  <a:pt x="910630" y="1472094"/>
                  <a:pt x="901508" y="1474900"/>
                </a:cubicBezTo>
                <a:cubicBezTo>
                  <a:pt x="892387" y="1477707"/>
                  <a:pt x="887826" y="1483321"/>
                  <a:pt x="887826" y="1491741"/>
                </a:cubicBezTo>
                <a:cubicBezTo>
                  <a:pt x="887826" y="1500161"/>
                  <a:pt x="879756" y="1516650"/>
                  <a:pt x="863618" y="1541209"/>
                </a:cubicBezTo>
                <a:cubicBezTo>
                  <a:pt x="847479" y="1565767"/>
                  <a:pt x="828183" y="1598395"/>
                  <a:pt x="805730" y="1639092"/>
                </a:cubicBezTo>
                <a:cubicBezTo>
                  <a:pt x="783276" y="1679790"/>
                  <a:pt x="764331" y="1707506"/>
                  <a:pt x="748894" y="1722241"/>
                </a:cubicBezTo>
                <a:cubicBezTo>
                  <a:pt x="733457" y="1736976"/>
                  <a:pt x="723634" y="1751010"/>
                  <a:pt x="719424" y="1764341"/>
                </a:cubicBezTo>
                <a:cubicBezTo>
                  <a:pt x="715214" y="1777673"/>
                  <a:pt x="709600" y="1784339"/>
                  <a:pt x="702583" y="1784339"/>
                </a:cubicBezTo>
                <a:cubicBezTo>
                  <a:pt x="695567" y="1784339"/>
                  <a:pt x="683638" y="1797320"/>
                  <a:pt x="666798" y="1823282"/>
                </a:cubicBezTo>
                <a:cubicBezTo>
                  <a:pt x="649958" y="1849244"/>
                  <a:pt x="638731" y="1860120"/>
                  <a:pt x="633118" y="1855910"/>
                </a:cubicBezTo>
                <a:cubicBezTo>
                  <a:pt x="630311" y="1854507"/>
                  <a:pt x="628557" y="1854507"/>
                  <a:pt x="627855" y="1855910"/>
                </a:cubicBezTo>
                <a:cubicBezTo>
                  <a:pt x="627153" y="1857313"/>
                  <a:pt x="626803" y="1860120"/>
                  <a:pt x="626803" y="1864330"/>
                </a:cubicBezTo>
                <a:cubicBezTo>
                  <a:pt x="631013" y="1871347"/>
                  <a:pt x="630311" y="1880118"/>
                  <a:pt x="624698" y="1890643"/>
                </a:cubicBezTo>
                <a:cubicBezTo>
                  <a:pt x="619084" y="1901168"/>
                  <a:pt x="612769" y="1906431"/>
                  <a:pt x="605752" y="1906431"/>
                </a:cubicBezTo>
                <a:cubicBezTo>
                  <a:pt x="597332" y="1906431"/>
                  <a:pt x="589614" y="1915552"/>
                  <a:pt x="582597" y="1933796"/>
                </a:cubicBezTo>
                <a:cubicBezTo>
                  <a:pt x="575580" y="1945023"/>
                  <a:pt x="569967" y="1950636"/>
                  <a:pt x="565757" y="1950636"/>
                </a:cubicBezTo>
                <a:cubicBezTo>
                  <a:pt x="564354" y="1949233"/>
                  <a:pt x="561898" y="1949934"/>
                  <a:pt x="558389" y="1952741"/>
                </a:cubicBezTo>
                <a:cubicBezTo>
                  <a:pt x="554881" y="1955548"/>
                  <a:pt x="550671" y="1959407"/>
                  <a:pt x="545759" y="1964319"/>
                </a:cubicBezTo>
                <a:cubicBezTo>
                  <a:pt x="540847" y="1969231"/>
                  <a:pt x="535585" y="1975195"/>
                  <a:pt x="529971" y="1982211"/>
                </a:cubicBezTo>
                <a:cubicBezTo>
                  <a:pt x="511728" y="2007472"/>
                  <a:pt x="492783" y="2030276"/>
                  <a:pt x="473136" y="2050625"/>
                </a:cubicBezTo>
                <a:cubicBezTo>
                  <a:pt x="453489" y="2070973"/>
                  <a:pt x="441560" y="2081148"/>
                  <a:pt x="437350" y="2081148"/>
                </a:cubicBezTo>
                <a:cubicBezTo>
                  <a:pt x="433140" y="2081148"/>
                  <a:pt x="424720" y="2086059"/>
                  <a:pt x="412090" y="2095883"/>
                </a:cubicBezTo>
                <a:lnTo>
                  <a:pt x="399460" y="2106408"/>
                </a:lnTo>
                <a:cubicBezTo>
                  <a:pt x="399460" y="2105005"/>
                  <a:pt x="401565" y="2101496"/>
                  <a:pt x="405775" y="2095883"/>
                </a:cubicBezTo>
                <a:cubicBezTo>
                  <a:pt x="414195" y="2086059"/>
                  <a:pt x="415248" y="2081148"/>
                  <a:pt x="408932" y="2081148"/>
                </a:cubicBezTo>
                <a:cubicBezTo>
                  <a:pt x="402617" y="2081148"/>
                  <a:pt x="396302" y="2087112"/>
                  <a:pt x="389987" y="2099040"/>
                </a:cubicBezTo>
                <a:cubicBezTo>
                  <a:pt x="383672" y="2110969"/>
                  <a:pt x="377708" y="2116933"/>
                  <a:pt x="372094" y="2116933"/>
                </a:cubicBezTo>
                <a:cubicBezTo>
                  <a:pt x="366481" y="2116933"/>
                  <a:pt x="369639" y="2108162"/>
                  <a:pt x="381567" y="2090620"/>
                </a:cubicBezTo>
                <a:cubicBezTo>
                  <a:pt x="393496" y="2073078"/>
                  <a:pt x="399460" y="2061852"/>
                  <a:pt x="399460" y="2056940"/>
                </a:cubicBezTo>
                <a:cubicBezTo>
                  <a:pt x="399460" y="2052028"/>
                  <a:pt x="408231" y="2039749"/>
                  <a:pt x="425773" y="2020102"/>
                </a:cubicBezTo>
                <a:cubicBezTo>
                  <a:pt x="443315" y="2000455"/>
                  <a:pt x="452086" y="1993789"/>
                  <a:pt x="452086" y="2000104"/>
                </a:cubicBezTo>
                <a:cubicBezTo>
                  <a:pt x="452086" y="2006419"/>
                  <a:pt x="448928" y="2011331"/>
                  <a:pt x="442613" y="2014839"/>
                </a:cubicBezTo>
                <a:cubicBezTo>
                  <a:pt x="436298" y="2018348"/>
                  <a:pt x="433140" y="2023610"/>
                  <a:pt x="433140" y="2030627"/>
                </a:cubicBezTo>
                <a:cubicBezTo>
                  <a:pt x="433140" y="2037644"/>
                  <a:pt x="438754" y="2034135"/>
                  <a:pt x="449980" y="2020102"/>
                </a:cubicBezTo>
                <a:cubicBezTo>
                  <a:pt x="471031" y="1993438"/>
                  <a:pt x="478048" y="1977300"/>
                  <a:pt x="471031" y="1971686"/>
                </a:cubicBezTo>
                <a:cubicBezTo>
                  <a:pt x="469627" y="1971686"/>
                  <a:pt x="468224" y="1972388"/>
                  <a:pt x="466821" y="1973791"/>
                </a:cubicBezTo>
                <a:cubicBezTo>
                  <a:pt x="462611" y="1975195"/>
                  <a:pt x="460506" y="1974493"/>
                  <a:pt x="460506" y="1971686"/>
                </a:cubicBezTo>
                <a:cubicBezTo>
                  <a:pt x="460506" y="1970283"/>
                  <a:pt x="461207" y="1968880"/>
                  <a:pt x="462611" y="1967476"/>
                </a:cubicBezTo>
                <a:cubicBezTo>
                  <a:pt x="465417" y="1959056"/>
                  <a:pt x="470329" y="1955548"/>
                  <a:pt x="477346" y="1956951"/>
                </a:cubicBezTo>
                <a:cubicBezTo>
                  <a:pt x="480153" y="1958354"/>
                  <a:pt x="482258" y="1958004"/>
                  <a:pt x="483661" y="1955899"/>
                </a:cubicBezTo>
                <a:cubicBezTo>
                  <a:pt x="485064" y="1953794"/>
                  <a:pt x="485064" y="1950636"/>
                  <a:pt x="483661" y="1946426"/>
                </a:cubicBezTo>
                <a:cubicBezTo>
                  <a:pt x="479451" y="1936603"/>
                  <a:pt x="480153" y="1931691"/>
                  <a:pt x="485766" y="1931691"/>
                </a:cubicBezTo>
                <a:cubicBezTo>
                  <a:pt x="491379" y="1931691"/>
                  <a:pt x="494186" y="1926078"/>
                  <a:pt x="494186" y="1914851"/>
                </a:cubicBezTo>
                <a:cubicBezTo>
                  <a:pt x="494186" y="1903624"/>
                  <a:pt x="500150" y="1894151"/>
                  <a:pt x="512079" y="1886433"/>
                </a:cubicBezTo>
                <a:cubicBezTo>
                  <a:pt x="524007" y="1878714"/>
                  <a:pt x="529971" y="1871347"/>
                  <a:pt x="529971" y="1864330"/>
                </a:cubicBezTo>
                <a:cubicBezTo>
                  <a:pt x="529971" y="1857313"/>
                  <a:pt x="532427" y="1853805"/>
                  <a:pt x="537339" y="1853805"/>
                </a:cubicBezTo>
                <a:cubicBezTo>
                  <a:pt x="542251" y="1853805"/>
                  <a:pt x="548917" y="1843982"/>
                  <a:pt x="557337" y="1824335"/>
                </a:cubicBezTo>
                <a:cubicBezTo>
                  <a:pt x="603647" y="1730310"/>
                  <a:pt x="635924" y="1676281"/>
                  <a:pt x="654168" y="1662248"/>
                </a:cubicBezTo>
                <a:cubicBezTo>
                  <a:pt x="663991" y="1655231"/>
                  <a:pt x="668903" y="1646109"/>
                  <a:pt x="668903" y="1634882"/>
                </a:cubicBezTo>
                <a:cubicBezTo>
                  <a:pt x="668903" y="1623656"/>
                  <a:pt x="673815" y="1608570"/>
                  <a:pt x="683638" y="1589624"/>
                </a:cubicBezTo>
                <a:cubicBezTo>
                  <a:pt x="693462" y="1570679"/>
                  <a:pt x="702233" y="1558751"/>
                  <a:pt x="709951" y="1553839"/>
                </a:cubicBezTo>
                <a:cubicBezTo>
                  <a:pt x="717669" y="1548927"/>
                  <a:pt x="726090" y="1537350"/>
                  <a:pt x="735211" y="1519106"/>
                </a:cubicBezTo>
                <a:cubicBezTo>
                  <a:pt x="744333" y="1500862"/>
                  <a:pt x="750297" y="1482619"/>
                  <a:pt x="753104" y="1464375"/>
                </a:cubicBezTo>
                <a:cubicBezTo>
                  <a:pt x="757314" y="1444728"/>
                  <a:pt x="763629" y="1434905"/>
                  <a:pt x="772049" y="1434905"/>
                </a:cubicBezTo>
                <a:cubicBezTo>
                  <a:pt x="780469" y="1434905"/>
                  <a:pt x="782574" y="1431747"/>
                  <a:pt x="778364" y="1425432"/>
                </a:cubicBezTo>
                <a:cubicBezTo>
                  <a:pt x="774154" y="1419117"/>
                  <a:pt x="778364" y="1411750"/>
                  <a:pt x="790995" y="1403330"/>
                </a:cubicBezTo>
                <a:cubicBezTo>
                  <a:pt x="803625" y="1394910"/>
                  <a:pt x="809940" y="1387893"/>
                  <a:pt x="809940" y="1382279"/>
                </a:cubicBezTo>
                <a:cubicBezTo>
                  <a:pt x="809940" y="1376666"/>
                  <a:pt x="818360" y="1355616"/>
                  <a:pt x="835200" y="1319129"/>
                </a:cubicBezTo>
                <a:cubicBezTo>
                  <a:pt x="866074" y="1250364"/>
                  <a:pt x="885019" y="1201949"/>
                  <a:pt x="892036" y="1173882"/>
                </a:cubicBezTo>
                <a:cubicBezTo>
                  <a:pt x="897649" y="1155638"/>
                  <a:pt x="899754" y="1143710"/>
                  <a:pt x="898351" y="1138096"/>
                </a:cubicBezTo>
                <a:cubicBezTo>
                  <a:pt x="896947" y="1132483"/>
                  <a:pt x="889229" y="1124765"/>
                  <a:pt x="875195" y="1114941"/>
                </a:cubicBezTo>
                <a:lnTo>
                  <a:pt x="847830" y="1091786"/>
                </a:lnTo>
                <a:lnTo>
                  <a:pt x="883616" y="1095996"/>
                </a:lnTo>
                <a:cubicBezTo>
                  <a:pt x="899052" y="1095996"/>
                  <a:pt x="909227" y="1094944"/>
                  <a:pt x="914138" y="1092838"/>
                </a:cubicBezTo>
                <a:cubicBezTo>
                  <a:pt x="919050" y="1090734"/>
                  <a:pt x="923611" y="1083366"/>
                  <a:pt x="927821" y="1070736"/>
                </a:cubicBezTo>
                <a:cubicBezTo>
                  <a:pt x="933435" y="1053896"/>
                  <a:pt x="937645" y="1044072"/>
                  <a:pt x="940451" y="1041265"/>
                </a:cubicBezTo>
                <a:cubicBezTo>
                  <a:pt x="946065" y="1037055"/>
                  <a:pt x="952029" y="1025828"/>
                  <a:pt x="958344" y="1007585"/>
                </a:cubicBezTo>
                <a:cubicBezTo>
                  <a:pt x="964659" y="989341"/>
                  <a:pt x="967817" y="975308"/>
                  <a:pt x="967817" y="965484"/>
                </a:cubicBezTo>
                <a:cubicBezTo>
                  <a:pt x="967817" y="951451"/>
                  <a:pt x="973430" y="934962"/>
                  <a:pt x="984657" y="916016"/>
                </a:cubicBezTo>
                <a:cubicBezTo>
                  <a:pt x="995884" y="897071"/>
                  <a:pt x="1001497" y="881284"/>
                  <a:pt x="1001497" y="868653"/>
                </a:cubicBezTo>
                <a:cubicBezTo>
                  <a:pt x="1001497" y="856023"/>
                  <a:pt x="1004304" y="847954"/>
                  <a:pt x="1009917" y="844446"/>
                </a:cubicBezTo>
                <a:cubicBezTo>
                  <a:pt x="1015531" y="840937"/>
                  <a:pt x="1019390" y="831465"/>
                  <a:pt x="1021495" y="816028"/>
                </a:cubicBezTo>
                <a:cubicBezTo>
                  <a:pt x="1023600" y="800591"/>
                  <a:pt x="1027459" y="786557"/>
                  <a:pt x="1033072" y="773927"/>
                </a:cubicBezTo>
                <a:lnTo>
                  <a:pt x="1037283" y="761297"/>
                </a:lnTo>
                <a:cubicBezTo>
                  <a:pt x="1035879" y="761297"/>
                  <a:pt x="1030967" y="765507"/>
                  <a:pt x="1022547" y="773927"/>
                </a:cubicBezTo>
                <a:cubicBezTo>
                  <a:pt x="1019741" y="776734"/>
                  <a:pt x="1016934" y="779190"/>
                  <a:pt x="1014127" y="781295"/>
                </a:cubicBezTo>
                <a:cubicBezTo>
                  <a:pt x="1011321" y="783400"/>
                  <a:pt x="1009216" y="784102"/>
                  <a:pt x="1007812" y="783400"/>
                </a:cubicBezTo>
                <a:cubicBezTo>
                  <a:pt x="1006409" y="782698"/>
                  <a:pt x="1005005" y="781646"/>
                  <a:pt x="1003602" y="780242"/>
                </a:cubicBezTo>
                <a:cubicBezTo>
                  <a:pt x="1002199" y="774629"/>
                  <a:pt x="986762" y="776734"/>
                  <a:pt x="957292" y="786557"/>
                </a:cubicBezTo>
                <a:cubicBezTo>
                  <a:pt x="927821" y="796381"/>
                  <a:pt x="908876" y="806204"/>
                  <a:pt x="900456" y="816028"/>
                </a:cubicBezTo>
                <a:cubicBezTo>
                  <a:pt x="893439" y="823044"/>
                  <a:pt x="885370" y="850059"/>
                  <a:pt x="876248" y="897071"/>
                </a:cubicBezTo>
                <a:cubicBezTo>
                  <a:pt x="867126" y="944083"/>
                  <a:pt x="858355" y="976010"/>
                  <a:pt x="849935" y="992850"/>
                </a:cubicBezTo>
                <a:cubicBezTo>
                  <a:pt x="841515" y="1009690"/>
                  <a:pt x="832393" y="1031442"/>
                  <a:pt x="822570" y="1058106"/>
                </a:cubicBezTo>
                <a:cubicBezTo>
                  <a:pt x="807133" y="1094593"/>
                  <a:pt x="790995" y="1121958"/>
                  <a:pt x="774154" y="1140202"/>
                </a:cubicBezTo>
                <a:cubicBezTo>
                  <a:pt x="757314" y="1158445"/>
                  <a:pt x="741877" y="1164760"/>
                  <a:pt x="727844" y="1159147"/>
                </a:cubicBezTo>
                <a:cubicBezTo>
                  <a:pt x="718020" y="1154937"/>
                  <a:pt x="708548" y="1136342"/>
                  <a:pt x="699426" y="1103364"/>
                </a:cubicBezTo>
                <a:cubicBezTo>
                  <a:pt x="690304" y="1070385"/>
                  <a:pt x="687848" y="1043370"/>
                  <a:pt x="692058" y="1022320"/>
                </a:cubicBezTo>
                <a:cubicBezTo>
                  <a:pt x="696268" y="997060"/>
                  <a:pt x="700829" y="979518"/>
                  <a:pt x="705741" y="969695"/>
                </a:cubicBezTo>
                <a:cubicBezTo>
                  <a:pt x="710653" y="959871"/>
                  <a:pt x="710302" y="953205"/>
                  <a:pt x="704688" y="949697"/>
                </a:cubicBezTo>
                <a:cubicBezTo>
                  <a:pt x="699075" y="946188"/>
                  <a:pt x="703987" y="933207"/>
                  <a:pt x="719424" y="910754"/>
                </a:cubicBezTo>
                <a:cubicBezTo>
                  <a:pt x="726440" y="900930"/>
                  <a:pt x="732756" y="893212"/>
                  <a:pt x="738369" y="887599"/>
                </a:cubicBezTo>
                <a:cubicBezTo>
                  <a:pt x="743982" y="881985"/>
                  <a:pt x="747491" y="879880"/>
                  <a:pt x="748894" y="881284"/>
                </a:cubicBezTo>
                <a:lnTo>
                  <a:pt x="753104" y="874968"/>
                </a:lnTo>
                <a:cubicBezTo>
                  <a:pt x="753104" y="873565"/>
                  <a:pt x="752402" y="871460"/>
                  <a:pt x="750999" y="868653"/>
                </a:cubicBezTo>
                <a:cubicBezTo>
                  <a:pt x="748192" y="857427"/>
                  <a:pt x="740474" y="849006"/>
                  <a:pt x="727844" y="843393"/>
                </a:cubicBezTo>
                <a:cubicBezTo>
                  <a:pt x="718020" y="839183"/>
                  <a:pt x="711705" y="831114"/>
                  <a:pt x="708899" y="819185"/>
                </a:cubicBezTo>
                <a:cubicBezTo>
                  <a:pt x="706092" y="807257"/>
                  <a:pt x="704688" y="773927"/>
                  <a:pt x="704688" y="719197"/>
                </a:cubicBezTo>
                <a:cubicBezTo>
                  <a:pt x="703285" y="671483"/>
                  <a:pt x="706092" y="643416"/>
                  <a:pt x="713109" y="634996"/>
                </a:cubicBezTo>
                <a:cubicBezTo>
                  <a:pt x="721529" y="624470"/>
                  <a:pt x="727975" y="619471"/>
                  <a:pt x="732449" y="619997"/>
                </a:cubicBezTo>
                <a:lnTo>
                  <a:pt x="736113" y="622272"/>
                </a:lnTo>
                <a:lnTo>
                  <a:pt x="750999" y="605525"/>
                </a:lnTo>
                <a:cubicBezTo>
                  <a:pt x="762226" y="592895"/>
                  <a:pt x="770646" y="586580"/>
                  <a:pt x="776259" y="586580"/>
                </a:cubicBezTo>
                <a:cubicBezTo>
                  <a:pt x="787486" y="586580"/>
                  <a:pt x="781873" y="593597"/>
                  <a:pt x="759419" y="607630"/>
                </a:cubicBezTo>
                <a:lnTo>
                  <a:pt x="736355" y="623006"/>
                </a:lnTo>
                <a:lnTo>
                  <a:pt x="736790" y="626049"/>
                </a:lnTo>
                <a:cubicBezTo>
                  <a:pt x="736439" y="627803"/>
                  <a:pt x="735562" y="630084"/>
                  <a:pt x="734159" y="632891"/>
                </a:cubicBezTo>
                <a:lnTo>
                  <a:pt x="740474" y="632891"/>
                </a:lnTo>
                <a:cubicBezTo>
                  <a:pt x="744684" y="630084"/>
                  <a:pt x="750999" y="625172"/>
                  <a:pt x="759419" y="618155"/>
                </a:cubicBezTo>
                <a:cubicBezTo>
                  <a:pt x="780469" y="601315"/>
                  <a:pt x="789942" y="590790"/>
                  <a:pt x="787837" y="586580"/>
                </a:cubicBezTo>
                <a:cubicBezTo>
                  <a:pt x="785732" y="582370"/>
                  <a:pt x="794503" y="570442"/>
                  <a:pt x="814150" y="550795"/>
                </a:cubicBezTo>
                <a:cubicBezTo>
                  <a:pt x="833797" y="531148"/>
                  <a:pt x="843620" y="524482"/>
                  <a:pt x="843620" y="530797"/>
                </a:cubicBezTo>
                <a:cubicBezTo>
                  <a:pt x="843620" y="537112"/>
                  <a:pt x="840112" y="542024"/>
                  <a:pt x="833095" y="545532"/>
                </a:cubicBezTo>
                <a:cubicBezTo>
                  <a:pt x="826078" y="549040"/>
                  <a:pt x="826078" y="550795"/>
                  <a:pt x="833095" y="550795"/>
                </a:cubicBezTo>
                <a:cubicBezTo>
                  <a:pt x="841515" y="550795"/>
                  <a:pt x="867477" y="525885"/>
                  <a:pt x="910981" y="476066"/>
                </a:cubicBezTo>
                <a:cubicBezTo>
                  <a:pt x="954485" y="426247"/>
                  <a:pt x="974132" y="398531"/>
                  <a:pt x="969922" y="392918"/>
                </a:cubicBezTo>
                <a:cubicBezTo>
                  <a:pt x="968518" y="390111"/>
                  <a:pt x="968168" y="388357"/>
                  <a:pt x="968869" y="387655"/>
                </a:cubicBezTo>
                <a:cubicBezTo>
                  <a:pt x="969571" y="386953"/>
                  <a:pt x="971325" y="387304"/>
                  <a:pt x="974132" y="388708"/>
                </a:cubicBezTo>
                <a:cubicBezTo>
                  <a:pt x="981148" y="392918"/>
                  <a:pt x="986060" y="390111"/>
                  <a:pt x="988867" y="380287"/>
                </a:cubicBezTo>
                <a:cubicBezTo>
                  <a:pt x="1001497" y="342397"/>
                  <a:pt x="1010619" y="324855"/>
                  <a:pt x="1016232" y="327662"/>
                </a:cubicBezTo>
                <a:cubicBezTo>
                  <a:pt x="1020442" y="331872"/>
                  <a:pt x="1019741" y="337485"/>
                  <a:pt x="1014127" y="344502"/>
                </a:cubicBezTo>
                <a:lnTo>
                  <a:pt x="1014127" y="346607"/>
                </a:lnTo>
                <a:cubicBezTo>
                  <a:pt x="1014127" y="346607"/>
                  <a:pt x="1017636" y="343099"/>
                  <a:pt x="1024652" y="336082"/>
                </a:cubicBezTo>
                <a:cubicBezTo>
                  <a:pt x="1052719" y="303805"/>
                  <a:pt x="1066753" y="281351"/>
                  <a:pt x="1066753" y="268721"/>
                </a:cubicBezTo>
                <a:cubicBezTo>
                  <a:pt x="1066753" y="265915"/>
                  <a:pt x="1065349" y="265213"/>
                  <a:pt x="1062543" y="266616"/>
                </a:cubicBezTo>
                <a:lnTo>
                  <a:pt x="1060438" y="266616"/>
                </a:lnTo>
                <a:cubicBezTo>
                  <a:pt x="1060438" y="266616"/>
                  <a:pt x="1063946" y="263108"/>
                  <a:pt x="1070963" y="256091"/>
                </a:cubicBezTo>
                <a:cubicBezTo>
                  <a:pt x="1086400" y="243461"/>
                  <a:pt x="1090259" y="237146"/>
                  <a:pt x="1082541" y="237146"/>
                </a:cubicBezTo>
                <a:cubicBezTo>
                  <a:pt x="1074822" y="237146"/>
                  <a:pt x="1070963" y="234339"/>
                  <a:pt x="1070963" y="228726"/>
                </a:cubicBezTo>
                <a:cubicBezTo>
                  <a:pt x="1070963" y="223112"/>
                  <a:pt x="1074471" y="221007"/>
                  <a:pt x="1081488" y="222411"/>
                </a:cubicBezTo>
                <a:cubicBezTo>
                  <a:pt x="1087101" y="223814"/>
                  <a:pt x="1097276" y="207325"/>
                  <a:pt x="1112011" y="172943"/>
                </a:cubicBezTo>
                <a:cubicBezTo>
                  <a:pt x="1126746" y="138561"/>
                  <a:pt x="1132710" y="117861"/>
                  <a:pt x="1129904" y="110844"/>
                </a:cubicBezTo>
                <a:cubicBezTo>
                  <a:pt x="1127097" y="106634"/>
                  <a:pt x="1123588" y="108739"/>
                  <a:pt x="1119379" y="117159"/>
                </a:cubicBezTo>
                <a:cubicBezTo>
                  <a:pt x="1117975" y="119966"/>
                  <a:pt x="1117273" y="122071"/>
                  <a:pt x="1117273" y="123475"/>
                </a:cubicBezTo>
                <a:lnTo>
                  <a:pt x="1106748" y="144525"/>
                </a:lnTo>
                <a:lnTo>
                  <a:pt x="1108853" y="119264"/>
                </a:lnTo>
                <a:cubicBezTo>
                  <a:pt x="1110257" y="109441"/>
                  <a:pt x="1109555" y="102775"/>
                  <a:pt x="1106748" y="99267"/>
                </a:cubicBezTo>
                <a:cubicBezTo>
                  <a:pt x="1103942" y="95758"/>
                  <a:pt x="1098328" y="93302"/>
                  <a:pt x="1089908" y="91899"/>
                </a:cubicBezTo>
                <a:cubicBezTo>
                  <a:pt x="1077278" y="91899"/>
                  <a:pt x="1069560" y="94355"/>
                  <a:pt x="1066753" y="99267"/>
                </a:cubicBezTo>
                <a:cubicBezTo>
                  <a:pt x="1063946" y="104178"/>
                  <a:pt x="1059736" y="104529"/>
                  <a:pt x="1054123" y="100319"/>
                </a:cubicBezTo>
                <a:cubicBezTo>
                  <a:pt x="1044299" y="94706"/>
                  <a:pt x="995884" y="121369"/>
                  <a:pt x="908876" y="180310"/>
                </a:cubicBezTo>
                <a:cubicBezTo>
                  <a:pt x="786784" y="263108"/>
                  <a:pt x="681533" y="352922"/>
                  <a:pt x="593122" y="449753"/>
                </a:cubicBezTo>
                <a:cubicBezTo>
                  <a:pt x="572072" y="473610"/>
                  <a:pt x="552425" y="494661"/>
                  <a:pt x="534182" y="512904"/>
                </a:cubicBezTo>
                <a:cubicBezTo>
                  <a:pt x="475241" y="574652"/>
                  <a:pt x="440859" y="616752"/>
                  <a:pt x="431035" y="639206"/>
                </a:cubicBezTo>
                <a:cubicBezTo>
                  <a:pt x="425422" y="650432"/>
                  <a:pt x="420159" y="656046"/>
                  <a:pt x="415248" y="656046"/>
                </a:cubicBezTo>
                <a:cubicBezTo>
                  <a:pt x="410336" y="656046"/>
                  <a:pt x="407880" y="659905"/>
                  <a:pt x="407880" y="667624"/>
                </a:cubicBezTo>
                <a:cubicBezTo>
                  <a:pt x="407880" y="675342"/>
                  <a:pt x="400162" y="687621"/>
                  <a:pt x="384725" y="704461"/>
                </a:cubicBezTo>
                <a:cubicBezTo>
                  <a:pt x="373498" y="717092"/>
                  <a:pt x="367183" y="730073"/>
                  <a:pt x="365779" y="743404"/>
                </a:cubicBezTo>
                <a:cubicBezTo>
                  <a:pt x="364376" y="756736"/>
                  <a:pt x="365078" y="794977"/>
                  <a:pt x="367884" y="858128"/>
                </a:cubicBezTo>
                <a:cubicBezTo>
                  <a:pt x="370691" y="942329"/>
                  <a:pt x="372796" y="1058807"/>
                  <a:pt x="374200" y="1207562"/>
                </a:cubicBezTo>
                <a:cubicBezTo>
                  <a:pt x="374200" y="1307200"/>
                  <a:pt x="373147" y="1371403"/>
                  <a:pt x="371042" y="1400172"/>
                </a:cubicBezTo>
                <a:cubicBezTo>
                  <a:pt x="368937" y="1428941"/>
                  <a:pt x="364376" y="1453149"/>
                  <a:pt x="357359" y="1472796"/>
                </a:cubicBezTo>
                <a:cubicBezTo>
                  <a:pt x="347536" y="1498056"/>
                  <a:pt x="337712" y="1513142"/>
                  <a:pt x="327889" y="1518054"/>
                </a:cubicBezTo>
                <a:cubicBezTo>
                  <a:pt x="318066" y="1522965"/>
                  <a:pt x="299120" y="1521211"/>
                  <a:pt x="271053" y="1512791"/>
                </a:cubicBezTo>
                <a:cubicBezTo>
                  <a:pt x="245793" y="1505774"/>
                  <a:pt x="210008" y="1479461"/>
                  <a:pt x="163697" y="1433853"/>
                </a:cubicBezTo>
                <a:cubicBezTo>
                  <a:pt x="117387" y="1388244"/>
                  <a:pt x="88618" y="1364036"/>
                  <a:pt x="77391" y="1361229"/>
                </a:cubicBezTo>
                <a:cubicBezTo>
                  <a:pt x="59148" y="1355616"/>
                  <a:pt x="45114" y="1328250"/>
                  <a:pt x="35291" y="1279133"/>
                </a:cubicBezTo>
                <a:cubicBezTo>
                  <a:pt x="32484" y="1265100"/>
                  <a:pt x="35992" y="1243348"/>
                  <a:pt x="45816" y="1213877"/>
                </a:cubicBezTo>
                <a:cubicBezTo>
                  <a:pt x="55639" y="1184407"/>
                  <a:pt x="68971" y="1158445"/>
                  <a:pt x="85811" y="1135992"/>
                </a:cubicBezTo>
                <a:cubicBezTo>
                  <a:pt x="95635" y="1120555"/>
                  <a:pt x="108265" y="1093891"/>
                  <a:pt x="123702" y="1056001"/>
                </a:cubicBezTo>
                <a:cubicBezTo>
                  <a:pt x="147558" y="991447"/>
                  <a:pt x="179836" y="919174"/>
                  <a:pt x="220533" y="839183"/>
                </a:cubicBezTo>
                <a:cubicBezTo>
                  <a:pt x="234566" y="809713"/>
                  <a:pt x="242986" y="787961"/>
                  <a:pt x="245793" y="773927"/>
                </a:cubicBezTo>
                <a:cubicBezTo>
                  <a:pt x="248600" y="759894"/>
                  <a:pt x="250003" y="736037"/>
                  <a:pt x="250003" y="702356"/>
                </a:cubicBezTo>
                <a:cubicBezTo>
                  <a:pt x="248600" y="649029"/>
                  <a:pt x="244390" y="623769"/>
                  <a:pt x="237373" y="626576"/>
                </a:cubicBezTo>
                <a:cubicBezTo>
                  <a:pt x="234566" y="626576"/>
                  <a:pt x="232461" y="641311"/>
                  <a:pt x="231058" y="670781"/>
                </a:cubicBezTo>
                <a:lnTo>
                  <a:pt x="231058" y="721302"/>
                </a:lnTo>
                <a:lnTo>
                  <a:pt x="224743" y="670781"/>
                </a:lnTo>
                <a:cubicBezTo>
                  <a:pt x="221936" y="641311"/>
                  <a:pt x="218428" y="626576"/>
                  <a:pt x="214218" y="626576"/>
                </a:cubicBezTo>
                <a:cubicBezTo>
                  <a:pt x="212814" y="626576"/>
                  <a:pt x="208604" y="629382"/>
                  <a:pt x="201588" y="634996"/>
                </a:cubicBezTo>
                <a:cubicBezTo>
                  <a:pt x="181941" y="649029"/>
                  <a:pt x="150014" y="650783"/>
                  <a:pt x="105809" y="640258"/>
                </a:cubicBezTo>
                <a:cubicBezTo>
                  <a:pt x="61603" y="629733"/>
                  <a:pt x="32484" y="613244"/>
                  <a:pt x="18450" y="590790"/>
                </a:cubicBezTo>
                <a:cubicBezTo>
                  <a:pt x="8627" y="575353"/>
                  <a:pt x="2663" y="546234"/>
                  <a:pt x="558" y="503431"/>
                </a:cubicBezTo>
                <a:cubicBezTo>
                  <a:pt x="-1547" y="460629"/>
                  <a:pt x="2312" y="437825"/>
                  <a:pt x="12135" y="435018"/>
                </a:cubicBezTo>
                <a:cubicBezTo>
                  <a:pt x="21959" y="430808"/>
                  <a:pt x="28975" y="429756"/>
                  <a:pt x="33186" y="431861"/>
                </a:cubicBezTo>
                <a:cubicBezTo>
                  <a:pt x="37396" y="433966"/>
                  <a:pt x="42307" y="442035"/>
                  <a:pt x="47921" y="456068"/>
                </a:cubicBezTo>
                <a:cubicBezTo>
                  <a:pt x="54937" y="472909"/>
                  <a:pt x="65112" y="481329"/>
                  <a:pt x="78444" y="481329"/>
                </a:cubicBezTo>
                <a:cubicBezTo>
                  <a:pt x="91775" y="481329"/>
                  <a:pt x="118088" y="472909"/>
                  <a:pt x="157382" y="456068"/>
                </a:cubicBezTo>
                <a:cubicBezTo>
                  <a:pt x="188256" y="443438"/>
                  <a:pt x="206499" y="434317"/>
                  <a:pt x="212113" y="428703"/>
                </a:cubicBezTo>
                <a:cubicBezTo>
                  <a:pt x="217726" y="423090"/>
                  <a:pt x="221936" y="411161"/>
                  <a:pt x="224743" y="392918"/>
                </a:cubicBezTo>
                <a:lnTo>
                  <a:pt x="231058" y="355027"/>
                </a:lnTo>
                <a:lnTo>
                  <a:pt x="231058" y="386603"/>
                </a:lnTo>
                <a:cubicBezTo>
                  <a:pt x="232461" y="409056"/>
                  <a:pt x="235619" y="419932"/>
                  <a:pt x="240530" y="419231"/>
                </a:cubicBezTo>
                <a:cubicBezTo>
                  <a:pt x="245442" y="418529"/>
                  <a:pt x="249301" y="406250"/>
                  <a:pt x="252108" y="382393"/>
                </a:cubicBezTo>
                <a:cubicBezTo>
                  <a:pt x="256318" y="340292"/>
                  <a:pt x="258423" y="285211"/>
                  <a:pt x="258423" y="217148"/>
                </a:cubicBezTo>
                <a:cubicBezTo>
                  <a:pt x="258423" y="149086"/>
                  <a:pt x="255967" y="113651"/>
                  <a:pt x="251056" y="110844"/>
                </a:cubicBezTo>
                <a:cubicBezTo>
                  <a:pt x="246144" y="108038"/>
                  <a:pt x="242986" y="114353"/>
                  <a:pt x="241583" y="129790"/>
                </a:cubicBezTo>
                <a:cubicBezTo>
                  <a:pt x="241583" y="129790"/>
                  <a:pt x="241583" y="138210"/>
                  <a:pt x="241583" y="155050"/>
                </a:cubicBezTo>
                <a:cubicBezTo>
                  <a:pt x="241583" y="181714"/>
                  <a:pt x="240180" y="195045"/>
                  <a:pt x="237373" y="195045"/>
                </a:cubicBezTo>
                <a:cubicBezTo>
                  <a:pt x="235970" y="195045"/>
                  <a:pt x="233865" y="191537"/>
                  <a:pt x="231058" y="184520"/>
                </a:cubicBezTo>
                <a:cubicBezTo>
                  <a:pt x="225444" y="170487"/>
                  <a:pt x="224041" y="147331"/>
                  <a:pt x="226848" y="115054"/>
                </a:cubicBezTo>
                <a:cubicBezTo>
                  <a:pt x="231058" y="82777"/>
                  <a:pt x="233163" y="62429"/>
                  <a:pt x="233163" y="54009"/>
                </a:cubicBezTo>
                <a:cubicBezTo>
                  <a:pt x="234566" y="45589"/>
                  <a:pt x="241583" y="34362"/>
                  <a:pt x="254213" y="20328"/>
                </a:cubicBezTo>
                <a:cubicBezTo>
                  <a:pt x="265791" y="6646"/>
                  <a:pt x="276776" y="-130"/>
                  <a:pt x="287170" y="2"/>
                </a:cubicBezTo>
                <a:close/>
              </a:path>
            </a:pathLst>
          </a:custGeom>
          <a:gradFill>
            <a:gsLst>
              <a:gs pos="0">
                <a:srgbClr val="AF0003"/>
              </a:gs>
              <a:gs pos="100000">
                <a:schemeClr val="tx1"/>
              </a:gs>
            </a:gsLst>
            <a:lin ang="5400000" scaled="1"/>
          </a:gradFill>
          <a:ln>
            <a:noFill/>
          </a:ln>
          <a:effectLst>
            <a:outerShdw blurRad="50800" dist="50800" dir="2700000" algn="tl" rotWithShape="0">
              <a:prstClr val="black">
                <a:alpha val="11000"/>
              </a:prstClr>
            </a:outerShdw>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zh-CN" altLang="en-US" sz="16600">
              <a:gradFill>
                <a:gsLst>
                  <a:gs pos="0">
                    <a:srgbClr val="AF0003"/>
                  </a:gs>
                  <a:gs pos="100000">
                    <a:schemeClr val="tx1"/>
                  </a:gs>
                </a:gsLst>
                <a:lin ang="5400000" scaled="1"/>
              </a:gradFill>
              <a:effectLst>
                <a:outerShdw blurRad="50800" dist="50800" dir="2700000" algn="tl" rotWithShape="0">
                  <a:prstClr val="black">
                    <a:alpha val="11000"/>
                  </a:prstClr>
                </a:outerShdw>
              </a:effectLst>
              <a:latin typeface="禹卫书法行书简体" panose="02000603000000000000" pitchFamily="2" charset="-122"/>
              <a:ea typeface="禹卫书法行书简体" panose="02000603000000000000" pitchFamily="2" charset="-122"/>
            </a:endParaRPr>
          </a:p>
        </p:txBody>
      </p:sp>
      <p:sp>
        <p:nvSpPr>
          <p:cNvPr id="12" name="文本框 11"/>
          <p:cNvSpPr txBox="1"/>
          <p:nvPr/>
        </p:nvSpPr>
        <p:spPr>
          <a:xfrm>
            <a:off x="5765800" y="2105561"/>
            <a:ext cx="3746500" cy="1015663"/>
          </a:xfrm>
          <a:prstGeom prst="rect">
            <a:avLst/>
          </a:prstGeom>
          <a:noFill/>
        </p:spPr>
        <p:txBody>
          <a:bodyPr wrap="square" rtlCol="0">
            <a:spAutoFit/>
          </a:bodyPr>
          <a:lstStyle/>
          <a:p>
            <a:r>
              <a:rPr lang="zh-CN" altLang="en-US" sz="6000" b="1" spc="600" smtClean="0">
                <a:latin typeface="微软雅黑" panose="020B0503020204020204" pitchFamily="34" charset="-122"/>
                <a:ea typeface="微软雅黑" panose="020B0503020204020204" pitchFamily="34" charset="-122"/>
              </a:rPr>
              <a:t>民族精神</a:t>
            </a:r>
            <a:endParaRPr lang="zh-CN" altLang="en-US" sz="6000" b="1" spc="600">
              <a:latin typeface="微软雅黑" panose="020B0503020204020204" pitchFamily="34" charset="-122"/>
              <a:ea typeface="微软雅黑" panose="020B0503020204020204" pitchFamily="34" charset="-122"/>
            </a:endParaRPr>
          </a:p>
        </p:txBody>
      </p:sp>
      <p:pic>
        <p:nvPicPr>
          <p:cNvPr id="17" name="图片 1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3521502" y="910158"/>
            <a:ext cx="806282" cy="1036097"/>
          </a:xfrm>
          <a:prstGeom prst="rect">
            <a:avLst/>
          </a:prstGeom>
        </p:spPr>
      </p:pic>
      <p:sp>
        <p:nvSpPr>
          <p:cNvPr id="18" name="文本框 17"/>
          <p:cNvSpPr txBox="1"/>
          <p:nvPr/>
        </p:nvSpPr>
        <p:spPr>
          <a:xfrm>
            <a:off x="5854700" y="3305230"/>
            <a:ext cx="3316170" cy="400110"/>
          </a:xfrm>
          <a:prstGeom prst="rect">
            <a:avLst/>
          </a:prstGeom>
          <a:noFill/>
        </p:spPr>
        <p:txBody>
          <a:bodyPr wrap="square" rtlCol="0">
            <a:spAutoFit/>
          </a:bodyPr>
          <a:lstStyle/>
          <a:p>
            <a:r>
              <a:rPr lang="zh-CN" altLang="en-US" sz="2000" spc="600" smtClean="0">
                <a:latin typeface="微软雅黑" panose="020B0503020204020204" pitchFamily="34" charset="-122"/>
                <a:ea typeface="微软雅黑" panose="020B0503020204020204" pitchFamily="34" charset="-122"/>
              </a:rPr>
              <a:t>中小学德育爱国课件</a:t>
            </a:r>
            <a:endParaRPr lang="zh-CN" altLang="en-US" sz="2000" spc="60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750"/>
                                        <p:tgtEl>
                                          <p:spTgt spid="8"/>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750"/>
                                        <p:tgtEl>
                                          <p:spTgt spid="14"/>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750"/>
                                        <p:tgtEl>
                                          <p:spTgt spid="16"/>
                                        </p:tgtEl>
                                      </p:cBhvr>
                                    </p:animEffect>
                                  </p:childTnLst>
                                </p:cTn>
                              </p:par>
                            </p:childTnLst>
                          </p:cTn>
                        </p:par>
                        <p:par>
                          <p:cTn id="16" fill="hold" nodeType="afterGroup">
                            <p:stCondLst>
                              <p:cond delay="225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250"/>
                                        <p:tgtEl>
                                          <p:spTgt spid="17"/>
                                        </p:tgtEl>
                                      </p:cBhvr>
                                    </p:animEffect>
                                  </p:childTnLst>
                                </p:cTn>
                              </p:par>
                            </p:childTnLst>
                          </p:cTn>
                        </p:par>
                        <p:par>
                          <p:cTn id="20" fill="hold" nodeType="afterGroup">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50"/>
                                        <p:tgtEl>
                                          <p:spTgt spid="12"/>
                                        </p:tgtEl>
                                      </p:cBhvr>
                                    </p:animEffect>
                                  </p:childTnLst>
                                </p:cTn>
                              </p:par>
                            </p:childTnLst>
                          </p:cTn>
                        </p:par>
                        <p:par>
                          <p:cTn id="24" fill="hold" nodeType="afterGroup">
                            <p:stCondLst>
                              <p:cond delay="325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750"/>
                                        <p:tgtEl>
                                          <p:spTgt spid="18"/>
                                        </p:tgtEl>
                                      </p:cBhvr>
                                    </p:animEffect>
                                  </p:childTnLst>
                                </p:cTn>
                              </p:par>
                            </p:childTnLst>
                          </p:cTn>
                        </p:par>
                        <p:par>
                          <p:cTn id="28" fill="hold" nodeType="afterGroup">
                            <p:stCondLst>
                              <p:cond delay="4000"/>
                            </p:stCondLst>
                            <p:childTnLst>
                              <p:par>
                                <p:cTn id="29" presetID="10" presetClass="entr" presetSubtype="0"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2"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2390797" y="557533"/>
            <a:ext cx="8051367" cy="5742935"/>
            <a:chOff x="-2390797" y="557533"/>
            <a:chExt cx="8051367" cy="5742935"/>
          </a:xfrm>
        </p:grpSpPr>
        <p:grpSp>
          <p:nvGrpSpPr>
            <p:cNvPr id="5" name="组合 4"/>
            <p:cNvGrpSpPr/>
            <p:nvPr/>
          </p:nvGrpSpPr>
          <p:grpSpPr>
            <a:xfrm>
              <a:off x="-2390797" y="557533"/>
              <a:ext cx="8051367" cy="5742935"/>
              <a:chOff x="-2390797" y="557533"/>
              <a:chExt cx="8051367" cy="5742935"/>
            </a:xfrm>
          </p:grpSpPr>
          <p:pic>
            <p:nvPicPr>
              <p:cNvPr id="4" name="图片 3"/>
              <p:cNvPicPr>
                <a:picLocks noChangeAspect="1"/>
              </p:cNvPicPr>
              <p:nvPr/>
            </p:nvPicPr>
            <p:blipFill>
              <a:blip r:embed="rId3"/>
              <a:stretch>
                <a:fillRect/>
              </a:stretch>
            </p:blipFill>
            <p:spPr>
              <a:xfrm>
                <a:off x="273157" y="2627086"/>
                <a:ext cx="4574614" cy="3200695"/>
              </a:xfrm>
              <a:prstGeom prst="rect">
                <a:avLst/>
              </a:prstGeom>
            </p:spPr>
          </p:pic>
          <p:pic>
            <p:nvPicPr>
              <p:cNvPr id="2" name="Picture 7"/>
              <p:cNvPicPr>
                <a:picLocks noChangeAspect="1"/>
              </p:cNvPicPr>
              <p:nvPr/>
            </p:nvPicPr>
            <p:blipFill>
              <a:blip r:embed="rId4"/>
              <a:stretch>
                <a:fillRect/>
              </a:stretch>
            </p:blipFill>
            <p:spPr>
              <a:xfrm rot="5400000">
                <a:off x="-1236581" y="-596683"/>
                <a:ext cx="5742935" cy="8051367"/>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860509" y="4992914"/>
                <a:ext cx="6708280" cy="834867"/>
              </a:xfrm>
              <a:prstGeom prst="rect">
                <a:avLst/>
              </a:prstGeom>
            </p:spPr>
          </p:pic>
        </p:grpSp>
        <p:sp>
          <p:nvSpPr>
            <p:cNvPr id="6" name="文本框 5"/>
            <p:cNvSpPr txBox="1"/>
            <p:nvPr/>
          </p:nvSpPr>
          <p:spPr>
            <a:xfrm>
              <a:off x="1634886" y="1611086"/>
              <a:ext cx="2757714" cy="707886"/>
            </a:xfrm>
            <a:prstGeom prst="rect">
              <a:avLst/>
            </a:prstGeom>
            <a:noFill/>
          </p:spPr>
          <p:txBody>
            <a:bodyPr wrap="square" rtlCol="0">
              <a:spAutoFit/>
            </a:bodyPr>
            <a:lstStyle/>
            <a:p>
              <a:pPr algn="r"/>
              <a:r>
                <a:rPr lang="zh-CN" altLang="en-US" sz="4000" b="1" dirty="0" smtClean="0">
                  <a:latin typeface="微软雅黑" panose="020B0503020204020204" pitchFamily="34" charset="-122"/>
                  <a:ea typeface="微软雅黑" panose="020B0503020204020204" pitchFamily="34" charset="-122"/>
                </a:rPr>
                <a:t>民族精神</a:t>
              </a:r>
              <a:endParaRPr lang="zh-CN" altLang="en-US" sz="4000" b="1" dirty="0">
                <a:latin typeface="微软雅黑" panose="020B0503020204020204" pitchFamily="34" charset="-122"/>
                <a:ea typeface="微软雅黑" panose="020B0503020204020204" pitchFamily="34" charset="-122"/>
              </a:endParaRPr>
            </a:p>
          </p:txBody>
        </p:sp>
      </p:grpSp>
      <p:sp>
        <p:nvSpPr>
          <p:cNvPr id="7" name="矩形 6"/>
          <p:cNvSpPr/>
          <p:nvPr/>
        </p:nvSpPr>
        <p:spPr>
          <a:xfrm>
            <a:off x="5660570" y="1210008"/>
            <a:ext cx="6088518" cy="1219908"/>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pPr>
            <a:r>
              <a:rPr lang="zh-CN" altLang="en-US" dirty="0" smtClean="0">
                <a:latin typeface="微软雅黑" panose="020B0503020204020204" pitchFamily="34" charset="-122"/>
                <a:ea typeface="微软雅黑" panose="020B0503020204020204" pitchFamily="34" charset="-122"/>
              </a:rPr>
              <a:t>在民族精神这个统一体中，爱国主义居于核心地位，它渗透在中华民族精神的一切领域</a:t>
            </a:r>
            <a:endParaRPr lang="zh-CN" altLang="en-US" dirty="0">
              <a:latin typeface="微软雅黑" panose="020B0503020204020204" pitchFamily="34" charset="-122"/>
              <a:ea typeface="微软雅黑" panose="020B0503020204020204" pitchFamily="34" charset="-122"/>
            </a:endParaRPr>
          </a:p>
        </p:txBody>
      </p:sp>
      <p:sp>
        <p:nvSpPr>
          <p:cNvPr id="8" name="文本框 7"/>
          <p:cNvSpPr txBox="1"/>
          <p:nvPr/>
        </p:nvSpPr>
        <p:spPr>
          <a:xfrm>
            <a:off x="5791198" y="2821802"/>
            <a:ext cx="5762171" cy="812530"/>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sz="1800" dirty="0"/>
              <a:t>团结统一是爱国主义精神体现在处理国家内部各兄弟民族之间、各民族成员之间关系上的</a:t>
            </a:r>
            <a:r>
              <a:rPr lang="zh-CN" altLang="en-US" sz="1800" dirty="0" smtClean="0"/>
              <a:t>要求</a:t>
            </a:r>
            <a:endParaRPr lang="zh-CN" altLang="en-US" sz="1800" dirty="0"/>
          </a:p>
        </p:txBody>
      </p:sp>
      <p:sp>
        <p:nvSpPr>
          <p:cNvPr id="9" name="文本框 8"/>
          <p:cNvSpPr txBox="1"/>
          <p:nvPr/>
        </p:nvSpPr>
        <p:spPr>
          <a:xfrm>
            <a:off x="5791198" y="4026218"/>
            <a:ext cx="5762171" cy="812530"/>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sz="1800" dirty="0" smtClean="0"/>
              <a:t>爱好</a:t>
            </a:r>
            <a:r>
              <a:rPr lang="zh-CN" altLang="en-US" sz="1800" dirty="0"/>
              <a:t>和平是爱国主义精神体现在处理本民族与世界其他各民族之间关系的</a:t>
            </a:r>
            <a:r>
              <a:rPr lang="zh-CN" altLang="en-US" sz="1800" dirty="0" smtClean="0"/>
              <a:t>要求</a:t>
            </a:r>
            <a:endParaRPr lang="zh-CN" altLang="en-US" sz="1800" dirty="0"/>
          </a:p>
        </p:txBody>
      </p:sp>
      <p:sp>
        <p:nvSpPr>
          <p:cNvPr id="10" name="文本框 9"/>
          <p:cNvSpPr txBox="1"/>
          <p:nvPr/>
        </p:nvSpPr>
        <p:spPr>
          <a:xfrm>
            <a:off x="5791198" y="5230634"/>
            <a:ext cx="5762171" cy="417358"/>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sz="1800" dirty="0" smtClean="0"/>
              <a:t>勤劳</a:t>
            </a:r>
            <a:r>
              <a:rPr lang="zh-CN" altLang="en-US" sz="1800" dirty="0"/>
              <a:t>勇敢、自强不息是实践爱国主义精神的必要前提</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nodeType="afterGroup">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750"/>
                                        <p:tgtEl>
                                          <p:spTgt spid="7"/>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750"/>
                                        <p:tgtEl>
                                          <p:spTgt spid="8"/>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750"/>
                                        <p:tgtEl>
                                          <p:spTgt spid="9"/>
                                        </p:tgtEl>
                                      </p:cBhvr>
                                    </p:animEffect>
                                  </p:childTnLst>
                                </p:cTn>
                              </p:par>
                            </p:childTnLst>
                          </p:cTn>
                        </p:par>
                        <p:par>
                          <p:cTn id="20" fill="hold" nodeType="afterGroup">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0" y="1562100"/>
            <a:ext cx="12192000" cy="52959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94586" y="749967"/>
            <a:ext cx="2088243" cy="1116934"/>
          </a:xfrm>
          <a:prstGeom prst="rect">
            <a:avLst/>
          </a:prstGeom>
        </p:spPr>
      </p:pic>
      <p:sp>
        <p:nvSpPr>
          <p:cNvPr id="9" name="椭圆 8"/>
          <p:cNvSpPr/>
          <p:nvPr/>
        </p:nvSpPr>
        <p:spPr>
          <a:xfrm>
            <a:off x="4406900"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pitchFamily="34" charset="-122"/>
                <a:ea typeface="微软雅黑" panose="020B0503020204020204" pitchFamily="34" charset="-122"/>
              </a:rPr>
              <a:t>第</a:t>
            </a:r>
          </a:p>
        </p:txBody>
      </p:sp>
      <p:sp>
        <p:nvSpPr>
          <p:cNvPr id="10" name="椭圆 9"/>
          <p:cNvSpPr/>
          <p:nvPr/>
        </p:nvSpPr>
        <p:spPr>
          <a:xfrm>
            <a:off x="5427133"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贰</a:t>
            </a:r>
            <a:endParaRPr lang="zh-CN" altLang="en-US" b="1">
              <a:latin typeface="微软雅黑" panose="020B0503020204020204" pitchFamily="34" charset="-122"/>
              <a:ea typeface="微软雅黑" panose="020B0503020204020204" pitchFamily="34" charset="-122"/>
            </a:endParaRPr>
          </a:p>
        </p:txBody>
      </p:sp>
      <p:sp>
        <p:nvSpPr>
          <p:cNvPr id="11" name="椭圆 10"/>
          <p:cNvSpPr/>
          <p:nvPr/>
        </p:nvSpPr>
        <p:spPr>
          <a:xfrm>
            <a:off x="6447366"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章</a:t>
            </a:r>
            <a:endParaRPr lang="zh-CN" altLang="en-US" b="1">
              <a:latin typeface="微软雅黑" panose="020B0503020204020204" pitchFamily="34" charset="-122"/>
              <a:ea typeface="微软雅黑" panose="020B0503020204020204" pitchFamily="34" charset="-122"/>
            </a:endParaRPr>
          </a:p>
        </p:txBody>
      </p:sp>
      <p:sp>
        <p:nvSpPr>
          <p:cNvPr id="12" name="椭圆 11"/>
          <p:cNvSpPr/>
          <p:nvPr/>
        </p:nvSpPr>
        <p:spPr>
          <a:xfrm>
            <a:off x="7467600"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节</a:t>
            </a:r>
            <a:endParaRPr lang="zh-CN" altLang="en-US" b="1">
              <a:latin typeface="微软雅黑" panose="020B0503020204020204" pitchFamily="34" charset="-122"/>
              <a:ea typeface="微软雅黑" panose="020B0503020204020204" pitchFamily="34" charset="-122"/>
            </a:endParaRPr>
          </a:p>
        </p:txBody>
      </p:sp>
      <p:sp>
        <p:nvSpPr>
          <p:cNvPr id="13" name="文本框 12"/>
          <p:cNvSpPr txBox="1"/>
          <p:nvPr/>
        </p:nvSpPr>
        <p:spPr>
          <a:xfrm>
            <a:off x="4305300" y="3378200"/>
            <a:ext cx="5207000" cy="707886"/>
          </a:xfrm>
          <a:prstGeom prst="rect">
            <a:avLst/>
          </a:prstGeom>
          <a:noFill/>
        </p:spPr>
        <p:txBody>
          <a:bodyPr wrap="square" rtlCol="0">
            <a:spAutoFit/>
          </a:bodyPr>
          <a:lstStyle/>
          <a:p>
            <a:r>
              <a:rPr lang="zh-CN" altLang="en-US" sz="4000" b="1" smtClean="0">
                <a:latin typeface="微软雅黑" panose="020B0503020204020204" pitchFamily="34" charset="-122"/>
                <a:ea typeface="微软雅黑" panose="020B0503020204020204" pitchFamily="34" charset="-122"/>
              </a:rPr>
              <a:t>民族精神的时代价值</a:t>
            </a:r>
            <a:endParaRPr lang="zh-CN" altLang="en-US" sz="4000" b="1">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50"/>
                                        <p:tgtEl>
                                          <p:spTgt spid="9"/>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750"/>
                                        <p:tgtEl>
                                          <p:spTgt spid="11"/>
                                        </p:tgtEl>
                                      </p:cBhvr>
                                    </p:animEffect>
                                  </p:childTnLst>
                                </p:cTn>
                              </p:par>
                            </p:childTnLst>
                          </p:cTn>
                        </p:par>
                        <p:par>
                          <p:cTn id="20" fill="hold" nodeType="afterGroup">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50"/>
                                        <p:tgtEl>
                                          <p:spTgt spid="12"/>
                                        </p:tgtEl>
                                      </p:cBhvr>
                                    </p:animEffect>
                                  </p:childTnLst>
                                </p:cTn>
                              </p:par>
                            </p:childTnLst>
                          </p:cTn>
                        </p:par>
                        <p:par>
                          <p:cTn id="24" fill="hold" nodeType="afterGroup">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750"/>
                                        <p:tgtEl>
                                          <p:spTgt spid="13"/>
                                        </p:tgtEl>
                                      </p:cBhvr>
                                    </p:animEffect>
                                  </p:childTnLst>
                                </p:cTn>
                              </p:par>
                            </p:childTnLst>
                          </p:cTn>
                        </p:par>
                        <p:par>
                          <p:cTn id="28" fill="hold" nodeType="afterGroup">
                            <p:stCondLst>
                              <p:cond delay="4500"/>
                            </p:stCondLst>
                            <p:childTnLst>
                              <p:par>
                                <p:cTn id="29" presetID="10"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0" y="501408"/>
            <a:ext cx="3454400" cy="1370270"/>
            <a:chOff x="0" y="837116"/>
            <a:chExt cx="3454400" cy="1370270"/>
          </a:xfrm>
        </p:grpSpPr>
        <p:sp>
          <p:nvSpPr>
            <p:cNvPr id="2" name="Freeform 5"/>
            <p:cNvSpPr/>
            <p:nvPr/>
          </p:nvSpPr>
          <p:spPr bwMode="auto">
            <a:xfrm>
              <a:off x="956688" y="837116"/>
              <a:ext cx="738537" cy="1370270"/>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rgbClr val="AF0003">
                <a:alpha val="85000"/>
              </a:srgbClr>
            </a:solidFill>
            <a:ln>
              <a:noFill/>
            </a:ln>
          </p:spPr>
          <p:txBody>
            <a:bodyPr vert="horz" wrap="square" lIns="121920" tIns="60960" rIns="121920" bIns="60960" numCol="1" anchor="t" anchorCtr="0" compatLnSpc="1"/>
            <a:lstStyle/>
            <a:p>
              <a:endParaRPr lang="en-US" sz="2400"/>
            </a:p>
          </p:txBody>
        </p:sp>
        <p:sp>
          <p:nvSpPr>
            <p:cNvPr id="3" name="Rectangle 25"/>
            <p:cNvSpPr>
              <a:spLocks noChangeArrowheads="1"/>
            </p:cNvSpPr>
            <p:nvPr/>
          </p:nvSpPr>
          <p:spPr bwMode="auto">
            <a:xfrm>
              <a:off x="0" y="837116"/>
              <a:ext cx="956689" cy="902151"/>
            </a:xfrm>
            <a:prstGeom prst="rect">
              <a:avLst/>
            </a:prstGeom>
            <a:solidFill>
              <a:srgbClr val="AF0003"/>
            </a:solidFill>
            <a:ln>
              <a:noFill/>
            </a:ln>
          </p:spPr>
          <p:txBody>
            <a:bodyPr vert="horz" wrap="square" lIns="121920" tIns="60960" rIns="121920" bIns="60960" numCol="1" anchor="t" anchorCtr="0" compatLnSpc="1"/>
            <a:lstStyle/>
            <a:p>
              <a:endParaRPr lang="en-US" sz="2400"/>
            </a:p>
          </p:txBody>
        </p:sp>
        <p:sp>
          <p:nvSpPr>
            <p:cNvPr id="4" name="文本框 3"/>
            <p:cNvSpPr txBox="1"/>
            <p:nvPr/>
          </p:nvSpPr>
          <p:spPr>
            <a:xfrm>
              <a:off x="115487" y="995804"/>
              <a:ext cx="725714"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ea typeface="微软雅黑" panose="020B0503020204020204" pitchFamily="34" charset="-122"/>
                </a:rPr>
                <a:t>01</a:t>
              </a:r>
              <a:endParaRPr lang="zh-CN" altLang="en-US" sz="3200">
                <a:solidFill>
                  <a:schemeClr val="bg1"/>
                </a:solidFill>
                <a:latin typeface="Impact" panose="020B0806030902050204" pitchFamily="34" charset="0"/>
                <a:ea typeface="微软雅黑" panose="020B0503020204020204" pitchFamily="34" charset="-122"/>
              </a:endParaRPr>
            </a:p>
          </p:txBody>
        </p:sp>
        <p:sp>
          <p:nvSpPr>
            <p:cNvPr id="8" name="任意多边形 7"/>
            <p:cNvSpPr/>
            <p:nvPr/>
          </p:nvSpPr>
          <p:spPr bwMode="auto">
            <a:xfrm>
              <a:off x="1695225" y="1555201"/>
              <a:ext cx="1759175" cy="652185"/>
            </a:xfrm>
            <a:custGeom>
              <a:avLst/>
              <a:gdLst>
                <a:gd name="connsiteX0" fmla="*/ 0 w 1759175"/>
                <a:gd name="connsiteY0" fmla="*/ 0 h 652185"/>
                <a:gd name="connsiteX1" fmla="*/ 1529661 w 1759175"/>
                <a:gd name="connsiteY1" fmla="*/ 0 h 652185"/>
                <a:gd name="connsiteX2" fmla="*/ 1759175 w 1759175"/>
                <a:gd name="connsiteY2" fmla="*/ 327229 h 652185"/>
                <a:gd name="connsiteX3" fmla="*/ 1529661 w 1759175"/>
                <a:gd name="connsiteY3" fmla="*/ 652185 h 652185"/>
                <a:gd name="connsiteX4" fmla="*/ 0 w 1759175"/>
                <a:gd name="connsiteY4" fmla="*/ 652185 h 652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9175" h="652185">
                  <a:moveTo>
                    <a:pt x="0" y="0"/>
                  </a:moveTo>
                  <a:lnTo>
                    <a:pt x="1529661" y="0"/>
                  </a:lnTo>
                  <a:lnTo>
                    <a:pt x="1759175" y="327229"/>
                  </a:lnTo>
                  <a:lnTo>
                    <a:pt x="1529661" y="652185"/>
                  </a:lnTo>
                  <a:lnTo>
                    <a:pt x="0" y="652185"/>
                  </a:lnTo>
                  <a:close/>
                </a:path>
              </a:pathLst>
            </a:custGeom>
            <a:solidFill>
              <a:srgbClr val="AF0003"/>
            </a:solidFill>
            <a:ln>
              <a:noFill/>
            </a:ln>
          </p:spPr>
          <p:txBody>
            <a:bodyPr vert="horz" wrap="square" lIns="121920" tIns="60960" rIns="121920" bIns="60960" numCol="1" anchor="t" anchorCtr="0" compatLnSpc="1"/>
            <a:lstStyle/>
            <a:p>
              <a:endParaRPr lang="en-US" sz="2400"/>
            </a:p>
          </p:txBody>
        </p:sp>
        <p:sp>
          <p:nvSpPr>
            <p:cNvPr id="9" name="文本框 8"/>
            <p:cNvSpPr txBox="1"/>
            <p:nvPr/>
          </p:nvSpPr>
          <p:spPr>
            <a:xfrm>
              <a:off x="1785770" y="1650461"/>
              <a:ext cx="1463039" cy="461665"/>
            </a:xfrm>
            <a:prstGeom prst="rect">
              <a:avLst/>
            </a:prstGeom>
            <a:noFill/>
          </p:spPr>
          <p:txBody>
            <a:bodyPr wrap="square" rtlCol="0">
              <a:spAutoFit/>
            </a:bodyPr>
            <a:lstStyle/>
            <a:p>
              <a:pPr algn="ctr"/>
              <a:r>
                <a:rPr lang="zh-CN" altLang="en-US" sz="2400" smtClean="0">
                  <a:solidFill>
                    <a:schemeClr val="bg1"/>
                  </a:solidFill>
                  <a:latin typeface="微软雅黑" panose="020B0503020204020204" pitchFamily="34" charset="-122"/>
                  <a:ea typeface="微软雅黑" panose="020B0503020204020204" pitchFamily="34" charset="-122"/>
                </a:rPr>
                <a:t>时代价值</a:t>
              </a:r>
              <a:endParaRPr lang="zh-CN" altLang="en-US" sz="240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0" y="1622637"/>
            <a:ext cx="3454400" cy="1370270"/>
            <a:chOff x="0" y="837116"/>
            <a:chExt cx="3454400" cy="1370270"/>
          </a:xfrm>
        </p:grpSpPr>
        <p:sp>
          <p:nvSpPr>
            <p:cNvPr id="12" name="Freeform 5"/>
            <p:cNvSpPr/>
            <p:nvPr/>
          </p:nvSpPr>
          <p:spPr bwMode="auto">
            <a:xfrm>
              <a:off x="956688" y="837116"/>
              <a:ext cx="738537" cy="1370270"/>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rgbClr val="AF0003">
                <a:alpha val="85000"/>
              </a:srgbClr>
            </a:solidFill>
            <a:ln>
              <a:noFill/>
            </a:ln>
          </p:spPr>
          <p:txBody>
            <a:bodyPr vert="horz" wrap="square" lIns="121920" tIns="60960" rIns="121920" bIns="60960" numCol="1" anchor="t" anchorCtr="0" compatLnSpc="1"/>
            <a:lstStyle/>
            <a:p>
              <a:endParaRPr lang="en-US" sz="2400"/>
            </a:p>
          </p:txBody>
        </p:sp>
        <p:sp>
          <p:nvSpPr>
            <p:cNvPr id="13" name="Rectangle 25"/>
            <p:cNvSpPr>
              <a:spLocks noChangeArrowheads="1"/>
            </p:cNvSpPr>
            <p:nvPr/>
          </p:nvSpPr>
          <p:spPr bwMode="auto">
            <a:xfrm>
              <a:off x="0" y="837116"/>
              <a:ext cx="956689" cy="902151"/>
            </a:xfrm>
            <a:prstGeom prst="rect">
              <a:avLst/>
            </a:prstGeom>
            <a:solidFill>
              <a:srgbClr val="AF0003"/>
            </a:solidFill>
            <a:ln>
              <a:noFill/>
            </a:ln>
          </p:spPr>
          <p:txBody>
            <a:bodyPr vert="horz" wrap="square" lIns="121920" tIns="60960" rIns="121920" bIns="60960" numCol="1" anchor="t" anchorCtr="0" compatLnSpc="1"/>
            <a:lstStyle/>
            <a:p>
              <a:endParaRPr lang="en-US" sz="2400"/>
            </a:p>
          </p:txBody>
        </p:sp>
        <p:sp>
          <p:nvSpPr>
            <p:cNvPr id="14" name="文本框 13"/>
            <p:cNvSpPr txBox="1"/>
            <p:nvPr/>
          </p:nvSpPr>
          <p:spPr>
            <a:xfrm>
              <a:off x="115487" y="995804"/>
              <a:ext cx="725714"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ea typeface="微软雅黑" panose="020B0503020204020204" pitchFamily="34" charset="-122"/>
                </a:rPr>
                <a:t>02</a:t>
              </a:r>
              <a:endParaRPr lang="zh-CN" altLang="en-US" sz="3200">
                <a:solidFill>
                  <a:schemeClr val="bg1"/>
                </a:solidFill>
                <a:latin typeface="Impact" panose="020B0806030902050204" pitchFamily="34" charset="0"/>
                <a:ea typeface="微软雅黑" panose="020B0503020204020204" pitchFamily="34" charset="-122"/>
              </a:endParaRPr>
            </a:p>
          </p:txBody>
        </p:sp>
        <p:sp>
          <p:nvSpPr>
            <p:cNvPr id="15" name="任意多边形 14"/>
            <p:cNvSpPr/>
            <p:nvPr/>
          </p:nvSpPr>
          <p:spPr bwMode="auto">
            <a:xfrm>
              <a:off x="1695225" y="1555201"/>
              <a:ext cx="1759175" cy="652185"/>
            </a:xfrm>
            <a:custGeom>
              <a:avLst/>
              <a:gdLst>
                <a:gd name="connsiteX0" fmla="*/ 0 w 1759175"/>
                <a:gd name="connsiteY0" fmla="*/ 0 h 652185"/>
                <a:gd name="connsiteX1" fmla="*/ 1529661 w 1759175"/>
                <a:gd name="connsiteY1" fmla="*/ 0 h 652185"/>
                <a:gd name="connsiteX2" fmla="*/ 1759175 w 1759175"/>
                <a:gd name="connsiteY2" fmla="*/ 327229 h 652185"/>
                <a:gd name="connsiteX3" fmla="*/ 1529661 w 1759175"/>
                <a:gd name="connsiteY3" fmla="*/ 652185 h 652185"/>
                <a:gd name="connsiteX4" fmla="*/ 0 w 1759175"/>
                <a:gd name="connsiteY4" fmla="*/ 652185 h 652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9175" h="652185">
                  <a:moveTo>
                    <a:pt x="0" y="0"/>
                  </a:moveTo>
                  <a:lnTo>
                    <a:pt x="1529661" y="0"/>
                  </a:lnTo>
                  <a:lnTo>
                    <a:pt x="1759175" y="327229"/>
                  </a:lnTo>
                  <a:lnTo>
                    <a:pt x="1529661" y="652185"/>
                  </a:lnTo>
                  <a:lnTo>
                    <a:pt x="0" y="652185"/>
                  </a:lnTo>
                  <a:close/>
                </a:path>
              </a:pathLst>
            </a:custGeom>
            <a:solidFill>
              <a:srgbClr val="AF0003"/>
            </a:solidFill>
            <a:ln>
              <a:noFill/>
            </a:ln>
          </p:spPr>
          <p:txBody>
            <a:bodyPr vert="horz" wrap="square" lIns="121920" tIns="60960" rIns="121920" bIns="60960" numCol="1" anchor="t" anchorCtr="0" compatLnSpc="1"/>
            <a:lstStyle/>
            <a:p>
              <a:endParaRPr lang="en-US" sz="2400"/>
            </a:p>
          </p:txBody>
        </p:sp>
        <p:sp>
          <p:nvSpPr>
            <p:cNvPr id="16" name="文本框 15"/>
            <p:cNvSpPr txBox="1"/>
            <p:nvPr/>
          </p:nvSpPr>
          <p:spPr>
            <a:xfrm>
              <a:off x="1785770" y="1650461"/>
              <a:ext cx="1463039" cy="461665"/>
            </a:xfrm>
            <a:prstGeom prst="rect">
              <a:avLst/>
            </a:prstGeom>
            <a:noFill/>
          </p:spPr>
          <p:txBody>
            <a:bodyPr wrap="square" rtlCol="0">
              <a:spAutoFit/>
            </a:bodyPr>
            <a:lstStyle/>
            <a:p>
              <a:pPr algn="ctr"/>
              <a:r>
                <a:rPr lang="zh-CN" altLang="en-US" sz="2400" smtClean="0">
                  <a:solidFill>
                    <a:schemeClr val="bg1"/>
                  </a:solidFill>
                  <a:latin typeface="微软雅黑" panose="020B0503020204020204" pitchFamily="34" charset="-122"/>
                  <a:ea typeface="微软雅黑" panose="020B0503020204020204" pitchFamily="34" charset="-122"/>
                </a:rPr>
                <a:t>时代价值</a:t>
              </a:r>
              <a:endParaRPr lang="zh-CN" altLang="en-US" sz="2400">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0" y="2743866"/>
            <a:ext cx="3454400" cy="1370270"/>
            <a:chOff x="0" y="837116"/>
            <a:chExt cx="3454400" cy="1370270"/>
          </a:xfrm>
        </p:grpSpPr>
        <p:sp>
          <p:nvSpPr>
            <p:cNvPr id="18" name="Freeform 5"/>
            <p:cNvSpPr/>
            <p:nvPr/>
          </p:nvSpPr>
          <p:spPr bwMode="auto">
            <a:xfrm>
              <a:off x="956688" y="837116"/>
              <a:ext cx="738537" cy="1370270"/>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rgbClr val="AF0003">
                <a:alpha val="85000"/>
              </a:srgbClr>
            </a:solidFill>
            <a:ln>
              <a:noFill/>
            </a:ln>
          </p:spPr>
          <p:txBody>
            <a:bodyPr vert="horz" wrap="square" lIns="121920" tIns="60960" rIns="121920" bIns="60960" numCol="1" anchor="t" anchorCtr="0" compatLnSpc="1"/>
            <a:lstStyle/>
            <a:p>
              <a:endParaRPr lang="en-US" sz="2400"/>
            </a:p>
          </p:txBody>
        </p:sp>
        <p:sp>
          <p:nvSpPr>
            <p:cNvPr id="19" name="Rectangle 25"/>
            <p:cNvSpPr>
              <a:spLocks noChangeArrowheads="1"/>
            </p:cNvSpPr>
            <p:nvPr/>
          </p:nvSpPr>
          <p:spPr bwMode="auto">
            <a:xfrm>
              <a:off x="0" y="837116"/>
              <a:ext cx="956689" cy="902151"/>
            </a:xfrm>
            <a:prstGeom prst="rect">
              <a:avLst/>
            </a:prstGeom>
            <a:solidFill>
              <a:srgbClr val="AF0003"/>
            </a:solidFill>
            <a:ln>
              <a:noFill/>
            </a:ln>
          </p:spPr>
          <p:txBody>
            <a:bodyPr vert="horz" wrap="square" lIns="121920" tIns="60960" rIns="121920" bIns="60960" numCol="1" anchor="t" anchorCtr="0" compatLnSpc="1"/>
            <a:lstStyle/>
            <a:p>
              <a:endParaRPr lang="en-US" sz="2400"/>
            </a:p>
          </p:txBody>
        </p:sp>
        <p:sp>
          <p:nvSpPr>
            <p:cNvPr id="20" name="文本框 19"/>
            <p:cNvSpPr txBox="1"/>
            <p:nvPr/>
          </p:nvSpPr>
          <p:spPr>
            <a:xfrm>
              <a:off x="115487" y="995804"/>
              <a:ext cx="725714"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ea typeface="微软雅黑" panose="020B0503020204020204" pitchFamily="34" charset="-122"/>
                </a:rPr>
                <a:t>03</a:t>
              </a:r>
              <a:endParaRPr lang="zh-CN" altLang="en-US" sz="3200">
                <a:solidFill>
                  <a:schemeClr val="bg1"/>
                </a:solidFill>
                <a:latin typeface="Impact" panose="020B0806030902050204" pitchFamily="34" charset="0"/>
                <a:ea typeface="微软雅黑" panose="020B0503020204020204" pitchFamily="34" charset="-122"/>
              </a:endParaRPr>
            </a:p>
          </p:txBody>
        </p:sp>
        <p:sp>
          <p:nvSpPr>
            <p:cNvPr id="21" name="任意多边形 20"/>
            <p:cNvSpPr/>
            <p:nvPr/>
          </p:nvSpPr>
          <p:spPr bwMode="auto">
            <a:xfrm>
              <a:off x="1695225" y="1555201"/>
              <a:ext cx="1759175" cy="652185"/>
            </a:xfrm>
            <a:custGeom>
              <a:avLst/>
              <a:gdLst>
                <a:gd name="connsiteX0" fmla="*/ 0 w 1759175"/>
                <a:gd name="connsiteY0" fmla="*/ 0 h 652185"/>
                <a:gd name="connsiteX1" fmla="*/ 1529661 w 1759175"/>
                <a:gd name="connsiteY1" fmla="*/ 0 h 652185"/>
                <a:gd name="connsiteX2" fmla="*/ 1759175 w 1759175"/>
                <a:gd name="connsiteY2" fmla="*/ 327229 h 652185"/>
                <a:gd name="connsiteX3" fmla="*/ 1529661 w 1759175"/>
                <a:gd name="connsiteY3" fmla="*/ 652185 h 652185"/>
                <a:gd name="connsiteX4" fmla="*/ 0 w 1759175"/>
                <a:gd name="connsiteY4" fmla="*/ 652185 h 652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9175" h="652185">
                  <a:moveTo>
                    <a:pt x="0" y="0"/>
                  </a:moveTo>
                  <a:lnTo>
                    <a:pt x="1529661" y="0"/>
                  </a:lnTo>
                  <a:lnTo>
                    <a:pt x="1759175" y="327229"/>
                  </a:lnTo>
                  <a:lnTo>
                    <a:pt x="1529661" y="652185"/>
                  </a:lnTo>
                  <a:lnTo>
                    <a:pt x="0" y="652185"/>
                  </a:lnTo>
                  <a:close/>
                </a:path>
              </a:pathLst>
            </a:custGeom>
            <a:solidFill>
              <a:srgbClr val="AF0003"/>
            </a:solidFill>
            <a:ln>
              <a:noFill/>
            </a:ln>
          </p:spPr>
          <p:txBody>
            <a:bodyPr vert="horz" wrap="square" lIns="121920" tIns="60960" rIns="121920" bIns="60960" numCol="1" anchor="t" anchorCtr="0" compatLnSpc="1"/>
            <a:lstStyle/>
            <a:p>
              <a:endParaRPr lang="en-US" sz="2400"/>
            </a:p>
          </p:txBody>
        </p:sp>
        <p:sp>
          <p:nvSpPr>
            <p:cNvPr id="22" name="文本框 21"/>
            <p:cNvSpPr txBox="1"/>
            <p:nvPr/>
          </p:nvSpPr>
          <p:spPr>
            <a:xfrm>
              <a:off x="1785770" y="1650461"/>
              <a:ext cx="1463039" cy="461665"/>
            </a:xfrm>
            <a:prstGeom prst="rect">
              <a:avLst/>
            </a:prstGeom>
            <a:noFill/>
          </p:spPr>
          <p:txBody>
            <a:bodyPr wrap="square" rtlCol="0">
              <a:spAutoFit/>
            </a:bodyPr>
            <a:lstStyle/>
            <a:p>
              <a:pPr algn="ctr"/>
              <a:r>
                <a:rPr lang="zh-CN" altLang="en-US" sz="2400" smtClean="0">
                  <a:solidFill>
                    <a:schemeClr val="bg1"/>
                  </a:solidFill>
                  <a:latin typeface="微软雅黑" panose="020B0503020204020204" pitchFamily="34" charset="-122"/>
                  <a:ea typeface="微软雅黑" panose="020B0503020204020204" pitchFamily="34" charset="-122"/>
                </a:rPr>
                <a:t>时代价值</a:t>
              </a:r>
              <a:endParaRPr lang="zh-CN" altLang="en-US" sz="2400">
                <a:solidFill>
                  <a:schemeClr val="bg1"/>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0" y="3865095"/>
            <a:ext cx="3454400" cy="1370270"/>
            <a:chOff x="0" y="837116"/>
            <a:chExt cx="3454400" cy="1370270"/>
          </a:xfrm>
        </p:grpSpPr>
        <p:sp>
          <p:nvSpPr>
            <p:cNvPr id="24" name="Freeform 5"/>
            <p:cNvSpPr/>
            <p:nvPr/>
          </p:nvSpPr>
          <p:spPr bwMode="auto">
            <a:xfrm>
              <a:off x="956688" y="837116"/>
              <a:ext cx="738537" cy="1370270"/>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rgbClr val="AF0003">
                <a:alpha val="85000"/>
              </a:srgbClr>
            </a:solidFill>
            <a:ln>
              <a:noFill/>
            </a:ln>
          </p:spPr>
          <p:txBody>
            <a:bodyPr vert="horz" wrap="square" lIns="121920" tIns="60960" rIns="121920" bIns="60960" numCol="1" anchor="t" anchorCtr="0" compatLnSpc="1"/>
            <a:lstStyle/>
            <a:p>
              <a:endParaRPr lang="en-US" sz="2400"/>
            </a:p>
          </p:txBody>
        </p:sp>
        <p:sp>
          <p:nvSpPr>
            <p:cNvPr id="25" name="Rectangle 25"/>
            <p:cNvSpPr>
              <a:spLocks noChangeArrowheads="1"/>
            </p:cNvSpPr>
            <p:nvPr/>
          </p:nvSpPr>
          <p:spPr bwMode="auto">
            <a:xfrm>
              <a:off x="0" y="837116"/>
              <a:ext cx="956689" cy="902151"/>
            </a:xfrm>
            <a:prstGeom prst="rect">
              <a:avLst/>
            </a:prstGeom>
            <a:solidFill>
              <a:srgbClr val="AF0003"/>
            </a:solidFill>
            <a:ln>
              <a:noFill/>
            </a:ln>
          </p:spPr>
          <p:txBody>
            <a:bodyPr vert="horz" wrap="square" lIns="121920" tIns="60960" rIns="121920" bIns="60960" numCol="1" anchor="t" anchorCtr="0" compatLnSpc="1"/>
            <a:lstStyle/>
            <a:p>
              <a:endParaRPr lang="en-US" sz="2400"/>
            </a:p>
          </p:txBody>
        </p:sp>
        <p:sp>
          <p:nvSpPr>
            <p:cNvPr id="26" name="文本框 25"/>
            <p:cNvSpPr txBox="1"/>
            <p:nvPr/>
          </p:nvSpPr>
          <p:spPr>
            <a:xfrm>
              <a:off x="115487" y="995804"/>
              <a:ext cx="725714"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ea typeface="微软雅黑" panose="020B0503020204020204" pitchFamily="34" charset="-122"/>
                </a:rPr>
                <a:t>04</a:t>
              </a:r>
              <a:endParaRPr lang="zh-CN" altLang="en-US" sz="3200">
                <a:solidFill>
                  <a:schemeClr val="bg1"/>
                </a:solidFill>
                <a:latin typeface="Impact" panose="020B0806030902050204" pitchFamily="34" charset="0"/>
                <a:ea typeface="微软雅黑" panose="020B0503020204020204" pitchFamily="34" charset="-122"/>
              </a:endParaRPr>
            </a:p>
          </p:txBody>
        </p:sp>
        <p:sp>
          <p:nvSpPr>
            <p:cNvPr id="27" name="任意多边形 26"/>
            <p:cNvSpPr/>
            <p:nvPr/>
          </p:nvSpPr>
          <p:spPr bwMode="auto">
            <a:xfrm>
              <a:off x="1695225" y="1555201"/>
              <a:ext cx="1759175" cy="652185"/>
            </a:xfrm>
            <a:custGeom>
              <a:avLst/>
              <a:gdLst>
                <a:gd name="connsiteX0" fmla="*/ 0 w 1759175"/>
                <a:gd name="connsiteY0" fmla="*/ 0 h 652185"/>
                <a:gd name="connsiteX1" fmla="*/ 1529661 w 1759175"/>
                <a:gd name="connsiteY1" fmla="*/ 0 h 652185"/>
                <a:gd name="connsiteX2" fmla="*/ 1759175 w 1759175"/>
                <a:gd name="connsiteY2" fmla="*/ 327229 h 652185"/>
                <a:gd name="connsiteX3" fmla="*/ 1529661 w 1759175"/>
                <a:gd name="connsiteY3" fmla="*/ 652185 h 652185"/>
                <a:gd name="connsiteX4" fmla="*/ 0 w 1759175"/>
                <a:gd name="connsiteY4" fmla="*/ 652185 h 652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9175" h="652185">
                  <a:moveTo>
                    <a:pt x="0" y="0"/>
                  </a:moveTo>
                  <a:lnTo>
                    <a:pt x="1529661" y="0"/>
                  </a:lnTo>
                  <a:lnTo>
                    <a:pt x="1759175" y="327229"/>
                  </a:lnTo>
                  <a:lnTo>
                    <a:pt x="1529661" y="652185"/>
                  </a:lnTo>
                  <a:lnTo>
                    <a:pt x="0" y="652185"/>
                  </a:lnTo>
                  <a:close/>
                </a:path>
              </a:pathLst>
            </a:custGeom>
            <a:solidFill>
              <a:srgbClr val="AF0003"/>
            </a:solidFill>
            <a:ln>
              <a:noFill/>
            </a:ln>
          </p:spPr>
          <p:txBody>
            <a:bodyPr vert="horz" wrap="square" lIns="121920" tIns="60960" rIns="121920" bIns="60960" numCol="1" anchor="t" anchorCtr="0" compatLnSpc="1"/>
            <a:lstStyle/>
            <a:p>
              <a:endParaRPr lang="en-US" sz="2400"/>
            </a:p>
          </p:txBody>
        </p:sp>
        <p:sp>
          <p:nvSpPr>
            <p:cNvPr id="28" name="文本框 27"/>
            <p:cNvSpPr txBox="1"/>
            <p:nvPr/>
          </p:nvSpPr>
          <p:spPr>
            <a:xfrm>
              <a:off x="1785770" y="1650461"/>
              <a:ext cx="1463039" cy="461665"/>
            </a:xfrm>
            <a:prstGeom prst="rect">
              <a:avLst/>
            </a:prstGeom>
            <a:noFill/>
          </p:spPr>
          <p:txBody>
            <a:bodyPr wrap="square" rtlCol="0">
              <a:spAutoFit/>
            </a:bodyPr>
            <a:lstStyle/>
            <a:p>
              <a:pPr algn="ctr"/>
              <a:r>
                <a:rPr lang="zh-CN" altLang="en-US" sz="2400" smtClean="0">
                  <a:solidFill>
                    <a:schemeClr val="bg1"/>
                  </a:solidFill>
                  <a:latin typeface="微软雅黑" panose="020B0503020204020204" pitchFamily="34" charset="-122"/>
                  <a:ea typeface="微软雅黑" panose="020B0503020204020204" pitchFamily="34" charset="-122"/>
                </a:rPr>
                <a:t>时代价值</a:t>
              </a:r>
              <a:endParaRPr lang="zh-CN" altLang="en-US" sz="2400">
                <a:solidFill>
                  <a:schemeClr val="bg1"/>
                </a:solidFill>
                <a:latin typeface="微软雅黑" panose="020B0503020204020204" pitchFamily="34" charset="-122"/>
                <a:ea typeface="微软雅黑" panose="020B0503020204020204" pitchFamily="34" charset="-122"/>
              </a:endParaRPr>
            </a:p>
          </p:txBody>
        </p:sp>
      </p:grpSp>
      <p:grpSp>
        <p:nvGrpSpPr>
          <p:cNvPr id="29" name="组合 28"/>
          <p:cNvGrpSpPr/>
          <p:nvPr/>
        </p:nvGrpSpPr>
        <p:grpSpPr>
          <a:xfrm>
            <a:off x="0" y="4986323"/>
            <a:ext cx="3454400" cy="1370270"/>
            <a:chOff x="0" y="837116"/>
            <a:chExt cx="3454400" cy="1370270"/>
          </a:xfrm>
        </p:grpSpPr>
        <p:sp>
          <p:nvSpPr>
            <p:cNvPr id="30" name="Freeform 5"/>
            <p:cNvSpPr/>
            <p:nvPr/>
          </p:nvSpPr>
          <p:spPr bwMode="auto">
            <a:xfrm>
              <a:off x="956688" y="837116"/>
              <a:ext cx="738537" cy="1370270"/>
            </a:xfrm>
            <a:custGeom>
              <a:avLst/>
              <a:gdLst>
                <a:gd name="T0" fmla="*/ 0 w 325"/>
                <a:gd name="T1" fmla="*/ 0 h 603"/>
                <a:gd name="T2" fmla="*/ 325 w 325"/>
                <a:gd name="T3" fmla="*/ 316 h 603"/>
                <a:gd name="T4" fmla="*/ 325 w 325"/>
                <a:gd name="T5" fmla="*/ 603 h 603"/>
                <a:gd name="T6" fmla="*/ 0 w 325"/>
                <a:gd name="T7" fmla="*/ 397 h 603"/>
                <a:gd name="T8" fmla="*/ 0 w 325"/>
                <a:gd name="T9" fmla="*/ 0 h 603"/>
              </a:gdLst>
              <a:ahLst/>
              <a:cxnLst>
                <a:cxn ang="0">
                  <a:pos x="T0" y="T1"/>
                </a:cxn>
                <a:cxn ang="0">
                  <a:pos x="T2" y="T3"/>
                </a:cxn>
                <a:cxn ang="0">
                  <a:pos x="T4" y="T5"/>
                </a:cxn>
                <a:cxn ang="0">
                  <a:pos x="T6" y="T7"/>
                </a:cxn>
                <a:cxn ang="0">
                  <a:pos x="T8" y="T9"/>
                </a:cxn>
              </a:cxnLst>
              <a:rect l="0" t="0" r="r" b="b"/>
              <a:pathLst>
                <a:path w="325" h="603">
                  <a:moveTo>
                    <a:pt x="0" y="0"/>
                  </a:moveTo>
                  <a:lnTo>
                    <a:pt x="325" y="316"/>
                  </a:lnTo>
                  <a:lnTo>
                    <a:pt x="325" y="603"/>
                  </a:lnTo>
                  <a:lnTo>
                    <a:pt x="0" y="397"/>
                  </a:lnTo>
                  <a:lnTo>
                    <a:pt x="0" y="0"/>
                  </a:lnTo>
                  <a:close/>
                </a:path>
              </a:pathLst>
            </a:custGeom>
            <a:solidFill>
              <a:srgbClr val="AF0003">
                <a:alpha val="85000"/>
              </a:srgbClr>
            </a:solidFill>
            <a:ln>
              <a:noFill/>
            </a:ln>
          </p:spPr>
          <p:txBody>
            <a:bodyPr vert="horz" wrap="square" lIns="121920" tIns="60960" rIns="121920" bIns="60960" numCol="1" anchor="t" anchorCtr="0" compatLnSpc="1"/>
            <a:lstStyle/>
            <a:p>
              <a:endParaRPr lang="en-US" sz="2400"/>
            </a:p>
          </p:txBody>
        </p:sp>
        <p:sp>
          <p:nvSpPr>
            <p:cNvPr id="31" name="Rectangle 25"/>
            <p:cNvSpPr>
              <a:spLocks noChangeArrowheads="1"/>
            </p:cNvSpPr>
            <p:nvPr/>
          </p:nvSpPr>
          <p:spPr bwMode="auto">
            <a:xfrm>
              <a:off x="0" y="837116"/>
              <a:ext cx="956689" cy="902151"/>
            </a:xfrm>
            <a:prstGeom prst="rect">
              <a:avLst/>
            </a:prstGeom>
            <a:solidFill>
              <a:srgbClr val="AF0003"/>
            </a:solidFill>
            <a:ln>
              <a:noFill/>
            </a:ln>
          </p:spPr>
          <p:txBody>
            <a:bodyPr vert="horz" wrap="square" lIns="121920" tIns="60960" rIns="121920" bIns="60960" numCol="1" anchor="t" anchorCtr="0" compatLnSpc="1"/>
            <a:lstStyle/>
            <a:p>
              <a:endParaRPr lang="en-US" sz="2400"/>
            </a:p>
          </p:txBody>
        </p:sp>
        <p:sp>
          <p:nvSpPr>
            <p:cNvPr id="32" name="文本框 31"/>
            <p:cNvSpPr txBox="1"/>
            <p:nvPr/>
          </p:nvSpPr>
          <p:spPr>
            <a:xfrm>
              <a:off x="115487" y="995804"/>
              <a:ext cx="725714"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ea typeface="微软雅黑" panose="020B0503020204020204" pitchFamily="34" charset="-122"/>
                </a:rPr>
                <a:t>05</a:t>
              </a:r>
              <a:endParaRPr lang="zh-CN" altLang="en-US" sz="3200">
                <a:solidFill>
                  <a:schemeClr val="bg1"/>
                </a:solidFill>
                <a:latin typeface="Impact" panose="020B0806030902050204" pitchFamily="34" charset="0"/>
                <a:ea typeface="微软雅黑" panose="020B0503020204020204" pitchFamily="34" charset="-122"/>
              </a:endParaRPr>
            </a:p>
          </p:txBody>
        </p:sp>
        <p:sp>
          <p:nvSpPr>
            <p:cNvPr id="33" name="任意多边形 32"/>
            <p:cNvSpPr/>
            <p:nvPr/>
          </p:nvSpPr>
          <p:spPr bwMode="auto">
            <a:xfrm>
              <a:off x="1695225" y="1555201"/>
              <a:ext cx="1759175" cy="652185"/>
            </a:xfrm>
            <a:custGeom>
              <a:avLst/>
              <a:gdLst>
                <a:gd name="connsiteX0" fmla="*/ 0 w 1759175"/>
                <a:gd name="connsiteY0" fmla="*/ 0 h 652185"/>
                <a:gd name="connsiteX1" fmla="*/ 1529661 w 1759175"/>
                <a:gd name="connsiteY1" fmla="*/ 0 h 652185"/>
                <a:gd name="connsiteX2" fmla="*/ 1759175 w 1759175"/>
                <a:gd name="connsiteY2" fmla="*/ 327229 h 652185"/>
                <a:gd name="connsiteX3" fmla="*/ 1529661 w 1759175"/>
                <a:gd name="connsiteY3" fmla="*/ 652185 h 652185"/>
                <a:gd name="connsiteX4" fmla="*/ 0 w 1759175"/>
                <a:gd name="connsiteY4" fmla="*/ 652185 h 652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9175" h="652185">
                  <a:moveTo>
                    <a:pt x="0" y="0"/>
                  </a:moveTo>
                  <a:lnTo>
                    <a:pt x="1529661" y="0"/>
                  </a:lnTo>
                  <a:lnTo>
                    <a:pt x="1759175" y="327229"/>
                  </a:lnTo>
                  <a:lnTo>
                    <a:pt x="1529661" y="652185"/>
                  </a:lnTo>
                  <a:lnTo>
                    <a:pt x="0" y="652185"/>
                  </a:lnTo>
                  <a:close/>
                </a:path>
              </a:pathLst>
            </a:custGeom>
            <a:solidFill>
              <a:srgbClr val="AF0003"/>
            </a:solidFill>
            <a:ln>
              <a:noFill/>
            </a:ln>
          </p:spPr>
          <p:txBody>
            <a:bodyPr vert="horz" wrap="square" lIns="121920" tIns="60960" rIns="121920" bIns="60960" numCol="1" anchor="t" anchorCtr="0" compatLnSpc="1"/>
            <a:lstStyle/>
            <a:p>
              <a:endParaRPr lang="en-US" sz="2400"/>
            </a:p>
          </p:txBody>
        </p:sp>
        <p:sp>
          <p:nvSpPr>
            <p:cNvPr id="34" name="文本框 33"/>
            <p:cNvSpPr txBox="1"/>
            <p:nvPr/>
          </p:nvSpPr>
          <p:spPr>
            <a:xfrm>
              <a:off x="1785770" y="1650461"/>
              <a:ext cx="1463039" cy="461665"/>
            </a:xfrm>
            <a:prstGeom prst="rect">
              <a:avLst/>
            </a:prstGeom>
            <a:noFill/>
          </p:spPr>
          <p:txBody>
            <a:bodyPr wrap="square" rtlCol="0">
              <a:spAutoFit/>
            </a:bodyPr>
            <a:lstStyle/>
            <a:p>
              <a:pPr algn="ctr"/>
              <a:r>
                <a:rPr lang="zh-CN" altLang="en-US" sz="2400" smtClean="0">
                  <a:solidFill>
                    <a:schemeClr val="bg1"/>
                  </a:solidFill>
                  <a:latin typeface="微软雅黑" panose="020B0503020204020204" pitchFamily="34" charset="-122"/>
                  <a:ea typeface="微软雅黑" panose="020B0503020204020204" pitchFamily="34" charset="-122"/>
                </a:rPr>
                <a:t>时代价值</a:t>
              </a:r>
              <a:endParaRPr lang="zh-CN" altLang="en-US" sz="2400">
                <a:solidFill>
                  <a:schemeClr val="bg1"/>
                </a:solidFill>
                <a:latin typeface="微软雅黑" panose="020B0503020204020204" pitchFamily="34" charset="-122"/>
                <a:ea typeface="微软雅黑" panose="020B0503020204020204" pitchFamily="34" charset="-122"/>
              </a:endParaRPr>
            </a:p>
          </p:txBody>
        </p:sp>
      </p:grpSp>
      <p:sp>
        <p:nvSpPr>
          <p:cNvPr id="36" name="Text Box 8"/>
          <p:cNvSpPr txBox="1">
            <a:spLocks noChangeArrowheads="1"/>
          </p:cNvSpPr>
          <p:nvPr/>
        </p:nvSpPr>
        <p:spPr bwMode="auto">
          <a:xfrm>
            <a:off x="4078287" y="1245048"/>
            <a:ext cx="5444550" cy="572464"/>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zh-CN" altLang="en-US" sz="2400" smtClean="0"/>
              <a:t>是</a:t>
            </a:r>
            <a:r>
              <a:rPr lang="zh-CN" altLang="en-US" sz="2400"/>
              <a:t>增强综合国力、国际竞争力的需要</a:t>
            </a:r>
          </a:p>
        </p:txBody>
      </p:sp>
      <p:sp>
        <p:nvSpPr>
          <p:cNvPr id="37" name="Text Box 9"/>
          <p:cNvSpPr txBox="1">
            <a:spLocks noChangeArrowheads="1"/>
          </p:cNvSpPr>
          <p:nvPr/>
        </p:nvSpPr>
        <p:spPr bwMode="auto">
          <a:xfrm>
            <a:off x="4078287" y="2372174"/>
            <a:ext cx="5123770" cy="572464"/>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smtClean="0"/>
              <a:t>是</a:t>
            </a:r>
            <a:r>
              <a:rPr lang="zh-CN" altLang="en-US"/>
              <a:t>提高国民素质、以德治国的需要</a:t>
            </a:r>
          </a:p>
        </p:txBody>
      </p:sp>
      <p:sp>
        <p:nvSpPr>
          <p:cNvPr id="38" name="Text Box 10"/>
          <p:cNvSpPr txBox="1">
            <a:spLocks noChangeArrowheads="1"/>
          </p:cNvSpPr>
          <p:nvPr/>
        </p:nvSpPr>
        <p:spPr bwMode="auto">
          <a:xfrm>
            <a:off x="4078287" y="3499300"/>
            <a:ext cx="4093256" cy="572464"/>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smtClean="0"/>
              <a:t>是</a:t>
            </a:r>
            <a:r>
              <a:rPr lang="zh-CN" altLang="en-US"/>
              <a:t>全面建设小康社会的需要</a:t>
            </a:r>
          </a:p>
        </p:txBody>
      </p:sp>
      <p:sp>
        <p:nvSpPr>
          <p:cNvPr id="39" name="Text Box 11"/>
          <p:cNvSpPr txBox="1">
            <a:spLocks noChangeArrowheads="1"/>
          </p:cNvSpPr>
          <p:nvPr/>
        </p:nvSpPr>
        <p:spPr bwMode="auto">
          <a:xfrm>
            <a:off x="4078287" y="4626427"/>
            <a:ext cx="4093256" cy="572464"/>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smtClean="0"/>
              <a:t>是</a:t>
            </a:r>
            <a:r>
              <a:rPr lang="zh-CN" altLang="en-US"/>
              <a:t>应对西方敌对势力的需要</a:t>
            </a:r>
          </a:p>
        </p:txBody>
      </p:sp>
      <p:sp>
        <p:nvSpPr>
          <p:cNvPr id="40" name="Text Box 12"/>
          <p:cNvSpPr txBox="1">
            <a:spLocks noChangeArrowheads="1"/>
          </p:cNvSpPr>
          <p:nvPr/>
        </p:nvSpPr>
        <p:spPr bwMode="auto">
          <a:xfrm>
            <a:off x="4078288" y="5753554"/>
            <a:ext cx="5123770" cy="572464"/>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smtClean="0"/>
              <a:t>是</a:t>
            </a:r>
            <a:r>
              <a:rPr lang="zh-CN" altLang="en-US"/>
              <a:t>进一步加强党的建设的必然要求</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wipe(left)">
                                      <p:cBhvr>
                                        <p:cTn id="23" dur="500"/>
                                        <p:tgtEl>
                                          <p:spTgt spid="29"/>
                                        </p:tgtEl>
                                      </p:cBhvr>
                                    </p:animEffect>
                                  </p:childTnLst>
                                </p:cTn>
                              </p:par>
                              <p:par>
                                <p:cTn id="24" presetID="10" presetClass="entr" presetSubtype="0" fill="hold" grpId="0" nodeType="withEffect">
                                  <p:stCondLst>
                                    <p:cond delay="50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750"/>
                                        <p:tgtEl>
                                          <p:spTgt spid="36"/>
                                        </p:tgtEl>
                                      </p:cBhvr>
                                    </p:animEffect>
                                  </p:childTnLst>
                                </p:cTn>
                              </p:par>
                              <p:par>
                                <p:cTn id="27" presetID="10" presetClass="entr" presetSubtype="0" fill="hold" grpId="0" nodeType="withEffect">
                                  <p:stCondLst>
                                    <p:cond delay="50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750"/>
                                        <p:tgtEl>
                                          <p:spTgt spid="37"/>
                                        </p:tgtEl>
                                      </p:cBhvr>
                                    </p:animEffect>
                                  </p:childTnLst>
                                </p:cTn>
                              </p:par>
                              <p:par>
                                <p:cTn id="30" presetID="10" presetClass="entr" presetSubtype="0" fill="hold" grpId="0" nodeType="withEffect">
                                  <p:stCondLst>
                                    <p:cond delay="50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750"/>
                                        <p:tgtEl>
                                          <p:spTgt spid="38"/>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750"/>
                                        <p:tgtEl>
                                          <p:spTgt spid="39"/>
                                        </p:tgtEl>
                                      </p:cBhvr>
                                    </p:animEffect>
                                  </p:childTnLst>
                                </p:cTn>
                              </p:par>
                              <p:par>
                                <p:cTn id="36" presetID="10" presetClass="entr" presetSubtype="0"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75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86971"/>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42913" y="0"/>
            <a:ext cx="253773" cy="522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 Box 8"/>
          <p:cNvSpPr txBox="1">
            <a:spLocks noChangeArrowheads="1"/>
          </p:cNvSpPr>
          <p:nvPr/>
        </p:nvSpPr>
        <p:spPr bwMode="auto">
          <a:xfrm>
            <a:off x="999793" y="230657"/>
            <a:ext cx="5444550" cy="525657"/>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zh-CN" altLang="en-US" sz="2400" b="1" smtClean="0">
                <a:solidFill>
                  <a:schemeClr val="bg1"/>
                </a:solidFill>
              </a:rPr>
              <a:t>是</a:t>
            </a:r>
            <a:r>
              <a:rPr lang="zh-CN" altLang="en-US" sz="2400" b="1">
                <a:solidFill>
                  <a:schemeClr val="bg1"/>
                </a:solidFill>
              </a:rPr>
              <a:t>增强综合国力、国际竞争力的需要</a:t>
            </a:r>
          </a:p>
        </p:txBody>
      </p:sp>
      <p:grpSp>
        <p:nvGrpSpPr>
          <p:cNvPr id="7" name="组合 6"/>
          <p:cNvGrpSpPr/>
          <p:nvPr/>
        </p:nvGrpSpPr>
        <p:grpSpPr>
          <a:xfrm>
            <a:off x="442912" y="1723571"/>
            <a:ext cx="11306176" cy="1081087"/>
            <a:chOff x="442912" y="1723571"/>
            <a:chExt cx="11306176" cy="1081087"/>
          </a:xfrm>
        </p:grpSpPr>
        <p:sp>
          <p:nvSpPr>
            <p:cNvPr id="5" name="椭圆 4"/>
            <p:cNvSpPr/>
            <p:nvPr/>
          </p:nvSpPr>
          <p:spPr>
            <a:xfrm>
              <a:off x="442912" y="1723571"/>
              <a:ext cx="1081087" cy="1081087"/>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smtClean="0">
                  <a:latin typeface="微软雅黑" panose="020B0503020204020204" pitchFamily="34" charset="-122"/>
                  <a:ea typeface="微软雅黑" panose="020B0503020204020204" pitchFamily="34" charset="-122"/>
                </a:rPr>
                <a:t>壹</a:t>
              </a:r>
              <a:endParaRPr lang="zh-CN" altLang="en-US" sz="2800" b="1">
                <a:latin typeface="微软雅黑" panose="020B0503020204020204" pitchFamily="34" charset="-122"/>
                <a:ea typeface="微软雅黑" panose="020B0503020204020204" pitchFamily="34" charset="-122"/>
              </a:endParaRPr>
            </a:p>
          </p:txBody>
        </p:sp>
        <p:sp>
          <p:nvSpPr>
            <p:cNvPr id="6" name="Text Box 12"/>
            <p:cNvSpPr txBox="1">
              <a:spLocks noChangeArrowheads="1"/>
            </p:cNvSpPr>
            <p:nvPr/>
          </p:nvSpPr>
          <p:spPr bwMode="auto">
            <a:xfrm>
              <a:off x="1523999" y="1857849"/>
              <a:ext cx="10225089" cy="812530"/>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zh-CN" altLang="en-US" smtClean="0"/>
                <a:t>任何</a:t>
              </a:r>
              <a:r>
                <a:rPr lang="zh-CN" altLang="en-US"/>
                <a:t>一个民族，如果没有昂扬奋进的民族精神，没有坚韧不拔的民族品格，没有万众一心的民族志向，就不可能在世界民族之林中拥有自己的地位和</a:t>
              </a:r>
              <a:r>
                <a:rPr lang="zh-CN" altLang="en-US" smtClean="0"/>
                <a:t>影响 </a:t>
              </a:r>
              <a:endParaRPr lang="zh-CN" altLang="en-US"/>
            </a:p>
          </p:txBody>
        </p:sp>
      </p:grpSp>
      <p:grpSp>
        <p:nvGrpSpPr>
          <p:cNvPr id="15" name="组合 14"/>
          <p:cNvGrpSpPr/>
          <p:nvPr/>
        </p:nvGrpSpPr>
        <p:grpSpPr>
          <a:xfrm>
            <a:off x="442912" y="3436257"/>
            <a:ext cx="7249660" cy="1081087"/>
            <a:chOff x="442912" y="3436257"/>
            <a:chExt cx="7249660" cy="1081087"/>
          </a:xfrm>
        </p:grpSpPr>
        <p:sp>
          <p:nvSpPr>
            <p:cNvPr id="9" name="椭圆 8"/>
            <p:cNvSpPr/>
            <p:nvPr/>
          </p:nvSpPr>
          <p:spPr>
            <a:xfrm>
              <a:off x="442912" y="3436257"/>
              <a:ext cx="1081087" cy="1081087"/>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smtClean="0">
                  <a:latin typeface="微软雅黑" panose="020B0503020204020204" pitchFamily="34" charset="-122"/>
                  <a:ea typeface="微软雅黑" panose="020B0503020204020204" pitchFamily="34" charset="-122"/>
                </a:rPr>
                <a:t>贰</a:t>
              </a:r>
              <a:endParaRPr lang="zh-CN" altLang="en-US" sz="2800" b="1">
                <a:latin typeface="微软雅黑" panose="020B0503020204020204" pitchFamily="34" charset="-122"/>
                <a:ea typeface="微软雅黑" panose="020B0503020204020204" pitchFamily="34" charset="-122"/>
              </a:endParaRPr>
            </a:p>
          </p:txBody>
        </p:sp>
        <p:sp>
          <p:nvSpPr>
            <p:cNvPr id="10" name="Text Box 12"/>
            <p:cNvSpPr txBox="1">
              <a:spLocks noChangeArrowheads="1"/>
            </p:cNvSpPr>
            <p:nvPr/>
          </p:nvSpPr>
          <p:spPr bwMode="auto">
            <a:xfrm>
              <a:off x="1524000" y="3768121"/>
              <a:ext cx="6168572" cy="417358"/>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zh-CN" altLang="en-US"/>
                <a:t>文化的力量已成为衡量一个国家综合国力强弱的重要尺度</a:t>
              </a:r>
            </a:p>
          </p:txBody>
        </p:sp>
      </p:grpSp>
      <p:grpSp>
        <p:nvGrpSpPr>
          <p:cNvPr id="14" name="组合 13"/>
          <p:cNvGrpSpPr/>
          <p:nvPr/>
        </p:nvGrpSpPr>
        <p:grpSpPr>
          <a:xfrm>
            <a:off x="442912" y="5148943"/>
            <a:ext cx="9673546" cy="1081087"/>
            <a:chOff x="442912" y="5148943"/>
            <a:chExt cx="9673546" cy="1081087"/>
          </a:xfrm>
        </p:grpSpPr>
        <p:sp>
          <p:nvSpPr>
            <p:cNvPr id="12" name="椭圆 11"/>
            <p:cNvSpPr/>
            <p:nvPr/>
          </p:nvSpPr>
          <p:spPr>
            <a:xfrm>
              <a:off x="442912" y="5148943"/>
              <a:ext cx="1081087" cy="1081087"/>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smtClean="0">
                  <a:latin typeface="微软雅黑" panose="020B0503020204020204" pitchFamily="34" charset="-122"/>
                  <a:ea typeface="微软雅黑" panose="020B0503020204020204" pitchFamily="34" charset="-122"/>
                </a:rPr>
                <a:t>叁</a:t>
              </a:r>
              <a:endParaRPr lang="zh-CN" altLang="en-US" sz="2800" b="1">
                <a:latin typeface="微软雅黑" panose="020B0503020204020204" pitchFamily="34" charset="-122"/>
                <a:ea typeface="微软雅黑" panose="020B0503020204020204" pitchFamily="34" charset="-122"/>
              </a:endParaRPr>
            </a:p>
          </p:txBody>
        </p:sp>
        <p:sp>
          <p:nvSpPr>
            <p:cNvPr id="13" name="Text Box 12"/>
            <p:cNvSpPr txBox="1">
              <a:spLocks noChangeArrowheads="1"/>
            </p:cNvSpPr>
            <p:nvPr/>
          </p:nvSpPr>
          <p:spPr bwMode="auto">
            <a:xfrm>
              <a:off x="1524000" y="5482314"/>
              <a:ext cx="8592458" cy="452432"/>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en-US" altLang="zh-CN"/>
                <a:t>21</a:t>
              </a:r>
              <a:r>
                <a:rPr lang="zh-CN" altLang="en-US"/>
                <a:t>世纪的主要社会冲突将是文明的冲突，特别是西方文明与非西方文明之间的冲突</a:t>
              </a:r>
            </a:p>
          </p:txBody>
        </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childTnLst>
                                </p:cTn>
                              </p:par>
                            </p:childTnLst>
                          </p:cTn>
                        </p:par>
                        <p:par>
                          <p:cTn id="8" fill="hold" nodeType="afterGroup">
                            <p:stCondLst>
                              <p:cond delay="75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86971"/>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42913" y="0"/>
            <a:ext cx="253773" cy="522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 Box 8"/>
          <p:cNvSpPr txBox="1">
            <a:spLocks noChangeArrowheads="1"/>
          </p:cNvSpPr>
          <p:nvPr/>
        </p:nvSpPr>
        <p:spPr bwMode="auto">
          <a:xfrm>
            <a:off x="999793" y="230657"/>
            <a:ext cx="5444550" cy="525657"/>
          </a:xfrm>
          <a:prstGeom prst="rect">
            <a:avLst/>
          </a:prstGeom>
          <a:noFill/>
        </p:spPr>
        <p:txBody>
          <a:bodyPr wrap="square" rtlCol="0">
            <a:spAutoFit/>
          </a:bodyPr>
          <a:lstStyle>
            <a:defPPr>
              <a:defRPr lang="zh-CN"/>
            </a:defPPr>
            <a:lvl1pPr>
              <a:lnSpc>
                <a:spcPct val="130000"/>
              </a:lnSpc>
              <a:defRPr sz="2400" b="1">
                <a:solidFill>
                  <a:schemeClr val="bg1"/>
                </a:solidFill>
                <a:latin typeface="微软雅黑" panose="020B0503020204020204" pitchFamily="34" charset="-122"/>
                <a:ea typeface="微软雅黑" panose="020B0503020204020204" pitchFamily="34" charset="-122"/>
              </a:defRPr>
            </a:lvl1pPr>
          </a:lstStyle>
          <a:p>
            <a:r>
              <a:rPr lang="zh-CN" altLang="en-US"/>
              <a:t>是提高国民素质、以德治国的需要</a:t>
            </a:r>
          </a:p>
        </p:txBody>
      </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88011" y="3759200"/>
            <a:ext cx="6342089" cy="3098800"/>
          </a:xfrm>
          <a:prstGeom prst="rect">
            <a:avLst/>
          </a:prstGeom>
        </p:spPr>
      </p:pic>
      <p:sp>
        <p:nvSpPr>
          <p:cNvPr id="15" name="文本框 14"/>
          <p:cNvSpPr txBox="1"/>
          <p:nvPr/>
        </p:nvSpPr>
        <p:spPr>
          <a:xfrm>
            <a:off x="442912" y="1787948"/>
            <a:ext cx="11306175" cy="1532727"/>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zh-CN" altLang="en-US" sz="2400"/>
              <a:t> 在建立新的经济与社会运 行秩序的社会转型之际，人们的社会价值取向也出现了新的迷茫和失衡，逐渐形成了多元的价值观念。重实惠、轻理想就是社会转型期人们心态的一种反映</a:t>
            </a:r>
          </a:p>
        </p:txBody>
      </p:sp>
      <p:sp>
        <p:nvSpPr>
          <p:cNvPr id="16" name="矩形 15"/>
          <p:cNvSpPr/>
          <p:nvPr/>
        </p:nvSpPr>
        <p:spPr>
          <a:xfrm>
            <a:off x="569799" y="3802742"/>
            <a:ext cx="2478201" cy="725714"/>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smtClean="0">
                <a:latin typeface="微软雅黑" panose="020B0503020204020204" pitchFamily="34" charset="-122"/>
                <a:ea typeface="微软雅黑" panose="020B0503020204020204" pitchFamily="34" charset="-122"/>
              </a:rPr>
              <a:t>国民素质</a:t>
            </a:r>
            <a:endParaRPr lang="zh-CN" altLang="en-US" sz="2000" b="1">
              <a:latin typeface="微软雅黑" panose="020B0503020204020204" pitchFamily="34" charset="-122"/>
              <a:ea typeface="微软雅黑" panose="020B0503020204020204" pitchFamily="34" charset="-122"/>
            </a:endParaRPr>
          </a:p>
        </p:txBody>
      </p:sp>
      <p:sp>
        <p:nvSpPr>
          <p:cNvPr id="17" name="矩形 16"/>
          <p:cNvSpPr/>
          <p:nvPr/>
        </p:nvSpPr>
        <p:spPr>
          <a:xfrm>
            <a:off x="569799" y="4978398"/>
            <a:ext cx="2478201" cy="725714"/>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smtClean="0">
                <a:latin typeface="微软雅黑" panose="020B0503020204020204" pitchFamily="34" charset="-122"/>
                <a:ea typeface="微软雅黑" panose="020B0503020204020204" pitchFamily="34" charset="-122"/>
              </a:rPr>
              <a:t>以德治国</a:t>
            </a:r>
            <a:endParaRPr lang="zh-CN" altLang="en-US" sz="2000" b="1">
              <a:latin typeface="微软雅黑" panose="020B0503020204020204" pitchFamily="34" charset="-122"/>
              <a:ea typeface="微软雅黑" panose="020B0503020204020204" pitchFamily="34" charset="-122"/>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750"/>
                                        <p:tgtEl>
                                          <p:spTgt spid="15"/>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750"/>
                                        <p:tgtEl>
                                          <p:spTgt spid="16"/>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750"/>
                                        <p:tgtEl>
                                          <p:spTgt spid="17"/>
                                        </p:tgtEl>
                                      </p:cBhvr>
                                    </p:animEffect>
                                  </p:childTnLst>
                                </p:cTn>
                              </p:par>
                            </p:childTnLst>
                          </p:cTn>
                        </p:par>
                        <p:par>
                          <p:cTn id="16" fill="hold" nodeType="afterGroup">
                            <p:stCondLst>
                              <p:cond delay="2250"/>
                            </p:stCondLst>
                            <p:childTnLst>
                              <p:par>
                                <p:cTn id="17" presetID="22" presetClass="entr" presetSubtype="4"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86971"/>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42913" y="0"/>
            <a:ext cx="253773" cy="522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 Box 8"/>
          <p:cNvSpPr txBox="1">
            <a:spLocks noChangeArrowheads="1"/>
          </p:cNvSpPr>
          <p:nvPr/>
        </p:nvSpPr>
        <p:spPr bwMode="auto">
          <a:xfrm>
            <a:off x="999793" y="230657"/>
            <a:ext cx="5444550" cy="525657"/>
          </a:xfrm>
          <a:prstGeom prst="rect">
            <a:avLst/>
          </a:prstGeom>
          <a:noFill/>
        </p:spPr>
        <p:txBody>
          <a:bodyPr wrap="square" rtlCol="0">
            <a:spAutoFit/>
          </a:bodyPr>
          <a:lstStyle>
            <a:defPPr>
              <a:defRPr lang="zh-CN"/>
            </a:defPPr>
            <a:lvl1pPr>
              <a:lnSpc>
                <a:spcPct val="130000"/>
              </a:lnSpc>
              <a:defRPr sz="2400" b="1">
                <a:solidFill>
                  <a:schemeClr val="bg1"/>
                </a:solidFill>
                <a:latin typeface="微软雅黑" panose="020B0503020204020204" pitchFamily="34" charset="-122"/>
                <a:ea typeface="微软雅黑" panose="020B0503020204020204" pitchFamily="34" charset="-122"/>
              </a:defRPr>
            </a:lvl1pPr>
          </a:lstStyle>
          <a:p>
            <a:r>
              <a:rPr lang="zh-CN" altLang="en-US"/>
              <a:t>是全面建设小康社会的需要</a:t>
            </a:r>
          </a:p>
        </p:txBody>
      </p:sp>
      <p:sp>
        <p:nvSpPr>
          <p:cNvPr id="14" name="矩形 13"/>
          <p:cNvSpPr/>
          <p:nvPr/>
        </p:nvSpPr>
        <p:spPr>
          <a:xfrm>
            <a:off x="442913" y="1654629"/>
            <a:ext cx="11306175" cy="4630058"/>
          </a:xfrm>
          <a:prstGeom prst="rect">
            <a:avLst/>
          </a:prstGeom>
          <a:noFill/>
          <a:ln>
            <a:solidFill>
              <a:srgbClr val="AF00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05543" y="2483097"/>
            <a:ext cx="10580914" cy="2973122"/>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a:t> 在全面建设小康社会的征途中，我们只有高度重视中华民族精神的重要作用，才能把社会方方面面的力量积聚起来，万众一心、坚韧不拔地为中华民族的伟大复兴而奋斗，才能使全体人民始终保持昂扬向上的精神状态，艰苦奋斗、勇于攀登，克服各种难以想象的艰难险阻，才能使人们的主观能动性和创造性得以充分发挥，顽强拼搏、锐意创新，为社会主义现代化建设提供强大的精神动力和思想保证</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Horizontal)">
                                      <p:cBhvr>
                                        <p:cTn id="7" dur="750"/>
                                        <p:tgtEl>
                                          <p:spTgt spid="14"/>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86971"/>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42913" y="0"/>
            <a:ext cx="253773" cy="522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 Box 8"/>
          <p:cNvSpPr txBox="1">
            <a:spLocks noChangeArrowheads="1"/>
          </p:cNvSpPr>
          <p:nvPr/>
        </p:nvSpPr>
        <p:spPr bwMode="auto">
          <a:xfrm>
            <a:off x="999793" y="230657"/>
            <a:ext cx="5444550" cy="525657"/>
          </a:xfrm>
          <a:prstGeom prst="rect">
            <a:avLst/>
          </a:prstGeom>
          <a:noFill/>
        </p:spPr>
        <p:txBody>
          <a:bodyPr wrap="square" rtlCol="0">
            <a:spAutoFit/>
          </a:bodyPr>
          <a:lstStyle>
            <a:defPPr>
              <a:defRPr lang="zh-CN"/>
            </a:defPPr>
            <a:lvl1pPr>
              <a:lnSpc>
                <a:spcPct val="130000"/>
              </a:lnSpc>
              <a:defRPr sz="2400" b="1">
                <a:solidFill>
                  <a:schemeClr val="bg1"/>
                </a:solidFill>
                <a:latin typeface="微软雅黑" panose="020B0503020204020204" pitchFamily="34" charset="-122"/>
                <a:ea typeface="微软雅黑" panose="020B0503020204020204" pitchFamily="34" charset="-122"/>
              </a:defRPr>
            </a:lvl1pPr>
          </a:lstStyle>
          <a:p>
            <a:r>
              <a:rPr lang="zh-CN" altLang="en-US"/>
              <a:t>是应对西方敌对势力的需要</a:t>
            </a:r>
          </a:p>
        </p:txBody>
      </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2537454"/>
            <a:ext cx="10334171" cy="4320546"/>
          </a:xfrm>
          <a:prstGeom prst="rect">
            <a:avLst/>
          </a:prstGeom>
        </p:spPr>
      </p:pic>
      <p:sp>
        <p:nvSpPr>
          <p:cNvPr id="15" name="文本框 14"/>
          <p:cNvSpPr txBox="1"/>
          <p:nvPr/>
        </p:nvSpPr>
        <p:spPr>
          <a:xfrm>
            <a:off x="4122057" y="2017486"/>
            <a:ext cx="7627031" cy="1532727"/>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pPr algn="r"/>
            <a:r>
              <a:rPr lang="zh-CN" altLang="en-US"/>
              <a:t>必须发扬爱国主义精神，提高民族自尊心和民族</a:t>
            </a:r>
            <a:r>
              <a:rPr lang="zh-CN" altLang="en-US" smtClean="0"/>
              <a:t>自信心否则</a:t>
            </a:r>
            <a:r>
              <a:rPr lang="zh-CN" altLang="en-US"/>
              <a:t>我们就不可能建设社会主义，就会被种种资本主义势力所侵蚀腐化</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750"/>
                                        <p:tgtEl>
                                          <p:spTgt spid="14"/>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86971"/>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42913" y="0"/>
            <a:ext cx="253773" cy="522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 Box 8"/>
          <p:cNvSpPr txBox="1">
            <a:spLocks noChangeArrowheads="1"/>
          </p:cNvSpPr>
          <p:nvPr/>
        </p:nvSpPr>
        <p:spPr bwMode="auto">
          <a:xfrm>
            <a:off x="999793" y="230657"/>
            <a:ext cx="5444550" cy="525657"/>
          </a:xfrm>
          <a:prstGeom prst="rect">
            <a:avLst/>
          </a:prstGeom>
          <a:noFill/>
        </p:spPr>
        <p:txBody>
          <a:bodyPr wrap="square" rtlCol="0">
            <a:spAutoFit/>
          </a:bodyPr>
          <a:lstStyle>
            <a:defPPr>
              <a:defRPr lang="zh-CN"/>
            </a:defPPr>
            <a:lvl1pPr>
              <a:lnSpc>
                <a:spcPct val="130000"/>
              </a:lnSpc>
              <a:defRPr sz="2400" b="1">
                <a:solidFill>
                  <a:schemeClr val="bg1"/>
                </a:solidFill>
                <a:latin typeface="微软雅黑" panose="020B0503020204020204" pitchFamily="34" charset="-122"/>
                <a:ea typeface="微软雅黑" panose="020B0503020204020204" pitchFamily="34" charset="-122"/>
              </a:defRPr>
            </a:lvl1pPr>
          </a:lstStyle>
          <a:p>
            <a:r>
              <a:rPr lang="zh-CN" altLang="en-US"/>
              <a:t>是进一步加强党的建设的必然要求</a:t>
            </a:r>
          </a:p>
        </p:txBody>
      </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986970"/>
            <a:ext cx="2490367" cy="5908511"/>
          </a:xfrm>
          <a:prstGeom prst="rect">
            <a:avLst/>
          </a:prstGeom>
        </p:spPr>
      </p:pic>
      <p:sp>
        <p:nvSpPr>
          <p:cNvPr id="15" name="文本框 14"/>
          <p:cNvSpPr txBox="1"/>
          <p:nvPr/>
        </p:nvSpPr>
        <p:spPr>
          <a:xfrm>
            <a:off x="3222172" y="2104573"/>
            <a:ext cx="8773659" cy="525657"/>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a:t>民族精神在中国共产党人身上集中体现为艰苦奋斗的精神</a:t>
            </a:r>
          </a:p>
        </p:txBody>
      </p:sp>
      <p:grpSp>
        <p:nvGrpSpPr>
          <p:cNvPr id="5" name="组合 4"/>
          <p:cNvGrpSpPr/>
          <p:nvPr/>
        </p:nvGrpSpPr>
        <p:grpSpPr>
          <a:xfrm>
            <a:off x="3309257" y="2946401"/>
            <a:ext cx="8439831" cy="3280228"/>
            <a:chOff x="3309257" y="2946401"/>
            <a:chExt cx="8439831" cy="3280228"/>
          </a:xfrm>
        </p:grpSpPr>
        <p:sp>
          <p:nvSpPr>
            <p:cNvPr id="16" name="矩形 15"/>
            <p:cNvSpPr/>
            <p:nvPr/>
          </p:nvSpPr>
          <p:spPr>
            <a:xfrm>
              <a:off x="3309257" y="2946401"/>
              <a:ext cx="8439831" cy="3280228"/>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p:cNvGrpSpPr/>
            <p:nvPr/>
          </p:nvGrpSpPr>
          <p:grpSpPr>
            <a:xfrm>
              <a:off x="3664321" y="3464816"/>
              <a:ext cx="7729703" cy="2243399"/>
              <a:chOff x="3722068" y="3552496"/>
              <a:chExt cx="7729703" cy="2243399"/>
            </a:xfrm>
          </p:grpSpPr>
          <p:sp>
            <p:nvSpPr>
              <p:cNvPr id="17" name="文本框 16"/>
              <p:cNvSpPr txBox="1"/>
              <p:nvPr/>
            </p:nvSpPr>
            <p:spPr>
              <a:xfrm>
                <a:off x="3722068" y="3552496"/>
                <a:ext cx="7729703" cy="812530"/>
              </a:xfrm>
              <a:prstGeom prst="rect">
                <a:avLst/>
              </a:prstGeom>
              <a:noFill/>
            </p:spPr>
            <p:txBody>
              <a:bodyPr wrap="square" rtlCol="0">
                <a:spAutoFit/>
              </a:bodyPr>
              <a:lstStyle>
                <a:defPPr>
                  <a:defRPr lang="zh-CN"/>
                </a:defPPr>
                <a:lvl1pPr>
                  <a:lnSpc>
                    <a:spcPct val="130000"/>
                  </a:lnSpc>
                  <a:defRPr>
                    <a:latin typeface="微软雅黑" panose="020B0503020204020204" pitchFamily="34" charset="-122"/>
                    <a:ea typeface="微软雅黑" panose="020B0503020204020204" pitchFamily="34" charset="-122"/>
                  </a:defRPr>
                </a:lvl1pPr>
              </a:lstStyle>
              <a:p>
                <a:r>
                  <a:rPr lang="zh-CN" altLang="en-US">
                    <a:solidFill>
                      <a:schemeClr val="bg1"/>
                    </a:solidFill>
                  </a:rPr>
                  <a:t>党的建设是党的工作的属概念，又是党务工作的种概念，它是指党为保持自己的性质而从事的一系列自我完善的</a:t>
                </a:r>
                <a:r>
                  <a:rPr lang="zh-CN" altLang="en-US" smtClean="0">
                    <a:solidFill>
                      <a:schemeClr val="bg1"/>
                    </a:solidFill>
                  </a:rPr>
                  <a:t>活动</a:t>
                </a:r>
                <a:endParaRPr lang="zh-CN" altLang="en-US">
                  <a:solidFill>
                    <a:schemeClr val="bg1"/>
                  </a:solidFill>
                </a:endParaRPr>
              </a:p>
            </p:txBody>
          </p:sp>
          <p:sp>
            <p:nvSpPr>
              <p:cNvPr id="18" name="文本框 17"/>
              <p:cNvSpPr txBox="1"/>
              <p:nvPr/>
            </p:nvSpPr>
            <p:spPr>
              <a:xfrm>
                <a:off x="3722068" y="5018438"/>
                <a:ext cx="7729703" cy="777457"/>
              </a:xfrm>
              <a:prstGeom prst="rect">
                <a:avLst/>
              </a:prstGeom>
              <a:noFill/>
            </p:spPr>
            <p:txBody>
              <a:bodyPr wrap="square" rtlCol="0">
                <a:spAutoFit/>
              </a:bodyPr>
              <a:lstStyle>
                <a:defPPr>
                  <a:defRPr lang="zh-CN"/>
                </a:defPPr>
                <a:lvl1pPr>
                  <a:lnSpc>
                    <a:spcPct val="130000"/>
                  </a:lnSpc>
                  <a:defRPr>
                    <a:solidFill>
                      <a:schemeClr val="bg1"/>
                    </a:solidFill>
                    <a:latin typeface="微软雅黑" panose="020B0503020204020204" pitchFamily="34" charset="-122"/>
                    <a:ea typeface="微软雅黑" panose="020B0503020204020204" pitchFamily="34" charset="-122"/>
                  </a:defRPr>
                </a:lvl1pPr>
              </a:lstStyle>
              <a:p>
                <a:r>
                  <a:rPr lang="zh-CN" altLang="en-US"/>
                  <a:t>党的建设关系重大、牵动全局。党和人民事业发展到什么阶段，党的建设就要推进到什么阶段。这是加强党的建设必须把握的基本规律</a:t>
                </a:r>
              </a:p>
            </p:txBody>
          </p:sp>
        </p:gr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childTnLst>
                                </p:cTn>
                              </p:par>
                            </p:childTnLst>
                          </p:cTn>
                        </p:par>
                        <p:par>
                          <p:cTn id="12" fill="hold" nodeType="afterGroup">
                            <p:stCondLst>
                              <p:cond delay="1250"/>
                            </p:stCondLst>
                            <p:childTnLst>
                              <p:par>
                                <p:cTn id="13" presetID="10"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0" y="1562100"/>
            <a:ext cx="12192000" cy="52959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94586" y="749967"/>
            <a:ext cx="2088243" cy="1116934"/>
          </a:xfrm>
          <a:prstGeom prst="rect">
            <a:avLst/>
          </a:prstGeom>
        </p:spPr>
      </p:pic>
      <p:sp>
        <p:nvSpPr>
          <p:cNvPr id="9" name="椭圆 8"/>
          <p:cNvSpPr/>
          <p:nvPr/>
        </p:nvSpPr>
        <p:spPr>
          <a:xfrm>
            <a:off x="4406900"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pitchFamily="34" charset="-122"/>
                <a:ea typeface="微软雅黑" panose="020B0503020204020204" pitchFamily="34" charset="-122"/>
              </a:rPr>
              <a:t>第</a:t>
            </a:r>
          </a:p>
        </p:txBody>
      </p:sp>
      <p:sp>
        <p:nvSpPr>
          <p:cNvPr id="10" name="椭圆 9"/>
          <p:cNvSpPr/>
          <p:nvPr/>
        </p:nvSpPr>
        <p:spPr>
          <a:xfrm>
            <a:off x="5427133"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叁</a:t>
            </a:r>
            <a:endParaRPr lang="zh-CN" altLang="en-US" b="1">
              <a:latin typeface="微软雅黑" panose="020B0503020204020204" pitchFamily="34" charset="-122"/>
              <a:ea typeface="微软雅黑" panose="020B0503020204020204" pitchFamily="34" charset="-122"/>
            </a:endParaRPr>
          </a:p>
        </p:txBody>
      </p:sp>
      <p:sp>
        <p:nvSpPr>
          <p:cNvPr id="11" name="椭圆 10"/>
          <p:cNvSpPr/>
          <p:nvPr/>
        </p:nvSpPr>
        <p:spPr>
          <a:xfrm>
            <a:off x="6447366"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章</a:t>
            </a:r>
            <a:endParaRPr lang="zh-CN" altLang="en-US" b="1">
              <a:latin typeface="微软雅黑" panose="020B0503020204020204" pitchFamily="34" charset="-122"/>
              <a:ea typeface="微软雅黑" panose="020B0503020204020204" pitchFamily="34" charset="-122"/>
            </a:endParaRPr>
          </a:p>
        </p:txBody>
      </p:sp>
      <p:sp>
        <p:nvSpPr>
          <p:cNvPr id="12" name="椭圆 11"/>
          <p:cNvSpPr/>
          <p:nvPr/>
        </p:nvSpPr>
        <p:spPr>
          <a:xfrm>
            <a:off x="7467600"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节</a:t>
            </a:r>
            <a:endParaRPr lang="zh-CN" altLang="en-US" b="1">
              <a:latin typeface="微软雅黑" panose="020B0503020204020204" pitchFamily="34" charset="-122"/>
              <a:ea typeface="微软雅黑" panose="020B0503020204020204" pitchFamily="34" charset="-122"/>
            </a:endParaRPr>
          </a:p>
        </p:txBody>
      </p:sp>
      <p:sp>
        <p:nvSpPr>
          <p:cNvPr id="13" name="文本框 12"/>
          <p:cNvSpPr txBox="1"/>
          <p:nvPr/>
        </p:nvSpPr>
        <p:spPr>
          <a:xfrm>
            <a:off x="4305300" y="3378200"/>
            <a:ext cx="5207000" cy="707886"/>
          </a:xfrm>
          <a:prstGeom prst="rect">
            <a:avLst/>
          </a:prstGeom>
          <a:noFill/>
        </p:spPr>
        <p:txBody>
          <a:bodyPr wrap="square" rtlCol="0">
            <a:spAutoFit/>
          </a:bodyPr>
          <a:lstStyle/>
          <a:p>
            <a:r>
              <a:rPr lang="zh-CN" altLang="en-US" sz="4000" b="1" smtClean="0">
                <a:latin typeface="微软雅黑" panose="020B0503020204020204" pitchFamily="34" charset="-122"/>
                <a:ea typeface="微软雅黑" panose="020B0503020204020204" pitchFamily="34" charset="-122"/>
              </a:rPr>
              <a:t>民族精神的主要途径</a:t>
            </a:r>
            <a:endParaRPr lang="zh-CN" altLang="en-US" sz="4000" b="1">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50"/>
                                        <p:tgtEl>
                                          <p:spTgt spid="9"/>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750"/>
                                        <p:tgtEl>
                                          <p:spTgt spid="11"/>
                                        </p:tgtEl>
                                      </p:cBhvr>
                                    </p:animEffect>
                                  </p:childTnLst>
                                </p:cTn>
                              </p:par>
                            </p:childTnLst>
                          </p:cTn>
                        </p:par>
                        <p:par>
                          <p:cTn id="20" fill="hold" nodeType="afterGroup">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50"/>
                                        <p:tgtEl>
                                          <p:spTgt spid="12"/>
                                        </p:tgtEl>
                                      </p:cBhvr>
                                    </p:animEffect>
                                  </p:childTnLst>
                                </p:cTn>
                              </p:par>
                            </p:childTnLst>
                          </p:cTn>
                        </p:par>
                        <p:par>
                          <p:cTn id="24" fill="hold" nodeType="afterGroup">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750"/>
                                        <p:tgtEl>
                                          <p:spTgt spid="13"/>
                                        </p:tgtEl>
                                      </p:cBhvr>
                                    </p:animEffect>
                                  </p:childTnLst>
                                </p:cTn>
                              </p:par>
                            </p:childTnLst>
                          </p:cTn>
                        </p:par>
                        <p:par>
                          <p:cTn id="28" fill="hold" nodeType="afterGroup">
                            <p:stCondLst>
                              <p:cond delay="4500"/>
                            </p:stCondLst>
                            <p:childTnLst>
                              <p:par>
                                <p:cTn id="29" presetID="10"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442913" y="613227"/>
            <a:ext cx="8280173" cy="754743"/>
            <a:chOff x="442913" y="613227"/>
            <a:chExt cx="8280173" cy="754743"/>
          </a:xfrm>
        </p:grpSpPr>
        <p:sp>
          <p:nvSpPr>
            <p:cNvPr id="2" name="矩形 1"/>
            <p:cNvSpPr/>
            <p:nvPr/>
          </p:nvSpPr>
          <p:spPr>
            <a:xfrm>
              <a:off x="442913" y="613227"/>
              <a:ext cx="2358344" cy="754743"/>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smtClean="0">
                  <a:latin typeface="微软雅黑" panose="020B0503020204020204" pitchFamily="34" charset="-122"/>
                  <a:ea typeface="微软雅黑" panose="020B0503020204020204" pitchFamily="34" charset="-122"/>
                </a:rPr>
                <a:t>与时俱进</a:t>
              </a:r>
              <a:endParaRPr lang="zh-CN" altLang="en-US" sz="2400" b="1">
                <a:latin typeface="微软雅黑" panose="020B0503020204020204" pitchFamily="34" charset="-122"/>
                <a:ea typeface="微软雅黑" panose="020B0503020204020204" pitchFamily="34" charset="-122"/>
              </a:endParaRPr>
            </a:p>
          </p:txBody>
        </p:sp>
        <p:sp>
          <p:nvSpPr>
            <p:cNvPr id="3" name="右箭头 2"/>
            <p:cNvSpPr/>
            <p:nvPr/>
          </p:nvSpPr>
          <p:spPr>
            <a:xfrm>
              <a:off x="3291046" y="794655"/>
              <a:ext cx="791166" cy="391886"/>
            </a:xfrm>
            <a:prstGeom prst="rightArrow">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4572001" y="664355"/>
              <a:ext cx="4151085" cy="652486"/>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sz="2800"/>
                <a:t>弘扬中华民族传统精神 </a:t>
              </a:r>
            </a:p>
          </p:txBody>
        </p:sp>
      </p:grpSp>
      <p:grpSp>
        <p:nvGrpSpPr>
          <p:cNvPr id="10" name="组合 9"/>
          <p:cNvGrpSpPr/>
          <p:nvPr/>
        </p:nvGrpSpPr>
        <p:grpSpPr>
          <a:xfrm>
            <a:off x="442913" y="1832428"/>
            <a:ext cx="8280173" cy="754743"/>
            <a:chOff x="442913" y="1832428"/>
            <a:chExt cx="8280173" cy="754743"/>
          </a:xfrm>
        </p:grpSpPr>
        <p:sp>
          <p:nvSpPr>
            <p:cNvPr id="7" name="矩形 6"/>
            <p:cNvSpPr/>
            <p:nvPr/>
          </p:nvSpPr>
          <p:spPr>
            <a:xfrm>
              <a:off x="442913" y="1832428"/>
              <a:ext cx="2358344" cy="754743"/>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smtClean="0">
                  <a:latin typeface="微软雅黑" panose="020B0503020204020204" pitchFamily="34" charset="-122"/>
                  <a:ea typeface="微软雅黑" panose="020B0503020204020204" pitchFamily="34" charset="-122"/>
                </a:rPr>
                <a:t>加强建设</a:t>
              </a:r>
              <a:endParaRPr lang="zh-CN" altLang="en-US" sz="2400" b="1">
                <a:latin typeface="微软雅黑" panose="020B0503020204020204" pitchFamily="34" charset="-122"/>
                <a:ea typeface="微软雅黑" panose="020B0503020204020204" pitchFamily="34" charset="-122"/>
              </a:endParaRPr>
            </a:p>
          </p:txBody>
        </p:sp>
        <p:sp>
          <p:nvSpPr>
            <p:cNvPr id="8" name="右箭头 7"/>
            <p:cNvSpPr/>
            <p:nvPr/>
          </p:nvSpPr>
          <p:spPr>
            <a:xfrm>
              <a:off x="3291046" y="2013856"/>
              <a:ext cx="791166" cy="391886"/>
            </a:xfrm>
            <a:prstGeom prst="rightArrow">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572001" y="1883556"/>
              <a:ext cx="4151085" cy="597921"/>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a:t>提高公民道德水平</a:t>
              </a:r>
            </a:p>
          </p:txBody>
        </p:sp>
      </p:grpSp>
      <p:grpSp>
        <p:nvGrpSpPr>
          <p:cNvPr id="14" name="组合 13"/>
          <p:cNvGrpSpPr/>
          <p:nvPr/>
        </p:nvGrpSpPr>
        <p:grpSpPr>
          <a:xfrm>
            <a:off x="442913" y="3051629"/>
            <a:ext cx="9441316" cy="754743"/>
            <a:chOff x="442913" y="3051629"/>
            <a:chExt cx="9441316" cy="754743"/>
          </a:xfrm>
        </p:grpSpPr>
        <p:sp>
          <p:nvSpPr>
            <p:cNvPr id="11" name="矩形 10"/>
            <p:cNvSpPr/>
            <p:nvPr/>
          </p:nvSpPr>
          <p:spPr>
            <a:xfrm>
              <a:off x="442913" y="3051629"/>
              <a:ext cx="2358344" cy="754743"/>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smtClean="0">
                  <a:latin typeface="微软雅黑" panose="020B0503020204020204" pitchFamily="34" charset="-122"/>
                  <a:ea typeface="微软雅黑" panose="020B0503020204020204" pitchFamily="34" charset="-122"/>
                </a:rPr>
                <a:t>开拓创新</a:t>
              </a:r>
              <a:endParaRPr lang="zh-CN" altLang="en-US" sz="2400" b="1">
                <a:latin typeface="微软雅黑" panose="020B0503020204020204" pitchFamily="34" charset="-122"/>
                <a:ea typeface="微软雅黑" panose="020B0503020204020204" pitchFamily="34" charset="-122"/>
              </a:endParaRPr>
            </a:p>
          </p:txBody>
        </p:sp>
        <p:sp>
          <p:nvSpPr>
            <p:cNvPr id="12" name="右箭头 11"/>
            <p:cNvSpPr/>
            <p:nvPr/>
          </p:nvSpPr>
          <p:spPr>
            <a:xfrm>
              <a:off x="3291046" y="3233057"/>
              <a:ext cx="791166" cy="391886"/>
            </a:xfrm>
            <a:prstGeom prst="rightArrow">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4572001" y="3102757"/>
              <a:ext cx="5312228" cy="593239"/>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a:t>强化教育对民族精神的培育功能 </a:t>
              </a:r>
            </a:p>
          </p:txBody>
        </p:sp>
      </p:grpSp>
      <p:grpSp>
        <p:nvGrpSpPr>
          <p:cNvPr id="18" name="组合 17"/>
          <p:cNvGrpSpPr/>
          <p:nvPr/>
        </p:nvGrpSpPr>
        <p:grpSpPr>
          <a:xfrm>
            <a:off x="442913" y="4270830"/>
            <a:ext cx="9049430" cy="754743"/>
            <a:chOff x="442913" y="4270830"/>
            <a:chExt cx="9049430" cy="754743"/>
          </a:xfrm>
        </p:grpSpPr>
        <p:sp>
          <p:nvSpPr>
            <p:cNvPr id="15" name="矩形 14"/>
            <p:cNvSpPr/>
            <p:nvPr/>
          </p:nvSpPr>
          <p:spPr>
            <a:xfrm>
              <a:off x="442913" y="4270830"/>
              <a:ext cx="2358344" cy="754743"/>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smtClean="0">
                  <a:latin typeface="微软雅黑" panose="020B0503020204020204" pitchFamily="34" charset="-122"/>
                  <a:ea typeface="微软雅黑" panose="020B0503020204020204" pitchFamily="34" charset="-122"/>
                </a:rPr>
                <a:t>面向大众</a:t>
              </a:r>
              <a:endParaRPr lang="zh-CN" altLang="en-US" sz="2400" b="1">
                <a:latin typeface="微软雅黑" panose="020B0503020204020204" pitchFamily="34" charset="-122"/>
                <a:ea typeface="微软雅黑" panose="020B0503020204020204" pitchFamily="34" charset="-122"/>
              </a:endParaRPr>
            </a:p>
          </p:txBody>
        </p:sp>
        <p:sp>
          <p:nvSpPr>
            <p:cNvPr id="16" name="右箭头 15"/>
            <p:cNvSpPr/>
            <p:nvPr/>
          </p:nvSpPr>
          <p:spPr>
            <a:xfrm>
              <a:off x="3291046" y="4452258"/>
              <a:ext cx="791166" cy="391886"/>
            </a:xfrm>
            <a:prstGeom prst="rightArrow">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4572001" y="4321958"/>
              <a:ext cx="4920342" cy="593239"/>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a:t>积极发展文化事业和文化产业 </a:t>
              </a:r>
            </a:p>
          </p:txBody>
        </p:sp>
      </p:grpSp>
      <p:grpSp>
        <p:nvGrpSpPr>
          <p:cNvPr id="22" name="组合 21"/>
          <p:cNvGrpSpPr/>
          <p:nvPr/>
        </p:nvGrpSpPr>
        <p:grpSpPr>
          <a:xfrm>
            <a:off x="442913" y="5490030"/>
            <a:ext cx="9165544" cy="754743"/>
            <a:chOff x="442913" y="5490030"/>
            <a:chExt cx="9165544" cy="754743"/>
          </a:xfrm>
        </p:grpSpPr>
        <p:sp>
          <p:nvSpPr>
            <p:cNvPr id="19" name="矩形 18"/>
            <p:cNvSpPr/>
            <p:nvPr/>
          </p:nvSpPr>
          <p:spPr>
            <a:xfrm>
              <a:off x="442913" y="5490030"/>
              <a:ext cx="2358344" cy="754743"/>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smtClean="0">
                  <a:latin typeface="微软雅黑" panose="020B0503020204020204" pitchFamily="34" charset="-122"/>
                  <a:ea typeface="微软雅黑" panose="020B0503020204020204" pitchFamily="34" charset="-122"/>
                </a:rPr>
                <a:t>丰富发展</a:t>
              </a:r>
              <a:endParaRPr lang="zh-CN" altLang="en-US" sz="2400" b="1">
                <a:latin typeface="微软雅黑" panose="020B0503020204020204" pitchFamily="34" charset="-122"/>
                <a:ea typeface="微软雅黑" panose="020B0503020204020204" pitchFamily="34" charset="-122"/>
              </a:endParaRPr>
            </a:p>
          </p:txBody>
        </p:sp>
        <p:sp>
          <p:nvSpPr>
            <p:cNvPr id="20" name="右箭头 19"/>
            <p:cNvSpPr/>
            <p:nvPr/>
          </p:nvSpPr>
          <p:spPr>
            <a:xfrm>
              <a:off x="3291046" y="5671458"/>
              <a:ext cx="791166" cy="391886"/>
            </a:xfrm>
            <a:prstGeom prst="rightArrow">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4572001" y="5541158"/>
              <a:ext cx="5036456" cy="597921"/>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a:t>不断汲取其他民族精神的精华 </a:t>
              </a:r>
            </a:p>
          </p:txBody>
        </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750"/>
                                        <p:tgtEl>
                                          <p:spTgt spid="14"/>
                                        </p:tgtEl>
                                      </p:cBhvr>
                                    </p:animEffect>
                                  </p:childTnLst>
                                </p:cTn>
                              </p:par>
                            </p:childTnLst>
                          </p:cTn>
                        </p:par>
                        <p:par>
                          <p:cTn id="16" fill="hold" nodeType="afterGroup">
                            <p:stCondLst>
                              <p:cond delay="2250"/>
                            </p:stCondLst>
                            <p:childTnLst>
                              <p:par>
                                <p:cTn id="17" presetID="22" presetClass="entr" presetSubtype="8"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750"/>
                                        <p:tgtEl>
                                          <p:spTgt spid="18"/>
                                        </p:tgtEl>
                                      </p:cBhvr>
                                    </p:animEffect>
                                  </p:childTnLst>
                                </p:cTn>
                              </p:par>
                            </p:childTnLst>
                          </p:cTn>
                        </p:par>
                        <p:par>
                          <p:cTn id="20" fill="hold" nodeType="afterGroup">
                            <p:stCondLst>
                              <p:cond delay="3000"/>
                            </p:stCondLst>
                            <p:childTnLst>
                              <p:par>
                                <p:cTn id="21" presetID="22" presetClass="entr" presetSubtype="8"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left)">
                                      <p:cBhvr>
                                        <p:cTn id="23"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0" y="0"/>
            <a:ext cx="5130800" cy="6095140"/>
          </a:xfrm>
          <a:prstGeom prst="rect">
            <a:avLst/>
          </a:prstGeom>
        </p:spPr>
      </p:pic>
      <p:sp>
        <p:nvSpPr>
          <p:cNvPr id="3" name="文本框 2"/>
          <p:cNvSpPr txBox="1"/>
          <p:nvPr/>
        </p:nvSpPr>
        <p:spPr>
          <a:xfrm>
            <a:off x="3263900" y="914400"/>
            <a:ext cx="800100" cy="1015663"/>
          </a:xfrm>
          <a:prstGeom prst="rect">
            <a:avLst/>
          </a:prstGeom>
          <a:noFill/>
        </p:spPr>
        <p:txBody>
          <a:bodyPr wrap="square" rtlCol="0">
            <a:spAutoFit/>
          </a:bodyPr>
          <a:lstStyle/>
          <a:p>
            <a:pPr algn="ctr"/>
            <a:r>
              <a:rPr lang="zh-CN" altLang="en-US" sz="6000" b="1" smtClean="0">
                <a:latin typeface="微软雅黑" panose="020B0503020204020204" pitchFamily="34" charset="-122"/>
                <a:ea typeface="微软雅黑" panose="020B0503020204020204" pitchFamily="34" charset="-122"/>
              </a:rPr>
              <a:t>目</a:t>
            </a:r>
            <a:endParaRPr lang="zh-CN" altLang="en-US" sz="6000" b="1">
              <a:latin typeface="微软雅黑" panose="020B0503020204020204" pitchFamily="34" charset="-122"/>
              <a:ea typeface="微软雅黑" panose="020B0503020204020204" pitchFamily="34" charset="-122"/>
            </a:endParaRPr>
          </a:p>
        </p:txBody>
      </p:sp>
      <p:sp>
        <p:nvSpPr>
          <p:cNvPr id="4" name="文本框 3"/>
          <p:cNvSpPr txBox="1"/>
          <p:nvPr/>
        </p:nvSpPr>
        <p:spPr>
          <a:xfrm>
            <a:off x="3943350" y="1422231"/>
            <a:ext cx="1060450" cy="1323439"/>
          </a:xfrm>
          <a:prstGeom prst="rect">
            <a:avLst/>
          </a:prstGeom>
          <a:noFill/>
        </p:spPr>
        <p:txBody>
          <a:bodyPr wrap="square" rtlCol="0">
            <a:spAutoFit/>
          </a:bodyPr>
          <a:lstStyle/>
          <a:p>
            <a:pPr algn="ctr"/>
            <a:r>
              <a:rPr lang="zh-CN" altLang="en-US" sz="8000" b="1">
                <a:latin typeface="微软雅黑" panose="020B0503020204020204" pitchFamily="34" charset="-122"/>
                <a:ea typeface="微软雅黑" panose="020B0503020204020204" pitchFamily="34" charset="-122"/>
              </a:rPr>
              <a:t>录</a:t>
            </a:r>
          </a:p>
        </p:txBody>
      </p:sp>
      <p:sp>
        <p:nvSpPr>
          <p:cNvPr id="5" name="文本框 4"/>
          <p:cNvSpPr txBox="1"/>
          <p:nvPr/>
        </p:nvSpPr>
        <p:spPr>
          <a:xfrm>
            <a:off x="3968750" y="1199465"/>
            <a:ext cx="1657350" cy="369332"/>
          </a:xfrm>
          <a:prstGeom prst="rect">
            <a:avLst/>
          </a:prstGeom>
          <a:noFill/>
        </p:spPr>
        <p:txBody>
          <a:bodyPr wrap="square" rtlCol="0">
            <a:spAutoFit/>
          </a:bodyPr>
          <a:lstStyle/>
          <a:p>
            <a:r>
              <a:rPr lang="en-US" altLang="zh-CN" spc="600" smtClean="0">
                <a:latin typeface="Impact" panose="020B0806030902050204" pitchFamily="34" charset="0"/>
              </a:rPr>
              <a:t>Contents</a:t>
            </a:r>
            <a:endParaRPr lang="zh-CN" altLang="en-US" spc="600">
              <a:latin typeface="Impact" panose="020B0806030902050204" pitchFamily="34" charset="0"/>
            </a:endParaRPr>
          </a:p>
        </p:txBody>
      </p:sp>
      <p:grpSp>
        <p:nvGrpSpPr>
          <p:cNvPr id="11" name="组合 10"/>
          <p:cNvGrpSpPr/>
          <p:nvPr/>
        </p:nvGrpSpPr>
        <p:grpSpPr>
          <a:xfrm>
            <a:off x="5451345" y="2146299"/>
            <a:ext cx="4454655" cy="939423"/>
            <a:chOff x="5451345" y="2146299"/>
            <a:chExt cx="4454655" cy="939423"/>
          </a:xfrm>
        </p:grpSpPr>
        <p:grpSp>
          <p:nvGrpSpPr>
            <p:cNvPr id="9" name="组合 8"/>
            <p:cNvGrpSpPr/>
            <p:nvPr/>
          </p:nvGrpSpPr>
          <p:grpSpPr>
            <a:xfrm>
              <a:off x="5451345" y="2146299"/>
              <a:ext cx="1066892" cy="939423"/>
              <a:chOff x="5451345" y="2717799"/>
              <a:chExt cx="1066892" cy="939423"/>
            </a:xfrm>
          </p:grpSpPr>
          <p:pic>
            <p:nvPicPr>
              <p:cNvPr id="7" name="图片 6"/>
              <p:cNvPicPr>
                <a:picLocks noChangeAspect="1"/>
              </p:cNvPicPr>
              <p:nvPr/>
            </p:nvPicPr>
            <p:blipFill>
              <a:blip r:embed="rId4"/>
              <a:stretch>
                <a:fillRect/>
              </a:stretch>
            </p:blipFill>
            <p:spPr>
              <a:xfrm>
                <a:off x="5451345" y="2717799"/>
                <a:ext cx="1066892" cy="939423"/>
              </a:xfrm>
              <a:prstGeom prst="rect">
                <a:avLst/>
              </a:prstGeom>
            </p:spPr>
          </p:pic>
          <p:sp>
            <p:nvSpPr>
              <p:cNvPr id="8" name="文本框 7"/>
              <p:cNvSpPr txBox="1"/>
              <p:nvPr/>
            </p:nvSpPr>
            <p:spPr>
              <a:xfrm>
                <a:off x="5673641" y="2831623"/>
                <a:ext cx="673100"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rPr>
                  <a:t>01</a:t>
                </a:r>
                <a:endParaRPr lang="zh-CN" altLang="en-US" sz="3200">
                  <a:solidFill>
                    <a:schemeClr val="bg1"/>
                  </a:solidFill>
                  <a:latin typeface="Impact" panose="020B0806030902050204" pitchFamily="34" charset="0"/>
                </a:endParaRPr>
              </a:p>
            </p:txBody>
          </p:sp>
        </p:grpSp>
        <p:sp>
          <p:nvSpPr>
            <p:cNvPr id="10" name="文本框 9"/>
            <p:cNvSpPr txBox="1"/>
            <p:nvPr/>
          </p:nvSpPr>
          <p:spPr>
            <a:xfrm>
              <a:off x="6518237" y="2354400"/>
              <a:ext cx="3387763" cy="523220"/>
            </a:xfrm>
            <a:prstGeom prst="rect">
              <a:avLst/>
            </a:prstGeom>
            <a:noFill/>
          </p:spPr>
          <p:txBody>
            <a:bodyPr wrap="square" rtlCol="0">
              <a:spAutoFit/>
            </a:bodyPr>
            <a:lstStyle/>
            <a:p>
              <a:r>
                <a:rPr lang="zh-CN" altLang="en-US" sz="2800" b="1" smtClean="0">
                  <a:latin typeface="微软雅黑" panose="020B0503020204020204" pitchFamily="34" charset="-122"/>
                  <a:ea typeface="微软雅黑" panose="020B0503020204020204" pitchFamily="34" charset="-122"/>
                </a:rPr>
                <a:t>民族精神的科学内涵</a:t>
              </a:r>
              <a:endParaRPr lang="zh-CN" altLang="en-US" sz="2800" b="1">
                <a:latin typeface="微软雅黑" panose="020B0503020204020204" pitchFamily="34" charset="-122"/>
                <a:ea typeface="微软雅黑" panose="020B0503020204020204" pitchFamily="34" charset="-122"/>
              </a:endParaRPr>
            </a:p>
          </p:txBody>
        </p:sp>
      </p:grpSp>
      <p:grpSp>
        <p:nvGrpSpPr>
          <p:cNvPr id="12" name="组合 11"/>
          <p:cNvGrpSpPr/>
          <p:nvPr/>
        </p:nvGrpSpPr>
        <p:grpSpPr>
          <a:xfrm>
            <a:off x="5451345" y="3644899"/>
            <a:ext cx="4454655" cy="939423"/>
            <a:chOff x="5451345" y="2146299"/>
            <a:chExt cx="4454655" cy="939423"/>
          </a:xfrm>
        </p:grpSpPr>
        <p:grpSp>
          <p:nvGrpSpPr>
            <p:cNvPr id="13" name="组合 12"/>
            <p:cNvGrpSpPr/>
            <p:nvPr/>
          </p:nvGrpSpPr>
          <p:grpSpPr>
            <a:xfrm>
              <a:off x="5451345" y="2146299"/>
              <a:ext cx="1066892" cy="939423"/>
              <a:chOff x="5451345" y="2717799"/>
              <a:chExt cx="1066892" cy="939423"/>
            </a:xfrm>
          </p:grpSpPr>
          <p:pic>
            <p:nvPicPr>
              <p:cNvPr id="15" name="图片 14"/>
              <p:cNvPicPr>
                <a:picLocks noChangeAspect="1"/>
              </p:cNvPicPr>
              <p:nvPr/>
            </p:nvPicPr>
            <p:blipFill>
              <a:blip r:embed="rId4"/>
              <a:stretch>
                <a:fillRect/>
              </a:stretch>
            </p:blipFill>
            <p:spPr>
              <a:xfrm>
                <a:off x="5451345" y="2717799"/>
                <a:ext cx="1066892" cy="939423"/>
              </a:xfrm>
              <a:prstGeom prst="rect">
                <a:avLst/>
              </a:prstGeom>
            </p:spPr>
          </p:pic>
          <p:sp>
            <p:nvSpPr>
              <p:cNvPr id="16" name="文本框 15"/>
              <p:cNvSpPr txBox="1"/>
              <p:nvPr/>
            </p:nvSpPr>
            <p:spPr>
              <a:xfrm>
                <a:off x="5673641" y="2831623"/>
                <a:ext cx="673100"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rPr>
                  <a:t>02</a:t>
                </a:r>
                <a:endParaRPr lang="zh-CN" altLang="en-US" sz="3200">
                  <a:solidFill>
                    <a:schemeClr val="bg1"/>
                  </a:solidFill>
                  <a:latin typeface="Impact" panose="020B0806030902050204" pitchFamily="34" charset="0"/>
                </a:endParaRPr>
              </a:p>
            </p:txBody>
          </p:sp>
        </p:grpSp>
        <p:sp>
          <p:nvSpPr>
            <p:cNvPr id="14" name="文本框 13"/>
            <p:cNvSpPr txBox="1"/>
            <p:nvPr/>
          </p:nvSpPr>
          <p:spPr>
            <a:xfrm>
              <a:off x="6518237" y="2354400"/>
              <a:ext cx="3387763" cy="523220"/>
            </a:xfrm>
            <a:prstGeom prst="rect">
              <a:avLst/>
            </a:prstGeom>
            <a:noFill/>
          </p:spPr>
          <p:txBody>
            <a:bodyPr wrap="square" rtlCol="0">
              <a:spAutoFit/>
            </a:bodyPr>
            <a:lstStyle/>
            <a:p>
              <a:r>
                <a:rPr lang="zh-CN" altLang="en-US" sz="2800" b="1" smtClean="0">
                  <a:latin typeface="微软雅黑" panose="020B0503020204020204" pitchFamily="34" charset="-122"/>
                  <a:ea typeface="微软雅黑" panose="020B0503020204020204" pitchFamily="34" charset="-122"/>
                </a:rPr>
                <a:t>民族精神的时代价值</a:t>
              </a:r>
              <a:endParaRPr lang="zh-CN" altLang="en-US" sz="2800" b="1">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5451345" y="5143499"/>
            <a:ext cx="4454655" cy="939423"/>
            <a:chOff x="5451345" y="2146299"/>
            <a:chExt cx="4454655" cy="939423"/>
          </a:xfrm>
        </p:grpSpPr>
        <p:grpSp>
          <p:nvGrpSpPr>
            <p:cNvPr id="18" name="组合 17"/>
            <p:cNvGrpSpPr/>
            <p:nvPr/>
          </p:nvGrpSpPr>
          <p:grpSpPr>
            <a:xfrm>
              <a:off x="5451345" y="2146299"/>
              <a:ext cx="1066892" cy="939423"/>
              <a:chOff x="5451345" y="2717799"/>
              <a:chExt cx="1066892" cy="939423"/>
            </a:xfrm>
          </p:grpSpPr>
          <p:pic>
            <p:nvPicPr>
              <p:cNvPr id="20" name="图片 19"/>
              <p:cNvPicPr>
                <a:picLocks noChangeAspect="1"/>
              </p:cNvPicPr>
              <p:nvPr/>
            </p:nvPicPr>
            <p:blipFill>
              <a:blip r:embed="rId4"/>
              <a:stretch>
                <a:fillRect/>
              </a:stretch>
            </p:blipFill>
            <p:spPr>
              <a:xfrm>
                <a:off x="5451345" y="2717799"/>
                <a:ext cx="1066892" cy="939423"/>
              </a:xfrm>
              <a:prstGeom prst="rect">
                <a:avLst/>
              </a:prstGeom>
            </p:spPr>
          </p:pic>
          <p:sp>
            <p:nvSpPr>
              <p:cNvPr id="21" name="文本框 20"/>
              <p:cNvSpPr txBox="1"/>
              <p:nvPr/>
            </p:nvSpPr>
            <p:spPr>
              <a:xfrm>
                <a:off x="5673641" y="2831623"/>
                <a:ext cx="673100" cy="584775"/>
              </a:xfrm>
              <a:prstGeom prst="rect">
                <a:avLst/>
              </a:prstGeom>
              <a:noFill/>
            </p:spPr>
            <p:txBody>
              <a:bodyPr wrap="square" rtlCol="0">
                <a:spAutoFit/>
              </a:bodyPr>
              <a:lstStyle/>
              <a:p>
                <a:pPr algn="ctr"/>
                <a:r>
                  <a:rPr lang="en-US" altLang="zh-CN" sz="3200" smtClean="0">
                    <a:solidFill>
                      <a:schemeClr val="bg1"/>
                    </a:solidFill>
                    <a:latin typeface="Impact" panose="020B0806030902050204" pitchFamily="34" charset="0"/>
                  </a:rPr>
                  <a:t>03</a:t>
                </a:r>
                <a:endParaRPr lang="zh-CN" altLang="en-US" sz="3200">
                  <a:solidFill>
                    <a:schemeClr val="bg1"/>
                  </a:solidFill>
                  <a:latin typeface="Impact" panose="020B0806030902050204" pitchFamily="34" charset="0"/>
                </a:endParaRPr>
              </a:p>
            </p:txBody>
          </p:sp>
        </p:grpSp>
        <p:sp>
          <p:nvSpPr>
            <p:cNvPr id="19" name="文本框 18"/>
            <p:cNvSpPr txBox="1"/>
            <p:nvPr/>
          </p:nvSpPr>
          <p:spPr>
            <a:xfrm>
              <a:off x="6518237" y="2354400"/>
              <a:ext cx="3387763" cy="523220"/>
            </a:xfrm>
            <a:prstGeom prst="rect">
              <a:avLst/>
            </a:prstGeom>
            <a:noFill/>
          </p:spPr>
          <p:txBody>
            <a:bodyPr wrap="square" rtlCol="0">
              <a:spAutoFit/>
            </a:bodyPr>
            <a:lstStyle/>
            <a:p>
              <a:r>
                <a:rPr lang="zh-CN" altLang="en-US" sz="2800" b="1" smtClean="0">
                  <a:latin typeface="微软雅黑" panose="020B0503020204020204" pitchFamily="34" charset="-122"/>
                  <a:ea typeface="微软雅黑" panose="020B0503020204020204" pitchFamily="34" charset="-122"/>
                </a:rPr>
                <a:t>民族精神的主要途径</a:t>
              </a:r>
              <a:endParaRPr lang="zh-CN" altLang="en-US" sz="2800" b="1">
                <a:latin typeface="微软雅黑" panose="020B0503020204020204" pitchFamily="34" charset="-122"/>
                <a:ea typeface="微软雅黑" panose="020B0503020204020204" pitchFamily="34" charset="-122"/>
              </a:endParaRPr>
            </a:p>
          </p:txBody>
        </p:sp>
      </p:grpSp>
      <p:sp>
        <p:nvSpPr>
          <p:cNvPr id="6" name="文本框 5"/>
          <p:cNvSpPr txBox="1"/>
          <p:nvPr/>
        </p:nvSpPr>
        <p:spPr>
          <a:xfrm>
            <a:off x="6853561" y="248575"/>
            <a:ext cx="1740023" cy="230832"/>
          </a:xfrm>
          <a:prstGeom prst="rect">
            <a:avLst/>
          </a:prstGeom>
          <a:noFill/>
        </p:spPr>
        <p:txBody>
          <a:bodyPr wrap="square" rtlCol="0">
            <a:spAutoFit/>
          </a:bodyPr>
          <a:lstStyle/>
          <a:p>
            <a:r>
              <a:rPr lang="en-US" altLang="zh-CN" sz="90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750"/>
                                        <p:tgtEl>
                                          <p:spTgt spid="2"/>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750"/>
                                        <p:tgtEl>
                                          <p:spTgt spid="3"/>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750"/>
                                        <p:tgtEl>
                                          <p:spTgt spid="4"/>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par>
                          <p:cTn id="20" fill="hold" nodeType="afterGroup">
                            <p:stCondLst>
                              <p:cond delay="2750"/>
                            </p:stCondLst>
                            <p:childTnLst>
                              <p:par>
                                <p:cTn id="21" presetID="2" presetClass="entr" presetSubtype="2" decel="10000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750" fill="hold"/>
                                        <p:tgtEl>
                                          <p:spTgt spid="11"/>
                                        </p:tgtEl>
                                        <p:attrNameLst>
                                          <p:attrName>ppt_x</p:attrName>
                                        </p:attrNameLst>
                                      </p:cBhvr>
                                      <p:tavLst>
                                        <p:tav tm="0">
                                          <p:val>
                                            <p:strVal val="1+#ppt_w/2"/>
                                          </p:val>
                                        </p:tav>
                                        <p:tav tm="100000">
                                          <p:val>
                                            <p:strVal val="#ppt_x"/>
                                          </p:val>
                                        </p:tav>
                                      </p:tavLst>
                                    </p:anim>
                                    <p:anim calcmode="lin" valueType="num">
                                      <p:cBhvr additive="base">
                                        <p:cTn id="24" dur="750" fill="hold"/>
                                        <p:tgtEl>
                                          <p:spTgt spid="11"/>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3500"/>
                            </p:stCondLst>
                            <p:childTnLst>
                              <p:par>
                                <p:cTn id="26" presetID="2" presetClass="entr" presetSubtype="2" decel="100000"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750" fill="hold"/>
                                        <p:tgtEl>
                                          <p:spTgt spid="12"/>
                                        </p:tgtEl>
                                        <p:attrNameLst>
                                          <p:attrName>ppt_x</p:attrName>
                                        </p:attrNameLst>
                                      </p:cBhvr>
                                      <p:tavLst>
                                        <p:tav tm="0">
                                          <p:val>
                                            <p:strVal val="1+#ppt_w/2"/>
                                          </p:val>
                                        </p:tav>
                                        <p:tav tm="100000">
                                          <p:val>
                                            <p:strVal val="#ppt_x"/>
                                          </p:val>
                                        </p:tav>
                                      </p:tavLst>
                                    </p:anim>
                                    <p:anim calcmode="lin" valueType="num">
                                      <p:cBhvr additive="base">
                                        <p:cTn id="29" dur="750" fill="hold"/>
                                        <p:tgtEl>
                                          <p:spTgt spid="12"/>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4250"/>
                            </p:stCondLst>
                            <p:childTnLst>
                              <p:par>
                                <p:cTn id="31" presetID="2" presetClass="entr" presetSubtype="2" decel="100000"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750" fill="hold"/>
                                        <p:tgtEl>
                                          <p:spTgt spid="17"/>
                                        </p:tgtEl>
                                        <p:attrNameLst>
                                          <p:attrName>ppt_x</p:attrName>
                                        </p:attrNameLst>
                                      </p:cBhvr>
                                      <p:tavLst>
                                        <p:tav tm="0">
                                          <p:val>
                                            <p:strVal val="1+#ppt_w/2"/>
                                          </p:val>
                                        </p:tav>
                                        <p:tav tm="100000">
                                          <p:val>
                                            <p:strVal val="#ppt_x"/>
                                          </p:val>
                                        </p:tav>
                                      </p:tavLst>
                                    </p:anim>
                                    <p:anim calcmode="lin" valueType="num">
                                      <p:cBhvr additive="base">
                                        <p:cTn id="34" dur="75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H="1">
            <a:off x="442913" y="0"/>
            <a:ext cx="0" cy="6858000"/>
          </a:xfrm>
          <a:prstGeom prst="line">
            <a:avLst/>
          </a:prstGeom>
          <a:ln>
            <a:solidFill>
              <a:srgbClr val="AF0003"/>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442913" y="498500"/>
            <a:ext cx="11306175" cy="1593797"/>
            <a:chOff x="442913" y="560276"/>
            <a:chExt cx="11306175" cy="1593797"/>
          </a:xfrm>
        </p:grpSpPr>
        <p:sp>
          <p:nvSpPr>
            <p:cNvPr id="4" name="矩形 3"/>
            <p:cNvSpPr/>
            <p:nvPr/>
          </p:nvSpPr>
          <p:spPr>
            <a:xfrm>
              <a:off x="442913" y="560276"/>
              <a:ext cx="3998458" cy="624115"/>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微软雅黑" panose="020B0503020204020204" pitchFamily="34" charset="-122"/>
                  <a:ea typeface="微软雅黑" panose="020B0503020204020204" pitchFamily="34" charset="-122"/>
                </a:rPr>
                <a:t>与时俱进，弘扬</a:t>
              </a:r>
              <a:r>
                <a:rPr lang="zh-CN" altLang="en-US" b="1" smtClean="0">
                  <a:solidFill>
                    <a:schemeClr val="bg1"/>
                  </a:solidFill>
                  <a:latin typeface="微软雅黑" panose="020B0503020204020204" pitchFamily="34" charset="-122"/>
                  <a:ea typeface="微软雅黑" panose="020B0503020204020204" pitchFamily="34" charset="-122"/>
                </a:rPr>
                <a:t>中华民族传统</a:t>
              </a:r>
              <a:r>
                <a:rPr lang="zh-CN" altLang="en-US" b="1">
                  <a:solidFill>
                    <a:schemeClr val="bg1"/>
                  </a:solidFill>
                  <a:latin typeface="微软雅黑" panose="020B0503020204020204" pitchFamily="34" charset="-122"/>
                  <a:ea typeface="微软雅黑" panose="020B0503020204020204" pitchFamily="34" charset="-122"/>
                </a:rPr>
                <a:t>精神</a:t>
              </a:r>
            </a:p>
          </p:txBody>
        </p:sp>
        <p:sp>
          <p:nvSpPr>
            <p:cNvPr id="5" name="文本框 4"/>
            <p:cNvSpPr txBox="1"/>
            <p:nvPr/>
          </p:nvSpPr>
          <p:spPr>
            <a:xfrm>
              <a:off x="609600" y="1300506"/>
              <a:ext cx="11139488" cy="853567"/>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en-US" altLang="zh-CN"/>
                <a:t>1988</a:t>
              </a:r>
              <a:r>
                <a:rPr lang="zh-CN" altLang="en-US"/>
                <a:t>年</a:t>
              </a:r>
              <a:r>
                <a:rPr lang="en-US" altLang="zh-CN"/>
                <a:t>1</a:t>
              </a:r>
              <a:r>
                <a:rPr lang="zh-CN" altLang="en-US"/>
                <a:t>月诺贝尔奖巴黎集会，宣言的第一句话就是：“如果人类要在</a:t>
              </a:r>
              <a:r>
                <a:rPr lang="en-US" altLang="zh-CN"/>
                <a:t>21</a:t>
              </a:r>
              <a:r>
                <a:rPr lang="zh-CN" altLang="en-US"/>
                <a:t>世纪生存下去，必须回首</a:t>
              </a:r>
              <a:r>
                <a:rPr lang="en-US" altLang="zh-CN"/>
                <a:t>2500</a:t>
              </a:r>
              <a:r>
                <a:rPr lang="zh-CN" altLang="en-US"/>
                <a:t>年去吸取孔子的智慧</a:t>
              </a:r>
            </a:p>
          </p:txBody>
        </p:sp>
      </p:grpSp>
      <p:grpSp>
        <p:nvGrpSpPr>
          <p:cNvPr id="15" name="组合 14"/>
          <p:cNvGrpSpPr/>
          <p:nvPr/>
        </p:nvGrpSpPr>
        <p:grpSpPr>
          <a:xfrm>
            <a:off x="442913" y="2632102"/>
            <a:ext cx="11306175" cy="1593797"/>
            <a:chOff x="442913" y="2555992"/>
            <a:chExt cx="11306175" cy="1593797"/>
          </a:xfrm>
        </p:grpSpPr>
        <p:sp>
          <p:nvSpPr>
            <p:cNvPr id="8" name="矩形 7"/>
            <p:cNvSpPr/>
            <p:nvPr/>
          </p:nvSpPr>
          <p:spPr>
            <a:xfrm>
              <a:off x="442913" y="2555992"/>
              <a:ext cx="3998458" cy="624115"/>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微软雅黑" panose="020B0503020204020204" pitchFamily="34" charset="-122"/>
                  <a:ea typeface="微软雅黑" panose="020B0503020204020204" pitchFamily="34" charset="-122"/>
                </a:rPr>
                <a:t>加强建设，提高公民道德水平</a:t>
              </a:r>
            </a:p>
          </p:txBody>
        </p:sp>
        <p:sp>
          <p:nvSpPr>
            <p:cNvPr id="9" name="文本框 8"/>
            <p:cNvSpPr txBox="1"/>
            <p:nvPr/>
          </p:nvSpPr>
          <p:spPr>
            <a:xfrm>
              <a:off x="609600" y="3296222"/>
              <a:ext cx="11139488" cy="853567"/>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a:t>道德品质是民族精神的重要内容，道德水平是社会文明程度的重要标志，高尚道德是凝聚和激励全国各族人民的重要力量。培育民族精神，离不开道德建设</a:t>
              </a:r>
            </a:p>
          </p:txBody>
        </p:sp>
      </p:grpSp>
      <p:grpSp>
        <p:nvGrpSpPr>
          <p:cNvPr id="16" name="组合 15"/>
          <p:cNvGrpSpPr/>
          <p:nvPr/>
        </p:nvGrpSpPr>
        <p:grpSpPr>
          <a:xfrm>
            <a:off x="442913" y="4765703"/>
            <a:ext cx="11306175" cy="1593797"/>
            <a:chOff x="442913" y="4551707"/>
            <a:chExt cx="11306175" cy="1593797"/>
          </a:xfrm>
        </p:grpSpPr>
        <p:sp>
          <p:nvSpPr>
            <p:cNvPr id="11" name="矩形 10"/>
            <p:cNvSpPr/>
            <p:nvPr/>
          </p:nvSpPr>
          <p:spPr>
            <a:xfrm>
              <a:off x="442913" y="4551707"/>
              <a:ext cx="3998458" cy="624115"/>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微软雅黑" panose="020B0503020204020204" pitchFamily="34" charset="-122"/>
                  <a:ea typeface="微软雅黑" panose="020B0503020204020204" pitchFamily="34" charset="-122"/>
                </a:rPr>
                <a:t>开拓创新，强化教育</a:t>
              </a:r>
            </a:p>
          </p:txBody>
        </p:sp>
        <p:sp>
          <p:nvSpPr>
            <p:cNvPr id="12" name="文本框 11"/>
            <p:cNvSpPr txBox="1"/>
            <p:nvPr/>
          </p:nvSpPr>
          <p:spPr>
            <a:xfrm>
              <a:off x="609600" y="5291937"/>
              <a:ext cx="11139488" cy="853567"/>
            </a:xfrm>
            <a:prstGeom prst="rect">
              <a:avLst/>
            </a:prstGeom>
            <a:noFill/>
          </p:spPr>
          <p:txBody>
            <a:bodyPr wrap="square" rtlCol="0">
              <a:spAutoFit/>
            </a:bodyPr>
            <a:lstStyle>
              <a:defPPr>
                <a:defRPr lang="zh-CN"/>
              </a:defPPr>
              <a:lvl1pPr>
                <a:lnSpc>
                  <a:spcPct val="130000"/>
                </a:lnSpc>
                <a:defRPr sz="2400">
                  <a:latin typeface="微软雅黑" panose="020B0503020204020204" pitchFamily="34" charset="-122"/>
                  <a:ea typeface="微软雅黑" panose="020B0503020204020204" pitchFamily="34" charset="-122"/>
                </a:defRPr>
              </a:lvl1pPr>
            </a:lstStyle>
            <a:p>
              <a:r>
                <a:rPr lang="zh-CN" altLang="en-US" sz="2000"/>
                <a:t>国家意识在国家受到威胁时才能考验出来。在国家处于逆境、陷入危机时，那些有条件远走高飞但却坚定留下来与其同胞共沉浮、共生死的人，才是真正的新加坡人</a:t>
              </a:r>
            </a:p>
          </p:txBody>
        </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750"/>
                                        <p:tgtEl>
                                          <p:spTgt spid="3"/>
                                        </p:tgtEl>
                                      </p:cBhvr>
                                    </p:animEffect>
                                  </p:childTnLst>
                                </p:cTn>
                              </p:par>
                            </p:childTnLst>
                          </p:cTn>
                        </p:par>
                        <p:par>
                          <p:cTn id="8" fill="hold" nodeType="afterGroup">
                            <p:stCondLst>
                              <p:cond delay="75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750"/>
                                        <p:tgtEl>
                                          <p:spTgt spid="14"/>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750"/>
                                        <p:tgtEl>
                                          <p:spTgt spid="15"/>
                                        </p:tgtEl>
                                      </p:cBhvr>
                                    </p:animEffect>
                                  </p:childTnLst>
                                </p:cTn>
                              </p:par>
                            </p:childTnLst>
                          </p:cTn>
                        </p:par>
                        <p:par>
                          <p:cTn id="16" fill="hold" nodeType="afterGroup">
                            <p:stCondLst>
                              <p:cond delay="2250"/>
                            </p:stCondLst>
                            <p:childTnLst>
                              <p:par>
                                <p:cTn id="17" presetID="10"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86971"/>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42913" y="0"/>
            <a:ext cx="253773" cy="522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 Box 8"/>
          <p:cNvSpPr txBox="1">
            <a:spLocks noChangeArrowheads="1"/>
          </p:cNvSpPr>
          <p:nvPr/>
        </p:nvSpPr>
        <p:spPr bwMode="auto">
          <a:xfrm>
            <a:off x="999792" y="230657"/>
            <a:ext cx="5792893" cy="525657"/>
          </a:xfrm>
          <a:prstGeom prst="rect">
            <a:avLst/>
          </a:prstGeom>
          <a:noFill/>
        </p:spPr>
        <p:txBody>
          <a:bodyPr wrap="square" rtlCol="0">
            <a:spAutoFit/>
          </a:bodyPr>
          <a:lstStyle>
            <a:defPPr>
              <a:defRPr lang="zh-CN"/>
            </a:defPPr>
            <a:lvl1pPr>
              <a:lnSpc>
                <a:spcPct val="130000"/>
              </a:lnSpc>
              <a:defRPr sz="2400" b="1">
                <a:solidFill>
                  <a:schemeClr val="bg1"/>
                </a:solidFill>
                <a:latin typeface="微软雅黑" panose="020B0503020204020204" pitchFamily="34" charset="-122"/>
                <a:ea typeface="微软雅黑" panose="020B0503020204020204" pitchFamily="34" charset="-122"/>
              </a:defRPr>
            </a:lvl1pPr>
          </a:lstStyle>
          <a:p>
            <a:r>
              <a:rPr lang="zh-CN" altLang="en-US"/>
              <a:t>面向大众，积极发展文化事业和文化产业</a:t>
            </a:r>
          </a:p>
        </p:txBody>
      </p:sp>
      <p:sp>
        <p:nvSpPr>
          <p:cNvPr id="5" name="矩形 4"/>
          <p:cNvSpPr/>
          <p:nvPr/>
        </p:nvSpPr>
        <p:spPr>
          <a:xfrm>
            <a:off x="0" y="1538517"/>
            <a:ext cx="12192000" cy="1407885"/>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a:latin typeface="微软雅黑" panose="020B0503020204020204" pitchFamily="34" charset="-122"/>
                <a:ea typeface="微软雅黑" panose="020B0503020204020204" pitchFamily="34" charset="-122"/>
              </a:rPr>
              <a:t>国家支持和保障文化公益事业，并鼓励他们增强自身发展活力</a:t>
            </a:r>
          </a:p>
        </p:txBody>
      </p:sp>
      <p:sp>
        <p:nvSpPr>
          <p:cNvPr id="6" name="矩形 5"/>
          <p:cNvSpPr/>
          <p:nvPr/>
        </p:nvSpPr>
        <p:spPr>
          <a:xfrm>
            <a:off x="0" y="3316518"/>
            <a:ext cx="12192000" cy="1407885"/>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a:latin typeface="微软雅黑" panose="020B0503020204020204" pitchFamily="34" charset="-122"/>
                <a:ea typeface="微软雅黑" panose="020B0503020204020204" pitchFamily="34" charset="-122"/>
              </a:rPr>
              <a:t>发展文化产业是市场经济条件下繁荣社会主义文化、满足人民群众精神文化需求的重要途径</a:t>
            </a:r>
          </a:p>
        </p:txBody>
      </p:sp>
      <p:sp>
        <p:nvSpPr>
          <p:cNvPr id="7" name="矩形 6"/>
          <p:cNvSpPr/>
          <p:nvPr/>
        </p:nvSpPr>
        <p:spPr>
          <a:xfrm>
            <a:off x="0" y="5094519"/>
            <a:ext cx="12192000" cy="1407885"/>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a:latin typeface="微软雅黑" panose="020B0503020204020204" pitchFamily="34" charset="-122"/>
                <a:ea typeface="微软雅黑" panose="020B0503020204020204" pitchFamily="34" charset="-122"/>
              </a:rPr>
              <a:t>发展各类文化事业和文化产业都要贯彻发展先进文化的要求，始终把社会效益放在首位</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right)">
                                      <p:cBhvr>
                                        <p:cTn id="10" dur="750"/>
                                        <p:tgtEl>
                                          <p:spTgt spid="6"/>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8371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0" y="1562100"/>
            <a:ext cx="12192000" cy="5295900"/>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94586" y="749967"/>
            <a:ext cx="2088243" cy="1116934"/>
          </a:xfrm>
          <a:prstGeom prst="rect">
            <a:avLst/>
          </a:prstGeom>
        </p:spPr>
      </p:pic>
      <p:sp>
        <p:nvSpPr>
          <p:cNvPr id="9" name="椭圆 8"/>
          <p:cNvSpPr/>
          <p:nvPr/>
        </p:nvSpPr>
        <p:spPr>
          <a:xfrm>
            <a:off x="4406900"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pitchFamily="34" charset="-122"/>
                <a:ea typeface="微软雅黑" panose="020B0503020204020204" pitchFamily="34" charset="-122"/>
              </a:rPr>
              <a:t>第</a:t>
            </a:r>
          </a:p>
        </p:txBody>
      </p:sp>
      <p:sp>
        <p:nvSpPr>
          <p:cNvPr id="10" name="椭圆 9"/>
          <p:cNvSpPr/>
          <p:nvPr/>
        </p:nvSpPr>
        <p:spPr>
          <a:xfrm>
            <a:off x="5427133"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壹</a:t>
            </a:r>
            <a:endParaRPr lang="zh-CN" altLang="en-US" b="1">
              <a:latin typeface="微软雅黑" panose="020B0503020204020204" pitchFamily="34" charset="-122"/>
              <a:ea typeface="微软雅黑" panose="020B0503020204020204" pitchFamily="34" charset="-122"/>
            </a:endParaRPr>
          </a:p>
        </p:txBody>
      </p:sp>
      <p:sp>
        <p:nvSpPr>
          <p:cNvPr id="11" name="椭圆 10"/>
          <p:cNvSpPr/>
          <p:nvPr/>
        </p:nvSpPr>
        <p:spPr>
          <a:xfrm>
            <a:off x="6447366"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章</a:t>
            </a:r>
            <a:endParaRPr lang="zh-CN" altLang="en-US" b="1">
              <a:latin typeface="微软雅黑" panose="020B0503020204020204" pitchFamily="34" charset="-122"/>
              <a:ea typeface="微软雅黑" panose="020B0503020204020204" pitchFamily="34" charset="-122"/>
            </a:endParaRPr>
          </a:p>
        </p:txBody>
      </p:sp>
      <p:sp>
        <p:nvSpPr>
          <p:cNvPr id="12" name="椭圆 11"/>
          <p:cNvSpPr/>
          <p:nvPr/>
        </p:nvSpPr>
        <p:spPr>
          <a:xfrm>
            <a:off x="7467600" y="2362200"/>
            <a:ext cx="812800" cy="812800"/>
          </a:xfrm>
          <a:prstGeom prst="ellipse">
            <a:avLst/>
          </a:prstGeom>
          <a:solidFill>
            <a:srgbClr val="AF0003"/>
          </a:solidFill>
          <a:ln>
            <a:noFill/>
          </a:ln>
          <a:effectLst>
            <a:outerShdw blurRad="63500" sx="101000" sy="101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节</a:t>
            </a:r>
            <a:endParaRPr lang="zh-CN" altLang="en-US" b="1">
              <a:latin typeface="微软雅黑" panose="020B0503020204020204" pitchFamily="34" charset="-122"/>
              <a:ea typeface="微软雅黑" panose="020B0503020204020204" pitchFamily="34" charset="-122"/>
            </a:endParaRPr>
          </a:p>
        </p:txBody>
      </p:sp>
      <p:sp>
        <p:nvSpPr>
          <p:cNvPr id="13" name="文本框 12"/>
          <p:cNvSpPr txBox="1"/>
          <p:nvPr/>
        </p:nvSpPr>
        <p:spPr>
          <a:xfrm>
            <a:off x="4305300" y="3378200"/>
            <a:ext cx="5207000" cy="707886"/>
          </a:xfrm>
          <a:prstGeom prst="rect">
            <a:avLst/>
          </a:prstGeom>
          <a:noFill/>
        </p:spPr>
        <p:txBody>
          <a:bodyPr wrap="square" rtlCol="0">
            <a:spAutoFit/>
          </a:bodyPr>
          <a:lstStyle/>
          <a:p>
            <a:r>
              <a:rPr lang="zh-CN" altLang="en-US" sz="4000" b="1" dirty="0" smtClean="0">
                <a:latin typeface="微软雅黑" panose="020B0503020204020204" pitchFamily="34" charset="-122"/>
                <a:ea typeface="微软雅黑" panose="020B0503020204020204" pitchFamily="34" charset="-122"/>
              </a:rPr>
              <a:t>民族精神的科学内涵</a:t>
            </a:r>
            <a:endParaRPr lang="zh-CN" altLang="en-US" sz="40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50"/>
                                        <p:tgtEl>
                                          <p:spTgt spid="9"/>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750"/>
                                        <p:tgtEl>
                                          <p:spTgt spid="11"/>
                                        </p:tgtEl>
                                      </p:cBhvr>
                                    </p:animEffect>
                                  </p:childTnLst>
                                </p:cTn>
                              </p:par>
                            </p:childTnLst>
                          </p:cTn>
                        </p:par>
                        <p:par>
                          <p:cTn id="20" fill="hold" nodeType="afterGroup">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50"/>
                                        <p:tgtEl>
                                          <p:spTgt spid="12"/>
                                        </p:tgtEl>
                                      </p:cBhvr>
                                    </p:animEffect>
                                  </p:childTnLst>
                                </p:cTn>
                              </p:par>
                            </p:childTnLst>
                          </p:cTn>
                        </p:par>
                        <p:par>
                          <p:cTn id="24" fill="hold" nodeType="afterGroup">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750"/>
                                        <p:tgtEl>
                                          <p:spTgt spid="13"/>
                                        </p:tgtEl>
                                      </p:cBhvr>
                                    </p:animEffect>
                                  </p:childTnLst>
                                </p:cTn>
                              </p:par>
                            </p:childTnLst>
                          </p:cTn>
                        </p:par>
                        <p:par>
                          <p:cTn id="28" fill="hold" nodeType="afterGroup">
                            <p:stCondLst>
                              <p:cond delay="4500"/>
                            </p:stCondLst>
                            <p:childTnLst>
                              <p:par>
                                <p:cTn id="29" presetID="10"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5092700"/>
            <a:ext cx="12192000" cy="1765300"/>
          </a:xfrm>
          <a:prstGeom prst="rect">
            <a:avLst/>
          </a:prstGeom>
        </p:spPr>
      </p:pic>
      <p:sp>
        <p:nvSpPr>
          <p:cNvPr id="3" name="文本框 2"/>
          <p:cNvSpPr txBox="1"/>
          <p:nvPr/>
        </p:nvSpPr>
        <p:spPr>
          <a:xfrm>
            <a:off x="442913" y="558800"/>
            <a:ext cx="1320800" cy="707886"/>
          </a:xfrm>
          <a:prstGeom prst="rect">
            <a:avLst/>
          </a:prstGeom>
          <a:noFill/>
        </p:spPr>
        <p:txBody>
          <a:bodyPr wrap="square" rtlCol="0">
            <a:spAutoFit/>
          </a:bodyPr>
          <a:lstStyle/>
          <a:p>
            <a:r>
              <a:rPr lang="zh-CN" altLang="en-US" sz="4000" b="1" smtClean="0">
                <a:latin typeface="微软雅黑" panose="020B0503020204020204" pitchFamily="34" charset="-122"/>
                <a:ea typeface="微软雅黑" panose="020B0503020204020204" pitchFamily="34" charset="-122"/>
              </a:rPr>
              <a:t>前言</a:t>
            </a:r>
            <a:endParaRPr lang="zh-CN" altLang="en-US" sz="4000" b="1">
              <a:latin typeface="微软雅黑" panose="020B0503020204020204" pitchFamily="34" charset="-122"/>
              <a:ea typeface="微软雅黑" panose="020B0503020204020204" pitchFamily="34" charset="-122"/>
            </a:endParaRPr>
          </a:p>
        </p:txBody>
      </p:sp>
      <p:sp>
        <p:nvSpPr>
          <p:cNvPr id="4" name="文本框 3"/>
          <p:cNvSpPr txBox="1"/>
          <p:nvPr/>
        </p:nvSpPr>
        <p:spPr>
          <a:xfrm>
            <a:off x="442912" y="1330186"/>
            <a:ext cx="11215687" cy="853567"/>
          </a:xfrm>
          <a:prstGeom prst="rect">
            <a:avLst/>
          </a:prstGeom>
          <a:noFill/>
        </p:spPr>
        <p:txBody>
          <a:bodyPr wrap="square" rtlCol="0">
            <a:spAutoFit/>
          </a:bodyPr>
          <a:lstStyle/>
          <a:p>
            <a:pPr>
              <a:lnSpc>
                <a:spcPct val="130000"/>
              </a:lnSpc>
            </a:pPr>
            <a:r>
              <a:rPr lang="zh-CN" altLang="en-US" sz="2000" dirty="0">
                <a:latin typeface="微软雅黑" panose="020B0503020204020204" pitchFamily="34" charset="-122"/>
                <a:ea typeface="微软雅黑" panose="020B0503020204020204" pitchFamily="34" charset="-122"/>
              </a:rPr>
              <a:t>民族精神是一个民族赖以生存和发展的精神支撑。一个民族，没有振奋的精神和高尚的品格，不可能自立于世界民族之林</a:t>
            </a:r>
          </a:p>
        </p:txBody>
      </p:sp>
      <p:sp>
        <p:nvSpPr>
          <p:cNvPr id="5" name="文本框 4"/>
          <p:cNvSpPr txBox="1"/>
          <p:nvPr/>
        </p:nvSpPr>
        <p:spPr>
          <a:xfrm>
            <a:off x="442912" y="2781387"/>
            <a:ext cx="11215687" cy="859466"/>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dirty="0"/>
              <a:t>面对世界范围各种思想文化的相互激荡，必须把弘扬和培育民族精神作为文化建设极为重要的任务，纳入国民教育全过程，纳入精神文明建设全过程，使全体人民始终保持昂扬向上的精神状态</a:t>
            </a:r>
          </a:p>
        </p:txBody>
      </p:sp>
      <p:sp>
        <p:nvSpPr>
          <p:cNvPr id="6" name="文本框 5"/>
          <p:cNvSpPr txBox="1"/>
          <p:nvPr/>
        </p:nvSpPr>
        <p:spPr>
          <a:xfrm>
            <a:off x="442912" y="4238486"/>
            <a:ext cx="11215687" cy="892552"/>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dirty="0" smtClean="0"/>
              <a:t>文化</a:t>
            </a:r>
            <a:r>
              <a:rPr lang="zh-CN" altLang="en-US" dirty="0"/>
              <a:t>自信，是更基础、更广泛、更深厚的自信</a:t>
            </a:r>
            <a:r>
              <a:rPr lang="zh-CN" altLang="en-US" dirty="0" smtClean="0"/>
              <a:t>。中华民族</a:t>
            </a:r>
            <a:r>
              <a:rPr lang="zh-CN" altLang="en-US" dirty="0"/>
              <a:t>有着独特的精神标识，那就是在</a:t>
            </a:r>
            <a:r>
              <a:rPr lang="en-US" altLang="zh-CN" dirty="0"/>
              <a:t>5000</a:t>
            </a:r>
            <a:r>
              <a:rPr lang="zh-CN" altLang="en-US" dirty="0"/>
              <a:t>多年文明发展中孕育的中华优秀传统文化，在党和人民伟大斗争中</a:t>
            </a:r>
            <a:r>
              <a:rPr lang="zh-CN" altLang="en-US" dirty="0" smtClean="0"/>
              <a:t>孕育革命</a:t>
            </a:r>
            <a:r>
              <a:rPr lang="zh-CN" altLang="en-US" dirty="0"/>
              <a:t>文化和社会主义先进文化</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750"/>
                                        <p:tgtEl>
                                          <p:spTgt spid="3"/>
                                        </p:tgtEl>
                                      </p:cBhvr>
                                    </p:animEffect>
                                  </p:childTnLst>
                                </p:cTn>
                              </p:par>
                            </p:childTnLst>
                          </p:cTn>
                        </p:par>
                        <p:par>
                          <p:cTn id="12" fill="hold" nodeType="afterGroup">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750"/>
                                        <p:tgtEl>
                                          <p:spTgt spid="4"/>
                                        </p:tgtEl>
                                      </p:cBhvr>
                                    </p:animEffect>
                                  </p:childTnLst>
                                </p:cTn>
                              </p:par>
                            </p:childTnLst>
                          </p:cTn>
                        </p:par>
                        <p:par>
                          <p:cTn id="16" fill="hold" nodeType="afterGroup">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750"/>
                                        <p:tgtEl>
                                          <p:spTgt spid="5"/>
                                        </p:tgtEl>
                                      </p:cBhvr>
                                    </p:animEffect>
                                  </p:childTnLst>
                                </p:cTn>
                              </p:par>
                            </p:childTnLst>
                          </p:cTn>
                        </p:par>
                        <p:par>
                          <p:cTn id="20" fill="hold" nodeType="afterGroup">
                            <p:stCondLst>
                              <p:cond delay="275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109209" y="889272"/>
            <a:ext cx="11973582" cy="7175614"/>
          </a:xfrm>
          <a:prstGeom prst="rect">
            <a:avLst/>
          </a:prstGeom>
        </p:spPr>
      </p:pic>
      <p:pic>
        <p:nvPicPr>
          <p:cNvPr id="4" name="图片 3"/>
          <p:cNvPicPr>
            <a:picLocks noChangeAspect="1"/>
          </p:cNvPicPr>
          <p:nvPr/>
        </p:nvPicPr>
        <p:blipFill>
          <a:blip r:embed="rId4"/>
          <a:stretch>
            <a:fillRect/>
          </a:stretch>
        </p:blipFill>
        <p:spPr>
          <a:xfrm>
            <a:off x="2000174" y="4533900"/>
            <a:ext cx="8191653" cy="2702149"/>
          </a:xfrm>
          <a:prstGeom prst="rect">
            <a:avLst/>
          </a:prstGeom>
        </p:spPr>
      </p:pic>
      <p:sp>
        <p:nvSpPr>
          <p:cNvPr id="7" name="文本框 6"/>
          <p:cNvSpPr txBox="1"/>
          <p:nvPr/>
        </p:nvSpPr>
        <p:spPr>
          <a:xfrm>
            <a:off x="4029075" y="2425700"/>
            <a:ext cx="4133850" cy="584775"/>
          </a:xfrm>
          <a:prstGeom prst="rect">
            <a:avLst/>
          </a:prstGeom>
          <a:noFill/>
        </p:spPr>
        <p:txBody>
          <a:bodyPr wrap="square" rtlCol="0">
            <a:spAutoFit/>
          </a:bodyPr>
          <a:lstStyle/>
          <a:p>
            <a:pPr algn="ctr"/>
            <a:r>
              <a:rPr lang="zh-CN" altLang="en-US" sz="3200" b="1" dirty="0" smtClean="0">
                <a:latin typeface="微软雅黑" panose="020B0503020204020204" pitchFamily="34" charset="-122"/>
                <a:ea typeface="微软雅黑" panose="020B0503020204020204" pitchFamily="34" charset="-122"/>
              </a:rPr>
              <a:t>民族精神的科学内涵</a:t>
            </a:r>
            <a:endParaRPr lang="zh-CN" altLang="en-US" sz="3200" b="1" dirty="0">
              <a:latin typeface="微软雅黑" panose="020B0503020204020204" pitchFamily="34" charset="-122"/>
              <a:ea typeface="微软雅黑" panose="020B0503020204020204" pitchFamily="34" charset="-122"/>
            </a:endParaRPr>
          </a:p>
        </p:txBody>
      </p:sp>
      <p:sp>
        <p:nvSpPr>
          <p:cNvPr id="8" name="文本框 7"/>
          <p:cNvSpPr txBox="1"/>
          <p:nvPr/>
        </p:nvSpPr>
        <p:spPr>
          <a:xfrm>
            <a:off x="2419350" y="2926106"/>
            <a:ext cx="7353300" cy="1052596"/>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pPr algn="ctr"/>
            <a:r>
              <a:rPr lang="zh-CN" altLang="en-US" sz="2400"/>
              <a:t>民族</a:t>
            </a:r>
            <a:r>
              <a:rPr lang="zh-CN" altLang="en-US" sz="2400" smtClean="0"/>
              <a:t>精神是</a:t>
            </a:r>
            <a:r>
              <a:rPr lang="zh-CN" altLang="en-US" sz="2400"/>
              <a:t>以爱国主义为核心的团结统一、爱好和平、勤劳勇敢、自强不息的伟大精神</a:t>
            </a:r>
          </a:p>
        </p:txBody>
      </p:sp>
      <p:grpSp>
        <p:nvGrpSpPr>
          <p:cNvPr id="16" name="组合 15"/>
          <p:cNvGrpSpPr/>
          <p:nvPr/>
        </p:nvGrpSpPr>
        <p:grpSpPr>
          <a:xfrm>
            <a:off x="3136900" y="4187825"/>
            <a:ext cx="5918200" cy="133350"/>
            <a:chOff x="2292350" y="4187825"/>
            <a:chExt cx="5918200" cy="133350"/>
          </a:xfrm>
        </p:grpSpPr>
        <p:grpSp>
          <p:nvGrpSpPr>
            <p:cNvPr id="12" name="组合 11"/>
            <p:cNvGrpSpPr/>
            <p:nvPr/>
          </p:nvGrpSpPr>
          <p:grpSpPr>
            <a:xfrm>
              <a:off x="2292350" y="4187825"/>
              <a:ext cx="2768600" cy="133350"/>
              <a:chOff x="2292350" y="4187825"/>
              <a:chExt cx="2768600" cy="133350"/>
            </a:xfrm>
          </p:grpSpPr>
          <p:cxnSp>
            <p:nvCxnSpPr>
              <p:cNvPr id="10" name="直接连接符 9"/>
              <p:cNvCxnSpPr/>
              <p:nvPr/>
            </p:nvCxnSpPr>
            <p:spPr>
              <a:xfrm>
                <a:off x="2292350" y="4254500"/>
                <a:ext cx="2635250" cy="0"/>
              </a:xfrm>
              <a:prstGeom prst="line">
                <a:avLst/>
              </a:prstGeom>
              <a:ln>
                <a:solidFill>
                  <a:srgbClr val="AF0003"/>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4927600" y="4187825"/>
                <a:ext cx="133350" cy="133350"/>
              </a:xfrm>
              <a:prstGeom prst="ellipse">
                <a:avLst/>
              </a:prstGeom>
              <a:noFill/>
              <a:ln>
                <a:solidFill>
                  <a:srgbClr val="AF00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flipH="1">
              <a:off x="5441950" y="4187825"/>
              <a:ext cx="2768600" cy="133350"/>
              <a:chOff x="2292350" y="4187825"/>
              <a:chExt cx="2768600" cy="133350"/>
            </a:xfrm>
          </p:grpSpPr>
          <p:cxnSp>
            <p:nvCxnSpPr>
              <p:cNvPr id="14" name="直接连接符 13"/>
              <p:cNvCxnSpPr/>
              <p:nvPr/>
            </p:nvCxnSpPr>
            <p:spPr>
              <a:xfrm>
                <a:off x="2292350" y="4254500"/>
                <a:ext cx="2635250" cy="0"/>
              </a:xfrm>
              <a:prstGeom prst="line">
                <a:avLst/>
              </a:prstGeom>
              <a:ln>
                <a:solidFill>
                  <a:srgbClr val="AF0003"/>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4927600" y="4187825"/>
                <a:ext cx="133350" cy="133350"/>
              </a:xfrm>
              <a:prstGeom prst="ellipse">
                <a:avLst/>
              </a:prstGeom>
              <a:noFill/>
              <a:ln>
                <a:solidFill>
                  <a:srgbClr val="AF00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anim calcmode="lin" valueType="num">
                                      <p:cBhvr>
                                        <p:cTn id="8" dur="750" fill="hold"/>
                                        <p:tgtEl>
                                          <p:spTgt spid="6"/>
                                        </p:tgtEl>
                                        <p:attrNameLst>
                                          <p:attrName>ppt_x</p:attrName>
                                        </p:attrNameLst>
                                      </p:cBhvr>
                                      <p:tavLst>
                                        <p:tav tm="0">
                                          <p:val>
                                            <p:strVal val="#ppt_x"/>
                                          </p:val>
                                        </p:tav>
                                        <p:tav tm="100000">
                                          <p:val>
                                            <p:strVal val="#ppt_x"/>
                                          </p:val>
                                        </p:tav>
                                      </p:tavLst>
                                    </p:anim>
                                    <p:anim calcmode="lin" valueType="num">
                                      <p:cBhvr>
                                        <p:cTn id="9" dur="750" fill="hold"/>
                                        <p:tgtEl>
                                          <p:spTgt spid="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750"/>
                                        <p:tgtEl>
                                          <p:spTgt spid="4"/>
                                        </p:tgtEl>
                                      </p:cBhvr>
                                    </p:animEffect>
                                    <p:anim calcmode="lin" valueType="num">
                                      <p:cBhvr>
                                        <p:cTn id="14" dur="750" fill="hold"/>
                                        <p:tgtEl>
                                          <p:spTgt spid="4"/>
                                        </p:tgtEl>
                                        <p:attrNameLst>
                                          <p:attrName>ppt_x</p:attrName>
                                        </p:attrNameLst>
                                      </p:cBhvr>
                                      <p:tavLst>
                                        <p:tav tm="0">
                                          <p:val>
                                            <p:strVal val="#ppt_x"/>
                                          </p:val>
                                        </p:tav>
                                        <p:tav tm="100000">
                                          <p:val>
                                            <p:strVal val="#ppt_x"/>
                                          </p:val>
                                        </p:tav>
                                      </p:tavLst>
                                    </p:anim>
                                    <p:anim calcmode="lin" valueType="num">
                                      <p:cBhvr>
                                        <p:cTn id="15" dur="750" fill="hold"/>
                                        <p:tgtEl>
                                          <p:spTgt spid="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750"/>
                                        <p:tgtEl>
                                          <p:spTgt spid="7"/>
                                        </p:tgtEl>
                                      </p:cBhvr>
                                    </p:animEffect>
                                  </p:childTnLst>
                                </p:cTn>
                              </p:par>
                            </p:childTnLst>
                          </p:cTn>
                        </p:par>
                        <p:par>
                          <p:cTn id="20" fill="hold" nodeType="afterGroup">
                            <p:stCondLst>
                              <p:cond delay="225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750"/>
                                        <p:tgtEl>
                                          <p:spTgt spid="8"/>
                                        </p:tgtEl>
                                      </p:cBhvr>
                                    </p:animEffect>
                                  </p:childTnLst>
                                </p:cTn>
                              </p:par>
                            </p:childTnLst>
                          </p:cTn>
                        </p:par>
                        <p:par>
                          <p:cTn id="24" fill="hold" nodeType="afterGroup">
                            <p:stCondLst>
                              <p:cond delay="3000"/>
                            </p:stCondLst>
                            <p:childTnLst>
                              <p:par>
                                <p:cTn id="25" presetID="10"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3904520" y="1059544"/>
            <a:ext cx="8287480" cy="5798456"/>
          </a:xfrm>
          <a:prstGeom prst="rect">
            <a:avLst/>
          </a:prstGeom>
        </p:spPr>
      </p:pic>
      <p:sp>
        <p:nvSpPr>
          <p:cNvPr id="4" name="文本框 3"/>
          <p:cNvSpPr txBox="1"/>
          <p:nvPr/>
        </p:nvSpPr>
        <p:spPr>
          <a:xfrm>
            <a:off x="442912" y="1342572"/>
            <a:ext cx="2416401" cy="707886"/>
          </a:xfrm>
          <a:prstGeom prst="rect">
            <a:avLst/>
          </a:prstGeom>
          <a:noFill/>
        </p:spPr>
        <p:txBody>
          <a:bodyPr wrap="square" rtlCol="0">
            <a:spAutoFit/>
          </a:bodyPr>
          <a:lstStyle/>
          <a:p>
            <a:r>
              <a:rPr lang="zh-CN" altLang="en-US" sz="4000" b="1" dirty="0" smtClean="0">
                <a:latin typeface="微软雅黑" panose="020B0503020204020204" pitchFamily="34" charset="-122"/>
                <a:ea typeface="微软雅黑" panose="020B0503020204020204" pitchFamily="34" charset="-122"/>
              </a:rPr>
              <a:t>爱国主义</a:t>
            </a:r>
            <a:endParaRPr lang="zh-CN" altLang="en-US" sz="4000" b="1" dirty="0">
              <a:latin typeface="微软雅黑" panose="020B0503020204020204" pitchFamily="34" charset="-122"/>
              <a:ea typeface="微软雅黑" panose="020B0503020204020204" pitchFamily="34" charset="-122"/>
            </a:endParaRPr>
          </a:p>
        </p:txBody>
      </p:sp>
      <p:sp>
        <p:nvSpPr>
          <p:cNvPr id="5" name="文本框 4"/>
          <p:cNvSpPr txBox="1"/>
          <p:nvPr/>
        </p:nvSpPr>
        <p:spPr>
          <a:xfrm>
            <a:off x="442912" y="2441917"/>
            <a:ext cx="6130018" cy="853567"/>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dirty="0"/>
              <a:t>是指一个国家的人民在千百年来的社会实践中形成的一种对自己的祖国极其忠诚和热爱的深厚</a:t>
            </a:r>
            <a:r>
              <a:rPr lang="zh-CN" altLang="en-US" dirty="0" smtClean="0"/>
              <a:t>情感</a:t>
            </a:r>
            <a:endParaRPr lang="zh-CN" altLang="en-US" dirty="0"/>
          </a:p>
        </p:txBody>
      </p:sp>
      <p:sp>
        <p:nvSpPr>
          <p:cNvPr id="6" name="文本框 5"/>
          <p:cNvSpPr txBox="1"/>
          <p:nvPr/>
        </p:nvSpPr>
        <p:spPr>
          <a:xfrm>
            <a:off x="442912" y="3686942"/>
            <a:ext cx="6130018" cy="892552"/>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dirty="0" smtClean="0"/>
              <a:t>它</a:t>
            </a:r>
            <a:r>
              <a:rPr lang="zh-CN" altLang="en-US" dirty="0"/>
              <a:t>是民族凝聚的强大精神力量，是动员和鼓舞人们为自己祖国的生存发展</a:t>
            </a:r>
            <a:r>
              <a:rPr lang="zh-CN" altLang="en-US" dirty="0" smtClean="0"/>
              <a:t>前赴后继</a:t>
            </a:r>
            <a:r>
              <a:rPr lang="zh-CN" altLang="en-US" dirty="0"/>
              <a:t>、奋斗不息的一面旗帜</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750"/>
                                        <p:tgtEl>
                                          <p:spTgt spid="4"/>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750"/>
                                        <p:tgtEl>
                                          <p:spTgt spid="5"/>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08" y="283"/>
            <a:ext cx="3292125" cy="6864691"/>
          </a:xfrm>
          <a:prstGeom prst="rect">
            <a:avLst/>
          </a:prstGeom>
        </p:spPr>
      </p:pic>
      <p:sp>
        <p:nvSpPr>
          <p:cNvPr id="4" name="矩形 3"/>
          <p:cNvSpPr/>
          <p:nvPr/>
        </p:nvSpPr>
        <p:spPr>
          <a:xfrm>
            <a:off x="3512457" y="1179286"/>
            <a:ext cx="8236631" cy="4499429"/>
          </a:xfrm>
          <a:prstGeom prst="rect">
            <a:avLst/>
          </a:prstGeom>
          <a:noFill/>
          <a:ln>
            <a:solidFill>
              <a:srgbClr val="AF00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512458" y="2209162"/>
            <a:ext cx="2438400" cy="740228"/>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smtClean="0">
                <a:solidFill>
                  <a:schemeClr val="bg1"/>
                </a:solidFill>
                <a:latin typeface="微软雅黑" panose="020B0503020204020204" pitchFamily="34" charset="-122"/>
                <a:ea typeface="微软雅黑" panose="020B0503020204020204" pitchFamily="34" charset="-122"/>
              </a:rPr>
              <a:t>团结统一</a:t>
            </a:r>
            <a:endParaRPr lang="zh-CN" altLang="en-US" sz="2400" b="1">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3799000" y="3196133"/>
            <a:ext cx="7663543" cy="1452705"/>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sz="2800" b="1" i="1" dirty="0"/>
              <a:t>团结统一</a:t>
            </a:r>
            <a:r>
              <a:rPr lang="zh-CN" altLang="en-US" dirty="0"/>
              <a:t>是指一个民族为了实现共同的理想和目标，凝聚全民族的意志、智慧和力量，同心同德、维护统一、顾全大局的互助合作精神</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nodeType="afterGroup">
                            <p:stCondLst>
                              <p:cond delay="750"/>
                            </p:stCondLst>
                            <p:childTnLst>
                              <p:par>
                                <p:cTn id="9" presetID="16" presetClass="entr" presetSubtype="37"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outVertical)">
                                      <p:cBhvr>
                                        <p:cTn id="11" dur="750"/>
                                        <p:tgtEl>
                                          <p:spTgt spid="4"/>
                                        </p:tgtEl>
                                      </p:cBhvr>
                                    </p:animEffect>
                                  </p:childTnLst>
                                </p:cTn>
                              </p:par>
                            </p:childTnLst>
                          </p:cTn>
                        </p:par>
                        <p:par>
                          <p:cTn id="12" fill="hold" nodeType="afterGroup">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750"/>
                                        <p:tgtEl>
                                          <p:spTgt spid="5"/>
                                        </p:tgtEl>
                                      </p:cBhvr>
                                    </p:animEffect>
                                  </p:childTnLst>
                                </p:cTn>
                              </p:par>
                            </p:childTnLst>
                          </p:cTn>
                        </p:par>
                        <p:par>
                          <p:cTn id="16" fill="hold" nodeType="afterGroup">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0" y="1243721"/>
            <a:ext cx="4891314" cy="5614280"/>
          </a:xfrm>
          <a:prstGeom prst="rect">
            <a:avLst/>
          </a:prstGeom>
        </p:spPr>
      </p:pic>
      <p:sp>
        <p:nvSpPr>
          <p:cNvPr id="3" name="文本框 2"/>
          <p:cNvSpPr txBox="1"/>
          <p:nvPr/>
        </p:nvSpPr>
        <p:spPr>
          <a:xfrm>
            <a:off x="4920343" y="2373086"/>
            <a:ext cx="2416401" cy="707886"/>
          </a:xfrm>
          <a:prstGeom prst="rect">
            <a:avLst/>
          </a:prstGeom>
          <a:noFill/>
        </p:spPr>
        <p:txBody>
          <a:bodyPr wrap="square" rtlCol="0">
            <a:spAutoFit/>
          </a:bodyPr>
          <a:lstStyle/>
          <a:p>
            <a:r>
              <a:rPr lang="zh-CN" altLang="en-US" sz="4000" b="1" dirty="0" smtClean="0">
                <a:latin typeface="微软雅黑" panose="020B0503020204020204" pitchFamily="34" charset="-122"/>
                <a:ea typeface="微软雅黑" panose="020B0503020204020204" pitchFamily="34" charset="-122"/>
              </a:rPr>
              <a:t>爱好和平</a:t>
            </a:r>
            <a:endParaRPr lang="zh-CN" altLang="en-US" sz="4000" b="1" dirty="0">
              <a:latin typeface="微软雅黑" panose="020B0503020204020204" pitchFamily="34" charset="-122"/>
              <a:ea typeface="微软雅黑" panose="020B0503020204020204" pitchFamily="34" charset="-122"/>
            </a:endParaRPr>
          </a:p>
        </p:txBody>
      </p:sp>
      <p:sp>
        <p:nvSpPr>
          <p:cNvPr id="4" name="文本框 3"/>
          <p:cNvSpPr txBox="1"/>
          <p:nvPr/>
        </p:nvSpPr>
        <p:spPr>
          <a:xfrm>
            <a:off x="4920343" y="3080972"/>
            <a:ext cx="6130018" cy="1253677"/>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dirty="0"/>
              <a:t>爱好和平是指一个民族在同其他民族的交往中，平等相待，友好相处，求同存异，团结合作，为了维护世界和平、促进共同发展而努力奉献的精神</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par>
                          <p:cTn id="8" fill="hold" nodeType="afterGroup">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750"/>
                                        <p:tgtEl>
                                          <p:spTgt spid="3"/>
                                        </p:tgtEl>
                                      </p:cBhvr>
                                    </p:animEffect>
                                  </p:childTnLst>
                                </p:cTn>
                              </p:par>
                            </p:childTnLst>
                          </p:cTn>
                        </p:par>
                        <p:par>
                          <p:cTn id="12" fill="hold" nodeType="afterGroup">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3429000"/>
            <a:ext cx="12192000" cy="3429000"/>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486455" y="798286"/>
            <a:ext cx="1770743" cy="1770743"/>
          </a:xfrm>
          <a:prstGeom prst="rect">
            <a:avLst/>
          </a:prstGeom>
          <a:solidFill>
            <a:srgbClr val="AF0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latin typeface="微软雅黑" panose="020B0503020204020204" pitchFamily="34" charset="-122"/>
                <a:ea typeface="微软雅黑" panose="020B0503020204020204" pitchFamily="34" charset="-122"/>
              </a:rPr>
              <a:t>勤劳勇敢</a:t>
            </a:r>
            <a:endParaRPr lang="zh-CN" altLang="en-US" b="1">
              <a:latin typeface="微软雅黑" panose="020B0503020204020204" pitchFamily="34" charset="-122"/>
              <a:ea typeface="微软雅黑" panose="020B0503020204020204" pitchFamily="34" charset="-122"/>
            </a:endParaRPr>
          </a:p>
        </p:txBody>
      </p:sp>
      <p:sp>
        <p:nvSpPr>
          <p:cNvPr id="4" name="文本框 3"/>
          <p:cNvSpPr txBox="1"/>
          <p:nvPr/>
        </p:nvSpPr>
        <p:spPr>
          <a:xfrm>
            <a:off x="2569028" y="1077337"/>
            <a:ext cx="9027885" cy="1212640"/>
          </a:xfrm>
          <a:prstGeom prst="rect">
            <a:avLst/>
          </a:prstGeom>
          <a:noFill/>
        </p:spPr>
        <p:txBody>
          <a:bodyPr wrap="square" rtlCol="0">
            <a:spAutoFit/>
          </a:bodyPr>
          <a:lstStyle>
            <a:defPPr>
              <a:defRPr lang="zh-CN"/>
            </a:defPPr>
            <a:lvl1pPr>
              <a:lnSpc>
                <a:spcPct val="130000"/>
              </a:lnSpc>
              <a:defRPr sz="2000">
                <a:latin typeface="微软雅黑" panose="020B0503020204020204" pitchFamily="34" charset="-122"/>
                <a:ea typeface="微软雅黑" panose="020B0503020204020204" pitchFamily="34" charset="-122"/>
              </a:defRPr>
            </a:lvl1pPr>
          </a:lstStyle>
          <a:p>
            <a:r>
              <a:rPr lang="zh-CN" altLang="en-US" sz="2800"/>
              <a:t>勤劳勇敢是指一个民族在改造客观世界的实践中表现出来的不惧艰难的精神</a:t>
            </a:r>
          </a:p>
        </p:txBody>
      </p:sp>
      <p:sp>
        <p:nvSpPr>
          <p:cNvPr id="7" name="矩形 6"/>
          <p:cNvSpPr/>
          <p:nvPr/>
        </p:nvSpPr>
        <p:spPr>
          <a:xfrm>
            <a:off x="486455" y="4441373"/>
            <a:ext cx="1770743" cy="1770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solidFill>
                  <a:schemeClr val="tx1"/>
                </a:solidFill>
                <a:latin typeface="微软雅黑" panose="020B0503020204020204" pitchFamily="34" charset="-122"/>
                <a:ea typeface="微软雅黑" panose="020B0503020204020204" pitchFamily="34" charset="-122"/>
              </a:rPr>
              <a:t>自强不息</a:t>
            </a:r>
            <a:endParaRPr lang="zh-CN" altLang="en-US" b="1">
              <a:solidFill>
                <a:schemeClr val="tx1"/>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2569028" y="4720424"/>
            <a:ext cx="9027885" cy="1158074"/>
          </a:xfrm>
          <a:prstGeom prst="rect">
            <a:avLst/>
          </a:prstGeom>
          <a:noFill/>
        </p:spPr>
        <p:txBody>
          <a:bodyPr wrap="square" rtlCol="0">
            <a:spAutoFit/>
          </a:bodyPr>
          <a:lstStyle>
            <a:defPPr>
              <a:defRPr lang="zh-CN"/>
            </a:defPPr>
            <a:lvl1pPr>
              <a:lnSpc>
                <a:spcPct val="130000"/>
              </a:lnSpc>
              <a:defRPr sz="2800">
                <a:latin typeface="微软雅黑" panose="020B0503020204020204" pitchFamily="34" charset="-122"/>
                <a:ea typeface="微软雅黑" panose="020B0503020204020204" pitchFamily="34" charset="-122"/>
              </a:defRPr>
            </a:lvl1pPr>
          </a:lstStyle>
          <a:p>
            <a:r>
              <a:rPr lang="zh-CN" altLang="en-US">
                <a:solidFill>
                  <a:schemeClr val="bg1"/>
                </a:solidFill>
              </a:rPr>
              <a:t>自强不息是指一个民族所具有的独立自主、奋发向上、不断进取的精神</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750"/>
                                        <p:tgtEl>
                                          <p:spTgt spid="3"/>
                                        </p:tgtEl>
                                      </p:cBhvr>
                                    </p:animEffect>
                                    <p:anim calcmode="lin" valueType="num">
                                      <p:cBhvr>
                                        <p:cTn id="12" dur="750" fill="hold"/>
                                        <p:tgtEl>
                                          <p:spTgt spid="3"/>
                                        </p:tgtEl>
                                        <p:attrNameLst>
                                          <p:attrName>ppt_x</p:attrName>
                                        </p:attrNameLst>
                                      </p:cBhvr>
                                      <p:tavLst>
                                        <p:tav tm="0">
                                          <p:val>
                                            <p:strVal val="#ppt_x"/>
                                          </p:val>
                                        </p:tav>
                                        <p:tav tm="100000">
                                          <p:val>
                                            <p:strVal val="#ppt_x"/>
                                          </p:val>
                                        </p:tav>
                                      </p:tavLst>
                                    </p:anim>
                                    <p:anim calcmode="lin" valueType="num">
                                      <p:cBhvr>
                                        <p:cTn id="13" dur="750" fill="hold"/>
                                        <p:tgtEl>
                                          <p:spTgt spid="3"/>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250"/>
                            </p:stCondLst>
                            <p:childTnLst>
                              <p:par>
                                <p:cTn id="15" presetID="1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750"/>
                                        <p:tgtEl>
                                          <p:spTgt spid="4"/>
                                        </p:tgtEl>
                                        <p:attrNameLst>
                                          <p:attrName>ppt_x</p:attrName>
                                        </p:attrNameLst>
                                      </p:cBhvr>
                                      <p:tavLst>
                                        <p:tav tm="0">
                                          <p:val>
                                            <p:strVal val="#ppt_x-#ppt_w*1.125000"/>
                                          </p:val>
                                        </p:tav>
                                        <p:tav tm="100000">
                                          <p:val>
                                            <p:strVal val="#ppt_x"/>
                                          </p:val>
                                        </p:tav>
                                      </p:tavLst>
                                    </p:anim>
                                    <p:animEffect transition="in" filter="wipe(right)">
                                      <p:cBhvr>
                                        <p:cTn id="18" dur="750"/>
                                        <p:tgtEl>
                                          <p:spTgt spid="4"/>
                                        </p:tgtEl>
                                      </p:cBhvr>
                                    </p:animEffect>
                                  </p:childTnLst>
                                </p:cTn>
                              </p:par>
                            </p:childTnLst>
                          </p:cTn>
                        </p:par>
                        <p:par>
                          <p:cTn id="19" fill="hold" nodeType="afterGroup">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750"/>
                                        <p:tgtEl>
                                          <p:spTgt spid="7"/>
                                        </p:tgtEl>
                                      </p:cBhvr>
                                    </p:animEffect>
                                    <p:anim calcmode="lin" valueType="num">
                                      <p:cBhvr>
                                        <p:cTn id="23" dur="750" fill="hold"/>
                                        <p:tgtEl>
                                          <p:spTgt spid="7"/>
                                        </p:tgtEl>
                                        <p:attrNameLst>
                                          <p:attrName>ppt_x</p:attrName>
                                        </p:attrNameLst>
                                      </p:cBhvr>
                                      <p:tavLst>
                                        <p:tav tm="0">
                                          <p:val>
                                            <p:strVal val="#ppt_x"/>
                                          </p:val>
                                        </p:tav>
                                        <p:tav tm="100000">
                                          <p:val>
                                            <p:strVal val="#ppt_x"/>
                                          </p:val>
                                        </p:tav>
                                      </p:tavLst>
                                    </p:anim>
                                    <p:anim calcmode="lin" valueType="num">
                                      <p:cBhvr>
                                        <p:cTn id="24" dur="750" fill="hold"/>
                                        <p:tgtEl>
                                          <p:spTgt spid="7"/>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2750"/>
                            </p:stCondLst>
                            <p:childTnLst>
                              <p:par>
                                <p:cTn id="26" presetID="1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750"/>
                                        <p:tgtEl>
                                          <p:spTgt spid="8"/>
                                        </p:tgtEl>
                                        <p:attrNameLst>
                                          <p:attrName>ppt_x</p:attrName>
                                        </p:attrNameLst>
                                      </p:cBhvr>
                                      <p:tavLst>
                                        <p:tav tm="0">
                                          <p:val>
                                            <p:strVal val="#ppt_x-#ppt_w*1.125000"/>
                                          </p:val>
                                        </p:tav>
                                        <p:tav tm="100000">
                                          <p:val>
                                            <p:strVal val="#ppt_x"/>
                                          </p:val>
                                        </p:tav>
                                      </p:tavLst>
                                    </p:anim>
                                    <p:animEffect transition="in" filter="wipe(right)">
                                      <p:cBhvr>
                                        <p:cTn id="29"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7" grpId="0" animBg="1"/>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LAYERS_CUSTOMIZATION" val="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AqvrkzoZE7o6C8AAOlbAAAXAAAAdW5pdmVyc2FsL3VuaXZlcnNhbC5wbmftfAtUU1faqB3723YGS52ZjkQeaUtba2nBEJRXSOrQQq0PVES0AqmNGK1ChIAQyMPWKdgaiPgKyCOlqBTQpGglBPKwtSZAQoJajJqQqCE5PAwxOYZw8rwJ2pE6dt373/vPvfdfS9dyheyzv29/70fO3vurNauT5/5xwR9nzZo1d/mH76+bNes/4mbNmp33/BzvyM+1czZ6P54hrkv++yy2PGjU++VZ/LJVy2bNamf8ybnlP7zfX9j94SbirFkvXvT9f0ZC+G7rrFmbqcvfX7a+OMs4RGCcwZO0lKzUrPey3nu94Yd1X7eiW5ynW+uS331t2aoVX72yLnDhvLQFzfNeefXqmx+0fPX+P+4c+yjq89b9P2x4/6Od+1r3fvPXlamBz4cXTDii716NpUDV49WbShWj59kQ+SRjUmaP3rnNFHvZ3b7NEZyeinGbGZwsmsvaBnffK1dS7+2Dz/L9q/uyffO2i7JjsTbxQE1YW/zs6cGmXcebxhvBZIx9LSnRN7KXeCwHLBlx0jwmz9HoacjOZ2/EaG8nX3vG93jFsQowmAYxaZuyXvA93P3C2TxhU9cffH/fOhQQp1jj/gtEu59MW58lMUOu53zw8YkALLIgYRfV40MxMfGVXz3cPlCuGb7Kcv/QaECcDuhyTzE8U+8KrWcIR7kJX3STqdipn+azCZ6jHPJJvlt4ZsqlsI0uRJu/snRlUK8W1qMmDru79DwZIL37CxA7jNCwtXgfBb0lryUCKa5fUjJdP0U4fwrUXVS41IrMBOsvqcpW1TnCpQGrwn0D0x1yAjmiVzJoTp2SKZi6c0Bv1L4Id40ks64/f1RhXMqwnudQjPaOZHgcmBCoMkebAEuqqIioXehSA40gnmrAs1mqYk9eudxRLPQufEGl+2puvar9lX29CvddRRZjO6i/v8E78mpEKF58CTrLvZoj6VV1GnH6pTBK2/iGTUsKDA5i/F8NLsSbcqb2GsW/HDd8mh3/ZeNfvOgqdZoyec/ByKSv/BowrqsYCkXVUx2Zyxy3uDtzQ7BoSxWDn0caPtqk6+JjaGrz2xx+/bLhfXDnLWuOJY94IyBPnK0TNqO5DsueufUkDBMwmj9SaO1ntF3Cdy4WhktViWy4rb9Q1wEt4dCDlPqdS7UE/mdRtt7v47JWxWGjtXiUQiC5gVZmoGvhCwket8njDmQcZnhEHpuHKgWYKgNal4e79BL/sxGZ7dqegSBtNKiHGhbQ3CAlUiixBBG7ySyGRMrR8QBbGBcuSuEZi+sCtCsGdcOWj3Kj0e53OK9xQuJzS8tkjCpgnSvWZ0JypcA5UrI1qqcHIT5J/xJcvJTxDS/X7y+6ZDwSPSwklarDlf2z9Z2ZmkpzO7hnTlWeCrUavUcDV7wKJ/gdb0Zx81SO770kiT6o4fQfNBPIbNx96YdHxy08/D3pK9Xj4E42XKk3Oo+Pu8dpLo7SBBjVNOqXW9mBDCQ6KVxaSELzctV7UFSNsF9HB+JykbXwMAJA7Af7XcgsAw7oUm8L6c3PzI1HmzKYjGi2yL+tTE6mQ6VRIoOiNFxhS/EKF6IG2KTKGFuwdym/Jh1UKelXLrIFMhI0cAZSCAdL1yTIV7U2IhkJNAKAEOMAHdDejXydgZDvu14p8JkTVPptIl78Of35qvS1Fbd30kNhfy3LU2WwPn+16acAeBn9L7wh8iaNYv9xrgRXOZ7vQGwfNouNr9lU6A0TpWPE7hQvVWf8vtIdrYaBhsuIxE/Yit1RW4MWhH4ywWrc4Wzw56GZCptUV+m5lRKC8zIsL8YQgEkuqQ7ibTBIjmsrFWQDkkBn8sioZn4Cow0x5xp0dmGOfqDGpDL/sc95HOPgkeMtFcsi87UZSzVy24BXKQqcwYF3nztoupSBDgkVx671smnhdyTiwwNDgYNrlzAoKuRW+kmea1Kx2Bc7YBP6ZCVyu4yjWZCYNOerMxmsZTvoobi3eq8v9mcmauA2FVUNTfL6yVqj42KLIscRk3KltZEY4ujoCB0O+AvxxjuhW9iK944jIhnxc3oyGlTDaVUqR/YvN6n0HhfAlRBlxglLzGYQl4OxqTGWPeFwxhJRwvBZKFZTfjQRP+cns+A4FrTK9DoFzX0a/9cgbSgU0qfi5ZJNdAmdz5LUYF8I5pmmMHO38VZZY6J7KR1aCW+Xw7qAG2gYt1DZChXUqROSwkkTvHcUhfENPhsGjBp3hdxvju7oelhKfi3pFZlKh9Yp824Un0zfujHI9hXK0LnLkQesxcXv33r6hvBsmBIvi9HzKlSacmJQnCQsDlAN7zz0OZLzcxDjqNTiqJcoVDCMJCBuGM2bCE8EMuH4ndTTRoB6daBGonXX1pE+ACandRPr1cMysYDPkkpeihHZERar3CgxilUXi9U9tr6puHQtDSIeGm+T8HonHXGW6yqtpw7Du9uB/7BBUswmZfFWNXjIGF8c5Q+pBmouv8JkpH+Q/X7Nc+WkqZ5vFjNe0Q1+okOI91c98xo3GB7GQCQx8oZWJeJDQpXAHp0LcbfOohY7bLeDyuV+GTzFlD1bLQuLRjqzX5IV6rQ3g7j9OfkOdTi3txBaYtJuGwni+CXo8zoMiiJqfO6CuNAmwxSyDqhqL1JPCk+HxIFAAk0u2evlZqBm3GCq4Nc7DOMNKr0xL3MXvAi1WngKtGGp/Q6oJJ1BPPzZiBo9WYxRIBgsSYioWaerBGIaCGibmSzG0UFf5un0S9k6IptanFS2SbyPHkyKVzLgf6ogoWSFsJfFheD3h6oWzf65M9fvbzqqrkuNgRMyWBIWIRD2oVg3PKmLZdnVE9KvG8OwtYgFGywkAnZZrJvS5/cl7h/eAOqlic7J2RoQxMTHBMG59gDQdCNgsWRvCVNy4zhGawQaHAygVgpI+hywaInEiJYf/v6OjeZu6Ldt1MBDseFw7WxSqRNS2G5ONchBaSGuJ8gg6R+otknW8G0uLqWudr1WmXcVJ9HAIjFa1GTnqlwMxleg7HY39Az0Hj7/6cgd8pMTrnyAVOaX6V+rpfkyeDeyoOHVROVFg81XGNya8Kv35e4Ll5AF00l8vmJgOrFnoBIXTid48+9N4Bc5R1nu0Zenn77xnwb/T064kB8huH9lMIzDz7fe3MnJXL5O/kXdC7GBrUjd0gcT1mHtV5hs6tRFOPp49OujnL4bB5HfxsXHla32Pv2kRTR1QFQctePDK5ulsLX1wcHT2L8/8nphGj5ZMr3kO28szxy8cRkxTceK5evSC/cUPER96Je0pyD/f4CMRpZYB9M5DTQ31GbjAwlKjZVdlCkA602oMNJqHaTnGWLHAx4BnwQj9t2+moLJrDwAvKO4cZ1Ebz3XhBt51vvs2BXIJkMqjiTeeaOHqNSnP1pdLiI6EVZVHxFzcn5W8e3Lm+PKZ0Klz93PHGZnD6P01C7RzAfc4Bcj+jMXhAKZpmbHmX8a36J6Grg9Rkq74bw0H0suaONymFgqZOetVyByVah8jReNZyaaaAbtHLGtpDKvtiMUyDE1L5nJDiF+1ovABmtQU9uCWAIRc6Zt5jKDzwf4nuE4tUnyAWj9TI4+e5Y+jTO1NBQ/Qm6VV1ZO15obPwKwS/4g5qUlSL4b+z2gduPS3wOq7jb2wOJYvxFPxd683DQFIqkIFpsIpD7ScJyndd5i+Zmx2KSu8d8DWv17MOgX61NmmIGzLelCDLcVmIopQM8UD2fBMzp1a4NO92ROGP8p5AEKFLiSREp+MhNx2Xd/eeIiiK7x6y1gy5MUMxGOa5Y3j90dCYjzBue9JwvcaaGf1G0eJNJzuMHxhU9iBbd+aNvvLJSXOvR7C3EE7alPJlu56vdIUK2vqP+tVrjBs8oBFs19+V2N2+sIX1pixTmqyscmec2VORLe/zjW/qbbb3TtxD1OejOLan9Xd/tkj9e56I9hsqmJiqOhT3DHdCzFOtbS3PB2+c/EY0AdwJZyHjGdmQTz03rcNua+O7F9xCX5ITPIeL1lhn8sH5thwYe6Hq186AT7vxtIAk8I9ROyfN0rwfzSdEzEKJ0fL2GncAX1MxVxf7hkggewNZC8SHgpNSWh0GqRRmC6BklHAefrfe9B7CLB+BjkVXJBb61UQlKUaoiuPcI3oytqeCjlOH8GYSlsRIE8e5bsAnPevaDSQ013kAoU0XrfG1xLTP3Zdym3v5zP1mpKP2huBFFtM8E+G1nJcqgBdoSiLQ7UGWHO/E25mKwb1VjQfVBVEflHbzPZZfwwBstMXy9XMiQLlICu0kJtUHauulkaAsVAQeJCVX5mCEGY0oeTJ5om8wBJELZtLZpJXq2zI45VGhTvipWpKR0zme4b8PbfMCCflNTZ0xYYyrkv+z56zk94FmXSjhBbcd/L2l732QwWG50VHMeWPl9tI2ZOsLhE1dqQaEsxbxUbjgOKhdCSfVtsKEs7SKXWY8QZDTsn4pnpJQZEMhSAOygjwmwwOFLJsOSJraS6jGgqCq3YiZJkYNAeckjJ2Rm+vDBd3IEIkkcKK+Cj8gtMlYyzXbY7hg2vMIfrJ3G7VvJQjMNSy3Vwf7Wk3yg5GNOgeIvbLwnU29faUPkUsVgQOWZAN5mDAG+tTAXvHY/8tBKIEm4ArSSneiGj25WxrmF8MjKBOiOG9R6tevdiRlnHpnB4oj7AZBBT8rtf3YcLXwEt0WVlDVU3EhwbYU6Dw9ABLdHbEW+f8jZt0f0K/VIFDjWxqmILkd8aqShyF+9ANSP6cgOZepzeCEHDxGAbpyHFah3UzXDQhgxctaptwR0LNWtRrH9JVdXuqDkX1Us51TIdXXJTE5Gf2WfVGY+MG27nUcOHwM7+gRoDPE1BMShCK4CoBk9H3ib0teIPRjckrUsEZpj/lcNhTZujz6YlZoj5xoBquLLSr0SFiJiNzRqKzZoX69lY3MegMdLXG+yqF+tLFaFDe0ZkkhDOmIyjEhP72jBcBY28epEi242YOuIYjh1W0ltU8JOciSYJZ6YnrQ6OI4ogiQAcR80xdJn/2HsEvhC+DyeW8Fmqk34UnquYhpK/ZfOuAUuS7C2+Cn7IDY67OlVlg0gMg0S2BgZNVTn09iM2kGxAIGebit0kegYmJCx01Hn+8uHfOG1kpDz00zTxxbGlMCDy3gfibujoUV5K1skYNqucT/8c5hEX8oYC3k5FX3NSQ4pC4MjXDEt1abVe3my1Wm0YgykZEt6M6lfscDi52IvqXDqrajyftRa9ugHPlgJZc9tKnP+tw9pTkP/LIGPnlVmlUdmP9UW/rIgQFFib4K6RyydeXU5Lk5fVzftnbJFSIClWaHfbRJ7tNw+eaBtHvopPLNymLpvGOKuzeHqZWbfuwOKmfzQ+gJ8maFZ4w3/RhOLNZH0YlmefKBKVTneDV2tLXValdurm8Ph9jFvieUtUWWSGFDT3WBHNVsRB32/0z3T1cZx9g91a18TFPiB6mCgHsiirYl58wG9GWfyQAO689Vy6t81cBy0xkr19ZPhzP5bfEZgoJqvyG/vN3X4PO0kOxbiTsS2+/soiHD7rx00VNP+1WUObKBWd5IcT/ApL+Bac0deP9nFM1whuA+HYPm3iZEsKpdX5cd6NhxVZSaRe4mnjmO5+OT/rrXJheThGnEURdO56lOCd+ggmVnd7xPNjo8TsBBVMLDKc+c+s6ixtHlTGWLAwzhw09TXMFSxlqDPjn8BZpcbzlp1B/i7RWWog1nlnvpQTzOz9NR2pVmGEbqFNwAmyTYVRya6ND2lqnuwnUMExb5vCP8b1Csg6OC71tir6ZKbzhFEPFaKS3uDC4XgHwiA2JqtsydFD7LM286R9kityHeOYWzzzvsW6BrECd9UE1nkJyx/Um3/0p96zd/UYc7vYh8bB6sHCi04El8G0AYyidCh6JRcb/ytPY2x9WpGpRNn9oFjpPadAO0b+hoG9RLxRqgEbfqWBSj+jdvOAhm5qvEjzS6drO5/1ed7EKVXaJFqTxRG57ZuFYtgzbVs4yDm3I8i3/6TXgzqDMT2LpLdbeGQnYrX7Ntx9u2nFeD4lBM8xI5CfUV3jWFrBKNYaLwLjCajm1GFt5BDV1bnyoUK7j1QhQz8pk/t9fjEALfm+WNWI5MIZ5l9SUzKxvg6Sn7cpK60GSyRRBS0Z8CYztSE96+W4rtE9Ol2/JSPFeJKZVXJVOeU1JULsWKEh/Wd5k8GbqcKik1muu3jOc9KAxOGAj4iOvKFiujMuXGqtijxeKcV74z5ufTATwJ0w0TwOhrVP7tx8ClRWSrMfOHhXDixY8g3EU1AmLp/ELDIBFvrR0Y5EQF1cCOz5RDZSLQXHV+ntARU2HPXk6Cpu6ZV+jLAhr3PB/VxcSBzy49wIeCIQEIXMr1S9P0fix9gRj95WtxIqFJL96qEAUH+O5FcfoQBqHTm0re5wC6Gm0mtC/Q9MqFAlbouVVPNy+K8hE5U8v3pdbAWNAJ5S6XG5CatBBoc2kgh/+zmBKmCfodg6PNV+jzRSh+3fJDiUz79iOcxyDteGm8rk9GZS6dI5MudbzoA1kjAM0aXjHyIeS7fLaUm8X6WvWjpH8tmJleAa2GAOoQs1JBmIzdoRh9as4rahciGzNYJqPqA/WLQZNyC7ULMF4c2wiXh6q6Rzx8DdMnkrWZ3XTW+wmQkFSQ2JVvxR6ae/Co8ZU3DKG8JcSgLj8rmuoWL5Ocm7Xq+IwXSEgN/UpG895Sy2f91INL1cr1IBaU3gSI20g9vdRv95kJUeXv7QZDsqGnc74FPLSTSno54Un7hFgy5vJDpV3+ok1wldQ4cnJBi3edAbeThHQjU5/fu2aeC4O1NrJzMa0osrWz/PQ4mTMfbL0ZmaufVgWzQ3v1ZNcFTDtlydFP2Z9vVvlwqvaF/syb7P47OkwDNE+n7c9hW6PYPbSdhE/ALG5aGJ5dzgP5g+iy+onJcfFQ73vIgvG/Bj6dwQwhJFHaZkhDCQBQZwQT8jPqvwOCYdNKZUVRU7ZghkBUwkDov2dmej43mRIoMrA804juuk8xNEWNf24uiCDfmsKA08R5uiI23gttEl1LoQ29EKry+I29682onC6ZyfKdQEt+A795Asd4TfkucQMGyds033vIFY6ERKsxc/qEyHzju321EfV67d7dDd3RG/btuu00ny+3fPKbIwclT1Sef8TiLpDdtynevypOsIo/Sq8W1dO7yZf+jsgnu5O52ldaCoomYt0e+AioYkhixLTeoZ0w7S6SwS3fj8cRVDwqGrABI9/VBlJBXdUoVEO2/7M2nbeA+j96IhQkr+VOl2jU1oO/rb4TsYGXhQ/7JgkLVZznoYZW3aScyzPxv1Wr8zbnW++2GU7PK4B0X2dP3+ZJPPpyHgGIh/WLC6mJ79KUvu5MWz7L8092G666IflsjX7n/uT/4myDzitVjp1oezj6MdNxTHQkO44KUIarsTlEKRD2S0YxWHb/ko9lZevALjIUMAE3zo81e63BDGA/iWToTb1/zmifDelxFHvMh0EmXEgV8Lgg7B5M2dSo/6J29GX98QyN3ya3FQa7/tTyu2noygtKAeVQY3xyPcdyL6/i11R4tg+sW0iWrrTvey1zfocbI8f4mpJhOAUpR2vPRRv3Re6bFjPeNjpVqHZtCfNnUxmflh3DpII7cVC5W2R+t+xuHfWXHFPC5Utv1z+ZvSgUUJ9AeauqT63/xST/O95CZZ7xyIyHJNv/1Eu0ZTsL7Ch1pwAD2t093myRJvu6IUua3R/Hq9Dv/XQ5VXPD7tjIXCoZ5Bb/rabPcxgunSU6clcOuO0RqTiJ9zCePWYYQhmyN/3rq7l0PS31CtndOIYjrfDm4kM/SOt2lskVeV/B0/K1ggvxWppBiQLFLBaP90NbT3AFep86uHRSF/kGXTe+9Z9vDPgm1Y15h14O3gk2ZXwdWDsf6NQ7a6aRF1FpcmyAdqaAsXc0bUx6QALX7x7JVzaq+7a78gpd3sDDe0v6nUT+rcui56PGyTLy+D7SKXkcBkLMz8WJFgU1uLMaJDxM1uutaQVv9PLjo5I7ILh7CEBZ9G/mPbadhFXC7r1fwj6U0fsAO5wfo8pGbrSO/emtvIptUahV5ntnwkP6IabhdLpI5XMz+DQEot5iKXVz+TQgOtiRhfvG2vrBAU1dSoGPAiRRuCi7E3VOXz/4jEeeOmTYEDdPQtSD1C3PYRcag4viK9aznz+DSST84qdS/W73C+RUrq5X+bz/+USC3UH0RsC9kamSRX4r+HJeInMJ7tJRp5dhoskaiFBr8l8WtzIzL/DoG1GGUppgvt9v+SNMx54H/zCZzUcjl9Pxi2JFkn6UsVM82hhnPQy7Ww/PxN4uPmpnuLLsr33Oo1EhYQ8z30ViJsfbc5OQ6wCBBCRqvFhRAPPIbLLwz2Jje7ANYkm5TIkH1bO3vf+3juYV4u/yYSt30CwxzPr10bspBZIRmqXEaqBCXM8HbE1krMeJNfLRTSV1il6lcSkDNp+xr2Gqgbhr2B479G5H+K9LgNAdhPQ5YRVWoa/4/vigxCXE9dsmJtVn2s+DIiv1KiqvxGZzbcXqg4XyKDqDxK7lVB3OqP09wrDaU7/I6XTopX/2rUcYUjsupIsZy09YbwC2LIdsMyhN5rH36VMIyk7X2iCtICK3H/CLL14hhrFxIYny/Rk+jzCo5I1FnHJLUsYgguvuwjYI27zqAwHMRIoZAa0XO6U+1Xpz07gy/wNttv1CeTrGbUHjnnSMOvTEUkNhdAFe3gqSrkr2bObEwtCfgv+6KcfnfkK+cvlx6q3CiUgALhjLcPpQK3fTxda7/GZWON/xGU+vjz/xavTdYrfQVNG81B8BgHRVPzPXfGWM7DtHyrN93N79wNZcltBUIumKB5BPJLltY9yeVoXBNF2ATX/asXlun/JRhL0JPt+QHPVL7x23FmOvGniwdNVsGj2H+zbcH7e3E3Z8b8VsSzMad+OyXxDsd1XiT+MU1kClJlPeLLmFbxatWrd+O10IvPWXtTqGedFOD65Mxw/5nfC4lAOywO/jjGnwZIu8rk5Ts4j1LPZKv44OKCkNpGcMtjBL3uVy/ZNkKufor6KeqnqP+XUU/GJAK+ULBzsHCzxyhycblTMjwaFBeqVEVUl5Im4DvfhDaKnFIR2TW5Cm4KZynuTRSJHBWSepPH33Mbw+8QODPuzow9gwF/LpPj4gtHnD8vROe5AEMqy76e5NrQFxMbOPt2ZrL0w0F9dG9nLFq+Ch7BkuZgWFuEClSuHG46IhEQZgaj9CVl/2gEr6+GxXmkNCgineYGaN6+Puc5vgCDA9dUp6Pd1wiua9YPY7LejS37ic9S6Ze22K/zVrEVhaS6PGhPcZC30zZYIB19PH8TO1CRneHbcqY2Xz9HoDlU6SyPE+AQzlHU0B5Qd+aHmZkjDfdhQBzDeKSRyP8zMf6WcTl4YT4OtRJawsx+hU4vh70gsglMmTS6c4TkrT+gqUVcFiZpa0bQ7F3i65BEJzGmUvsl8H1bT5ih4ZfboGKep/i0meTP83SaUNsNRjWaUaWiS4ksFJcsy9ukYSf94uh4wvp57go56cL4CfOYZItf+SLRtv0rcVPSNdVbdqOSllTmZtcFMeKTLvMz59aTJkBRfc2P+WQ07BWu8lIxrVo0B1SBkkAmAJ1wxk2IXDFtT1DT5tiCDUxJZ/jFT+b8lAcVX9oqlmag/b/QoTdDeVb+8Xz+OiL968GBWOzfQCB1CYY7hvYixTGkIHWwU/HRE5QlJ43U6bv8qnF3g2y85XPk/Nei9uE1nDK5XyMo0sXS0Lql9ZAXSfTc+mgKtc34rySVHkr07a903dCw2vOG9jwve6kmj8hnwXGK4hru1YA/l5ubbuP4MsYZYPAbUveCOAlDzEinbPtrsILmjGfpkvUgSiyyxUpzxGHJ4GQnDZ1lJRQYIDrAHL+C6mCffZKYy+T8rnx3nsXvQLTg0zzTUbquS00L+Qvy2W2fBOn34IplL8WKMMMQPfLtSoApqfcI5HmODHRu7Y/5Xk3WMhCtSfKeD2sk0u9iaQmRuwyWDAy2AViMboagM09Ua9nqcOVjSXLLCGppInDxCVbYPwAtfoKckAXolU9QgF+9/9WnqJ+ifor6/wR1VeNhnT2QpiMcebyetXrTX3eQtyLutdl/M97OoJwO+uBfx40Emqot7vYtS0LDb+rqMTuI8Xi7fI8VG/Hcn2+d1ZfGa3X/pibil0UuB81jio3ZwX5UAqT2vTRZbyKX77MPL8RAI0Uf25c/QlV/aFowNzfMwAHzCbYl5+mkp5P+FyZ5iyewVus0DP4pgr/bqiYqMkshPROeSSRObxzR+HZqCIAEE2/y7jkFustgDFM4whU4IYUqGAXlQFHvIyMv/MhXUWaPkMdamtnl8vlYsrlkhN//ve3+1RQsYx8vZdjoxyLgSSFFsDcAFX6Y7Ns6o9VMyouE4OXNzE2PnKJ56wiqo/vFepijgWSoSTa5TuRel4a9R6x1xkUz6LC5kue7KCe3ThRdLdRZoHaksNJB5yaDkq9qy+TkOvPXg4jtcq5iIB4zUcxX73GXyBQUoSs2/THG8zwVcj8ql5S2NetyjUqffJ2bHSRre59IKbsEDTbouuhtvIlMU4kyEJetCWECSxUYj9NKiYwy6PQW1Gp2oB43jIYCeDSrGvmhocucYZkMeEdiBHdqUnhDU8XQRtyIbONx3154ipiIAh5FlLg3vF2B74e3VyMuaibTjqXBFkpeqTZH2AITt4ivkOiy76pVw0r1QiUj8ohBl42qi4BfxPdRQHOSt8LJyRddXhWaI+6BJGNEEYK9IRFvVaeir03q+rkJyscWqY8rqLw8sTQUn5a1qGbZYtwWsYwvWFJ2CfGWPI0JoEFOk5mKXk0X6wjS72o+z+ffIfq1gkaJhBOCI/MzGrhcueBRh7K619u1NPvVw9xiBlF7Si20+/tXwG2aFw8ScWuC9EZUVjiL5ofWDTu/lvPM1KyWms8L11ccUeXXohRkGTSpI+l3HhwHxBIV2raiZUZ8iywIUWWWy81NN2BzkXfm6ro++z4odLg4e2vfh7HiK0bGBYWyAh6qUC3SbUGLJy38PxDp1d66VKejO4bdgwM1kuMSqTqXLFQ1IvW8ystLWDrUabkCoSDEf92Ae8z+J+IKtvGlPdyjka9XcrnZd6U9zHmLI2fJMZNocX8G11U15cfQUcGwSEAKFuu0ejW6HHL5VZGc5o2grsISAxL7XcRNDVc7KdRgBUJUKVFXNsOyuQzixGNuUFrnCaiqfMyklyY2dzw2D1nw2eb/6aRSdSPRyZRwhwp4ctG/agSkpTlPcUEsTJn9BOc+NY8oVA+QeI/h7B4fgHxvfhjVusFa3AB/1HLfCSqw2BDfG0/XRkfNv7gL9vINgcsijcCKEsT9fI9v95o9px7/uIRLR8i+XW8NJWMt49hy0tQvUNpvMeVcGqiBb2KVy6cM0SISRSDnPMaSLaFAeO+nP6UrUKDMqhodTMcuKWggPbbO6uC4Ns/ImkJSWb9vX6Md8/cjnyOViovN/4LOKyHI/4967XXZ/ljP5trozAYLNksxUJNePMZ/tFlu7Ii3z97TN9CCS3+aI55O+n85KXtkuNN9lWZPYVCbT7LWPz2Z8BTkKchTkKcgT0GegjwFeQryFOQpyFOQpyBPQZ6CPAX5t4H49i8zTvktL9kZG/rol+WS0ZNMNvV+EzzheNS/XPbAi6BB0nTf8U74qsBDBYWUN4d3fSenqxb/my+p8E4olfhT7+0Lm75La8W2/7JzT5rliUCRyDHUhpnah+m0V2inKtr8ybdmp/s2UytWN6Q3YBvwDQQraZoajSG49ebe8A8aaE6NyaWp72hVL7XBbJwQx7phSAtsKAIawUDtlHjQt9f7WMpkhh4ykNJZ/j5gYNS3l/iGsGcib2tbH7CBIj+nNlzZ06nqMY3moD3dXeAAZGbQ+OQvgHBFt50covTdy+XbEiS69yfRbutRDln/LtNzGe66PFiOvt+4Ew71JGvyE2yA7+4D3U7PaArNvkrZL4rgDZGH3hHhdXt8my41BUOdzg4RJ9oFI/0Z3tQ99Bxm6schBZjX7/FXH56Ct6Rizxt93GWU8bcblzspoxkU3xEtjGlTbuqQ7XlLqeMEtrrYy9i69GGUaQwkBcHo1LFm6lgJqpWtLRlradbkb0q6ktGw9l2qAU812JVGYyccuom/JVM6AeoEoAmIR75ZqT0wdYPluhGYPKaOEBmEvKHOcFp4ZIihyzxJ1n5kxQ8vJ9MFKj2xXwco8tksk+2E2hb2I3idGxuU4JXfXunB+btRoAyp15IqT9jV+EFK5esiSYrlUlxRSFzbwsJFrQpgPawsMkav9EsezNkG622d9zbnVq3kJOpaTghDwuQ4UAsMg3RYNDi5x0/2Xb22jV+fV+JsqGgsUIfTQsRhZGSQnCOcvnsl/53gXDsyf0zSAyzWaLoz0YAZgIRl8pc5z4r62zoeEsTa0OZmE6MGAXTbBDEKErDRttSAuJQo6s+2jotby86STnd9lV7APqw9bDRlzvnR2RX8DThZfD5b3IOI2rY4iPuVGXg19M7kYA2JZrJNnsKENlPp/HpM85BRfCsWO3liCGibX06mj+EUKN+CIJPW3W4vlc9LY3lOdykuD5s4KWPa8agC9ClEXJqy3/I1D3q58Ch9py5tn1o0Zsv1q1ddjiAQJD8FcOFi3AauqeznWjcdNSHpNBq7AFtMq0niWEO5u6mQ9ehj1/RVdXAc2iKS8tIoc7d55fwW5qcsirsoe4S8ElfQyq7NKT+1SXwmgzCc0WYXlMaXy8fMFwdIpYOShjQbz//BR4sWqtcuItACByVzZs2KwSe7Gab1rZwfvYSvdXl9Jwta0vmnRAC3oCm1cOggPFk4uhQWCxJCN3iWhtrCMFQ0QwqKLtdIJYxmiZNQIM93mJu0CLdLlrE0ZOd1R3Sc7VdONBONoO885aBXb6wsgdMiXcj4DS0tJXVVyFbGXK//ejXEUxylcWPPjo0v9iptK82ykLaOGpw7nhMYxx2a7JKspaAZ40sT8UkyM6EkNxsV6JlXvSX+vTyMpVB+K5pKsJQixDK/ryBK70sJ4hEE2aBEPC+39epksz8VX4LQqva8ay5YrB43rNBnNkhVSwrcYxz32KDvLEOy1ogZ9ffc85eq9rQyEtomrvJGeSfGLN+hJ71S6UgVzTk3hpvtuzyQQNYFrnCXzgFO2T+WtTqCNrn9hhV/t57vnOuVWN/2qDknanfRdhUHYM4KBxNCUlYLr0GX7wVcNHSG6+50hnO+DWIqPIhvEV9UqvpFRbgjMj1USHhfZiotJNXZEZZqHErQT7wRuBmebnUFxF7IIumPJmtH05WEdM6Ic3ghhkTJDNc64EKv4bU61K/DFyreSFNqC0jr4aUbhvAq307o8XmdXcacNHigN6YG6bXbT7uziIGkxp4N1M92Z7BEJrlSb6oWQbUi6JiI2M+t0Zu+1SFaWXwpTt/l7BKwUynvei0rjhQOBQFSMVEGVNlA0rDrI7ZCGUFQYCU9OoPFWU8SKq4twh64necWrE5cuNvkNdiAxE/7lm0cetMSaiT67jLsm/e9/fo5o5FwaHZsom67MJePoZ55QOgRRc4R4Pvou3se6D7XQkBuoDXzztQuwGHdlUWpkGObLQbq3smG01LU7oQc55E7AfNM39pLvCIvSAKvV4uICmY/Da49Ng4WTUR5BFFN+AVYhmDSXUkLbHaX1petvqVJ0zIgGiMJZmtV+UWfT4hpYyTUErrPKyf3gJyj0wI8Yfb4ybG1Tn9DCw5vbfemH3mvNxCyjtJYvANRYm7PhVjs0jI5ZDoIe0OSElD5eWQ/49ySrOpI0ceRtlVQt4qsUrUK3zw3hq5fixbl3ViVCHQKIycOK+JpEcGJpj0DwVitgDO0yIJvsh+/683tNradGsS5IvuxO3q4wiPZfmTfkvIcq+dIGry0Q+DaxcmjWHee9AptDK2C03o8pccUS1a75k0+sL3DC83YTSmqqhx+XyQhPRFPnjzHEgjJdNoOwulATn5dcj+iNdezumjzoHLrhqFmZDQaSC2TB2AleQ6jcvHEzhEZq2Js51lvvaHuHnPkHfFsaWHDDXD96lJPxCZruzdslwnE1sGHsllvwXzbXFm39kHYWefKNLDXudnVP74r3lszv3LYTtovXTNfpaJLWo5LBOa3B8xF5xHPapQpd9JsoyfIbFIu5LT8vbG2TJ6jas+nd++gfjly1xumvxO+WepXH+/27bZJV6Add63w/ZvCpYWDlL3cViE8edATGCW16uDLQtK4B6YJ8SutGG/Dhj0IG2fqlg3qjz6Ux5gpsqgwVYc5gSzrRKw75bcXWn4RMm3UWfz2nIMGj+Ne6efwCGPu2I6EBxI5bOFLgHoFeKqR6EbhHJ+egJKvEV3koU9GnJ6cbmMho8lOfhuGAMuto80soV2PdevbsI7z2NLDWPtJbJc9ngaYMrTiWy8IvOL7IeF9QqRb8nqaMvlfZKdOckuQntnnKEeBVRz7afRSb5UUC114Dr3GTTGEX3F+LUcY5uL2B0b8AGvSTpqaWgLHxWFBYNE5M25c5YmEMtdjD3tj/uoFLMnUol4+S6zcxsdoOZGec8QdbtvycrOVciUR797lnZZQJq8wkYH4dJrJ5BKMI5C0NQSLSuRSKbm9OUTWWPte1ndCuKSx5OoKLVfMmD2sHLM/iGrfz3CEArFn9wnSXRmHRCt1fPeQXhkenTpNr6anIzgO5wwmOrCZov6N0aLI+x20ZsFy65Ian7LNJBmnZ2URLE5CeyuaW/+cxnggZ4a18arSd7mdCg85NndDvkrdXPLOrYXeaAGJ3kF7GKve0O5sGvMkLJiOuqkwj0kzM1AASw2cTW7JGyaG58fWXOwDWwQDReZAvXZHbpixYtfgQCz1LqrCHKE3bSSdPpMnCuAMr+S6Fl2qXY9l+GR4nAU6i8aMA7G0ysQyGZliOb+fX++gK0odfzjhCIgD8d6o4i3OD/v2zNiTrwCvgkvd17T2zekeg9ZZ2+Y7roecb5g+Uu/56g+5x2Z7XZh3YMyBMHjm3z3VjtTicDIpp9RzgThtBrmH9pWQ1WP22nDGA1O4htojT+OemZYpD/Kd3rfQZAsjvzfOrYRKc3IPi1L6mfhOqV5naiI53gRdkc4KqeT54taxcYQ3DfWCN6kJltC7PDJ/AVLJUGwJ4/YqXycQsLuiQhbS0uHMCo5JVylMdL8zrHjfah0JiFsIMfz02uG6ZFkPYYI25e+5/bFGk+VheMwYoT3ZMwI/mrgA4CywFZ8bc+jDvYro2RIj/vmIJ/0tLe7iFPe9JIjaFoJ/YCINQezY023j6wof5Bcg3HL+xoYhtv26r2Ye8d362idSBmVaz1en2WK7MNBhzCLR37jmjrn1hPIxsMY1JHIUcbCXljCqN7G5FzeG1xIOM6+6+0VQtDY/PjxxyV3ztkGbNHO9lpHo1nLMhCb1evGA2WJP+E29csYYg2rN3fxA+dbnaPee02tzKk/b43z594bvrLFlfPfmMnlvakqC9dQzyNYt73RwHb67TplcnTPtYghhA0Wk/sDqipGGLQRpr8gwfQ0WapadqoL/xwM+KQ8+ctRR+afGJh+WRb5rsCBbbVOr0Jv80clHPX32FsxZtFfCZfLylgWT/xTgkwu1yQpvqdDuFshXpD4o1ca8PcZnD0qrE/bLVufmYtWWd5j9XHPTOPPMr+g2OBnr0UleS2p4znclqlR0eaMrAdjfqqB5xb9/ukRieTJhcQtFkztFG9yS/W6fjAn0T0mlpRQ37n2MB8R4Tpnp0rVzS/mbrK78+VD00lZT78LRpZ7KcuAZ3w2kG5yC0aD1LIevUEX1ikQa0kiG+aMTjt216dEUN8gShRR2JG4DCB6jiGKN8OhF7yRHyVU0p9eE3m0KIUzaPG5thAg7cUdIu/8Ko56xlnK3ZhpzrOUvPwx6e4DXPG9mW0mK/NoxYXKVVjcGogfry+UrMn8hdL/o2Ue758+mjjKpLUFRYbycidSEv91LtxBy1BLPh3qEyWIqLg7xmhfzthD7umVPd/+GwuH0Do3kQMEEqiDrDvxsN/m2cPI8J9Ozud5UqnX0bSFOGbVu47hquIOXYt04fcVzeMRwzJ3rJNWZse9wBHSzo7hK7iWgk5P+2lB5atbQkduRniw8dWu0KDdZTrOneEatjPuGuFBfW3vBxTsRPLZ0oist4b7CE756QRz8a9+9sOm+izI4vq010b3ZPHbXdN/4/e/2sLZK35GQdziPbpM228c5zPTpTjrji111pilvQ5kx40Jp3ZhH0fYAesWRHGSmf/2oV86ezZqXpjEHZV8NEiAKTvlubE7HOG/7S+OfmeZ1367qG5Ge1rY2j3/D0dls+iHiet/48g9Wv8/++ydf/A9QSwMEFAACAAgACq+uTNZFKylNAAAAawAAABsAAAB1bml2ZXJzYWwvdW5pdmVyc2FsLnBuZy54bWyzsa/IzVEoSy0qzszPs1Uy1DNQsrfj5bIpKEoty0wtV6gAigEFIUBJodJWycQIwS3PTCnJAKowMDZDCGakZqZnlNgqmZubwwX1gWYCAFBLAQIAABQAAgAIAESUV0cjtE77+wIAALAIAAAUAAAAAAAAAAEAAAAAAAAAAAB1bml2ZXJzYWwvcGxheWVyLnhtbFBLAQIAABQAAgAIAAqvrkzoZE7o6C8AAOlbAAAXAAAAAAAAAAAAAAAAAC0DAAB1bml2ZXJzYWwvdW5pdmVyc2FsLnBuZ1BLAQIAABQAAgAIAAqvrkzWRSspTQAAAGsAAAAbAAAAAAAAAAEAAAAAAEozAAB1bml2ZXJzYWwvdW5pdmVyc2FsLnBuZy54bWxQSwUGAAAAAAMAAwDQAAAA0DMAAAAA"/>
  <p:tag name="ISPRING_PRESENTATION_TITLE" val="中小学德育课件弘扬民族精神爱国教育课件"/>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4FF57A6A-7CD2-4949-95CE-38870E36FA81"/>
  <p:tag name="ISPRINGCLOUDFOLDERID" val="0"/>
  <p:tag name="ISPRINGCLOUDFOLDERPATH" val="Repository"/>
  <p:tag name="ISPRINGONLINEFOLDERID" val="0"/>
  <p:tag name="ISPRINGONLINEFOLDERPATH" val="Content List"/>
</p:tagLst>
</file>

<file path=ppt/tags/tag2.xml><?xml version="1.0" encoding="utf-8"?>
<p:tagLst xmlns:a="http://schemas.openxmlformats.org/drawingml/2006/main" xmlns:r="http://schemas.openxmlformats.org/officeDocument/2006/relationships" xmlns:p="http://schemas.openxmlformats.org/presentationml/2006/main">
  <p:tag name="PA" val="v5.2.2"/>
</p:tagLst>
</file>

<file path=ppt/tags/tag3.xml><?xml version="1.0" encoding="utf-8"?>
<p:tagLst xmlns:a="http://schemas.openxmlformats.org/drawingml/2006/main" xmlns:r="http://schemas.openxmlformats.org/officeDocument/2006/relationships" xmlns:p="http://schemas.openxmlformats.org/presentationml/2006/main">
  <p:tag name="PA" val="v5.2.2"/>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1242</Words>
  <Application>Microsoft Office PowerPoint</Application>
  <PresentationFormat>宽屏</PresentationFormat>
  <Paragraphs>134</Paragraphs>
  <Slides>22</Slides>
  <Notes>22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22</vt:i4>
      </vt:variant>
    </vt:vector>
  </HeadingPairs>
  <TitlesOfParts>
    <vt:vector size="34" baseType="lpstr">
      <vt:lpstr>Meiryo</vt:lpstr>
      <vt:lpstr>等线</vt:lpstr>
      <vt:lpstr>等线 Light</vt:lpstr>
      <vt:lpstr>宋体</vt:lpstr>
      <vt:lpstr>微软雅黑</vt:lpstr>
      <vt:lpstr>禹卫书法行书简体</vt:lpstr>
      <vt:lpstr>Arial</vt:lpstr>
      <vt:lpstr>Calibri</vt:lpstr>
      <vt:lpstr>Calibri Light</vt:lpstr>
      <vt:lpstr>Impact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2021-06-25T21:09:21Z</cp:lastPrinted>
  <dcterms:created xsi:type="dcterms:W3CDTF">2021-06-25T21:09:21Z</dcterms:created>
  <dcterms:modified xsi:type="dcterms:W3CDTF">2023-04-15T02:35:12Z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