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3" r:id="rId2"/>
    <p:sldMasterId id="2147483707" r:id="rId3"/>
  </p:sldMasterIdLst>
  <p:notesMasterIdLst>
    <p:notesMasterId r:id="rId33"/>
  </p:notesMasterIdLst>
  <p:sldIdLst>
    <p:sldId id="256" r:id="rId4"/>
    <p:sldId id="315" r:id="rId5"/>
    <p:sldId id="316" r:id="rId6"/>
    <p:sldId id="257" r:id="rId7"/>
    <p:sldId id="309" r:id="rId8"/>
    <p:sldId id="260" r:id="rId9"/>
    <p:sldId id="317" r:id="rId10"/>
    <p:sldId id="261" r:id="rId11"/>
    <p:sldId id="276" r:id="rId12"/>
    <p:sldId id="277" r:id="rId13"/>
    <p:sldId id="318" r:id="rId14"/>
    <p:sldId id="268" r:id="rId15"/>
    <p:sldId id="269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6" r:id="rId24"/>
    <p:sldId id="287" r:id="rId25"/>
    <p:sldId id="288" r:id="rId26"/>
    <p:sldId id="289" r:id="rId27"/>
    <p:sldId id="290" r:id="rId28"/>
    <p:sldId id="319" r:id="rId29"/>
    <p:sldId id="295" r:id="rId30"/>
    <p:sldId id="320" r:id="rId31"/>
    <p:sldId id="321" r:id="rId32"/>
  </p:sldIdLst>
  <p:sldSz cx="12192000" cy="6858000"/>
  <p:notesSz cx="6669088" cy="9820275"/>
  <p:custDataLst>
    <p:tags r:id="rId3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0FF"/>
    <a:srgbClr val="874610"/>
    <a:srgbClr val="E77844"/>
    <a:srgbClr val="00923F"/>
    <a:srgbClr val="894A15"/>
    <a:srgbClr val="EFF9F8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314" autoAdjust="0"/>
  </p:normalViewPr>
  <p:slideViewPr>
    <p:cSldViewPr>
      <p:cViewPr>
        <p:scale>
          <a:sx n="100" d="100"/>
          <a:sy n="100" d="100"/>
        </p:scale>
        <p:origin x="954" y="72"/>
      </p:cViewPr>
      <p:guideLst>
        <p:guide orient="horz" pos="2159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1D51E-0150-4AFF-91C5-5EF94B4C2922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1227138"/>
            <a:ext cx="5891212" cy="3314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66750" y="4725988"/>
            <a:ext cx="5335588" cy="3867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28150"/>
            <a:ext cx="288925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778250" y="9328150"/>
            <a:ext cx="288925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1A6B0-C7EE-49E9-A93A-5F4491F6AF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712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1A6B0-C7EE-49E9-A93A-5F4491F6AFC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634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1A6B0-C7EE-49E9-A93A-5F4491F6AFC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79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1A6B0-C7EE-49E9-A93A-5F4491F6AFC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78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1A6B0-C7EE-49E9-A93A-5F4491F6AFC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178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1A6B0-C7EE-49E9-A93A-5F4491F6AFC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122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1A6B0-C7EE-49E9-A93A-5F4491F6AFC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704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1A6B0-C7EE-49E9-A93A-5F4491F6AFC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347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1A6B0-C7EE-49E9-A93A-5F4491F6AFC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226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1A6B0-C7EE-49E9-A93A-5F4491F6AFC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031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1A6B0-C7EE-49E9-A93A-5F4491F6AFC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652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1A6B0-C7EE-49E9-A93A-5F4491F6AFC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89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1A6B0-C7EE-49E9-A93A-5F4491F6AFC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9471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1A6B0-C7EE-49E9-A93A-5F4491F6AFC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595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1A6B0-C7EE-49E9-A93A-5F4491F6AFC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959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1A6B0-C7EE-49E9-A93A-5F4491F6AFC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9365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1A6B0-C7EE-49E9-A93A-5F4491F6AFC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1408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1A6B0-C7EE-49E9-A93A-5F4491F6AFC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8279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1A6B0-C7EE-49E9-A93A-5F4491F6AFC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4000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1A6B0-C7EE-49E9-A93A-5F4491F6AFC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8501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1A6B0-C7EE-49E9-A93A-5F4491F6AFC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2249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1A6B0-C7EE-49E9-A93A-5F4491F6AFC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5747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7829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1A6B0-C7EE-49E9-A93A-5F4491F6AFC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293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1A6B0-C7EE-49E9-A93A-5F4491F6AFC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225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1A6B0-C7EE-49E9-A93A-5F4491F6AFC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898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1A6B0-C7EE-49E9-A93A-5F4491F6AFC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14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1A6B0-C7EE-49E9-A93A-5F4491F6AFC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207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1A6B0-C7EE-49E9-A93A-5F4491F6AFC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387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1A6B0-C7EE-49E9-A93A-5F4491F6AFC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69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5E5D-5F57-4005-ACB8-C13042B621EA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41693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DAD9-1589-4BE2-B1C7-CAC0BB8EBB61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8583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F689-C324-4F04-8491-D6280AD9B17F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5548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2023/4/16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04638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2023/4/16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869870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388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73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77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70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45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8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78A3-1FFC-44AA-AC23-CDF273FE6569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67364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68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67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78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10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6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1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CF90-9640-4915-970E-ECF85DE22E0A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22623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2794-A729-450E-B584-FA50F6799DCA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8740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9742-B964-4947-BF21-AAB19F25DF8B}" type="slidenum">
              <a:rPr lang="zh-CN" altLang="zh-CN" smtClean="0"/>
              <a:pPr/>
              <a:t>‹#›</a:t>
            </a:fld>
            <a:endParaRPr lang="zh-CN" altLang="zh-CN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861383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824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DBCB4-AC60-492C-95B2-1FE856821BEE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93495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E4E52-66B0-42FC-AE3E-AC88DCE71A0C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0239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3DD6-090C-4296-9888-CB6D57EDDDD6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30267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100A-B85E-48F0-90BB-59AAA11C0046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90009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DF689-C324-4F04-8491-D6280AD9B17F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2139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51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6446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FF9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D:\lijie\包图网\小报\素材\背景\2563.jpg">
            <a:extLst>
              <a:ext uri="{FF2B5EF4-FFF2-40B4-BE49-F238E27FC236}">
                <a16:creationId xmlns="" xmlns:a16="http://schemas.microsoft.com/office/drawing/2014/main" id="{9DF60B91-0258-4F47-881D-0ED099E86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7733"/>
            <a:ext cx="12192000" cy="760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D:\lijie\包图网\小报\4月\汶川\抗震小知识\02.png">
            <a:extLst>
              <a:ext uri="{FF2B5EF4-FFF2-40B4-BE49-F238E27FC236}">
                <a16:creationId xmlns="" xmlns:a16="http://schemas.microsoft.com/office/drawing/2014/main" id="{2924147A-A257-450F-835F-4A33F67F7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9310" y="603276"/>
            <a:ext cx="7042675" cy="2714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 descr="D:\lijie\包图网\小报\素材\lj下载\节日\护士节\21.png">
            <a:extLst>
              <a:ext uri="{FF2B5EF4-FFF2-40B4-BE49-F238E27FC236}">
                <a16:creationId xmlns="" xmlns:a16="http://schemas.microsoft.com/office/drawing/2014/main" id="{3747F3D5-D5B6-46BF-9DE3-30ABC55C8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8" y="2875707"/>
            <a:ext cx="2285328" cy="382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 descr="D:\lijie\包图网\小报\素材\lj下载\地震\抗震小知识\5bbd7dcca60dd.png">
            <a:extLst>
              <a:ext uri="{FF2B5EF4-FFF2-40B4-BE49-F238E27FC236}">
                <a16:creationId xmlns="" xmlns:a16="http://schemas.microsoft.com/office/drawing/2014/main" id="{811DD576-7246-4314-A9FE-CBE197B92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988411"/>
            <a:ext cx="5637148" cy="346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 descr="D:\lijie\包图网\小报\素材\lj下载\地震\抗震小知识\千图\01.png">
            <a:extLst>
              <a:ext uri="{FF2B5EF4-FFF2-40B4-BE49-F238E27FC236}">
                <a16:creationId xmlns="" xmlns:a16="http://schemas.microsoft.com/office/drawing/2014/main" id="{C9043286-02C0-4F4B-9B7E-D74CFC179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2095" y="3368631"/>
            <a:ext cx="2996565" cy="2726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图片 15" descr="D:\lijie\包图网\小报\素材\lj下载\地震\抗震小知识\千图\06.png">
            <a:extLst>
              <a:ext uri="{FF2B5EF4-FFF2-40B4-BE49-F238E27FC236}">
                <a16:creationId xmlns="" xmlns:a16="http://schemas.microsoft.com/office/drawing/2014/main" id="{21E506D2-6D33-43D0-AA1E-3806B3069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0907" y="3708991"/>
            <a:ext cx="1702435" cy="27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5AE4690A-D5D1-4B52-8CE1-A8F51895FF3F}"/>
              </a:ext>
            </a:extLst>
          </p:cNvPr>
          <p:cNvSpPr/>
          <p:nvPr/>
        </p:nvSpPr>
        <p:spPr>
          <a:xfrm>
            <a:off x="3647728" y="216764"/>
            <a:ext cx="45803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kern="100" dirty="0">
                <a:solidFill>
                  <a:srgbClr val="894A15"/>
                </a:solidFill>
                <a:latin typeface="+mn-lt"/>
                <a:ea typeface="+mn-ea"/>
                <a:cs typeface="+mn-ea"/>
                <a:sym typeface="+mn-lt"/>
              </a:rPr>
              <a:t>校园安全教育之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D:\lijie\包图网\小报\素材\背景\2563.jpg">
            <a:extLst>
              <a:ext uri="{FF2B5EF4-FFF2-40B4-BE49-F238E27FC236}">
                <a16:creationId xmlns="" xmlns:a16="http://schemas.microsoft.com/office/drawing/2014/main" id="{4CE43A82-DB1D-4A83-9470-FED6F86C4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51840"/>
            <a:ext cx="12192000" cy="7609840"/>
          </a:xfrm>
          <a:prstGeom prst="rect">
            <a:avLst/>
          </a:prstGeom>
        </p:spPr>
      </p:pic>
      <p:sp>
        <p:nvSpPr>
          <p:cNvPr id="10241" name="Text Box 2"/>
          <p:cNvSpPr txBox="1">
            <a:spLocks noChangeArrowheads="1"/>
          </p:cNvSpPr>
          <p:nvPr/>
        </p:nvSpPr>
        <p:spPr bwMode="auto">
          <a:xfrm>
            <a:off x="839416" y="-237700"/>
            <a:ext cx="48965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874610"/>
                </a:solidFill>
                <a:latin typeface="+mn-lt"/>
                <a:ea typeface="+mn-ea"/>
                <a:cs typeface="+mn-ea"/>
                <a:sym typeface="+mn-lt"/>
              </a:rPr>
              <a:t>大震时人们的感受</a:t>
            </a:r>
            <a:endParaRPr lang="zh-CN" altLang="en-US" sz="3600" dirty="0">
              <a:solidFill>
                <a:srgbClr val="87461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242" name="Picture 3" descr="45.jpg (13725 字节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158" y="776271"/>
            <a:ext cx="3240087" cy="212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46.jpg (20161 字节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92"/>
          <a:stretch/>
        </p:blipFill>
        <p:spPr bwMode="auto">
          <a:xfrm>
            <a:off x="5235530" y="771435"/>
            <a:ext cx="1951037" cy="212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47.jpg (19556 字节)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88"/>
          <a:stretch/>
        </p:blipFill>
        <p:spPr bwMode="auto">
          <a:xfrm>
            <a:off x="7186567" y="776270"/>
            <a:ext cx="2689225" cy="212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864182" y="3086924"/>
            <a:ext cx="43195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身体严重失控，不能自主行动。 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5050661" y="3093586"/>
            <a:ext cx="4825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突然出现的灾变，使人们产生巨大的恐惧。 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2351584" y="3624952"/>
            <a:ext cx="69408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空气中弥漫着大量的烟尘，伴有火灾时更是浓烟滚滚，尘雾弥漫。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10245" grpId="0"/>
      <p:bldP spid="10246" grpId="0"/>
      <p:bldP spid="102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:\lijie\包图网\小报\素材\背景\2563.jpg">
            <a:extLst>
              <a:ext uri="{FF2B5EF4-FFF2-40B4-BE49-F238E27FC236}">
                <a16:creationId xmlns="" xmlns:a16="http://schemas.microsoft.com/office/drawing/2014/main" id="{F51AC4D3-F729-4CC0-9852-8C0C24F52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7609840"/>
          </a:xfrm>
          <a:prstGeom prst="rect">
            <a:avLst/>
          </a:prstGeom>
        </p:spPr>
      </p:pic>
      <p:pic>
        <p:nvPicPr>
          <p:cNvPr id="5" name="图片 4" descr="组 6">
            <a:extLst>
              <a:ext uri="{FF2B5EF4-FFF2-40B4-BE49-F238E27FC236}">
                <a16:creationId xmlns="" xmlns:a16="http://schemas.microsoft.com/office/drawing/2014/main" id="{297EF4A8-6446-49D5-BA3A-110C28C23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2769060"/>
            <a:ext cx="3014544" cy="3715973"/>
          </a:xfrm>
          <a:prstGeom prst="rect">
            <a:avLst/>
          </a:prstGeom>
        </p:spPr>
      </p:pic>
      <p:pic>
        <p:nvPicPr>
          <p:cNvPr id="6" name="图片 5" descr="5afd462641bb4">
            <a:extLst>
              <a:ext uri="{FF2B5EF4-FFF2-40B4-BE49-F238E27FC236}">
                <a16:creationId xmlns="" xmlns:a16="http://schemas.microsoft.com/office/drawing/2014/main" id="{0DA71F93-DD27-48E1-B6DC-01E103841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4210" y="2391615"/>
            <a:ext cx="3240360" cy="4116153"/>
          </a:xfrm>
          <a:prstGeom prst="rect">
            <a:avLst/>
          </a:prstGeom>
        </p:spPr>
      </p:pic>
      <p:pic>
        <p:nvPicPr>
          <p:cNvPr id="7" name="图片 6" descr="6685485">
            <a:extLst>
              <a:ext uri="{FF2B5EF4-FFF2-40B4-BE49-F238E27FC236}">
                <a16:creationId xmlns="" xmlns:a16="http://schemas.microsoft.com/office/drawing/2014/main" id="{677E8625-47F1-4961-862C-5930E1C788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3880" y="1618633"/>
            <a:ext cx="5472608" cy="230085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05F373AC-83A4-494B-8B4F-9A43E3496FC6}"/>
              </a:ext>
            </a:extLst>
          </p:cNvPr>
          <p:cNvSpPr/>
          <p:nvPr/>
        </p:nvSpPr>
        <p:spPr>
          <a:xfrm>
            <a:off x="4181782" y="2132856"/>
            <a:ext cx="3262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地震逃生</a:t>
            </a:r>
          </a:p>
        </p:txBody>
      </p:sp>
    </p:spTree>
    <p:extLst>
      <p:ext uri="{BB962C8B-B14F-4D97-AF65-F5344CB8AC3E}">
        <p14:creationId xmlns:p14="http://schemas.microsoft.com/office/powerpoint/2010/main" val="394684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:\lijie\包图网\小报\素材\背景\2563.jpg">
            <a:extLst>
              <a:ext uri="{FF2B5EF4-FFF2-40B4-BE49-F238E27FC236}">
                <a16:creationId xmlns="" xmlns:a16="http://schemas.microsoft.com/office/drawing/2014/main" id="{8F055884-8AAD-4423-9281-E11999F58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7609840"/>
          </a:xfrm>
          <a:prstGeom prst="rect">
            <a:avLst/>
          </a:prstGeom>
        </p:spPr>
      </p:pic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299473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874610"/>
                </a:solidFill>
                <a:latin typeface="+mn-lt"/>
                <a:ea typeface="+mn-ea"/>
                <a:cs typeface="+mn-ea"/>
                <a:sym typeface="+mn-lt"/>
              </a:rPr>
              <a:t>为什么地震瞬间不宜夺路而逃呢？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ABD6DCB-0AE5-4367-9D43-2814D113CF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304" y="2036163"/>
            <a:ext cx="5162550" cy="51625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39D34B2-6EF7-4845-823B-6351D03CED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702" y="1509943"/>
            <a:ext cx="6696744" cy="4925064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20B80351-2763-4A46-9CD0-F43A897634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96396" y="1819884"/>
            <a:ext cx="6480720" cy="50688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CN" altLang="en-US" sz="2400" dirty="0">
                <a:cs typeface="+mn-ea"/>
                <a:sym typeface="+mn-lt"/>
              </a:rPr>
              <a:t>大地震时，人们在房中被摇晃甚至抛甩，站立和跑动都十分困难。</a:t>
            </a:r>
          </a:p>
          <a:p>
            <a:pPr>
              <a:lnSpc>
                <a:spcPct val="90000"/>
              </a:lnSpc>
            </a:pPr>
            <a:r>
              <a:rPr lang="zh-CN" altLang="en-US" sz="2400" dirty="0">
                <a:cs typeface="+mn-ea"/>
                <a:sym typeface="+mn-lt"/>
              </a:rPr>
              <a:t>地震时人们进入或离开建筑物时，被砸死砸伤的可能性最大。 </a:t>
            </a:r>
          </a:p>
          <a:p>
            <a:pPr>
              <a:lnSpc>
                <a:spcPct val="90000"/>
              </a:lnSpc>
            </a:pPr>
            <a:r>
              <a:rPr lang="zh-CN" altLang="en-US" sz="2400" dirty="0">
                <a:cs typeface="+mn-ea"/>
                <a:sym typeface="+mn-lt"/>
              </a:rPr>
              <a:t>现在城市居民多住高层楼房，根本来不及跑到楼外，反倒会因楼道中的拥挤践踏造成伤亡。</a:t>
            </a:r>
          </a:p>
          <a:p>
            <a:pPr>
              <a:lnSpc>
                <a:spcPct val="90000"/>
              </a:lnSpc>
            </a:pPr>
            <a:r>
              <a:rPr lang="zh-CN" altLang="en-US" sz="2400" dirty="0">
                <a:cs typeface="+mn-ea"/>
                <a:sym typeface="+mn-lt"/>
              </a:rPr>
              <a:t>除在低层人员外，不要跳窗跳楼。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zh-CN" sz="2400" dirty="0">
                <a:cs typeface="+mn-ea"/>
                <a:sym typeface="+mn-lt"/>
              </a:rPr>
              <a:t>  </a:t>
            </a:r>
            <a:br>
              <a:rPr lang="zh-CN" altLang="zh-CN" sz="2400" dirty="0">
                <a:cs typeface="+mn-ea"/>
                <a:sym typeface="+mn-lt"/>
              </a:rPr>
            </a:br>
            <a:r>
              <a:rPr lang="zh-CN" altLang="en-US" sz="3200" dirty="0">
                <a:solidFill>
                  <a:srgbClr val="874610"/>
                </a:solidFill>
                <a:cs typeface="+mn-ea"/>
                <a:sym typeface="+mn-lt"/>
              </a:rPr>
              <a:t>伏而待定，伺机而逃才是上上策！！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:\lijie\包图网\小报\素材\背景\2563.jpg">
            <a:extLst>
              <a:ext uri="{FF2B5EF4-FFF2-40B4-BE49-F238E27FC236}">
                <a16:creationId xmlns="" xmlns:a16="http://schemas.microsoft.com/office/drawing/2014/main" id="{28514816-8EB0-4D96-B5B6-B30ADF4D4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7609840"/>
          </a:xfrm>
          <a:prstGeom prst="rect">
            <a:avLst/>
          </a:prstGeom>
        </p:spPr>
      </p:pic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60648"/>
            <a:ext cx="8229600" cy="1135063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874610"/>
                </a:solidFill>
                <a:latin typeface="+mn-lt"/>
                <a:ea typeface="+mn-ea"/>
                <a:cs typeface="+mn-ea"/>
                <a:sym typeface="+mn-lt"/>
              </a:rPr>
              <a:t>伺机而逃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623392" y="1176814"/>
            <a:ext cx="9731424" cy="5256212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zh-CN" altLang="en-US" dirty="0">
                <a:cs typeface="+mn-ea"/>
                <a:sym typeface="+mn-lt"/>
              </a:rPr>
              <a:t>一次地震的持续时间多为十几秒，震波的间歇是最佳的逃生时机。</a:t>
            </a:r>
            <a:r>
              <a:rPr lang="zh-CN" altLang="en-US" dirty="0">
                <a:solidFill>
                  <a:srgbClr val="874610"/>
                </a:solidFill>
                <a:cs typeface="+mn-ea"/>
                <a:sym typeface="+mn-lt"/>
              </a:rPr>
              <a:t>余震对人的威胁会更大</a:t>
            </a:r>
            <a:r>
              <a:rPr lang="zh-CN" altLang="en-US" dirty="0">
                <a:cs typeface="+mn-ea"/>
                <a:sym typeface="+mn-lt"/>
              </a:rPr>
              <a:t>。第一次</a:t>
            </a:r>
            <a:r>
              <a:rPr lang="zh-CN" altLang="en-US" dirty="0">
                <a:solidFill>
                  <a:srgbClr val="874610"/>
                </a:solidFill>
                <a:cs typeface="+mn-ea"/>
                <a:sym typeface="+mn-lt"/>
              </a:rPr>
              <a:t>通常是大规模的倒塌</a:t>
            </a:r>
            <a:r>
              <a:rPr lang="zh-CN" altLang="en-US" dirty="0">
                <a:cs typeface="+mn-ea"/>
                <a:sym typeface="+mn-lt"/>
              </a:rPr>
              <a:t>地震后，各种建筑物也许被震损或局部震塌，而余震之后。</a:t>
            </a:r>
          </a:p>
          <a:p>
            <a:pPr>
              <a:lnSpc>
                <a:spcPct val="9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cs typeface="+mn-ea"/>
                <a:sym typeface="+mn-lt"/>
              </a:rPr>
              <a:t>迅速有序地利用楼梯逃生，</a:t>
            </a:r>
            <a:r>
              <a:rPr lang="zh-CN" altLang="en-US" dirty="0">
                <a:solidFill>
                  <a:srgbClr val="874610"/>
                </a:solidFill>
                <a:cs typeface="+mn-ea"/>
                <a:sym typeface="+mn-lt"/>
              </a:rPr>
              <a:t>切忌跳楼</a:t>
            </a:r>
            <a:r>
              <a:rPr lang="zh-CN" altLang="en-US" dirty="0">
                <a:solidFill>
                  <a:srgbClr val="FF3300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外逃过程要迅速</a:t>
            </a:r>
            <a:r>
              <a:rPr lang="zh-CN" altLang="en-US" dirty="0">
                <a:solidFill>
                  <a:srgbClr val="874610"/>
                </a:solidFill>
                <a:cs typeface="+mn-ea"/>
                <a:sym typeface="+mn-lt"/>
              </a:rPr>
              <a:t>避开高大的建筑物及悬挂物</a:t>
            </a:r>
            <a:r>
              <a:rPr lang="zh-CN" altLang="en-US" dirty="0">
                <a:cs typeface="+mn-ea"/>
                <a:sym typeface="+mn-lt"/>
              </a:rPr>
              <a:t>等，如高楼、路灯、广告牌、高压线等。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1536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D:\lijie\包图网\小报\素材\背景\2563.jpg">
            <a:extLst>
              <a:ext uri="{FF2B5EF4-FFF2-40B4-BE49-F238E27FC236}">
                <a16:creationId xmlns="" xmlns:a16="http://schemas.microsoft.com/office/drawing/2014/main" id="{8A772E03-8E86-4139-AF5D-F0A1D2296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7609840"/>
          </a:xfrm>
          <a:prstGeom prst="rect">
            <a:avLst/>
          </a:prstGeom>
        </p:spPr>
      </p:pic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663575" y="172314"/>
            <a:ext cx="46799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874610"/>
                </a:solidFill>
                <a:latin typeface="+mn-lt"/>
                <a:ea typeface="+mn-ea"/>
                <a:cs typeface="+mn-ea"/>
                <a:sym typeface="+mn-lt"/>
              </a:rPr>
              <a:t>在家庭怎样避震</a:t>
            </a:r>
          </a:p>
        </p:txBody>
      </p:sp>
      <p:pic>
        <p:nvPicPr>
          <p:cNvPr id="16386" name="Picture 3" descr="55.jpg (16111 字节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478337"/>
            <a:ext cx="270351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209226" y="1528967"/>
            <a:ext cx="511175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+mn-lt"/>
                <a:ea typeface="+mn-ea"/>
                <a:cs typeface="+mn-ea"/>
                <a:sym typeface="+mn-lt"/>
              </a:rPr>
              <a:t>地震预警时间短暂，室内避震更具有现实性，而室内房屋倒塌后形成的三角空间，往往是人们得以幸存的相对安全地点，可称其为避震空间。这主要是指大块倒塌体与支撑物构成的空间。 </a:t>
            </a:r>
          </a:p>
        </p:txBody>
      </p:sp>
      <p:pic>
        <p:nvPicPr>
          <p:cNvPr id="16388" name="Picture 5" descr="57.jpg (18793 字节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1"/>
          <a:stretch/>
        </p:blipFill>
        <p:spPr bwMode="auto">
          <a:xfrm>
            <a:off x="3610319" y="1469773"/>
            <a:ext cx="243046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4367808" y="4442253"/>
            <a:ext cx="61208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874610"/>
                </a:solidFill>
                <a:latin typeface="+mn-lt"/>
                <a:ea typeface="+mn-ea"/>
                <a:cs typeface="+mn-ea"/>
                <a:sym typeface="+mn-lt"/>
              </a:rPr>
              <a:t>千万不要跳楼！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16387" grpId="0"/>
      <p:bldP spid="163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D:\lijie\包图网\小报\素材\背景\2563.jpg">
            <a:extLst>
              <a:ext uri="{FF2B5EF4-FFF2-40B4-BE49-F238E27FC236}">
                <a16:creationId xmlns="" xmlns:a16="http://schemas.microsoft.com/office/drawing/2014/main" id="{5E3F53E0-424D-40C4-9016-13DB28566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7609840"/>
          </a:xfrm>
          <a:prstGeom prst="rect">
            <a:avLst/>
          </a:prstGeom>
        </p:spPr>
      </p:pic>
      <p:pic>
        <p:nvPicPr>
          <p:cNvPr id="17409" name="Picture 2" descr="56.jpg (20538 字节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10" y="1063789"/>
            <a:ext cx="30956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7032352" y="1251155"/>
            <a:ext cx="3708251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室内易于形成三角空间的地方是：</a:t>
            </a:r>
            <a:b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炕沿下、坚固家具附近；</a:t>
            </a:r>
            <a:b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内墙墙根、墙角；</a:t>
            </a:r>
            <a:b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厨房、厕所、储藏室等开间小的地方。 </a:t>
            </a:r>
          </a:p>
        </p:txBody>
      </p:sp>
      <p:pic>
        <p:nvPicPr>
          <p:cNvPr id="17411" name="Picture 4" descr="58.jpg (22331 字节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0"/>
          <a:stretch/>
        </p:blipFill>
        <p:spPr bwMode="auto">
          <a:xfrm>
            <a:off x="4223792" y="1063789"/>
            <a:ext cx="2608262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3008733" y="4285853"/>
            <a:ext cx="72728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874610"/>
                </a:solidFill>
                <a:latin typeface="+mn-lt"/>
                <a:ea typeface="+mn-ea"/>
                <a:cs typeface="+mn-ea"/>
                <a:sym typeface="+mn-lt"/>
              </a:rPr>
              <a:t>不要站在窗外！不要到阳台上去！ 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="" xmlns:a16="http://schemas.microsoft.com/office/drawing/2014/main" id="{F10AA115-C520-4502-BC48-15B0B10A8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72314"/>
            <a:ext cx="46799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874610"/>
                </a:solidFill>
                <a:latin typeface="+mn-lt"/>
                <a:ea typeface="+mn-ea"/>
                <a:cs typeface="+mn-ea"/>
                <a:sym typeface="+mn-lt"/>
              </a:rPr>
              <a:t>在家庭怎样避震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D:\lijie\包图网\小报\素材\背景\2563.jpg">
            <a:extLst>
              <a:ext uri="{FF2B5EF4-FFF2-40B4-BE49-F238E27FC236}">
                <a16:creationId xmlns="" xmlns:a16="http://schemas.microsoft.com/office/drawing/2014/main" id="{76273C70-E64A-4E4C-AC17-9E07560C1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7609840"/>
          </a:xfrm>
          <a:prstGeom prst="rect">
            <a:avLst/>
          </a:prstGeom>
        </p:spPr>
      </p:pic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754444" y="404664"/>
            <a:ext cx="3887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874610"/>
                </a:solidFill>
                <a:latin typeface="+mn-lt"/>
                <a:ea typeface="+mn-ea"/>
                <a:cs typeface="+mn-ea"/>
                <a:sym typeface="+mn-lt"/>
              </a:rPr>
              <a:t>在学校怎样避震</a:t>
            </a:r>
          </a:p>
        </p:txBody>
      </p:sp>
      <p:pic>
        <p:nvPicPr>
          <p:cNvPr id="18434" name="Picture 3" descr="59.jpg (15039 字节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9" y="1516763"/>
            <a:ext cx="2519363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60.jpg (16398 字节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2"/>
          <a:stretch/>
        </p:blipFill>
        <p:spPr bwMode="auto">
          <a:xfrm>
            <a:off x="3563266" y="1516763"/>
            <a:ext cx="2520950" cy="217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6335592" y="1412776"/>
            <a:ext cx="475297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正在上课时，要在教师指挥下</a:t>
            </a:r>
            <a:r>
              <a:rPr lang="zh-CN" altLang="en-US" sz="3200" b="1" dirty="0">
                <a:solidFill>
                  <a:srgbClr val="874610"/>
                </a:solidFill>
                <a:latin typeface="+mn-lt"/>
                <a:ea typeface="+mn-ea"/>
                <a:cs typeface="+mn-ea"/>
                <a:sym typeface="+mn-lt"/>
              </a:rPr>
              <a:t>迅速抱头、闭眼、躲在各自的课桌下。</a:t>
            </a:r>
            <a:r>
              <a:rPr lang="zh-CN" altLang="en-US" sz="3200" b="1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zh-CN" altLang="en-US" sz="3200" b="1" dirty="0">
                <a:solidFill>
                  <a:srgbClr val="FF3300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en-US" altLang="zh-CN" sz="3200" b="1" dirty="0">
                <a:latin typeface="+mn-lt"/>
                <a:ea typeface="+mn-ea"/>
                <a:cs typeface="+mn-ea"/>
                <a:sym typeface="+mn-lt"/>
              </a:rPr>
              <a:t>  </a:t>
            </a:r>
            <a:endParaRPr lang="zh-CN" altLang="en-US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49AEC00B-BB89-4C45-A5FC-596FE1C79306}"/>
              </a:ext>
            </a:extLst>
          </p:cNvPr>
          <p:cNvSpPr/>
          <p:nvPr/>
        </p:nvSpPr>
        <p:spPr>
          <a:xfrm>
            <a:off x="2728007" y="3827621"/>
            <a:ext cx="6963795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874610"/>
                </a:solidFill>
                <a:latin typeface="+mn-lt"/>
                <a:ea typeface="+mn-ea"/>
                <a:cs typeface="+mn-ea"/>
                <a:sym typeface="+mn-lt"/>
              </a:rPr>
              <a:t>在操场或室外时，可原地不动蹲下，双手保护头部，注意避开高大建筑物或危险物。</a:t>
            </a:r>
            <a:br>
              <a:rPr lang="zh-CN" altLang="en-US" sz="2800" b="1" dirty="0">
                <a:solidFill>
                  <a:srgbClr val="874610"/>
                </a:solidFill>
                <a:latin typeface="+mn-lt"/>
                <a:ea typeface="+mn-ea"/>
                <a:cs typeface="+mn-ea"/>
                <a:sym typeface="+mn-lt"/>
              </a:rPr>
            </a:br>
            <a:endParaRPr lang="zh-CN" altLang="en-US" sz="2800" dirty="0">
              <a:solidFill>
                <a:srgbClr val="87461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843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D:\lijie\包图网\小报\素材\背景\2563.jpg">
            <a:extLst>
              <a:ext uri="{FF2B5EF4-FFF2-40B4-BE49-F238E27FC236}">
                <a16:creationId xmlns="" xmlns:a16="http://schemas.microsoft.com/office/drawing/2014/main" id="{F3B8BBFC-5EF8-46BF-A0D7-7454EB635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7609840"/>
          </a:xfrm>
          <a:prstGeom prst="rect">
            <a:avLst/>
          </a:prstGeom>
        </p:spPr>
      </p:pic>
      <p:pic>
        <p:nvPicPr>
          <p:cNvPr id="19457" name="Picture 2" descr="61.jpg (18138 字节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533401"/>
            <a:ext cx="3240087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3" descr="62.jpg (17612 字节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05" y="533400"/>
            <a:ext cx="3694339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127448" y="3743695"/>
            <a:ext cx="64803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+mn-lt"/>
                <a:ea typeface="+mn-ea"/>
                <a:cs typeface="+mn-ea"/>
                <a:sym typeface="+mn-lt"/>
              </a:rPr>
              <a:t>震后应当有组织地撤离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223519" y="4578950"/>
            <a:ext cx="61217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+mn-lt"/>
                <a:ea typeface="+mn-ea"/>
                <a:cs typeface="+mn-ea"/>
                <a:sym typeface="+mn-lt"/>
              </a:rPr>
              <a:t>必要时应在室外上课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D:\lijie\包图网\小报\素材\背景\2563.jpg">
            <a:extLst>
              <a:ext uri="{FF2B5EF4-FFF2-40B4-BE49-F238E27FC236}">
                <a16:creationId xmlns="" xmlns:a16="http://schemas.microsoft.com/office/drawing/2014/main" id="{19F4BA71-B51C-421C-A093-3398B70C1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7609840"/>
          </a:xfrm>
          <a:prstGeom prst="rect">
            <a:avLst/>
          </a:prstGeom>
        </p:spPr>
      </p:pic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984252" y="147746"/>
            <a:ext cx="48244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874610"/>
                </a:solidFill>
                <a:latin typeface="+mn-lt"/>
                <a:ea typeface="+mn-ea"/>
                <a:cs typeface="+mn-ea"/>
                <a:sym typeface="+mn-lt"/>
              </a:rPr>
              <a:t>在公共场所怎样避震</a:t>
            </a:r>
          </a:p>
        </p:txBody>
      </p:sp>
      <p:pic>
        <p:nvPicPr>
          <p:cNvPr id="20482" name="Picture 3" descr="63.jpg (17420 字节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399" y="981075"/>
            <a:ext cx="27971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168399" y="4338678"/>
            <a:ext cx="9392097" cy="113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srgbClr val="874610"/>
                </a:solidFill>
                <a:latin typeface="+mn-lt"/>
                <a:ea typeface="+mn-ea"/>
                <a:cs typeface="+mn-ea"/>
                <a:sym typeface="+mn-lt"/>
              </a:rPr>
              <a:t>听从现场工作人员的指挥，不要慌乱，不要拥向出口，要避免拥挤，要避开人流，避免被挤到墙壁或栅栏处。 </a:t>
            </a:r>
            <a:r>
              <a:rPr lang="en-US" altLang="zh-CN" sz="2400" dirty="0">
                <a:solidFill>
                  <a:srgbClr val="874610"/>
                </a:solidFill>
                <a:latin typeface="+mn-lt"/>
                <a:ea typeface="+mn-ea"/>
                <a:cs typeface="+mn-ea"/>
                <a:sym typeface="+mn-lt"/>
              </a:rPr>
              <a:t>  </a:t>
            </a:r>
          </a:p>
        </p:txBody>
      </p:sp>
      <p:pic>
        <p:nvPicPr>
          <p:cNvPr id="20484" name="Picture 5" descr="64.jpg (15266 字节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968941"/>
            <a:ext cx="3384550" cy="323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7651752" y="1046847"/>
            <a:ext cx="3933409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在影剧院、体育馆等处：就地蹲下或趴在排椅下；注意避开吊灯、电扇等悬挂物；用书包等保护头部；等地震过去后，听从工作人员指挥，有组织地撤离。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20483" grpId="0"/>
      <p:bldP spid="204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D:\lijie\包图网\小报\素材\背景\2563.jpg">
            <a:extLst>
              <a:ext uri="{FF2B5EF4-FFF2-40B4-BE49-F238E27FC236}">
                <a16:creationId xmlns="" xmlns:a16="http://schemas.microsoft.com/office/drawing/2014/main" id="{5946AE94-B30B-4581-9ED6-9CF752A5B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7609840"/>
          </a:xfrm>
          <a:prstGeom prst="rect">
            <a:avLst/>
          </a:prstGeom>
        </p:spPr>
      </p:pic>
      <p:pic>
        <p:nvPicPr>
          <p:cNvPr id="21505" name="Picture 2" descr="65.jpg (14638 字节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5"/>
          <a:stretch/>
        </p:blipFill>
        <p:spPr bwMode="auto">
          <a:xfrm>
            <a:off x="265731" y="1296524"/>
            <a:ext cx="2738438" cy="260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6064449" y="836712"/>
            <a:ext cx="5504159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在商场、书店、展览、地铁等处：</a:t>
            </a:r>
            <a:b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选择结实的柜台、商品（如低矮家具等）或柱子边，以及内墙角等处就地蹲下，用手或其他东西护头；</a:t>
            </a:r>
            <a:b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避开玻璃门窗、玻璃橱窗或柜台；</a:t>
            </a:r>
            <a:b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避开高大不稳或摆放重物、易碎品的货架；</a:t>
            </a:r>
            <a:b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避开广告牌、吊灯等高耸或悬挂物。</a:t>
            </a:r>
          </a:p>
        </p:txBody>
      </p:sp>
      <p:pic>
        <p:nvPicPr>
          <p:cNvPr id="21507" name="Picture 4" descr="66.jpg (19963 字节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169" y="1278830"/>
            <a:ext cx="3037375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="" xmlns:a16="http://schemas.microsoft.com/office/drawing/2014/main" id="{A15AE5A3-E878-4E25-A80A-70647A429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2" y="147746"/>
            <a:ext cx="48244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874610"/>
                </a:solidFill>
                <a:latin typeface="+mn-lt"/>
                <a:ea typeface="+mn-ea"/>
                <a:cs typeface="+mn-ea"/>
                <a:sym typeface="+mn-lt"/>
              </a:rPr>
              <a:t>在公共场所怎样避震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:\lijie\包图网\小报\素材\背景\2563.jpg">
            <a:extLst>
              <a:ext uri="{FF2B5EF4-FFF2-40B4-BE49-F238E27FC236}">
                <a16:creationId xmlns="" xmlns:a16="http://schemas.microsoft.com/office/drawing/2014/main" id="{F51AC4D3-F729-4CC0-9852-8C0C24F52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7609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63399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  <p:pic>
        <p:nvPicPr>
          <p:cNvPr id="5" name="图片 4" descr="D:\lijie\包图网\小报\素材\边框\0452.png">
            <a:extLst>
              <a:ext uri="{FF2B5EF4-FFF2-40B4-BE49-F238E27FC236}">
                <a16:creationId xmlns="" xmlns:a16="http://schemas.microsoft.com/office/drawing/2014/main" id="{B29C1FEC-555A-4E30-A300-E512C91E8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384" y="1711612"/>
            <a:ext cx="3431848" cy="24474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647EEA2B-E410-4F8B-A6CD-EE43C5EF4D16}"/>
              </a:ext>
            </a:extLst>
          </p:cNvPr>
          <p:cNvSpPr/>
          <p:nvPr/>
        </p:nvSpPr>
        <p:spPr>
          <a:xfrm>
            <a:off x="1019750" y="2547380"/>
            <a:ext cx="31081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00923F"/>
                </a:solidFill>
                <a:latin typeface="+mn-lt"/>
                <a:ea typeface="+mn-ea"/>
                <a:cs typeface="+mn-ea"/>
                <a:sym typeface="+mn-lt"/>
              </a:rPr>
              <a:t>认识地震</a:t>
            </a:r>
            <a:endParaRPr lang="en-US" altLang="zh-CN" sz="4400" b="1" dirty="0">
              <a:solidFill>
                <a:srgbClr val="00923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" name="图片 7" descr="D:\lijie\包图网\小报\素材\边框\0452.png">
            <a:extLst>
              <a:ext uri="{FF2B5EF4-FFF2-40B4-BE49-F238E27FC236}">
                <a16:creationId xmlns="" xmlns:a16="http://schemas.microsoft.com/office/drawing/2014/main" id="{8039E02A-BD35-43F7-84E5-7E3EC6BA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5128" y="712347"/>
            <a:ext cx="3431848" cy="244741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07954F59-366B-4B9E-ACC0-78CDF5F7C245}"/>
              </a:ext>
            </a:extLst>
          </p:cNvPr>
          <p:cNvSpPr/>
          <p:nvPr/>
        </p:nvSpPr>
        <p:spPr>
          <a:xfrm>
            <a:off x="6824918" y="1509467"/>
            <a:ext cx="30059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874610"/>
                </a:solidFill>
                <a:latin typeface="+mn-lt"/>
                <a:ea typeface="+mn-ea"/>
                <a:cs typeface="+mn-ea"/>
                <a:sym typeface="+mn-lt"/>
              </a:rPr>
              <a:t>地震的前兆</a:t>
            </a:r>
            <a:endParaRPr lang="en-US" altLang="zh-CN" sz="4400" b="1" dirty="0">
              <a:solidFill>
                <a:srgbClr val="87461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图片 9" descr="D:\lijie\包图网\小报\素材\边框\0452.png">
            <a:extLst>
              <a:ext uri="{FF2B5EF4-FFF2-40B4-BE49-F238E27FC236}">
                <a16:creationId xmlns="" xmlns:a16="http://schemas.microsoft.com/office/drawing/2014/main" id="{D14BFB14-E0D9-447A-B561-CF9F6E4B7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7521" y="3405063"/>
            <a:ext cx="3431848" cy="244741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B6C8DA9F-2A6E-4FA3-995F-7E884BA21D18}"/>
              </a:ext>
            </a:extLst>
          </p:cNvPr>
          <p:cNvSpPr/>
          <p:nvPr/>
        </p:nvSpPr>
        <p:spPr>
          <a:xfrm>
            <a:off x="6623386" y="4224360"/>
            <a:ext cx="24416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E77844"/>
                </a:solidFill>
                <a:latin typeface="+mn-lt"/>
                <a:ea typeface="+mn-ea"/>
                <a:cs typeface="+mn-ea"/>
                <a:sym typeface="+mn-lt"/>
              </a:rPr>
              <a:t>地震逃生</a:t>
            </a:r>
          </a:p>
        </p:txBody>
      </p:sp>
      <p:pic>
        <p:nvPicPr>
          <p:cNvPr id="12" name="图片 11" descr="i714045">
            <a:extLst>
              <a:ext uri="{FF2B5EF4-FFF2-40B4-BE49-F238E27FC236}">
                <a16:creationId xmlns="" xmlns:a16="http://schemas.microsoft.com/office/drawing/2014/main" id="{9F6A638D-6280-42BF-988D-7296DEA1AF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4187" y="2852936"/>
            <a:ext cx="2253019" cy="33837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23792" y="476672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CFF0FF"/>
                </a:solidFill>
              </a:rPr>
              <a:t>https://www.ypppt.com/</a:t>
            </a:r>
            <a:endParaRPr lang="zh-CN" altLang="en-US" sz="800" dirty="0">
              <a:solidFill>
                <a:srgbClr val="CFF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D:\lijie\包图网\小报\素材\背景\2563.jpg">
            <a:extLst>
              <a:ext uri="{FF2B5EF4-FFF2-40B4-BE49-F238E27FC236}">
                <a16:creationId xmlns="" xmlns:a16="http://schemas.microsoft.com/office/drawing/2014/main" id="{F97BB467-98F8-493F-B827-C3D766835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7609840"/>
          </a:xfrm>
          <a:prstGeom prst="rect">
            <a:avLst/>
          </a:prstGeom>
        </p:spPr>
      </p:pic>
      <p:sp>
        <p:nvSpPr>
          <p:cNvPr id="22529" name="Text Box 2"/>
          <p:cNvSpPr txBox="1">
            <a:spLocks noChangeArrowheads="1"/>
          </p:cNvSpPr>
          <p:nvPr/>
        </p:nvSpPr>
        <p:spPr bwMode="auto">
          <a:xfrm>
            <a:off x="4223792" y="372715"/>
            <a:ext cx="37444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874610"/>
                </a:solidFill>
                <a:latin typeface="+mn-lt"/>
                <a:ea typeface="+mn-ea"/>
                <a:cs typeface="+mn-ea"/>
                <a:sym typeface="+mn-lt"/>
              </a:rPr>
              <a:t>在户外怎样避震</a:t>
            </a:r>
            <a:r>
              <a:rPr lang="zh-CN" altLang="en-US" sz="2000" dirty="0">
                <a:solidFill>
                  <a:srgbClr val="87461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pic>
        <p:nvPicPr>
          <p:cNvPr id="22530" name="Picture 3" descr="67.jpg (13956 字节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1340768"/>
            <a:ext cx="3024188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69.jpg (13377 字节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3039393"/>
            <a:ext cx="3024188" cy="193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68.jpg (13696 字节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868" y="1336760"/>
            <a:ext cx="2841177" cy="170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70.jpg (13037 字节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90" y="3039393"/>
            <a:ext cx="2879725" cy="192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D:\lijie\包图网\小报\素材\背景\2563.jpg">
            <a:extLst>
              <a:ext uri="{FF2B5EF4-FFF2-40B4-BE49-F238E27FC236}">
                <a16:creationId xmlns="" xmlns:a16="http://schemas.microsoft.com/office/drawing/2014/main" id="{51FDBF4C-E24D-4767-AEE2-8808987AF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89"/>
            <a:ext cx="12192000" cy="7609840"/>
          </a:xfrm>
          <a:prstGeom prst="rect">
            <a:avLst/>
          </a:prstGeom>
        </p:spPr>
      </p:pic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695400" y="251966"/>
            <a:ext cx="38884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 dirty="0">
                <a:solidFill>
                  <a:srgbClr val="874610"/>
                </a:solidFill>
                <a:latin typeface="+mn-lt"/>
                <a:ea typeface="+mn-ea"/>
                <a:cs typeface="+mn-ea"/>
                <a:sym typeface="+mn-lt"/>
              </a:rPr>
              <a:t>在野外怎样避震</a:t>
            </a:r>
          </a:p>
        </p:txBody>
      </p:sp>
      <p:pic>
        <p:nvPicPr>
          <p:cNvPr id="24578" name="Picture 3" descr="73.jpg (19191 字节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96"/>
          <a:stretch/>
        </p:blipFill>
        <p:spPr bwMode="auto">
          <a:xfrm>
            <a:off x="1334295" y="1340768"/>
            <a:ext cx="2646363" cy="235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 descr="74.jpg (19164 字节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6"/>
          <a:stretch/>
        </p:blipFill>
        <p:spPr bwMode="auto">
          <a:xfrm>
            <a:off x="4100116" y="1340768"/>
            <a:ext cx="2657475" cy="238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1334295" y="3730656"/>
            <a:ext cx="85151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避开山边的危险环境：</a:t>
            </a:r>
            <a:b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避开山脚、陡崖，以防山崩、滚石、泥石流等；</a:t>
            </a: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7248128" y="920140"/>
            <a:ext cx="280936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避开陡峭的山坡、山崖，以防地裂，滑坡等。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4580" grpId="0"/>
      <p:bldP spid="245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:\lijie\包图网\小报\素材\背景\2563.jpg">
            <a:extLst>
              <a:ext uri="{FF2B5EF4-FFF2-40B4-BE49-F238E27FC236}">
                <a16:creationId xmlns="" xmlns:a16="http://schemas.microsoft.com/office/drawing/2014/main" id="{7ABEFF44-4E8F-462D-BCA2-F1DD56DB6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89"/>
            <a:ext cx="12192000" cy="7609840"/>
          </a:xfrm>
          <a:prstGeom prst="rect">
            <a:avLst/>
          </a:prstGeom>
        </p:spPr>
      </p:pic>
      <p:pic>
        <p:nvPicPr>
          <p:cNvPr id="25601" name="Picture 2" descr="75.jpg (13481 字节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96" y="1261658"/>
            <a:ext cx="367188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3" descr="76.jpg (11767 字节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8"/>
          <a:stretch/>
        </p:blipFill>
        <p:spPr bwMode="auto">
          <a:xfrm>
            <a:off x="4140528" y="1260522"/>
            <a:ext cx="360045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793903" y="4166224"/>
            <a:ext cx="8137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rgbClr val="874610"/>
                </a:solidFill>
                <a:latin typeface="+mn-lt"/>
                <a:ea typeface="+mn-ea"/>
                <a:cs typeface="+mn-ea"/>
                <a:sym typeface="+mn-lt"/>
              </a:rPr>
              <a:t>躲避山崩、滑坡、泥石流</a:t>
            </a:r>
            <a:br>
              <a:rPr lang="zh-CN" altLang="en-US" sz="3200" dirty="0">
                <a:solidFill>
                  <a:srgbClr val="874610"/>
                </a:solidFill>
                <a:latin typeface="+mn-lt"/>
                <a:ea typeface="+mn-ea"/>
                <a:cs typeface="+mn-ea"/>
                <a:sym typeface="+mn-lt"/>
              </a:rPr>
            </a:br>
            <a:endParaRPr lang="zh-CN" altLang="en-US" sz="3200" dirty="0">
              <a:solidFill>
                <a:srgbClr val="87461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9B6E021C-D1DE-4839-A5DA-FFB9233388AC}"/>
              </a:ext>
            </a:extLst>
          </p:cNvPr>
          <p:cNvSpPr/>
          <p:nvPr/>
        </p:nvSpPr>
        <p:spPr>
          <a:xfrm>
            <a:off x="7822123" y="1260522"/>
            <a:ext cx="396348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遇到山崩、滑坡，要向垂直于滚石前进方向跑，切不可顺着滚石方向往山下跑；也可躲在结实的障碍物下，或蹲在地沟、坎下；特别要保护好头部。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63C0BFF9-8465-4998-AA04-CA3DD3526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251966"/>
            <a:ext cx="38884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 dirty="0">
                <a:solidFill>
                  <a:srgbClr val="874610"/>
                </a:solidFill>
                <a:latin typeface="+mn-lt"/>
                <a:ea typeface="+mn-ea"/>
                <a:cs typeface="+mn-ea"/>
                <a:sym typeface="+mn-lt"/>
              </a:rPr>
              <a:t>在野外怎样避震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D:\lijie\包图网\小报\素材\背景\2563.jpg">
            <a:extLst>
              <a:ext uri="{FF2B5EF4-FFF2-40B4-BE49-F238E27FC236}">
                <a16:creationId xmlns="" xmlns:a16="http://schemas.microsoft.com/office/drawing/2014/main" id="{10135256-5F86-49F8-864D-3FCDDA711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89"/>
            <a:ext cx="12192000" cy="7609840"/>
          </a:xfrm>
          <a:prstGeom prst="rect">
            <a:avLst/>
          </a:prstGeom>
        </p:spPr>
      </p:pic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263525" y="188640"/>
            <a:ext cx="5832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 dirty="0">
                <a:solidFill>
                  <a:srgbClr val="874610"/>
                </a:solidFill>
                <a:latin typeface="+mn-lt"/>
                <a:ea typeface="+mn-ea"/>
                <a:cs typeface="+mn-ea"/>
                <a:sym typeface="+mn-lt"/>
              </a:rPr>
              <a:t>地震时遇到特殊危险怎么办</a:t>
            </a:r>
          </a:p>
        </p:txBody>
      </p:sp>
      <p:pic>
        <p:nvPicPr>
          <p:cNvPr id="26626" name="Picture 3" descr="77.jpg (12429 字节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7" y="1197769"/>
            <a:ext cx="284797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 descr="78.jpg (13779 字节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9"/>
          <a:stretch/>
        </p:blipFill>
        <p:spPr bwMode="auto">
          <a:xfrm>
            <a:off x="4234658" y="1197769"/>
            <a:ext cx="257016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6938188" y="1017441"/>
            <a:ext cx="396980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燃气泄露时：</a:t>
            </a:r>
            <a:b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2400" b="1" dirty="0">
                <a:solidFill>
                  <a:srgbClr val="874610"/>
                </a:solidFill>
                <a:latin typeface="+mn-lt"/>
                <a:ea typeface="+mn-ea"/>
                <a:cs typeface="+mn-ea"/>
                <a:sym typeface="+mn-lt"/>
              </a:rPr>
              <a:t>用湿毛巾后住口、鼻，千万不要使用明火，震后设法转移。 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6938188" y="2635423"/>
            <a:ext cx="44640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遇到火灾时：</a:t>
            </a:r>
            <a:b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2400" b="1" dirty="0">
                <a:solidFill>
                  <a:srgbClr val="874610"/>
                </a:solidFill>
                <a:latin typeface="+mn-lt"/>
                <a:ea typeface="+mn-ea"/>
                <a:cs typeface="+mn-ea"/>
                <a:sym typeface="+mn-lt"/>
              </a:rPr>
              <a:t>趴在地上，用湿毛由捂住口、鼻。地震停止后向安全地方转移，要匍匐，逆风而进。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26628" grpId="0"/>
      <p:bldP spid="266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D:\lijie\包图网\小报\素材\背景\2563.jpg">
            <a:extLst>
              <a:ext uri="{FF2B5EF4-FFF2-40B4-BE49-F238E27FC236}">
                <a16:creationId xmlns="" xmlns:a16="http://schemas.microsoft.com/office/drawing/2014/main" id="{3B49723A-624B-4E16-869C-C7852DFA5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89"/>
            <a:ext cx="12192000" cy="7609840"/>
          </a:xfrm>
          <a:prstGeom prst="rect">
            <a:avLst/>
          </a:prstGeom>
        </p:spPr>
      </p:pic>
      <p:pic>
        <p:nvPicPr>
          <p:cNvPr id="27649" name="Picture 2" descr="79.jpg (12052 字节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28" y="710742"/>
            <a:ext cx="3744912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3" descr="80.jpg (15955 字节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662" y="714570"/>
            <a:ext cx="3644258" cy="271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910928" y="3246405"/>
            <a:ext cx="532814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毒气泄露时：</a:t>
            </a:r>
            <a:b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遇到化工厂着火，毒气泄漏，不要向顺风方向跑，要昼绕到上风方向去，并尽量用湿毛由捂住中、鼻。 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6239074" y="3812692"/>
            <a:ext cx="488851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应注意避开的危险场所：</a:t>
            </a:r>
            <a:b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生产危险品的工厂；</a:t>
            </a:r>
            <a:b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危险品，易燃、易爆品仓库等。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D:\lijie\包图网\小报\素材\背景\2563.jpg">
            <a:extLst>
              <a:ext uri="{FF2B5EF4-FFF2-40B4-BE49-F238E27FC236}">
                <a16:creationId xmlns="" xmlns:a16="http://schemas.microsoft.com/office/drawing/2014/main" id="{08BE3198-BE55-4C0F-835F-15F37B467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89"/>
            <a:ext cx="12192000" cy="7609840"/>
          </a:xfrm>
          <a:prstGeom prst="rect">
            <a:avLst/>
          </a:prstGeom>
        </p:spPr>
      </p:pic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534049" y="171058"/>
            <a:ext cx="4608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000" b="1" dirty="0">
                <a:solidFill>
                  <a:srgbClr val="874610"/>
                </a:solidFill>
                <a:latin typeface="+mn-lt"/>
                <a:ea typeface="+mn-ea"/>
                <a:cs typeface="+mn-ea"/>
                <a:sym typeface="+mn-lt"/>
              </a:rPr>
              <a:t>如果被埋压怎么办</a:t>
            </a:r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538956" y="1458949"/>
            <a:ext cx="475106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设法避开身体上方不结实的倒塌物、悬挂物或其他危险物；</a:t>
            </a:r>
          </a:p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搬开身边可搬动的碎砖瓦等杂物，扩大活动空间。注意，搬不动时千万不要勉强，防止周围杂物进一步倒塌；</a:t>
            </a:r>
          </a:p>
        </p:txBody>
      </p:sp>
      <p:pic>
        <p:nvPicPr>
          <p:cNvPr id="4" name="Picture 2" descr="81.jpg (13141 字节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75" y="1721841"/>
            <a:ext cx="2681631" cy="24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82.jpg (15871 字节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691" y="1721841"/>
            <a:ext cx="2520280" cy="24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286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D:\lijie\包图网\小报\素材\背景\2563.jpg">
            <a:extLst>
              <a:ext uri="{FF2B5EF4-FFF2-40B4-BE49-F238E27FC236}">
                <a16:creationId xmlns="" xmlns:a16="http://schemas.microsoft.com/office/drawing/2014/main" id="{08BE3198-BE55-4C0F-835F-15F37B467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89"/>
            <a:ext cx="12192000" cy="7609840"/>
          </a:xfrm>
          <a:prstGeom prst="rect">
            <a:avLst/>
          </a:prstGeom>
        </p:spPr>
      </p:pic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534049" y="171058"/>
            <a:ext cx="4608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000" b="1" dirty="0">
                <a:solidFill>
                  <a:srgbClr val="874610"/>
                </a:solidFill>
                <a:latin typeface="+mn-lt"/>
                <a:ea typeface="+mn-ea"/>
                <a:cs typeface="+mn-ea"/>
                <a:sym typeface="+mn-lt"/>
              </a:rPr>
              <a:t>如果被埋压怎么办</a:t>
            </a:r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362498" y="1373683"/>
            <a:ext cx="475106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设法用砖石、木棍等支撑残垣断壁，以防余震时再被埋压；</a:t>
            </a:r>
          </a:p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不要随便动用室内设施，包括电源，水源等，也不要使用明火；</a:t>
            </a:r>
          </a:p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闻到煤气及有毒异味或灰尘太大时，设法用湿衣物捂住口、鼻；不要乱叫，保持体力，用敲击声求救。 </a:t>
            </a:r>
          </a:p>
        </p:txBody>
      </p:sp>
      <p:pic>
        <p:nvPicPr>
          <p:cNvPr id="6" name="Picture 4" descr="84.jpg (15151 字节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34" y="1747193"/>
            <a:ext cx="2666433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83.jpg (15355 字节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04" y="1747193"/>
            <a:ext cx="2520279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58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2867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D:\lijie\包图网\小报\素材\背景\2563.jpg">
            <a:extLst>
              <a:ext uri="{FF2B5EF4-FFF2-40B4-BE49-F238E27FC236}">
                <a16:creationId xmlns="" xmlns:a16="http://schemas.microsoft.com/office/drawing/2014/main" id="{19528029-C9D9-4040-94AA-2D668D5AD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7609840"/>
          </a:xfrm>
          <a:prstGeom prst="rect">
            <a:avLst/>
          </a:prstGeom>
        </p:spPr>
      </p:pic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371356" y="434599"/>
            <a:ext cx="57246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 dirty="0">
                <a:solidFill>
                  <a:srgbClr val="874610"/>
                </a:solidFill>
                <a:latin typeface="+mn-lt"/>
                <a:ea typeface="+mn-ea"/>
                <a:cs typeface="+mn-ea"/>
                <a:sym typeface="+mn-lt"/>
              </a:rPr>
              <a:t>在灾后特殊环境下怎样生活</a:t>
            </a:r>
          </a:p>
        </p:txBody>
      </p:sp>
      <p:pic>
        <p:nvPicPr>
          <p:cNvPr id="33794" name="Picture 3" descr="93.jpg (17049 字节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65" y="1325801"/>
            <a:ext cx="21463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4" descr="94.jpg (17541 字节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586" y="1325800"/>
            <a:ext cx="242252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 descr="95.jpg (16842 字节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632" y="1334434"/>
            <a:ext cx="2346325" cy="272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96.jpg (19558 字节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478" y="1334434"/>
            <a:ext cx="2319338" cy="272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418095" y="4150891"/>
            <a:ext cx="37346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+mn-lt"/>
                <a:ea typeface="+mn-ea"/>
                <a:cs typeface="+mn-ea"/>
                <a:sym typeface="+mn-lt"/>
              </a:rPr>
              <a:t>注意饮食和个人卫生</a:t>
            </a:r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7520583" y="4150891"/>
            <a:ext cx="50113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+mn-lt"/>
                <a:ea typeface="+mn-ea"/>
                <a:cs typeface="+mn-ea"/>
                <a:sym typeface="+mn-lt"/>
              </a:rPr>
              <a:t>搭建和居住防震棚</a:t>
            </a:r>
          </a:p>
        </p:txBody>
      </p:sp>
      <p:sp>
        <p:nvSpPr>
          <p:cNvPr id="33800" name="Rectangle 9"/>
          <p:cNvSpPr>
            <a:spLocks noChangeArrowheads="1"/>
          </p:cNvSpPr>
          <p:nvPr/>
        </p:nvSpPr>
        <p:spPr bwMode="auto">
          <a:xfrm>
            <a:off x="3801844" y="4150891"/>
            <a:ext cx="38749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+mn-lt"/>
                <a:ea typeface="+mn-ea"/>
                <a:cs typeface="+mn-ea"/>
                <a:sym typeface="+mn-lt"/>
              </a:rPr>
              <a:t>积极投入恢复重建工作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  <p:bldP spid="33798" grpId="0"/>
      <p:bldP spid="33799" grpId="0"/>
      <p:bldP spid="3380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D:\lijie\包图网\小报\素材\背景\2563.jpg">
            <a:extLst>
              <a:ext uri="{FF2B5EF4-FFF2-40B4-BE49-F238E27FC236}">
                <a16:creationId xmlns="" xmlns:a16="http://schemas.microsoft.com/office/drawing/2014/main" id="{9DF60B91-0258-4F47-881D-0ED099E86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760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 descr="D:\lijie\包图网\小报\素材\lj下载\节日\护士节\21.png">
            <a:extLst>
              <a:ext uri="{FF2B5EF4-FFF2-40B4-BE49-F238E27FC236}">
                <a16:creationId xmlns="" xmlns:a16="http://schemas.microsoft.com/office/drawing/2014/main" id="{3747F3D5-D5B6-46BF-9DE3-30ABC55C8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8" y="2875707"/>
            <a:ext cx="2285328" cy="382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 descr="D:\lijie\包图网\小报\素材\lj下载\地震\抗震小知识\5bbd7dcca60dd.png">
            <a:extLst>
              <a:ext uri="{FF2B5EF4-FFF2-40B4-BE49-F238E27FC236}">
                <a16:creationId xmlns="" xmlns:a16="http://schemas.microsoft.com/office/drawing/2014/main" id="{811DD576-7246-4314-A9FE-CBE197B92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988411"/>
            <a:ext cx="5637148" cy="346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 descr="D:\lijie\包图网\小报\素材\lj下载\地震\抗震小知识\千图\01.png">
            <a:extLst>
              <a:ext uri="{FF2B5EF4-FFF2-40B4-BE49-F238E27FC236}">
                <a16:creationId xmlns="" xmlns:a16="http://schemas.microsoft.com/office/drawing/2014/main" id="{C9043286-02C0-4F4B-9B7E-D74CFC179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2095" y="3368631"/>
            <a:ext cx="2996565" cy="2726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图片 15" descr="D:\lijie\包图网\小报\素材\lj下载\地震\抗震小知识\千图\06.png">
            <a:extLst>
              <a:ext uri="{FF2B5EF4-FFF2-40B4-BE49-F238E27FC236}">
                <a16:creationId xmlns="" xmlns:a16="http://schemas.microsoft.com/office/drawing/2014/main" id="{21E506D2-6D33-43D0-AA1E-3806B3069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0907" y="3708991"/>
            <a:ext cx="1702435" cy="27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129EFB1F-BAF9-4CB1-92F0-6D1138AFDA1C}"/>
              </a:ext>
            </a:extLst>
          </p:cNvPr>
          <p:cNvSpPr/>
          <p:nvPr/>
        </p:nvSpPr>
        <p:spPr>
          <a:xfrm>
            <a:off x="3027022" y="766546"/>
            <a:ext cx="613795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1500" b="1" kern="100" dirty="0">
                <a:solidFill>
                  <a:srgbClr val="894A15"/>
                </a:solidFill>
                <a:latin typeface="+mn-lt"/>
                <a:ea typeface="+mn-ea"/>
                <a:cs typeface="+mn-ea"/>
                <a:sym typeface="+mn-lt"/>
              </a:rPr>
              <a:t>感谢观赏</a:t>
            </a:r>
          </a:p>
        </p:txBody>
      </p:sp>
    </p:spTree>
    <p:extLst>
      <p:ext uri="{BB962C8B-B14F-4D97-AF65-F5344CB8AC3E}">
        <p14:creationId xmlns:p14="http://schemas.microsoft.com/office/powerpoint/2010/main" val="270481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98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:\lijie\包图网\小报\素材\背景\2563.jpg">
            <a:extLst>
              <a:ext uri="{FF2B5EF4-FFF2-40B4-BE49-F238E27FC236}">
                <a16:creationId xmlns="" xmlns:a16="http://schemas.microsoft.com/office/drawing/2014/main" id="{F51AC4D3-F729-4CC0-9852-8C0C24F52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7609840"/>
          </a:xfrm>
          <a:prstGeom prst="rect">
            <a:avLst/>
          </a:prstGeom>
        </p:spPr>
      </p:pic>
      <p:pic>
        <p:nvPicPr>
          <p:cNvPr id="5" name="图片 4" descr="组 6">
            <a:extLst>
              <a:ext uri="{FF2B5EF4-FFF2-40B4-BE49-F238E27FC236}">
                <a16:creationId xmlns="" xmlns:a16="http://schemas.microsoft.com/office/drawing/2014/main" id="{297EF4A8-6446-49D5-BA3A-110C28C23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2769060"/>
            <a:ext cx="3014544" cy="3715973"/>
          </a:xfrm>
          <a:prstGeom prst="rect">
            <a:avLst/>
          </a:prstGeom>
        </p:spPr>
      </p:pic>
      <p:pic>
        <p:nvPicPr>
          <p:cNvPr id="6" name="图片 5" descr="5afd462641bb4">
            <a:extLst>
              <a:ext uri="{FF2B5EF4-FFF2-40B4-BE49-F238E27FC236}">
                <a16:creationId xmlns="" xmlns:a16="http://schemas.microsoft.com/office/drawing/2014/main" id="{0DA71F93-DD27-48E1-B6DC-01E103841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4210" y="2391615"/>
            <a:ext cx="3240360" cy="4116153"/>
          </a:xfrm>
          <a:prstGeom prst="rect">
            <a:avLst/>
          </a:prstGeom>
        </p:spPr>
      </p:pic>
      <p:pic>
        <p:nvPicPr>
          <p:cNvPr id="7" name="图片 6" descr="6685485">
            <a:extLst>
              <a:ext uri="{FF2B5EF4-FFF2-40B4-BE49-F238E27FC236}">
                <a16:creationId xmlns="" xmlns:a16="http://schemas.microsoft.com/office/drawing/2014/main" id="{677E8625-47F1-4961-862C-5930E1C788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3880" y="1618633"/>
            <a:ext cx="5472608" cy="230085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05F373AC-83A4-494B-8B4F-9A43E3496FC6}"/>
              </a:ext>
            </a:extLst>
          </p:cNvPr>
          <p:cNvSpPr/>
          <p:nvPr/>
        </p:nvSpPr>
        <p:spPr>
          <a:xfrm>
            <a:off x="4181782" y="2132856"/>
            <a:ext cx="3262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认识地震</a:t>
            </a:r>
            <a:endParaRPr lang="en-US" altLang="zh-CN" sz="6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140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D:\lijie\包图网\小报\素材\背景\2563.jpg">
            <a:extLst>
              <a:ext uri="{FF2B5EF4-FFF2-40B4-BE49-F238E27FC236}">
                <a16:creationId xmlns="" xmlns:a16="http://schemas.microsoft.com/office/drawing/2014/main" id="{7AEA5904-5DF1-48EB-A912-C21E483C9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5" y="0"/>
            <a:ext cx="12192000" cy="7609840"/>
          </a:xfrm>
          <a:prstGeom prst="rect">
            <a:avLst/>
          </a:prstGeom>
        </p:spPr>
      </p:pic>
      <p:sp>
        <p:nvSpPr>
          <p:cNvPr id="4097" name="Text Box 2"/>
          <p:cNvSpPr txBox="1">
            <a:spLocks noChangeArrowheads="1"/>
          </p:cNvSpPr>
          <p:nvPr/>
        </p:nvSpPr>
        <p:spPr bwMode="auto">
          <a:xfrm>
            <a:off x="407368" y="454164"/>
            <a:ext cx="7704137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全世界每年平均发生地震次数</a:t>
            </a:r>
          </a:p>
          <a:p>
            <a:pPr>
              <a:spcBef>
                <a:spcPct val="50000"/>
              </a:spcBef>
            </a:pPr>
            <a:r>
              <a:rPr lang="zh-CN" altLang="zh-CN" sz="3600" b="1" dirty="0">
                <a:latin typeface="+mn-lt"/>
                <a:ea typeface="+mn-ea"/>
                <a:cs typeface="+mn-ea"/>
                <a:sym typeface="+mn-lt"/>
              </a:rPr>
              <a:t>          </a:t>
            </a:r>
            <a:endParaRPr lang="zh-CN" altLang="en-US" sz="3600" b="1" dirty="0">
              <a:latin typeface="+mn-lt"/>
              <a:ea typeface="+mn-ea"/>
              <a:cs typeface="+mn-ea"/>
              <a:sym typeface="+mn-lt"/>
            </a:endParaRPr>
          </a:p>
          <a:p>
            <a:pPr>
              <a:spcBef>
                <a:spcPct val="50000"/>
              </a:spcBef>
            </a:pPr>
            <a:r>
              <a:rPr lang="zh-CN" altLang="zh-CN" b="1" dirty="0">
                <a:latin typeface="+mn-lt"/>
                <a:ea typeface="+mn-ea"/>
                <a:cs typeface="+mn-ea"/>
                <a:sym typeface="+mn-lt"/>
              </a:rPr>
              <a:t>         </a:t>
            </a:r>
            <a:endParaRPr lang="zh-CN" altLang="zh-CN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3F24E8AD-ECD3-4A76-A235-9B45A1FF2176}"/>
              </a:ext>
            </a:extLst>
          </p:cNvPr>
          <p:cNvSpPr/>
          <p:nvPr/>
        </p:nvSpPr>
        <p:spPr>
          <a:xfrm>
            <a:off x="557345" y="3855291"/>
            <a:ext cx="9577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全世界每年平均发生地震约</a:t>
            </a:r>
            <a:r>
              <a:rPr lang="zh-CN" altLang="zh-CN" sz="2400" b="1" dirty="0">
                <a:latin typeface="+mn-lt"/>
                <a:ea typeface="+mn-ea"/>
                <a:cs typeface="+mn-ea"/>
                <a:sym typeface="+mn-lt"/>
              </a:rPr>
              <a:t>500</a:t>
            </a:r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万次，其中</a:t>
            </a:r>
            <a:r>
              <a:rPr lang="zh-CN" altLang="zh-CN" sz="2400" b="1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人们能感觉到的有</a:t>
            </a:r>
            <a:r>
              <a:rPr lang="zh-CN" altLang="zh-CN" sz="2400" b="1" dirty="0"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万多次</a:t>
            </a:r>
            <a:r>
              <a:rPr lang="zh-CN" altLang="zh-CN" sz="2400" b="1" dirty="0"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F6B1C59-F542-4392-910F-AADF29E0DA4E}"/>
              </a:ext>
            </a:extLst>
          </p:cNvPr>
          <p:cNvSpPr/>
          <p:nvPr/>
        </p:nvSpPr>
        <p:spPr>
          <a:xfrm>
            <a:off x="4788976" y="160150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 dirty="0"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级每年</a:t>
            </a:r>
            <a:r>
              <a:rPr lang="zh-CN" altLang="zh-CN" sz="3200" b="1" dirty="0">
                <a:latin typeface="+mn-lt"/>
                <a:ea typeface="+mn-ea"/>
                <a:cs typeface="+mn-ea"/>
                <a:sym typeface="+mn-lt"/>
              </a:rPr>
              <a:t>100</a:t>
            </a: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－－</a:t>
            </a:r>
            <a:r>
              <a:rPr lang="zh-CN" altLang="zh-CN" sz="3200" b="1" dirty="0">
                <a:latin typeface="+mn-lt"/>
                <a:ea typeface="+mn-ea"/>
                <a:cs typeface="+mn-ea"/>
                <a:sym typeface="+mn-lt"/>
              </a:rPr>
              <a:t>200</a:t>
            </a: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次</a:t>
            </a:r>
          </a:p>
          <a:p>
            <a:pPr>
              <a:spcBef>
                <a:spcPct val="50000"/>
              </a:spcBef>
            </a:pPr>
            <a:r>
              <a:rPr lang="zh-CN" altLang="zh-CN" sz="3200" b="1" dirty="0"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级每年</a:t>
            </a:r>
            <a:r>
              <a:rPr lang="zh-CN" altLang="zh-CN" sz="3200" b="1" dirty="0">
                <a:latin typeface="+mn-lt"/>
                <a:ea typeface="+mn-ea"/>
                <a:cs typeface="+mn-ea"/>
                <a:sym typeface="+mn-lt"/>
              </a:rPr>
              <a:t>1000</a:t>
            </a: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－－</a:t>
            </a:r>
            <a:r>
              <a:rPr lang="zh-CN" altLang="zh-CN" sz="3200" b="1" dirty="0">
                <a:latin typeface="+mn-lt"/>
                <a:ea typeface="+mn-ea"/>
                <a:cs typeface="+mn-ea"/>
                <a:sym typeface="+mn-lt"/>
              </a:rPr>
              <a:t>2000</a:t>
            </a: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次</a:t>
            </a:r>
            <a:endParaRPr lang="zh-CN" altLang="en-US" sz="3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868CD51A-86FD-488B-AFBA-E4D6D0AAF879}"/>
              </a:ext>
            </a:extLst>
          </p:cNvPr>
          <p:cNvSpPr/>
          <p:nvPr/>
        </p:nvSpPr>
        <p:spPr>
          <a:xfrm>
            <a:off x="431627" y="162371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200" b="1" dirty="0"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级以上每年</a:t>
            </a:r>
            <a:r>
              <a:rPr lang="zh-CN" altLang="zh-CN" sz="3200" b="1" dirty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－－</a:t>
            </a:r>
            <a:r>
              <a:rPr lang="zh-CN" altLang="zh-CN" sz="3200" b="1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次</a:t>
            </a:r>
          </a:p>
          <a:p>
            <a:pPr>
              <a:spcBef>
                <a:spcPct val="50000"/>
              </a:spcBef>
            </a:pPr>
            <a:r>
              <a:rPr lang="zh-CN" altLang="zh-CN" sz="3200" b="1" dirty="0"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级每年</a:t>
            </a:r>
            <a:r>
              <a:rPr lang="zh-CN" altLang="zh-CN" sz="3200" b="1" dirty="0"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－－</a:t>
            </a:r>
            <a:r>
              <a:rPr lang="zh-CN" altLang="zh-CN" sz="3200" b="1" dirty="0"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:\lijie\包图网\小报\素材\背景\2563.jpg">
            <a:extLst>
              <a:ext uri="{FF2B5EF4-FFF2-40B4-BE49-F238E27FC236}">
                <a16:creationId xmlns="" xmlns:a16="http://schemas.microsoft.com/office/drawing/2014/main" id="{94133FE1-8A2B-42E2-B3AF-6427FD5EB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5" y="0"/>
            <a:ext cx="12192000" cy="7609840"/>
          </a:xfrm>
          <a:prstGeom prst="rect">
            <a:avLst/>
          </a:prstGeom>
        </p:spPr>
      </p:pic>
      <p:pic>
        <p:nvPicPr>
          <p:cNvPr id="5" name="图片 4" descr="5b279c808444e215454115874">
            <a:extLst>
              <a:ext uri="{FF2B5EF4-FFF2-40B4-BE49-F238E27FC236}">
                <a16:creationId xmlns="" xmlns:a16="http://schemas.microsoft.com/office/drawing/2014/main" id="{F0B8ACF9-ACAF-491B-BE47-7DEDF2427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464" y="525670"/>
            <a:ext cx="9290422" cy="5806660"/>
          </a:xfrm>
          <a:prstGeom prst="rect">
            <a:avLst/>
          </a:prstGeom>
        </p:spPr>
      </p:pic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2101204" y="1835840"/>
            <a:ext cx="7630942" cy="43513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zh-CN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cs typeface="+mn-ea"/>
                <a:sym typeface="+mn-lt"/>
              </a:rPr>
              <a:t>1771</a:t>
            </a:r>
            <a:r>
              <a:rPr lang="zh-CN" altLang="en-US" dirty="0">
                <a:cs typeface="+mn-ea"/>
                <a:sym typeface="+mn-lt"/>
              </a:rPr>
              <a:t>年</a:t>
            </a:r>
            <a:r>
              <a:rPr lang="zh-CN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zh-CN" altLang="zh-CN" dirty="0">
                <a:cs typeface="+mn-ea"/>
                <a:sym typeface="+mn-lt"/>
              </a:rPr>
              <a:t>24</a:t>
            </a:r>
            <a:r>
              <a:rPr lang="zh-CN" altLang="en-US" dirty="0">
                <a:cs typeface="+mn-ea"/>
                <a:sym typeface="+mn-lt"/>
              </a:rPr>
              <a:t>日日本琉球群岛地震引发的海啸，波峰高</a:t>
            </a:r>
            <a:r>
              <a:rPr lang="zh-CN" altLang="zh-CN" dirty="0">
                <a:cs typeface="+mn-ea"/>
                <a:sym typeface="+mn-lt"/>
              </a:rPr>
              <a:t>84.7</a:t>
            </a:r>
            <a:r>
              <a:rPr lang="zh-CN" altLang="en-US" dirty="0">
                <a:cs typeface="+mn-ea"/>
                <a:sym typeface="+mn-lt"/>
              </a:rPr>
              <a:t>米，速度近</a:t>
            </a:r>
            <a:r>
              <a:rPr lang="zh-CN" altLang="zh-CN" dirty="0">
                <a:cs typeface="+mn-ea"/>
                <a:sym typeface="+mn-lt"/>
              </a:rPr>
              <a:t>800</a:t>
            </a:r>
            <a:r>
              <a:rPr lang="zh-CN" altLang="en-US" dirty="0">
                <a:cs typeface="+mn-ea"/>
                <a:sym typeface="+mn-lt"/>
              </a:rPr>
              <a:t>公里</a:t>
            </a:r>
            <a:r>
              <a:rPr lang="zh-CN" altLang="zh-CN" dirty="0">
                <a:cs typeface="+mn-ea"/>
                <a:sym typeface="+mn-lt"/>
              </a:rPr>
              <a:t>/</a:t>
            </a:r>
            <a:r>
              <a:rPr lang="zh-CN" altLang="en-US" dirty="0">
                <a:cs typeface="+mn-ea"/>
                <a:sym typeface="+mn-lt"/>
              </a:rPr>
              <a:t>小时，重达</a:t>
            </a:r>
            <a:r>
              <a:rPr lang="zh-CN" altLang="zh-CN" dirty="0">
                <a:cs typeface="+mn-ea"/>
                <a:sym typeface="+mn-lt"/>
              </a:rPr>
              <a:t>850</a:t>
            </a:r>
            <a:r>
              <a:rPr lang="zh-CN" altLang="en-US" dirty="0">
                <a:cs typeface="+mn-ea"/>
                <a:sym typeface="+mn-lt"/>
              </a:rPr>
              <a:t>吨的珊瑚礁被抛出</a:t>
            </a:r>
            <a:r>
              <a:rPr lang="zh-CN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公里以外。</a:t>
            </a:r>
            <a:r>
              <a:rPr lang="zh-CN" altLang="zh-CN" dirty="0">
                <a:cs typeface="+mn-ea"/>
                <a:sym typeface="+mn-lt"/>
              </a:rPr>
              <a:t>2004</a:t>
            </a:r>
            <a:r>
              <a:rPr lang="zh-CN" altLang="en-US" dirty="0">
                <a:cs typeface="+mn-ea"/>
                <a:sym typeface="+mn-lt"/>
              </a:rPr>
              <a:t>年</a:t>
            </a:r>
            <a:r>
              <a:rPr lang="zh-CN" altLang="zh-CN" dirty="0">
                <a:cs typeface="+mn-ea"/>
                <a:sym typeface="+mn-lt"/>
              </a:rPr>
              <a:t>12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zh-CN" altLang="zh-CN" dirty="0">
                <a:cs typeface="+mn-ea"/>
                <a:sym typeface="+mn-lt"/>
              </a:rPr>
              <a:t>26</a:t>
            </a:r>
            <a:r>
              <a:rPr lang="zh-CN" altLang="en-US" dirty="0">
                <a:cs typeface="+mn-ea"/>
                <a:sym typeface="+mn-lt"/>
              </a:rPr>
              <a:t>日苏门答腊岛近海</a:t>
            </a:r>
            <a:r>
              <a:rPr lang="zh-CN" altLang="zh-CN" dirty="0">
                <a:cs typeface="+mn-ea"/>
                <a:sym typeface="+mn-lt"/>
              </a:rPr>
              <a:t>8.7</a:t>
            </a:r>
            <a:r>
              <a:rPr lang="zh-CN" altLang="en-US" dirty="0">
                <a:cs typeface="+mn-ea"/>
                <a:sym typeface="+mn-lt"/>
              </a:rPr>
              <a:t>级地震引发的海啸，</a:t>
            </a:r>
            <a:r>
              <a:rPr lang="zh-CN" altLang="en-US" dirty="0">
                <a:solidFill>
                  <a:srgbClr val="874610"/>
                </a:solidFill>
                <a:cs typeface="+mn-ea"/>
                <a:sym typeface="+mn-lt"/>
              </a:rPr>
              <a:t>造成印度洋沿岸近</a:t>
            </a:r>
            <a:r>
              <a:rPr lang="zh-CN" altLang="zh-CN" dirty="0">
                <a:solidFill>
                  <a:srgbClr val="874610"/>
                </a:solidFill>
                <a:cs typeface="+mn-ea"/>
                <a:sym typeface="+mn-lt"/>
              </a:rPr>
              <a:t>29</a:t>
            </a:r>
            <a:r>
              <a:rPr lang="zh-CN" altLang="en-US" dirty="0">
                <a:solidFill>
                  <a:srgbClr val="874610"/>
                </a:solidFill>
                <a:cs typeface="+mn-ea"/>
                <a:sym typeface="+mn-lt"/>
              </a:rPr>
              <a:t>万人死亡。</a:t>
            </a:r>
          </a:p>
          <a:p>
            <a:endParaRPr lang="zh-CN" altLang="zh-CN" sz="1800" b="1" dirty="0">
              <a:solidFill>
                <a:srgbClr val="0000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:\lijie\包图网\小报\素材\背景\2563.jpg">
            <a:extLst>
              <a:ext uri="{FF2B5EF4-FFF2-40B4-BE49-F238E27FC236}">
                <a16:creationId xmlns="" xmlns:a16="http://schemas.microsoft.com/office/drawing/2014/main" id="{0E3BF8F9-C292-4E15-81DF-AA4D68451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760984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DF775EB-64FA-41FC-B2D7-83F48927AECB}"/>
              </a:ext>
            </a:extLst>
          </p:cNvPr>
          <p:cNvSpPr/>
          <p:nvPr/>
        </p:nvSpPr>
        <p:spPr>
          <a:xfrm>
            <a:off x="551384" y="395655"/>
            <a:ext cx="5355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874610"/>
                </a:solidFill>
                <a:latin typeface="+mn-lt"/>
                <a:ea typeface="+mn-ea"/>
                <a:cs typeface="+mn-ea"/>
                <a:sym typeface="+mn-lt"/>
              </a:rPr>
              <a:t>世界上死亡人数最多的地震</a:t>
            </a:r>
            <a:r>
              <a:rPr lang="en-US" altLang="zh-CN" sz="3200" dirty="0">
                <a:solidFill>
                  <a:srgbClr val="874610"/>
                </a:solidFill>
                <a:latin typeface="+mn-lt"/>
                <a:ea typeface="+mn-ea"/>
                <a:cs typeface="+mn-ea"/>
                <a:sym typeface="+mn-lt"/>
              </a:rPr>
              <a:t> </a:t>
            </a:r>
            <a:endParaRPr lang="zh-CN" altLang="en-US" sz="3200" dirty="0">
              <a:solidFill>
                <a:srgbClr val="87461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D6A2DAA3-583E-4F0C-95D4-F5FDB94707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664194"/>
            <a:ext cx="3500755" cy="280733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890652AF-11D3-43F1-B369-6E4A36969B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997" y="970790"/>
            <a:ext cx="7108006" cy="491642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0018EB8E-F0E0-4348-AE88-38183C03907D}"/>
              </a:ext>
            </a:extLst>
          </p:cNvPr>
          <p:cNvSpPr/>
          <p:nvPr/>
        </p:nvSpPr>
        <p:spPr>
          <a:xfrm>
            <a:off x="3500294" y="2041131"/>
            <a:ext cx="53699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+mn-lt"/>
                <a:ea typeface="+mn-ea"/>
                <a:cs typeface="+mn-ea"/>
                <a:sym typeface="+mn-lt"/>
              </a:rPr>
              <a:t>1556</a:t>
            </a: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年１月</a:t>
            </a:r>
            <a:r>
              <a:rPr lang="zh-CN" altLang="zh-CN" sz="2400" dirty="0">
                <a:latin typeface="+mn-lt"/>
                <a:ea typeface="+mn-ea"/>
                <a:cs typeface="+mn-ea"/>
                <a:sym typeface="+mn-lt"/>
              </a:rPr>
              <a:t>23</a:t>
            </a: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日发生在中国陕西华县的</a:t>
            </a:r>
            <a:r>
              <a:rPr lang="zh-CN" altLang="zh-CN" sz="2400" dirty="0">
                <a:latin typeface="+mn-lt"/>
                <a:ea typeface="+mn-ea"/>
                <a:cs typeface="+mn-ea"/>
                <a:sym typeface="+mn-lt"/>
              </a:rPr>
              <a:t>8.0</a:t>
            </a: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级地震造成的死亡人数比前者确凿一些，广大灾民病死、饿死，数百里山乡断了人烟，估计</a:t>
            </a:r>
            <a:r>
              <a:rPr lang="zh-CN" altLang="en-US" sz="2400" dirty="0">
                <a:solidFill>
                  <a:srgbClr val="874610"/>
                </a:solidFill>
                <a:latin typeface="+mn-lt"/>
                <a:ea typeface="+mn-ea"/>
                <a:cs typeface="+mn-ea"/>
                <a:sym typeface="+mn-lt"/>
              </a:rPr>
              <a:t>死亡</a:t>
            </a:r>
            <a:r>
              <a:rPr lang="zh-CN" altLang="zh-CN" sz="2400" dirty="0">
                <a:solidFill>
                  <a:srgbClr val="874610"/>
                </a:solidFill>
                <a:latin typeface="+mn-lt"/>
                <a:ea typeface="+mn-ea"/>
                <a:cs typeface="+mn-ea"/>
                <a:sym typeface="+mn-lt"/>
              </a:rPr>
              <a:t>83</a:t>
            </a:r>
            <a:r>
              <a:rPr lang="zh-CN" altLang="en-US" sz="2400" dirty="0">
                <a:solidFill>
                  <a:srgbClr val="874610"/>
                </a:solidFill>
                <a:latin typeface="+mn-lt"/>
                <a:ea typeface="+mn-ea"/>
                <a:cs typeface="+mn-ea"/>
                <a:sym typeface="+mn-lt"/>
              </a:rPr>
              <a:t>万余人。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solidFill>
                <a:srgbClr val="87461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:\lijie\包图网\小报\素材\背景\2563.jpg">
            <a:extLst>
              <a:ext uri="{FF2B5EF4-FFF2-40B4-BE49-F238E27FC236}">
                <a16:creationId xmlns="" xmlns:a16="http://schemas.microsoft.com/office/drawing/2014/main" id="{F51AC4D3-F729-4CC0-9852-8C0C24F52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7609840"/>
          </a:xfrm>
          <a:prstGeom prst="rect">
            <a:avLst/>
          </a:prstGeom>
        </p:spPr>
      </p:pic>
      <p:pic>
        <p:nvPicPr>
          <p:cNvPr id="5" name="图片 4" descr="组 6">
            <a:extLst>
              <a:ext uri="{FF2B5EF4-FFF2-40B4-BE49-F238E27FC236}">
                <a16:creationId xmlns="" xmlns:a16="http://schemas.microsoft.com/office/drawing/2014/main" id="{297EF4A8-6446-49D5-BA3A-110C28C23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2769060"/>
            <a:ext cx="3014544" cy="3715973"/>
          </a:xfrm>
          <a:prstGeom prst="rect">
            <a:avLst/>
          </a:prstGeom>
        </p:spPr>
      </p:pic>
      <p:pic>
        <p:nvPicPr>
          <p:cNvPr id="6" name="图片 5" descr="5afd462641bb4">
            <a:extLst>
              <a:ext uri="{FF2B5EF4-FFF2-40B4-BE49-F238E27FC236}">
                <a16:creationId xmlns="" xmlns:a16="http://schemas.microsoft.com/office/drawing/2014/main" id="{0DA71F93-DD27-48E1-B6DC-01E103841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4210" y="2391615"/>
            <a:ext cx="3240360" cy="4116153"/>
          </a:xfrm>
          <a:prstGeom prst="rect">
            <a:avLst/>
          </a:prstGeom>
        </p:spPr>
      </p:pic>
      <p:pic>
        <p:nvPicPr>
          <p:cNvPr id="7" name="图片 6" descr="6685485">
            <a:extLst>
              <a:ext uri="{FF2B5EF4-FFF2-40B4-BE49-F238E27FC236}">
                <a16:creationId xmlns="" xmlns:a16="http://schemas.microsoft.com/office/drawing/2014/main" id="{677E8625-47F1-4961-862C-5930E1C788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3880" y="1618633"/>
            <a:ext cx="5472608" cy="230085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05F373AC-83A4-494B-8B4F-9A43E3496FC6}"/>
              </a:ext>
            </a:extLst>
          </p:cNvPr>
          <p:cNvSpPr/>
          <p:nvPr/>
        </p:nvSpPr>
        <p:spPr>
          <a:xfrm>
            <a:off x="4181782" y="2132856"/>
            <a:ext cx="3262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地震前兆</a:t>
            </a:r>
            <a:endParaRPr lang="en-US" altLang="zh-CN" sz="6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785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:\lijie\包图网\小报\素材\背景\2563.jpg">
            <a:extLst>
              <a:ext uri="{FF2B5EF4-FFF2-40B4-BE49-F238E27FC236}">
                <a16:creationId xmlns="" xmlns:a16="http://schemas.microsoft.com/office/drawing/2014/main" id="{9FE8B3B3-8AAA-4172-B1DC-C46AF9545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7609840"/>
          </a:xfrm>
          <a:prstGeom prst="rect">
            <a:avLst/>
          </a:prstGeom>
        </p:spPr>
      </p:pic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80" y="227354"/>
            <a:ext cx="8229600" cy="777875"/>
          </a:xfrm>
        </p:spPr>
        <p:txBody>
          <a:bodyPr/>
          <a:lstStyle/>
          <a:p>
            <a:r>
              <a:rPr lang="zh-CN" altLang="en-US" b="1" dirty="0">
                <a:solidFill>
                  <a:srgbClr val="874610"/>
                </a:solidFill>
                <a:latin typeface="+mn-lt"/>
                <a:ea typeface="+mn-ea"/>
                <a:cs typeface="+mn-ea"/>
                <a:sym typeface="+mn-lt"/>
              </a:rPr>
              <a:t>地震前兆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F2F1BF08-3B3E-4E63-9C98-4DE66A3BE8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1005229"/>
            <a:ext cx="8064896" cy="5328592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EF143A42-2131-43F2-96F0-D3C42D326C04}"/>
              </a:ext>
            </a:extLst>
          </p:cNvPr>
          <p:cNvSpPr txBox="1">
            <a:spLocks noChangeArrowheads="1"/>
          </p:cNvSpPr>
          <p:nvPr/>
        </p:nvSpPr>
        <p:spPr>
          <a:xfrm>
            <a:off x="3132869" y="1658932"/>
            <a:ext cx="8207375" cy="4392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zh-CN" sz="2400" dirty="0">
                <a:solidFill>
                  <a:schemeClr val="accent2"/>
                </a:solidFill>
                <a:cs typeface="+mn-ea"/>
                <a:sym typeface="+mn-lt"/>
              </a:rPr>
              <a:t> </a:t>
            </a:r>
            <a:r>
              <a:rPr lang="zh-CN" altLang="zh-CN" sz="2400" dirty="0">
                <a:solidFill>
                  <a:srgbClr val="874610"/>
                </a:solidFill>
                <a:cs typeface="+mn-ea"/>
                <a:sym typeface="+mn-lt"/>
              </a:rPr>
              <a:t>[</a:t>
            </a:r>
            <a:r>
              <a:rPr lang="zh-CN" altLang="en-US" sz="2400" dirty="0">
                <a:solidFill>
                  <a:srgbClr val="874610"/>
                </a:solidFill>
                <a:cs typeface="+mn-ea"/>
                <a:sym typeface="+mn-lt"/>
              </a:rPr>
              <a:t>动物</a:t>
            </a:r>
            <a:r>
              <a:rPr lang="zh-CN" altLang="zh-CN" sz="2400" dirty="0">
                <a:solidFill>
                  <a:srgbClr val="874610"/>
                </a:solidFill>
                <a:cs typeface="+mn-ea"/>
                <a:sym typeface="+mn-lt"/>
              </a:rPr>
              <a:t>]</a:t>
            </a:r>
          </a:p>
          <a:p>
            <a:pPr fontAlgn="auto">
              <a:spcAft>
                <a:spcPts val="0"/>
              </a:spcAft>
            </a:pPr>
            <a:r>
              <a:rPr lang="zh-CN" altLang="zh-CN" sz="2400" dirty="0">
                <a:cs typeface="+mn-ea"/>
                <a:sym typeface="+mn-lt"/>
              </a:rPr>
              <a:t>    </a:t>
            </a:r>
            <a:r>
              <a:rPr lang="zh-CN" altLang="en-US" sz="2400" dirty="0">
                <a:cs typeface="+mn-ea"/>
                <a:sym typeface="+mn-lt"/>
              </a:rPr>
              <a:t>震前动物有前兆，发现异常要报告。</a:t>
            </a:r>
          </a:p>
          <a:p>
            <a:pPr fontAlgn="auto">
              <a:spcAft>
                <a:spcPts val="0"/>
              </a:spcAft>
            </a:pPr>
            <a:r>
              <a:rPr lang="en-US" altLang="zh-CN" sz="2400" dirty="0">
                <a:cs typeface="+mn-ea"/>
                <a:sym typeface="+mn-lt"/>
              </a:rPr>
              <a:t>    </a:t>
            </a:r>
            <a:r>
              <a:rPr lang="zh-CN" altLang="en-US" sz="2400" dirty="0">
                <a:cs typeface="+mn-ea"/>
                <a:sym typeface="+mn-lt"/>
              </a:rPr>
              <a:t>牛马骡羊不进圈，猪不吃食狗乱咬。</a:t>
            </a:r>
          </a:p>
          <a:p>
            <a:pPr fontAlgn="auto">
              <a:spcAft>
                <a:spcPts val="0"/>
              </a:spcAft>
            </a:pPr>
            <a:r>
              <a:rPr lang="en-US" altLang="zh-CN" sz="2400" dirty="0">
                <a:cs typeface="+mn-ea"/>
                <a:sym typeface="+mn-lt"/>
              </a:rPr>
              <a:t>    </a:t>
            </a:r>
            <a:r>
              <a:rPr lang="zh-CN" altLang="en-US" sz="2400" dirty="0">
                <a:cs typeface="+mn-ea"/>
                <a:sym typeface="+mn-lt"/>
              </a:rPr>
              <a:t>鸭不下水岸上闹，鸡飞上树高声叫。</a:t>
            </a:r>
          </a:p>
          <a:p>
            <a:pPr fontAlgn="auto">
              <a:spcAft>
                <a:spcPts val="0"/>
              </a:spcAft>
            </a:pPr>
            <a:r>
              <a:rPr lang="en-US" altLang="zh-CN" sz="2400" dirty="0">
                <a:cs typeface="+mn-ea"/>
                <a:sym typeface="+mn-lt"/>
              </a:rPr>
              <a:t>    </a:t>
            </a:r>
            <a:r>
              <a:rPr lang="zh-CN" altLang="en-US" sz="2400" dirty="0">
                <a:cs typeface="+mn-ea"/>
                <a:sym typeface="+mn-lt"/>
              </a:rPr>
              <a:t>冰天雪地蛇出洞，老鼠痴呆搬家逃。</a:t>
            </a:r>
          </a:p>
          <a:p>
            <a:pPr fontAlgn="auto">
              <a:spcAft>
                <a:spcPts val="0"/>
              </a:spcAft>
            </a:pPr>
            <a:r>
              <a:rPr lang="en-US" altLang="zh-CN" sz="2400" dirty="0">
                <a:cs typeface="+mn-ea"/>
                <a:sym typeface="+mn-lt"/>
              </a:rPr>
              <a:t>    </a:t>
            </a:r>
            <a:r>
              <a:rPr lang="zh-CN" altLang="en-US" sz="2400" dirty="0">
                <a:cs typeface="+mn-ea"/>
                <a:sym typeface="+mn-lt"/>
              </a:rPr>
              <a:t>兔子竖耳蹦又撞，鱼儿惊慌水面跳。</a:t>
            </a:r>
          </a:p>
          <a:p>
            <a:pPr fontAlgn="auto">
              <a:spcAft>
                <a:spcPts val="0"/>
              </a:spcAft>
            </a:pPr>
            <a:r>
              <a:rPr lang="en-US" altLang="zh-CN" sz="2400" dirty="0">
                <a:cs typeface="+mn-ea"/>
                <a:sym typeface="+mn-lt"/>
              </a:rPr>
              <a:t>    </a:t>
            </a:r>
            <a:r>
              <a:rPr lang="zh-CN" altLang="en-US" sz="2400" dirty="0">
                <a:cs typeface="+mn-ea"/>
                <a:sym typeface="+mn-lt"/>
              </a:rPr>
              <a:t>蜜蜂群迁闹哄哄，鸽子惊飞不回巢。</a:t>
            </a:r>
          </a:p>
          <a:p>
            <a:pPr fontAlgn="auto">
              <a:spcAft>
                <a:spcPts val="0"/>
              </a:spcAft>
            </a:pPr>
            <a:r>
              <a:rPr lang="en-US" altLang="zh-CN" sz="2400" dirty="0">
                <a:cs typeface="+mn-ea"/>
                <a:sym typeface="+mn-lt"/>
              </a:rPr>
              <a:t>    </a:t>
            </a:r>
            <a:r>
              <a:rPr lang="zh-CN" altLang="en-US" sz="2400" dirty="0">
                <a:cs typeface="+mn-ea"/>
                <a:sym typeface="+mn-lt"/>
              </a:rPr>
              <a:t>综合分析辨真假，群测群防很重要。</a:t>
            </a:r>
          </a:p>
          <a:p>
            <a:pPr fontAlgn="auto">
              <a:spcAft>
                <a:spcPts val="0"/>
              </a:spcAft>
              <a:buFontTx/>
              <a:buNone/>
            </a:pPr>
            <a:endParaRPr lang="zh-CN" altLang="zh-CN" sz="2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D:\lijie\包图网\小报\素材\背景\2563.jpg">
            <a:extLst>
              <a:ext uri="{FF2B5EF4-FFF2-40B4-BE49-F238E27FC236}">
                <a16:creationId xmlns="" xmlns:a16="http://schemas.microsoft.com/office/drawing/2014/main" id="{9A9209C1-389C-4E79-8428-8E8C1CDFD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51840"/>
            <a:ext cx="12192000" cy="7609840"/>
          </a:xfrm>
          <a:prstGeom prst="rect">
            <a:avLst/>
          </a:prstGeom>
        </p:spPr>
      </p:pic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500534" y="604325"/>
            <a:ext cx="1005996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从唐山等震区人们的感受来看，从地震发生到房屋，一般约有十几秒钟的预警时间，大震的预警现象主要有：地面的颠动、地声、地光，建筑物的晃动等。</a:t>
            </a:r>
          </a:p>
        </p:txBody>
      </p:sp>
      <p:pic>
        <p:nvPicPr>
          <p:cNvPr id="9218" name="Picture 3" descr="42.jpg (11698 字节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7" y="2092254"/>
            <a:ext cx="36004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43.jpg (12195 字节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99" y="2089942"/>
            <a:ext cx="3345812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44.jpg (11631 字节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811" y="2089942"/>
            <a:ext cx="3169744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7F9B03AC-BDD2-4FBB-A7BA-CCB34F4E0FBC}"/>
              </a:ext>
            </a:extLst>
          </p:cNvPr>
          <p:cNvSpPr/>
          <p:nvPr/>
        </p:nvSpPr>
        <p:spPr>
          <a:xfrm>
            <a:off x="419971" y="-247253"/>
            <a:ext cx="5762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600" b="1" dirty="0">
                <a:solidFill>
                  <a:srgbClr val="874610"/>
                </a:solidFill>
                <a:latin typeface="+mn-lt"/>
                <a:ea typeface="+mn-ea"/>
                <a:cs typeface="+mn-ea"/>
                <a:sym typeface="+mn-lt"/>
              </a:rPr>
              <a:t>大震的预警现象和预警时间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xy1fck1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Pages>0</Pages>
  <Words>1050</Words>
  <Characters>0</Characters>
  <Application>Microsoft Office PowerPoint</Application>
  <DocSecurity>0</DocSecurity>
  <PresentationFormat>宽屏</PresentationFormat>
  <Lines>0</Lines>
  <Paragraphs>125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地震前兆</vt:lpstr>
      <vt:lpstr>PowerPoint 演示文稿</vt:lpstr>
      <vt:lpstr>PowerPoint 演示文稿</vt:lpstr>
      <vt:lpstr>PowerPoint 演示文稿</vt:lpstr>
      <vt:lpstr>为什么地震瞬间不宜夺路而逃呢？</vt:lpstr>
      <vt:lpstr>伺机而逃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35</cp:revision>
  <dcterms:created xsi:type="dcterms:W3CDTF">2010-04-22T14:00:28Z</dcterms:created>
  <dcterms:modified xsi:type="dcterms:W3CDTF">2023-04-16T09:23:18Z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