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28"/>
  </p:notesMasterIdLst>
  <p:sldIdLst>
    <p:sldId id="287" r:id="rId3"/>
    <p:sldId id="286" r:id="rId4"/>
    <p:sldId id="288" r:id="rId5"/>
    <p:sldId id="313" r:id="rId6"/>
    <p:sldId id="289" r:id="rId7"/>
    <p:sldId id="297" r:id="rId8"/>
    <p:sldId id="298" r:id="rId9"/>
    <p:sldId id="299" r:id="rId10"/>
    <p:sldId id="314" r:id="rId11"/>
    <p:sldId id="300" r:id="rId12"/>
    <p:sldId id="302" r:id="rId13"/>
    <p:sldId id="301" r:id="rId14"/>
    <p:sldId id="303" r:id="rId15"/>
    <p:sldId id="315" r:id="rId16"/>
    <p:sldId id="304" r:id="rId17"/>
    <p:sldId id="305" r:id="rId18"/>
    <p:sldId id="306" r:id="rId19"/>
    <p:sldId id="311" r:id="rId20"/>
    <p:sldId id="316" r:id="rId21"/>
    <p:sldId id="312" r:id="rId22"/>
    <p:sldId id="307" r:id="rId23"/>
    <p:sldId id="308" r:id="rId24"/>
    <p:sldId id="309" r:id="rId25"/>
    <p:sldId id="310" r:id="rId26"/>
    <p:sldId id="317" r:id="rId27"/>
  </p:sldIdLst>
  <p:sldSz cx="9144000" cy="5143500" type="screen16x9"/>
  <p:notesSz cx="6858000" cy="9144000"/>
  <p:custDataLst>
    <p:tags r:id="rId29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6314" autoAdjust="0"/>
  </p:normalViewPr>
  <p:slideViewPr>
    <p:cSldViewPr snapToGrid="0">
      <p:cViewPr varScale="1">
        <p:scale>
          <a:sx n="143" d="100"/>
          <a:sy n="143" d="100"/>
        </p:scale>
        <p:origin x="750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  <a:pPr/>
              <a:t>2023/4/17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8925000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916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6111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3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97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30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9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5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0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6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5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00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61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/>
    </mc:Fallback>
  </mc:AlternateContent>
  <p:txStyles>
    <p:titleStyle>
      <a:defPPr/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2023/4/17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1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0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4" name="直接连接符 3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8" name="直接连接符 3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椭圆 3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1924343" y="1217138"/>
            <a:ext cx="811816" cy="142407"/>
            <a:chOff x="3707831" y="2096125"/>
            <a:chExt cx="1082421" cy="189876"/>
          </a:xfrm>
        </p:grpSpPr>
        <p:sp>
          <p:nvSpPr>
            <p:cNvPr id="6" name="椭圆 5"/>
            <p:cNvSpPr/>
            <p:nvPr/>
          </p:nvSpPr>
          <p:spPr>
            <a:xfrm>
              <a:off x="370783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13107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600376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745566" y="1414974"/>
            <a:ext cx="3244817" cy="1768092"/>
            <a:chOff x="5857627" y="1671281"/>
            <a:chExt cx="4326422" cy="2357457"/>
          </a:xfrm>
        </p:grpSpPr>
        <p:sp>
          <p:nvSpPr>
            <p:cNvPr id="3" name="文本框 2"/>
            <p:cNvSpPr txBox="1"/>
            <p:nvPr/>
          </p:nvSpPr>
          <p:spPr>
            <a:xfrm>
              <a:off x="5961446" y="1689636"/>
              <a:ext cx="4222603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4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规范答题</a:t>
              </a:r>
              <a:endParaRPr lang="en-US" altLang="zh-CN" sz="5400" b="1">
                <a:pattFill prst="ltUpDiag">
                  <a:fgClr>
                    <a:schemeClr val="tx1">
                      <a:lumMod val="75000"/>
                      <a:lumOff val="25000"/>
                    </a:schemeClr>
                  </a:fgClr>
                  <a:bgClr>
                    <a:schemeClr val="bg1"/>
                  </a:bgClr>
                </a:pattFill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r>
                <a:rPr lang="zh-CN" altLang="en-US" sz="54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857627" y="1671281"/>
              <a:ext cx="4222603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400" b="1" dirty="0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规范答题</a:t>
              </a:r>
              <a:endParaRPr lang="en-US" altLang="zh-CN" sz="5400" b="1" dirty="0">
                <a:ln w="28575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FE1EA"/>
                </a:solidFill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  <a:p>
              <a:r>
                <a:rPr lang="zh-CN" altLang="en-US" sz="5400" b="1" dirty="0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24367" y="738504"/>
            <a:ext cx="3166952" cy="36312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8" name="组合 17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5" name="直接连接符 2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3" name="直接连接符 22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椭圆 23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8" name="矩形 27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442089" y="1855879"/>
            <a:ext cx="1987464" cy="2309968"/>
            <a:chOff x="1423454" y="2844995"/>
            <a:chExt cx="2649952" cy="3079957"/>
          </a:xfrm>
        </p:grpSpPr>
        <p:sp>
          <p:nvSpPr>
            <p:cNvPr id="9" name="îṥ1ïdè"/>
            <p:cNvSpPr/>
            <p:nvPr/>
          </p:nvSpPr>
          <p:spPr>
            <a:xfrm>
              <a:off x="1423454" y="3046149"/>
              <a:ext cx="2649952" cy="2718780"/>
            </a:xfrm>
            <a:prstGeom prst="roundRect">
              <a:avLst>
                <a:gd name="adj" fmla="val 6272"/>
              </a:avLst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cs typeface="+mn-ea"/>
                  <a:sym typeface="+mn-lt"/>
                </a:rPr>
                <a:t> 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583871" y="2844995"/>
              <a:ext cx="329119" cy="329119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690293" y="3431962"/>
              <a:ext cx="219890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>
                <a:lnSpc>
                  <a:spcPct val="150000"/>
                </a:lnSpc>
              </a:pPr>
              <a:r>
                <a:rPr lang="zh-CN" altLang="en-US" sz="11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诚信考试，需要考生的自我约束和自觉追求，在考试过程中端正学习与考试的态度，严格遵守考试规章制度，实事求是，杜绝一切考试作弊形式。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625565" y="2129961"/>
            <a:ext cx="1987464" cy="1984047"/>
            <a:chOff x="4819338" y="2956257"/>
            <a:chExt cx="2649952" cy="2645395"/>
          </a:xfrm>
        </p:grpSpPr>
        <p:sp>
          <p:nvSpPr>
            <p:cNvPr id="12" name="îṥ1ïdè"/>
            <p:cNvSpPr/>
            <p:nvPr/>
          </p:nvSpPr>
          <p:spPr>
            <a:xfrm>
              <a:off x="4819338" y="3046149"/>
              <a:ext cx="2649952" cy="2464601"/>
            </a:xfrm>
            <a:prstGeom prst="roundRect">
              <a:avLst>
                <a:gd name="adj" fmla="val 6272"/>
              </a:avLst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cs typeface="+mn-ea"/>
                  <a:sym typeface="+mn-lt"/>
                </a:rPr>
                <a:t> 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5979754" y="2956257"/>
              <a:ext cx="329119" cy="329119"/>
            </a:xfrm>
            <a:prstGeom prst="ellipse">
              <a:avLst/>
            </a:prstGeom>
            <a:solidFill>
              <a:srgbClr val="FDAAFC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107531" y="3447216"/>
              <a:ext cx="2103825" cy="215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>
                <a:lnSpc>
                  <a:spcPct val="150000"/>
                </a:lnSpc>
              </a:pPr>
              <a:r>
                <a:rPr lang="zh-CN" altLang="en-US" sz="11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诚信是公平考试的前提和必要条件，如果失去了诚信，考试将成为不公平竞争，也就失去了其应有的意义。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831736" y="1855879"/>
            <a:ext cx="1987464" cy="2171688"/>
            <a:chOff x="8258348" y="2832598"/>
            <a:chExt cx="2649952" cy="2895584"/>
          </a:xfrm>
        </p:grpSpPr>
        <p:sp>
          <p:nvSpPr>
            <p:cNvPr id="20" name="îṥ1ïdè"/>
            <p:cNvSpPr/>
            <p:nvPr/>
          </p:nvSpPr>
          <p:spPr>
            <a:xfrm>
              <a:off x="8258348" y="3033751"/>
              <a:ext cx="2649952" cy="2694431"/>
            </a:xfrm>
            <a:prstGeom prst="roundRect">
              <a:avLst>
                <a:gd name="adj" fmla="val 6272"/>
              </a:avLst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cs typeface="+mn-ea"/>
                  <a:sym typeface="+mn-lt"/>
                </a:rPr>
                <a:t> </a:t>
              </a:r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9418765" y="2832598"/>
              <a:ext cx="329119" cy="329119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8535888" y="3513698"/>
              <a:ext cx="2094872" cy="2154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>
                <a:lnSpc>
                  <a:spcPct val="150000"/>
                </a:lnSpc>
              </a:pPr>
              <a:r>
                <a:rPr lang="zh-CN" altLang="en-US" sz="1100">
                  <a:solidFill>
                    <a:schemeClr val="tx1">
                      <a:lumMod val="95000"/>
                      <a:lumOff val="5000"/>
                    </a:schemeClr>
                  </a:solidFill>
                  <a:cs typeface="+mn-ea"/>
                  <a:sym typeface="+mn-lt"/>
                </a:rPr>
                <a:t>从这个意义上讲，诚信考试不单单是对我们学习质量的检测，也是在检验学生的道德水准，更是对我们人格的一种考验。</a:t>
              </a:r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7" name="组合 16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1" name="直接连接符 20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椭圆 2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9" name="直接连接符 1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椭圆 1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4" name="矩形 23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83763" y="1675720"/>
            <a:ext cx="6591428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我们作为信商学子，应当以诚信为本，让我们诚实的面对自己，守住内心的一份坚持，从自己做起，从现在做起，交出一份诚信的答卷，在此，我们特发出以下倡议：</a:t>
            </a:r>
          </a:p>
        </p:txBody>
      </p:sp>
      <p:sp>
        <p:nvSpPr>
          <p:cNvPr id="10" name="椭圆 9"/>
          <p:cNvSpPr/>
          <p:nvPr/>
        </p:nvSpPr>
        <p:spPr>
          <a:xfrm>
            <a:off x="4456672" y="2701993"/>
            <a:ext cx="246839" cy="246839"/>
          </a:xfrm>
          <a:prstGeom prst="ellipse">
            <a:avLst/>
          </a:prstGeom>
          <a:solidFill>
            <a:srgbClr val="1FE1EA"/>
          </a:solidFill>
          <a:ln w="5715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91284" y="2619247"/>
            <a:ext cx="2764244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提高自身道德修养，端正考试态度，当一名诚信考生。</a:t>
            </a:r>
          </a:p>
        </p:txBody>
      </p:sp>
      <p:sp>
        <p:nvSpPr>
          <p:cNvPr id="12" name="椭圆 11"/>
          <p:cNvSpPr/>
          <p:nvPr/>
        </p:nvSpPr>
        <p:spPr>
          <a:xfrm>
            <a:off x="4456672" y="3354790"/>
            <a:ext cx="246839" cy="246839"/>
          </a:xfrm>
          <a:prstGeom prst="ellipse">
            <a:avLst/>
          </a:prstGeom>
          <a:solidFill>
            <a:srgbClr val="FDAAFC"/>
          </a:solidFill>
          <a:ln w="5715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91285" y="3272043"/>
            <a:ext cx="2646734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“诚信为本，文明考试”，从我做起，从现在做起。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4456672" y="3110828"/>
            <a:ext cx="3098856" cy="0"/>
          </a:xfrm>
          <a:prstGeom prst="line">
            <a:avLst/>
          </a:prstGeom>
          <a:ln>
            <a:solidFill>
              <a:srgbClr val="5D5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8724" y="2145126"/>
            <a:ext cx="2764244" cy="1953208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5" name="直接连接符 2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3" name="直接连接符 22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椭圆 23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8" name="矩形 27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6" name="îṥ1ïdè"/>
          <p:cNvSpPr/>
          <p:nvPr/>
        </p:nvSpPr>
        <p:spPr>
          <a:xfrm>
            <a:off x="1548295" y="1644772"/>
            <a:ext cx="6260975" cy="985034"/>
          </a:xfrm>
          <a:prstGeom prst="roundRect">
            <a:avLst>
              <a:gd name="adj" fmla="val 6272"/>
            </a:avLst>
          </a:prstGeom>
          <a:solidFill>
            <a:srgbClr val="FDAAFC"/>
          </a:solidFill>
          <a:ln w="28575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>
                <a:cs typeface="+mn-ea"/>
                <a:sym typeface="+mn-lt"/>
              </a:rPr>
              <a:t> 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îṥ1ïdè"/>
          <p:cNvSpPr/>
          <p:nvPr/>
        </p:nvSpPr>
        <p:spPr>
          <a:xfrm>
            <a:off x="1548295" y="2830673"/>
            <a:ext cx="6260975" cy="985034"/>
          </a:xfrm>
          <a:prstGeom prst="roundRect">
            <a:avLst>
              <a:gd name="adj" fmla="val 6272"/>
            </a:avLst>
          </a:prstGeom>
          <a:solidFill>
            <a:srgbClr val="1FE1EA"/>
          </a:solidFill>
          <a:ln w="28575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altLang="zh-CN">
                <a:cs typeface="+mn-ea"/>
                <a:sym typeface="+mn-lt"/>
              </a:rPr>
              <a:t> 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84041" y="1825044"/>
            <a:ext cx="5942295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我们要充分把握复习时间，认真准备好每一门功课，以诚信的态度对待每一场考试，以实力争取优异成绩，以诚信展现良好学风。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03104" y="2937811"/>
            <a:ext cx="5209076" cy="10387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诚实守信是中华民族的优良传统，也是公民的基本道德要求之一，我们每一名同学都要自觉抵制作弊行为，做一名文明诚信的大学生。</a:t>
            </a:r>
          </a:p>
        </p:txBody>
      </p: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2" grpId="0" animBg="1"/>
      <p:bldP spid="12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39" name="图片 3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40" name="组合 39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4" name="直接连接符 4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椭圆 44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2" name="直接连接符 41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椭圆 4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47" name="矩形 46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cxnSp>
        <p:nvCxnSpPr>
          <p:cNvPr id="27" name="直接连接符 26"/>
          <p:cNvCxnSpPr>
            <a:stCxn id="32" idx="6"/>
            <a:endCxn id="30" idx="2"/>
          </p:cNvCxnSpPr>
          <p:nvPr/>
        </p:nvCxnSpPr>
        <p:spPr>
          <a:xfrm>
            <a:off x="2054706" y="2855416"/>
            <a:ext cx="1691614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30" idx="6"/>
            <a:endCxn id="31" idx="2"/>
          </p:cNvCxnSpPr>
          <p:nvPr/>
        </p:nvCxnSpPr>
        <p:spPr>
          <a:xfrm>
            <a:off x="3815483" y="2855416"/>
            <a:ext cx="1691614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>
            <a:stCxn id="31" idx="6"/>
            <a:endCxn id="33" idx="2"/>
          </p:cNvCxnSpPr>
          <p:nvPr/>
        </p:nvCxnSpPr>
        <p:spPr>
          <a:xfrm>
            <a:off x="5576259" y="2855416"/>
            <a:ext cx="1691614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íṡļíďè"/>
          <p:cNvSpPr/>
          <p:nvPr/>
        </p:nvSpPr>
        <p:spPr>
          <a:xfrm>
            <a:off x="3746319" y="2820835"/>
            <a:ext cx="69163" cy="69163"/>
          </a:xfrm>
          <a:prstGeom prst="donut">
            <a:avLst/>
          </a:prstGeom>
          <a:solidFill>
            <a:srgbClr val="5D5D5D"/>
          </a:solidFill>
          <a:ln>
            <a:noFill/>
          </a:ln>
          <a:effectLst/>
        </p:spPr>
        <p:txBody>
          <a:bodyPr lIns="19050" tIns="19050" rIns="19050" bIns="19050" anchor="ctr"/>
          <a:lstStyle>
            <a:defPPr/>
          </a:lstStyle>
          <a:p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1" name="işliḋê"/>
          <p:cNvSpPr/>
          <p:nvPr/>
        </p:nvSpPr>
        <p:spPr>
          <a:xfrm>
            <a:off x="5507096" y="2820835"/>
            <a:ext cx="69163" cy="69163"/>
          </a:xfrm>
          <a:prstGeom prst="donut">
            <a:avLst/>
          </a:prstGeom>
          <a:solidFill>
            <a:srgbClr val="5D5D5D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>
            <a:defPPr/>
          </a:lstStyle>
          <a:p>
            <a:pPr algn="ctr" defTabSz="685800"/>
            <a:endParaRPr lang="zh-CN" altLang="en-US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2" name="í$ḷiḑe"/>
          <p:cNvSpPr/>
          <p:nvPr/>
        </p:nvSpPr>
        <p:spPr>
          <a:xfrm>
            <a:off x="1985543" y="2820835"/>
            <a:ext cx="69163" cy="69163"/>
          </a:xfrm>
          <a:prstGeom prst="donut">
            <a:avLst/>
          </a:prstGeom>
          <a:solidFill>
            <a:srgbClr val="5D5D5D"/>
          </a:solidFill>
          <a:ln w="3175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>
            <a:defPPr/>
          </a:lstStyle>
          <a:p>
            <a:pPr algn="ctr" defTabSz="685800"/>
            <a:endParaRPr lang="zh-CN" altLang="en-US" b="1" i="1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iṣlîḑe"/>
          <p:cNvSpPr/>
          <p:nvPr/>
        </p:nvSpPr>
        <p:spPr>
          <a:xfrm>
            <a:off x="7267873" y="2820835"/>
            <a:ext cx="69163" cy="69163"/>
          </a:xfrm>
          <a:prstGeom prst="donut">
            <a:avLst/>
          </a:prstGeom>
          <a:solidFill>
            <a:srgbClr val="5D5D5D"/>
          </a:solidFill>
          <a:ln>
            <a:noFill/>
          </a:ln>
          <a:effectLst/>
        </p:spPr>
        <p:txBody>
          <a:bodyPr lIns="19050" tIns="19050" rIns="19050" bIns="19050" anchor="ctr"/>
          <a:lstStyle>
            <a:defPPr/>
          </a:lstStyle>
          <a:p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25" name="ïṩ1îḓe"/>
          <p:cNvSpPr/>
          <p:nvPr/>
        </p:nvSpPr>
        <p:spPr bwMode="auto">
          <a:xfrm flipV="1">
            <a:off x="3430463" y="3075013"/>
            <a:ext cx="702344" cy="789368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lIns="19050" tIns="19050" rIns="19050" bIns="1905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 sz="1200">
              <a:cs typeface="+mn-ea"/>
              <a:sym typeface="+mn-lt"/>
            </a:endParaRPr>
          </a:p>
        </p:txBody>
      </p:sp>
      <p:sp>
        <p:nvSpPr>
          <p:cNvPr id="26" name="iṣḻíḑè"/>
          <p:cNvSpPr/>
          <p:nvPr/>
        </p:nvSpPr>
        <p:spPr bwMode="auto">
          <a:xfrm>
            <a:off x="3490072" y="3225436"/>
            <a:ext cx="583124" cy="583121"/>
          </a:xfrm>
          <a:prstGeom prst="ellipse">
            <a:avLst/>
          </a:prstGeom>
          <a:solidFill>
            <a:srgbClr val="FDAAFC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0 2</a:t>
            </a:r>
          </a:p>
        </p:txBody>
      </p:sp>
      <p:sp>
        <p:nvSpPr>
          <p:cNvPr id="23" name="ïślïḍé"/>
          <p:cNvSpPr/>
          <p:nvPr/>
        </p:nvSpPr>
        <p:spPr bwMode="auto">
          <a:xfrm flipV="1">
            <a:off x="6953485" y="3075013"/>
            <a:ext cx="702344" cy="789368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lIns="19050" tIns="19050" rIns="19050" bIns="19050" anchor="ctr"/>
          <a:lstStyle>
            <a:defPPr/>
          </a:lstStyle>
          <a:p>
            <a:endParaRPr lang="en-US" sz="1200">
              <a:cs typeface="+mn-ea"/>
              <a:sym typeface="+mn-lt"/>
            </a:endParaRPr>
          </a:p>
        </p:txBody>
      </p:sp>
      <p:sp>
        <p:nvSpPr>
          <p:cNvPr id="24" name="işḻiḑè"/>
          <p:cNvSpPr/>
          <p:nvPr/>
        </p:nvSpPr>
        <p:spPr bwMode="auto">
          <a:xfrm>
            <a:off x="7013094" y="3225436"/>
            <a:ext cx="583124" cy="583121"/>
          </a:xfrm>
          <a:prstGeom prst="ellipse">
            <a:avLst/>
          </a:prstGeom>
          <a:solidFill>
            <a:srgbClr val="FDAAFC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0 4</a:t>
            </a:r>
          </a:p>
        </p:txBody>
      </p:sp>
      <p:sp>
        <p:nvSpPr>
          <p:cNvPr id="11" name="ísḷiḓè"/>
          <p:cNvSpPr/>
          <p:nvPr/>
        </p:nvSpPr>
        <p:spPr bwMode="auto">
          <a:xfrm>
            <a:off x="5191974" y="1846452"/>
            <a:ext cx="702344" cy="789377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lIns="19050" tIns="19050" rIns="19050" bIns="1905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 sz="1200">
              <a:cs typeface="+mn-ea"/>
              <a:sym typeface="+mn-lt"/>
            </a:endParaRPr>
          </a:p>
        </p:txBody>
      </p:sp>
      <p:sp>
        <p:nvSpPr>
          <p:cNvPr id="12" name="îṧḷíḑè"/>
          <p:cNvSpPr/>
          <p:nvPr/>
        </p:nvSpPr>
        <p:spPr bwMode="auto">
          <a:xfrm>
            <a:off x="5251584" y="1902277"/>
            <a:ext cx="583124" cy="583128"/>
          </a:xfrm>
          <a:prstGeom prst="ellipse">
            <a:avLst/>
          </a:prstGeom>
          <a:solidFill>
            <a:srgbClr val="1FE1EA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0 3</a:t>
            </a:r>
          </a:p>
        </p:txBody>
      </p:sp>
      <p:sp>
        <p:nvSpPr>
          <p:cNvPr id="13" name="íṩlïďé"/>
          <p:cNvSpPr/>
          <p:nvPr/>
        </p:nvSpPr>
        <p:spPr bwMode="auto">
          <a:xfrm>
            <a:off x="1661698" y="1846452"/>
            <a:ext cx="702344" cy="789377"/>
          </a:xfrm>
          <a:custGeom>
            <a:avLst/>
            <a:gdLst>
              <a:gd name="T0" fmla="+- 0 10800 961"/>
              <a:gd name="T1" fmla="*/ T0 w 19679"/>
              <a:gd name="T2" fmla="*/ 10800 h 21600"/>
              <a:gd name="T3" fmla="+- 0 10800 961"/>
              <a:gd name="T4" fmla="*/ T3 w 19679"/>
              <a:gd name="T5" fmla="*/ 10800 h 21600"/>
              <a:gd name="T6" fmla="+- 0 10800 961"/>
              <a:gd name="T7" fmla="*/ T6 w 19679"/>
              <a:gd name="T8" fmla="*/ 10800 h 21600"/>
              <a:gd name="T9" fmla="+- 0 10800 961"/>
              <a:gd name="T10" fmla="*/ T9 w 19679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19679" h="21600">
                <a:moveTo>
                  <a:pt x="9839" y="0"/>
                </a:moveTo>
                <a:cubicBezTo>
                  <a:pt x="7321" y="0"/>
                  <a:pt x="4803" y="937"/>
                  <a:pt x="2882" y="2813"/>
                </a:cubicBezTo>
                <a:cubicBezTo>
                  <a:pt x="-961" y="6566"/>
                  <a:pt x="-961" y="12653"/>
                  <a:pt x="2882" y="16406"/>
                </a:cubicBezTo>
                <a:cubicBezTo>
                  <a:pt x="4480" y="17967"/>
                  <a:pt x="6493" y="18867"/>
                  <a:pt x="8574" y="19129"/>
                </a:cubicBezTo>
                <a:lnTo>
                  <a:pt x="9839" y="21600"/>
                </a:lnTo>
                <a:lnTo>
                  <a:pt x="11104" y="19129"/>
                </a:lnTo>
                <a:cubicBezTo>
                  <a:pt x="13185" y="18867"/>
                  <a:pt x="15198" y="17967"/>
                  <a:pt x="16796" y="16406"/>
                </a:cubicBezTo>
                <a:cubicBezTo>
                  <a:pt x="20639" y="12653"/>
                  <a:pt x="20639" y="6566"/>
                  <a:pt x="16796" y="2813"/>
                </a:cubicBezTo>
                <a:cubicBezTo>
                  <a:pt x="14875" y="937"/>
                  <a:pt x="12357" y="0"/>
                  <a:pt x="9839" y="0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lIns="19050" tIns="19050" rIns="19050" bIns="1905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en-US" sz="1200">
              <a:cs typeface="+mn-ea"/>
              <a:sym typeface="+mn-lt"/>
            </a:endParaRPr>
          </a:p>
        </p:txBody>
      </p:sp>
      <p:sp>
        <p:nvSpPr>
          <p:cNvPr id="14" name="ïşļídè"/>
          <p:cNvSpPr/>
          <p:nvPr/>
        </p:nvSpPr>
        <p:spPr bwMode="auto">
          <a:xfrm>
            <a:off x="1721308" y="1902277"/>
            <a:ext cx="583124" cy="583128"/>
          </a:xfrm>
          <a:prstGeom prst="ellipse">
            <a:avLst/>
          </a:prstGeom>
          <a:solidFill>
            <a:srgbClr val="1FE1EA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0 1</a:t>
            </a:r>
            <a:endParaRPr lang="en-US" b="1">
              <a:latin typeface="微软雅黑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631303" y="2991447"/>
            <a:ext cx="1036966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认真复习，</a:t>
            </a:r>
            <a:endParaRPr lang="en-US" altLang="zh-CN" sz="150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积极备考。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227836" y="1902277"/>
            <a:ext cx="1036966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团结互助，共同进步。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5024663" y="3104169"/>
            <a:ext cx="1036966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保持正确心态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840656" y="1947702"/>
            <a:ext cx="1036966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提高自身修养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25" grpId="0" animBg="1"/>
      <p:bldP spid="26" grpId="0" animBg="1"/>
      <p:bldP spid="23" grpId="0" animBg="1"/>
      <p:bldP spid="24" grpId="0" animBg="1"/>
      <p:bldP spid="11" grpId="0" animBg="1"/>
      <p:bldP spid="12" grpId="0" animBg="1"/>
      <p:bldP spid="13" grpId="0" animBg="1"/>
      <p:bldP spid="14" grpId="0" animBg="1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4" name="直接连接符 3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8" name="直接连接符 3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椭圆 3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2154672" y="1707254"/>
            <a:ext cx="2292002" cy="517409"/>
            <a:chOff x="2105061" y="5237745"/>
            <a:chExt cx="4188955" cy="369619"/>
          </a:xfrm>
        </p:grpSpPr>
        <p:sp>
          <p:nvSpPr>
            <p:cNvPr id="42" name="矩形 4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第三部分</a:t>
              </a:r>
              <a:endParaRPr sz="1800" b="1" ker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24343" y="1217138"/>
            <a:ext cx="811816" cy="142407"/>
            <a:chOff x="3707831" y="2096125"/>
            <a:chExt cx="1082421" cy="189876"/>
          </a:xfrm>
        </p:grpSpPr>
        <p:sp>
          <p:nvSpPr>
            <p:cNvPr id="6" name="椭圆 5"/>
            <p:cNvSpPr/>
            <p:nvPr/>
          </p:nvSpPr>
          <p:spPr>
            <a:xfrm>
              <a:off x="370783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13107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600376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881742" y="2372688"/>
            <a:ext cx="3274976" cy="1631216"/>
            <a:chOff x="5817414" y="1689636"/>
            <a:chExt cx="4366635" cy="2174954"/>
          </a:xfrm>
        </p:grpSpPr>
        <p:sp>
          <p:nvSpPr>
            <p:cNvPr id="3" name="文本框 2"/>
            <p:cNvSpPr txBox="1"/>
            <p:nvPr/>
          </p:nvSpPr>
          <p:spPr>
            <a:xfrm>
              <a:off x="5961446" y="1689636"/>
              <a:ext cx="4222603" cy="2174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作弊危害心理健康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817414" y="1689636"/>
              <a:ext cx="4222603" cy="2174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作弊危害心理健康</a:t>
              </a: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24367" y="738504"/>
            <a:ext cx="3166952" cy="36312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9" name="组合 18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3" name="直接连接符 22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椭圆 23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1" name="直接连接符 20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椭圆 2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6" name="矩形 25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643591" y="1911490"/>
            <a:ext cx="333679" cy="389858"/>
            <a:chOff x="6472990" y="2153207"/>
            <a:chExt cx="444905" cy="519811"/>
          </a:xfrm>
        </p:grpSpPr>
        <p:sp>
          <p:nvSpPr>
            <p:cNvPr id="30" name="ïŝ1ïďê"/>
            <p:cNvSpPr/>
            <p:nvPr/>
          </p:nvSpPr>
          <p:spPr bwMode="auto">
            <a:xfrm>
              <a:off x="6476166" y="2153207"/>
              <a:ext cx="441729" cy="519811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rtlCol="0" anchor="ctr"/>
            <a:lstStyle>
              <a:defPPr/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i$lídê"/>
            <p:cNvSpPr/>
            <p:nvPr/>
          </p:nvSpPr>
          <p:spPr>
            <a:xfrm>
              <a:off x="6472990" y="2284542"/>
              <a:ext cx="444905" cy="281802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 defTabSz="685324"/>
              <a:r>
                <a:rPr lang="en-US" altLang="zh-CN" sz="1500" b="1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</a:t>
              </a:r>
              <a:endParaRPr lang="zh-CN" altLang="en-US" sz="1500" b="1">
                <a:solidFill>
                  <a:schemeClr val="tx1"/>
                </a:solidFill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2092285" y="1733845"/>
            <a:ext cx="2479715" cy="8309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排除外界干扰，正确认识考试对评价自己的重要性。充分利用一切时间，认真复习，满怀信心地迎接考试。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5382358" y="1727581"/>
            <a:ext cx="2302517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提高自身修养，做一名诚信学生。请同学们切记：“分数诚可贵，奖励价更高，若为诚信故，两者皆可抛”。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2092285" y="2952523"/>
            <a:ext cx="2479715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在考试过程中尊重监考老师，端正学习与考试的态度，严格遵守考试规章制度，实事求是，杜绝一切考试作弊形式。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5392621" y="2875477"/>
            <a:ext cx="2302517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大学的考试远没有我们想象的那么可怕，但作弊的后果却很可怕，我校对于不诚信考试、违反考试纪律及作弊的行为也有明确的校规。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1653854" y="3084146"/>
            <a:ext cx="333679" cy="389858"/>
            <a:chOff x="6472990" y="2153207"/>
            <a:chExt cx="444905" cy="519811"/>
          </a:xfrm>
          <a:solidFill>
            <a:srgbClr val="1FE1EA"/>
          </a:solidFill>
        </p:grpSpPr>
        <p:sp>
          <p:nvSpPr>
            <p:cNvPr id="36" name="ïŝ1ïďê"/>
            <p:cNvSpPr/>
            <p:nvPr/>
          </p:nvSpPr>
          <p:spPr bwMode="auto">
            <a:xfrm>
              <a:off x="6476166" y="2153207"/>
              <a:ext cx="441729" cy="519811"/>
            </a:xfrm>
            <a:prstGeom prst="rect">
              <a:avLst/>
            </a:prstGeom>
            <a:grp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rtlCol="0" anchor="ctr"/>
            <a:lstStyle>
              <a:defPPr/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i$lídê"/>
            <p:cNvSpPr/>
            <p:nvPr/>
          </p:nvSpPr>
          <p:spPr>
            <a:xfrm>
              <a:off x="6472990" y="2284542"/>
              <a:ext cx="444905" cy="281802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 defTabSz="685324"/>
              <a:r>
                <a:rPr lang="en-US" altLang="zh-CN" sz="1500" b="1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3</a:t>
              </a:r>
              <a:endParaRPr lang="zh-CN" altLang="en-US" sz="15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845847" y="1911491"/>
            <a:ext cx="333679" cy="389858"/>
            <a:chOff x="6472990" y="2153207"/>
            <a:chExt cx="444905" cy="519811"/>
          </a:xfrm>
          <a:solidFill>
            <a:srgbClr val="1FE1EA"/>
          </a:solidFill>
        </p:grpSpPr>
        <p:sp>
          <p:nvSpPr>
            <p:cNvPr id="39" name="ïŝ1ïďê"/>
            <p:cNvSpPr/>
            <p:nvPr/>
          </p:nvSpPr>
          <p:spPr bwMode="auto">
            <a:xfrm>
              <a:off x="6476166" y="2153207"/>
              <a:ext cx="441729" cy="519811"/>
            </a:xfrm>
            <a:prstGeom prst="rect">
              <a:avLst/>
            </a:prstGeom>
            <a:grpFill/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rtlCol="0" anchor="ctr"/>
            <a:lstStyle>
              <a:defPPr/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i$lídê"/>
            <p:cNvSpPr/>
            <p:nvPr/>
          </p:nvSpPr>
          <p:spPr>
            <a:xfrm>
              <a:off x="6472990" y="2284542"/>
              <a:ext cx="444905" cy="281802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 defTabSz="685324"/>
              <a:r>
                <a:rPr lang="en-US" altLang="zh-CN" sz="1500" b="1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</a:t>
              </a:r>
              <a:endParaRPr lang="zh-CN" altLang="en-US" sz="15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856111" y="3074899"/>
            <a:ext cx="333679" cy="389858"/>
            <a:chOff x="6472990" y="2153207"/>
            <a:chExt cx="444905" cy="519811"/>
          </a:xfrm>
        </p:grpSpPr>
        <p:sp>
          <p:nvSpPr>
            <p:cNvPr id="42" name="ïŝ1ïďê"/>
            <p:cNvSpPr/>
            <p:nvPr/>
          </p:nvSpPr>
          <p:spPr bwMode="auto">
            <a:xfrm>
              <a:off x="6476166" y="2153207"/>
              <a:ext cx="441729" cy="519811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txBody>
            <a:bodyPr rtlCol="0" anchor="ctr"/>
            <a:lstStyle>
              <a:defPPr/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i$lídê"/>
            <p:cNvSpPr/>
            <p:nvPr/>
          </p:nvSpPr>
          <p:spPr>
            <a:xfrm>
              <a:off x="6472990" y="2284542"/>
              <a:ext cx="444905" cy="281802"/>
            </a:xfrm>
            <a:prstGeom prst="rect">
              <a:avLst/>
            </a:prstGeom>
            <a:noFill/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 defTabSz="685324"/>
              <a:r>
                <a:rPr lang="en-US" altLang="zh-CN" sz="1500" b="1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endParaRPr lang="zh-CN" altLang="en-US" sz="15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椭圆 43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椭圆 4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46" name="矩形 45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iŝľîḑè"/>
          <p:cNvGrpSpPr/>
          <p:nvPr/>
        </p:nvGrpSpPr>
        <p:grpSpPr>
          <a:xfrm>
            <a:off x="1423921" y="1909808"/>
            <a:ext cx="643991" cy="643990"/>
            <a:chOff x="1300553" y="2433246"/>
            <a:chExt cx="1233055" cy="1233055"/>
          </a:xfrm>
          <a:solidFill>
            <a:schemeClr val="accent4">
              <a:alpha val="67000"/>
            </a:schemeClr>
          </a:solidFill>
        </p:grpSpPr>
        <p:sp>
          <p:nvSpPr>
            <p:cNvPr id="62" name="íṩļiďé"/>
            <p:cNvSpPr/>
            <p:nvPr/>
          </p:nvSpPr>
          <p:spPr>
            <a:xfrm rot="18900000">
              <a:off x="1605977" y="2433246"/>
              <a:ext cx="622207" cy="1233055"/>
            </a:xfrm>
            <a:prstGeom prst="ellipse">
              <a:avLst/>
            </a:prstGeom>
            <a:solidFill>
              <a:srgbClr val="FDAAFC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  <p:sp>
          <p:nvSpPr>
            <p:cNvPr id="63" name="îŝľïḑe"/>
            <p:cNvSpPr/>
            <p:nvPr/>
          </p:nvSpPr>
          <p:spPr>
            <a:xfrm rot="2700000" flipV="1">
              <a:off x="1605977" y="2433246"/>
              <a:ext cx="622207" cy="1233055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</p:grpSp>
      <p:sp>
        <p:nvSpPr>
          <p:cNvPr id="64" name="文本框 63"/>
          <p:cNvSpPr txBox="1"/>
          <p:nvPr/>
        </p:nvSpPr>
        <p:spPr>
          <a:xfrm>
            <a:off x="2229383" y="1772081"/>
            <a:ext cx="2094773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排除外界干扰，正确认识考试对评价自己的重要性。充分利用一切时间，认真复习，满怀信心地迎接考试。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2229382" y="3063945"/>
            <a:ext cx="2094773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我们要充分把握复习时间，认真准备好每一门功课，以诚信的态度对待每一场考试，以实力争取优异成绩，以诚信展现良好学风。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5398524" y="1772081"/>
            <a:ext cx="2310032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诚实守信是中华民族的优良传统，也是公民的基本道德要求之一，我们每一名同学都要自觉抵制作弊行为，做一名文明诚信的大学生。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5496564" y="3117202"/>
            <a:ext cx="2310032" cy="108491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期末考试即将来临，“行百里者半九十”，希望同学们抓紧时间，在积累、巩固的基础上，认真准备最后阶段的复习。</a:t>
            </a:r>
          </a:p>
        </p:txBody>
      </p:sp>
      <p:grpSp>
        <p:nvGrpSpPr>
          <p:cNvPr id="50" name="iŝľîḑè"/>
          <p:cNvGrpSpPr/>
          <p:nvPr/>
        </p:nvGrpSpPr>
        <p:grpSpPr>
          <a:xfrm>
            <a:off x="1423921" y="3179838"/>
            <a:ext cx="643991" cy="643990"/>
            <a:chOff x="1300553" y="2433246"/>
            <a:chExt cx="1233055" cy="1233055"/>
          </a:xfrm>
          <a:solidFill>
            <a:schemeClr val="accent4">
              <a:alpha val="67000"/>
            </a:schemeClr>
          </a:solidFill>
        </p:grpSpPr>
        <p:sp>
          <p:nvSpPr>
            <p:cNvPr id="51" name="íṩļiďé"/>
            <p:cNvSpPr/>
            <p:nvPr/>
          </p:nvSpPr>
          <p:spPr>
            <a:xfrm rot="18900000">
              <a:off x="1605977" y="2433246"/>
              <a:ext cx="622207" cy="1233055"/>
            </a:xfrm>
            <a:prstGeom prst="ellipse">
              <a:avLst/>
            </a:prstGeom>
            <a:solidFill>
              <a:srgbClr val="FDAAFC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  <p:sp>
          <p:nvSpPr>
            <p:cNvPr id="57" name="îŝľïḑe"/>
            <p:cNvSpPr/>
            <p:nvPr/>
          </p:nvSpPr>
          <p:spPr>
            <a:xfrm rot="2700000" flipV="1">
              <a:off x="1605977" y="2433246"/>
              <a:ext cx="622207" cy="1233055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</p:grpSp>
      <p:grpSp>
        <p:nvGrpSpPr>
          <p:cNvPr id="58" name="iŝľîḑè"/>
          <p:cNvGrpSpPr/>
          <p:nvPr/>
        </p:nvGrpSpPr>
        <p:grpSpPr>
          <a:xfrm>
            <a:off x="4670860" y="1909808"/>
            <a:ext cx="643991" cy="643990"/>
            <a:chOff x="1300553" y="2433246"/>
            <a:chExt cx="1233055" cy="1233055"/>
          </a:xfrm>
          <a:solidFill>
            <a:schemeClr val="accent4">
              <a:alpha val="67000"/>
            </a:schemeClr>
          </a:solidFill>
        </p:grpSpPr>
        <p:sp>
          <p:nvSpPr>
            <p:cNvPr id="59" name="íṩļiďé"/>
            <p:cNvSpPr/>
            <p:nvPr/>
          </p:nvSpPr>
          <p:spPr>
            <a:xfrm rot="18900000">
              <a:off x="1605977" y="2433246"/>
              <a:ext cx="622207" cy="1233055"/>
            </a:xfrm>
            <a:prstGeom prst="ellipse">
              <a:avLst/>
            </a:prstGeom>
            <a:solidFill>
              <a:srgbClr val="FDAAFC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  <p:sp>
          <p:nvSpPr>
            <p:cNvPr id="68" name="îŝľïḑe"/>
            <p:cNvSpPr/>
            <p:nvPr/>
          </p:nvSpPr>
          <p:spPr>
            <a:xfrm rot="2700000" flipV="1">
              <a:off x="1605977" y="2433246"/>
              <a:ext cx="622207" cy="1233055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</p:grpSp>
      <p:grpSp>
        <p:nvGrpSpPr>
          <p:cNvPr id="69" name="iŝľîḑè"/>
          <p:cNvGrpSpPr/>
          <p:nvPr/>
        </p:nvGrpSpPr>
        <p:grpSpPr>
          <a:xfrm>
            <a:off x="4670860" y="3179838"/>
            <a:ext cx="643991" cy="643990"/>
            <a:chOff x="1300553" y="2433246"/>
            <a:chExt cx="1233055" cy="1233055"/>
          </a:xfrm>
          <a:solidFill>
            <a:schemeClr val="accent4">
              <a:alpha val="67000"/>
            </a:schemeClr>
          </a:solidFill>
        </p:grpSpPr>
        <p:sp>
          <p:nvSpPr>
            <p:cNvPr id="70" name="íṩļiďé"/>
            <p:cNvSpPr/>
            <p:nvPr/>
          </p:nvSpPr>
          <p:spPr>
            <a:xfrm rot="18900000">
              <a:off x="1605977" y="2433246"/>
              <a:ext cx="622207" cy="1233055"/>
            </a:xfrm>
            <a:prstGeom prst="ellipse">
              <a:avLst/>
            </a:prstGeom>
            <a:solidFill>
              <a:srgbClr val="FDAAFC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  <p:sp>
          <p:nvSpPr>
            <p:cNvPr id="71" name="îŝľïḑe"/>
            <p:cNvSpPr/>
            <p:nvPr/>
          </p:nvSpPr>
          <p:spPr>
            <a:xfrm rot="2700000" flipV="1">
              <a:off x="1605977" y="2433246"/>
              <a:ext cx="622207" cy="1233055"/>
            </a:xfrm>
            <a:prstGeom prst="ellipse">
              <a:avLst/>
            </a:prstGeom>
            <a:solidFill>
              <a:srgbClr val="1FE1EA"/>
            </a:solidFill>
            <a:ln w="5715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21" name="组合 20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5" name="直接连接符 2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3" name="直接连接符 22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椭圆 23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2" name="矩形 3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8" name="íŝľïďé"/>
          <p:cNvSpPr/>
          <p:nvPr/>
        </p:nvSpPr>
        <p:spPr bwMode="auto">
          <a:xfrm>
            <a:off x="1106558" y="1589023"/>
            <a:ext cx="1912098" cy="2565425"/>
          </a:xfrm>
          <a:prstGeom prst="parallelogram">
            <a:avLst>
              <a:gd name="adj" fmla="val 14346"/>
            </a:avLst>
          </a:prstGeom>
          <a:noFill/>
          <a:ln>
            <a:solidFill>
              <a:srgbClr val="000000"/>
            </a:solidFill>
          </a:ln>
        </p:spPr>
        <p:txBody>
          <a:bodyPr lIns="68580" tIns="34290" rIns="68580" bIns="34290" rtlCol="0" anchor="ctr"/>
          <a:lstStyle>
            <a:defPPr/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ïṣļïḓè"/>
          <p:cNvSpPr/>
          <p:nvPr/>
        </p:nvSpPr>
        <p:spPr bwMode="auto">
          <a:xfrm>
            <a:off x="2779487" y="1589023"/>
            <a:ext cx="1912098" cy="2565425"/>
          </a:xfrm>
          <a:prstGeom prst="parallelogram">
            <a:avLst>
              <a:gd name="adj" fmla="val 14346"/>
            </a:avLst>
          </a:prstGeom>
          <a:noFill/>
          <a:ln>
            <a:solidFill>
              <a:srgbClr val="000000"/>
            </a:solidFill>
          </a:ln>
        </p:spPr>
        <p:txBody>
          <a:bodyPr lIns="68580" tIns="34290" rIns="68580" bIns="34290" rtlCol="0" anchor="ctr"/>
          <a:lstStyle>
            <a:defPPr/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îšḷíde"/>
          <p:cNvSpPr/>
          <p:nvPr/>
        </p:nvSpPr>
        <p:spPr bwMode="auto">
          <a:xfrm>
            <a:off x="4452416" y="1589023"/>
            <a:ext cx="1912098" cy="2565425"/>
          </a:xfrm>
          <a:prstGeom prst="parallelogram">
            <a:avLst>
              <a:gd name="adj" fmla="val 14346"/>
            </a:avLst>
          </a:prstGeom>
          <a:noFill/>
          <a:ln>
            <a:solidFill>
              <a:srgbClr val="000000"/>
            </a:solidFill>
          </a:ln>
        </p:spPr>
        <p:txBody>
          <a:bodyPr lIns="68580" tIns="34290" rIns="68580" bIns="34290" rtlCol="0" anchor="ctr"/>
          <a:lstStyle>
            <a:defPPr/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îSľîdê"/>
          <p:cNvSpPr/>
          <p:nvPr/>
        </p:nvSpPr>
        <p:spPr bwMode="auto">
          <a:xfrm>
            <a:off x="6125344" y="1589023"/>
            <a:ext cx="1912098" cy="2565425"/>
          </a:xfrm>
          <a:prstGeom prst="parallelogram">
            <a:avLst>
              <a:gd name="adj" fmla="val 14346"/>
            </a:avLst>
          </a:prstGeom>
          <a:noFill/>
          <a:ln>
            <a:solidFill>
              <a:srgbClr val="000000"/>
            </a:solidFill>
          </a:ln>
        </p:spPr>
        <p:txBody>
          <a:bodyPr lIns="68580" tIns="34290" rIns="68580" bIns="34290" rtlCol="0" anchor="ctr"/>
          <a:lstStyle>
            <a:defPPr/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išḷîḑê"/>
          <p:cNvSpPr txBox="1"/>
          <p:nvPr/>
        </p:nvSpPr>
        <p:spPr>
          <a:xfrm>
            <a:off x="1758286" y="1700230"/>
            <a:ext cx="60864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en-US" altLang="zh-CN" sz="6000" b="1">
                <a:solidFill>
                  <a:srgbClr val="1FE1EA"/>
                </a:solidFill>
                <a:cs typeface="+mn-ea"/>
                <a:sym typeface="+mn-lt"/>
              </a:rPr>
              <a:t>1</a:t>
            </a:r>
            <a:endParaRPr lang="zh-CN" altLang="en-US" sz="6000" b="1">
              <a:solidFill>
                <a:srgbClr val="1FE1EA"/>
              </a:solidFill>
              <a:cs typeface="+mn-ea"/>
              <a:sym typeface="+mn-lt"/>
            </a:endParaRPr>
          </a:p>
        </p:txBody>
      </p:sp>
      <p:sp>
        <p:nvSpPr>
          <p:cNvPr id="13" name="ïsḻiďê"/>
          <p:cNvSpPr txBox="1"/>
          <p:nvPr/>
        </p:nvSpPr>
        <p:spPr>
          <a:xfrm>
            <a:off x="3431214" y="1700230"/>
            <a:ext cx="60864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en-US" altLang="zh-CN" sz="6000" b="1">
                <a:solidFill>
                  <a:srgbClr val="FDAAFC"/>
                </a:solidFill>
                <a:cs typeface="+mn-ea"/>
                <a:sym typeface="+mn-lt"/>
              </a:rPr>
              <a:t>2</a:t>
            </a:r>
            <a:endParaRPr lang="zh-CN" altLang="en-US" sz="6000" b="1">
              <a:solidFill>
                <a:srgbClr val="FDAAFC"/>
              </a:solidFill>
              <a:cs typeface="+mn-ea"/>
              <a:sym typeface="+mn-lt"/>
            </a:endParaRPr>
          </a:p>
        </p:txBody>
      </p:sp>
      <p:sp>
        <p:nvSpPr>
          <p:cNvPr id="14" name="iṧľîḋe"/>
          <p:cNvSpPr txBox="1"/>
          <p:nvPr/>
        </p:nvSpPr>
        <p:spPr>
          <a:xfrm>
            <a:off x="5104143" y="1700230"/>
            <a:ext cx="608644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en-US" altLang="zh-CN" sz="6000" b="1">
                <a:solidFill>
                  <a:srgbClr val="1FE1EA"/>
                </a:solidFill>
                <a:cs typeface="+mn-ea"/>
                <a:sym typeface="+mn-lt"/>
              </a:rPr>
              <a:t>3</a:t>
            </a:r>
            <a:endParaRPr lang="zh-CN" altLang="en-US" sz="6000" b="1">
              <a:solidFill>
                <a:srgbClr val="1FE1EA"/>
              </a:solidFill>
              <a:cs typeface="+mn-ea"/>
              <a:sym typeface="+mn-lt"/>
            </a:endParaRPr>
          </a:p>
        </p:txBody>
      </p:sp>
      <p:sp>
        <p:nvSpPr>
          <p:cNvPr id="15" name="ïṡḻiḓé"/>
          <p:cNvSpPr txBox="1"/>
          <p:nvPr/>
        </p:nvSpPr>
        <p:spPr>
          <a:xfrm>
            <a:off x="6778985" y="1700230"/>
            <a:ext cx="604817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en-US" altLang="zh-CN" sz="6000" b="1">
                <a:solidFill>
                  <a:srgbClr val="FDAAFC"/>
                </a:solidFill>
                <a:cs typeface="+mn-ea"/>
                <a:sym typeface="+mn-lt"/>
              </a:rPr>
              <a:t>4</a:t>
            </a:r>
            <a:endParaRPr lang="zh-CN" altLang="en-US" sz="6000" b="1">
              <a:solidFill>
                <a:srgbClr val="FDAAFC"/>
              </a:soli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52659" y="2560306"/>
            <a:ext cx="1506287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“独学而无友，则孤陋而寡闻”，复习阶段更应发扬团结互助的精神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981915" y="2555930"/>
            <a:ext cx="1506287" cy="145424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在交流中认识自己的不足，在帮助他人的同时，加深自己所学知识的巩固，取得双丰收。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763798" y="2628683"/>
            <a:ext cx="1506287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排除外界干扰，正确认识考试对评价自己的重要性。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441527" y="2711318"/>
            <a:ext cx="1506287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充分利用一切时间，认真复习，满怀信心地迎接考试。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28" grpId="0"/>
      <p:bldP spid="29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9" name="组合 18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1" name="直接连接符 30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椭圆 3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1" name="直接连接符 20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椭圆 2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4" name="矩形 33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4428720" y="2225088"/>
            <a:ext cx="2250454" cy="168507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我们要充分把握复习时间，认真准备好每一门功课，以诚信的态度对待每一场考试，以实力争取优异成绩，以诚信展现良好学风。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502660" y="1595178"/>
            <a:ext cx="2711692" cy="271169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4" name="直接连接符 3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8" name="直接连接符 3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椭圆 3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2154672" y="1707254"/>
            <a:ext cx="2292002" cy="517409"/>
            <a:chOff x="2105061" y="5237745"/>
            <a:chExt cx="4188955" cy="369619"/>
          </a:xfrm>
        </p:grpSpPr>
        <p:sp>
          <p:nvSpPr>
            <p:cNvPr id="42" name="矩形 4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第四部分</a:t>
              </a:r>
              <a:endParaRPr sz="1800" b="1" ker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24343" y="1217138"/>
            <a:ext cx="811816" cy="142407"/>
            <a:chOff x="3707831" y="2096125"/>
            <a:chExt cx="1082421" cy="189876"/>
          </a:xfrm>
        </p:grpSpPr>
        <p:sp>
          <p:nvSpPr>
            <p:cNvPr id="6" name="椭圆 5"/>
            <p:cNvSpPr/>
            <p:nvPr/>
          </p:nvSpPr>
          <p:spPr>
            <a:xfrm>
              <a:off x="370783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13107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600376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571650" y="2391894"/>
            <a:ext cx="3541285" cy="1647459"/>
            <a:chOff x="5872415" y="1667979"/>
            <a:chExt cx="4721713" cy="2196612"/>
          </a:xfrm>
        </p:grpSpPr>
        <p:sp>
          <p:nvSpPr>
            <p:cNvPr id="3" name="文本框 2"/>
            <p:cNvSpPr txBox="1"/>
            <p:nvPr/>
          </p:nvSpPr>
          <p:spPr>
            <a:xfrm>
              <a:off x="5961446" y="1689636"/>
              <a:ext cx="4632682" cy="2174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zh-CN" altLang="en-US" sz="50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大学生作弊八大心理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872415" y="1667979"/>
              <a:ext cx="4483414" cy="2174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zh-CN" altLang="en-US" sz="5000" b="1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大学生作弊八大心理</a:t>
              </a: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24367" y="738504"/>
            <a:ext cx="3166952" cy="36312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5" name="组合 1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9" name="直接连接符 1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椭圆 1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椭圆 1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1" name="矩形 30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班会目的</a:t>
              </a:r>
              <a:endParaRPr sz="1800" b="1" kern="0" dirty="0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1840590" y="1629626"/>
            <a:ext cx="328803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使同学明确“诚信”的含义，理解“诚信”对学生自身发展和为人处世的重要意义。 </a:t>
            </a:r>
          </a:p>
        </p:txBody>
      </p:sp>
      <p:sp>
        <p:nvSpPr>
          <p:cNvPr id="8" name="椭圆 7"/>
          <p:cNvSpPr/>
          <p:nvPr/>
        </p:nvSpPr>
        <p:spPr>
          <a:xfrm>
            <a:off x="1539228" y="1770443"/>
            <a:ext cx="169888" cy="169888"/>
          </a:xfrm>
          <a:prstGeom prst="ellipse">
            <a:avLst/>
          </a:prstGeom>
          <a:solidFill>
            <a:srgbClr val="FA34F5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40590" y="2441915"/>
            <a:ext cx="363168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使同学崇尚诚信，远离虚伪欺诈，把诚信作为同学之间、师生之间、家庭成员之间相处的基本原则。 </a:t>
            </a:r>
          </a:p>
        </p:txBody>
      </p:sp>
      <p:sp>
        <p:nvSpPr>
          <p:cNvPr id="10" name="椭圆 9"/>
          <p:cNvSpPr/>
          <p:nvPr/>
        </p:nvSpPr>
        <p:spPr>
          <a:xfrm>
            <a:off x="1539228" y="2582732"/>
            <a:ext cx="169888" cy="169888"/>
          </a:xfrm>
          <a:prstGeom prst="ellipse">
            <a:avLst/>
          </a:prstGeom>
          <a:solidFill>
            <a:srgbClr val="1FE1EA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40589" y="3239751"/>
            <a:ext cx="355789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 使同学重视学习，重视考试，懂得诚实守信必须从我做起，从现在做起，落实在日常的学习生活中。 </a:t>
            </a:r>
          </a:p>
        </p:txBody>
      </p:sp>
      <p:sp>
        <p:nvSpPr>
          <p:cNvPr id="12" name="椭圆 11"/>
          <p:cNvSpPr/>
          <p:nvPr/>
        </p:nvSpPr>
        <p:spPr>
          <a:xfrm>
            <a:off x="1539228" y="3431526"/>
            <a:ext cx="169888" cy="169888"/>
          </a:xfrm>
          <a:prstGeom prst="ellipse">
            <a:avLst/>
          </a:prstGeom>
          <a:solidFill>
            <a:srgbClr val="FA34F5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1702689" y="2194621"/>
            <a:ext cx="342593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702689" y="3068456"/>
            <a:ext cx="342593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1709116" y="3839915"/>
            <a:ext cx="342593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图片 2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5046" y="1236966"/>
            <a:ext cx="3099289" cy="3099289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84765" y="4845653"/>
            <a:ext cx="11813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DAAFC"/>
                </a:solidFill>
              </a:rPr>
              <a:t>https://www.ypppt.com/</a:t>
            </a:r>
            <a:endParaRPr lang="zh-CN" altLang="en-US" sz="900" dirty="0">
              <a:solidFill>
                <a:srgbClr val="FDAAF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43" name="组合 42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7" name="直接连接符 4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椭圆 4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椭圆 4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50" name="矩形 49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422322" y="1733131"/>
            <a:ext cx="2993093" cy="1005106"/>
            <a:chOff x="2397874" y="2262946"/>
            <a:chExt cx="3990790" cy="1340141"/>
          </a:xfrm>
        </p:grpSpPr>
        <p:sp>
          <p:nvSpPr>
            <p:cNvPr id="9" name="ïṣľiďè"/>
            <p:cNvSpPr/>
            <p:nvPr/>
          </p:nvSpPr>
          <p:spPr>
            <a:xfrm>
              <a:off x="2397874" y="2464100"/>
              <a:ext cx="3990790" cy="1138987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1pPr>
              <a:lvl2pPr marL="609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2pPr>
              <a:lvl3pPr marL="1219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3pPr>
              <a:lvl4pPr marL="1828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4pPr>
              <a:lvl5pPr marL="24384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5pPr>
              <a:lvl6pPr marL="30480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6pPr>
              <a:lvl7pPr marL="3657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7pPr>
              <a:lvl8pPr marL="4267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8pPr>
              <a:lvl9pPr marL="4876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íṥḷîḑé"/>
            <p:cNvSpPr/>
            <p:nvPr/>
          </p:nvSpPr>
          <p:spPr>
            <a:xfrm>
              <a:off x="4143212" y="2262946"/>
              <a:ext cx="426120" cy="426118"/>
            </a:xfrm>
            <a:prstGeom prst="ellipse">
              <a:avLst/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661781" y="1770655"/>
            <a:ext cx="2993093" cy="980709"/>
            <a:chOff x="5185731" y="2295475"/>
            <a:chExt cx="3990790" cy="1307612"/>
          </a:xfrm>
        </p:grpSpPr>
        <p:sp>
          <p:nvSpPr>
            <p:cNvPr id="13" name="ïsḷïḍe"/>
            <p:cNvSpPr/>
            <p:nvPr/>
          </p:nvSpPr>
          <p:spPr>
            <a:xfrm>
              <a:off x="5185731" y="2464100"/>
              <a:ext cx="3990790" cy="1138987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1pPr>
              <a:lvl2pPr marL="609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2pPr>
              <a:lvl3pPr marL="1219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3pPr>
              <a:lvl4pPr marL="1828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4pPr>
              <a:lvl5pPr marL="24384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5pPr>
              <a:lvl6pPr marL="30480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6pPr>
              <a:lvl7pPr marL="3657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7pPr>
              <a:lvl8pPr marL="4267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8pPr>
              <a:lvl9pPr marL="4876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íṡḻïḑê"/>
            <p:cNvSpPr/>
            <p:nvPr/>
          </p:nvSpPr>
          <p:spPr>
            <a:xfrm>
              <a:off x="6990096" y="2295475"/>
              <a:ext cx="426120" cy="426118"/>
            </a:xfrm>
            <a:prstGeom prst="ellipse">
              <a:avLst/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422322" y="2933938"/>
            <a:ext cx="2993093" cy="1043378"/>
            <a:chOff x="2397874" y="3864022"/>
            <a:chExt cx="3990790" cy="1391171"/>
          </a:xfrm>
        </p:grpSpPr>
        <p:sp>
          <p:nvSpPr>
            <p:cNvPr id="17" name="işľîḍê"/>
            <p:cNvSpPr/>
            <p:nvPr/>
          </p:nvSpPr>
          <p:spPr>
            <a:xfrm>
              <a:off x="2397874" y="4116206"/>
              <a:ext cx="3990790" cy="1138987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1pPr>
              <a:lvl2pPr marL="609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2pPr>
              <a:lvl3pPr marL="1219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3pPr>
              <a:lvl4pPr marL="1828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4pPr>
              <a:lvl5pPr marL="24384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5pPr>
              <a:lvl6pPr marL="30480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6pPr>
              <a:lvl7pPr marL="3657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7pPr>
              <a:lvl8pPr marL="4267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8pPr>
              <a:lvl9pPr marL="4876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îŝļïḋê"/>
            <p:cNvSpPr/>
            <p:nvPr/>
          </p:nvSpPr>
          <p:spPr>
            <a:xfrm>
              <a:off x="4088342" y="3864022"/>
              <a:ext cx="426120" cy="426118"/>
            </a:xfrm>
            <a:prstGeom prst="ellipse">
              <a:avLst/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661781" y="2979904"/>
            <a:ext cx="2993093" cy="1010540"/>
            <a:chOff x="5185731" y="3907807"/>
            <a:chExt cx="3990790" cy="1347386"/>
          </a:xfrm>
        </p:grpSpPr>
        <p:sp>
          <p:nvSpPr>
            <p:cNvPr id="21" name="ïṧļîdé"/>
            <p:cNvSpPr/>
            <p:nvPr/>
          </p:nvSpPr>
          <p:spPr>
            <a:xfrm>
              <a:off x="5185731" y="4116206"/>
              <a:ext cx="3990790" cy="1138987"/>
            </a:xfrm>
            <a:prstGeom prst="rect">
              <a:avLst/>
            </a:prstGeom>
            <a:noFill/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1pPr>
              <a:lvl2pPr marL="609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2pPr>
              <a:lvl3pPr marL="1219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3pPr>
              <a:lvl4pPr marL="1828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4pPr>
              <a:lvl5pPr marL="24384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5pPr>
              <a:lvl6pPr marL="30480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6pPr>
              <a:lvl7pPr marL="36576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7pPr>
              <a:lvl8pPr marL="42672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8pPr>
              <a:lvl9pPr marL="4876800" algn="l" defTabSz="609600" rtl="0" eaLnBrk="1" latinLnBrk="0" hangingPunct="1">
                <a:defRPr sz="24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ïṥḻîḋê"/>
            <p:cNvSpPr/>
            <p:nvPr/>
          </p:nvSpPr>
          <p:spPr>
            <a:xfrm>
              <a:off x="6995118" y="3907807"/>
              <a:ext cx="426120" cy="426118"/>
            </a:xfrm>
            <a:prstGeom prst="ellipse">
              <a:avLst/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1795617" y="2188973"/>
            <a:ext cx="2191007" cy="4078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提高自身道德修养，端正考试态度，当一名诚信考生。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4858331" y="2179335"/>
            <a:ext cx="2453849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以诚信的态度对待每一场考试，以实力争取优异成绩，以诚信展现良好学风。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831894" y="3442158"/>
            <a:ext cx="2036148" cy="4078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我们要充分把握复习时间，认真准备好每一门功课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981687" y="3448760"/>
            <a:ext cx="2386326" cy="40780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 algn="ctr"/>
            <a:r>
              <a:rPr lang="zh-CN" altLang="en-US" sz="11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提高自身道德修养，端正考试态度，当一名诚信考生。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57" name="图片 5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58" name="组合 57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62" name="直接连接符 61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椭圆 6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59" name="组合 58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60" name="直接连接符 59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椭圆 60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65" name="矩形 64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94405" y="1898593"/>
            <a:ext cx="3033104" cy="963741"/>
            <a:chOff x="3909343" y="1941681"/>
            <a:chExt cx="4044139" cy="1284988"/>
          </a:xfrm>
        </p:grpSpPr>
        <p:grpSp>
          <p:nvGrpSpPr>
            <p:cNvPr id="17" name="组合 16"/>
            <p:cNvGrpSpPr/>
            <p:nvPr/>
          </p:nvGrpSpPr>
          <p:grpSpPr>
            <a:xfrm>
              <a:off x="3909343" y="2331987"/>
              <a:ext cx="2141982" cy="894682"/>
              <a:chOff x="3909343" y="2331987"/>
              <a:chExt cx="2141982" cy="894682"/>
            </a:xfrm>
          </p:grpSpPr>
          <p:sp>
            <p:nvSpPr>
              <p:cNvPr id="13" name="íş1íḍe"/>
              <p:cNvSpPr/>
              <p:nvPr/>
            </p:nvSpPr>
            <p:spPr bwMode="auto">
              <a:xfrm>
                <a:off x="3909343" y="2331987"/>
                <a:ext cx="2141982" cy="867610"/>
              </a:xfrm>
              <a:custGeom>
                <a:avLst/>
                <a:gdLst>
                  <a:gd name="T0" fmla="*/ 1124 w 1124"/>
                  <a:gd name="T1" fmla="*/ 96 h 455"/>
                  <a:gd name="T2" fmla="*/ 1027 w 1124"/>
                  <a:gd name="T3" fmla="*/ 0 h 455"/>
                  <a:gd name="T4" fmla="*/ 97 w 1124"/>
                  <a:gd name="T5" fmla="*/ 0 h 455"/>
                  <a:gd name="T6" fmla="*/ 0 w 1124"/>
                  <a:gd name="T7" fmla="*/ 96 h 455"/>
                  <a:gd name="T8" fmla="*/ 0 w 1124"/>
                  <a:gd name="T9" fmla="*/ 243 h 455"/>
                  <a:gd name="T10" fmla="*/ 97 w 1124"/>
                  <a:gd name="T11" fmla="*/ 339 h 455"/>
                  <a:gd name="T12" fmla="*/ 961 w 1124"/>
                  <a:gd name="T13" fmla="*/ 339 h 455"/>
                  <a:gd name="T14" fmla="*/ 1000 w 1124"/>
                  <a:gd name="T15" fmla="*/ 339 h 455"/>
                  <a:gd name="T16" fmla="*/ 1124 w 1124"/>
                  <a:gd name="T17" fmla="*/ 455 h 455"/>
                  <a:gd name="T18" fmla="*/ 1124 w 1124"/>
                  <a:gd name="T19" fmla="*/ 252 h 455"/>
                  <a:gd name="T20" fmla="*/ 1123 w 1124"/>
                  <a:gd name="T21" fmla="*/ 252 h 455"/>
                  <a:gd name="T22" fmla="*/ 1124 w 1124"/>
                  <a:gd name="T23" fmla="*/ 243 h 455"/>
                  <a:gd name="T24" fmla="*/ 1124 w 1124"/>
                  <a:gd name="T25" fmla="*/ 96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24" h="455">
                    <a:moveTo>
                      <a:pt x="1124" y="96"/>
                    </a:moveTo>
                    <a:cubicBezTo>
                      <a:pt x="1124" y="43"/>
                      <a:pt x="1080" y="0"/>
                      <a:pt x="1027" y="0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43" y="0"/>
                      <a:pt x="0" y="43"/>
                      <a:pt x="0" y="96"/>
                    </a:cubicBezTo>
                    <a:cubicBezTo>
                      <a:pt x="0" y="243"/>
                      <a:pt x="0" y="243"/>
                      <a:pt x="0" y="243"/>
                    </a:cubicBezTo>
                    <a:cubicBezTo>
                      <a:pt x="0" y="296"/>
                      <a:pt x="43" y="339"/>
                      <a:pt x="97" y="339"/>
                    </a:cubicBezTo>
                    <a:cubicBezTo>
                      <a:pt x="961" y="339"/>
                      <a:pt x="961" y="339"/>
                      <a:pt x="961" y="339"/>
                    </a:cubicBezTo>
                    <a:cubicBezTo>
                      <a:pt x="1000" y="339"/>
                      <a:pt x="1000" y="339"/>
                      <a:pt x="1000" y="339"/>
                    </a:cubicBezTo>
                    <a:cubicBezTo>
                      <a:pt x="1066" y="339"/>
                      <a:pt x="1119" y="390"/>
                      <a:pt x="1124" y="455"/>
                    </a:cubicBezTo>
                    <a:cubicBezTo>
                      <a:pt x="1124" y="252"/>
                      <a:pt x="1124" y="252"/>
                      <a:pt x="1124" y="252"/>
                    </a:cubicBezTo>
                    <a:cubicBezTo>
                      <a:pt x="1123" y="252"/>
                      <a:pt x="1123" y="252"/>
                      <a:pt x="1123" y="252"/>
                    </a:cubicBezTo>
                    <a:cubicBezTo>
                      <a:pt x="1123" y="249"/>
                      <a:pt x="1124" y="246"/>
                      <a:pt x="1124" y="243"/>
                    </a:cubicBezTo>
                    <a:lnTo>
                      <a:pt x="1124" y="96"/>
                    </a:lnTo>
                    <a:close/>
                  </a:path>
                </a:pathLst>
              </a:custGeom>
              <a:solidFill>
                <a:srgbClr val="FDAAFC"/>
              </a:solidFill>
              <a:ln w="28575">
                <a:solidFill>
                  <a:schemeClr val="tx1"/>
                </a:solidFill>
              </a:ln>
            </p:spPr>
            <p:txBody>
              <a:bodyPr anchor="ctr"/>
              <a:lstStyle>
                <a:defPPr/>
              </a:lstStyle>
              <a:p>
                <a:pPr algn="ctr" defTabSz="685800"/>
                <a:endParaRPr lang="en-US" sz="1800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4283199" y="2488006"/>
                <a:ext cx="1208140" cy="73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/>
              </a:lstStyle>
              <a:p>
                <a:pPr algn="ctr" defTabSz="685800">
                  <a:defRPr/>
                </a:pPr>
                <a:r>
                  <a:rPr lang="zh-CN" altLang="en-US" sz="1500" kern="0">
                    <a:cs typeface="+mn-ea"/>
                    <a:sym typeface="+mn-lt"/>
                  </a:rPr>
                  <a:t>依赖心理 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051326" y="1941681"/>
              <a:ext cx="1902156" cy="834076"/>
              <a:chOff x="6051326" y="1941681"/>
              <a:chExt cx="1902156" cy="834076"/>
            </a:xfrm>
          </p:grpSpPr>
          <p:sp>
            <p:nvSpPr>
              <p:cNvPr id="10" name="îśļiďe"/>
              <p:cNvSpPr/>
              <p:nvPr/>
            </p:nvSpPr>
            <p:spPr bwMode="auto">
              <a:xfrm>
                <a:off x="6051326" y="1941681"/>
                <a:ext cx="1902156" cy="805301"/>
              </a:xfrm>
              <a:custGeom>
                <a:avLst/>
                <a:gdLst>
                  <a:gd name="T0" fmla="*/ 0 w 998"/>
                  <a:gd name="T1" fmla="*/ 90 h 423"/>
                  <a:gd name="T2" fmla="*/ 89 w 998"/>
                  <a:gd name="T3" fmla="*/ 0 h 423"/>
                  <a:gd name="T4" fmla="*/ 909 w 998"/>
                  <a:gd name="T5" fmla="*/ 0 h 423"/>
                  <a:gd name="T6" fmla="*/ 998 w 998"/>
                  <a:gd name="T7" fmla="*/ 90 h 423"/>
                  <a:gd name="T8" fmla="*/ 998 w 998"/>
                  <a:gd name="T9" fmla="*/ 226 h 423"/>
                  <a:gd name="T10" fmla="*/ 909 w 998"/>
                  <a:gd name="T11" fmla="*/ 315 h 423"/>
                  <a:gd name="T12" fmla="*/ 151 w 998"/>
                  <a:gd name="T13" fmla="*/ 315 h 423"/>
                  <a:gd name="T14" fmla="*/ 114 w 998"/>
                  <a:gd name="T15" fmla="*/ 315 h 423"/>
                  <a:gd name="T16" fmla="*/ 0 w 998"/>
                  <a:gd name="T17" fmla="*/ 423 h 423"/>
                  <a:gd name="T18" fmla="*/ 0 w 998"/>
                  <a:gd name="T19" fmla="*/ 234 h 423"/>
                  <a:gd name="T20" fmla="*/ 0 w 998"/>
                  <a:gd name="T21" fmla="*/ 234 h 423"/>
                  <a:gd name="T22" fmla="*/ 0 w 998"/>
                  <a:gd name="T23" fmla="*/ 226 h 423"/>
                  <a:gd name="T24" fmla="*/ 0 w 998"/>
                  <a:gd name="T25" fmla="*/ 9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8" h="422">
                    <a:moveTo>
                      <a:pt x="0" y="90"/>
                    </a:moveTo>
                    <a:cubicBezTo>
                      <a:pt x="0" y="40"/>
                      <a:pt x="40" y="0"/>
                      <a:pt x="89" y="0"/>
                    </a:cubicBezTo>
                    <a:cubicBezTo>
                      <a:pt x="909" y="0"/>
                      <a:pt x="909" y="0"/>
                      <a:pt x="909" y="0"/>
                    </a:cubicBezTo>
                    <a:cubicBezTo>
                      <a:pt x="958" y="0"/>
                      <a:pt x="998" y="40"/>
                      <a:pt x="998" y="90"/>
                    </a:cubicBezTo>
                    <a:cubicBezTo>
                      <a:pt x="998" y="226"/>
                      <a:pt x="998" y="226"/>
                      <a:pt x="998" y="226"/>
                    </a:cubicBezTo>
                    <a:cubicBezTo>
                      <a:pt x="998" y="275"/>
                      <a:pt x="958" y="315"/>
                      <a:pt x="909" y="315"/>
                    </a:cubicBezTo>
                    <a:cubicBezTo>
                      <a:pt x="151" y="315"/>
                      <a:pt x="151" y="315"/>
                      <a:pt x="151" y="315"/>
                    </a:cubicBezTo>
                    <a:cubicBezTo>
                      <a:pt x="114" y="315"/>
                      <a:pt x="114" y="315"/>
                      <a:pt x="114" y="315"/>
                    </a:cubicBezTo>
                    <a:cubicBezTo>
                      <a:pt x="53" y="315"/>
                      <a:pt x="4" y="363"/>
                      <a:pt x="0" y="423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0" y="232"/>
                      <a:pt x="0" y="229"/>
                      <a:pt x="0" y="226"/>
                    </a:cubicBez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1FE1EA"/>
              </a:solidFill>
              <a:ln w="28575">
                <a:solidFill>
                  <a:schemeClr val="tx1"/>
                </a:solidFill>
              </a:ln>
            </p:spPr>
            <p:txBody>
              <a:bodyPr anchor="ctr"/>
              <a:lstStyle>
                <a:defPPr/>
              </a:lstStyle>
              <a:p>
                <a:pPr algn="ctr" defTabSz="685800"/>
                <a:endParaRPr lang="en-US" sz="1800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6459897" y="2037093"/>
                <a:ext cx="12081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/>
              </a:lstStyle>
              <a:p>
                <a:pPr algn="ctr" defTabSz="685800">
                  <a:defRPr/>
                </a:pPr>
                <a:r>
                  <a:rPr lang="zh-CN" altLang="en-US" sz="1500" kern="0">
                    <a:cs typeface="+mn-ea"/>
                    <a:sym typeface="+mn-lt"/>
                  </a:rPr>
                  <a:t>功利心理</a:t>
                </a: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2973449" y="3016741"/>
            <a:ext cx="3235898" cy="948755"/>
            <a:chOff x="3964598" y="3531086"/>
            <a:chExt cx="4314531" cy="1265006"/>
          </a:xfrm>
        </p:grpSpPr>
        <p:grpSp>
          <p:nvGrpSpPr>
            <p:cNvPr id="11" name="组合 10"/>
            <p:cNvGrpSpPr/>
            <p:nvPr/>
          </p:nvGrpSpPr>
          <p:grpSpPr>
            <a:xfrm>
              <a:off x="3964598" y="3746261"/>
              <a:ext cx="2089080" cy="1049831"/>
              <a:chOff x="3964598" y="3746261"/>
              <a:chExt cx="2089080" cy="1049831"/>
            </a:xfrm>
          </p:grpSpPr>
          <p:sp>
            <p:nvSpPr>
              <p:cNvPr id="14" name="ïŝḷíďè"/>
              <p:cNvSpPr/>
              <p:nvPr/>
            </p:nvSpPr>
            <p:spPr bwMode="auto">
              <a:xfrm>
                <a:off x="3964598" y="3746261"/>
                <a:ext cx="2089080" cy="1049831"/>
              </a:xfrm>
              <a:custGeom>
                <a:avLst/>
                <a:gdLst>
                  <a:gd name="T0" fmla="*/ 1096 w 1096"/>
                  <a:gd name="T1" fmla="*/ 117 h 551"/>
                  <a:gd name="T2" fmla="*/ 979 w 1096"/>
                  <a:gd name="T3" fmla="*/ 0 h 551"/>
                  <a:gd name="T4" fmla="*/ 117 w 1096"/>
                  <a:gd name="T5" fmla="*/ 0 h 551"/>
                  <a:gd name="T6" fmla="*/ 0 w 1096"/>
                  <a:gd name="T7" fmla="*/ 117 h 551"/>
                  <a:gd name="T8" fmla="*/ 0 w 1096"/>
                  <a:gd name="T9" fmla="*/ 295 h 551"/>
                  <a:gd name="T10" fmla="*/ 117 w 1096"/>
                  <a:gd name="T11" fmla="*/ 412 h 551"/>
                  <a:gd name="T12" fmla="*/ 898 w 1096"/>
                  <a:gd name="T13" fmla="*/ 412 h 551"/>
                  <a:gd name="T14" fmla="*/ 946 w 1096"/>
                  <a:gd name="T15" fmla="*/ 412 h 551"/>
                  <a:gd name="T16" fmla="*/ 1096 w 1096"/>
                  <a:gd name="T17" fmla="*/ 551 h 551"/>
                  <a:gd name="T18" fmla="*/ 1096 w 1096"/>
                  <a:gd name="T19" fmla="*/ 306 h 551"/>
                  <a:gd name="T20" fmla="*/ 1095 w 1096"/>
                  <a:gd name="T21" fmla="*/ 306 h 551"/>
                  <a:gd name="T22" fmla="*/ 1096 w 1096"/>
                  <a:gd name="T23" fmla="*/ 295 h 551"/>
                  <a:gd name="T24" fmla="*/ 1096 w 1096"/>
                  <a:gd name="T25" fmla="*/ 117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96" h="551">
                    <a:moveTo>
                      <a:pt x="1096" y="117"/>
                    </a:moveTo>
                    <a:cubicBezTo>
                      <a:pt x="1096" y="52"/>
                      <a:pt x="1043" y="0"/>
                      <a:pt x="979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52" y="0"/>
                      <a:pt x="0" y="52"/>
                      <a:pt x="0" y="117"/>
                    </a:cubicBezTo>
                    <a:cubicBezTo>
                      <a:pt x="0" y="295"/>
                      <a:pt x="0" y="295"/>
                      <a:pt x="0" y="295"/>
                    </a:cubicBezTo>
                    <a:cubicBezTo>
                      <a:pt x="0" y="359"/>
                      <a:pt x="52" y="412"/>
                      <a:pt x="117" y="412"/>
                    </a:cubicBezTo>
                    <a:cubicBezTo>
                      <a:pt x="898" y="412"/>
                      <a:pt x="898" y="412"/>
                      <a:pt x="898" y="412"/>
                    </a:cubicBezTo>
                    <a:cubicBezTo>
                      <a:pt x="946" y="412"/>
                      <a:pt x="946" y="412"/>
                      <a:pt x="946" y="412"/>
                    </a:cubicBezTo>
                    <a:cubicBezTo>
                      <a:pt x="1025" y="412"/>
                      <a:pt x="1090" y="473"/>
                      <a:pt x="1096" y="551"/>
                    </a:cubicBezTo>
                    <a:cubicBezTo>
                      <a:pt x="1096" y="306"/>
                      <a:pt x="1096" y="306"/>
                      <a:pt x="1096" y="306"/>
                    </a:cubicBezTo>
                    <a:cubicBezTo>
                      <a:pt x="1095" y="306"/>
                      <a:pt x="1095" y="306"/>
                      <a:pt x="1095" y="306"/>
                    </a:cubicBezTo>
                    <a:cubicBezTo>
                      <a:pt x="1095" y="302"/>
                      <a:pt x="1096" y="298"/>
                      <a:pt x="1096" y="295"/>
                    </a:cubicBezTo>
                    <a:lnTo>
                      <a:pt x="1096" y="117"/>
                    </a:lnTo>
                    <a:close/>
                  </a:path>
                </a:pathLst>
              </a:custGeom>
              <a:solidFill>
                <a:srgbClr val="1FE1EA"/>
              </a:solidFill>
              <a:ln w="28575">
                <a:solidFill>
                  <a:schemeClr val="tx1"/>
                </a:solidFill>
              </a:ln>
            </p:spPr>
            <p:txBody>
              <a:bodyPr anchor="ctr"/>
              <a:lstStyle>
                <a:defPPr/>
              </a:lstStyle>
              <a:p>
                <a:pPr algn="ctr" defTabSz="685800"/>
                <a:endParaRPr lang="en-US" sz="1800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4405069" y="3946990"/>
                <a:ext cx="1208140" cy="73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/>
              </a:lstStyle>
              <a:p>
                <a:pPr algn="ctr" defTabSz="685800">
                  <a:defRPr/>
                </a:pPr>
                <a:r>
                  <a:rPr lang="zh-CN" altLang="en-US" sz="1500" kern="0">
                    <a:cs typeface="+mn-ea"/>
                    <a:sym typeface="+mn-lt"/>
                  </a:rPr>
                  <a:t>虚荣心理 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6051325" y="3531086"/>
              <a:ext cx="2227804" cy="1028669"/>
              <a:chOff x="6054853" y="3368886"/>
              <a:chExt cx="2227804" cy="1028669"/>
            </a:xfrm>
          </p:grpSpPr>
          <p:sp>
            <p:nvSpPr>
              <p:cNvPr id="12" name="íşlïḓe"/>
              <p:cNvSpPr/>
              <p:nvPr/>
            </p:nvSpPr>
            <p:spPr bwMode="auto">
              <a:xfrm>
                <a:off x="6054853" y="3368886"/>
                <a:ext cx="2227804" cy="1028669"/>
              </a:xfrm>
              <a:custGeom>
                <a:avLst/>
                <a:gdLst>
                  <a:gd name="T0" fmla="*/ 0 w 1169"/>
                  <a:gd name="T1" fmla="*/ 114 h 540"/>
                  <a:gd name="T2" fmla="*/ 114 w 1169"/>
                  <a:gd name="T3" fmla="*/ 0 h 540"/>
                  <a:gd name="T4" fmla="*/ 1055 w 1169"/>
                  <a:gd name="T5" fmla="*/ 0 h 540"/>
                  <a:gd name="T6" fmla="*/ 1169 w 1169"/>
                  <a:gd name="T7" fmla="*/ 114 h 540"/>
                  <a:gd name="T8" fmla="*/ 1169 w 1169"/>
                  <a:gd name="T9" fmla="*/ 288 h 540"/>
                  <a:gd name="T10" fmla="*/ 1055 w 1169"/>
                  <a:gd name="T11" fmla="*/ 403 h 540"/>
                  <a:gd name="T12" fmla="*/ 1059 w 1169"/>
                  <a:gd name="T13" fmla="*/ 403 h 540"/>
                  <a:gd name="T14" fmla="*/ 147 w 1169"/>
                  <a:gd name="T15" fmla="*/ 403 h 540"/>
                  <a:gd name="T16" fmla="*/ 0 w 1169"/>
                  <a:gd name="T17" fmla="*/ 540 h 540"/>
                  <a:gd name="T18" fmla="*/ 0 w 1169"/>
                  <a:gd name="T19" fmla="*/ 299 h 540"/>
                  <a:gd name="T20" fmla="*/ 1 w 1169"/>
                  <a:gd name="T21" fmla="*/ 299 h 540"/>
                  <a:gd name="T22" fmla="*/ 0 w 1169"/>
                  <a:gd name="T23" fmla="*/ 288 h 540"/>
                  <a:gd name="T24" fmla="*/ 0 w 1169"/>
                  <a:gd name="T25" fmla="*/ 114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69" h="540">
                    <a:moveTo>
                      <a:pt x="0" y="114"/>
                    </a:moveTo>
                    <a:cubicBezTo>
                      <a:pt x="0" y="51"/>
                      <a:pt x="51" y="0"/>
                      <a:pt x="114" y="0"/>
                    </a:cubicBezTo>
                    <a:cubicBezTo>
                      <a:pt x="1055" y="0"/>
                      <a:pt x="1055" y="0"/>
                      <a:pt x="1055" y="0"/>
                    </a:cubicBezTo>
                    <a:cubicBezTo>
                      <a:pt x="1118" y="0"/>
                      <a:pt x="1169" y="51"/>
                      <a:pt x="1169" y="114"/>
                    </a:cubicBezTo>
                    <a:cubicBezTo>
                      <a:pt x="1169" y="288"/>
                      <a:pt x="1169" y="288"/>
                      <a:pt x="1169" y="288"/>
                    </a:cubicBezTo>
                    <a:cubicBezTo>
                      <a:pt x="1169" y="352"/>
                      <a:pt x="1118" y="403"/>
                      <a:pt x="1055" y="403"/>
                    </a:cubicBezTo>
                    <a:cubicBezTo>
                      <a:pt x="1059" y="403"/>
                      <a:pt x="1059" y="403"/>
                      <a:pt x="1059" y="403"/>
                    </a:cubicBezTo>
                    <a:cubicBezTo>
                      <a:pt x="147" y="403"/>
                      <a:pt x="147" y="403"/>
                      <a:pt x="147" y="403"/>
                    </a:cubicBezTo>
                    <a:cubicBezTo>
                      <a:pt x="69" y="403"/>
                      <a:pt x="5" y="463"/>
                      <a:pt x="0" y="540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1" y="299"/>
                      <a:pt x="1" y="299"/>
                      <a:pt x="1" y="299"/>
                    </a:cubicBezTo>
                    <a:cubicBezTo>
                      <a:pt x="0" y="296"/>
                      <a:pt x="0" y="292"/>
                      <a:pt x="0" y="288"/>
                    </a:cubicBez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DAAFC"/>
              </a:solidFill>
              <a:ln w="28575">
                <a:solidFill>
                  <a:schemeClr val="tx1"/>
                </a:solidFill>
              </a:ln>
            </p:spPr>
            <p:txBody>
              <a:bodyPr anchor="ctr"/>
              <a:lstStyle>
                <a:defPPr/>
              </a:lstStyle>
              <a:p>
                <a:pPr algn="ctr" defTabSz="685800"/>
                <a:endParaRPr lang="en-US" sz="1800">
                  <a:solidFill>
                    <a:schemeClr val="l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6586848" y="3564297"/>
                <a:ext cx="145335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/>
              </a:lstStyle>
              <a:p>
                <a:pPr algn="ctr" defTabSz="685800">
                  <a:defRPr/>
                </a:pPr>
                <a:r>
                  <a:rPr lang="zh-CN" altLang="en-US" sz="1500" kern="0">
                    <a:cs typeface="+mn-ea"/>
                    <a:sym typeface="+mn-lt"/>
                  </a:rPr>
                  <a:t>不平衡心理</a:t>
                </a: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1180798" y="2044957"/>
            <a:ext cx="1606487" cy="667631"/>
            <a:chOff x="1462561" y="2935081"/>
            <a:chExt cx="2141982" cy="890174"/>
          </a:xfrm>
        </p:grpSpPr>
        <p:sp>
          <p:nvSpPr>
            <p:cNvPr id="46" name="íş1íḍe"/>
            <p:cNvSpPr/>
            <p:nvPr/>
          </p:nvSpPr>
          <p:spPr bwMode="auto">
            <a:xfrm>
              <a:off x="1462561" y="2935081"/>
              <a:ext cx="2141982" cy="867610"/>
            </a:xfrm>
            <a:custGeom>
              <a:avLst/>
              <a:gdLst>
                <a:gd name="T0" fmla="*/ 1124 w 1124"/>
                <a:gd name="T1" fmla="*/ 96 h 455"/>
                <a:gd name="T2" fmla="*/ 1027 w 1124"/>
                <a:gd name="T3" fmla="*/ 0 h 455"/>
                <a:gd name="T4" fmla="*/ 97 w 1124"/>
                <a:gd name="T5" fmla="*/ 0 h 455"/>
                <a:gd name="T6" fmla="*/ 0 w 1124"/>
                <a:gd name="T7" fmla="*/ 96 h 455"/>
                <a:gd name="T8" fmla="*/ 0 w 1124"/>
                <a:gd name="T9" fmla="*/ 243 h 455"/>
                <a:gd name="T10" fmla="*/ 97 w 1124"/>
                <a:gd name="T11" fmla="*/ 339 h 455"/>
                <a:gd name="T12" fmla="*/ 961 w 1124"/>
                <a:gd name="T13" fmla="*/ 339 h 455"/>
                <a:gd name="T14" fmla="*/ 1000 w 1124"/>
                <a:gd name="T15" fmla="*/ 339 h 455"/>
                <a:gd name="T16" fmla="*/ 1124 w 1124"/>
                <a:gd name="T17" fmla="*/ 455 h 455"/>
                <a:gd name="T18" fmla="*/ 1124 w 1124"/>
                <a:gd name="T19" fmla="*/ 252 h 455"/>
                <a:gd name="T20" fmla="*/ 1123 w 1124"/>
                <a:gd name="T21" fmla="*/ 252 h 455"/>
                <a:gd name="T22" fmla="*/ 1124 w 1124"/>
                <a:gd name="T23" fmla="*/ 243 h 455"/>
                <a:gd name="T24" fmla="*/ 1124 w 1124"/>
                <a:gd name="T25" fmla="*/ 96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4" h="455">
                  <a:moveTo>
                    <a:pt x="1124" y="96"/>
                  </a:moveTo>
                  <a:cubicBezTo>
                    <a:pt x="1124" y="43"/>
                    <a:pt x="1080" y="0"/>
                    <a:pt x="102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0" y="296"/>
                    <a:pt x="43" y="339"/>
                    <a:pt x="97" y="339"/>
                  </a:cubicBezTo>
                  <a:cubicBezTo>
                    <a:pt x="961" y="339"/>
                    <a:pt x="961" y="339"/>
                    <a:pt x="961" y="339"/>
                  </a:cubicBezTo>
                  <a:cubicBezTo>
                    <a:pt x="1000" y="339"/>
                    <a:pt x="1000" y="339"/>
                    <a:pt x="1000" y="339"/>
                  </a:cubicBezTo>
                  <a:cubicBezTo>
                    <a:pt x="1066" y="339"/>
                    <a:pt x="1119" y="390"/>
                    <a:pt x="1124" y="455"/>
                  </a:cubicBezTo>
                  <a:cubicBezTo>
                    <a:pt x="1124" y="252"/>
                    <a:pt x="1124" y="252"/>
                    <a:pt x="1124" y="252"/>
                  </a:cubicBezTo>
                  <a:cubicBezTo>
                    <a:pt x="1123" y="252"/>
                    <a:pt x="1123" y="252"/>
                    <a:pt x="1123" y="252"/>
                  </a:cubicBezTo>
                  <a:cubicBezTo>
                    <a:pt x="1123" y="249"/>
                    <a:pt x="1124" y="246"/>
                    <a:pt x="1124" y="243"/>
                  </a:cubicBezTo>
                  <a:lnTo>
                    <a:pt x="1124" y="96"/>
                  </a:lnTo>
                  <a:close/>
                </a:path>
              </a:pathLst>
            </a:cu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944733" y="3086592"/>
              <a:ext cx="1208140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500" kern="0">
                  <a:cs typeface="+mn-ea"/>
                  <a:sym typeface="+mn-lt"/>
                </a:rPr>
                <a:t>冒险心理 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180798" y="3137413"/>
            <a:ext cx="1606487" cy="671012"/>
            <a:chOff x="1642589" y="4428437"/>
            <a:chExt cx="2141982" cy="894682"/>
          </a:xfrm>
        </p:grpSpPr>
        <p:sp>
          <p:nvSpPr>
            <p:cNvPr id="48" name="íş1íḍe"/>
            <p:cNvSpPr/>
            <p:nvPr/>
          </p:nvSpPr>
          <p:spPr bwMode="auto">
            <a:xfrm>
              <a:off x="1642589" y="4428437"/>
              <a:ext cx="2141982" cy="867610"/>
            </a:xfrm>
            <a:custGeom>
              <a:avLst/>
              <a:gdLst>
                <a:gd name="T0" fmla="*/ 1124 w 1124"/>
                <a:gd name="T1" fmla="*/ 96 h 455"/>
                <a:gd name="T2" fmla="*/ 1027 w 1124"/>
                <a:gd name="T3" fmla="*/ 0 h 455"/>
                <a:gd name="T4" fmla="*/ 97 w 1124"/>
                <a:gd name="T5" fmla="*/ 0 h 455"/>
                <a:gd name="T6" fmla="*/ 0 w 1124"/>
                <a:gd name="T7" fmla="*/ 96 h 455"/>
                <a:gd name="T8" fmla="*/ 0 w 1124"/>
                <a:gd name="T9" fmla="*/ 243 h 455"/>
                <a:gd name="T10" fmla="*/ 97 w 1124"/>
                <a:gd name="T11" fmla="*/ 339 h 455"/>
                <a:gd name="T12" fmla="*/ 961 w 1124"/>
                <a:gd name="T13" fmla="*/ 339 h 455"/>
                <a:gd name="T14" fmla="*/ 1000 w 1124"/>
                <a:gd name="T15" fmla="*/ 339 h 455"/>
                <a:gd name="T16" fmla="*/ 1124 w 1124"/>
                <a:gd name="T17" fmla="*/ 455 h 455"/>
                <a:gd name="T18" fmla="*/ 1124 w 1124"/>
                <a:gd name="T19" fmla="*/ 252 h 455"/>
                <a:gd name="T20" fmla="*/ 1123 w 1124"/>
                <a:gd name="T21" fmla="*/ 252 h 455"/>
                <a:gd name="T22" fmla="*/ 1124 w 1124"/>
                <a:gd name="T23" fmla="*/ 243 h 455"/>
                <a:gd name="T24" fmla="*/ 1124 w 1124"/>
                <a:gd name="T25" fmla="*/ 96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24" h="455">
                  <a:moveTo>
                    <a:pt x="1124" y="96"/>
                  </a:moveTo>
                  <a:cubicBezTo>
                    <a:pt x="1124" y="43"/>
                    <a:pt x="1080" y="0"/>
                    <a:pt x="1027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43" y="0"/>
                    <a:pt x="0" y="43"/>
                    <a:pt x="0" y="96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0" y="296"/>
                    <a:pt x="43" y="339"/>
                    <a:pt x="97" y="339"/>
                  </a:cubicBezTo>
                  <a:cubicBezTo>
                    <a:pt x="961" y="339"/>
                    <a:pt x="961" y="339"/>
                    <a:pt x="961" y="339"/>
                  </a:cubicBezTo>
                  <a:cubicBezTo>
                    <a:pt x="1000" y="339"/>
                    <a:pt x="1000" y="339"/>
                    <a:pt x="1000" y="339"/>
                  </a:cubicBezTo>
                  <a:cubicBezTo>
                    <a:pt x="1066" y="339"/>
                    <a:pt x="1119" y="390"/>
                    <a:pt x="1124" y="455"/>
                  </a:cubicBezTo>
                  <a:cubicBezTo>
                    <a:pt x="1124" y="252"/>
                    <a:pt x="1124" y="252"/>
                    <a:pt x="1124" y="252"/>
                  </a:cubicBezTo>
                  <a:cubicBezTo>
                    <a:pt x="1123" y="252"/>
                    <a:pt x="1123" y="252"/>
                    <a:pt x="1123" y="252"/>
                  </a:cubicBezTo>
                  <a:cubicBezTo>
                    <a:pt x="1123" y="249"/>
                    <a:pt x="1124" y="246"/>
                    <a:pt x="1124" y="243"/>
                  </a:cubicBezTo>
                  <a:lnTo>
                    <a:pt x="1124" y="96"/>
                  </a:lnTo>
                  <a:close/>
                </a:path>
              </a:pathLst>
            </a:cu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2016445" y="4584456"/>
              <a:ext cx="1208140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500" kern="0">
                  <a:cs typeface="+mn-ea"/>
                  <a:sym typeface="+mn-lt"/>
                </a:rPr>
                <a:t>投机心理 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360746" y="1889334"/>
            <a:ext cx="1426617" cy="603976"/>
            <a:chOff x="8814653" y="3596403"/>
            <a:chExt cx="1902156" cy="805301"/>
          </a:xfrm>
        </p:grpSpPr>
        <p:sp>
          <p:nvSpPr>
            <p:cNvPr id="52" name="îśļiďe"/>
            <p:cNvSpPr/>
            <p:nvPr/>
          </p:nvSpPr>
          <p:spPr bwMode="auto">
            <a:xfrm>
              <a:off x="8814653" y="3596403"/>
              <a:ext cx="1902156" cy="805301"/>
            </a:xfrm>
            <a:custGeom>
              <a:avLst/>
              <a:gdLst>
                <a:gd name="T0" fmla="*/ 0 w 998"/>
                <a:gd name="T1" fmla="*/ 90 h 423"/>
                <a:gd name="T2" fmla="*/ 89 w 998"/>
                <a:gd name="T3" fmla="*/ 0 h 423"/>
                <a:gd name="T4" fmla="*/ 909 w 998"/>
                <a:gd name="T5" fmla="*/ 0 h 423"/>
                <a:gd name="T6" fmla="*/ 998 w 998"/>
                <a:gd name="T7" fmla="*/ 90 h 423"/>
                <a:gd name="T8" fmla="*/ 998 w 998"/>
                <a:gd name="T9" fmla="*/ 226 h 423"/>
                <a:gd name="T10" fmla="*/ 909 w 998"/>
                <a:gd name="T11" fmla="*/ 315 h 423"/>
                <a:gd name="T12" fmla="*/ 151 w 998"/>
                <a:gd name="T13" fmla="*/ 315 h 423"/>
                <a:gd name="T14" fmla="*/ 114 w 998"/>
                <a:gd name="T15" fmla="*/ 315 h 423"/>
                <a:gd name="T16" fmla="*/ 0 w 998"/>
                <a:gd name="T17" fmla="*/ 423 h 423"/>
                <a:gd name="T18" fmla="*/ 0 w 998"/>
                <a:gd name="T19" fmla="*/ 234 h 423"/>
                <a:gd name="T20" fmla="*/ 0 w 998"/>
                <a:gd name="T21" fmla="*/ 234 h 423"/>
                <a:gd name="T22" fmla="*/ 0 w 998"/>
                <a:gd name="T23" fmla="*/ 226 h 423"/>
                <a:gd name="T24" fmla="*/ 0 w 998"/>
                <a:gd name="T25" fmla="*/ 9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8" h="422">
                  <a:moveTo>
                    <a:pt x="0" y="90"/>
                  </a:moveTo>
                  <a:cubicBezTo>
                    <a:pt x="0" y="40"/>
                    <a:pt x="40" y="0"/>
                    <a:pt x="89" y="0"/>
                  </a:cubicBezTo>
                  <a:cubicBezTo>
                    <a:pt x="909" y="0"/>
                    <a:pt x="909" y="0"/>
                    <a:pt x="909" y="0"/>
                  </a:cubicBezTo>
                  <a:cubicBezTo>
                    <a:pt x="958" y="0"/>
                    <a:pt x="998" y="40"/>
                    <a:pt x="998" y="90"/>
                  </a:cubicBezTo>
                  <a:cubicBezTo>
                    <a:pt x="998" y="226"/>
                    <a:pt x="998" y="226"/>
                    <a:pt x="998" y="226"/>
                  </a:cubicBezTo>
                  <a:cubicBezTo>
                    <a:pt x="998" y="275"/>
                    <a:pt x="958" y="315"/>
                    <a:pt x="909" y="315"/>
                  </a:cubicBezTo>
                  <a:cubicBezTo>
                    <a:pt x="151" y="315"/>
                    <a:pt x="151" y="315"/>
                    <a:pt x="151" y="315"/>
                  </a:cubicBezTo>
                  <a:cubicBezTo>
                    <a:pt x="114" y="315"/>
                    <a:pt x="114" y="315"/>
                    <a:pt x="114" y="315"/>
                  </a:cubicBezTo>
                  <a:cubicBezTo>
                    <a:pt x="53" y="315"/>
                    <a:pt x="4" y="363"/>
                    <a:pt x="0" y="423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32"/>
                    <a:pt x="0" y="229"/>
                    <a:pt x="0" y="226"/>
                  </a:cubicBezTo>
                  <a:lnTo>
                    <a:pt x="0" y="90"/>
                  </a:lnTo>
                  <a:close/>
                </a:path>
              </a:pathLst>
            </a:cu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8996177" y="3723499"/>
              <a:ext cx="1539107" cy="430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500" kern="0">
                  <a:cs typeface="+mn-ea"/>
                  <a:sym typeface="+mn-lt"/>
                </a:rPr>
                <a:t>讲义气心理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431992" y="2934276"/>
            <a:ext cx="1426617" cy="634750"/>
            <a:chOff x="8298113" y="4988323"/>
            <a:chExt cx="1902156" cy="846333"/>
          </a:xfrm>
        </p:grpSpPr>
        <p:sp>
          <p:nvSpPr>
            <p:cNvPr id="54" name="îśļiďe"/>
            <p:cNvSpPr/>
            <p:nvPr/>
          </p:nvSpPr>
          <p:spPr bwMode="auto">
            <a:xfrm>
              <a:off x="8298113" y="4988323"/>
              <a:ext cx="1902156" cy="805301"/>
            </a:xfrm>
            <a:custGeom>
              <a:avLst/>
              <a:gdLst>
                <a:gd name="T0" fmla="*/ 0 w 998"/>
                <a:gd name="T1" fmla="*/ 90 h 423"/>
                <a:gd name="T2" fmla="*/ 89 w 998"/>
                <a:gd name="T3" fmla="*/ 0 h 423"/>
                <a:gd name="T4" fmla="*/ 909 w 998"/>
                <a:gd name="T5" fmla="*/ 0 h 423"/>
                <a:gd name="T6" fmla="*/ 998 w 998"/>
                <a:gd name="T7" fmla="*/ 90 h 423"/>
                <a:gd name="T8" fmla="*/ 998 w 998"/>
                <a:gd name="T9" fmla="*/ 226 h 423"/>
                <a:gd name="T10" fmla="*/ 909 w 998"/>
                <a:gd name="T11" fmla="*/ 315 h 423"/>
                <a:gd name="T12" fmla="*/ 151 w 998"/>
                <a:gd name="T13" fmla="*/ 315 h 423"/>
                <a:gd name="T14" fmla="*/ 114 w 998"/>
                <a:gd name="T15" fmla="*/ 315 h 423"/>
                <a:gd name="T16" fmla="*/ 0 w 998"/>
                <a:gd name="T17" fmla="*/ 423 h 423"/>
                <a:gd name="T18" fmla="*/ 0 w 998"/>
                <a:gd name="T19" fmla="*/ 234 h 423"/>
                <a:gd name="T20" fmla="*/ 0 w 998"/>
                <a:gd name="T21" fmla="*/ 234 h 423"/>
                <a:gd name="T22" fmla="*/ 0 w 998"/>
                <a:gd name="T23" fmla="*/ 226 h 423"/>
                <a:gd name="T24" fmla="*/ 0 w 998"/>
                <a:gd name="T25" fmla="*/ 9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8" h="422">
                  <a:moveTo>
                    <a:pt x="0" y="90"/>
                  </a:moveTo>
                  <a:cubicBezTo>
                    <a:pt x="0" y="40"/>
                    <a:pt x="40" y="0"/>
                    <a:pt x="89" y="0"/>
                  </a:cubicBezTo>
                  <a:cubicBezTo>
                    <a:pt x="909" y="0"/>
                    <a:pt x="909" y="0"/>
                    <a:pt x="909" y="0"/>
                  </a:cubicBezTo>
                  <a:cubicBezTo>
                    <a:pt x="958" y="0"/>
                    <a:pt x="998" y="40"/>
                    <a:pt x="998" y="90"/>
                  </a:cubicBezTo>
                  <a:cubicBezTo>
                    <a:pt x="998" y="226"/>
                    <a:pt x="998" y="226"/>
                    <a:pt x="998" y="226"/>
                  </a:cubicBezTo>
                  <a:cubicBezTo>
                    <a:pt x="998" y="275"/>
                    <a:pt x="958" y="315"/>
                    <a:pt x="909" y="315"/>
                  </a:cubicBezTo>
                  <a:cubicBezTo>
                    <a:pt x="151" y="315"/>
                    <a:pt x="151" y="315"/>
                    <a:pt x="151" y="315"/>
                  </a:cubicBezTo>
                  <a:cubicBezTo>
                    <a:pt x="114" y="315"/>
                    <a:pt x="114" y="315"/>
                    <a:pt x="114" y="315"/>
                  </a:cubicBezTo>
                  <a:cubicBezTo>
                    <a:pt x="53" y="315"/>
                    <a:pt x="4" y="363"/>
                    <a:pt x="0" y="423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32"/>
                    <a:pt x="0" y="229"/>
                    <a:pt x="0" y="226"/>
                  </a:cubicBezTo>
                  <a:lnTo>
                    <a:pt x="0" y="90"/>
                  </a:lnTo>
                  <a:close/>
                </a:path>
              </a:pathLst>
            </a:cu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en-US" sz="1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8621409" y="5095992"/>
              <a:ext cx="12081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500" kern="0">
                  <a:cs typeface="+mn-ea"/>
                  <a:sym typeface="+mn-lt"/>
                </a:rPr>
                <a:t>冒险心理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4" name="组合 13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8" name="直接连接符 1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椭圆 21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6" name="直接连接符 15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椭圆 1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4" name="矩形 23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0" name="iSļidé"/>
          <p:cNvSpPr/>
          <p:nvPr/>
        </p:nvSpPr>
        <p:spPr bwMode="auto">
          <a:xfrm>
            <a:off x="1515637" y="1656591"/>
            <a:ext cx="3609221" cy="1930012"/>
          </a:xfrm>
          <a:custGeom>
            <a:avLst/>
            <a:gdLst>
              <a:gd name="T0" fmla="*/ 2147483646 w 2173"/>
              <a:gd name="T1" fmla="*/ 2147483646 h 1162"/>
              <a:gd name="T2" fmla="*/ 2147483646 w 2173"/>
              <a:gd name="T3" fmla="*/ 2147483646 h 1162"/>
              <a:gd name="T4" fmla="*/ 0 w 2173"/>
              <a:gd name="T5" fmla="*/ 2147483646 h 1162"/>
              <a:gd name="T6" fmla="*/ 0 w 2173"/>
              <a:gd name="T7" fmla="*/ 0 h 1162"/>
              <a:gd name="T8" fmla="*/ 2147483646 w 2173"/>
              <a:gd name="T9" fmla="*/ 0 h 1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73" h="1162">
                <a:moveTo>
                  <a:pt x="1085" y="1162"/>
                </a:moveTo>
                <a:lnTo>
                  <a:pt x="1086" y="963"/>
                </a:lnTo>
                <a:lnTo>
                  <a:pt x="0" y="963"/>
                </a:lnTo>
                <a:lnTo>
                  <a:pt x="0" y="0"/>
                </a:lnTo>
                <a:lnTo>
                  <a:pt x="2173" y="0"/>
                </a:lnTo>
              </a:path>
            </a:pathLst>
          </a:custGeom>
          <a:noFill/>
          <a:ln w="22225" cap="flat" cmpd="sng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rmAutofit/>
          </a:bodyPr>
          <a:lstStyle>
            <a:defPPr/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28519" y="1984794"/>
            <a:ext cx="3481387" cy="136191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我们要充分把握复习时间，认真准备好每一门功课，以诚信的态度对待每一场考试，以实力争取优异成绩，以诚信展现良好学风。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2693844" y="3638427"/>
            <a:ext cx="1716916" cy="467063"/>
            <a:chOff x="3591791" y="4851235"/>
            <a:chExt cx="2289221" cy="622751"/>
          </a:xfrm>
        </p:grpSpPr>
        <p:sp>
          <p:nvSpPr>
            <p:cNvPr id="20" name="íṥľîḑê"/>
            <p:cNvSpPr txBox="1"/>
            <p:nvPr/>
          </p:nvSpPr>
          <p:spPr>
            <a:xfrm>
              <a:off x="3591791" y="4851235"/>
              <a:ext cx="2289221" cy="622751"/>
            </a:xfrm>
            <a:prstGeom prst="rect">
              <a:avLst/>
            </a:prstGeom>
            <a:solidFill>
              <a:srgbClr val="FDAAFC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en-US"/>
              </a:defPPr>
              <a:lvl1pPr algn="ctr" defTabSz="914400">
                <a:defRPr sz="2400">
                  <a:solidFill>
                    <a:schemeClr val="lt1"/>
                  </a:solidFill>
                </a:defRPr>
              </a:lvl1pPr>
              <a:lvl2pPr defTabSz="914400">
                <a:defRPr>
                  <a:solidFill>
                    <a:schemeClr val="lt1"/>
                  </a:solidFill>
                </a:defRPr>
              </a:lvl2pPr>
              <a:lvl3pPr defTabSz="914400">
                <a:defRPr>
                  <a:solidFill>
                    <a:schemeClr val="lt1"/>
                  </a:solidFill>
                </a:defRPr>
              </a:lvl3pPr>
              <a:lvl4pPr defTabSz="914400">
                <a:defRPr>
                  <a:solidFill>
                    <a:schemeClr val="lt1"/>
                  </a:solidFill>
                </a:defRPr>
              </a:lvl4pPr>
              <a:lvl5pPr defTabSz="914400">
                <a:defRPr>
                  <a:solidFill>
                    <a:schemeClr val="lt1"/>
                  </a:solidFill>
                </a:defRPr>
              </a:lvl5pPr>
              <a:lvl6pPr defTabSz="914400">
                <a:defRPr>
                  <a:solidFill>
                    <a:schemeClr val="lt1"/>
                  </a:solidFill>
                </a:defRPr>
              </a:lvl6pPr>
              <a:lvl7pPr defTabSz="914400">
                <a:defRPr>
                  <a:solidFill>
                    <a:schemeClr val="lt1"/>
                  </a:solidFill>
                </a:defRPr>
              </a:lvl7pPr>
              <a:lvl8pPr defTabSz="914400">
                <a:defRPr>
                  <a:solidFill>
                    <a:schemeClr val="lt1"/>
                  </a:solidFill>
                </a:defRPr>
              </a:lvl8pPr>
              <a:lvl9pPr defTabSz="914400"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907902" y="4956516"/>
              <a:ext cx="165699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dist"/>
              <a:r>
                <a:rPr lang="zh-CN" altLang="en-US" sz="1800">
                  <a:cs typeface="+mn-ea"/>
                  <a:sym typeface="+mn-lt"/>
                </a:rPr>
                <a:t>诚信应考</a:t>
              </a: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8426" y="1405730"/>
            <a:ext cx="2805126" cy="280512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22" name="组合 21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7" name="直接连接符 2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椭圆 2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5" name="直接连接符 2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椭圆 2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0" name="矩形 29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23" name="iṡḷide"/>
          <p:cNvSpPr/>
          <p:nvPr/>
        </p:nvSpPr>
        <p:spPr bwMode="auto">
          <a:xfrm>
            <a:off x="3508733" y="2015831"/>
            <a:ext cx="172254" cy="172254"/>
          </a:xfrm>
          <a:prstGeom prst="chevron">
            <a:avLst/>
          </a:prstGeom>
          <a:solidFill>
            <a:srgbClr val="1FE1EA"/>
          </a:solidFill>
          <a:ln w="38100">
            <a:solidFill>
              <a:srgbClr val="000000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20" name="ïṡḻíde"/>
          <p:cNvSpPr/>
          <p:nvPr/>
        </p:nvSpPr>
        <p:spPr bwMode="auto">
          <a:xfrm>
            <a:off x="3502866" y="2729575"/>
            <a:ext cx="172254" cy="172254"/>
          </a:xfrm>
          <a:prstGeom prst="chevron">
            <a:avLst/>
          </a:prstGeom>
          <a:solidFill>
            <a:srgbClr val="FDAAFC"/>
          </a:solidFill>
          <a:ln w="38100">
            <a:solidFill>
              <a:srgbClr val="000000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7" name="íśľîḑè"/>
          <p:cNvSpPr/>
          <p:nvPr/>
        </p:nvSpPr>
        <p:spPr bwMode="auto">
          <a:xfrm>
            <a:off x="3481475" y="3480677"/>
            <a:ext cx="172254" cy="172254"/>
          </a:xfrm>
          <a:prstGeom prst="chevron">
            <a:avLst/>
          </a:prstGeom>
          <a:solidFill>
            <a:srgbClr val="1FE1EA"/>
          </a:solidFill>
          <a:ln w="38100">
            <a:solidFill>
              <a:srgbClr val="000000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solidFill>
                <a:schemeClr val="lt1"/>
              </a:solidFill>
              <a:cs typeface="+mn-ea"/>
              <a:sym typeface="+mn-lt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4358094" y="2331145"/>
            <a:ext cx="261844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317412" y="3238618"/>
            <a:ext cx="261844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317412" y="1846432"/>
            <a:ext cx="2065020" cy="41549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50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学校记于考试作弊处分。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791174" y="1752597"/>
            <a:ext cx="1130560" cy="2126212"/>
            <a:chOff x="1973206" y="2577705"/>
            <a:chExt cx="1507413" cy="2834949"/>
          </a:xfrm>
        </p:grpSpPr>
        <p:sp>
          <p:nvSpPr>
            <p:cNvPr id="36" name="íṥľîḑê"/>
            <p:cNvSpPr txBox="1"/>
            <p:nvPr/>
          </p:nvSpPr>
          <p:spPr>
            <a:xfrm>
              <a:off x="1973206" y="2577705"/>
              <a:ext cx="1507413" cy="2834949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en-US"/>
              </a:defPPr>
              <a:lvl1pPr algn="ctr" defTabSz="914400">
                <a:defRPr sz="2400">
                  <a:solidFill>
                    <a:schemeClr val="lt1"/>
                  </a:solidFill>
                </a:defRPr>
              </a:lvl1pPr>
              <a:lvl2pPr defTabSz="914400">
                <a:defRPr>
                  <a:solidFill>
                    <a:schemeClr val="lt1"/>
                  </a:solidFill>
                </a:defRPr>
              </a:lvl2pPr>
              <a:lvl3pPr defTabSz="914400">
                <a:defRPr>
                  <a:solidFill>
                    <a:schemeClr val="lt1"/>
                  </a:solidFill>
                </a:defRPr>
              </a:lvl3pPr>
              <a:lvl4pPr defTabSz="914400">
                <a:defRPr>
                  <a:solidFill>
                    <a:schemeClr val="lt1"/>
                  </a:solidFill>
                </a:defRPr>
              </a:lvl4pPr>
              <a:lvl5pPr defTabSz="914400">
                <a:defRPr>
                  <a:solidFill>
                    <a:schemeClr val="lt1"/>
                  </a:solidFill>
                </a:defRPr>
              </a:lvl5pPr>
              <a:lvl6pPr defTabSz="914400">
                <a:defRPr>
                  <a:solidFill>
                    <a:schemeClr val="lt1"/>
                  </a:solidFill>
                </a:defRPr>
              </a:lvl6pPr>
              <a:lvl7pPr defTabSz="914400">
                <a:defRPr>
                  <a:solidFill>
                    <a:schemeClr val="lt1"/>
                  </a:solidFill>
                </a:defRPr>
              </a:lvl7pPr>
              <a:lvl8pPr defTabSz="914400">
                <a:defRPr>
                  <a:solidFill>
                    <a:schemeClr val="lt1"/>
                  </a:solidFill>
                </a:defRPr>
              </a:lvl8pPr>
              <a:lvl9pPr defTabSz="914400"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326094" y="2685048"/>
              <a:ext cx="861774" cy="259122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>
              <a:defPPr/>
            </a:lstStyle>
            <a:p>
              <a:pPr algn="ctr"/>
              <a:r>
                <a:rPr lang="zh-CN" altLang="en-US" sz="1500" b="1">
                  <a:cs typeface="+mn-ea"/>
                  <a:sym typeface="+mn-lt"/>
                </a:rPr>
                <a:t>不诚信的考试可能会带来一些后果</a:t>
              </a: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4329514" y="2474020"/>
            <a:ext cx="2800496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自己的诚信度在老师和同学们眼里会大大折扣。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4308057" y="3285421"/>
            <a:ext cx="2065020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与你预期想得到的奖学金、助学金失之交臂。</a:t>
            </a:r>
          </a:p>
        </p:txBody>
      </p:sp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0" grpId="0" animBg="1"/>
      <p:bldP spid="17" grpId="0" animBg="1"/>
      <p:bldP spid="35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9" name="直接连接符 2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椭圆 2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7" name="直接连接符 2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椭圆 2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2" name="矩形 3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cxnSp>
        <p:nvCxnSpPr>
          <p:cNvPr id="45" name="直接连接符 44"/>
          <p:cNvCxnSpPr/>
          <p:nvPr/>
        </p:nvCxnSpPr>
        <p:spPr>
          <a:xfrm>
            <a:off x="4048297" y="2297332"/>
            <a:ext cx="2618443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4047788" y="1757245"/>
            <a:ext cx="2800496" cy="3924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自己会长时间感到后悔难过。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988337" y="2361774"/>
            <a:ext cx="3167992" cy="168507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作弊是一种欺骗行为，作弊过程要躲过监考老师，这就必然引起考生的紧张不安，使得本来没有考试焦虑的考生可能因为这种特殊的情景与心理状态，而产生不必要的考试焦虑，影响考试作答。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864979" y="2022532"/>
            <a:ext cx="1749830" cy="1749830"/>
            <a:chOff x="2633902" y="2729892"/>
            <a:chExt cx="2333107" cy="2333107"/>
          </a:xfrm>
        </p:grpSpPr>
        <p:sp>
          <p:nvSpPr>
            <p:cNvPr id="20" name="íş1íḋe"/>
            <p:cNvSpPr/>
            <p:nvPr/>
          </p:nvSpPr>
          <p:spPr>
            <a:xfrm>
              <a:off x="2633902" y="2729892"/>
              <a:ext cx="2333107" cy="2333107"/>
            </a:xfrm>
            <a:prstGeom prst="ellipse">
              <a:avLst/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987350" y="3149032"/>
              <a:ext cx="1626210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/>
              <a:r>
                <a:rPr lang="zh-CN" altLang="en-US" sz="1800" dirty="0">
                  <a:cs typeface="+mn-ea"/>
                  <a:sym typeface="+mn-lt"/>
                </a:rPr>
                <a:t>不诚信的考试可能会带来一些后果</a:t>
              </a:r>
            </a:p>
          </p:txBody>
        </p:sp>
      </p:grpSp>
      <p:pic>
        <p:nvPicPr>
          <p:cNvPr id="51" name="New picture" hidden="1"/>
          <p:cNvPicPr/>
          <p:nvPr/>
        </p:nvPicPr>
        <p:blipFill>
          <a:blip r:embed="rId4"/>
          <a:stretch>
            <a:fillRect/>
          </a:stretch>
        </p:blipFill>
        <p:spPr>
          <a:xfrm>
            <a:off x="8191500" y="7686675"/>
            <a:ext cx="247650" cy="1905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defTabSz="685800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685800"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685800"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2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9" name="直接连接符 2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椭圆 2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27" name="直接连接符 2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椭圆 2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482467" y="1797998"/>
            <a:ext cx="3678824" cy="448407"/>
            <a:chOff x="3548020" y="1403644"/>
            <a:chExt cx="4905099" cy="597876"/>
          </a:xfrm>
        </p:grpSpPr>
        <p:sp>
          <p:nvSpPr>
            <p:cNvPr id="7" name="îṥ1ïdè"/>
            <p:cNvSpPr/>
            <p:nvPr/>
          </p:nvSpPr>
          <p:spPr>
            <a:xfrm>
              <a:off x="4040180" y="1403644"/>
              <a:ext cx="4412939" cy="597876"/>
            </a:xfrm>
            <a:prstGeom prst="roundRect">
              <a:avLst>
                <a:gd name="adj" fmla="val 50000"/>
              </a:avLst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  <a:endParaRPr lang="zh-CN" altLang="en-US"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214053" y="1426905"/>
              <a:ext cx="399522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800" b="1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分析考试作弊的原因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3548020" y="1538021"/>
              <a:ext cx="329119" cy="329119"/>
            </a:xfrm>
            <a:prstGeom prst="ellipse">
              <a:avLst/>
            </a:prstGeom>
            <a:solidFill>
              <a:srgbClr val="FDAAFC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482467" y="2367059"/>
            <a:ext cx="3678824" cy="448407"/>
            <a:chOff x="3548020" y="2506052"/>
            <a:chExt cx="4905099" cy="597876"/>
          </a:xfrm>
        </p:grpSpPr>
        <p:sp>
          <p:nvSpPr>
            <p:cNvPr id="11" name="îṥ1ïdè"/>
            <p:cNvSpPr/>
            <p:nvPr/>
          </p:nvSpPr>
          <p:spPr>
            <a:xfrm>
              <a:off x="4040180" y="2506052"/>
              <a:ext cx="4412939" cy="597876"/>
            </a:xfrm>
            <a:prstGeom prst="roundRect">
              <a:avLst>
                <a:gd name="adj" fmla="val 50000"/>
              </a:avLst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098739" y="2592455"/>
              <a:ext cx="423906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800" b="1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不诚信考试的一些后果</a:t>
              </a:r>
            </a:p>
          </p:txBody>
        </p:sp>
        <p:sp>
          <p:nvSpPr>
            <p:cNvPr id="13" name="椭圆 12"/>
            <p:cNvSpPr/>
            <p:nvPr/>
          </p:nvSpPr>
          <p:spPr>
            <a:xfrm>
              <a:off x="3548020" y="2640429"/>
              <a:ext cx="329119" cy="329119"/>
            </a:xfrm>
            <a:prstGeom prst="ellipse">
              <a:avLst/>
            </a:prstGeom>
            <a:solidFill>
              <a:srgbClr val="1FE1EA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482467" y="2936119"/>
            <a:ext cx="3678824" cy="448407"/>
            <a:chOff x="3548020" y="3667670"/>
            <a:chExt cx="4905099" cy="597876"/>
          </a:xfrm>
        </p:grpSpPr>
        <p:sp>
          <p:nvSpPr>
            <p:cNvPr id="15" name="îṥ1ïdè"/>
            <p:cNvSpPr/>
            <p:nvPr/>
          </p:nvSpPr>
          <p:spPr>
            <a:xfrm>
              <a:off x="4040180" y="3667670"/>
              <a:ext cx="4412939" cy="597876"/>
            </a:xfrm>
            <a:prstGeom prst="roundRect">
              <a:avLst>
                <a:gd name="adj" fmla="val 50000"/>
              </a:avLst>
            </a:prstGeom>
            <a:solidFill>
              <a:srgbClr val="1FE1EA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443251" y="3694909"/>
              <a:ext cx="350754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800" b="1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作弊危害心理健康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3548020" y="3802047"/>
              <a:ext cx="329119" cy="329119"/>
            </a:xfrm>
            <a:prstGeom prst="ellipse">
              <a:avLst/>
            </a:prstGeom>
            <a:solidFill>
              <a:srgbClr val="FDAAFC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482467" y="3505178"/>
            <a:ext cx="3678824" cy="448407"/>
            <a:chOff x="3548020" y="4770078"/>
            <a:chExt cx="4905099" cy="597876"/>
          </a:xfrm>
        </p:grpSpPr>
        <p:sp>
          <p:nvSpPr>
            <p:cNvPr id="19" name="îṥ1ïdè"/>
            <p:cNvSpPr/>
            <p:nvPr/>
          </p:nvSpPr>
          <p:spPr>
            <a:xfrm>
              <a:off x="4040180" y="4770078"/>
              <a:ext cx="4412939" cy="597876"/>
            </a:xfrm>
            <a:prstGeom prst="roundRect">
              <a:avLst>
                <a:gd name="adj" fmla="val 50000"/>
              </a:avLst>
            </a:prstGeom>
            <a:solidFill>
              <a:srgbClr val="FDAAFC"/>
            </a:solidFill>
            <a:ln w="28575">
              <a:solidFill>
                <a:schemeClr val="tx1"/>
              </a:solidFill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270995" y="4826182"/>
              <a:ext cx="385205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pPr algn="ctr" defTabSz="685800">
                <a:defRPr/>
              </a:pPr>
              <a:r>
                <a:rPr lang="zh-CN" altLang="en-US" sz="1800" b="1" kern="0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考试作弊的八大心理</a:t>
              </a:r>
            </a:p>
          </p:txBody>
        </p:sp>
        <p:sp>
          <p:nvSpPr>
            <p:cNvPr id="21" name="椭圆 20"/>
            <p:cNvSpPr/>
            <p:nvPr/>
          </p:nvSpPr>
          <p:spPr>
            <a:xfrm>
              <a:off x="3548020" y="4904455"/>
              <a:ext cx="329119" cy="329119"/>
            </a:xfrm>
            <a:prstGeom prst="ellipse">
              <a:avLst/>
            </a:prstGeom>
            <a:solidFill>
              <a:srgbClr val="1FE1EA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72333" y="1475564"/>
            <a:ext cx="2206565" cy="2679803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36" name="矩形 35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班会目的</a:t>
              </a:r>
              <a:endParaRPr sz="1800" b="1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3000">
        <p14:door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4" name="直接连接符 3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8" name="直接连接符 3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椭圆 3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2154672" y="1707254"/>
            <a:ext cx="2292002" cy="517409"/>
            <a:chOff x="2105061" y="5237745"/>
            <a:chExt cx="4188955" cy="369619"/>
          </a:xfrm>
        </p:grpSpPr>
        <p:sp>
          <p:nvSpPr>
            <p:cNvPr id="42" name="矩形 4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第一部分</a:t>
              </a:r>
              <a:endParaRPr sz="1800" b="1" ker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24343" y="1217138"/>
            <a:ext cx="811816" cy="142407"/>
            <a:chOff x="3707831" y="2096125"/>
            <a:chExt cx="1082421" cy="189876"/>
          </a:xfrm>
        </p:grpSpPr>
        <p:sp>
          <p:nvSpPr>
            <p:cNvPr id="6" name="椭圆 5"/>
            <p:cNvSpPr/>
            <p:nvPr/>
          </p:nvSpPr>
          <p:spPr>
            <a:xfrm>
              <a:off x="370783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13107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600376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24342" y="2360262"/>
            <a:ext cx="3232376" cy="1643642"/>
            <a:chOff x="5874215" y="1673068"/>
            <a:chExt cx="4309834" cy="2191522"/>
          </a:xfrm>
        </p:grpSpPr>
        <p:sp>
          <p:nvSpPr>
            <p:cNvPr id="3" name="文本框 2"/>
            <p:cNvSpPr txBox="1"/>
            <p:nvPr/>
          </p:nvSpPr>
          <p:spPr>
            <a:xfrm>
              <a:off x="5961446" y="1689636"/>
              <a:ext cx="4222603" cy="2174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分析考试作弊原因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874215" y="1673068"/>
              <a:ext cx="4222603" cy="2174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分析考试作弊原因</a:t>
              </a: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24367" y="738504"/>
            <a:ext cx="3166952" cy="36312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3" name="组合 12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椭圆 1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5" name="直接连接符 14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sp>
        <p:nvSpPr>
          <p:cNvPr id="8" name="文本框 7"/>
          <p:cNvSpPr txBox="1"/>
          <p:nvPr/>
        </p:nvSpPr>
        <p:spPr>
          <a:xfrm>
            <a:off x="1577951" y="1424656"/>
            <a:ext cx="4383233" cy="145424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考试季开始了，这是同学们紧张又忙碌的日子；也是检验同学们的学习、品行、修养和人格的时候。考试是每个做学生的人都要经历的一道坎，都必须认真对待的问题。考试季里，有时一个不留心，一个闪念就会给自己的学生时代，给自己的人生履历打上不光彩的印记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251364" y="2922787"/>
            <a:ext cx="4500942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考试是学校、老师检验考核学生学习成绩的手段，是人生道德操行的演练，诚信考试是对学生的基本要求。请同学们从你的漫漫人生路考虑，从你的美好前途着想，认真对待每次考试，千万不能掉以轻心，不把考试当回事。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0" name="矩形 19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0690" y="1066552"/>
            <a:ext cx="1943849" cy="194384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3676" y="2761422"/>
            <a:ext cx="2131443" cy="1505223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5" name="组合 1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9" name="直接连接符 1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椭圆 1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椭圆 1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2" name="矩形 2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984041" y="1714004"/>
            <a:ext cx="5630098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要想考好试，功夫在考场外。考试是对学生一学期学习的总结和考核，平时上好课，听好课，认真作业，积极备考，打有准备之仗，考试时就不会心虚、紧张。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51998" y="2743096"/>
            <a:ext cx="3856433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若平时经常逃课，沉溺于玩乐、网络和手机之中无心向学，考试时就会心慌意乱，设法用一些手段来补救。于是考场上就会出现考试违纪违规的现象，做出非大学生应做的事，从而受到警告，记过，以致开除学籍的处分。</a:t>
            </a:r>
          </a:p>
        </p:txBody>
      </p:sp>
      <p:sp>
        <p:nvSpPr>
          <p:cNvPr id="11" name="椭圆 10"/>
          <p:cNvSpPr/>
          <p:nvPr/>
        </p:nvSpPr>
        <p:spPr>
          <a:xfrm>
            <a:off x="1620375" y="1951458"/>
            <a:ext cx="246839" cy="246839"/>
          </a:xfrm>
          <a:prstGeom prst="ellipse">
            <a:avLst/>
          </a:prstGeom>
          <a:solidFill>
            <a:srgbClr val="FA34F5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618139" y="2830801"/>
            <a:ext cx="246839" cy="246839"/>
          </a:xfrm>
          <a:prstGeom prst="ellipse">
            <a:avLst/>
          </a:prstGeom>
          <a:solidFill>
            <a:srgbClr val="1FE1EA"/>
          </a:solidFill>
          <a:ln w="381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4482" y="2216273"/>
            <a:ext cx="1885949" cy="1885949"/>
          </a:xfrm>
          <a:prstGeom prst="rect">
            <a:avLst/>
          </a:prstGeom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4" name="组合 13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8" name="直接连接符 1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椭圆 18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6" name="直接连接符 15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椭圆 1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1" name="矩形 20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8" name="椭圆 7"/>
          <p:cNvSpPr/>
          <p:nvPr/>
        </p:nvSpPr>
        <p:spPr>
          <a:xfrm>
            <a:off x="1505058" y="1883644"/>
            <a:ext cx="246839" cy="246839"/>
          </a:xfrm>
          <a:prstGeom prst="ellipse">
            <a:avLst/>
          </a:prstGeom>
          <a:solidFill>
            <a:srgbClr val="1FE1EA"/>
          </a:solidFill>
          <a:ln w="28575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64978" y="1551512"/>
            <a:ext cx="5625308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千万不要抱着侥幸心理进考场。有同学平时欠努力，对考试准备不足，想用作弊的手段来争取过关。于是在考场里传递信息；夹带与考试相关的资料到考场；藏匿手机进考场；甚至设法把与考试有关的内容资料事先藏在洗手间，再用上洗手间的借口去取资料作弊</a:t>
            </a:r>
            <a:r>
              <a: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……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505057" y="3388263"/>
            <a:ext cx="246839" cy="246839"/>
          </a:xfrm>
          <a:prstGeom prst="ellipse">
            <a:avLst/>
          </a:prstGeom>
          <a:solidFill>
            <a:srgbClr val="FA34F5"/>
          </a:solidFill>
          <a:ln w="28575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/>
          </a:lstStyle>
          <a:p>
            <a:pPr algn="ctr" defTabSz="685800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64978" y="2915175"/>
            <a:ext cx="5625308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满以为利用这些违纪违规行为便可掩人耳目，不需听课、复习就可获得成绩。其实不然，每个考试季学校都抓到并处理一批考试违纪作弊的学生。上学期末，有两位同学在考试即将结束的前两分钟，从衣袋掏出手机来看资料，被老师当场发现了，等待他们的就是违纪违规处分了。</a:t>
            </a:r>
          </a:p>
        </p:txBody>
      </p: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15" name="组合 1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9" name="直接连接符 18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椭圆 19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椭圆 17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254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3280331" y="819358"/>
            <a:ext cx="2292002" cy="517409"/>
            <a:chOff x="2105061" y="5237745"/>
            <a:chExt cx="4188955" cy="369619"/>
          </a:xfrm>
        </p:grpSpPr>
        <p:sp>
          <p:nvSpPr>
            <p:cNvPr id="22" name="矩形 2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FDAAFC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诚信应考</a:t>
              </a:r>
              <a:endParaRPr sz="1800" b="1" ker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3142063" y="1639194"/>
            <a:ext cx="4170117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考试违纪违规不是小事，这是关系到一个人遵纪守法、诚信、道德行为和人品的大事。许多人因为考试违纪、违规而一失足成千古恨。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094892" y="2752302"/>
            <a:ext cx="4495275" cy="117724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/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学校曾有同学因考试作弊被开除学籍，怎么样找人求情也没用，铁的纪律摆在那里。于是，大学四年的学业一朝灰飞烟灭。像这样令人痛心的案例就发生在我们周围，而且不止一个。所以这里警钟长鸣，同学们一定要诚信考试。</a:t>
            </a:r>
          </a:p>
        </p:txBody>
      </p:sp>
      <p:grpSp>
        <p:nvGrpSpPr>
          <p:cNvPr id="29" name="组合 28"/>
          <p:cNvGrpSpPr/>
          <p:nvPr/>
        </p:nvGrpSpPr>
        <p:grpSpPr>
          <a:xfrm flipH="1">
            <a:off x="670312" y="1347371"/>
            <a:ext cx="3277434" cy="3004520"/>
            <a:chOff x="2667000" y="0"/>
            <a:chExt cx="6858000" cy="6858000"/>
          </a:xfrm>
        </p:grpSpPr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67000" y="0"/>
              <a:ext cx="6858000" cy="6858000"/>
            </a:xfrm>
            <a:prstGeom prst="rect">
              <a:avLst/>
            </a:prstGeom>
          </p:spPr>
        </p:pic>
        <p:sp>
          <p:nvSpPr>
            <p:cNvPr id="26" name="矩形 25"/>
            <p:cNvSpPr/>
            <p:nvPr/>
          </p:nvSpPr>
          <p:spPr>
            <a:xfrm>
              <a:off x="5715816" y="1997495"/>
              <a:ext cx="269630" cy="115247"/>
            </a:xfrm>
            <a:prstGeom prst="rect">
              <a:avLst/>
            </a:prstGeom>
            <a:solidFill>
              <a:srgbClr val="D945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/>
            </a:lstStyle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-3" y="-296051"/>
            <a:ext cx="9143999" cy="5439551"/>
            <a:chOff x="-4" y="-394734"/>
            <a:chExt cx="12191999" cy="7252734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5400000">
              <a:off x="2666996" y="-2666999"/>
              <a:ext cx="6857999" cy="12191999"/>
            </a:xfrm>
            <a:prstGeom prst="rect">
              <a:avLst/>
            </a:prstGeom>
          </p:spPr>
        </p:pic>
        <p:grpSp>
          <p:nvGrpSpPr>
            <p:cNvPr id="35" name="组合 34"/>
            <p:cNvGrpSpPr/>
            <p:nvPr/>
          </p:nvGrpSpPr>
          <p:grpSpPr>
            <a:xfrm>
              <a:off x="2327888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4" name="直接连接符 33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9432073" y="-394734"/>
              <a:ext cx="317500" cy="1553299"/>
              <a:chOff x="2327888" y="-394734"/>
              <a:chExt cx="317500" cy="1553299"/>
            </a:xfrm>
          </p:grpSpPr>
          <p:cxnSp>
            <p:nvCxnSpPr>
              <p:cNvPr id="38" name="直接连接符 37"/>
              <p:cNvCxnSpPr/>
              <p:nvPr/>
            </p:nvCxnSpPr>
            <p:spPr>
              <a:xfrm flipH="1">
                <a:off x="2488709" y="-394734"/>
                <a:ext cx="0" cy="1379406"/>
              </a:xfrm>
              <a:prstGeom prst="line">
                <a:avLst/>
              </a:prstGeom>
              <a:ln w="317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椭圆 36"/>
              <p:cNvSpPr/>
              <p:nvPr/>
            </p:nvSpPr>
            <p:spPr>
              <a:xfrm>
                <a:off x="2327888" y="841065"/>
                <a:ext cx="317500" cy="317500"/>
              </a:xfrm>
              <a:prstGeom prst="ellipse">
                <a:avLst/>
              </a:prstGeom>
              <a:solidFill>
                <a:srgbClr val="1FE1EA"/>
              </a:solidFill>
              <a:ln w="381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/>
              </a:lstStyle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2154672" y="1707254"/>
            <a:ext cx="2292002" cy="517409"/>
            <a:chOff x="2105061" y="5237745"/>
            <a:chExt cx="4188955" cy="369619"/>
          </a:xfrm>
        </p:grpSpPr>
        <p:sp>
          <p:nvSpPr>
            <p:cNvPr id="42" name="矩形 41"/>
            <p:cNvSpPr/>
            <p:nvPr/>
          </p:nvSpPr>
          <p:spPr>
            <a:xfrm>
              <a:off x="2180995" y="5287010"/>
              <a:ext cx="4113021" cy="32035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105061" y="5250084"/>
              <a:ext cx="4113021" cy="320354"/>
            </a:xfrm>
            <a:prstGeom prst="rect">
              <a:avLst/>
            </a:prstGeom>
            <a:solidFill>
              <a:srgbClr val="1FE1EA"/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/>
            </a:lstStyle>
            <a:p>
              <a:pPr algn="ctr"/>
              <a:endParaRPr lang="zh-CN" altLang="en-US" sz="15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Synergistically utilize technically sound portals with frictionless chains. Dramatically customize…"/>
            <p:cNvSpPr txBox="1"/>
            <p:nvPr/>
          </p:nvSpPr>
          <p:spPr>
            <a:xfrm>
              <a:off x="2333129" y="5237745"/>
              <a:ext cx="3884953" cy="296817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spAutoFit/>
            </a:bodyPr>
            <a:lstStyle>
              <a:defPPr/>
            </a:lstStyle>
            <a:p>
              <a:pPr algn="ctr" defTabSz="309563" hangingPunct="0">
                <a:lnSpc>
                  <a:spcPct val="150000"/>
                </a:lnSpc>
                <a:defRPr sz="2000" b="0">
                  <a:solidFill>
                    <a:srgbClr val="1C1F25"/>
                  </a:solidFill>
                  <a:latin typeface="Roboto Bold"/>
                  <a:ea typeface="Roboto Bold"/>
                  <a:cs typeface="Roboto Bold"/>
                  <a:sym typeface="Roboto Bold"/>
                </a:defRPr>
              </a:pPr>
              <a:r>
                <a:rPr lang="zh-CN" altLang="en-US" sz="1800" b="1" ker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第二部分</a:t>
              </a:r>
              <a:endParaRPr sz="1800" b="1" ker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924343" y="1217138"/>
            <a:ext cx="811816" cy="142407"/>
            <a:chOff x="3707831" y="2096125"/>
            <a:chExt cx="1082421" cy="189876"/>
          </a:xfrm>
        </p:grpSpPr>
        <p:sp>
          <p:nvSpPr>
            <p:cNvPr id="6" name="椭圆 5"/>
            <p:cNvSpPr/>
            <p:nvPr/>
          </p:nvSpPr>
          <p:spPr>
            <a:xfrm>
              <a:off x="370783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131071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600376" y="2096125"/>
              <a:ext cx="189876" cy="189876"/>
            </a:xfrm>
            <a:prstGeom prst="ellipse">
              <a:avLst/>
            </a:prstGeom>
            <a:solidFill>
              <a:srgbClr val="FA34F5"/>
            </a:solidFill>
            <a:ln w="38100">
              <a:solidFill>
                <a:schemeClr val="tx1"/>
              </a:solidFill>
            </a:ln>
          </p:spPr>
          <p:txBody>
            <a:bodyPr anchor="ctr"/>
            <a:lstStyle>
              <a:defPPr/>
            </a:lstStyle>
            <a:p>
              <a:pPr algn="ctr" defTabSz="685800"/>
              <a:endParaRPr lang="zh-CN" altLang="en-US" sz="180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886937" y="2367524"/>
            <a:ext cx="3269781" cy="1636382"/>
            <a:chOff x="5824341" y="1682750"/>
            <a:chExt cx="4359708" cy="2181842"/>
          </a:xfrm>
        </p:grpSpPr>
        <p:sp>
          <p:nvSpPr>
            <p:cNvPr id="3" name="文本框 2"/>
            <p:cNvSpPr txBox="1"/>
            <p:nvPr/>
          </p:nvSpPr>
          <p:spPr>
            <a:xfrm>
              <a:off x="5961446" y="1689637"/>
              <a:ext cx="4222603" cy="2174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pattFill prst="ltUpDiag">
                    <a:fgClr>
                      <a:schemeClr val="tx1">
                        <a:lumMod val="75000"/>
                        <a:lumOff val="25000"/>
                      </a:schemeClr>
                    </a:fgClr>
                    <a:bgClr>
                      <a:schemeClr val="bg1"/>
                    </a:bgClr>
                  </a:patt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不诚信考试的后果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824341" y="1682750"/>
              <a:ext cx="4222603" cy="2174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/>
            </a:lstStyle>
            <a:p>
              <a:r>
                <a:rPr lang="zh-CN" altLang="en-US" sz="5000" b="1">
                  <a:ln w="28575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solidFill>
                    <a:srgbClr val="1FE1E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不诚信考试的后果</a:t>
              </a:r>
            </a:p>
          </p:txBody>
        </p:sp>
      </p:grpSp>
      <p:pic>
        <p:nvPicPr>
          <p:cNvPr id="40" name="图片 3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24367" y="738504"/>
            <a:ext cx="3166952" cy="36312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conveyor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99085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99081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392655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392678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19176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19168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19173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419249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96444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197937;"/>
</p:tagLst>
</file>

<file path=ppt/theme/theme1.xml><?xml version="1.0" encoding="utf-8"?>
<a:theme xmlns:a="http://schemas.openxmlformats.org/drawingml/2006/main" name="第一PPT模板网-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pcjjzruj">
      <a:majorFont>
        <a:latin typeface="Adobe Arabic"/>
        <a:ea typeface="微软雅黑"/>
        <a:cs typeface="Arial"/>
      </a:majorFont>
      <a:minorFont>
        <a:latin typeface="Adobe Arabic"/>
        <a:ea typeface="微软雅黑"/>
        <a:cs typeface="Arial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1663</Words>
  <Application>Microsoft Office PowerPoint</Application>
  <PresentationFormat>全屏显示(16:9)</PresentationFormat>
  <Paragraphs>132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Meiryo</vt:lpstr>
      <vt:lpstr>等线</vt:lpstr>
      <vt:lpstr>宋体</vt:lpstr>
      <vt:lpstr>微软雅黑</vt:lpstr>
      <vt:lpstr>Adobe Arabic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401</cp:revision>
  <dcterms:created xsi:type="dcterms:W3CDTF">2019-03-29T12:25:00Z</dcterms:created>
  <dcterms:modified xsi:type="dcterms:W3CDTF">2023-04-17T09:17:50Z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