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Lst>
  <p:notesMasterIdLst>
    <p:notesMasterId r:id="rId23"/>
  </p:notesMasterIdLst>
  <p:sldIdLst>
    <p:sldId id="257" r:id="rId3"/>
    <p:sldId id="287" r:id="rId4"/>
    <p:sldId id="288" r:id="rId5"/>
    <p:sldId id="258" r:id="rId6"/>
    <p:sldId id="268" r:id="rId7"/>
    <p:sldId id="283" r:id="rId8"/>
    <p:sldId id="289" r:id="rId9"/>
    <p:sldId id="269" r:id="rId10"/>
    <p:sldId id="271" r:id="rId11"/>
    <p:sldId id="270" r:id="rId12"/>
    <p:sldId id="290" r:id="rId13"/>
    <p:sldId id="273" r:id="rId14"/>
    <p:sldId id="274" r:id="rId15"/>
    <p:sldId id="275" r:id="rId16"/>
    <p:sldId id="291" r:id="rId17"/>
    <p:sldId id="277" r:id="rId18"/>
    <p:sldId id="284" r:id="rId19"/>
    <p:sldId id="286" r:id="rId20"/>
    <p:sldId id="292" r:id="rId21"/>
    <p:sldId id="293" r:id="rId22"/>
  </p:sldIdLst>
  <p:sldSz cx="9144000" cy="5143500" type="screen16x9"/>
  <p:notesSz cx="6858000" cy="9144000"/>
  <p:custDataLst>
    <p:tags r:id="rId24"/>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2930">
          <p15:clr>
            <a:srgbClr val="A4A3A4"/>
          </p15:clr>
        </p15:guide>
        <p15:guide id="3" orient="horz" pos="362">
          <p15:clr>
            <a:srgbClr val="A4A3A4"/>
          </p15:clr>
        </p15:guide>
        <p15:guide id="4" orient="horz" pos="617">
          <p15:clr>
            <a:srgbClr val="A4A3A4"/>
          </p15:clr>
        </p15:guide>
        <p15:guide id="5" pos="2880">
          <p15:clr>
            <a:srgbClr val="A4A3A4"/>
          </p15:clr>
        </p15:guide>
        <p15:guide id="6" pos="295">
          <p15:clr>
            <a:srgbClr val="A4A3A4"/>
          </p15:clr>
        </p15:guide>
        <p15:guide id="7" pos="546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6314" autoAdjust="0"/>
  </p:normalViewPr>
  <p:slideViewPr>
    <p:cSldViewPr snapToGrid="0" showGuides="1">
      <p:cViewPr varScale="1">
        <p:scale>
          <a:sx n="143" d="100"/>
          <a:sy n="143" d="100"/>
        </p:scale>
        <p:origin x="696" y="120"/>
      </p:cViewPr>
      <p:guideLst>
        <p:guide orient="horz" pos="1620"/>
        <p:guide orient="horz" pos="2930"/>
        <p:guide orient="horz" pos="362"/>
        <p:guide orient="horz" pos="617"/>
        <p:guide pos="2880"/>
        <p:guide pos="295"/>
        <p:guide pos="5465"/>
      </p:guideLst>
    </p:cSldViewPr>
  </p:slideViewPr>
  <p:notesTextViewPr>
    <p:cViewPr>
      <p:scale>
        <a:sx n="1" d="1"/>
        <a:sy n="1" d="1"/>
      </p:scale>
      <p:origin x="0" y="0"/>
    </p:cViewPr>
  </p:notesTextViewPr>
  <p:sorterViewPr>
    <p:cViewPr>
      <p:scale>
        <a:sx n="200" d="100"/>
        <a:sy n="200" d="100"/>
      </p:scale>
      <p:origin x="0" y="0"/>
    </p:cViewPr>
  </p:sorterViewPr>
  <p:notesViewPr>
    <p:cSldViewPr snapToGrid="0" showGuides="1">
      <p:cViewPr varScale="1">
        <p:scale>
          <a:sx n="88" d="100"/>
          <a:sy n="88" d="100"/>
        </p:scale>
        <p:origin x="38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EA647-F983-4BDD-BB08-D4D37D5FD6D2}" type="datetimeFigureOut">
              <a:rPr lang="zh-CN" altLang="en-US" smtClean="0"/>
              <a:t>2023/4/17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A5910-920B-4C9A-AB10-19E0612BCBA2}" type="slidenum">
              <a:rPr lang="zh-CN" altLang="en-US" smtClean="0"/>
              <a:t>‹#›</a:t>
            </a:fld>
            <a:endParaRPr lang="zh-CN" altLang="en-US"/>
          </a:p>
        </p:txBody>
      </p:sp>
    </p:spTree>
    <p:extLst>
      <p:ext uri="{BB962C8B-B14F-4D97-AF65-F5344CB8AC3E}">
        <p14:creationId xmlns:p14="http://schemas.microsoft.com/office/powerpoint/2010/main" val="322956487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7065385-288E-4F32-BC6B-888BF8BCB4E6}" type="slidenum">
              <a:rPr lang="zh-CN" altLang="en-US" smtClean="0"/>
              <a:t>1</a:t>
            </a:fld>
            <a:endParaRPr lang="zh-CN" altLang="en-US"/>
          </a:p>
        </p:txBody>
      </p:sp>
    </p:spTree>
    <p:extLst>
      <p:ext uri="{BB962C8B-B14F-4D97-AF65-F5344CB8AC3E}">
        <p14:creationId xmlns:p14="http://schemas.microsoft.com/office/powerpoint/2010/main" val="2175584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145719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2</a:t>
            </a:fld>
            <a:endParaRPr lang="zh-CN" altLang="en-US"/>
          </a:p>
        </p:txBody>
      </p:sp>
    </p:spTree>
    <p:extLst>
      <p:ext uri="{BB962C8B-B14F-4D97-AF65-F5344CB8AC3E}">
        <p14:creationId xmlns:p14="http://schemas.microsoft.com/office/powerpoint/2010/main" val="3486042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3</a:t>
            </a:fld>
            <a:endParaRPr lang="zh-CN" altLang="en-US"/>
          </a:p>
        </p:txBody>
      </p:sp>
    </p:spTree>
    <p:extLst>
      <p:ext uri="{BB962C8B-B14F-4D97-AF65-F5344CB8AC3E}">
        <p14:creationId xmlns:p14="http://schemas.microsoft.com/office/powerpoint/2010/main" val="1005055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7</a:t>
            </a:fld>
            <a:endParaRPr lang="zh-CN" altLang="en-US"/>
          </a:p>
        </p:txBody>
      </p:sp>
    </p:spTree>
    <p:extLst>
      <p:ext uri="{BB962C8B-B14F-4D97-AF65-F5344CB8AC3E}">
        <p14:creationId xmlns:p14="http://schemas.microsoft.com/office/powerpoint/2010/main" val="2138198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11</a:t>
            </a:fld>
            <a:endParaRPr lang="zh-CN" altLang="en-US"/>
          </a:p>
        </p:txBody>
      </p:sp>
    </p:spTree>
    <p:extLst>
      <p:ext uri="{BB962C8B-B14F-4D97-AF65-F5344CB8AC3E}">
        <p14:creationId xmlns:p14="http://schemas.microsoft.com/office/powerpoint/2010/main" val="3639003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15</a:t>
            </a:fld>
            <a:endParaRPr lang="zh-CN" altLang="en-US"/>
          </a:p>
        </p:txBody>
      </p:sp>
    </p:spTree>
    <p:extLst>
      <p:ext uri="{BB962C8B-B14F-4D97-AF65-F5344CB8AC3E}">
        <p14:creationId xmlns:p14="http://schemas.microsoft.com/office/powerpoint/2010/main" val="129349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17</a:t>
            </a:fld>
            <a:endParaRPr lang="zh-CN" altLang="en-US"/>
          </a:p>
        </p:txBody>
      </p:sp>
    </p:spTree>
    <p:extLst>
      <p:ext uri="{BB962C8B-B14F-4D97-AF65-F5344CB8AC3E}">
        <p14:creationId xmlns:p14="http://schemas.microsoft.com/office/powerpoint/2010/main" val="616718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18</a:t>
            </a:fld>
            <a:endParaRPr lang="zh-CN" altLang="en-US"/>
          </a:p>
        </p:txBody>
      </p:sp>
    </p:spTree>
    <p:extLst>
      <p:ext uri="{BB962C8B-B14F-4D97-AF65-F5344CB8AC3E}">
        <p14:creationId xmlns:p14="http://schemas.microsoft.com/office/powerpoint/2010/main" val="2615805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7065385-288E-4F32-BC6B-888BF8BCB4E6}" type="slidenum">
              <a:rPr lang="zh-CN" altLang="en-US" smtClean="0"/>
              <a:t>19</a:t>
            </a:fld>
            <a:endParaRPr lang="zh-CN" altLang="en-US"/>
          </a:p>
        </p:txBody>
      </p:sp>
    </p:spTree>
    <p:extLst>
      <p:ext uri="{BB962C8B-B14F-4D97-AF65-F5344CB8AC3E}">
        <p14:creationId xmlns:p14="http://schemas.microsoft.com/office/powerpoint/2010/main" val="414334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背景3">
    <p:spTree>
      <p:nvGrpSpPr>
        <p:cNvPr id="1" name=""/>
        <p:cNvGrpSpPr/>
        <p:nvPr/>
      </p:nvGrpSpPr>
      <p:grpSpPr>
        <a:xfrm>
          <a:off x="0" y="0"/>
          <a:ext cx="0" cy="0"/>
          <a:chOff x="0" y="0"/>
          <a:chExt cx="0" cy="0"/>
        </a:xfrm>
      </p:grpSpPr>
      <p:sp>
        <p:nvSpPr>
          <p:cNvPr id="5" name="矩形 4"/>
          <p:cNvSpPr/>
          <p:nvPr userDrawn="1"/>
        </p:nvSpPr>
        <p:spPr>
          <a:xfrm>
            <a:off x="0" y="0"/>
            <a:ext cx="9144000" cy="5143500"/>
          </a:xfrm>
          <a:prstGeom prst="rect">
            <a:avLst/>
          </a:prstGeom>
          <a:solidFill>
            <a:srgbClr val="EEF5F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6" name="稻壳儿&amp;花儿小姐"/>
          <p:cNvSpPr/>
          <p:nvPr userDrawn="1"/>
        </p:nvSpPr>
        <p:spPr>
          <a:xfrm flipH="1">
            <a:off x="1257300" y="-1428750"/>
            <a:ext cx="7886701" cy="6572250"/>
          </a:xfrm>
          <a:prstGeom prst="rtTriangle">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日期占位符 1"/>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grpSp>
        <p:nvGrpSpPr>
          <p:cNvPr id="7" name="组合 6"/>
          <p:cNvGrpSpPr/>
          <p:nvPr userDrawn="1"/>
        </p:nvGrpSpPr>
        <p:grpSpPr>
          <a:xfrm>
            <a:off x="121615" y="133350"/>
            <a:ext cx="8881721" cy="4874115"/>
            <a:chOff x="266699" y="266700"/>
            <a:chExt cx="11681179" cy="6337300"/>
          </a:xfrm>
        </p:grpSpPr>
        <p:sp>
          <p:nvSpPr>
            <p:cNvPr id="8" name="稻壳儿&amp;花儿小姐"/>
            <p:cNvSpPr/>
            <p:nvPr/>
          </p:nvSpPr>
          <p:spPr>
            <a:xfrm>
              <a:off x="266699" y="266700"/>
              <a:ext cx="11681179" cy="6337300"/>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矩形 8"/>
            <p:cNvSpPr/>
            <p:nvPr/>
          </p:nvSpPr>
          <p:spPr>
            <a:xfrm>
              <a:off x="368300" y="381000"/>
              <a:ext cx="11442700" cy="6108699"/>
            </a:xfrm>
            <a:prstGeom prst="rect">
              <a:avLst/>
            </a:prstGeom>
            <a:noFill/>
            <a:ln w="15875" cap="rnd">
              <a:solidFill>
                <a:srgbClr val="D99B55"/>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华文新魏" panose="02010800040101010101" pitchFamily="2" charset="-122"/>
                <a:sym typeface="Arial" panose="020B0604020202020204" pitchFamily="34" charset="0"/>
              </a:endParaRPr>
            </a:p>
          </p:txBody>
        </p:sp>
      </p:grpSp>
      <p:sp>
        <p:nvSpPr>
          <p:cNvPr id="10" name="稻壳儿&amp;花儿小姐"/>
          <p:cNvSpPr/>
          <p:nvPr userDrawn="1"/>
        </p:nvSpPr>
        <p:spPr>
          <a:xfrm>
            <a:off x="467916" y="-1"/>
            <a:ext cx="378069" cy="5816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5" y="2266"/>
            <a:ext cx="9139971" cy="514123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52" y="1572"/>
            <a:ext cx="9141205" cy="51419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3213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0288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97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0509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8984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96709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84952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7275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38542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4701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058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背景1">
    <p:spTree>
      <p:nvGrpSpPr>
        <p:cNvPr id="1" name=""/>
        <p:cNvGrpSpPr/>
        <p:nvPr/>
      </p:nvGrpSpPr>
      <p:grpSpPr>
        <a:xfrm>
          <a:off x="0" y="0"/>
          <a:ext cx="0" cy="0"/>
          <a:chOff x="0" y="0"/>
          <a:chExt cx="0" cy="0"/>
        </a:xfrm>
      </p:grpSpPr>
      <p:sp>
        <p:nvSpPr>
          <p:cNvPr id="5" name="矩形 4"/>
          <p:cNvSpPr/>
          <p:nvPr userDrawn="1"/>
        </p:nvSpPr>
        <p:spPr>
          <a:xfrm>
            <a:off x="0" y="0"/>
            <a:ext cx="9144000" cy="5143500"/>
          </a:xfrm>
          <a:prstGeom prst="rect">
            <a:avLst/>
          </a:prstGeom>
          <a:solidFill>
            <a:srgbClr val="EEF5F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日期占位符 1"/>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
        <p:nvSpPr>
          <p:cNvPr id="7" name="稻壳儿&amp;花儿小姐"/>
          <p:cNvSpPr/>
          <p:nvPr userDrawn="1"/>
        </p:nvSpPr>
        <p:spPr>
          <a:xfrm flipH="1">
            <a:off x="1257300" y="-1428750"/>
            <a:ext cx="7886701" cy="6572250"/>
          </a:xfrm>
          <a:prstGeom prst="rtTriangle">
            <a:avLst/>
          </a:prstGeom>
          <a:solidFill>
            <a:srgbClr val="B7D7C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9" name="稻壳儿&amp;花儿小姐"/>
          <p:cNvSpPr/>
          <p:nvPr userDrawn="1"/>
        </p:nvSpPr>
        <p:spPr>
          <a:xfrm>
            <a:off x="432197" y="478631"/>
            <a:ext cx="8279606" cy="4200525"/>
          </a:xfrm>
          <a:prstGeom prst="rect">
            <a:avLst/>
          </a:prstGeom>
          <a:noFill/>
          <a:ln w="1016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pic>
        <p:nvPicPr>
          <p:cNvPr id="11" name="图片 10"/>
          <p:cNvPicPr>
            <a:picLocks noChangeAspect="1"/>
          </p:cNvPicPr>
          <p:nvPr userDrawn="1"/>
        </p:nvPicPr>
        <p:blipFill>
          <a:blip r:embed="rId2" cstate="email">
            <a:biLevel thresh="25000"/>
            <a:extLst>
              <a:ext uri="{28A0092B-C50C-407E-A947-70E740481C1C}">
                <a14:useLocalDpi xmlns:a14="http://schemas.microsoft.com/office/drawing/2010/main"/>
              </a:ext>
            </a:extLst>
          </a:blip>
          <a:stretch>
            <a:fillRect/>
          </a:stretch>
        </p:blipFill>
        <p:spPr>
          <a:xfrm flipH="1">
            <a:off x="5186528" y="1816913"/>
            <a:ext cx="4837083" cy="3368423"/>
          </a:xfrm>
          <a:prstGeom prst="rect">
            <a:avLst/>
          </a:prstGeom>
        </p:spPr>
      </p:pic>
      <p:pic>
        <p:nvPicPr>
          <p:cNvPr id="12" name="图片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63598" y="2347622"/>
            <a:ext cx="3063992" cy="29959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背景2">
    <p:spTree>
      <p:nvGrpSpPr>
        <p:cNvPr id="1" name=""/>
        <p:cNvGrpSpPr/>
        <p:nvPr/>
      </p:nvGrpSpPr>
      <p:grpSpPr>
        <a:xfrm>
          <a:off x="0" y="0"/>
          <a:ext cx="0" cy="0"/>
          <a:chOff x="0" y="0"/>
          <a:chExt cx="0" cy="0"/>
        </a:xfrm>
      </p:grpSpPr>
      <p:sp>
        <p:nvSpPr>
          <p:cNvPr id="5" name="矩形 4"/>
          <p:cNvSpPr/>
          <p:nvPr userDrawn="1"/>
        </p:nvSpPr>
        <p:spPr>
          <a:xfrm>
            <a:off x="0" y="0"/>
            <a:ext cx="9144000" cy="5143500"/>
          </a:xfrm>
          <a:prstGeom prst="rect">
            <a:avLst/>
          </a:prstGeom>
          <a:solidFill>
            <a:srgbClr val="EEF5F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6" name="直角三角形 5"/>
          <p:cNvSpPr/>
          <p:nvPr userDrawn="1"/>
        </p:nvSpPr>
        <p:spPr>
          <a:xfrm flipH="1">
            <a:off x="1257300" y="-1428750"/>
            <a:ext cx="7886701" cy="6572250"/>
          </a:xfrm>
          <a:prstGeom prst="rtTriangle">
            <a:avLst/>
          </a:prstGeom>
          <a:solidFill>
            <a:srgbClr val="B7D7C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日期占位符 1"/>
          <p:cNvSpPr>
            <a:spLocks noGrp="1"/>
          </p:cNvSpPr>
          <p:nvPr>
            <p:ph type="dt" sz="half" idx="10"/>
          </p:nvPr>
        </p:nvSpPr>
        <p:spPr/>
        <p:txBody>
          <a:bodyPr/>
          <a:lstStyle/>
          <a:p>
            <a:fld id="{AE277DCF-C454-4DE1-BFB6-41213D3671BC}" type="datetimeFigureOut">
              <a:rPr lang="zh-CN" altLang="en-US" smtClean="0"/>
              <a:t>2023/4/17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AE277DCF-C454-4DE1-BFB6-41213D3671BC}" type="datetimeFigureOut">
              <a:rPr lang="zh-CN" altLang="en-US" smtClean="0"/>
              <a:t>2023/4/17</a:t>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63BCF756-00CF-4010-8094-E4263401487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491139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5.xml"/><Relationship Id="rId1" Type="http://schemas.openxmlformats.org/officeDocument/2006/relationships/tags" Target="../tags/tag2.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0.xml"/><Relationship Id="rId1" Type="http://schemas.openxmlformats.org/officeDocument/2006/relationships/tags" Target="../tags/tag8.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tags" Target="../tags/tag9.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0.xml"/><Relationship Id="rId5" Type="http://schemas.openxmlformats.org/officeDocument/2006/relationships/image" Target="../media/image21.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8.jpeg"/><Relationship Id="rId1" Type="http://schemas.openxmlformats.org/officeDocument/2006/relationships/slideLayout" Target="../slideLayouts/slideLayout10.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tags" Target="../tags/tag10.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tags" Target="../tags/tag11.xml"/><Relationship Id="rId6" Type="http://schemas.openxmlformats.org/officeDocument/2006/relationships/image" Target="../media/image26.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6.xml"/><Relationship Id="rId1" Type="http://schemas.openxmlformats.org/officeDocument/2006/relationships/tags" Target="../tags/tag3.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0.xml"/><Relationship Id="rId1" Type="http://schemas.openxmlformats.org/officeDocument/2006/relationships/slideLayout" Target="../slideLayouts/slideLayout2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ags" Target="../tags/tag4.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0.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0.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tags" Target="../tags/tag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10.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0.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49740" y="1008771"/>
            <a:ext cx="4444370" cy="2706859"/>
          </a:xfrm>
          <a:prstGeom prst="rect">
            <a:avLst/>
          </a:prstGeom>
        </p:spPr>
      </p:pic>
      <p:pic>
        <p:nvPicPr>
          <p:cNvPr id="5" name="图片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必须节约粮食</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02</a:t>
            </a:r>
            <a:endParaRPr lang="zh-CN" altLang="en-US" sz="1500">
              <a:solidFill>
                <a:schemeClr val="bg1"/>
              </a:solidFill>
            </a:endParaRPr>
          </a:p>
        </p:txBody>
      </p:sp>
      <p:grpSp>
        <p:nvGrpSpPr>
          <p:cNvPr id="12" name="组合 11"/>
          <p:cNvGrpSpPr/>
          <p:nvPr/>
        </p:nvGrpSpPr>
        <p:grpSpPr>
          <a:xfrm>
            <a:off x="713528" y="1179027"/>
            <a:ext cx="3712927" cy="471707"/>
            <a:chOff x="1145431" y="1683322"/>
            <a:chExt cx="4950569" cy="628942"/>
          </a:xfrm>
        </p:grpSpPr>
        <p:sp>
          <p:nvSpPr>
            <p:cNvPr id="13" name="稻壳儿&amp;花儿小姐"/>
            <p:cNvSpPr/>
            <p:nvPr/>
          </p:nvSpPr>
          <p:spPr>
            <a:xfrm>
              <a:off x="1145431" y="1683322"/>
              <a:ext cx="4950569" cy="628942"/>
            </a:xfrm>
            <a:prstGeom prst="parallelogram">
              <a:avLst/>
            </a:prstGeom>
            <a:gradFill flip="none" rotWithShape="1">
              <a:gsLst>
                <a:gs pos="0">
                  <a:srgbClr val="F6C381"/>
                </a:gs>
                <a:gs pos="100000">
                  <a:srgbClr val="F6C381">
                    <a:alpha val="0"/>
                  </a:srgbClr>
                </a:gs>
              </a:gsLst>
              <a:lin ang="0" scaled="1"/>
            </a:gradFill>
            <a:ln w="12700" cap="flat" cmpd="sng" algn="ctr">
              <a:noFill/>
              <a:prstDash val="solid"/>
              <a:miter lim="800000"/>
            </a:ln>
            <a:effectLst/>
          </p:spPr>
          <p:txBody>
            <a:bodyPr rtlCol="0" anchor="ctr"/>
            <a:lstStyle/>
            <a:p>
              <a:pPr algn="ctr" defTabSz="342900">
                <a:spcBef>
                  <a:spcPct val="0"/>
                </a:spcBef>
                <a:spcAft>
                  <a:spcPct val="0"/>
                </a:spcAft>
                <a:defRPr/>
              </a:pPr>
              <a:endParaRPr lang="zh-CN" altLang="en-US" kern="0">
                <a:solidFill>
                  <a:prstClr val="white"/>
                </a:solidFill>
                <a:latin typeface="Calibri"/>
                <a:ea typeface="等线" panose="02010600030101010101" charset="-122"/>
              </a:endParaRPr>
            </a:p>
          </p:txBody>
        </p:sp>
        <p:sp>
          <p:nvSpPr>
            <p:cNvPr id="14" name="稻壳儿&amp;花儿小姐"/>
            <p:cNvSpPr>
              <a:spLocks noChangeArrowheads="1"/>
            </p:cNvSpPr>
            <p:nvPr/>
          </p:nvSpPr>
          <p:spPr bwMode="auto">
            <a:xfrm>
              <a:off x="1839301" y="1782116"/>
              <a:ext cx="3290485" cy="461665"/>
            </a:xfrm>
            <a:prstGeom prst="rect">
              <a:avLst/>
            </a:prstGeom>
            <a:noFill/>
            <a:ln w="25400" cap="flat" cmpd="sng" algn="ctr">
              <a:noFill/>
              <a:prstDash val="solid"/>
            </a:ln>
            <a:effectLst/>
          </p:spPr>
          <p:txBody>
            <a:bodyPr rtlCol="0" anchor="ctr"/>
            <a:lstStyle/>
            <a:p>
              <a:pPr algn="dist">
                <a:buSzPct val="80000"/>
              </a:pPr>
              <a:r>
                <a:rPr lang="zh-CN" altLang="en-US" sz="1800" dirty="0">
                  <a:solidFill>
                    <a:srgbClr val="730B0B"/>
                  </a:solidFill>
                  <a:latin typeface="汉仪雅酷黑 55W" panose="020B0504020202020204" pitchFamily="34" charset="-122"/>
                  <a:ea typeface="汉仪雅酷黑 55W" panose="020B0504020202020204" pitchFamily="34" charset="-122"/>
                </a:rPr>
                <a:t>节约粮食的必要性</a:t>
              </a:r>
            </a:p>
          </p:txBody>
        </p:sp>
      </p:grpSp>
      <p:sp>
        <p:nvSpPr>
          <p:cNvPr id="16" name="任意多边形"/>
          <p:cNvSpPr>
            <a:spLocks noChangeAspect="1"/>
          </p:cNvSpPr>
          <p:nvPr/>
        </p:nvSpPr>
        <p:spPr bwMode="auto">
          <a:xfrm>
            <a:off x="490319" y="1253123"/>
            <a:ext cx="520403" cy="316736"/>
          </a:xfrm>
          <a:custGeom>
            <a:avLst/>
            <a:gdLst>
              <a:gd name="connsiteX0" fmla="*/ 46537 w 606017"/>
              <a:gd name="connsiteY0" fmla="*/ 177190 h 368845"/>
              <a:gd name="connsiteX1" fmla="*/ 74771 w 606017"/>
              <a:gd name="connsiteY1" fmla="*/ 177561 h 368845"/>
              <a:gd name="connsiteX2" fmla="*/ 81087 w 606017"/>
              <a:gd name="connsiteY2" fmla="*/ 330838 h 368845"/>
              <a:gd name="connsiteX3" fmla="*/ 60933 w 606017"/>
              <a:gd name="connsiteY3" fmla="*/ 351980 h 368845"/>
              <a:gd name="connsiteX4" fmla="*/ 40779 w 606017"/>
              <a:gd name="connsiteY4" fmla="*/ 330838 h 368845"/>
              <a:gd name="connsiteX5" fmla="*/ 550085 w 606017"/>
              <a:gd name="connsiteY5" fmla="*/ 173379 h 368845"/>
              <a:gd name="connsiteX6" fmla="*/ 577126 w 606017"/>
              <a:gd name="connsiteY6" fmla="*/ 173379 h 368845"/>
              <a:gd name="connsiteX7" fmla="*/ 583817 w 606017"/>
              <a:gd name="connsiteY7" fmla="*/ 330983 h 368845"/>
              <a:gd name="connsiteX8" fmla="*/ 563652 w 606017"/>
              <a:gd name="connsiteY8" fmla="*/ 352121 h 368845"/>
              <a:gd name="connsiteX9" fmla="*/ 543395 w 606017"/>
              <a:gd name="connsiteY9" fmla="*/ 330983 h 368845"/>
              <a:gd name="connsiteX10" fmla="*/ 324118 w 606017"/>
              <a:gd name="connsiteY10" fmla="*/ 89336 h 368845"/>
              <a:gd name="connsiteX11" fmla="*/ 419300 w 606017"/>
              <a:gd name="connsiteY11" fmla="*/ 184341 h 368845"/>
              <a:gd name="connsiteX12" fmla="*/ 324118 w 606017"/>
              <a:gd name="connsiteY12" fmla="*/ 279439 h 368845"/>
              <a:gd name="connsiteX13" fmla="*/ 228844 w 606017"/>
              <a:gd name="connsiteY13" fmla="*/ 184341 h 368845"/>
              <a:gd name="connsiteX14" fmla="*/ 324118 w 606017"/>
              <a:gd name="connsiteY14" fmla="*/ 89336 h 368845"/>
              <a:gd name="connsiteX15" fmla="*/ 324118 w 606017"/>
              <a:gd name="connsiteY15" fmla="*/ 65259 h 368845"/>
              <a:gd name="connsiteX16" fmla="*/ 204726 w 606017"/>
              <a:gd name="connsiteY16" fmla="*/ 184376 h 368845"/>
              <a:gd name="connsiteX17" fmla="*/ 324118 w 606017"/>
              <a:gd name="connsiteY17" fmla="*/ 303586 h 368845"/>
              <a:gd name="connsiteX18" fmla="*/ 443417 w 606017"/>
              <a:gd name="connsiteY18" fmla="*/ 184376 h 368845"/>
              <a:gd name="connsiteX19" fmla="*/ 324118 w 606017"/>
              <a:gd name="connsiteY19" fmla="*/ 65259 h 368845"/>
              <a:gd name="connsiteX20" fmla="*/ 563677 w 606017"/>
              <a:gd name="connsiteY20" fmla="*/ 16724 h 368845"/>
              <a:gd name="connsiteX21" fmla="*/ 606017 w 606017"/>
              <a:gd name="connsiteY21" fmla="*/ 83973 h 368845"/>
              <a:gd name="connsiteX22" fmla="*/ 563677 w 606017"/>
              <a:gd name="connsiteY22" fmla="*/ 151222 h 368845"/>
              <a:gd name="connsiteX23" fmla="*/ 521337 w 606017"/>
              <a:gd name="connsiteY23" fmla="*/ 83973 h 368845"/>
              <a:gd name="connsiteX24" fmla="*/ 563677 w 606017"/>
              <a:gd name="connsiteY24" fmla="*/ 16724 h 368845"/>
              <a:gd name="connsiteX25" fmla="*/ 11975 w 606017"/>
              <a:gd name="connsiteY25" fmla="*/ 4798 h 368845"/>
              <a:gd name="connsiteX26" fmla="*/ 24043 w 606017"/>
              <a:gd name="connsiteY26" fmla="*/ 16755 h 368845"/>
              <a:gd name="connsiteX27" fmla="*/ 24043 w 606017"/>
              <a:gd name="connsiteY27" fmla="*/ 94152 h 368845"/>
              <a:gd name="connsiteX28" fmla="*/ 49014 w 606017"/>
              <a:gd name="connsiteY28" fmla="*/ 128726 h 368845"/>
              <a:gd name="connsiteX29" fmla="*/ 49014 w 606017"/>
              <a:gd name="connsiteY29" fmla="*/ 16940 h 368845"/>
              <a:gd name="connsiteX30" fmla="*/ 60989 w 606017"/>
              <a:gd name="connsiteY30" fmla="*/ 4891 h 368845"/>
              <a:gd name="connsiteX31" fmla="*/ 73057 w 606017"/>
              <a:gd name="connsiteY31" fmla="*/ 16940 h 368845"/>
              <a:gd name="connsiteX32" fmla="*/ 73057 w 606017"/>
              <a:gd name="connsiteY32" fmla="*/ 128726 h 368845"/>
              <a:gd name="connsiteX33" fmla="*/ 97564 w 606017"/>
              <a:gd name="connsiteY33" fmla="*/ 94152 h 368845"/>
              <a:gd name="connsiteX34" fmla="*/ 97564 w 606017"/>
              <a:gd name="connsiteY34" fmla="*/ 16755 h 368845"/>
              <a:gd name="connsiteX35" fmla="*/ 109539 w 606017"/>
              <a:gd name="connsiteY35" fmla="*/ 4798 h 368845"/>
              <a:gd name="connsiteX36" fmla="*/ 121328 w 606017"/>
              <a:gd name="connsiteY36" fmla="*/ 16755 h 368845"/>
              <a:gd name="connsiteX37" fmla="*/ 121328 w 606017"/>
              <a:gd name="connsiteY37" fmla="*/ 94152 h 368845"/>
              <a:gd name="connsiteX38" fmla="*/ 60618 w 606017"/>
              <a:gd name="connsiteY38" fmla="*/ 154679 h 368845"/>
              <a:gd name="connsiteX39" fmla="*/ 0 w 606017"/>
              <a:gd name="connsiteY39" fmla="*/ 94152 h 368845"/>
              <a:gd name="connsiteX40" fmla="*/ 0 w 606017"/>
              <a:gd name="connsiteY40" fmla="*/ 16755 h 368845"/>
              <a:gd name="connsiteX41" fmla="*/ 11975 w 606017"/>
              <a:gd name="connsiteY41" fmla="*/ 4798 h 368845"/>
              <a:gd name="connsiteX42" fmla="*/ 324118 w 606017"/>
              <a:gd name="connsiteY42" fmla="*/ 0 h 368845"/>
              <a:gd name="connsiteX43" fmla="*/ 508777 w 606017"/>
              <a:gd name="connsiteY43" fmla="*/ 184376 h 368845"/>
              <a:gd name="connsiteX44" fmla="*/ 324118 w 606017"/>
              <a:gd name="connsiteY44" fmla="*/ 368845 h 368845"/>
              <a:gd name="connsiteX45" fmla="*/ 139367 w 606017"/>
              <a:gd name="connsiteY45" fmla="*/ 184376 h 368845"/>
              <a:gd name="connsiteX46" fmla="*/ 324118 w 606017"/>
              <a:gd name="connsiteY46" fmla="*/ 0 h 36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06017" h="368845">
                <a:moveTo>
                  <a:pt x="46537" y="177190"/>
                </a:moveTo>
                <a:cubicBezTo>
                  <a:pt x="56568" y="179415"/>
                  <a:pt x="68456" y="178581"/>
                  <a:pt x="74771" y="177561"/>
                </a:cubicBezTo>
                <a:lnTo>
                  <a:pt x="81087" y="330838"/>
                </a:lnTo>
                <a:cubicBezTo>
                  <a:pt x="81644" y="342336"/>
                  <a:pt x="72449" y="351980"/>
                  <a:pt x="60933" y="351980"/>
                </a:cubicBezTo>
                <a:cubicBezTo>
                  <a:pt x="49416" y="351980"/>
                  <a:pt x="40222" y="342336"/>
                  <a:pt x="40779" y="330838"/>
                </a:cubicBezTo>
                <a:close/>
                <a:moveTo>
                  <a:pt x="550085" y="173379"/>
                </a:moveTo>
                <a:cubicBezTo>
                  <a:pt x="556404" y="175697"/>
                  <a:pt x="568670" y="176068"/>
                  <a:pt x="577126" y="173379"/>
                </a:cubicBezTo>
                <a:lnTo>
                  <a:pt x="583817" y="330983"/>
                </a:lnTo>
                <a:cubicBezTo>
                  <a:pt x="584281" y="342479"/>
                  <a:pt x="575175" y="352121"/>
                  <a:pt x="563652" y="352121"/>
                </a:cubicBezTo>
                <a:cubicBezTo>
                  <a:pt x="552130" y="352121"/>
                  <a:pt x="542930" y="342479"/>
                  <a:pt x="543395" y="330983"/>
                </a:cubicBezTo>
                <a:close/>
                <a:moveTo>
                  <a:pt x="324118" y="89336"/>
                </a:moveTo>
                <a:cubicBezTo>
                  <a:pt x="376677" y="89336"/>
                  <a:pt x="419300" y="131880"/>
                  <a:pt x="419300" y="184341"/>
                </a:cubicBezTo>
                <a:cubicBezTo>
                  <a:pt x="419300" y="236895"/>
                  <a:pt x="376584" y="279439"/>
                  <a:pt x="324118" y="279439"/>
                </a:cubicBezTo>
                <a:cubicBezTo>
                  <a:pt x="271559" y="279439"/>
                  <a:pt x="228844" y="236803"/>
                  <a:pt x="228844" y="184341"/>
                </a:cubicBezTo>
                <a:cubicBezTo>
                  <a:pt x="228844" y="131972"/>
                  <a:pt x="271467" y="89336"/>
                  <a:pt x="324118" y="89336"/>
                </a:cubicBezTo>
                <a:close/>
                <a:moveTo>
                  <a:pt x="324118" y="65259"/>
                </a:moveTo>
                <a:cubicBezTo>
                  <a:pt x="258202" y="65259"/>
                  <a:pt x="204726" y="118653"/>
                  <a:pt x="204726" y="184376"/>
                </a:cubicBezTo>
                <a:cubicBezTo>
                  <a:pt x="204726" y="250192"/>
                  <a:pt x="258202" y="303586"/>
                  <a:pt x="324118" y="303586"/>
                </a:cubicBezTo>
                <a:cubicBezTo>
                  <a:pt x="389942" y="303586"/>
                  <a:pt x="443417" y="250192"/>
                  <a:pt x="443417" y="184376"/>
                </a:cubicBezTo>
                <a:cubicBezTo>
                  <a:pt x="443417" y="118653"/>
                  <a:pt x="389942" y="65259"/>
                  <a:pt x="324118" y="65259"/>
                </a:cubicBezTo>
                <a:close/>
                <a:moveTo>
                  <a:pt x="563677" y="16724"/>
                </a:moveTo>
                <a:cubicBezTo>
                  <a:pt x="587061" y="16724"/>
                  <a:pt x="606017" y="46832"/>
                  <a:pt x="606017" y="83973"/>
                </a:cubicBezTo>
                <a:cubicBezTo>
                  <a:pt x="606017" y="121114"/>
                  <a:pt x="587061" y="151222"/>
                  <a:pt x="563677" y="151222"/>
                </a:cubicBezTo>
                <a:cubicBezTo>
                  <a:pt x="540293" y="151222"/>
                  <a:pt x="521337" y="121114"/>
                  <a:pt x="521337" y="83973"/>
                </a:cubicBezTo>
                <a:cubicBezTo>
                  <a:pt x="521337" y="46832"/>
                  <a:pt x="540293" y="16724"/>
                  <a:pt x="563677" y="16724"/>
                </a:cubicBezTo>
                <a:close/>
                <a:moveTo>
                  <a:pt x="11975" y="4798"/>
                </a:moveTo>
                <a:cubicBezTo>
                  <a:pt x="18659" y="4798"/>
                  <a:pt x="24043" y="10081"/>
                  <a:pt x="24043" y="16755"/>
                </a:cubicBezTo>
                <a:lnTo>
                  <a:pt x="24043" y="94152"/>
                </a:lnTo>
                <a:cubicBezTo>
                  <a:pt x="24043" y="110002"/>
                  <a:pt x="34532" y="123906"/>
                  <a:pt x="49014" y="128726"/>
                </a:cubicBezTo>
                <a:lnTo>
                  <a:pt x="49014" y="16940"/>
                </a:lnTo>
                <a:cubicBezTo>
                  <a:pt x="49014" y="10267"/>
                  <a:pt x="54305" y="4891"/>
                  <a:pt x="60989" y="4891"/>
                </a:cubicBezTo>
                <a:cubicBezTo>
                  <a:pt x="67673" y="4891"/>
                  <a:pt x="73057" y="10267"/>
                  <a:pt x="73057" y="16940"/>
                </a:cubicBezTo>
                <a:lnTo>
                  <a:pt x="73057" y="128726"/>
                </a:lnTo>
                <a:cubicBezTo>
                  <a:pt x="93665" y="121681"/>
                  <a:pt x="97564" y="103792"/>
                  <a:pt x="97564" y="94152"/>
                </a:cubicBezTo>
                <a:lnTo>
                  <a:pt x="97564" y="16755"/>
                </a:lnTo>
                <a:cubicBezTo>
                  <a:pt x="97564" y="10081"/>
                  <a:pt x="102855" y="4798"/>
                  <a:pt x="109539" y="4798"/>
                </a:cubicBezTo>
                <a:cubicBezTo>
                  <a:pt x="116222" y="4798"/>
                  <a:pt x="121514" y="9989"/>
                  <a:pt x="121328" y="16755"/>
                </a:cubicBezTo>
                <a:lnTo>
                  <a:pt x="121328" y="94152"/>
                </a:lnTo>
                <a:cubicBezTo>
                  <a:pt x="121328" y="110095"/>
                  <a:pt x="110931" y="151713"/>
                  <a:pt x="60618" y="154679"/>
                </a:cubicBezTo>
                <a:cubicBezTo>
                  <a:pt x="27384" y="154679"/>
                  <a:pt x="0" y="127799"/>
                  <a:pt x="0" y="94152"/>
                </a:cubicBezTo>
                <a:lnTo>
                  <a:pt x="0" y="16755"/>
                </a:lnTo>
                <a:cubicBezTo>
                  <a:pt x="0" y="10081"/>
                  <a:pt x="5291" y="4798"/>
                  <a:pt x="11975" y="4798"/>
                </a:cubicBezTo>
                <a:close/>
                <a:moveTo>
                  <a:pt x="324118" y="0"/>
                </a:moveTo>
                <a:cubicBezTo>
                  <a:pt x="426056" y="0"/>
                  <a:pt x="508777" y="82594"/>
                  <a:pt x="508777" y="184376"/>
                </a:cubicBezTo>
                <a:cubicBezTo>
                  <a:pt x="508777" y="286251"/>
                  <a:pt x="426056" y="368845"/>
                  <a:pt x="324118" y="368845"/>
                </a:cubicBezTo>
                <a:cubicBezTo>
                  <a:pt x="222087" y="368845"/>
                  <a:pt x="139367" y="286251"/>
                  <a:pt x="139367" y="184376"/>
                </a:cubicBezTo>
                <a:cubicBezTo>
                  <a:pt x="139367" y="82594"/>
                  <a:pt x="222087" y="0"/>
                  <a:pt x="324118" y="0"/>
                </a:cubicBezTo>
                <a:close/>
              </a:path>
            </a:pathLst>
          </a:custGeom>
          <a:solidFill>
            <a:srgbClr val="730B0B"/>
          </a:solidFill>
          <a:ln>
            <a:noFill/>
          </a:ln>
        </p:spPr>
        <p:txBody>
          <a:bodyPr lIns="68580" tIns="34290" rIns="68580" bIns="34290"/>
          <a:lstStyle/>
          <a:p>
            <a:endParaRPr lang="zh-CN" altLang="en-US"/>
          </a:p>
        </p:txBody>
      </p:sp>
      <p:sp>
        <p:nvSpPr>
          <p:cNvPr id="17" name="矩形 16"/>
          <p:cNvSpPr>
            <a:spLocks noChangeArrowheads="1"/>
          </p:cNvSpPr>
          <p:nvPr/>
        </p:nvSpPr>
        <p:spPr bwMode="auto">
          <a:xfrm>
            <a:off x="391431" y="1832196"/>
            <a:ext cx="4960655" cy="854078"/>
          </a:xfrm>
          <a:prstGeom prst="rect">
            <a:avLst/>
          </a:prstGeom>
        </p:spPr>
        <p:txBody>
          <a:bodyPr wrap="square" lIns="91438" tIns="45719" rIns="91438" bIns="45719">
            <a:spAutoFit/>
          </a:bodyPr>
          <a:lstStyle/>
          <a:p>
            <a:pPr marL="214313" indent="-214313">
              <a:lnSpc>
                <a:spcPct val="150000"/>
              </a:lnSpc>
              <a:buFont typeface="Wingdings" panose="05000000000000000000" pitchFamily="2" charset="2"/>
              <a:buChar char="l"/>
            </a:pPr>
            <a:r>
              <a:rPr lang="zh-CN" altLang="en-US" sz="1100" spc="150" dirty="0">
                <a:solidFill>
                  <a:prstClr val="black">
                    <a:lumMod val="75000"/>
                    <a:lumOff val="25000"/>
                  </a:prstClr>
                </a:solidFill>
                <a:sym typeface="微软雅黑" panose="020B0503020204020204" pitchFamily="34" charset="-122"/>
              </a:rPr>
              <a:t>从国内情况看，民以食为天，对于我们这样一个人口大国来说，解决老百姓的口粮是天大的事情。手中有粮，心中不慌，中国人的饭碗必须端在自己手里，否则将会造成难以估量的后果</a:t>
            </a:r>
          </a:p>
        </p:txBody>
      </p:sp>
      <p:sp>
        <p:nvSpPr>
          <p:cNvPr id="2" name="矩形 1"/>
          <p:cNvSpPr/>
          <p:nvPr/>
        </p:nvSpPr>
        <p:spPr>
          <a:xfrm>
            <a:off x="5674182" y="1096170"/>
            <a:ext cx="2838202" cy="1693025"/>
          </a:xfrm>
          <a:prstGeom prst="rect">
            <a:avLst/>
          </a:prstGeom>
          <a:blipFill dpi="0" rotWithShape="1">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9" name="矩形 18"/>
          <p:cNvSpPr/>
          <p:nvPr/>
        </p:nvSpPr>
        <p:spPr>
          <a:xfrm>
            <a:off x="5674182" y="2896788"/>
            <a:ext cx="2838202" cy="1693025"/>
          </a:xfrm>
          <a:prstGeom prst="rect">
            <a:avLst/>
          </a:prstGeom>
          <a:blipFill dpi="0" rotWithShape="1">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0" name="矩形 19"/>
          <p:cNvSpPr>
            <a:spLocks noChangeArrowheads="1"/>
          </p:cNvSpPr>
          <p:nvPr/>
        </p:nvSpPr>
        <p:spPr bwMode="auto">
          <a:xfrm>
            <a:off x="391431" y="2836019"/>
            <a:ext cx="4960655" cy="1622798"/>
          </a:xfrm>
          <a:prstGeom prst="rect">
            <a:avLst/>
          </a:prstGeom>
        </p:spPr>
        <p:txBody>
          <a:bodyPr wrap="square" lIns="91438" tIns="45719" rIns="91438" bIns="45719">
            <a:spAutoFit/>
          </a:bodyPr>
          <a:lstStyle/>
          <a:p>
            <a:pPr marL="214313" indent="-214313">
              <a:lnSpc>
                <a:spcPct val="150000"/>
              </a:lnSpc>
              <a:buFont typeface="Wingdings" panose="05000000000000000000" pitchFamily="2" charset="2"/>
              <a:buChar char="l"/>
            </a:pPr>
            <a:r>
              <a:rPr lang="zh-CN" altLang="en-US" sz="1100" spc="150" dirty="0">
                <a:solidFill>
                  <a:prstClr val="black">
                    <a:lumMod val="75000"/>
                    <a:lumOff val="25000"/>
                  </a:prstClr>
                </a:solidFill>
                <a:sym typeface="微软雅黑" panose="020B0503020204020204" pitchFamily="34" charset="-122"/>
              </a:rPr>
              <a:t>从国际情况看，粮食安全是世界和平与发展的重要保障，是构建人类命运共同体的重要基础，关系人类永续发展和前途命运。所以，粮食安全问题是极端重要的安全问题。目前，我国粮食安全取得了很好的成就，粮食产量稳步增长，但是从长远来看，应该确保粮食安全这根弦一刻也不能放松，要把我们饭碗端得更稳、端得更牢</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sp>
        <p:nvSpPr>
          <p:cNvPr id="2" name="椭圆 1"/>
          <p:cNvSpPr/>
          <p:nvPr/>
        </p:nvSpPr>
        <p:spPr>
          <a:xfrm>
            <a:off x="3799115" y="1534885"/>
            <a:ext cx="1055914" cy="1036865"/>
          </a:xfrm>
          <a:prstGeom prst="ellipse">
            <a:avLst/>
          </a:prstGeom>
          <a:solidFill>
            <a:srgbClr val="D99B5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文本框 3"/>
          <p:cNvSpPr txBox="1"/>
          <p:nvPr/>
        </p:nvSpPr>
        <p:spPr>
          <a:xfrm>
            <a:off x="2301548" y="2717560"/>
            <a:ext cx="3836400"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3600">
                <a:solidFill>
                  <a:schemeClr val="bg2">
                    <a:lumMod val="10000"/>
                  </a:schemeClr>
                </a:solidFill>
                <a:latin typeface="黑体" panose="02010609060101010101" charset="-122"/>
                <a:ea typeface="黑体" panose="02010609060101010101" charset="-122"/>
              </a:rPr>
              <a:t>重要的指示精神</a:t>
            </a:r>
          </a:p>
        </p:txBody>
      </p:sp>
      <p:sp>
        <p:nvSpPr>
          <p:cNvPr id="6" name="文本框 5"/>
          <p:cNvSpPr txBox="1"/>
          <p:nvPr/>
        </p:nvSpPr>
        <p:spPr>
          <a:xfrm>
            <a:off x="3980262" y="1459372"/>
            <a:ext cx="693618"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en-US" altLang="zh-CN" sz="3600">
                <a:solidFill>
                  <a:schemeClr val="bg2">
                    <a:lumMod val="10000"/>
                  </a:schemeClr>
                </a:solidFill>
                <a:latin typeface="黑体" panose="02010609060101010101" charset="-122"/>
                <a:ea typeface="黑体" panose="02010609060101010101" charset="-122"/>
              </a:rPr>
              <a:t>03</a:t>
            </a:r>
            <a:endParaRPr lang="zh-CN" altLang="en-US" sz="3600">
              <a:solidFill>
                <a:schemeClr val="bg2">
                  <a:lumMod val="10000"/>
                </a:schemeClr>
              </a:solidFill>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重要的指示精神</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03</a:t>
            </a:r>
            <a:endParaRPr lang="zh-CN" altLang="en-US" sz="1500">
              <a:solidFill>
                <a:schemeClr val="bg1"/>
              </a:solidFill>
            </a:endParaRPr>
          </a:p>
        </p:txBody>
      </p:sp>
      <p:grpSp>
        <p:nvGrpSpPr>
          <p:cNvPr id="3" name="组合 2"/>
          <p:cNvGrpSpPr/>
          <p:nvPr/>
        </p:nvGrpSpPr>
        <p:grpSpPr>
          <a:xfrm>
            <a:off x="551087" y="1166173"/>
            <a:ext cx="2009813" cy="434747"/>
            <a:chOff x="734783" y="1439228"/>
            <a:chExt cx="2679750" cy="579662"/>
          </a:xfrm>
        </p:grpSpPr>
        <p:grpSp>
          <p:nvGrpSpPr>
            <p:cNvPr id="2" name="组合 1"/>
            <p:cNvGrpSpPr/>
            <p:nvPr/>
          </p:nvGrpSpPr>
          <p:grpSpPr>
            <a:xfrm>
              <a:off x="734783" y="1439228"/>
              <a:ext cx="2679750" cy="579662"/>
              <a:chOff x="445416" y="4228727"/>
              <a:chExt cx="2679750" cy="579662"/>
            </a:xfrm>
          </p:grpSpPr>
          <p:sp>
            <p:nvSpPr>
              <p:cNvPr id="27" name="矩形: 圆角 25"/>
              <p:cNvSpPr/>
              <p:nvPr/>
            </p:nvSpPr>
            <p:spPr>
              <a:xfrm>
                <a:off x="445416" y="4228727"/>
                <a:ext cx="2679750" cy="579662"/>
              </a:xfrm>
              <a:prstGeom prst="roundRect">
                <a:avLst>
                  <a:gd name="adj" fmla="val 50000"/>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endParaRPr lang="zh-CN" altLang="en-US">
                  <a:solidFill>
                    <a:srgbClr val="FFFFFF"/>
                  </a:solidFill>
                  <a:latin typeface="Calibri"/>
                  <a:ea typeface="宋体" panose="02010600030101010101" pitchFamily="2" charset="-122"/>
                </a:endParaRPr>
              </a:p>
            </p:txBody>
          </p:sp>
          <p:grpSp>
            <p:nvGrpSpPr>
              <p:cNvPr id="28" name="Group 15"/>
              <p:cNvGrpSpPr/>
              <p:nvPr/>
            </p:nvGrpSpPr>
            <p:grpSpPr>
              <a:xfrm>
                <a:off x="589286" y="4344397"/>
                <a:ext cx="325065" cy="338134"/>
                <a:chOff x="0" y="0"/>
                <a:chExt cx="763788" cy="763788"/>
              </a:xfrm>
            </p:grpSpPr>
            <p:sp>
              <p:nvSpPr>
                <p:cNvPr id="29" name="椭圆 12"/>
                <p:cNvSpPr>
                  <a:spLocks noChangeArrowheads="1"/>
                </p:cNvSpPr>
                <p:nvPr/>
              </p:nvSpPr>
              <p:spPr bwMode="auto">
                <a:xfrm>
                  <a:off x="0" y="0"/>
                  <a:ext cx="763788" cy="763788"/>
                </a:xfrm>
                <a:prstGeom prst="ellipse">
                  <a:avLst/>
                </a:prstGeom>
                <a:solidFill>
                  <a:srgbClr val="FFFFFF"/>
                </a:solidFill>
                <a:ln w="9525">
                  <a:noFill/>
                  <a:round/>
                </a:ln>
              </p:spPr>
              <p:txBody>
                <a:bodyPr anchor="ctr"/>
                <a:lstStyle/>
                <a:p>
                  <a:pPr algn="ctr" defTabSz="684848" fontAlgn="base">
                    <a:spcBef>
                      <a:spcPct val="0"/>
                    </a:spcBef>
                    <a:spcAft>
                      <a:spcPct val="0"/>
                    </a:spcAft>
                    <a:defRPr/>
                  </a:pPr>
                  <a:endParaRPr lang="zh-CN" altLang="zh-CN" sz="1800" ker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稻壳儿&amp;花儿小姐"/>
                <p:cNvSpPr>
                  <a:spLocks noChangeArrowheads="1"/>
                </p:cNvSpPr>
                <p:nvPr/>
              </p:nvSpPr>
              <p:spPr bwMode="auto">
                <a:xfrm>
                  <a:off x="137929" y="130519"/>
                  <a:ext cx="497782" cy="498004"/>
                </a:xfrm>
                <a:prstGeom prst="ellipse">
                  <a:avLst/>
                </a:prstGeom>
                <a:solidFill>
                  <a:schemeClr val="bg1"/>
                </a:solidFill>
                <a:ln w="38100">
                  <a:solidFill>
                    <a:srgbClr val="730B0B"/>
                  </a:solidFill>
                  <a:miter lim="800000"/>
                </a:ln>
              </p:spPr>
              <p:txBody>
                <a:bodyPr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spcAft>
                      <a:spcPct val="0"/>
                    </a:spcAft>
                    <a:buNone/>
                    <a:defRPr/>
                  </a:pPr>
                  <a:endParaRPr lang="zh-CN" altLang="zh-CN" sz="1800" kern="0">
                    <a:solidFill>
                      <a:srgbClr val="FFFFFF"/>
                    </a:solidFill>
                    <a:sym typeface="微软雅黑" panose="020B0503020204020204" pitchFamily="34" charset="-122"/>
                  </a:endParaRPr>
                </a:p>
              </p:txBody>
            </p:sp>
          </p:grpSp>
        </p:grpSp>
        <p:sp>
          <p:nvSpPr>
            <p:cNvPr id="31" name="稻壳儿&amp;花儿小姐"/>
            <p:cNvSpPr>
              <a:spLocks noChangeArrowheads="1"/>
            </p:cNvSpPr>
            <p:nvPr/>
          </p:nvSpPr>
          <p:spPr bwMode="auto">
            <a:xfrm>
              <a:off x="1203718" y="1486447"/>
              <a:ext cx="2017187" cy="492442"/>
            </a:xfrm>
            <a:prstGeom prst="rect">
              <a:avLst/>
            </a:prstGeom>
            <a:noFill/>
          </p:spPr>
          <p:txBody>
            <a:bodyPr wrap="square">
              <a:spAutoFit/>
              <a:scene3d>
                <a:camera prst="orthographicFront"/>
                <a:lightRig rig="threePt" dir="t"/>
              </a:scene3d>
              <a:sp3d contourW="12700"/>
            </a:bodyPr>
            <a:lstStyle/>
            <a:p>
              <a:pPr algn="ctr" defTabSz="342900"/>
              <a:r>
                <a:rPr lang="en-US" altLang="zh-CN"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XXX</a:t>
              </a:r>
              <a:r>
                <a:rPr lang="zh-CN" altLang="en-US"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指出</a:t>
              </a:r>
            </a:p>
          </p:txBody>
        </p:sp>
      </p:grpSp>
      <p:sp>
        <p:nvSpPr>
          <p:cNvPr id="32" name="矩形 31"/>
          <p:cNvSpPr>
            <a:spLocks noChangeArrowheads="1"/>
          </p:cNvSpPr>
          <p:nvPr/>
        </p:nvSpPr>
        <p:spPr bwMode="auto">
          <a:xfrm>
            <a:off x="490319" y="1600920"/>
            <a:ext cx="4206109" cy="1200326"/>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餐饮浪费现象，触目惊心、令人痛心！“谁知盘中餐，粒粒皆辛苦。”尽管我国粮食生产连年丰收，对粮食安全还是始终要有危机意识，全球新冠肺炎疫情所带来的影响更是给我们敲响了警钟</a:t>
            </a:r>
          </a:p>
        </p:txBody>
      </p:sp>
      <p:grpSp>
        <p:nvGrpSpPr>
          <p:cNvPr id="33" name="组合 32"/>
          <p:cNvGrpSpPr/>
          <p:nvPr/>
        </p:nvGrpSpPr>
        <p:grpSpPr>
          <a:xfrm>
            <a:off x="551087" y="2902434"/>
            <a:ext cx="2009813" cy="434747"/>
            <a:chOff x="734783" y="1439228"/>
            <a:chExt cx="2679750" cy="579662"/>
          </a:xfrm>
        </p:grpSpPr>
        <p:grpSp>
          <p:nvGrpSpPr>
            <p:cNvPr id="34" name="组合 33"/>
            <p:cNvGrpSpPr/>
            <p:nvPr/>
          </p:nvGrpSpPr>
          <p:grpSpPr>
            <a:xfrm>
              <a:off x="734783" y="1439228"/>
              <a:ext cx="2679750" cy="579662"/>
              <a:chOff x="445416" y="4228727"/>
              <a:chExt cx="2679750" cy="579662"/>
            </a:xfrm>
          </p:grpSpPr>
          <p:sp>
            <p:nvSpPr>
              <p:cNvPr id="36" name="稻壳儿&amp;花儿小姐"/>
              <p:cNvSpPr/>
              <p:nvPr/>
            </p:nvSpPr>
            <p:spPr>
              <a:xfrm>
                <a:off x="445416" y="4228727"/>
                <a:ext cx="2679750" cy="579662"/>
              </a:xfrm>
              <a:prstGeom prst="roundRect">
                <a:avLst>
                  <a:gd name="adj" fmla="val 50000"/>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endParaRPr lang="zh-CN" altLang="en-US">
                  <a:solidFill>
                    <a:srgbClr val="FFFFFF"/>
                  </a:solidFill>
                  <a:latin typeface="Calibri"/>
                  <a:ea typeface="宋体" panose="02010600030101010101" pitchFamily="2" charset="-122"/>
                </a:endParaRPr>
              </a:p>
            </p:txBody>
          </p:sp>
          <p:grpSp>
            <p:nvGrpSpPr>
              <p:cNvPr id="37" name="Group 15"/>
              <p:cNvGrpSpPr/>
              <p:nvPr/>
            </p:nvGrpSpPr>
            <p:grpSpPr>
              <a:xfrm>
                <a:off x="589286" y="4344397"/>
                <a:ext cx="325065" cy="338134"/>
                <a:chOff x="0" y="0"/>
                <a:chExt cx="763788" cy="763788"/>
              </a:xfrm>
            </p:grpSpPr>
            <p:sp>
              <p:nvSpPr>
                <p:cNvPr id="38" name="椭圆 12"/>
                <p:cNvSpPr>
                  <a:spLocks noChangeArrowheads="1"/>
                </p:cNvSpPr>
                <p:nvPr/>
              </p:nvSpPr>
              <p:spPr bwMode="auto">
                <a:xfrm>
                  <a:off x="0" y="0"/>
                  <a:ext cx="763788" cy="763788"/>
                </a:xfrm>
                <a:prstGeom prst="ellipse">
                  <a:avLst/>
                </a:prstGeom>
                <a:solidFill>
                  <a:srgbClr val="FFFFFF"/>
                </a:solidFill>
                <a:ln w="9525">
                  <a:noFill/>
                  <a:round/>
                </a:ln>
              </p:spPr>
              <p:txBody>
                <a:bodyPr anchor="ctr"/>
                <a:lstStyle/>
                <a:p>
                  <a:pPr algn="ctr" defTabSz="684848" fontAlgn="base">
                    <a:spcBef>
                      <a:spcPct val="0"/>
                    </a:spcBef>
                    <a:spcAft>
                      <a:spcPct val="0"/>
                    </a:spcAft>
                    <a:defRPr/>
                  </a:pPr>
                  <a:endParaRPr lang="zh-CN" altLang="zh-CN" sz="1800" ker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稻壳儿&amp;花儿小姐"/>
                <p:cNvSpPr>
                  <a:spLocks noChangeArrowheads="1"/>
                </p:cNvSpPr>
                <p:nvPr/>
              </p:nvSpPr>
              <p:spPr bwMode="auto">
                <a:xfrm>
                  <a:off x="137929" y="130519"/>
                  <a:ext cx="497782" cy="498004"/>
                </a:xfrm>
                <a:prstGeom prst="ellipse">
                  <a:avLst/>
                </a:prstGeom>
                <a:solidFill>
                  <a:schemeClr val="bg1"/>
                </a:solidFill>
                <a:ln w="38100">
                  <a:solidFill>
                    <a:srgbClr val="730B0B"/>
                  </a:solidFill>
                  <a:miter lim="800000"/>
                </a:ln>
              </p:spPr>
              <p:txBody>
                <a:bodyPr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spcAft>
                      <a:spcPct val="0"/>
                    </a:spcAft>
                    <a:buNone/>
                    <a:defRPr/>
                  </a:pPr>
                  <a:endParaRPr lang="zh-CN" altLang="zh-CN" sz="1800" kern="0">
                    <a:solidFill>
                      <a:srgbClr val="FFFFFF"/>
                    </a:solidFill>
                    <a:sym typeface="微软雅黑" panose="020B0503020204020204" pitchFamily="34" charset="-122"/>
                  </a:endParaRPr>
                </a:p>
              </p:txBody>
            </p:sp>
          </p:grpSp>
        </p:grpSp>
        <p:sp>
          <p:nvSpPr>
            <p:cNvPr id="35" name="矩形 34"/>
            <p:cNvSpPr>
              <a:spLocks noChangeArrowheads="1"/>
            </p:cNvSpPr>
            <p:nvPr/>
          </p:nvSpPr>
          <p:spPr bwMode="auto">
            <a:xfrm>
              <a:off x="1203718" y="1486447"/>
              <a:ext cx="2017187" cy="492442"/>
            </a:xfrm>
            <a:prstGeom prst="rect">
              <a:avLst/>
            </a:prstGeom>
            <a:noFill/>
          </p:spPr>
          <p:txBody>
            <a:bodyPr wrap="square">
              <a:spAutoFit/>
              <a:scene3d>
                <a:camera prst="orthographicFront"/>
                <a:lightRig rig="threePt" dir="t"/>
              </a:scene3d>
              <a:sp3d contourW="12700"/>
            </a:bodyPr>
            <a:lstStyle/>
            <a:p>
              <a:pPr algn="ctr" defTabSz="342900"/>
              <a:r>
                <a:rPr lang="en-US" altLang="zh-CN"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XXX</a:t>
              </a:r>
              <a:r>
                <a:rPr lang="zh-CN" altLang="en-US"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强调</a:t>
              </a:r>
            </a:p>
          </p:txBody>
        </p:sp>
      </p:grpSp>
      <p:sp>
        <p:nvSpPr>
          <p:cNvPr id="40" name="矩形 39"/>
          <p:cNvSpPr>
            <a:spLocks noChangeArrowheads="1"/>
          </p:cNvSpPr>
          <p:nvPr/>
        </p:nvSpPr>
        <p:spPr bwMode="auto">
          <a:xfrm>
            <a:off x="490319" y="3391087"/>
            <a:ext cx="4206109" cy="1200327"/>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要加强立法，强化监管，采取有效措施，建立长效机制，坚决制止餐饮浪费行为。要进一步加强宣传教育，切实培养节约习惯，在全社会营造浪费可耻、节约为荣的氛围</a:t>
            </a:r>
          </a:p>
        </p:txBody>
      </p:sp>
      <p:pic>
        <p:nvPicPr>
          <p:cNvPr id="43" name="图片 4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77719" y="1238966"/>
            <a:ext cx="2774159" cy="35004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重要的指示精神</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03</a:t>
            </a:r>
            <a:endParaRPr lang="zh-CN" altLang="en-US" sz="1500">
              <a:solidFill>
                <a:schemeClr val="bg1"/>
              </a:solidFill>
            </a:endParaRPr>
          </a:p>
        </p:txBody>
      </p:sp>
      <p:sp>
        <p:nvSpPr>
          <p:cNvPr id="34" name="矩形 33"/>
          <p:cNvSpPr>
            <a:spLocks noChangeArrowheads="1"/>
          </p:cNvSpPr>
          <p:nvPr/>
        </p:nvSpPr>
        <p:spPr bwMode="auto">
          <a:xfrm>
            <a:off x="551087" y="1652259"/>
            <a:ext cx="7973667" cy="1200326"/>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要求厉行节约、反对浪费。此后，</a:t>
            </a:r>
            <a:r>
              <a:rPr lang="en-US" altLang="zh-CN" sz="1200" spc="150">
                <a:solidFill>
                  <a:prstClr val="black">
                    <a:lumMod val="75000"/>
                    <a:lumOff val="25000"/>
                  </a:prstClr>
                </a:solidFill>
                <a:sym typeface="微软雅黑" panose="020B0503020204020204" pitchFamily="34" charset="-122"/>
              </a:rPr>
              <a:t>XXXX</a:t>
            </a:r>
            <a:r>
              <a:rPr lang="zh-CN" altLang="en-US" sz="1200" spc="150">
                <a:solidFill>
                  <a:prstClr val="black">
                    <a:lumMod val="75000"/>
                    <a:lumOff val="25000"/>
                  </a:prstClr>
                </a:solidFill>
                <a:sym typeface="微软雅黑" panose="020B0503020204020204" pitchFamily="34" charset="-122"/>
              </a:rPr>
              <a:t>又多次作出重要指示，要求以刚性的制度约束、严格的制度执行、强有力的监督检查、严厉的惩戒机制，切实遏制公款消费中的各种违规违纪违法现象，并针对部分学校存在食物浪费和学生节俭意识缺乏的问题，对切实加强引导和管理，培养学生勤俭节约良好美德等提出明确要求</a:t>
            </a:r>
          </a:p>
        </p:txBody>
      </p:sp>
      <p:grpSp>
        <p:nvGrpSpPr>
          <p:cNvPr id="35" name="组合 34"/>
          <p:cNvGrpSpPr/>
          <p:nvPr/>
        </p:nvGrpSpPr>
        <p:grpSpPr>
          <a:xfrm>
            <a:off x="551087" y="1166173"/>
            <a:ext cx="2009813" cy="434747"/>
            <a:chOff x="734783" y="1439228"/>
            <a:chExt cx="2679750" cy="579662"/>
          </a:xfrm>
        </p:grpSpPr>
        <p:grpSp>
          <p:nvGrpSpPr>
            <p:cNvPr id="36" name="组合 35"/>
            <p:cNvGrpSpPr/>
            <p:nvPr/>
          </p:nvGrpSpPr>
          <p:grpSpPr>
            <a:xfrm>
              <a:off x="734783" y="1439228"/>
              <a:ext cx="2679750" cy="579662"/>
              <a:chOff x="445416" y="4228727"/>
              <a:chExt cx="2679750" cy="579662"/>
            </a:xfrm>
          </p:grpSpPr>
          <p:sp>
            <p:nvSpPr>
              <p:cNvPr id="38" name="稻壳儿&amp;花儿小姐"/>
              <p:cNvSpPr/>
              <p:nvPr/>
            </p:nvSpPr>
            <p:spPr>
              <a:xfrm>
                <a:off x="445416" y="4228727"/>
                <a:ext cx="2679750" cy="579662"/>
              </a:xfrm>
              <a:prstGeom prst="roundRect">
                <a:avLst>
                  <a:gd name="adj" fmla="val 50000"/>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endParaRPr lang="zh-CN" altLang="en-US">
                  <a:solidFill>
                    <a:srgbClr val="FFFFFF"/>
                  </a:solidFill>
                  <a:latin typeface="Calibri"/>
                  <a:ea typeface="宋体" panose="02010600030101010101" pitchFamily="2" charset="-122"/>
                </a:endParaRPr>
              </a:p>
            </p:txBody>
          </p:sp>
          <p:grpSp>
            <p:nvGrpSpPr>
              <p:cNvPr id="39" name="Group 15"/>
              <p:cNvGrpSpPr/>
              <p:nvPr/>
            </p:nvGrpSpPr>
            <p:grpSpPr>
              <a:xfrm>
                <a:off x="589286" y="4344397"/>
                <a:ext cx="325065" cy="338134"/>
                <a:chOff x="0" y="0"/>
                <a:chExt cx="763788" cy="763788"/>
              </a:xfrm>
            </p:grpSpPr>
            <p:sp>
              <p:nvSpPr>
                <p:cNvPr id="40" name="椭圆 12"/>
                <p:cNvSpPr>
                  <a:spLocks noChangeArrowheads="1"/>
                </p:cNvSpPr>
                <p:nvPr/>
              </p:nvSpPr>
              <p:spPr bwMode="auto">
                <a:xfrm>
                  <a:off x="0" y="0"/>
                  <a:ext cx="763788" cy="763788"/>
                </a:xfrm>
                <a:prstGeom prst="ellipse">
                  <a:avLst/>
                </a:prstGeom>
                <a:solidFill>
                  <a:srgbClr val="FFFFFF"/>
                </a:solidFill>
                <a:ln w="9525">
                  <a:noFill/>
                  <a:round/>
                </a:ln>
              </p:spPr>
              <p:txBody>
                <a:bodyPr anchor="ctr"/>
                <a:lstStyle/>
                <a:p>
                  <a:pPr algn="ctr" defTabSz="684848" fontAlgn="base">
                    <a:spcBef>
                      <a:spcPct val="0"/>
                    </a:spcBef>
                    <a:spcAft>
                      <a:spcPct val="0"/>
                    </a:spcAft>
                    <a:defRPr/>
                  </a:pPr>
                  <a:endParaRPr lang="zh-CN" altLang="zh-CN" sz="1800" kern="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1" name="稻壳儿&amp;花儿小姐"/>
                <p:cNvSpPr>
                  <a:spLocks noChangeArrowheads="1"/>
                </p:cNvSpPr>
                <p:nvPr/>
              </p:nvSpPr>
              <p:spPr bwMode="auto">
                <a:xfrm>
                  <a:off x="137929" y="130519"/>
                  <a:ext cx="497782" cy="498004"/>
                </a:xfrm>
                <a:prstGeom prst="ellipse">
                  <a:avLst/>
                </a:prstGeom>
                <a:solidFill>
                  <a:schemeClr val="bg1"/>
                </a:solidFill>
                <a:ln w="38100">
                  <a:solidFill>
                    <a:srgbClr val="730B0B"/>
                  </a:solidFill>
                  <a:miter lim="800000"/>
                </a:ln>
              </p:spPr>
              <p:txBody>
                <a:bodyPr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spcAft>
                      <a:spcPct val="0"/>
                    </a:spcAft>
                    <a:buNone/>
                    <a:defRPr/>
                  </a:pPr>
                  <a:endParaRPr lang="zh-CN" altLang="zh-CN" sz="1800" kern="0">
                    <a:solidFill>
                      <a:srgbClr val="FFFFFF"/>
                    </a:solidFill>
                    <a:sym typeface="微软雅黑" panose="020B0503020204020204" pitchFamily="34" charset="-122"/>
                  </a:endParaRPr>
                </a:p>
              </p:txBody>
            </p:sp>
          </p:grpSp>
        </p:grpSp>
        <p:sp>
          <p:nvSpPr>
            <p:cNvPr id="37" name="矩形 36"/>
            <p:cNvSpPr>
              <a:spLocks noChangeArrowheads="1"/>
            </p:cNvSpPr>
            <p:nvPr/>
          </p:nvSpPr>
          <p:spPr bwMode="auto">
            <a:xfrm>
              <a:off x="1203718" y="1486447"/>
              <a:ext cx="2017187" cy="492442"/>
            </a:xfrm>
            <a:prstGeom prst="rect">
              <a:avLst/>
            </a:prstGeom>
            <a:noFill/>
          </p:spPr>
          <p:txBody>
            <a:bodyPr wrap="square">
              <a:spAutoFit/>
              <a:scene3d>
                <a:camera prst="orthographicFront"/>
                <a:lightRig rig="threePt" dir="t"/>
              </a:scene3d>
              <a:sp3d contourW="12700"/>
            </a:bodyPr>
            <a:lstStyle/>
            <a:p>
              <a:pPr algn="ctr" defTabSz="342900"/>
              <a:r>
                <a:rPr lang="en-US" altLang="zh-CN"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XXX</a:t>
              </a:r>
              <a:r>
                <a:rPr lang="zh-CN" altLang="en-US" sz="1800" spc="300">
                  <a:solidFill>
                    <a:schemeClr val="bg1"/>
                  </a:solidFill>
                  <a:latin typeface="Calibri" panose="020F0502020204030204" pitchFamily="34" charset="0"/>
                  <a:ea typeface="微软雅黑" panose="020B0503020204020204" pitchFamily="34" charset="-122"/>
                  <a:sym typeface="微软雅黑" panose="020B0503020204020204" pitchFamily="34" charset="-122"/>
                </a:rPr>
                <a:t>指示</a:t>
              </a:r>
            </a:p>
          </p:txBody>
        </p:sp>
      </p:grpSp>
      <p:sp>
        <p:nvSpPr>
          <p:cNvPr id="42" name="矩形: 圆角 4"/>
          <p:cNvSpPr/>
          <p:nvPr/>
        </p:nvSpPr>
        <p:spPr>
          <a:xfrm>
            <a:off x="645044" y="2982291"/>
            <a:ext cx="2028378" cy="1441657"/>
          </a:xfrm>
          <a:prstGeom prst="roundRect">
            <a:avLst>
              <a:gd name="adj" fmla="val 2186"/>
            </a:avLst>
          </a:prstGeom>
          <a:blipFill dpi="0" rotWithShape="1">
            <a:blip r:embed="rId2"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spcBef>
                <a:spcPct val="0"/>
              </a:spcBef>
              <a:spcAft>
                <a:spcPct val="0"/>
              </a:spcAft>
              <a:defRPr/>
            </a:pPr>
            <a:r>
              <a:rPr lang="zh-CN" altLang="en-US" kern="0">
                <a:solidFill>
                  <a:srgbClr val="FFFFFF"/>
                </a:solidFill>
                <a:latin typeface="微软雅黑" panose="020B0503020204020204" pitchFamily="34" charset="-122"/>
              </a:rPr>
              <a:t> </a:t>
            </a:r>
          </a:p>
        </p:txBody>
      </p:sp>
      <p:sp>
        <p:nvSpPr>
          <p:cNvPr id="43" name="矩形: 圆角 8"/>
          <p:cNvSpPr/>
          <p:nvPr/>
        </p:nvSpPr>
        <p:spPr>
          <a:xfrm>
            <a:off x="3557811" y="2982291"/>
            <a:ext cx="2028378" cy="1441657"/>
          </a:xfrm>
          <a:prstGeom prst="roundRect">
            <a:avLst>
              <a:gd name="adj" fmla="val 2186"/>
            </a:avLst>
          </a:prstGeom>
          <a:blipFill dpi="0" rotWithShape="1">
            <a:blip r:embed="rId3"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r>
              <a:rPr lang="zh-CN" altLang="en-US" kern="0">
                <a:solidFill>
                  <a:srgbClr val="FFFFFF"/>
                </a:solidFill>
                <a:latin typeface="微软雅黑" panose="020B0503020204020204" pitchFamily="34" charset="-122"/>
              </a:rPr>
              <a:t> </a:t>
            </a:r>
          </a:p>
        </p:txBody>
      </p:sp>
      <p:sp>
        <p:nvSpPr>
          <p:cNvPr id="44" name="矩形: 圆角 12"/>
          <p:cNvSpPr/>
          <p:nvPr/>
        </p:nvSpPr>
        <p:spPr>
          <a:xfrm>
            <a:off x="6345821" y="2982291"/>
            <a:ext cx="2048719" cy="1441657"/>
          </a:xfrm>
          <a:prstGeom prst="roundRect">
            <a:avLst>
              <a:gd name="adj" fmla="val 2186"/>
            </a:avLst>
          </a:prstGeom>
          <a:blipFill dpi="0" rotWithShape="1">
            <a:blip r:embed="rId4"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spcBef>
                <a:spcPct val="0"/>
              </a:spcBef>
              <a:spcAft>
                <a:spcPct val="0"/>
              </a:spcAft>
              <a:defRPr/>
            </a:pPr>
            <a:r>
              <a:rPr lang="zh-CN" altLang="en-US" kern="0">
                <a:solidFill>
                  <a:srgbClr val="FFFFFF"/>
                </a:solidFill>
                <a:latin typeface="微软雅黑" panose="020B0503020204020204" pitchFamily="34" charset="-122"/>
              </a:rPr>
              <a:t> </a:t>
            </a:r>
          </a:p>
        </p:txBody>
      </p:sp>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250030" y="3819737"/>
            <a:ext cx="818186" cy="818186"/>
          </a:xfrm>
          <a:prstGeom prst="rect">
            <a:avLst/>
          </a:prstGeom>
        </p:spPr>
      </p:pic>
      <p:pic>
        <p:nvPicPr>
          <p:cNvPr id="45" name="图片 4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88511" y="3819737"/>
            <a:ext cx="818186" cy="818186"/>
          </a:xfrm>
          <a:prstGeom prst="rect">
            <a:avLst/>
          </a:prstGeom>
        </p:spPr>
      </p:pic>
      <p:pic>
        <p:nvPicPr>
          <p:cNvPr id="46" name="图片 4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20769" y="3819737"/>
            <a:ext cx="818186" cy="81818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重要的指示精神</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03</a:t>
            </a:r>
            <a:endParaRPr lang="zh-CN" altLang="en-US" sz="1500">
              <a:solidFill>
                <a:schemeClr val="bg1"/>
              </a:solidFill>
            </a:endParaRPr>
          </a:p>
        </p:txBody>
      </p:sp>
      <p:sp>
        <p:nvSpPr>
          <p:cNvPr id="4" name="稻壳儿&amp;花儿小姐"/>
          <p:cNvSpPr>
            <a:spLocks noChangeArrowheads="1"/>
          </p:cNvSpPr>
          <p:nvPr/>
        </p:nvSpPr>
        <p:spPr bwMode="auto">
          <a:xfrm>
            <a:off x="467916" y="2814505"/>
            <a:ext cx="5964716" cy="1477325"/>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党的十八大以来，各地区各部门贯彻落实</a:t>
            </a:r>
            <a:r>
              <a:rPr lang="en-US" altLang="zh-CN" sz="1200" spc="150">
                <a:solidFill>
                  <a:prstClr val="black">
                    <a:lumMod val="75000"/>
                    <a:lumOff val="25000"/>
                  </a:prstClr>
                </a:solidFill>
                <a:sym typeface="微软雅黑" panose="020B0503020204020204" pitchFamily="34" charset="-122"/>
              </a:rPr>
              <a:t>XXX</a:t>
            </a:r>
            <a:r>
              <a:rPr lang="zh-CN" altLang="en-US" sz="1200" spc="150">
                <a:solidFill>
                  <a:prstClr val="black">
                    <a:lumMod val="75000"/>
                    <a:lumOff val="25000"/>
                  </a:prstClr>
                </a:solidFill>
                <a:sym typeface="微软雅黑" panose="020B0503020204020204" pitchFamily="34" charset="-122"/>
              </a:rPr>
              <a:t>重要指示精神，采取出台相关文件、开展“光盘行动”等措施，大力整治浪费之风，“舌尖上的浪费”现象有所改观，特别是群众反映强烈的公款餐饮浪费行为得到有效遏制。同时，一些地方餐饮浪费现象仍然存在，有关部门正在贯彻落实习近平重要指示精神，制定实施更有力的举措，推动全社会深入推进制止餐饮浪费工作</a:t>
            </a:r>
          </a:p>
        </p:txBody>
      </p:sp>
      <p:grpSp>
        <p:nvGrpSpPr>
          <p:cNvPr id="33" name="组合 32"/>
          <p:cNvGrpSpPr/>
          <p:nvPr/>
        </p:nvGrpSpPr>
        <p:grpSpPr>
          <a:xfrm>
            <a:off x="2277314" y="1501605"/>
            <a:ext cx="876995" cy="876995"/>
            <a:chOff x="4281714" y="1436914"/>
            <a:chExt cx="1190172" cy="1190172"/>
          </a:xfrm>
        </p:grpSpPr>
        <p:grpSp>
          <p:nvGrpSpPr>
            <p:cNvPr id="34" name="组合 33"/>
            <p:cNvGrpSpPr/>
            <p:nvPr/>
          </p:nvGrpSpPr>
          <p:grpSpPr>
            <a:xfrm>
              <a:off x="4281714" y="1436914"/>
              <a:ext cx="1190172" cy="1190172"/>
              <a:chOff x="4281714" y="1436914"/>
              <a:chExt cx="1190172" cy="1190172"/>
            </a:xfrm>
          </p:grpSpPr>
          <p:sp>
            <p:nvSpPr>
              <p:cNvPr id="36" name="稻壳儿&amp;花儿小姐"/>
              <p:cNvSpPr/>
              <p:nvPr/>
            </p:nvSpPr>
            <p:spPr>
              <a:xfrm>
                <a:off x="4281714" y="1436914"/>
                <a:ext cx="1190172" cy="1190172"/>
              </a:xfrm>
              <a:prstGeom prst="roundRect">
                <a:avLst>
                  <a:gd name="adj" fmla="val 5691"/>
                </a:avLst>
              </a:prstGeom>
              <a:solidFill>
                <a:sysClr val="window" lastClr="FFFFFF"/>
              </a:solidFill>
              <a:ln w="12700" cap="flat" cmpd="sng" algn="ctr">
                <a:solidFill>
                  <a:srgbClr val="E7E6E6">
                    <a:lumMod val="50000"/>
                  </a:srgbClr>
                </a:solidFill>
                <a:prstDash val="solid"/>
                <a:miter lim="800000"/>
              </a:ln>
              <a:effectLst/>
            </p:spPr>
            <p:txBody>
              <a:bodyPr rtlCol="0" anchor="ctr"/>
              <a:lstStyle/>
              <a:p>
                <a:pPr algn="ctr">
                  <a:spcBef>
                    <a:spcPct val="0"/>
                  </a:spcBef>
                  <a:spcAft>
                    <a:spcPct val="0"/>
                  </a:spcAft>
                  <a:defRPr/>
                </a:pPr>
                <a:endParaRPr lang="zh-CN" altLang="en-US" sz="1200" kern="0">
                  <a:solidFill>
                    <a:srgbClr val="730B0B"/>
                  </a:solidFill>
                  <a:latin typeface="+mn-ea"/>
                </a:endParaRPr>
              </a:p>
            </p:txBody>
          </p:sp>
          <p:cxnSp>
            <p:nvCxnSpPr>
              <p:cNvPr id="37" name="直接连接符 36"/>
              <p:cNvCxnSpPr>
                <a:stCxn id="36" idx="0"/>
                <a:endCxn id="36" idx="2"/>
              </p:cNvCxnSpPr>
              <p:nvPr/>
            </p:nvCxnSpPr>
            <p:spPr>
              <a:xfrm flipH="1">
                <a:off x="4876800" y="1436914"/>
                <a:ext cx="0" cy="1190172"/>
              </a:xfrm>
              <a:prstGeom prst="line">
                <a:avLst/>
              </a:prstGeom>
              <a:noFill/>
              <a:ln w="6350" cap="flat" cmpd="sng" algn="ctr">
                <a:solidFill>
                  <a:srgbClr val="E7E6E6">
                    <a:lumMod val="75000"/>
                  </a:srgbClr>
                </a:solidFill>
                <a:prstDash val="solid"/>
                <a:miter lim="800000"/>
              </a:ln>
              <a:effectLst/>
            </p:spPr>
          </p:cxnSp>
          <p:cxnSp>
            <p:nvCxnSpPr>
              <p:cNvPr id="38" name="直接连接符 37"/>
              <p:cNvCxnSpPr>
                <a:stCxn id="36" idx="1"/>
                <a:endCxn id="36" idx="3"/>
              </p:cNvCxnSpPr>
              <p:nvPr/>
            </p:nvCxnSpPr>
            <p:spPr>
              <a:xfrm>
                <a:off x="4281714" y="2032000"/>
                <a:ext cx="1190172" cy="0"/>
              </a:xfrm>
              <a:prstGeom prst="line">
                <a:avLst/>
              </a:prstGeom>
              <a:noFill/>
              <a:ln w="6350" cap="flat" cmpd="sng" algn="ctr">
                <a:solidFill>
                  <a:srgbClr val="E7E6E6">
                    <a:lumMod val="75000"/>
                  </a:srgbClr>
                </a:solidFill>
                <a:prstDash val="solid"/>
                <a:miter lim="800000"/>
              </a:ln>
              <a:effectLst/>
            </p:spPr>
          </p:cxnSp>
        </p:grpSp>
        <p:sp>
          <p:nvSpPr>
            <p:cNvPr id="35" name="标题 1"/>
            <p:cNvSpPr txBox="1"/>
            <p:nvPr/>
          </p:nvSpPr>
          <p:spPr>
            <a:xfrm>
              <a:off x="4344410" y="1436914"/>
              <a:ext cx="655345" cy="523864"/>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defTabSz="914400">
                <a:spcAft>
                  <a:spcPct val="0"/>
                </a:spcAft>
                <a:defRPr/>
              </a:pPr>
              <a:r>
                <a:rPr lang="zh-CN" altLang="en-US" sz="5000">
                  <a:solidFill>
                    <a:srgbClr val="730B0B"/>
                  </a:solidFill>
                  <a:effectLst>
                    <a:glow rad="101600">
                      <a:prstClr val="white">
                        <a:alpha val="60000"/>
                      </a:prstClr>
                    </a:glow>
                  </a:effectLst>
                  <a:latin typeface="+mn-ea"/>
                  <a:ea typeface="+mn-ea"/>
                </a:rPr>
                <a:t>光</a:t>
              </a:r>
            </a:p>
          </p:txBody>
        </p:sp>
      </p:grpSp>
      <p:grpSp>
        <p:nvGrpSpPr>
          <p:cNvPr id="39" name="组合 38"/>
          <p:cNvGrpSpPr/>
          <p:nvPr/>
        </p:nvGrpSpPr>
        <p:grpSpPr>
          <a:xfrm>
            <a:off x="3355000" y="1501605"/>
            <a:ext cx="876995" cy="876995"/>
            <a:chOff x="4281714" y="1436914"/>
            <a:chExt cx="1190172" cy="1190172"/>
          </a:xfrm>
        </p:grpSpPr>
        <p:grpSp>
          <p:nvGrpSpPr>
            <p:cNvPr id="40" name="组合 39"/>
            <p:cNvGrpSpPr/>
            <p:nvPr/>
          </p:nvGrpSpPr>
          <p:grpSpPr>
            <a:xfrm>
              <a:off x="4281714" y="1436914"/>
              <a:ext cx="1190172" cy="1190172"/>
              <a:chOff x="4281714" y="1436914"/>
              <a:chExt cx="1190172" cy="1190172"/>
            </a:xfrm>
          </p:grpSpPr>
          <p:sp>
            <p:nvSpPr>
              <p:cNvPr id="42" name="稻壳儿&amp;花儿小姐"/>
              <p:cNvSpPr/>
              <p:nvPr/>
            </p:nvSpPr>
            <p:spPr>
              <a:xfrm>
                <a:off x="4281714" y="1436914"/>
                <a:ext cx="1190172" cy="1190172"/>
              </a:xfrm>
              <a:prstGeom prst="roundRect">
                <a:avLst>
                  <a:gd name="adj" fmla="val 5691"/>
                </a:avLst>
              </a:prstGeom>
              <a:solidFill>
                <a:sysClr val="window" lastClr="FFFFFF"/>
              </a:solidFill>
              <a:ln w="12700" cap="flat" cmpd="sng" algn="ctr">
                <a:solidFill>
                  <a:srgbClr val="E7E6E6">
                    <a:lumMod val="50000"/>
                  </a:srgbClr>
                </a:solidFill>
                <a:prstDash val="solid"/>
                <a:miter lim="800000"/>
              </a:ln>
              <a:effectLst/>
            </p:spPr>
            <p:txBody>
              <a:bodyPr rtlCol="0" anchor="ctr"/>
              <a:lstStyle/>
              <a:p>
                <a:pPr algn="ctr">
                  <a:spcBef>
                    <a:spcPct val="0"/>
                  </a:spcBef>
                  <a:spcAft>
                    <a:spcPct val="0"/>
                  </a:spcAft>
                  <a:defRPr/>
                </a:pPr>
                <a:endParaRPr lang="zh-CN" altLang="en-US" sz="1200" kern="0">
                  <a:solidFill>
                    <a:srgbClr val="730B0B"/>
                  </a:solidFill>
                  <a:latin typeface="+mn-ea"/>
                </a:endParaRPr>
              </a:p>
            </p:txBody>
          </p:sp>
          <p:cxnSp>
            <p:nvCxnSpPr>
              <p:cNvPr id="43" name="直接连接符 42"/>
              <p:cNvCxnSpPr>
                <a:stCxn id="42" idx="0"/>
                <a:endCxn id="42" idx="2"/>
              </p:cNvCxnSpPr>
              <p:nvPr/>
            </p:nvCxnSpPr>
            <p:spPr>
              <a:xfrm flipH="1">
                <a:off x="4876800" y="1436914"/>
                <a:ext cx="0" cy="1190172"/>
              </a:xfrm>
              <a:prstGeom prst="line">
                <a:avLst/>
              </a:prstGeom>
              <a:noFill/>
              <a:ln w="6350" cap="flat" cmpd="sng" algn="ctr">
                <a:solidFill>
                  <a:srgbClr val="E7E6E6">
                    <a:lumMod val="75000"/>
                  </a:srgbClr>
                </a:solidFill>
                <a:prstDash val="solid"/>
                <a:miter lim="800000"/>
              </a:ln>
              <a:effectLst/>
            </p:spPr>
          </p:cxnSp>
          <p:cxnSp>
            <p:nvCxnSpPr>
              <p:cNvPr id="44" name="直接连接符 43"/>
              <p:cNvCxnSpPr>
                <a:stCxn id="42" idx="1"/>
                <a:endCxn id="42" idx="3"/>
              </p:cNvCxnSpPr>
              <p:nvPr/>
            </p:nvCxnSpPr>
            <p:spPr>
              <a:xfrm>
                <a:off x="4281714" y="2032000"/>
                <a:ext cx="1190172" cy="0"/>
              </a:xfrm>
              <a:prstGeom prst="line">
                <a:avLst/>
              </a:prstGeom>
              <a:noFill/>
              <a:ln w="6350" cap="flat" cmpd="sng" algn="ctr">
                <a:solidFill>
                  <a:srgbClr val="E7E6E6">
                    <a:lumMod val="75000"/>
                  </a:srgbClr>
                </a:solidFill>
                <a:prstDash val="solid"/>
                <a:miter lim="800000"/>
              </a:ln>
              <a:effectLst/>
            </p:spPr>
          </p:cxnSp>
        </p:grpSp>
        <p:sp>
          <p:nvSpPr>
            <p:cNvPr id="41" name="标题 1"/>
            <p:cNvSpPr txBox="1"/>
            <p:nvPr/>
          </p:nvSpPr>
          <p:spPr>
            <a:xfrm>
              <a:off x="4344410" y="1436914"/>
              <a:ext cx="655345" cy="523864"/>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defTabSz="914400">
                <a:spcAft>
                  <a:spcPct val="0"/>
                </a:spcAft>
                <a:defRPr/>
              </a:pPr>
              <a:r>
                <a:rPr lang="zh-CN" altLang="en-US" sz="5000">
                  <a:solidFill>
                    <a:srgbClr val="730B0B"/>
                  </a:solidFill>
                  <a:effectLst>
                    <a:glow rad="101600">
                      <a:prstClr val="white">
                        <a:alpha val="60000"/>
                      </a:prstClr>
                    </a:glow>
                  </a:effectLst>
                  <a:latin typeface="+mn-ea"/>
                  <a:ea typeface="+mn-ea"/>
                </a:rPr>
                <a:t>盘</a:t>
              </a:r>
            </a:p>
          </p:txBody>
        </p:sp>
      </p:grpSp>
      <p:grpSp>
        <p:nvGrpSpPr>
          <p:cNvPr id="45" name="组合 44"/>
          <p:cNvGrpSpPr/>
          <p:nvPr/>
        </p:nvGrpSpPr>
        <p:grpSpPr>
          <a:xfrm>
            <a:off x="4479382" y="1501605"/>
            <a:ext cx="876995" cy="876995"/>
            <a:chOff x="4281714" y="1436914"/>
            <a:chExt cx="1190172" cy="1190172"/>
          </a:xfrm>
        </p:grpSpPr>
        <p:grpSp>
          <p:nvGrpSpPr>
            <p:cNvPr id="46" name="组合 45"/>
            <p:cNvGrpSpPr/>
            <p:nvPr/>
          </p:nvGrpSpPr>
          <p:grpSpPr>
            <a:xfrm>
              <a:off x="4281714" y="1436914"/>
              <a:ext cx="1190172" cy="1190172"/>
              <a:chOff x="4281714" y="1436914"/>
              <a:chExt cx="1190172" cy="1190172"/>
            </a:xfrm>
          </p:grpSpPr>
          <p:sp>
            <p:nvSpPr>
              <p:cNvPr id="48" name="稻壳儿&amp;花儿小姐"/>
              <p:cNvSpPr/>
              <p:nvPr/>
            </p:nvSpPr>
            <p:spPr>
              <a:xfrm>
                <a:off x="4281714" y="1436914"/>
                <a:ext cx="1190172" cy="1190172"/>
              </a:xfrm>
              <a:prstGeom prst="roundRect">
                <a:avLst>
                  <a:gd name="adj" fmla="val 5691"/>
                </a:avLst>
              </a:prstGeom>
              <a:solidFill>
                <a:sysClr val="window" lastClr="FFFFFF"/>
              </a:solidFill>
              <a:ln w="12700" cap="flat" cmpd="sng" algn="ctr">
                <a:solidFill>
                  <a:srgbClr val="E7E6E6">
                    <a:lumMod val="50000"/>
                  </a:srgbClr>
                </a:solidFill>
                <a:prstDash val="solid"/>
                <a:miter lim="800000"/>
              </a:ln>
              <a:effectLst/>
            </p:spPr>
            <p:txBody>
              <a:bodyPr rtlCol="0" anchor="ctr"/>
              <a:lstStyle/>
              <a:p>
                <a:pPr algn="ctr">
                  <a:spcBef>
                    <a:spcPct val="0"/>
                  </a:spcBef>
                  <a:spcAft>
                    <a:spcPct val="0"/>
                  </a:spcAft>
                  <a:defRPr/>
                </a:pPr>
                <a:endParaRPr lang="zh-CN" altLang="en-US" sz="1200" kern="0">
                  <a:solidFill>
                    <a:srgbClr val="44546A">
                      <a:lumMod val="75000"/>
                    </a:srgbClr>
                  </a:solidFill>
                  <a:latin typeface="+mn-ea"/>
                </a:endParaRPr>
              </a:p>
            </p:txBody>
          </p:sp>
          <p:cxnSp>
            <p:nvCxnSpPr>
              <p:cNvPr id="49" name="直接连接符 48"/>
              <p:cNvCxnSpPr>
                <a:stCxn id="48" idx="0"/>
                <a:endCxn id="48" idx="2"/>
              </p:cNvCxnSpPr>
              <p:nvPr/>
            </p:nvCxnSpPr>
            <p:spPr>
              <a:xfrm flipH="1">
                <a:off x="4876800" y="1436914"/>
                <a:ext cx="0" cy="1190172"/>
              </a:xfrm>
              <a:prstGeom prst="line">
                <a:avLst/>
              </a:prstGeom>
              <a:noFill/>
              <a:ln w="6350" cap="flat" cmpd="sng" algn="ctr">
                <a:solidFill>
                  <a:srgbClr val="E7E6E6">
                    <a:lumMod val="75000"/>
                  </a:srgbClr>
                </a:solidFill>
                <a:prstDash val="solid"/>
                <a:miter lim="800000"/>
              </a:ln>
              <a:effectLst/>
            </p:spPr>
          </p:cxnSp>
          <p:cxnSp>
            <p:nvCxnSpPr>
              <p:cNvPr id="50" name="直接连接符 49"/>
              <p:cNvCxnSpPr>
                <a:stCxn id="48" idx="1"/>
                <a:endCxn id="48" idx="3"/>
              </p:cNvCxnSpPr>
              <p:nvPr/>
            </p:nvCxnSpPr>
            <p:spPr>
              <a:xfrm>
                <a:off x="4281714" y="2032000"/>
                <a:ext cx="1190172" cy="0"/>
              </a:xfrm>
              <a:prstGeom prst="line">
                <a:avLst/>
              </a:prstGeom>
              <a:noFill/>
              <a:ln w="6350" cap="flat" cmpd="sng" algn="ctr">
                <a:solidFill>
                  <a:srgbClr val="E7E6E6">
                    <a:lumMod val="75000"/>
                  </a:srgbClr>
                </a:solidFill>
                <a:prstDash val="solid"/>
                <a:miter lim="800000"/>
              </a:ln>
              <a:effectLst/>
            </p:spPr>
          </p:cxnSp>
        </p:grpSp>
        <p:sp>
          <p:nvSpPr>
            <p:cNvPr id="47" name="标题 1"/>
            <p:cNvSpPr txBox="1"/>
            <p:nvPr/>
          </p:nvSpPr>
          <p:spPr>
            <a:xfrm>
              <a:off x="4344410" y="1436914"/>
              <a:ext cx="655345" cy="523864"/>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defTabSz="914400">
                <a:spcAft>
                  <a:spcPct val="0"/>
                </a:spcAft>
                <a:defRPr/>
              </a:pPr>
              <a:r>
                <a:rPr lang="zh-CN" altLang="en-US" sz="5000">
                  <a:solidFill>
                    <a:srgbClr val="44546A">
                      <a:lumMod val="75000"/>
                    </a:srgbClr>
                  </a:solidFill>
                  <a:effectLst>
                    <a:glow rad="101600">
                      <a:prstClr val="white">
                        <a:alpha val="60000"/>
                      </a:prstClr>
                    </a:glow>
                  </a:effectLst>
                  <a:latin typeface="+mn-ea"/>
                  <a:ea typeface="+mn-ea"/>
                </a:rPr>
                <a:t>行</a:t>
              </a:r>
            </a:p>
          </p:txBody>
        </p:sp>
      </p:grpSp>
      <p:grpSp>
        <p:nvGrpSpPr>
          <p:cNvPr id="51" name="组合 50"/>
          <p:cNvGrpSpPr/>
          <p:nvPr/>
        </p:nvGrpSpPr>
        <p:grpSpPr>
          <a:xfrm>
            <a:off x="5557068" y="1501605"/>
            <a:ext cx="876995" cy="876995"/>
            <a:chOff x="4281714" y="1436914"/>
            <a:chExt cx="1190172" cy="1190172"/>
          </a:xfrm>
        </p:grpSpPr>
        <p:grpSp>
          <p:nvGrpSpPr>
            <p:cNvPr id="52" name="组合 51"/>
            <p:cNvGrpSpPr/>
            <p:nvPr/>
          </p:nvGrpSpPr>
          <p:grpSpPr>
            <a:xfrm>
              <a:off x="4281714" y="1436914"/>
              <a:ext cx="1190172" cy="1190172"/>
              <a:chOff x="4281714" y="1436914"/>
              <a:chExt cx="1190172" cy="1190172"/>
            </a:xfrm>
          </p:grpSpPr>
          <p:sp>
            <p:nvSpPr>
              <p:cNvPr id="54" name="稻壳儿&amp;花儿小姐"/>
              <p:cNvSpPr/>
              <p:nvPr/>
            </p:nvSpPr>
            <p:spPr>
              <a:xfrm>
                <a:off x="4281714" y="1436914"/>
                <a:ext cx="1190172" cy="1190172"/>
              </a:xfrm>
              <a:prstGeom prst="roundRect">
                <a:avLst>
                  <a:gd name="adj" fmla="val 5691"/>
                </a:avLst>
              </a:prstGeom>
              <a:solidFill>
                <a:sysClr val="window" lastClr="FFFFFF"/>
              </a:solidFill>
              <a:ln w="12700" cap="flat" cmpd="sng" algn="ctr">
                <a:solidFill>
                  <a:srgbClr val="E7E6E6">
                    <a:lumMod val="50000"/>
                  </a:srgbClr>
                </a:solidFill>
                <a:prstDash val="solid"/>
                <a:miter lim="800000"/>
              </a:ln>
              <a:effectLst/>
            </p:spPr>
            <p:txBody>
              <a:bodyPr rtlCol="0" anchor="ctr"/>
              <a:lstStyle/>
              <a:p>
                <a:pPr algn="ctr">
                  <a:spcBef>
                    <a:spcPct val="0"/>
                  </a:spcBef>
                  <a:spcAft>
                    <a:spcPct val="0"/>
                  </a:spcAft>
                  <a:defRPr/>
                </a:pPr>
                <a:endParaRPr lang="zh-CN" altLang="en-US" sz="1200" kern="0">
                  <a:solidFill>
                    <a:srgbClr val="44546A">
                      <a:lumMod val="75000"/>
                    </a:srgbClr>
                  </a:solidFill>
                  <a:latin typeface="+mn-ea"/>
                </a:endParaRPr>
              </a:p>
            </p:txBody>
          </p:sp>
          <p:cxnSp>
            <p:nvCxnSpPr>
              <p:cNvPr id="55" name="直接连接符 54"/>
              <p:cNvCxnSpPr>
                <a:stCxn id="54" idx="0"/>
                <a:endCxn id="54" idx="2"/>
              </p:cNvCxnSpPr>
              <p:nvPr/>
            </p:nvCxnSpPr>
            <p:spPr>
              <a:xfrm flipH="1">
                <a:off x="4876800" y="1436914"/>
                <a:ext cx="0" cy="1190172"/>
              </a:xfrm>
              <a:prstGeom prst="line">
                <a:avLst/>
              </a:prstGeom>
              <a:noFill/>
              <a:ln w="6350" cap="flat" cmpd="sng" algn="ctr">
                <a:solidFill>
                  <a:srgbClr val="E7E6E6">
                    <a:lumMod val="75000"/>
                  </a:srgbClr>
                </a:solidFill>
                <a:prstDash val="solid"/>
                <a:miter lim="800000"/>
              </a:ln>
              <a:effectLst/>
            </p:spPr>
          </p:cxnSp>
          <p:cxnSp>
            <p:nvCxnSpPr>
              <p:cNvPr id="56" name="直接连接符 55"/>
              <p:cNvCxnSpPr>
                <a:stCxn id="54" idx="1"/>
                <a:endCxn id="54" idx="3"/>
              </p:cNvCxnSpPr>
              <p:nvPr/>
            </p:nvCxnSpPr>
            <p:spPr>
              <a:xfrm>
                <a:off x="4281714" y="2032000"/>
                <a:ext cx="1190172" cy="0"/>
              </a:xfrm>
              <a:prstGeom prst="line">
                <a:avLst/>
              </a:prstGeom>
              <a:noFill/>
              <a:ln w="6350" cap="flat" cmpd="sng" algn="ctr">
                <a:solidFill>
                  <a:srgbClr val="E7E6E6">
                    <a:lumMod val="75000"/>
                  </a:srgbClr>
                </a:solidFill>
                <a:prstDash val="solid"/>
                <a:miter lim="800000"/>
              </a:ln>
              <a:effectLst/>
            </p:spPr>
          </p:cxnSp>
        </p:grpSp>
        <p:sp>
          <p:nvSpPr>
            <p:cNvPr id="53" name="标题 1"/>
            <p:cNvSpPr txBox="1"/>
            <p:nvPr/>
          </p:nvSpPr>
          <p:spPr>
            <a:xfrm>
              <a:off x="4344410" y="1436914"/>
              <a:ext cx="655345" cy="523864"/>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defTabSz="914400">
                <a:spcAft>
                  <a:spcPct val="0"/>
                </a:spcAft>
                <a:defRPr/>
              </a:pPr>
              <a:r>
                <a:rPr lang="zh-CN" altLang="en-US" sz="5000">
                  <a:solidFill>
                    <a:srgbClr val="44546A">
                      <a:lumMod val="75000"/>
                    </a:srgbClr>
                  </a:solidFill>
                  <a:effectLst>
                    <a:glow rad="101600">
                      <a:prstClr val="white">
                        <a:alpha val="60000"/>
                      </a:prstClr>
                    </a:glow>
                  </a:effectLst>
                  <a:latin typeface="+mn-ea"/>
                  <a:ea typeface="+mn-ea"/>
                </a:rPr>
                <a:t>动</a:t>
              </a:r>
            </a:p>
          </p:txBody>
        </p:sp>
      </p:grpSp>
      <p:pic>
        <p:nvPicPr>
          <p:cNvPr id="57" name="图片 5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2731" y="1189300"/>
            <a:ext cx="1527859" cy="1432367"/>
          </a:xfrm>
          <a:prstGeom prst="rect">
            <a:avLst/>
          </a:prstGeom>
        </p:spPr>
      </p:pic>
      <p:pic>
        <p:nvPicPr>
          <p:cNvPr id="66" name="图片 65"/>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816250" y="1755379"/>
            <a:ext cx="2196584" cy="27674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sp>
        <p:nvSpPr>
          <p:cNvPr id="2" name="椭圆 1"/>
          <p:cNvSpPr/>
          <p:nvPr/>
        </p:nvSpPr>
        <p:spPr>
          <a:xfrm>
            <a:off x="3799115" y="1534885"/>
            <a:ext cx="1055914" cy="1036865"/>
          </a:xfrm>
          <a:prstGeom prst="ellipse">
            <a:avLst/>
          </a:prstGeom>
          <a:solidFill>
            <a:srgbClr val="D99B5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文本框 3"/>
          <p:cNvSpPr txBox="1"/>
          <p:nvPr/>
        </p:nvSpPr>
        <p:spPr>
          <a:xfrm>
            <a:off x="2301548" y="2717560"/>
            <a:ext cx="3836400"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3600">
                <a:solidFill>
                  <a:schemeClr val="bg2">
                    <a:lumMod val="10000"/>
                  </a:schemeClr>
                </a:solidFill>
                <a:latin typeface="黑体" panose="02010609060101010101" charset="-122"/>
                <a:ea typeface="黑体" panose="02010609060101010101" charset="-122"/>
              </a:rPr>
              <a:t>节约粮食从我做起</a:t>
            </a:r>
          </a:p>
        </p:txBody>
      </p:sp>
      <p:sp>
        <p:nvSpPr>
          <p:cNvPr id="6" name="文本框 5"/>
          <p:cNvSpPr txBox="1"/>
          <p:nvPr/>
        </p:nvSpPr>
        <p:spPr>
          <a:xfrm>
            <a:off x="3980262" y="1459372"/>
            <a:ext cx="693618"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en-US" altLang="zh-CN" sz="3600">
                <a:solidFill>
                  <a:schemeClr val="bg2">
                    <a:lumMod val="10000"/>
                  </a:schemeClr>
                </a:solidFill>
                <a:latin typeface="黑体" panose="02010609060101010101" charset="-122"/>
                <a:ea typeface="黑体" panose="02010609060101010101" charset="-122"/>
              </a:rPr>
              <a:t>04</a:t>
            </a:r>
            <a:endParaRPr lang="zh-CN" altLang="en-US" sz="3600">
              <a:solidFill>
                <a:schemeClr val="bg2">
                  <a:lumMod val="10000"/>
                </a:schemeClr>
              </a:solidFill>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稻壳儿&amp;花儿小姐"/>
          <p:cNvSpPr/>
          <p:nvPr/>
        </p:nvSpPr>
        <p:spPr>
          <a:xfrm>
            <a:off x="490320" y="3469463"/>
            <a:ext cx="8095202" cy="1024360"/>
          </a:xfrm>
          <a:prstGeom prst="rect">
            <a:avLst/>
          </a:prstGeom>
          <a:solidFill>
            <a:schemeClr val="accent6">
              <a:lumMod val="20000"/>
              <a:lumOff val="80000"/>
            </a:schemeClr>
          </a:solid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节约粮食从我做起</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04</a:t>
            </a:r>
            <a:endParaRPr lang="zh-CN" altLang="en-US" sz="1500">
              <a:solidFill>
                <a:schemeClr val="bg1"/>
              </a:solidFill>
            </a:endParaRPr>
          </a:p>
        </p:txBody>
      </p:sp>
      <p:sp>
        <p:nvSpPr>
          <p:cNvPr id="28" name="稻壳儿&amp;花儿小姐"/>
          <p:cNvSpPr txBox="1"/>
          <p:nvPr/>
        </p:nvSpPr>
        <p:spPr>
          <a:xfrm>
            <a:off x="709037" y="1098427"/>
            <a:ext cx="3828884" cy="346249"/>
          </a:xfrm>
          <a:prstGeom prst="rect">
            <a:avLst/>
          </a:prstGeom>
          <a:noFill/>
          <a:ln w="25400" cap="flat" cmpd="sng" algn="ctr">
            <a:noFill/>
            <a:prstDash val="solid"/>
          </a:ln>
          <a:effectLst/>
        </p:spPr>
        <p:txBody>
          <a:bodyPr lIns="68580" tIns="34290" rIns="68580" bIns="34290" rtlCol="0" anchor="ctr"/>
          <a:lstStyle>
            <a:defPPr>
              <a:defRPr lang="zh-CN"/>
            </a:defPPr>
            <a:lvl1pPr algn="dist">
              <a:buSzPct val="80000"/>
              <a:defRPr sz="2400">
                <a:solidFill>
                  <a:srgbClr val="730B0B"/>
                </a:solidFill>
                <a:latin typeface="汉仪雅酷黑 55W" panose="020B0504020202020204" pitchFamily="34" charset="-122"/>
                <a:ea typeface="汉仪雅酷黑 55W" panose="020B0504020202020204" pitchFamily="34" charset="-122"/>
              </a:defRPr>
            </a:lvl1pPr>
          </a:lstStyle>
          <a:p>
            <a:r>
              <a:rPr lang="zh-CN" altLang="en-US" dirty="0">
                <a:solidFill>
                  <a:srgbClr val="C00000"/>
                </a:solidFill>
              </a:rPr>
              <a:t>谁知盘中餐，粒粒皆辛苦 </a:t>
            </a:r>
          </a:p>
        </p:txBody>
      </p:sp>
      <p:cxnSp>
        <p:nvCxnSpPr>
          <p:cNvPr id="29" name="稻壳儿&amp;花儿小姐"/>
          <p:cNvCxnSpPr/>
          <p:nvPr/>
        </p:nvCxnSpPr>
        <p:spPr>
          <a:xfrm>
            <a:off x="823584" y="1784794"/>
            <a:ext cx="2840408" cy="0"/>
          </a:xfrm>
          <a:prstGeom prst="line">
            <a:avLst/>
          </a:prstGeom>
          <a:noFill/>
          <a:ln w="44450" cap="flat" cmpd="sng" algn="ctr">
            <a:solidFill>
              <a:schemeClr val="accent1"/>
            </a:solidFill>
            <a:prstDash val="solid"/>
          </a:ln>
          <a:effectLst/>
        </p:spPr>
      </p:cxnSp>
      <p:sp>
        <p:nvSpPr>
          <p:cNvPr id="30" name="矩形 24"/>
          <p:cNvSpPr>
            <a:spLocks noChangeArrowheads="1"/>
          </p:cNvSpPr>
          <p:nvPr/>
        </p:nvSpPr>
        <p:spPr bwMode="auto">
          <a:xfrm>
            <a:off x="467916" y="1450090"/>
            <a:ext cx="4155290" cy="346247"/>
          </a:xfrm>
          <a:prstGeom prst="rect">
            <a:avLst/>
          </a:prstGeom>
        </p:spPr>
        <p:txBody>
          <a:bodyPr wrap="square" lIns="91438" tIns="45719" rIns="91438" bIns="45719">
            <a:spAutoFit/>
          </a:bodyPr>
          <a:lstStyle/>
          <a:p>
            <a:pPr>
              <a:lnSpc>
                <a:spcPct val="150000"/>
              </a:lnSpc>
            </a:pPr>
            <a:r>
              <a:rPr lang="zh-CN" altLang="en-US" sz="1100" spc="150" dirty="0">
                <a:solidFill>
                  <a:prstClr val="black">
                    <a:lumMod val="75000"/>
                    <a:lumOff val="25000"/>
                  </a:prstClr>
                </a:solidFill>
                <a:latin typeface="汉仪雅酷黑 55W" panose="020B0504020202020204" pitchFamily="34" charset="-122"/>
                <a:ea typeface="汉仪雅酷黑 55W" panose="020B0504020202020204" pitchFamily="34" charset="-122"/>
              </a:rPr>
              <a:t>一粥一饭，当思来处不易；半丝半缕，恒念物力维艰</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782307" y="923866"/>
            <a:ext cx="2893778" cy="3878963"/>
          </a:xfrm>
          <a:prstGeom prst="rect">
            <a:avLst/>
          </a:prstGeom>
        </p:spPr>
      </p:pic>
      <p:sp>
        <p:nvSpPr>
          <p:cNvPr id="31" name="矩形 30"/>
          <p:cNvSpPr/>
          <p:nvPr/>
        </p:nvSpPr>
        <p:spPr>
          <a:xfrm>
            <a:off x="467916" y="1940050"/>
            <a:ext cx="4819915" cy="1477325"/>
          </a:xfrm>
          <a:prstGeom prst="rect">
            <a:avLst/>
          </a:prstGeom>
        </p:spPr>
        <p:txBody>
          <a:bodyPr wrap="square" lIns="91438" tIns="45719" rIns="91438" bIns="45719">
            <a:spAutoFit/>
          </a:bodyPr>
          <a:lstStyle/>
          <a:p>
            <a:pPr marL="214313" indent="-214313">
              <a:lnSpc>
                <a:spcPct val="150000"/>
              </a:lnSpc>
              <a:buFont typeface="Wingdings" panose="05000000000000000000" pitchFamily="2" charset="2"/>
              <a:buChar char="l"/>
            </a:pPr>
            <a:r>
              <a:rPr lang="zh-CN" altLang="en-US" sz="1200" spc="150">
                <a:solidFill>
                  <a:schemeClr val="tx1">
                    <a:lumMod val="85000"/>
                    <a:lumOff val="15000"/>
                  </a:schemeClr>
                </a:solidFill>
                <a:sym typeface="+mn-lt"/>
              </a:rPr>
              <a:t>早在</a:t>
            </a:r>
            <a:r>
              <a:rPr lang="en-US" altLang="zh-CN" sz="1200" spc="150">
                <a:solidFill>
                  <a:schemeClr val="tx1">
                    <a:lumMod val="85000"/>
                    <a:lumOff val="15000"/>
                  </a:schemeClr>
                </a:solidFill>
                <a:sym typeface="+mn-lt"/>
              </a:rPr>
              <a:t>2013</a:t>
            </a:r>
            <a:r>
              <a:rPr lang="zh-CN" altLang="en-US" sz="1200" spc="150">
                <a:solidFill>
                  <a:schemeClr val="tx1">
                    <a:lumMod val="85000"/>
                    <a:lumOff val="15000"/>
                  </a:schemeClr>
                </a:solidFill>
                <a:sym typeface="+mn-lt"/>
              </a:rPr>
              <a:t>年，全国就开展了 “光盘行动”，目的就是为了减少“舌尖上的浪费”。</a:t>
            </a:r>
          </a:p>
          <a:p>
            <a:pPr marL="214313" indent="-214313">
              <a:lnSpc>
                <a:spcPct val="150000"/>
              </a:lnSpc>
              <a:buFont typeface="Wingdings" panose="05000000000000000000" pitchFamily="2" charset="2"/>
              <a:buChar char="l"/>
            </a:pPr>
            <a:r>
              <a:rPr lang="en-US" altLang="zh-CN" sz="1200" spc="150">
                <a:solidFill>
                  <a:schemeClr val="tx1">
                    <a:lumMod val="85000"/>
                    <a:lumOff val="15000"/>
                  </a:schemeClr>
                </a:solidFill>
                <a:sym typeface="+mn-lt"/>
              </a:rPr>
              <a:t>2014</a:t>
            </a:r>
            <a:r>
              <a:rPr lang="zh-CN" altLang="en-US" sz="1200" spc="150">
                <a:solidFill>
                  <a:schemeClr val="tx1">
                    <a:lumMod val="85000"/>
                    <a:lumOff val="15000"/>
                  </a:schemeClr>
                </a:solidFill>
                <a:sym typeface="+mn-lt"/>
              </a:rPr>
              <a:t>年</a:t>
            </a:r>
            <a:r>
              <a:rPr lang="en-US" altLang="zh-CN" sz="1200" spc="150">
                <a:solidFill>
                  <a:schemeClr val="tx1">
                    <a:lumMod val="85000"/>
                    <a:lumOff val="15000"/>
                  </a:schemeClr>
                </a:solidFill>
                <a:sym typeface="+mn-lt"/>
              </a:rPr>
              <a:t>3</a:t>
            </a:r>
            <a:r>
              <a:rPr lang="zh-CN" altLang="en-US" sz="1200" spc="150">
                <a:solidFill>
                  <a:schemeClr val="tx1">
                    <a:lumMod val="85000"/>
                    <a:lumOff val="15000"/>
                  </a:schemeClr>
                </a:solidFill>
                <a:sym typeface="+mn-lt"/>
              </a:rPr>
              <a:t>月份，中共中央办公厅、国务院办公厅又印发了</a:t>
            </a:r>
            <a:r>
              <a:rPr lang="en-US" altLang="zh-CN" sz="1200" spc="150">
                <a:solidFill>
                  <a:schemeClr val="tx1">
                    <a:lumMod val="85000"/>
                    <a:lumOff val="15000"/>
                  </a:schemeClr>
                </a:solidFill>
                <a:sym typeface="+mn-lt"/>
              </a:rPr>
              <a:t>《</a:t>
            </a:r>
            <a:r>
              <a:rPr lang="zh-CN" altLang="en-US" sz="1200" spc="150">
                <a:solidFill>
                  <a:schemeClr val="tx1">
                    <a:lumMod val="85000"/>
                    <a:lumOff val="15000"/>
                  </a:schemeClr>
                </a:solidFill>
                <a:sym typeface="+mn-lt"/>
              </a:rPr>
              <a:t>关于厉行节约反对食品浪费的意见</a:t>
            </a:r>
            <a:r>
              <a:rPr lang="en-US" altLang="zh-CN" sz="1200" spc="150">
                <a:solidFill>
                  <a:schemeClr val="tx1">
                    <a:lumMod val="85000"/>
                    <a:lumOff val="15000"/>
                  </a:schemeClr>
                </a:solidFill>
                <a:sym typeface="+mn-lt"/>
              </a:rPr>
              <a:t>》</a:t>
            </a:r>
            <a:r>
              <a:rPr lang="zh-CN" altLang="en-US" sz="1200" spc="150">
                <a:solidFill>
                  <a:schemeClr val="tx1">
                    <a:lumMod val="85000"/>
                    <a:lumOff val="15000"/>
                  </a:schemeClr>
                </a:solidFill>
                <a:sym typeface="+mn-lt"/>
              </a:rPr>
              <a:t>，提出要杜绝公务活动用餐浪费、推进单位食堂节俭用餐等</a:t>
            </a:r>
          </a:p>
        </p:txBody>
      </p:sp>
      <p:sp>
        <p:nvSpPr>
          <p:cNvPr id="32" name="矩形 31"/>
          <p:cNvSpPr/>
          <p:nvPr/>
        </p:nvSpPr>
        <p:spPr>
          <a:xfrm>
            <a:off x="490319" y="3545947"/>
            <a:ext cx="5673200" cy="871389"/>
          </a:xfrm>
          <a:prstGeom prst="rect">
            <a:avLst/>
          </a:prstGeom>
        </p:spPr>
        <p:txBody>
          <a:bodyPr wrap="square" lIns="91438" tIns="45719" rIns="91438" bIns="45719">
            <a:spAutoFit/>
          </a:bodyPr>
          <a:lstStyle/>
          <a:p>
            <a:pPr>
              <a:lnSpc>
                <a:spcPct val="150000"/>
              </a:lnSpc>
            </a:pPr>
            <a:r>
              <a:rPr lang="zh-CN" altLang="en-US" sz="1100" spc="150">
                <a:solidFill>
                  <a:prstClr val="black">
                    <a:lumMod val="75000"/>
                    <a:lumOff val="25000"/>
                  </a:prstClr>
                </a:solidFill>
              </a:rPr>
              <a:t>节约粮食是我们每个公民应尽的义务，而不是说你的生活好了，你浪费得起就可以浪费。浪费是一种可耻的行为。只要存有节约的意识，其实做起来很简单：吃饭时吃多少盛多少，不扔剩饭菜；在餐馆用餐时点菜要适量</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图片 3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56951" y="2967414"/>
            <a:ext cx="3236772" cy="1950786"/>
          </a:xfrm>
          <a:prstGeom prst="rect">
            <a:avLst/>
          </a:prstGeom>
        </p:spPr>
      </p:pic>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节约粮食从我做起</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04</a:t>
            </a:r>
            <a:endParaRPr lang="zh-CN" altLang="en-US" sz="1500">
              <a:solidFill>
                <a:schemeClr val="bg1"/>
              </a:solidFill>
            </a:endParaRPr>
          </a:p>
        </p:txBody>
      </p:sp>
      <p:grpSp>
        <p:nvGrpSpPr>
          <p:cNvPr id="4" name="组合 3"/>
          <p:cNvGrpSpPr/>
          <p:nvPr/>
        </p:nvGrpSpPr>
        <p:grpSpPr>
          <a:xfrm>
            <a:off x="4939021" y="1135675"/>
            <a:ext cx="215061" cy="3480182"/>
            <a:chOff x="1621707" y="1588770"/>
            <a:chExt cx="286748" cy="4640243"/>
          </a:xfrm>
        </p:grpSpPr>
        <p:cxnSp>
          <p:nvCxnSpPr>
            <p:cNvPr id="6" name="直接连接符 5"/>
            <p:cNvCxnSpPr/>
            <p:nvPr/>
          </p:nvCxnSpPr>
          <p:spPr>
            <a:xfrm flipH="1">
              <a:off x="1765081" y="1588770"/>
              <a:ext cx="0" cy="4640243"/>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 name="稻壳儿花儿小姐"/>
            <p:cNvSpPr/>
            <p:nvPr/>
          </p:nvSpPr>
          <p:spPr>
            <a:xfrm>
              <a:off x="1621707" y="1835597"/>
              <a:ext cx="286748" cy="286748"/>
            </a:xfrm>
            <a:prstGeom prst="ellipse">
              <a:avLst/>
            </a:prstGeom>
            <a:solidFill>
              <a:srgbClr val="D99B5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chemeClr val="tx1">
                    <a:lumMod val="75000"/>
                    <a:lumOff val="25000"/>
                  </a:schemeClr>
                </a:solidFill>
                <a:latin typeface="+mn-ea"/>
                <a:cs typeface="+mn-ea"/>
                <a:sym typeface="Calibri" panose="020F0502020204030204" pitchFamily="34" charset="0"/>
              </a:endParaRPr>
            </a:p>
          </p:txBody>
        </p:sp>
        <p:sp>
          <p:nvSpPr>
            <p:cNvPr id="9" name="稻壳儿花儿小姐"/>
            <p:cNvSpPr/>
            <p:nvPr/>
          </p:nvSpPr>
          <p:spPr>
            <a:xfrm>
              <a:off x="1621707" y="3368766"/>
              <a:ext cx="286748" cy="286748"/>
            </a:xfrm>
            <a:prstGeom prst="ellipse">
              <a:avLst/>
            </a:prstGeom>
            <a:solidFill>
              <a:srgbClr val="D99B5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chemeClr val="tx1">
                    <a:lumMod val="75000"/>
                    <a:lumOff val="25000"/>
                  </a:schemeClr>
                </a:solidFill>
                <a:latin typeface="+mn-ea"/>
                <a:cs typeface="+mn-ea"/>
                <a:sym typeface="Calibri" panose="020F0502020204030204" pitchFamily="34" charset="0"/>
              </a:endParaRPr>
            </a:p>
          </p:txBody>
        </p:sp>
        <p:sp>
          <p:nvSpPr>
            <p:cNvPr id="11" name="稻壳儿花儿小姐"/>
            <p:cNvSpPr/>
            <p:nvPr/>
          </p:nvSpPr>
          <p:spPr>
            <a:xfrm>
              <a:off x="1621707" y="4963841"/>
              <a:ext cx="286748" cy="286748"/>
            </a:xfrm>
            <a:prstGeom prst="ellipse">
              <a:avLst/>
            </a:prstGeom>
            <a:solidFill>
              <a:srgbClr val="D99B5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00">
                <a:solidFill>
                  <a:schemeClr val="tx1">
                    <a:lumMod val="75000"/>
                    <a:lumOff val="25000"/>
                  </a:schemeClr>
                </a:solidFill>
                <a:latin typeface="+mn-ea"/>
                <a:cs typeface="+mn-ea"/>
                <a:sym typeface="Calibri" panose="020F0502020204030204" pitchFamily="34" charset="0"/>
              </a:endParaRPr>
            </a:p>
          </p:txBody>
        </p:sp>
      </p:grpSp>
      <p:sp>
        <p:nvSpPr>
          <p:cNvPr id="26" name="稻壳儿花儿小姐"/>
          <p:cNvSpPr/>
          <p:nvPr/>
        </p:nvSpPr>
        <p:spPr>
          <a:xfrm>
            <a:off x="475342" y="1323611"/>
            <a:ext cx="3980498" cy="1477325"/>
          </a:xfrm>
          <a:prstGeom prst="rect">
            <a:avLst/>
          </a:prstGeom>
        </p:spPr>
        <p:txBody>
          <a:bodyPr wrap="square" lIns="91438" tIns="45719" rIns="91438" bIns="45719">
            <a:spAutoFit/>
          </a:bodyPr>
          <a:lstStyle/>
          <a:p>
            <a:pPr>
              <a:lnSpc>
                <a:spcPct val="150000"/>
              </a:lnSpc>
            </a:pPr>
            <a:r>
              <a:rPr lang="en-US" altLang="zh-CN" sz="1200" spc="150">
                <a:solidFill>
                  <a:schemeClr val="tx1">
                    <a:lumMod val="85000"/>
                    <a:lumOff val="15000"/>
                  </a:schemeClr>
                </a:solidFill>
                <a:sym typeface="+mn-ea"/>
              </a:rPr>
              <a:t>XXXXX</a:t>
            </a:r>
            <a:r>
              <a:rPr lang="zh-CN" altLang="en-US" sz="1200" spc="150">
                <a:solidFill>
                  <a:schemeClr val="tx1">
                    <a:lumMod val="85000"/>
                    <a:lumOff val="15000"/>
                  </a:schemeClr>
                </a:solidFill>
                <a:sym typeface="+mn-ea"/>
              </a:rPr>
              <a:t>对制止餐饮浪费行为作出重要指示时，这样指出。</a:t>
            </a:r>
            <a:r>
              <a:rPr lang="en-US" altLang="zh-CN" sz="1200" spc="150">
                <a:solidFill>
                  <a:schemeClr val="tx1">
                    <a:lumMod val="85000"/>
                    <a:lumOff val="15000"/>
                  </a:schemeClr>
                </a:solidFill>
                <a:sym typeface="+mn-ea"/>
              </a:rPr>
              <a:t>XX</a:t>
            </a:r>
            <a:r>
              <a:rPr lang="zh-CN" altLang="en-US" sz="1200" spc="150">
                <a:solidFill>
                  <a:schemeClr val="tx1">
                    <a:lumMod val="85000"/>
                    <a:lumOff val="15000"/>
                  </a:schemeClr>
                </a:solidFill>
                <a:sym typeface="+mn-ea"/>
              </a:rPr>
              <a:t>强调，要加强立法，强化监管，采取有效措施，建立长效机制，坚决制止餐饮浪费行为。要进一步加强宣传教育，切实培养节约习惯，在全社会营造浪费可耻、节约为荣的氛围</a:t>
            </a:r>
          </a:p>
        </p:txBody>
      </p:sp>
      <p:sp>
        <p:nvSpPr>
          <p:cNvPr id="27" name="稻壳儿&amp;花儿小姐"/>
          <p:cNvSpPr/>
          <p:nvPr/>
        </p:nvSpPr>
        <p:spPr>
          <a:xfrm>
            <a:off x="5261612" y="1270838"/>
            <a:ext cx="2446824" cy="300083"/>
          </a:xfrm>
          <a:prstGeom prst="rect">
            <a:avLst/>
          </a:prstGeom>
          <a:noFill/>
        </p:spPr>
        <p:txBody>
          <a:bodyPr wrap="square" lIns="68580" tIns="34290" rIns="68580" bIns="34290">
            <a:spAutoFit/>
            <a:scene3d>
              <a:camera prst="orthographicFront"/>
              <a:lightRig rig="threePt" dir="t"/>
            </a:scene3d>
            <a:sp3d contourW="12700"/>
          </a:bodyPr>
          <a:lstStyle/>
          <a:p>
            <a:pPr defTabSz="342900"/>
            <a:r>
              <a:rPr lang="zh-CN" altLang="en-US" sz="1500" spc="225">
                <a:solidFill>
                  <a:srgbClr val="730B0B"/>
                </a:solidFill>
                <a:latin typeface="Calibri" panose="020F0502020204030204" pitchFamily="34" charset="0"/>
                <a:ea typeface="微软雅黑" panose="020B0503020204020204" pitchFamily="34" charset="-122"/>
              </a:rPr>
              <a:t>切实培养节俭节约习惯</a:t>
            </a:r>
          </a:p>
        </p:txBody>
      </p:sp>
      <p:sp>
        <p:nvSpPr>
          <p:cNvPr id="28" name="稻壳儿&amp;花儿小姐"/>
          <p:cNvSpPr/>
          <p:nvPr/>
        </p:nvSpPr>
        <p:spPr>
          <a:xfrm>
            <a:off x="5261612" y="2428160"/>
            <a:ext cx="2446824" cy="300083"/>
          </a:xfrm>
          <a:prstGeom prst="rect">
            <a:avLst/>
          </a:prstGeom>
          <a:noFill/>
        </p:spPr>
        <p:txBody>
          <a:bodyPr wrap="square" lIns="68580" tIns="34290" rIns="68580" bIns="34290">
            <a:spAutoFit/>
            <a:scene3d>
              <a:camera prst="orthographicFront"/>
              <a:lightRig rig="threePt" dir="t"/>
            </a:scene3d>
            <a:sp3d contourW="12700"/>
          </a:bodyPr>
          <a:lstStyle/>
          <a:p>
            <a:pPr defTabSz="342900"/>
            <a:r>
              <a:rPr lang="zh-CN" altLang="en-US" sz="1500" spc="225">
                <a:solidFill>
                  <a:srgbClr val="730B0B"/>
                </a:solidFill>
                <a:latin typeface="Calibri" panose="020F0502020204030204" pitchFamily="34" charset="0"/>
                <a:ea typeface="微软雅黑" panose="020B0503020204020204" pitchFamily="34" charset="-122"/>
              </a:rPr>
              <a:t>积极践行绿色生活方式</a:t>
            </a:r>
          </a:p>
        </p:txBody>
      </p:sp>
      <p:sp>
        <p:nvSpPr>
          <p:cNvPr id="29" name="稻壳儿&amp;花儿小姐"/>
          <p:cNvSpPr/>
          <p:nvPr/>
        </p:nvSpPr>
        <p:spPr>
          <a:xfrm>
            <a:off x="5261612" y="3585483"/>
            <a:ext cx="2446824" cy="300083"/>
          </a:xfrm>
          <a:prstGeom prst="rect">
            <a:avLst/>
          </a:prstGeom>
          <a:noFill/>
        </p:spPr>
        <p:txBody>
          <a:bodyPr wrap="square" lIns="68580" tIns="34290" rIns="68580" bIns="34290">
            <a:spAutoFit/>
            <a:scene3d>
              <a:camera prst="orthographicFront"/>
              <a:lightRig rig="threePt" dir="t"/>
            </a:scene3d>
            <a:sp3d contourW="12700"/>
          </a:bodyPr>
          <a:lstStyle/>
          <a:p>
            <a:pPr defTabSz="342900"/>
            <a:r>
              <a:rPr lang="zh-CN" altLang="en-US" sz="1500" spc="225">
                <a:solidFill>
                  <a:srgbClr val="730B0B"/>
                </a:solidFill>
                <a:latin typeface="Calibri" panose="020F0502020204030204" pitchFamily="34" charset="0"/>
                <a:ea typeface="微软雅黑" panose="020B0503020204020204" pitchFamily="34" charset="-122"/>
              </a:rPr>
              <a:t>大力弘扬艰苦奋斗精神</a:t>
            </a:r>
          </a:p>
        </p:txBody>
      </p:sp>
      <p:sp>
        <p:nvSpPr>
          <p:cNvPr id="34" name="矩形 33"/>
          <p:cNvSpPr/>
          <p:nvPr/>
        </p:nvSpPr>
        <p:spPr>
          <a:xfrm>
            <a:off x="5252931" y="1535856"/>
            <a:ext cx="3410537" cy="854078"/>
          </a:xfrm>
          <a:prstGeom prst="rect">
            <a:avLst/>
          </a:prstGeom>
        </p:spPr>
        <p:txBody>
          <a:bodyPr wrap="square" lIns="91438" tIns="45719" rIns="91438" bIns="45719">
            <a:spAutoFit/>
          </a:bodyPr>
          <a:lstStyle/>
          <a:p>
            <a:pPr>
              <a:lnSpc>
                <a:spcPct val="150000"/>
              </a:lnSpc>
            </a:pPr>
            <a:r>
              <a:rPr lang="zh-CN" altLang="en-US" sz="1100" spc="113">
                <a:solidFill>
                  <a:schemeClr val="tx1">
                    <a:lumMod val="85000"/>
                    <a:lumOff val="15000"/>
                  </a:schemeClr>
                </a:solidFill>
                <a:sym typeface="微软雅黑" panose="020B0503020204020204" pitchFamily="34" charset="-122"/>
              </a:rPr>
              <a:t>厉行节约、反对浪费是一个民族基本的现代文明素养，只有让节约成为一种社会风尚，才能续写民族美德的新篇章</a:t>
            </a:r>
            <a:endParaRPr lang="zh-CN" altLang="en-US" sz="1100" spc="113">
              <a:solidFill>
                <a:schemeClr val="tx1">
                  <a:lumMod val="85000"/>
                  <a:lumOff val="15000"/>
                </a:schemeClr>
              </a:solidFill>
            </a:endParaRPr>
          </a:p>
        </p:txBody>
      </p:sp>
      <p:sp>
        <p:nvSpPr>
          <p:cNvPr id="35" name="矩形 34"/>
          <p:cNvSpPr/>
          <p:nvPr/>
        </p:nvSpPr>
        <p:spPr>
          <a:xfrm>
            <a:off x="5252931" y="2669888"/>
            <a:ext cx="3410537" cy="854078"/>
          </a:xfrm>
          <a:prstGeom prst="rect">
            <a:avLst/>
          </a:prstGeom>
        </p:spPr>
        <p:txBody>
          <a:bodyPr wrap="square" lIns="91438" tIns="45719" rIns="91438" bIns="45719">
            <a:spAutoFit/>
          </a:bodyPr>
          <a:lstStyle/>
          <a:p>
            <a:pPr>
              <a:lnSpc>
                <a:spcPct val="150000"/>
              </a:lnSpc>
            </a:pPr>
            <a:r>
              <a:rPr lang="zh-CN" altLang="en-US" sz="1100" spc="113">
                <a:solidFill>
                  <a:schemeClr val="tx1">
                    <a:lumMod val="85000"/>
                    <a:lumOff val="15000"/>
                  </a:schemeClr>
                </a:solidFill>
                <a:sym typeface="微软雅黑" panose="020B0503020204020204" pitchFamily="34" charset="-122"/>
              </a:rPr>
              <a:t>“取之有度，用之有节”，倡导简约适度、绿色低碳的生活方式，拒绝奢华和浪费，才能形成文明健康的社会风尚</a:t>
            </a:r>
            <a:endParaRPr lang="zh-CN" altLang="en-US" sz="1100" spc="113">
              <a:solidFill>
                <a:schemeClr val="tx1">
                  <a:lumMod val="85000"/>
                  <a:lumOff val="15000"/>
                </a:schemeClr>
              </a:solidFill>
            </a:endParaRPr>
          </a:p>
        </p:txBody>
      </p:sp>
      <p:sp>
        <p:nvSpPr>
          <p:cNvPr id="36" name="矩形 35"/>
          <p:cNvSpPr/>
          <p:nvPr/>
        </p:nvSpPr>
        <p:spPr>
          <a:xfrm>
            <a:off x="5252931" y="3822022"/>
            <a:ext cx="3483921" cy="1107994"/>
          </a:xfrm>
          <a:prstGeom prst="rect">
            <a:avLst/>
          </a:prstGeom>
        </p:spPr>
        <p:txBody>
          <a:bodyPr wrap="square" lIns="91438" tIns="45719" rIns="91438" bIns="45719">
            <a:spAutoFit/>
          </a:bodyPr>
          <a:lstStyle/>
          <a:p>
            <a:pPr>
              <a:lnSpc>
                <a:spcPct val="150000"/>
              </a:lnSpc>
            </a:pPr>
            <a:r>
              <a:rPr lang="zh-CN" altLang="en-US" sz="1100" spc="113">
                <a:solidFill>
                  <a:schemeClr val="tx1">
                    <a:lumMod val="85000"/>
                    <a:lumOff val="15000"/>
                  </a:schemeClr>
                </a:solidFill>
                <a:sym typeface="微软雅黑" panose="020B0503020204020204" pitchFamily="34" charset="-122"/>
              </a:rPr>
              <a:t>历史和现实证明，一个没有艰苦奋斗、勤俭节约精神作支撑的民族，难以自立自强；一个没有艰苦奋斗、勤俭节约精神作支撑的政党，难以兴旺发达</a:t>
            </a:r>
            <a:endParaRPr lang="zh-CN" altLang="en-US" sz="1100" spc="113">
              <a:solidFill>
                <a:schemeClr val="tx1">
                  <a:lumMod val="85000"/>
                  <a:lumOff val="1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8" y="282133"/>
            <a:ext cx="229178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节约粮食从我做起</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04</a:t>
            </a:r>
            <a:endParaRPr lang="zh-CN" altLang="en-US" sz="1500">
              <a:solidFill>
                <a:schemeClr val="bg1"/>
              </a:solidFill>
            </a:endParaRPr>
          </a:p>
        </p:txBody>
      </p:sp>
      <p:sp>
        <p:nvSpPr>
          <p:cNvPr id="13" name="矩形 12"/>
          <p:cNvSpPr/>
          <p:nvPr/>
        </p:nvSpPr>
        <p:spPr>
          <a:xfrm>
            <a:off x="782434" y="1981318"/>
            <a:ext cx="3497306" cy="3311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珍惜粮食</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适量定餐</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避免剩餐</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减少浪费</a:t>
            </a:r>
          </a:p>
        </p:txBody>
      </p:sp>
      <p:sp>
        <p:nvSpPr>
          <p:cNvPr id="15" name="稻壳儿&amp;花儿小姐"/>
          <p:cNvSpPr/>
          <p:nvPr/>
        </p:nvSpPr>
        <p:spPr>
          <a:xfrm>
            <a:off x="467916" y="2002734"/>
            <a:ext cx="270000" cy="270000"/>
          </a:xfrm>
          <a:prstGeom prst="ellipse">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1</a:t>
            </a:r>
            <a:endParaRPr lang="zh-CN" altLang="en-US" b="1"/>
          </a:p>
        </p:txBody>
      </p:sp>
      <p:sp>
        <p:nvSpPr>
          <p:cNvPr id="16" name="TextBox 15"/>
          <p:cNvSpPr txBox="1"/>
          <p:nvPr/>
        </p:nvSpPr>
        <p:spPr bwMode="auto">
          <a:xfrm>
            <a:off x="2725085" y="1062122"/>
            <a:ext cx="3693830" cy="346249"/>
          </a:xfrm>
          <a:prstGeom prst="rect">
            <a:avLst/>
          </a:prstGeom>
          <a:noFill/>
          <a:ln w="25400" cap="flat" cmpd="sng" algn="ctr">
            <a:noFill/>
            <a:prstDash val="solid"/>
          </a:ln>
          <a:effectLst/>
        </p:spPr>
        <p:txBody>
          <a:bodyPr lIns="68580" tIns="34290" rIns="68580" bIns="34290" rtlCol="0" anchor="ctr"/>
          <a:lstStyle>
            <a:defPPr>
              <a:defRPr lang="zh-CN"/>
            </a:defPPr>
            <a:lvl1pPr algn="dist">
              <a:buSzPct val="80000"/>
              <a:defRPr sz="2400">
                <a:solidFill>
                  <a:srgbClr val="C00000"/>
                </a:solidFill>
                <a:latin typeface="汉仪雅酷黑 55W" panose="020B0504020202020204" pitchFamily="34" charset="-122"/>
                <a:ea typeface="汉仪雅酷黑 55W" panose="020B0504020202020204" pitchFamily="34" charset="-122"/>
              </a:defRPr>
            </a:lvl1pPr>
          </a:lstStyle>
          <a:p>
            <a:r>
              <a:rPr lang="zh-CN" altLang="en-US" dirty="0"/>
              <a:t>关于节约粮食的八个建议</a:t>
            </a:r>
          </a:p>
        </p:txBody>
      </p:sp>
      <p:cxnSp>
        <p:nvCxnSpPr>
          <p:cNvPr id="17" name="直接连接符 16"/>
          <p:cNvCxnSpPr/>
          <p:nvPr/>
        </p:nvCxnSpPr>
        <p:spPr>
          <a:xfrm>
            <a:off x="3037242" y="1413557"/>
            <a:ext cx="2840408" cy="0"/>
          </a:xfrm>
          <a:prstGeom prst="line">
            <a:avLst/>
          </a:prstGeom>
          <a:noFill/>
          <a:ln w="44450" cap="flat" cmpd="sng" algn="ctr">
            <a:solidFill>
              <a:schemeClr val="bg1">
                <a:lumMod val="50000"/>
              </a:schemeClr>
            </a:solidFill>
            <a:prstDash val="solid"/>
          </a:ln>
          <a:effectLst/>
        </p:spPr>
      </p:cxnSp>
      <p:sp>
        <p:nvSpPr>
          <p:cNvPr id="18" name="矩形 17"/>
          <p:cNvSpPr/>
          <p:nvPr/>
        </p:nvSpPr>
        <p:spPr>
          <a:xfrm>
            <a:off x="782434" y="2654634"/>
            <a:ext cx="3497306" cy="3311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不攀比</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以节约为荣</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浪费为耻</a:t>
            </a:r>
          </a:p>
        </p:txBody>
      </p:sp>
      <p:sp>
        <p:nvSpPr>
          <p:cNvPr id="19" name="稻壳儿&amp;花儿小姐"/>
          <p:cNvSpPr/>
          <p:nvPr/>
        </p:nvSpPr>
        <p:spPr>
          <a:xfrm>
            <a:off x="467916" y="2678657"/>
            <a:ext cx="270000" cy="270000"/>
          </a:xfrm>
          <a:prstGeom prst="ellipse">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2</a:t>
            </a:r>
            <a:endParaRPr lang="zh-CN" altLang="en-US" b="1"/>
          </a:p>
        </p:txBody>
      </p:sp>
      <p:sp>
        <p:nvSpPr>
          <p:cNvPr id="20" name="矩形 19"/>
          <p:cNvSpPr/>
          <p:nvPr/>
        </p:nvSpPr>
        <p:spPr>
          <a:xfrm>
            <a:off x="782434" y="3327950"/>
            <a:ext cx="3497306" cy="3311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吃饭时吃多少盛多少</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不浪费剩饭剩菜</a:t>
            </a:r>
          </a:p>
        </p:txBody>
      </p:sp>
      <p:sp>
        <p:nvSpPr>
          <p:cNvPr id="21" name="稻壳儿&amp;花儿小姐"/>
          <p:cNvSpPr/>
          <p:nvPr/>
        </p:nvSpPr>
        <p:spPr>
          <a:xfrm>
            <a:off x="467916" y="3346330"/>
            <a:ext cx="270000" cy="270000"/>
          </a:xfrm>
          <a:prstGeom prst="ellipse">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3</a:t>
            </a:r>
            <a:endParaRPr lang="zh-CN" altLang="en-US" b="1"/>
          </a:p>
        </p:txBody>
      </p:sp>
      <p:sp>
        <p:nvSpPr>
          <p:cNvPr id="22" name="矩形 21"/>
          <p:cNvSpPr/>
          <p:nvPr/>
        </p:nvSpPr>
        <p:spPr>
          <a:xfrm>
            <a:off x="782434" y="4001267"/>
            <a:ext cx="3497306" cy="3311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看到浪费现象勇敢地起来制止</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尽力减少浪费</a:t>
            </a:r>
          </a:p>
        </p:txBody>
      </p:sp>
      <p:sp>
        <p:nvSpPr>
          <p:cNvPr id="23" name="稻壳儿&amp;花儿小姐"/>
          <p:cNvSpPr/>
          <p:nvPr/>
        </p:nvSpPr>
        <p:spPr>
          <a:xfrm>
            <a:off x="467916" y="4022684"/>
            <a:ext cx="270000" cy="270000"/>
          </a:xfrm>
          <a:prstGeom prst="ellipse">
            <a:avLst/>
          </a:prstGeom>
          <a:solidFill>
            <a:srgbClr val="D99B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4</a:t>
            </a:r>
            <a:endParaRPr lang="zh-CN" altLang="en-US" b="1"/>
          </a:p>
        </p:txBody>
      </p:sp>
      <p:sp>
        <p:nvSpPr>
          <p:cNvPr id="24" name="矩形 23"/>
          <p:cNvSpPr/>
          <p:nvPr/>
        </p:nvSpPr>
        <p:spPr>
          <a:xfrm>
            <a:off x="5200532" y="1903507"/>
            <a:ext cx="3475553" cy="486818"/>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lnSpc>
                <a:spcPct val="120000"/>
              </a:lnSpc>
            </a:pP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做节约宣传员</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向家人</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亲戚</a:t>
            </a:r>
            <a:r>
              <a:rPr lang="en-US" altLang="zh-CN" sz="1200" spc="150">
                <a:solidFill>
                  <a:schemeClr val="tx1">
                    <a:lumMod val="85000"/>
                    <a:lumOff val="15000"/>
                  </a:schemeClr>
                </a:solidFill>
                <a:latin typeface="Calibri" panose="020F0502020204030204" pitchFamily="34" charset="0"/>
                <a:ea typeface="微软雅黑" panose="020B0503020204020204" pitchFamily="34" charset="-122"/>
              </a:rPr>
              <a:t>,</a:t>
            </a: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朋友宣传浪费的可怕后果</a:t>
            </a:r>
          </a:p>
        </p:txBody>
      </p:sp>
      <p:sp>
        <p:nvSpPr>
          <p:cNvPr id="25" name="稻壳儿&amp;花儿小姐"/>
          <p:cNvSpPr/>
          <p:nvPr/>
        </p:nvSpPr>
        <p:spPr>
          <a:xfrm>
            <a:off x="4886015" y="2002734"/>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5</a:t>
            </a:r>
            <a:endParaRPr lang="zh-CN" altLang="en-US" b="1"/>
          </a:p>
        </p:txBody>
      </p:sp>
      <p:sp>
        <p:nvSpPr>
          <p:cNvPr id="26" name="矩形 25"/>
          <p:cNvSpPr/>
          <p:nvPr/>
        </p:nvSpPr>
        <p:spPr>
          <a:xfrm>
            <a:off x="5200532" y="2654634"/>
            <a:ext cx="3475553" cy="3311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lnSpc>
                <a:spcPct val="120000"/>
              </a:lnSpc>
            </a:pP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不偏食，不挑食</a:t>
            </a:r>
          </a:p>
        </p:txBody>
      </p:sp>
      <p:sp>
        <p:nvSpPr>
          <p:cNvPr id="27" name="稻壳儿&amp;花儿小姐"/>
          <p:cNvSpPr/>
          <p:nvPr/>
        </p:nvSpPr>
        <p:spPr>
          <a:xfrm>
            <a:off x="4886015" y="2678657"/>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6</a:t>
            </a:r>
            <a:endParaRPr lang="zh-CN" altLang="en-US" b="1"/>
          </a:p>
        </p:txBody>
      </p:sp>
      <p:sp>
        <p:nvSpPr>
          <p:cNvPr id="34" name="矩形 33"/>
          <p:cNvSpPr/>
          <p:nvPr/>
        </p:nvSpPr>
        <p:spPr>
          <a:xfrm>
            <a:off x="5200532" y="3250140"/>
            <a:ext cx="3475553" cy="486818"/>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lnSpc>
                <a:spcPct val="120000"/>
              </a:lnSpc>
            </a:pP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到饭店吃饭时，点饭点菜不浪费，若有剩余的要尽量带回家</a:t>
            </a:r>
          </a:p>
        </p:txBody>
      </p:sp>
      <p:sp>
        <p:nvSpPr>
          <p:cNvPr id="35" name="稻壳儿&amp;花儿小姐"/>
          <p:cNvSpPr/>
          <p:nvPr/>
        </p:nvSpPr>
        <p:spPr>
          <a:xfrm>
            <a:off x="4886015" y="3346330"/>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7</a:t>
            </a:r>
            <a:endParaRPr lang="zh-CN" altLang="en-US" b="1"/>
          </a:p>
        </p:txBody>
      </p:sp>
      <p:sp>
        <p:nvSpPr>
          <p:cNvPr id="36" name="矩形 35"/>
          <p:cNvSpPr/>
          <p:nvPr/>
        </p:nvSpPr>
        <p:spPr>
          <a:xfrm>
            <a:off x="5200532" y="3923457"/>
            <a:ext cx="3475553" cy="486818"/>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defTabSz="342900">
              <a:lnSpc>
                <a:spcPct val="120000"/>
              </a:lnSpc>
            </a:pPr>
            <a:r>
              <a:rPr lang="zh-CN" altLang="en-US" sz="1200" spc="150">
                <a:solidFill>
                  <a:schemeClr val="tx1">
                    <a:lumMod val="85000"/>
                    <a:lumOff val="15000"/>
                  </a:schemeClr>
                </a:solidFill>
                <a:latin typeface="Calibri" panose="020F0502020204030204" pitchFamily="34" charset="0"/>
                <a:ea typeface="微软雅黑" panose="020B0503020204020204" pitchFamily="34" charset="-122"/>
              </a:rPr>
              <a:t>积极监督身边的亲人和朋友，及时制止浪费粮食的现象</a:t>
            </a:r>
          </a:p>
        </p:txBody>
      </p:sp>
      <p:sp>
        <p:nvSpPr>
          <p:cNvPr id="37" name="稻壳儿&amp;花儿小姐"/>
          <p:cNvSpPr/>
          <p:nvPr/>
        </p:nvSpPr>
        <p:spPr>
          <a:xfrm>
            <a:off x="4886015" y="4022684"/>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8</a:t>
            </a:r>
            <a:endParaRPr lang="zh-CN" altLang="en-US" b="1"/>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49740" y="1008771"/>
            <a:ext cx="4444370" cy="2706859"/>
          </a:xfrm>
          <a:prstGeom prst="rect">
            <a:avLst/>
          </a:prstGeom>
        </p:spPr>
      </p:pic>
      <p:pic>
        <p:nvPicPr>
          <p:cNvPr id="5" name="图片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pic>
        <p:nvPicPr>
          <p:cNvPr id="6" name="New picture"/>
          <p:cNvPicPr/>
          <p:nvPr/>
        </p:nvPicPr>
        <p:blipFill>
          <a:blip r:embed="rId6"/>
          <a:stretch>
            <a:fillRect/>
          </a:stretch>
        </p:blipFill>
        <p:spPr>
          <a:xfrm>
            <a:off x="8105775" y="8591550"/>
            <a:ext cx="247650" cy="180975"/>
          </a:xfrm>
          <a:prstGeom prst="cube">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49036" y="753088"/>
            <a:ext cx="3644741" cy="761048"/>
          </a:xfrm>
          <a:prstGeom prst="rect">
            <a:avLst/>
          </a:prstGeom>
          <a:noFill/>
        </p:spPr>
        <p:txBody>
          <a:bodyPr wrap="square" lIns="68580" tIns="34290" rIns="68580" bIns="34290" rtlCol="0">
            <a:spAutoFit/>
          </a:bodyPr>
          <a:lstStyle/>
          <a:p>
            <a:r>
              <a:rPr lang="en-US" altLang="zh-CN" sz="4500" i="1"/>
              <a:t>CONTENTS</a:t>
            </a:r>
          </a:p>
        </p:txBody>
      </p:sp>
      <p:grpSp>
        <p:nvGrpSpPr>
          <p:cNvPr id="2" name="组合 1"/>
          <p:cNvGrpSpPr/>
          <p:nvPr/>
        </p:nvGrpSpPr>
        <p:grpSpPr>
          <a:xfrm>
            <a:off x="770457" y="2045562"/>
            <a:ext cx="2038917" cy="414572"/>
            <a:chOff x="6238875" y="1685854"/>
            <a:chExt cx="2718557" cy="552521"/>
          </a:xfrm>
        </p:grpSpPr>
        <p:sp>
          <p:nvSpPr>
            <p:cNvPr id="40" name="文本框 39"/>
            <p:cNvSpPr txBox="1"/>
            <p:nvPr/>
          </p:nvSpPr>
          <p:spPr>
            <a:xfrm>
              <a:off x="6915848" y="1685854"/>
              <a:ext cx="2041584" cy="430698"/>
            </a:xfrm>
            <a:prstGeom prst="rect">
              <a:avLst/>
            </a:prstGeom>
            <a:noFill/>
          </p:spPr>
          <p:txBody>
            <a:bodyPr wrap="none" rtlCol="0">
              <a:spAutoFit/>
              <a:scene3d>
                <a:camera prst="orthographicFront"/>
                <a:lightRig rig="threePt" dir="t"/>
              </a:scene3d>
              <a:sp3d contourW="12700"/>
            </a:bodyPr>
            <a:lstStyle/>
            <a:p>
              <a:pPr>
                <a:spcBef>
                  <a:spcPct val="0"/>
                </a:spcBef>
                <a:spcAft>
                  <a:spcPct val="0"/>
                </a:spcAft>
                <a:defRPr/>
              </a:pPr>
              <a:r>
                <a:rPr lang="zh-CN" altLang="en-US" sz="1500" dirty="0">
                  <a:cs typeface="+mn-ea"/>
                  <a:sym typeface="+mn-lt"/>
                </a:rPr>
                <a:t>浪费粮食的现象</a:t>
              </a:r>
            </a:p>
          </p:txBody>
        </p:sp>
        <p:grpSp>
          <p:nvGrpSpPr>
            <p:cNvPr id="3" name="组合 2"/>
            <p:cNvGrpSpPr/>
            <p:nvPr/>
          </p:nvGrpSpPr>
          <p:grpSpPr>
            <a:xfrm>
              <a:off x="6238875" y="1704975"/>
              <a:ext cx="533400" cy="533400"/>
              <a:chOff x="6238875" y="1704975"/>
              <a:chExt cx="533400" cy="533400"/>
            </a:xfrm>
          </p:grpSpPr>
          <p:sp>
            <p:nvSpPr>
              <p:cNvPr id="25" name="椭圆 24"/>
              <p:cNvSpPr/>
              <p:nvPr/>
            </p:nvSpPr>
            <p:spPr>
              <a:xfrm>
                <a:off x="6238875" y="1704975"/>
                <a:ext cx="533400" cy="533400"/>
              </a:xfrm>
              <a:prstGeom prst="ellipse">
                <a:avLst/>
              </a:prstGeom>
              <a:blipFill rotWithShape="1">
                <a:blip r:embed="rId4" cstate="email">
                  <a:extLst>
                    <a:ext uri="{28A0092B-C50C-407E-A947-70E740481C1C}">
                      <a14:useLocalDpi xmlns:a14="http://schemas.microsoft.com/office/drawing/2010/main"/>
                    </a:ext>
                  </a:extLst>
                </a:blip>
                <a:stretch>
                  <a:fillRect/>
                </a:stretch>
              </a:blipFill>
              <a:ln>
                <a:noFill/>
              </a:ln>
              <a:effectLst>
                <a:outerShdw blurRad="774700" dist="850900" dir="2700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文本框 7"/>
              <p:cNvSpPr txBox="1"/>
              <p:nvPr/>
            </p:nvSpPr>
            <p:spPr>
              <a:xfrm>
                <a:off x="6278370" y="1778617"/>
                <a:ext cx="474855" cy="403610"/>
              </a:xfrm>
              <a:prstGeom prst="rect">
                <a:avLst/>
              </a:prstGeom>
              <a:noFill/>
            </p:spPr>
            <p:txBody>
              <a:bodyPr wrap="square" rtlCol="0">
                <a:spAutoFit/>
                <a:scene3d>
                  <a:camera prst="orthographicFront"/>
                  <a:lightRig rig="threePt" dir="t"/>
                </a:scene3d>
                <a:sp3d contourW="12700"/>
              </a:bodyPr>
              <a:lstStyle/>
              <a:p>
                <a:pPr algn="ctr">
                  <a:lnSpc>
                    <a:spcPct val="114000"/>
                  </a:lnSpc>
                  <a:spcBef>
                    <a:spcPct val="0"/>
                  </a:spcBef>
                  <a:spcAft>
                    <a:spcPct val="0"/>
                  </a:spcAft>
                  <a:defRPr/>
                </a:pPr>
                <a:r>
                  <a:rPr lang="en-US" altLang="zh-CN" sz="1200">
                    <a:cs typeface="+mn-ea"/>
                    <a:sym typeface="+mn-lt"/>
                  </a:rPr>
                  <a:t>01</a:t>
                </a:r>
              </a:p>
            </p:txBody>
          </p:sp>
        </p:grpSp>
      </p:grpSp>
      <p:grpSp>
        <p:nvGrpSpPr>
          <p:cNvPr id="9" name="组合 8"/>
          <p:cNvGrpSpPr/>
          <p:nvPr/>
        </p:nvGrpSpPr>
        <p:grpSpPr>
          <a:xfrm>
            <a:off x="778077" y="2769461"/>
            <a:ext cx="1838937" cy="405996"/>
            <a:chOff x="6249035" y="2651054"/>
            <a:chExt cx="2451917" cy="541091"/>
          </a:xfrm>
        </p:grpSpPr>
        <p:sp>
          <p:nvSpPr>
            <p:cNvPr id="32" name="文本框 31"/>
            <p:cNvSpPr txBox="1"/>
            <p:nvPr/>
          </p:nvSpPr>
          <p:spPr>
            <a:xfrm>
              <a:off x="6915848" y="2651054"/>
              <a:ext cx="1785104" cy="430698"/>
            </a:xfrm>
            <a:prstGeom prst="rect">
              <a:avLst/>
            </a:prstGeom>
            <a:noFill/>
          </p:spPr>
          <p:txBody>
            <a:bodyPr wrap="none" rtlCol="0">
              <a:spAutoFit/>
              <a:scene3d>
                <a:camera prst="orthographicFront"/>
                <a:lightRig rig="threePt" dir="t"/>
              </a:scene3d>
              <a:sp3d contourW="12700"/>
            </a:bodyPr>
            <a:lstStyle/>
            <a:p>
              <a:pPr>
                <a:spcBef>
                  <a:spcPct val="0"/>
                </a:spcBef>
                <a:spcAft>
                  <a:spcPct val="0"/>
                </a:spcAft>
                <a:defRPr/>
              </a:pPr>
              <a:r>
                <a:rPr lang="zh-CN" altLang="en-US" sz="1500" dirty="0">
                  <a:cs typeface="+mn-ea"/>
                  <a:sym typeface="+mn-lt"/>
                </a:rPr>
                <a:t>必须节约粮食</a:t>
              </a:r>
            </a:p>
          </p:txBody>
        </p:sp>
        <p:grpSp>
          <p:nvGrpSpPr>
            <p:cNvPr id="34" name="组合 33"/>
            <p:cNvGrpSpPr/>
            <p:nvPr/>
          </p:nvGrpSpPr>
          <p:grpSpPr>
            <a:xfrm>
              <a:off x="6249035" y="2658745"/>
              <a:ext cx="533400" cy="533400"/>
              <a:chOff x="6249035" y="2658745"/>
              <a:chExt cx="533400" cy="533400"/>
            </a:xfrm>
          </p:grpSpPr>
          <p:sp>
            <p:nvSpPr>
              <p:cNvPr id="35" name="椭圆 34"/>
              <p:cNvSpPr/>
              <p:nvPr/>
            </p:nvSpPr>
            <p:spPr>
              <a:xfrm>
                <a:off x="6249035" y="2658745"/>
                <a:ext cx="533400" cy="533400"/>
              </a:xfrm>
              <a:prstGeom prst="ellipse">
                <a:avLst/>
              </a:prstGeom>
              <a:blipFill rotWithShape="1">
                <a:blip r:embed="rId4" cstate="email">
                  <a:extLst>
                    <a:ext uri="{28A0092B-C50C-407E-A947-70E740481C1C}">
                      <a14:useLocalDpi xmlns:a14="http://schemas.microsoft.com/office/drawing/2010/main"/>
                    </a:ext>
                  </a:extLst>
                </a:blip>
                <a:stretch>
                  <a:fillRect/>
                </a:stretch>
              </a:blipFill>
              <a:ln>
                <a:noFill/>
              </a:ln>
              <a:effectLst>
                <a:outerShdw blurRad="774700" dist="850900" dir="2700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6" name="文本框 35"/>
              <p:cNvSpPr txBox="1"/>
              <p:nvPr/>
            </p:nvSpPr>
            <p:spPr>
              <a:xfrm>
                <a:off x="6278370" y="2750349"/>
                <a:ext cx="474855" cy="403610"/>
              </a:xfrm>
              <a:prstGeom prst="rect">
                <a:avLst/>
              </a:prstGeom>
              <a:noFill/>
            </p:spPr>
            <p:txBody>
              <a:bodyPr wrap="square" rtlCol="0">
                <a:spAutoFit/>
                <a:scene3d>
                  <a:camera prst="orthographicFront"/>
                  <a:lightRig rig="threePt" dir="t"/>
                </a:scene3d>
                <a:sp3d contourW="12700"/>
              </a:bodyPr>
              <a:lstStyle/>
              <a:p>
                <a:pPr algn="ctr">
                  <a:lnSpc>
                    <a:spcPct val="114000"/>
                  </a:lnSpc>
                  <a:spcBef>
                    <a:spcPct val="0"/>
                  </a:spcBef>
                  <a:spcAft>
                    <a:spcPct val="0"/>
                  </a:spcAft>
                  <a:defRPr/>
                </a:pPr>
                <a:r>
                  <a:rPr lang="en-US" altLang="zh-CN" sz="1200">
                    <a:cs typeface="+mn-ea"/>
                    <a:sym typeface="+mn-lt"/>
                  </a:rPr>
                  <a:t>02</a:t>
                </a:r>
              </a:p>
            </p:txBody>
          </p:sp>
        </p:grpSp>
      </p:grpSp>
      <p:grpSp>
        <p:nvGrpSpPr>
          <p:cNvPr id="37" name="组合 36"/>
          <p:cNvGrpSpPr/>
          <p:nvPr/>
        </p:nvGrpSpPr>
        <p:grpSpPr>
          <a:xfrm>
            <a:off x="3688509" y="2045358"/>
            <a:ext cx="2038917" cy="414572"/>
            <a:chOff x="6238875" y="3616254"/>
            <a:chExt cx="2718557" cy="552521"/>
          </a:xfrm>
        </p:grpSpPr>
        <p:sp>
          <p:nvSpPr>
            <p:cNvPr id="42" name="文本框 41"/>
            <p:cNvSpPr txBox="1"/>
            <p:nvPr/>
          </p:nvSpPr>
          <p:spPr>
            <a:xfrm>
              <a:off x="6915848" y="3616254"/>
              <a:ext cx="2041584" cy="430698"/>
            </a:xfrm>
            <a:prstGeom prst="rect">
              <a:avLst/>
            </a:prstGeom>
            <a:noFill/>
          </p:spPr>
          <p:txBody>
            <a:bodyPr wrap="none" rtlCol="0">
              <a:spAutoFit/>
              <a:scene3d>
                <a:camera prst="orthographicFront"/>
                <a:lightRig rig="threePt" dir="t"/>
              </a:scene3d>
              <a:sp3d contourW="12700"/>
            </a:bodyPr>
            <a:lstStyle/>
            <a:p>
              <a:pPr>
                <a:spcBef>
                  <a:spcPct val="0"/>
                </a:spcBef>
                <a:spcAft>
                  <a:spcPct val="0"/>
                </a:spcAft>
                <a:defRPr/>
              </a:pPr>
              <a:r>
                <a:rPr lang="zh-CN" altLang="en-US" sz="1500" dirty="0">
                  <a:cs typeface="+mn-ea"/>
                  <a:sym typeface="+mn-lt"/>
                </a:rPr>
                <a:t>重要的指示精神</a:t>
              </a:r>
            </a:p>
          </p:txBody>
        </p:sp>
        <p:grpSp>
          <p:nvGrpSpPr>
            <p:cNvPr id="44" name="组合 43"/>
            <p:cNvGrpSpPr/>
            <p:nvPr/>
          </p:nvGrpSpPr>
          <p:grpSpPr>
            <a:xfrm>
              <a:off x="6238875" y="3635375"/>
              <a:ext cx="533400" cy="533400"/>
              <a:chOff x="6238875" y="3635375"/>
              <a:chExt cx="533400" cy="533400"/>
            </a:xfrm>
          </p:grpSpPr>
          <p:sp>
            <p:nvSpPr>
              <p:cNvPr id="45" name="椭圆 44"/>
              <p:cNvSpPr/>
              <p:nvPr/>
            </p:nvSpPr>
            <p:spPr>
              <a:xfrm>
                <a:off x="6238875" y="3635375"/>
                <a:ext cx="533400" cy="533400"/>
              </a:xfrm>
              <a:prstGeom prst="ellipse">
                <a:avLst/>
              </a:prstGeom>
              <a:blipFill rotWithShape="1">
                <a:blip r:embed="rId4" cstate="email">
                  <a:extLst>
                    <a:ext uri="{28A0092B-C50C-407E-A947-70E740481C1C}">
                      <a14:useLocalDpi xmlns:a14="http://schemas.microsoft.com/office/drawing/2010/main"/>
                    </a:ext>
                  </a:extLst>
                </a:blip>
                <a:stretch>
                  <a:fillRect/>
                </a:stretch>
              </a:blipFill>
              <a:ln>
                <a:noFill/>
              </a:ln>
              <a:effectLst>
                <a:outerShdw blurRad="774700" dist="850900" dir="2700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6" name="文本框 45"/>
              <p:cNvSpPr txBox="1"/>
              <p:nvPr/>
            </p:nvSpPr>
            <p:spPr>
              <a:xfrm>
                <a:off x="6278370" y="3715549"/>
                <a:ext cx="474855" cy="403610"/>
              </a:xfrm>
              <a:prstGeom prst="rect">
                <a:avLst/>
              </a:prstGeom>
              <a:noFill/>
            </p:spPr>
            <p:txBody>
              <a:bodyPr wrap="square" rtlCol="0">
                <a:spAutoFit/>
                <a:scene3d>
                  <a:camera prst="orthographicFront"/>
                  <a:lightRig rig="threePt" dir="t"/>
                </a:scene3d>
                <a:sp3d contourW="12700"/>
              </a:bodyPr>
              <a:lstStyle/>
              <a:p>
                <a:pPr algn="ctr">
                  <a:lnSpc>
                    <a:spcPct val="114000"/>
                  </a:lnSpc>
                  <a:spcBef>
                    <a:spcPct val="0"/>
                  </a:spcBef>
                  <a:spcAft>
                    <a:spcPct val="0"/>
                  </a:spcAft>
                  <a:defRPr/>
                </a:pPr>
                <a:r>
                  <a:rPr lang="en-US" altLang="zh-CN" sz="1200">
                    <a:cs typeface="+mn-ea"/>
                    <a:sym typeface="+mn-lt"/>
                  </a:rPr>
                  <a:t>03</a:t>
                </a:r>
              </a:p>
            </p:txBody>
          </p:sp>
        </p:grpSp>
      </p:grpSp>
      <p:grpSp>
        <p:nvGrpSpPr>
          <p:cNvPr id="47" name="组合 46"/>
          <p:cNvGrpSpPr/>
          <p:nvPr/>
        </p:nvGrpSpPr>
        <p:grpSpPr>
          <a:xfrm>
            <a:off x="3688510" y="2769257"/>
            <a:ext cx="2231280" cy="414608"/>
            <a:chOff x="6238875" y="4581407"/>
            <a:chExt cx="2975038" cy="552568"/>
          </a:xfrm>
        </p:grpSpPr>
        <p:sp>
          <p:nvSpPr>
            <p:cNvPr id="49" name="文本框 48"/>
            <p:cNvSpPr txBox="1"/>
            <p:nvPr/>
          </p:nvSpPr>
          <p:spPr>
            <a:xfrm>
              <a:off x="6915849" y="4581407"/>
              <a:ext cx="2298064" cy="430698"/>
            </a:xfrm>
            <a:prstGeom prst="rect">
              <a:avLst/>
            </a:prstGeom>
            <a:noFill/>
          </p:spPr>
          <p:txBody>
            <a:bodyPr wrap="none" rtlCol="0">
              <a:spAutoFit/>
              <a:scene3d>
                <a:camera prst="orthographicFront"/>
                <a:lightRig rig="threePt" dir="t"/>
              </a:scene3d>
              <a:sp3d contourW="12700"/>
            </a:bodyPr>
            <a:lstStyle/>
            <a:p>
              <a:pPr>
                <a:spcBef>
                  <a:spcPct val="0"/>
                </a:spcBef>
                <a:spcAft>
                  <a:spcPct val="0"/>
                </a:spcAft>
                <a:defRPr/>
              </a:pPr>
              <a:r>
                <a:rPr lang="zh-CN" altLang="en-US" sz="1500" dirty="0">
                  <a:cs typeface="+mn-ea"/>
                  <a:sym typeface="+mn-lt"/>
                </a:rPr>
                <a:t>节约粮食从我做起</a:t>
              </a:r>
            </a:p>
          </p:txBody>
        </p:sp>
        <p:grpSp>
          <p:nvGrpSpPr>
            <p:cNvPr id="51" name="组合 50"/>
            <p:cNvGrpSpPr/>
            <p:nvPr/>
          </p:nvGrpSpPr>
          <p:grpSpPr>
            <a:xfrm>
              <a:off x="6238875" y="4600575"/>
              <a:ext cx="533400" cy="533400"/>
              <a:chOff x="6238875" y="4600575"/>
              <a:chExt cx="533400" cy="533400"/>
            </a:xfrm>
          </p:grpSpPr>
          <p:sp>
            <p:nvSpPr>
              <p:cNvPr id="52" name="椭圆 51"/>
              <p:cNvSpPr/>
              <p:nvPr/>
            </p:nvSpPr>
            <p:spPr>
              <a:xfrm>
                <a:off x="6238875" y="4600575"/>
                <a:ext cx="533400" cy="533400"/>
              </a:xfrm>
              <a:prstGeom prst="ellipse">
                <a:avLst/>
              </a:prstGeom>
              <a:blipFill rotWithShape="1">
                <a:blip r:embed="rId4" cstate="email">
                  <a:extLst>
                    <a:ext uri="{28A0092B-C50C-407E-A947-70E740481C1C}">
                      <a14:useLocalDpi xmlns:a14="http://schemas.microsoft.com/office/drawing/2010/main"/>
                    </a:ext>
                  </a:extLst>
                </a:blip>
                <a:stretch>
                  <a:fillRect/>
                </a:stretch>
              </a:blipFill>
              <a:ln>
                <a:noFill/>
              </a:ln>
              <a:effectLst>
                <a:outerShdw blurRad="774700" dist="850900" dir="2700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3" name="文本框 52"/>
              <p:cNvSpPr txBox="1"/>
              <p:nvPr/>
            </p:nvSpPr>
            <p:spPr>
              <a:xfrm>
                <a:off x="6278370" y="4680749"/>
                <a:ext cx="474855" cy="403609"/>
              </a:xfrm>
              <a:prstGeom prst="rect">
                <a:avLst/>
              </a:prstGeom>
              <a:noFill/>
            </p:spPr>
            <p:txBody>
              <a:bodyPr wrap="square" rtlCol="0">
                <a:spAutoFit/>
                <a:scene3d>
                  <a:camera prst="orthographicFront"/>
                  <a:lightRig rig="threePt" dir="t"/>
                </a:scene3d>
                <a:sp3d contourW="12700"/>
              </a:bodyPr>
              <a:lstStyle/>
              <a:p>
                <a:pPr algn="ctr">
                  <a:lnSpc>
                    <a:spcPct val="114000"/>
                  </a:lnSpc>
                  <a:spcBef>
                    <a:spcPct val="0"/>
                  </a:spcBef>
                  <a:spcAft>
                    <a:spcPct val="0"/>
                  </a:spcAft>
                  <a:defRPr/>
                </a:pPr>
                <a:r>
                  <a:rPr lang="en-US" altLang="zh-CN" sz="1200">
                    <a:cs typeface="+mn-ea"/>
                    <a:sym typeface="+mn-lt"/>
                  </a:rPr>
                  <a:t>04</a:t>
                </a:r>
              </a:p>
            </p:txBody>
          </p:sp>
        </p:gr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barn(inVertical)">
                                      <p:cBhvr>
                                        <p:cTn id="17" dur="500"/>
                                        <p:tgtEl>
                                          <p:spTgt spid="3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barn(inVertical)">
                                      <p:cBhvr>
                                        <p:cTn id="22" dur="500"/>
                                        <p:tgtEl>
                                          <p:spTgt spid="47"/>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83119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sp>
        <p:nvSpPr>
          <p:cNvPr id="2" name="椭圆 1"/>
          <p:cNvSpPr/>
          <p:nvPr/>
        </p:nvSpPr>
        <p:spPr>
          <a:xfrm>
            <a:off x="3799115" y="1534885"/>
            <a:ext cx="1055914" cy="1036865"/>
          </a:xfrm>
          <a:prstGeom prst="ellipse">
            <a:avLst/>
          </a:prstGeom>
          <a:solidFill>
            <a:srgbClr val="D99B5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文本框 3"/>
          <p:cNvSpPr txBox="1"/>
          <p:nvPr/>
        </p:nvSpPr>
        <p:spPr>
          <a:xfrm>
            <a:off x="2301548" y="2717560"/>
            <a:ext cx="3836400"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3600" dirty="0">
                <a:solidFill>
                  <a:schemeClr val="bg2">
                    <a:lumMod val="10000"/>
                  </a:schemeClr>
                </a:solidFill>
                <a:latin typeface="黑体" panose="02010609060101010101" charset="-122"/>
                <a:ea typeface="黑体" panose="02010609060101010101" charset="-122"/>
              </a:rPr>
              <a:t>浪费粮食的现象</a:t>
            </a:r>
          </a:p>
        </p:txBody>
      </p:sp>
      <p:sp>
        <p:nvSpPr>
          <p:cNvPr id="6" name="文本框 5"/>
          <p:cNvSpPr txBox="1"/>
          <p:nvPr/>
        </p:nvSpPr>
        <p:spPr>
          <a:xfrm>
            <a:off x="3980262" y="1459372"/>
            <a:ext cx="693618"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en-US" altLang="zh-CN" sz="3600">
                <a:solidFill>
                  <a:schemeClr val="bg2">
                    <a:lumMod val="10000"/>
                  </a:schemeClr>
                </a:solidFill>
                <a:latin typeface="黑体" panose="02010609060101010101" charset="-122"/>
                <a:ea typeface="黑体" panose="02010609060101010101" charset="-122"/>
              </a:rPr>
              <a:t>01</a:t>
            </a:r>
            <a:endParaRPr lang="zh-CN" altLang="en-US" sz="3600">
              <a:solidFill>
                <a:schemeClr val="bg2">
                  <a:lumMod val="10000"/>
                </a:schemeClr>
              </a:solidFill>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浪费粮食的现象</a:t>
            </a:r>
          </a:p>
        </p:txBody>
      </p:sp>
      <p:sp>
        <p:nvSpPr>
          <p:cNvPr id="7" name="稻壳儿&amp;花儿小姐"/>
          <p:cNvSpPr txBox="1"/>
          <p:nvPr/>
        </p:nvSpPr>
        <p:spPr>
          <a:xfrm>
            <a:off x="490319" y="290813"/>
            <a:ext cx="333265" cy="300083"/>
          </a:xfrm>
          <a:prstGeom prst="rect">
            <a:avLst/>
          </a:prstGeom>
          <a:noFill/>
        </p:spPr>
        <p:txBody>
          <a:bodyPr wrap="none" lIns="68580" tIns="34290" rIns="68580" bIns="34290" rtlCol="0">
            <a:spAutoFit/>
          </a:bodyPr>
          <a:lstStyle/>
          <a:p>
            <a:pPr algn="ctr"/>
            <a:r>
              <a:rPr lang="en-US" altLang="zh-CN" sz="1500">
                <a:solidFill>
                  <a:schemeClr val="bg1"/>
                </a:solidFill>
              </a:rPr>
              <a:t>01</a:t>
            </a:r>
            <a:endParaRPr lang="zh-CN" altLang="en-US" sz="1500">
              <a:solidFill>
                <a:schemeClr val="bg1"/>
              </a:solidFill>
            </a:endParaRPr>
          </a:p>
        </p:txBody>
      </p:sp>
      <p:grpSp>
        <p:nvGrpSpPr>
          <p:cNvPr id="12" name="组合 11"/>
          <p:cNvGrpSpPr/>
          <p:nvPr/>
        </p:nvGrpSpPr>
        <p:grpSpPr>
          <a:xfrm>
            <a:off x="458968" y="1146773"/>
            <a:ext cx="2183962" cy="632192"/>
            <a:chOff x="824160" y="1536140"/>
            <a:chExt cx="2911949" cy="842922"/>
          </a:xfrm>
        </p:grpSpPr>
        <p:sp>
          <p:nvSpPr>
            <p:cNvPr id="9" name="稻壳儿&amp;花儿小姐"/>
            <p:cNvSpPr/>
            <p:nvPr/>
          </p:nvSpPr>
          <p:spPr>
            <a:xfrm>
              <a:off x="1365811" y="1726386"/>
              <a:ext cx="2370298" cy="392981"/>
            </a:xfrm>
            <a:prstGeom prst="roundRect">
              <a:avLst>
                <a:gd name="adj" fmla="val 50000"/>
              </a:avLst>
            </a:prstGeom>
            <a:solidFill>
              <a:srgbClr val="D99B5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r>
                <a:rPr lang="zh-CN" altLang="en-US" sz="1500" spc="150" dirty="0">
                  <a:solidFill>
                    <a:srgbClr val="FFFFFF"/>
                  </a:solidFill>
                  <a:latin typeface="+mn-ea"/>
                </a:rPr>
                <a:t>城市餐饮</a:t>
              </a:r>
            </a:p>
          </p:txBody>
        </p:sp>
        <p:sp>
          <p:nvSpPr>
            <p:cNvPr id="11" name="稻壳儿&amp;花儿小姐"/>
            <p:cNvSpPr txBox="1"/>
            <p:nvPr/>
          </p:nvSpPr>
          <p:spPr>
            <a:xfrm>
              <a:off x="824160" y="1536140"/>
              <a:ext cx="793784" cy="842922"/>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defRPr/>
              </a:pPr>
              <a:r>
                <a:rPr lang="en-US" altLang="zh-CN" sz="3300" b="0" i="1">
                  <a:solidFill>
                    <a:schemeClr val="bg1">
                      <a:lumMod val="50000"/>
                    </a:schemeClr>
                  </a:solidFill>
                  <a:effectLst>
                    <a:glow rad="101600">
                      <a:prstClr val="white">
                        <a:alpha val="60000"/>
                      </a:prstClr>
                    </a:glow>
                  </a:effectLst>
                  <a:latin typeface="+mn-ea"/>
                  <a:ea typeface="+mn-ea"/>
                </a:rPr>
                <a:t>1</a:t>
              </a:r>
              <a:endParaRPr lang="zh-CN" altLang="en-US" sz="3300" b="0" i="1">
                <a:solidFill>
                  <a:schemeClr val="bg1">
                    <a:lumMod val="50000"/>
                  </a:schemeClr>
                </a:solidFill>
                <a:effectLst>
                  <a:glow rad="101600">
                    <a:prstClr val="white">
                      <a:alpha val="60000"/>
                    </a:prstClr>
                  </a:glow>
                </a:effectLst>
                <a:latin typeface="+mn-ea"/>
                <a:ea typeface="+mn-ea"/>
              </a:endParaRPr>
            </a:p>
          </p:txBody>
        </p:sp>
      </p:grpSp>
      <p:sp>
        <p:nvSpPr>
          <p:cNvPr id="14" name="矩形 13"/>
          <p:cNvSpPr/>
          <p:nvPr/>
        </p:nvSpPr>
        <p:spPr>
          <a:xfrm>
            <a:off x="447393" y="1640439"/>
            <a:ext cx="4208522" cy="646328"/>
          </a:xfrm>
          <a:prstGeom prst="rect">
            <a:avLst/>
          </a:prstGeom>
        </p:spPr>
        <p:txBody>
          <a:bodyPr wrap="square" lIns="91438" tIns="45719" rIns="91438" bIns="45719">
            <a:spAutoFit/>
          </a:bodyPr>
          <a:lstStyle/>
          <a:p>
            <a:pPr>
              <a:lnSpc>
                <a:spcPct val="150000"/>
              </a:lnSpc>
            </a:pPr>
            <a:r>
              <a:rPr lang="zh-CN" altLang="en-US" sz="1200" spc="150" dirty="0">
                <a:solidFill>
                  <a:prstClr val="black">
                    <a:lumMod val="75000"/>
                    <a:lumOff val="25000"/>
                  </a:prstClr>
                </a:solidFill>
              </a:rPr>
              <a:t>城市餐饮业人均浪费量为</a:t>
            </a:r>
            <a:r>
              <a:rPr lang="en-US" altLang="zh-CN" sz="1200" spc="150" dirty="0">
                <a:solidFill>
                  <a:prstClr val="black">
                    <a:lumMod val="75000"/>
                    <a:lumOff val="25000"/>
                  </a:prstClr>
                </a:solidFill>
              </a:rPr>
              <a:t>96</a:t>
            </a:r>
            <a:r>
              <a:rPr lang="zh-CN" altLang="en-US" sz="1200" spc="150" dirty="0">
                <a:solidFill>
                  <a:prstClr val="black">
                    <a:lumMod val="75000"/>
                    <a:lumOff val="25000"/>
                  </a:prstClr>
                </a:solidFill>
              </a:rPr>
              <a:t>克</a:t>
            </a:r>
            <a:r>
              <a:rPr lang="en-US" altLang="zh-CN" sz="1200" spc="150" dirty="0">
                <a:solidFill>
                  <a:prstClr val="black">
                    <a:lumMod val="75000"/>
                    <a:lumOff val="25000"/>
                  </a:prstClr>
                </a:solidFill>
              </a:rPr>
              <a:t>/</a:t>
            </a:r>
            <a:r>
              <a:rPr lang="zh-CN" altLang="en-US" sz="1200" spc="150" dirty="0">
                <a:solidFill>
                  <a:prstClr val="black">
                    <a:lumMod val="75000"/>
                    <a:lumOff val="25000"/>
                  </a:prstClr>
                </a:solidFill>
              </a:rPr>
              <a:t>餐，浪费率为</a:t>
            </a:r>
            <a:r>
              <a:rPr lang="en-US" altLang="zh-CN" sz="1200" spc="150" dirty="0">
                <a:solidFill>
                  <a:prstClr val="black">
                    <a:lumMod val="75000"/>
                    <a:lumOff val="25000"/>
                  </a:prstClr>
                </a:solidFill>
              </a:rPr>
              <a:t>11.3%</a:t>
            </a:r>
            <a:r>
              <a:rPr lang="zh-CN" altLang="en-US" sz="1200" spc="150" dirty="0">
                <a:solidFill>
                  <a:prstClr val="black">
                    <a:lumMod val="75000"/>
                    <a:lumOff val="25000"/>
                  </a:prstClr>
                </a:solidFill>
              </a:rPr>
              <a:t>；</a:t>
            </a:r>
          </a:p>
          <a:p>
            <a:pPr>
              <a:lnSpc>
                <a:spcPct val="150000"/>
              </a:lnSpc>
            </a:pPr>
            <a:r>
              <a:rPr lang="zh-CN" altLang="en-US" sz="1200" spc="150" dirty="0">
                <a:solidFill>
                  <a:prstClr val="black">
                    <a:lumMod val="75000"/>
                    <a:lumOff val="25000"/>
                  </a:prstClr>
                </a:solidFill>
              </a:rPr>
              <a:t>大型聚会浪费率达</a:t>
            </a:r>
            <a:r>
              <a:rPr lang="en-US" altLang="zh-CN" sz="1200" spc="150" dirty="0">
                <a:solidFill>
                  <a:prstClr val="black">
                    <a:lumMod val="75000"/>
                    <a:lumOff val="25000"/>
                  </a:prstClr>
                </a:solidFill>
              </a:rPr>
              <a:t>38%</a:t>
            </a:r>
            <a:endParaRPr lang="zh-CN" altLang="en-US" sz="1200" spc="150" dirty="0">
              <a:solidFill>
                <a:prstClr val="black">
                  <a:lumMod val="75000"/>
                  <a:lumOff val="25000"/>
                </a:prstClr>
              </a:solidFill>
            </a:endParaRPr>
          </a:p>
        </p:txBody>
      </p:sp>
      <p:sp>
        <p:nvSpPr>
          <p:cNvPr id="21" name="矩形 20"/>
          <p:cNvSpPr/>
          <p:nvPr/>
        </p:nvSpPr>
        <p:spPr>
          <a:xfrm>
            <a:off x="4882317" y="1295765"/>
            <a:ext cx="1800424" cy="1458896"/>
          </a:xfrm>
          <a:prstGeom prst="rect">
            <a:avLst/>
          </a:prstGeom>
          <a:blipFill dpi="0" rotWithShape="1">
            <a:blip r:embed="rId3"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endParaRPr lang="zh-CN" altLang="en-US" kern="0">
              <a:solidFill>
                <a:prstClr val="white"/>
              </a:solidFill>
              <a:ea typeface="华文新魏" panose="02010800040101010101" pitchFamily="2" charset="-122"/>
              <a:cs typeface="+mn-ea"/>
            </a:endParaRPr>
          </a:p>
        </p:txBody>
      </p:sp>
      <p:sp>
        <p:nvSpPr>
          <p:cNvPr id="22" name="矩形 21"/>
          <p:cNvSpPr/>
          <p:nvPr/>
        </p:nvSpPr>
        <p:spPr>
          <a:xfrm>
            <a:off x="6858329" y="1295765"/>
            <a:ext cx="1817756" cy="1458896"/>
          </a:xfrm>
          <a:prstGeom prst="rect">
            <a:avLst/>
          </a:prstGeom>
          <a:blipFill dpi="0" rotWithShape="1">
            <a:blip r:embed="rId4"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endParaRPr lang="zh-CN" altLang="en-US" kern="0">
              <a:solidFill>
                <a:prstClr val="white"/>
              </a:solidFill>
              <a:ea typeface="华文新魏" panose="02010800040101010101" pitchFamily="2" charset="-122"/>
              <a:cs typeface="+mn-ea"/>
            </a:endParaRPr>
          </a:p>
        </p:txBody>
      </p:sp>
      <p:sp>
        <p:nvSpPr>
          <p:cNvPr id="23" name="矩形 22"/>
          <p:cNvSpPr/>
          <p:nvPr/>
        </p:nvSpPr>
        <p:spPr>
          <a:xfrm>
            <a:off x="4882317" y="2935515"/>
            <a:ext cx="1800423" cy="1458896"/>
          </a:xfrm>
          <a:prstGeom prst="rect">
            <a:avLst/>
          </a:prstGeom>
          <a:blipFill dpi="0" rotWithShape="1">
            <a:blip r:embed="rId5"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endParaRPr lang="zh-CN" altLang="en-US" kern="0">
              <a:solidFill>
                <a:prstClr val="white"/>
              </a:solidFill>
              <a:ea typeface="华文新魏" panose="02010800040101010101" pitchFamily="2" charset="-122"/>
              <a:cs typeface="+mn-ea"/>
            </a:endParaRPr>
          </a:p>
        </p:txBody>
      </p:sp>
      <p:sp>
        <p:nvSpPr>
          <p:cNvPr id="24" name="矩形 23"/>
          <p:cNvSpPr/>
          <p:nvPr/>
        </p:nvSpPr>
        <p:spPr>
          <a:xfrm>
            <a:off x="6858329" y="2935514"/>
            <a:ext cx="1817756" cy="1458896"/>
          </a:xfrm>
          <a:prstGeom prst="rect">
            <a:avLst/>
          </a:prstGeom>
          <a:blipFill dpi="0" rotWithShape="1">
            <a:blip r:embed="rId6"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endParaRPr lang="zh-CN" altLang="en-US" kern="0">
              <a:solidFill>
                <a:prstClr val="white"/>
              </a:solidFill>
              <a:ea typeface="华文新魏" panose="02010800040101010101" pitchFamily="2" charset="-122"/>
              <a:cs typeface="+mn-ea"/>
            </a:endParaRPr>
          </a:p>
        </p:txBody>
      </p:sp>
      <p:grpSp>
        <p:nvGrpSpPr>
          <p:cNvPr id="30" name="组合 29"/>
          <p:cNvGrpSpPr/>
          <p:nvPr/>
        </p:nvGrpSpPr>
        <p:grpSpPr>
          <a:xfrm>
            <a:off x="458968" y="2286766"/>
            <a:ext cx="2183962" cy="632192"/>
            <a:chOff x="824160" y="1536140"/>
            <a:chExt cx="2911949" cy="842922"/>
          </a:xfrm>
        </p:grpSpPr>
        <p:sp>
          <p:nvSpPr>
            <p:cNvPr id="31" name="稻壳儿&amp;花儿小姐"/>
            <p:cNvSpPr/>
            <p:nvPr/>
          </p:nvSpPr>
          <p:spPr>
            <a:xfrm>
              <a:off x="1365811" y="1726386"/>
              <a:ext cx="2370298" cy="392981"/>
            </a:xfrm>
            <a:prstGeom prst="roundRect">
              <a:avLst>
                <a:gd name="adj" fmla="val 50000"/>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r>
                <a:rPr lang="zh-CN" altLang="en-US" sz="1500" spc="150">
                  <a:solidFill>
                    <a:srgbClr val="FFFFFF"/>
                  </a:solidFill>
                  <a:latin typeface="+mn-ea"/>
                </a:rPr>
                <a:t>学校食堂</a:t>
              </a:r>
            </a:p>
          </p:txBody>
        </p:sp>
        <p:sp>
          <p:nvSpPr>
            <p:cNvPr id="32" name="稻壳儿&amp;花儿小姐"/>
            <p:cNvSpPr txBox="1"/>
            <p:nvPr/>
          </p:nvSpPr>
          <p:spPr>
            <a:xfrm>
              <a:off x="824160" y="1536140"/>
              <a:ext cx="793784" cy="842922"/>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defRPr/>
              </a:pPr>
              <a:r>
                <a:rPr lang="en-US" altLang="zh-CN" sz="3300" b="0" i="1">
                  <a:solidFill>
                    <a:schemeClr val="bg1">
                      <a:lumMod val="50000"/>
                    </a:schemeClr>
                  </a:solidFill>
                  <a:effectLst>
                    <a:glow rad="101600">
                      <a:prstClr val="white">
                        <a:alpha val="60000"/>
                      </a:prstClr>
                    </a:glow>
                  </a:effectLst>
                  <a:latin typeface="+mn-ea"/>
                  <a:ea typeface="+mn-ea"/>
                </a:rPr>
                <a:t>2</a:t>
              </a:r>
              <a:endParaRPr lang="zh-CN" altLang="en-US" sz="3300" b="0" i="1">
                <a:solidFill>
                  <a:schemeClr val="bg1">
                    <a:lumMod val="50000"/>
                  </a:schemeClr>
                </a:solidFill>
                <a:effectLst>
                  <a:glow rad="101600">
                    <a:prstClr val="white">
                      <a:alpha val="60000"/>
                    </a:prstClr>
                  </a:glow>
                </a:effectLst>
                <a:latin typeface="+mn-ea"/>
                <a:ea typeface="+mn-ea"/>
              </a:endParaRPr>
            </a:p>
          </p:txBody>
        </p:sp>
      </p:grpSp>
      <p:sp>
        <p:nvSpPr>
          <p:cNvPr id="33" name="矩形 32"/>
          <p:cNvSpPr/>
          <p:nvPr/>
        </p:nvSpPr>
        <p:spPr>
          <a:xfrm>
            <a:off x="447393" y="2780432"/>
            <a:ext cx="4208522" cy="369329"/>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rPr>
              <a:t>部分学校学生食堂浪费严重，盒饭有</a:t>
            </a:r>
            <a:r>
              <a:rPr lang="en-US" altLang="zh-CN" sz="1200" spc="150">
                <a:solidFill>
                  <a:prstClr val="black">
                    <a:lumMod val="75000"/>
                    <a:lumOff val="25000"/>
                  </a:prstClr>
                </a:solidFill>
              </a:rPr>
              <a:t>1/3</a:t>
            </a:r>
            <a:r>
              <a:rPr lang="zh-CN" altLang="en-US" sz="1200" spc="150">
                <a:solidFill>
                  <a:prstClr val="black">
                    <a:lumMod val="75000"/>
                    <a:lumOff val="25000"/>
                  </a:prstClr>
                </a:solidFill>
              </a:rPr>
              <a:t>被扔掉</a:t>
            </a:r>
          </a:p>
        </p:txBody>
      </p:sp>
      <p:grpSp>
        <p:nvGrpSpPr>
          <p:cNvPr id="34" name="组合 33"/>
          <p:cNvGrpSpPr/>
          <p:nvPr/>
        </p:nvGrpSpPr>
        <p:grpSpPr>
          <a:xfrm>
            <a:off x="458968" y="3208302"/>
            <a:ext cx="2183962" cy="632192"/>
            <a:chOff x="824160" y="1536140"/>
            <a:chExt cx="2911949" cy="842922"/>
          </a:xfrm>
        </p:grpSpPr>
        <p:sp>
          <p:nvSpPr>
            <p:cNvPr id="35" name="稻壳儿&amp;花儿小姐"/>
            <p:cNvSpPr/>
            <p:nvPr/>
          </p:nvSpPr>
          <p:spPr>
            <a:xfrm>
              <a:off x="1365811" y="1726386"/>
              <a:ext cx="2370298" cy="392981"/>
            </a:xfrm>
            <a:prstGeom prst="roundRect">
              <a:avLst>
                <a:gd name="adj" fmla="val 50000"/>
              </a:avLst>
            </a:prstGeom>
            <a:solidFill>
              <a:srgbClr val="D99B5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spcAft>
                  <a:spcPct val="0"/>
                </a:spcAft>
                <a:defRPr/>
              </a:pPr>
              <a:r>
                <a:rPr lang="zh-CN" altLang="en-US" sz="1500" spc="150">
                  <a:solidFill>
                    <a:srgbClr val="FFFFFF"/>
                  </a:solidFill>
                  <a:latin typeface="+mn-ea"/>
                </a:rPr>
                <a:t>旅游用餐</a:t>
              </a:r>
            </a:p>
          </p:txBody>
        </p:sp>
        <p:sp>
          <p:nvSpPr>
            <p:cNvPr id="36" name="稻壳儿&amp;花儿小姐"/>
            <p:cNvSpPr txBox="1"/>
            <p:nvPr/>
          </p:nvSpPr>
          <p:spPr>
            <a:xfrm>
              <a:off x="824160" y="1536140"/>
              <a:ext cx="793784" cy="842922"/>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defRPr/>
              </a:pPr>
              <a:r>
                <a:rPr lang="en-US" altLang="zh-CN" sz="3300" b="0" i="1">
                  <a:solidFill>
                    <a:schemeClr val="bg1">
                      <a:lumMod val="50000"/>
                    </a:schemeClr>
                  </a:solidFill>
                  <a:effectLst>
                    <a:glow rad="101600">
                      <a:prstClr val="white">
                        <a:alpha val="60000"/>
                      </a:prstClr>
                    </a:glow>
                  </a:effectLst>
                  <a:latin typeface="+mn-ea"/>
                  <a:ea typeface="+mn-ea"/>
                </a:rPr>
                <a:t>3</a:t>
              </a:r>
              <a:endParaRPr lang="zh-CN" altLang="en-US" sz="3300" b="0" i="1">
                <a:solidFill>
                  <a:schemeClr val="bg1">
                    <a:lumMod val="50000"/>
                  </a:schemeClr>
                </a:solidFill>
                <a:effectLst>
                  <a:glow rad="101600">
                    <a:prstClr val="white">
                      <a:alpha val="60000"/>
                    </a:prstClr>
                  </a:glow>
                </a:effectLst>
                <a:latin typeface="+mn-ea"/>
                <a:ea typeface="+mn-ea"/>
              </a:endParaRPr>
            </a:p>
          </p:txBody>
        </p:sp>
      </p:grpSp>
      <p:sp>
        <p:nvSpPr>
          <p:cNvPr id="37" name="矩形 36"/>
          <p:cNvSpPr/>
          <p:nvPr/>
        </p:nvSpPr>
        <p:spPr>
          <a:xfrm>
            <a:off x="458968" y="3748082"/>
            <a:ext cx="4113032" cy="646328"/>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调查</a:t>
            </a:r>
            <a:r>
              <a:rPr lang="en-US" altLang="zh-CN" sz="1200" spc="150">
                <a:solidFill>
                  <a:prstClr val="black">
                    <a:lumMod val="75000"/>
                    <a:lumOff val="25000"/>
                  </a:prstClr>
                </a:solidFill>
                <a:sym typeface="微软雅黑" panose="020B0503020204020204" pitchFamily="34" charset="-122"/>
              </a:rPr>
              <a:t>4</a:t>
            </a:r>
            <a:r>
              <a:rPr lang="zh-CN" altLang="en-US" sz="1200" spc="150">
                <a:solidFill>
                  <a:prstClr val="black">
                    <a:lumMod val="75000"/>
                    <a:lumOff val="25000"/>
                  </a:prstClr>
                </a:solidFill>
                <a:sym typeface="微软雅黑" panose="020B0503020204020204" pitchFamily="34" charset="-122"/>
              </a:rPr>
              <a:t>个城市游客人均食物浪费量为每餐每人</a:t>
            </a:r>
            <a:r>
              <a:rPr lang="en-US" altLang="zh-CN" sz="1200" spc="150">
                <a:solidFill>
                  <a:prstClr val="black">
                    <a:lumMod val="75000"/>
                    <a:lumOff val="25000"/>
                  </a:prstClr>
                </a:solidFill>
                <a:sym typeface="微软雅黑" panose="020B0503020204020204" pitchFamily="34" charset="-122"/>
              </a:rPr>
              <a:t>103</a:t>
            </a:r>
            <a:r>
              <a:rPr lang="zh-CN" altLang="en-US" sz="1200" spc="150">
                <a:solidFill>
                  <a:prstClr val="black">
                    <a:lumMod val="75000"/>
                    <a:lumOff val="25000"/>
                  </a:prstClr>
                </a:solidFill>
                <a:sym typeface="微软雅黑" panose="020B0503020204020204" pitchFamily="34" charset="-122"/>
              </a:rPr>
              <a:t>克，明显高于当地居民食物浪费量的每餐每人</a:t>
            </a:r>
            <a:r>
              <a:rPr lang="en-US" altLang="zh-CN" sz="1200" spc="150">
                <a:solidFill>
                  <a:prstClr val="black">
                    <a:lumMod val="75000"/>
                    <a:lumOff val="25000"/>
                  </a:prstClr>
                </a:solidFill>
                <a:sym typeface="微软雅黑" panose="020B0503020204020204" pitchFamily="34" charset="-122"/>
              </a:rPr>
              <a:t>88</a:t>
            </a:r>
            <a:r>
              <a:rPr lang="zh-CN" altLang="en-US" sz="1200" spc="150">
                <a:solidFill>
                  <a:prstClr val="black">
                    <a:lumMod val="75000"/>
                    <a:lumOff val="25000"/>
                  </a:prstClr>
                </a:solidFill>
                <a:sym typeface="微软雅黑" panose="020B0503020204020204" pitchFamily="34" charset="-122"/>
              </a:rPr>
              <a:t>克</a:t>
            </a:r>
            <a:endParaRPr lang="zh-CN" altLang="en-US" sz="1200" spc="150">
              <a:solidFill>
                <a:prstClr val="black">
                  <a:lumMod val="75000"/>
                  <a:lumOff val="2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浪费粮食的现象</a:t>
            </a:r>
          </a:p>
        </p:txBody>
      </p:sp>
      <p:sp>
        <p:nvSpPr>
          <p:cNvPr id="7" name="稻壳儿&amp;花儿小姐"/>
          <p:cNvSpPr txBox="1"/>
          <p:nvPr/>
        </p:nvSpPr>
        <p:spPr>
          <a:xfrm>
            <a:off x="490319" y="290813"/>
            <a:ext cx="333265" cy="300083"/>
          </a:xfrm>
          <a:prstGeom prst="rect">
            <a:avLst/>
          </a:prstGeom>
          <a:noFill/>
        </p:spPr>
        <p:txBody>
          <a:bodyPr wrap="none" lIns="68580" tIns="34290" rIns="68580" bIns="34290" rtlCol="0">
            <a:spAutoFit/>
          </a:bodyPr>
          <a:lstStyle/>
          <a:p>
            <a:pPr algn="ctr"/>
            <a:r>
              <a:rPr lang="en-US" altLang="zh-CN" sz="1500">
                <a:solidFill>
                  <a:schemeClr val="bg1"/>
                </a:solidFill>
              </a:rPr>
              <a:t>01</a:t>
            </a:r>
            <a:endParaRPr lang="zh-CN" altLang="en-US" sz="1500">
              <a:solidFill>
                <a:schemeClr val="bg1"/>
              </a:solidFill>
            </a:endParaRPr>
          </a:p>
        </p:txBody>
      </p:sp>
      <p:grpSp>
        <p:nvGrpSpPr>
          <p:cNvPr id="31" name="组合 30"/>
          <p:cNvGrpSpPr/>
          <p:nvPr/>
        </p:nvGrpSpPr>
        <p:grpSpPr>
          <a:xfrm>
            <a:off x="893264" y="1095854"/>
            <a:ext cx="1711040" cy="344582"/>
            <a:chOff x="1191019" y="1461138"/>
            <a:chExt cx="2281386" cy="459443"/>
          </a:xfrm>
        </p:grpSpPr>
        <p:sp>
          <p:nvSpPr>
            <p:cNvPr id="23" name="矩形 22"/>
            <p:cNvSpPr/>
            <p:nvPr/>
          </p:nvSpPr>
          <p:spPr>
            <a:xfrm>
              <a:off x="1191019" y="1461138"/>
              <a:ext cx="2281386"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4" name="稻壳儿&amp;花儿小姐"/>
            <p:cNvSpPr>
              <a:spLocks noChangeArrowheads="1"/>
            </p:cNvSpPr>
            <p:nvPr/>
          </p:nvSpPr>
          <p:spPr bwMode="auto">
            <a:xfrm>
              <a:off x="1260156" y="1489694"/>
              <a:ext cx="2212249" cy="430887"/>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种子消耗偏大</a:t>
              </a:r>
            </a:p>
          </p:txBody>
        </p:sp>
      </p:grpSp>
      <p:grpSp>
        <p:nvGrpSpPr>
          <p:cNvPr id="34" name="组合 33"/>
          <p:cNvGrpSpPr/>
          <p:nvPr/>
        </p:nvGrpSpPr>
        <p:grpSpPr>
          <a:xfrm>
            <a:off x="5100165" y="1095854"/>
            <a:ext cx="2061671" cy="344582"/>
            <a:chOff x="6800219" y="1461138"/>
            <a:chExt cx="2748895" cy="459443"/>
          </a:xfrm>
        </p:grpSpPr>
        <p:sp>
          <p:nvSpPr>
            <p:cNvPr id="28" name="矩形 27"/>
            <p:cNvSpPr/>
            <p:nvPr/>
          </p:nvSpPr>
          <p:spPr>
            <a:xfrm>
              <a:off x="6800219" y="1461138"/>
              <a:ext cx="2748895"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6" name="稻壳儿&amp;花儿小姐"/>
            <p:cNvSpPr>
              <a:spLocks noChangeArrowheads="1"/>
            </p:cNvSpPr>
            <p:nvPr/>
          </p:nvSpPr>
          <p:spPr bwMode="auto">
            <a:xfrm>
              <a:off x="6800219" y="1489694"/>
              <a:ext cx="2748895" cy="430887"/>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收获环节损耗惊人</a:t>
              </a:r>
            </a:p>
          </p:txBody>
        </p:sp>
      </p:grpSp>
      <p:grpSp>
        <p:nvGrpSpPr>
          <p:cNvPr id="32" name="组合 31"/>
          <p:cNvGrpSpPr/>
          <p:nvPr/>
        </p:nvGrpSpPr>
        <p:grpSpPr>
          <a:xfrm>
            <a:off x="893265" y="2129442"/>
            <a:ext cx="2180927" cy="338724"/>
            <a:chOff x="1191019" y="2839252"/>
            <a:chExt cx="2907903" cy="451632"/>
          </a:xfrm>
        </p:grpSpPr>
        <p:sp>
          <p:nvSpPr>
            <p:cNvPr id="26" name="矩形 25"/>
            <p:cNvSpPr/>
            <p:nvPr/>
          </p:nvSpPr>
          <p:spPr>
            <a:xfrm>
              <a:off x="1191019" y="2839252"/>
              <a:ext cx="2848546"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8" name="稻壳儿&amp;花儿小姐"/>
            <p:cNvSpPr>
              <a:spLocks noChangeArrowheads="1"/>
            </p:cNvSpPr>
            <p:nvPr/>
          </p:nvSpPr>
          <p:spPr bwMode="auto">
            <a:xfrm>
              <a:off x="1260156" y="2859997"/>
              <a:ext cx="2838766" cy="430887"/>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储藏环节损失严重</a:t>
              </a:r>
            </a:p>
          </p:txBody>
        </p:sp>
      </p:grpSp>
      <p:grpSp>
        <p:nvGrpSpPr>
          <p:cNvPr id="35" name="组合 34"/>
          <p:cNvGrpSpPr/>
          <p:nvPr/>
        </p:nvGrpSpPr>
        <p:grpSpPr>
          <a:xfrm>
            <a:off x="5100165" y="2113163"/>
            <a:ext cx="2804284" cy="585833"/>
            <a:chOff x="6800219" y="2817550"/>
            <a:chExt cx="3739045" cy="781110"/>
          </a:xfrm>
        </p:grpSpPr>
        <p:sp>
          <p:nvSpPr>
            <p:cNvPr id="29" name="矩形 28"/>
            <p:cNvSpPr/>
            <p:nvPr/>
          </p:nvSpPr>
          <p:spPr>
            <a:xfrm>
              <a:off x="6800219" y="2817550"/>
              <a:ext cx="3739045"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9" name="稻壳儿&amp;花儿小姐"/>
            <p:cNvSpPr>
              <a:spLocks noChangeArrowheads="1"/>
            </p:cNvSpPr>
            <p:nvPr/>
          </p:nvSpPr>
          <p:spPr bwMode="auto">
            <a:xfrm>
              <a:off x="6800220" y="2859997"/>
              <a:ext cx="3582272" cy="738663"/>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运输环节损失与浪费较大</a:t>
              </a:r>
            </a:p>
          </p:txBody>
        </p:sp>
      </p:grpSp>
      <p:grpSp>
        <p:nvGrpSpPr>
          <p:cNvPr id="33" name="组合 32"/>
          <p:cNvGrpSpPr/>
          <p:nvPr/>
        </p:nvGrpSpPr>
        <p:grpSpPr>
          <a:xfrm>
            <a:off x="893264" y="3118043"/>
            <a:ext cx="2909019" cy="337935"/>
            <a:chOff x="1191019" y="4157387"/>
            <a:chExt cx="3878692" cy="450580"/>
          </a:xfrm>
        </p:grpSpPr>
        <p:sp>
          <p:nvSpPr>
            <p:cNvPr id="27" name="矩形 26"/>
            <p:cNvSpPr/>
            <p:nvPr/>
          </p:nvSpPr>
          <p:spPr>
            <a:xfrm>
              <a:off x="1191019" y="4157387"/>
              <a:ext cx="3878692"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10" name="稻壳儿&amp;花儿小姐"/>
            <p:cNvSpPr>
              <a:spLocks noChangeArrowheads="1"/>
            </p:cNvSpPr>
            <p:nvPr/>
          </p:nvSpPr>
          <p:spPr bwMode="auto">
            <a:xfrm>
              <a:off x="1293707" y="4177080"/>
              <a:ext cx="3776004" cy="430887"/>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加工环节损失与浪费加大</a:t>
              </a:r>
            </a:p>
          </p:txBody>
        </p:sp>
      </p:grpSp>
      <p:grpSp>
        <p:nvGrpSpPr>
          <p:cNvPr id="36" name="组合 35"/>
          <p:cNvGrpSpPr/>
          <p:nvPr/>
        </p:nvGrpSpPr>
        <p:grpSpPr>
          <a:xfrm>
            <a:off x="5100165" y="3118043"/>
            <a:ext cx="2061671" cy="337935"/>
            <a:chOff x="6800219" y="4157387"/>
            <a:chExt cx="2748895" cy="450580"/>
          </a:xfrm>
        </p:grpSpPr>
        <p:sp>
          <p:nvSpPr>
            <p:cNvPr id="30" name="矩形 29"/>
            <p:cNvSpPr/>
            <p:nvPr/>
          </p:nvSpPr>
          <p:spPr>
            <a:xfrm>
              <a:off x="6800219" y="4157387"/>
              <a:ext cx="2748895" cy="441599"/>
            </a:xfrm>
            <a:prstGeom prst="rect">
              <a:avLst/>
            </a:prstGeom>
            <a:solidFill>
              <a:schemeClr val="bg1">
                <a:lumMod val="95000"/>
              </a:schemeClr>
            </a:solidFill>
            <a:ln w="6350">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11" name="稻壳儿&amp;花儿小姐"/>
            <p:cNvSpPr>
              <a:spLocks noChangeArrowheads="1"/>
            </p:cNvSpPr>
            <p:nvPr/>
          </p:nvSpPr>
          <p:spPr bwMode="auto">
            <a:xfrm>
              <a:off x="6800219" y="4177080"/>
              <a:ext cx="2748895" cy="430887"/>
            </a:xfrm>
            <a:prstGeom prst="rect">
              <a:avLst/>
            </a:prstGeom>
            <a:noFill/>
          </p:spPr>
          <p:txBody>
            <a:bodyPr wrap="square">
              <a:spAutoFit/>
              <a:scene3d>
                <a:camera prst="orthographicFront"/>
                <a:lightRig rig="threePt" dir="t"/>
              </a:scene3d>
              <a:sp3d contourW="12700"/>
            </a:bodyPr>
            <a:lstStyle/>
            <a:p>
              <a:pPr defTabSz="342900"/>
              <a:r>
                <a:rPr lang="zh-CN" altLang="en-US" sz="1500" spc="300">
                  <a:solidFill>
                    <a:srgbClr val="730B0B"/>
                  </a:solidFill>
                  <a:latin typeface="Calibri" panose="020F0502020204030204" pitchFamily="34" charset="0"/>
                  <a:ea typeface="微软雅黑" panose="020B0503020204020204" pitchFamily="34" charset="-122"/>
                </a:rPr>
                <a:t>消费环节浪费普遍</a:t>
              </a:r>
            </a:p>
          </p:txBody>
        </p:sp>
      </p:grpSp>
      <p:sp>
        <p:nvSpPr>
          <p:cNvPr id="12" name="矩形 11"/>
          <p:cNvSpPr>
            <a:spLocks noChangeArrowheads="1"/>
          </p:cNvSpPr>
          <p:nvPr/>
        </p:nvSpPr>
        <p:spPr bwMode="auto">
          <a:xfrm>
            <a:off x="481706" y="1437902"/>
            <a:ext cx="2610099" cy="646328"/>
          </a:xfrm>
          <a:prstGeom prst="rect">
            <a:avLst/>
          </a:prstGeom>
        </p:spPr>
        <p:txBody>
          <a:bodyPr wrap="square" lIns="91438" tIns="45719" rIns="91438" bIns="45719">
            <a:spAutoFit/>
          </a:bodyPr>
          <a:lstStyle/>
          <a:p>
            <a:pPr>
              <a:lnSpc>
                <a:spcPct val="150000"/>
              </a:lnSpc>
            </a:pPr>
            <a:r>
              <a:rPr lang="zh-CN" altLang="en-US" sz="1200" spc="150" dirty="0">
                <a:solidFill>
                  <a:prstClr val="black">
                    <a:lumMod val="75000"/>
                    <a:lumOff val="25000"/>
                  </a:prstClr>
                </a:solidFill>
                <a:sym typeface="微软雅黑" panose="020B0503020204020204" pitchFamily="34" charset="-122"/>
              </a:rPr>
              <a:t>由于种子发芽率不高，技术落后等影响，用种量过大</a:t>
            </a:r>
          </a:p>
        </p:txBody>
      </p:sp>
      <p:sp>
        <p:nvSpPr>
          <p:cNvPr id="13" name="矩形 12"/>
          <p:cNvSpPr>
            <a:spLocks noChangeArrowheads="1"/>
          </p:cNvSpPr>
          <p:nvPr/>
        </p:nvSpPr>
        <p:spPr bwMode="auto">
          <a:xfrm>
            <a:off x="4572065" y="1427053"/>
            <a:ext cx="3906129" cy="646328"/>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由于收割机械设备质量不佳及收割粗疏和小规模生产，粮食干燥基本依靠露天，造成粮食损耗</a:t>
            </a:r>
          </a:p>
        </p:txBody>
      </p:sp>
      <p:sp>
        <p:nvSpPr>
          <p:cNvPr id="14" name="矩形 13"/>
          <p:cNvSpPr>
            <a:spLocks noChangeArrowheads="1"/>
          </p:cNvSpPr>
          <p:nvPr/>
        </p:nvSpPr>
        <p:spPr bwMode="auto">
          <a:xfrm>
            <a:off x="481706" y="2428714"/>
            <a:ext cx="3424752" cy="646328"/>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农户的储粮设施非常简陋，极易遭受虫、鼠、霉的侵害</a:t>
            </a:r>
          </a:p>
        </p:txBody>
      </p:sp>
      <p:sp>
        <p:nvSpPr>
          <p:cNvPr id="15" name="矩形 14"/>
          <p:cNvSpPr>
            <a:spLocks noChangeArrowheads="1"/>
          </p:cNvSpPr>
          <p:nvPr/>
        </p:nvSpPr>
        <p:spPr bwMode="auto">
          <a:xfrm>
            <a:off x="4598109" y="2421999"/>
            <a:ext cx="4041289" cy="646328"/>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粮食在包装、装卸以及运行进程中遭受雨水、撒漏、污染和野蛮装卸等损失时有发生</a:t>
            </a:r>
          </a:p>
        </p:txBody>
      </p:sp>
      <p:sp>
        <p:nvSpPr>
          <p:cNvPr id="2" name="矩形 1"/>
          <p:cNvSpPr/>
          <p:nvPr/>
        </p:nvSpPr>
        <p:spPr>
          <a:xfrm>
            <a:off x="481706" y="3432893"/>
            <a:ext cx="3424752" cy="923327"/>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人们在粮食消费上日趋求精、求白，致使人体所需的大量营养成分在粮食加工中被白白地损失掉了，这也是粮食的极大浪费</a:t>
            </a:r>
            <a:endParaRPr lang="zh-CN" altLang="en-US" sz="1200" spc="150">
              <a:solidFill>
                <a:prstClr val="black">
                  <a:lumMod val="75000"/>
                  <a:lumOff val="25000"/>
                </a:prstClr>
              </a:solidFill>
            </a:endParaRPr>
          </a:p>
        </p:txBody>
      </p:sp>
      <p:sp>
        <p:nvSpPr>
          <p:cNvPr id="16" name="矩形 15"/>
          <p:cNvSpPr>
            <a:spLocks noChangeArrowheads="1"/>
          </p:cNvSpPr>
          <p:nvPr/>
        </p:nvSpPr>
        <p:spPr bwMode="auto">
          <a:xfrm>
            <a:off x="4641451" y="3432893"/>
            <a:ext cx="4070474" cy="1200326"/>
          </a:xfrm>
          <a:prstGeom prst="rect">
            <a:avLst/>
          </a:prstGeom>
        </p:spPr>
        <p:txBody>
          <a:bodyPr wrap="square" lIns="91438" tIns="45719" rIns="91438" bIns="45719">
            <a:spAutoFit/>
          </a:bodyPr>
          <a:lstStyle/>
          <a:p>
            <a:pPr>
              <a:lnSpc>
                <a:spcPct val="150000"/>
              </a:lnSpc>
            </a:pPr>
            <a:r>
              <a:rPr lang="zh-CN" altLang="en-US" sz="1200" spc="150">
                <a:solidFill>
                  <a:prstClr val="black">
                    <a:lumMod val="75000"/>
                    <a:lumOff val="25000"/>
                  </a:prstClr>
                </a:solidFill>
                <a:sym typeface="微软雅黑" panose="020B0503020204020204" pitchFamily="34" charset="-122"/>
              </a:rPr>
              <a:t>一桌菜，很大一部分倒进垃圾桶；学校的餐厅，半个、整个的馒头随便扔掉的现象司空见惯。小到个人和家庭，大到学校食堂和餐馆饭店，粮食浪费现象常见，有的甚至触目惊心</a:t>
            </a:r>
          </a:p>
        </p:txBody>
      </p:sp>
      <p:sp>
        <p:nvSpPr>
          <p:cNvPr id="17" name="稻壳儿&amp;花儿小姐"/>
          <p:cNvSpPr/>
          <p:nvPr/>
        </p:nvSpPr>
        <p:spPr>
          <a:xfrm>
            <a:off x="578747" y="1117271"/>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1</a:t>
            </a:r>
            <a:endParaRPr lang="zh-CN" altLang="en-US" b="1"/>
          </a:p>
        </p:txBody>
      </p:sp>
      <p:sp>
        <p:nvSpPr>
          <p:cNvPr id="18" name="稻壳儿&amp;花儿小姐"/>
          <p:cNvSpPr/>
          <p:nvPr/>
        </p:nvSpPr>
        <p:spPr>
          <a:xfrm>
            <a:off x="578747" y="2144998"/>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2</a:t>
            </a:r>
            <a:endParaRPr lang="zh-CN" altLang="en-US" b="1"/>
          </a:p>
        </p:txBody>
      </p:sp>
      <p:sp>
        <p:nvSpPr>
          <p:cNvPr id="19" name="稻壳儿&amp;花儿小姐"/>
          <p:cNvSpPr/>
          <p:nvPr/>
        </p:nvSpPr>
        <p:spPr>
          <a:xfrm>
            <a:off x="578747" y="3144886"/>
            <a:ext cx="270000" cy="270000"/>
          </a:xfrm>
          <a:prstGeom prst="ellipse">
            <a:avLst/>
          </a:prstGeom>
          <a:solidFill>
            <a:srgbClr val="730B0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3</a:t>
            </a:r>
            <a:endParaRPr lang="zh-CN" altLang="en-US" b="1"/>
          </a:p>
        </p:txBody>
      </p:sp>
      <p:sp>
        <p:nvSpPr>
          <p:cNvPr id="20" name="稻壳儿&amp;花儿小姐"/>
          <p:cNvSpPr/>
          <p:nvPr/>
        </p:nvSpPr>
        <p:spPr>
          <a:xfrm>
            <a:off x="4712586" y="1117271"/>
            <a:ext cx="270000" cy="270000"/>
          </a:xfrm>
          <a:prstGeom prst="ellipse">
            <a:avLst/>
          </a:prstGeom>
          <a:solidFill>
            <a:srgbClr val="88BEA7"/>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4</a:t>
            </a:r>
            <a:endParaRPr lang="zh-CN" altLang="en-US" b="1"/>
          </a:p>
        </p:txBody>
      </p:sp>
      <p:sp>
        <p:nvSpPr>
          <p:cNvPr id="21" name="稻壳儿&amp;花儿小姐"/>
          <p:cNvSpPr/>
          <p:nvPr/>
        </p:nvSpPr>
        <p:spPr>
          <a:xfrm>
            <a:off x="4712586" y="2144998"/>
            <a:ext cx="270000" cy="270000"/>
          </a:xfrm>
          <a:prstGeom prst="ellipse">
            <a:avLst/>
          </a:prstGeom>
          <a:solidFill>
            <a:srgbClr val="88BEA7"/>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5</a:t>
            </a:r>
            <a:endParaRPr lang="zh-CN" altLang="en-US" b="1"/>
          </a:p>
        </p:txBody>
      </p:sp>
      <p:sp>
        <p:nvSpPr>
          <p:cNvPr id="22" name="稻壳儿&amp;花儿小姐"/>
          <p:cNvSpPr/>
          <p:nvPr/>
        </p:nvSpPr>
        <p:spPr>
          <a:xfrm>
            <a:off x="4712586" y="3144886"/>
            <a:ext cx="270000" cy="270000"/>
          </a:xfrm>
          <a:prstGeom prst="ellipse">
            <a:avLst/>
          </a:prstGeom>
          <a:solidFill>
            <a:srgbClr val="88BEA7"/>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US" altLang="zh-CN" b="1"/>
              <a:t>6</a:t>
            </a:r>
            <a:endParaRPr lang="zh-CN" altLang="en-US" b="1"/>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浪费粮食的现象</a:t>
            </a:r>
          </a:p>
        </p:txBody>
      </p:sp>
      <p:sp>
        <p:nvSpPr>
          <p:cNvPr id="7" name="稻壳儿&amp;花儿小姐"/>
          <p:cNvSpPr txBox="1"/>
          <p:nvPr/>
        </p:nvSpPr>
        <p:spPr>
          <a:xfrm>
            <a:off x="490319" y="290813"/>
            <a:ext cx="333265" cy="300083"/>
          </a:xfrm>
          <a:prstGeom prst="rect">
            <a:avLst/>
          </a:prstGeom>
          <a:noFill/>
        </p:spPr>
        <p:txBody>
          <a:bodyPr wrap="none" lIns="68580" tIns="34290" rIns="68580" bIns="34290" rtlCol="0">
            <a:spAutoFit/>
          </a:bodyPr>
          <a:lstStyle/>
          <a:p>
            <a:pPr algn="ctr"/>
            <a:r>
              <a:rPr lang="en-US" altLang="zh-CN" sz="1500">
                <a:solidFill>
                  <a:schemeClr val="bg1"/>
                </a:solidFill>
              </a:rPr>
              <a:t>01</a:t>
            </a:r>
            <a:endParaRPr lang="zh-CN" altLang="en-US" sz="1500">
              <a:solidFill>
                <a:schemeClr val="bg1"/>
              </a:solidFill>
            </a:endParaRPr>
          </a:p>
        </p:txBody>
      </p:sp>
      <p:sp>
        <p:nvSpPr>
          <p:cNvPr id="38" name="稻壳儿&amp;花儿小姐"/>
          <p:cNvSpPr/>
          <p:nvPr/>
        </p:nvSpPr>
        <p:spPr>
          <a:xfrm>
            <a:off x="689431" y="1121058"/>
            <a:ext cx="2336798" cy="1707101"/>
          </a:xfrm>
          <a:prstGeom prst="roundRect">
            <a:avLst>
              <a:gd name="adj" fmla="val 2186"/>
            </a:avLst>
          </a:prstGeom>
          <a:noFill/>
          <a:ln w="12700" cap="flat" cmpd="sng" algn="ctr">
            <a:solidFill>
              <a:schemeClr val="accent1"/>
            </a:solidFill>
            <a:prstDash val="solid"/>
            <a:miter lim="800000"/>
          </a:ln>
          <a:effectLst/>
        </p:spPr>
        <p:txBody>
          <a:bodyPr lIns="68580" tIns="34290" rIns="68580" bIns="34290" rtlCol="0" anchor="ctr"/>
          <a:lstStyle/>
          <a:p>
            <a:pPr algn="ctr">
              <a:spcBef>
                <a:spcPct val="0"/>
              </a:spcBef>
              <a:spcAft>
                <a:spcPct val="0"/>
              </a:spcAft>
              <a:defRPr/>
            </a:pPr>
            <a:endParaRPr lang="zh-CN" altLang="en-US" kern="0">
              <a:solidFill>
                <a:prstClr val="white"/>
              </a:solidFill>
              <a:latin typeface="等线" panose="02010600030101010101" charset="-122"/>
              <a:ea typeface="等线" panose="02010600030101010101" charset="-122"/>
            </a:endParaRPr>
          </a:p>
        </p:txBody>
      </p:sp>
      <p:sp>
        <p:nvSpPr>
          <p:cNvPr id="39" name="矩形: 圆角 4"/>
          <p:cNvSpPr/>
          <p:nvPr/>
        </p:nvSpPr>
        <p:spPr>
          <a:xfrm>
            <a:off x="843640" y="1254769"/>
            <a:ext cx="2028378" cy="1441657"/>
          </a:xfrm>
          <a:prstGeom prst="roundRect">
            <a:avLst>
              <a:gd name="adj" fmla="val 2186"/>
            </a:avLst>
          </a:prstGeom>
          <a:blipFill dpi="0" rotWithShape="1">
            <a:blip r:embed="rId2"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spcBef>
                <a:spcPct val="0"/>
              </a:spcBef>
              <a:spcAft>
                <a:spcPct val="0"/>
              </a:spcAft>
              <a:defRPr/>
            </a:pPr>
            <a:r>
              <a:rPr lang="zh-CN" altLang="en-US" kern="0">
                <a:solidFill>
                  <a:srgbClr val="FFFFFF"/>
                </a:solidFill>
                <a:latin typeface="微软雅黑" panose="020B0503020204020204" pitchFamily="34" charset="-122"/>
              </a:rPr>
              <a:t> </a:t>
            </a:r>
          </a:p>
        </p:txBody>
      </p:sp>
      <p:sp>
        <p:nvSpPr>
          <p:cNvPr id="40" name="矩形 39"/>
          <p:cNvSpPr>
            <a:spLocks noChangeArrowheads="1"/>
          </p:cNvSpPr>
          <p:nvPr/>
        </p:nvSpPr>
        <p:spPr bwMode="auto">
          <a:xfrm>
            <a:off x="1101384" y="2869904"/>
            <a:ext cx="1512890" cy="284693"/>
          </a:xfrm>
          <a:prstGeom prst="rect">
            <a:avLst/>
          </a:prstGeom>
          <a:noFill/>
        </p:spPr>
        <p:txBody>
          <a:bodyPr wrap="square" lIns="68580" tIns="34290" rIns="68580" bIns="34290">
            <a:spAutoFit/>
            <a:scene3d>
              <a:camera prst="orthographicFront"/>
              <a:lightRig rig="threePt" dir="t"/>
            </a:scene3d>
            <a:sp3d contourW="12700"/>
          </a:bodyPr>
          <a:lstStyle/>
          <a:p>
            <a:pPr algn="ctr" defTabSz="342900"/>
            <a:r>
              <a:rPr lang="zh-CN" altLang="en-US" spc="300">
                <a:solidFill>
                  <a:srgbClr val="730B0B"/>
                </a:solidFill>
                <a:latin typeface="Calibri" panose="020F0502020204030204" pitchFamily="34" charset="0"/>
                <a:ea typeface="微软雅黑" panose="020B0503020204020204" pitchFamily="34" charset="-122"/>
                <a:sym typeface="微软雅黑" panose="020B0503020204020204" pitchFamily="34" charset="-122"/>
              </a:rPr>
              <a:t>浪费粮食现象</a:t>
            </a:r>
          </a:p>
        </p:txBody>
      </p:sp>
      <p:sp>
        <p:nvSpPr>
          <p:cNvPr id="42" name="稻壳儿&amp;花儿小姐"/>
          <p:cNvSpPr/>
          <p:nvPr/>
        </p:nvSpPr>
        <p:spPr>
          <a:xfrm>
            <a:off x="3447144" y="1121058"/>
            <a:ext cx="2336798" cy="1707101"/>
          </a:xfrm>
          <a:prstGeom prst="roundRect">
            <a:avLst>
              <a:gd name="adj" fmla="val 2186"/>
            </a:avLst>
          </a:prstGeom>
          <a:noFill/>
          <a:ln w="12700" cap="flat" cmpd="sng" algn="ctr">
            <a:solidFill>
              <a:schemeClr val="accent1"/>
            </a:solidFill>
            <a:prstDash val="solid"/>
            <a:miter lim="800000"/>
          </a:ln>
          <a:effectLst/>
        </p:spPr>
        <p:txBody>
          <a:bodyPr lIns="68580" tIns="34290" rIns="68580" bIns="34290" rtlCol="0" anchor="ctr"/>
          <a:lstStyle/>
          <a:p>
            <a:pPr algn="ctr"/>
            <a:endParaRPr lang="zh-CN" altLang="en-US" kern="0">
              <a:solidFill>
                <a:prstClr val="white"/>
              </a:solidFill>
              <a:latin typeface="等线" panose="02010600030101010101" charset="-122"/>
              <a:ea typeface="等线" panose="02010600030101010101" charset="-122"/>
            </a:endParaRPr>
          </a:p>
        </p:txBody>
      </p:sp>
      <p:sp>
        <p:nvSpPr>
          <p:cNvPr id="43" name="矩形: 圆角 8"/>
          <p:cNvSpPr/>
          <p:nvPr/>
        </p:nvSpPr>
        <p:spPr>
          <a:xfrm>
            <a:off x="3601353" y="1254769"/>
            <a:ext cx="2028378" cy="1441657"/>
          </a:xfrm>
          <a:prstGeom prst="roundRect">
            <a:avLst>
              <a:gd name="adj" fmla="val 2186"/>
            </a:avLst>
          </a:prstGeom>
          <a:blipFill dpi="0" rotWithShape="1">
            <a:blip r:embed="rId3"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r>
              <a:rPr lang="zh-CN" altLang="en-US" kern="0">
                <a:solidFill>
                  <a:srgbClr val="FFFFFF"/>
                </a:solidFill>
                <a:latin typeface="微软雅黑" panose="020B0503020204020204" pitchFamily="34" charset="-122"/>
              </a:rPr>
              <a:t> </a:t>
            </a:r>
          </a:p>
        </p:txBody>
      </p:sp>
      <p:sp>
        <p:nvSpPr>
          <p:cNvPr id="46" name="稻壳儿&amp;花儿小姐"/>
          <p:cNvSpPr/>
          <p:nvPr/>
        </p:nvSpPr>
        <p:spPr>
          <a:xfrm>
            <a:off x="6204858" y="1121058"/>
            <a:ext cx="2336798" cy="1707101"/>
          </a:xfrm>
          <a:prstGeom prst="roundRect">
            <a:avLst>
              <a:gd name="adj" fmla="val 2186"/>
            </a:avLst>
          </a:prstGeom>
          <a:noFill/>
          <a:ln w="12700" cap="flat" cmpd="sng" algn="ctr">
            <a:solidFill>
              <a:schemeClr val="accent1"/>
            </a:solidFill>
            <a:prstDash val="solid"/>
            <a:miter lim="800000"/>
          </a:ln>
          <a:effectLst/>
        </p:spPr>
        <p:txBody>
          <a:bodyPr lIns="68580" tIns="34290" rIns="68580" bIns="34290" rtlCol="0" anchor="ctr"/>
          <a:lstStyle/>
          <a:p>
            <a:pPr algn="ctr"/>
            <a:endParaRPr lang="zh-CN" altLang="en-US" kern="0">
              <a:solidFill>
                <a:prstClr val="white"/>
              </a:solidFill>
              <a:latin typeface="等线" panose="02010600030101010101" charset="-122"/>
              <a:ea typeface="等线" panose="02010600030101010101" charset="-122"/>
            </a:endParaRPr>
          </a:p>
        </p:txBody>
      </p:sp>
      <p:sp>
        <p:nvSpPr>
          <p:cNvPr id="47" name="矩形: 圆角 12"/>
          <p:cNvSpPr/>
          <p:nvPr/>
        </p:nvSpPr>
        <p:spPr>
          <a:xfrm>
            <a:off x="6345821" y="1254769"/>
            <a:ext cx="2048719" cy="1441657"/>
          </a:xfrm>
          <a:prstGeom prst="roundRect">
            <a:avLst>
              <a:gd name="adj" fmla="val 2186"/>
            </a:avLst>
          </a:prstGeom>
          <a:blipFill dpi="0" rotWithShape="1">
            <a:blip r:embed="rId4"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lIns="68580" tIns="34290" rIns="68580" bIns="34290" rtlCol="0" anchor="ctr"/>
          <a:lstStyle/>
          <a:p>
            <a:pPr algn="ctr">
              <a:spcBef>
                <a:spcPct val="0"/>
              </a:spcBef>
              <a:spcAft>
                <a:spcPct val="0"/>
              </a:spcAft>
              <a:defRPr/>
            </a:pPr>
            <a:r>
              <a:rPr lang="zh-CN" altLang="en-US" kern="0">
                <a:solidFill>
                  <a:srgbClr val="FFFFFF"/>
                </a:solidFill>
                <a:latin typeface="微软雅黑" panose="020B0503020204020204" pitchFamily="34" charset="-122"/>
              </a:rPr>
              <a:t> </a:t>
            </a:r>
          </a:p>
        </p:txBody>
      </p:sp>
      <p:sp>
        <p:nvSpPr>
          <p:cNvPr id="49" name="矩形 48"/>
          <p:cNvSpPr>
            <a:spLocks noChangeArrowheads="1"/>
          </p:cNvSpPr>
          <p:nvPr/>
        </p:nvSpPr>
        <p:spPr bwMode="auto">
          <a:xfrm>
            <a:off x="3746107" y="2869904"/>
            <a:ext cx="1512890" cy="284693"/>
          </a:xfrm>
          <a:prstGeom prst="rect">
            <a:avLst/>
          </a:prstGeom>
          <a:noFill/>
        </p:spPr>
        <p:txBody>
          <a:bodyPr wrap="square" lIns="68580" tIns="34290" rIns="68580" bIns="34290">
            <a:spAutoFit/>
            <a:scene3d>
              <a:camera prst="orthographicFront"/>
              <a:lightRig rig="threePt" dir="t"/>
            </a:scene3d>
            <a:sp3d contourW="12700"/>
          </a:bodyPr>
          <a:lstStyle/>
          <a:p>
            <a:pPr algn="ctr" defTabSz="342900"/>
            <a:r>
              <a:rPr lang="zh-CN" altLang="en-US" spc="300">
                <a:solidFill>
                  <a:srgbClr val="730B0B"/>
                </a:solidFill>
                <a:latin typeface="Calibri" panose="020F0502020204030204" pitchFamily="34" charset="0"/>
                <a:ea typeface="微软雅黑" panose="020B0503020204020204" pitchFamily="34" charset="-122"/>
                <a:sym typeface="微软雅黑" panose="020B0503020204020204" pitchFamily="34" charset="-122"/>
              </a:rPr>
              <a:t>浪费粮食现象</a:t>
            </a:r>
          </a:p>
        </p:txBody>
      </p:sp>
      <p:sp>
        <p:nvSpPr>
          <p:cNvPr id="50" name="矩形 49"/>
          <p:cNvSpPr>
            <a:spLocks noChangeArrowheads="1"/>
          </p:cNvSpPr>
          <p:nvPr/>
        </p:nvSpPr>
        <p:spPr bwMode="auto">
          <a:xfrm>
            <a:off x="6547363" y="2869904"/>
            <a:ext cx="1512890" cy="284693"/>
          </a:xfrm>
          <a:prstGeom prst="rect">
            <a:avLst/>
          </a:prstGeom>
          <a:noFill/>
        </p:spPr>
        <p:txBody>
          <a:bodyPr wrap="square" lIns="68580" tIns="34290" rIns="68580" bIns="34290">
            <a:spAutoFit/>
            <a:scene3d>
              <a:camera prst="orthographicFront"/>
              <a:lightRig rig="threePt" dir="t"/>
            </a:scene3d>
            <a:sp3d contourW="12700"/>
          </a:bodyPr>
          <a:lstStyle/>
          <a:p>
            <a:pPr algn="ctr" defTabSz="342900"/>
            <a:r>
              <a:rPr lang="zh-CN" altLang="en-US" spc="300">
                <a:solidFill>
                  <a:srgbClr val="730B0B"/>
                </a:solidFill>
                <a:latin typeface="Calibri" panose="020F0502020204030204" pitchFamily="34" charset="0"/>
                <a:ea typeface="微软雅黑" panose="020B0503020204020204" pitchFamily="34" charset="-122"/>
                <a:sym typeface="微软雅黑" panose="020B0503020204020204" pitchFamily="34" charset="-122"/>
              </a:rPr>
              <a:t>浪费粮食现象</a:t>
            </a:r>
          </a:p>
        </p:txBody>
      </p:sp>
      <p:sp>
        <p:nvSpPr>
          <p:cNvPr id="51" name="TextBox 54"/>
          <p:cNvSpPr txBox="1">
            <a:spLocks noChangeArrowheads="1"/>
          </p:cNvSpPr>
          <p:nvPr/>
        </p:nvSpPr>
        <p:spPr bwMode="auto">
          <a:xfrm>
            <a:off x="652978" y="3358320"/>
            <a:ext cx="7922135" cy="1350561"/>
          </a:xfrm>
          <a:prstGeom prst="rect">
            <a:avLst/>
          </a:prstGeom>
        </p:spPr>
        <p:txBody>
          <a:bodyPr wrap="square" lIns="91438" tIns="45719" rIns="91438" bIns="45719">
            <a:spAutoFit/>
          </a:bodyPr>
          <a:lstStyle>
            <a:defPPr>
              <a:defRPr lang="zh-CN"/>
            </a:defPPr>
            <a:lvl1pPr>
              <a:lnSpc>
                <a:spcPct val="150000"/>
              </a:lnSpc>
              <a:defRPr sz="1600" spc="200">
                <a:solidFill>
                  <a:prstClr val="black">
                    <a:lumMod val="75000"/>
                    <a:lumOff val="25000"/>
                  </a:prstClr>
                </a:solidFill>
              </a:defRPr>
            </a:lvl1pPr>
          </a:lstStyle>
          <a:p>
            <a:r>
              <a:rPr lang="zh-CN" altLang="en-US" sz="1400" dirty="0"/>
              <a:t>在日常生活中，随处都可以看到浪费粮食的现象。也许你并未意识到自己在浪费，也许你认为浪费这一点点算不了什么，由于人们的生活过得越来越好，“节约”一词在人们的心里已日渐忽视和淡忘了。我国是一个人口大国，</a:t>
            </a:r>
            <a:r>
              <a:rPr lang="en-US" altLang="zh-CN" sz="1400" dirty="0"/>
              <a:t>13</a:t>
            </a:r>
            <a:r>
              <a:rPr lang="zh-CN" altLang="en-US" sz="1400" dirty="0"/>
              <a:t>亿人口，全世界人口的五分之一</a:t>
            </a:r>
            <a:r>
              <a:rPr lang="en-US" altLang="zh-CN" sz="1400" dirty="0"/>
              <a:t>,</a:t>
            </a:r>
            <a:r>
              <a:rPr lang="zh-CN" altLang="en-US" sz="1400" dirty="0"/>
              <a:t>如果每人每月浪费</a:t>
            </a:r>
            <a:r>
              <a:rPr lang="en-US" altLang="zh-CN" sz="1400" dirty="0"/>
              <a:t>500</a:t>
            </a:r>
            <a:r>
              <a:rPr lang="zh-CN" altLang="en-US" sz="1400" dirty="0"/>
              <a:t>克粮食</a:t>
            </a:r>
            <a:r>
              <a:rPr lang="en-US" altLang="zh-CN" sz="1400" dirty="0"/>
              <a:t>,</a:t>
            </a:r>
            <a:r>
              <a:rPr lang="zh-CN" altLang="en-US" sz="1400" dirty="0"/>
              <a:t>一年全国就浪费了</a:t>
            </a:r>
            <a:r>
              <a:rPr lang="en-US" altLang="zh-CN" sz="1400" dirty="0"/>
              <a:t>78</a:t>
            </a:r>
            <a:r>
              <a:rPr lang="zh-CN" altLang="en-US" sz="1400" dirty="0"/>
              <a:t>万吨粮食</a:t>
            </a:r>
            <a:endParaRPr lang="en-US" altLang="zh-CN" sz="1400" dirty="0"/>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8902" y="348213"/>
            <a:ext cx="4000847" cy="484674"/>
          </a:xfrm>
          <a:prstGeom prst="rect">
            <a:avLst/>
          </a:prstGeom>
        </p:spPr>
      </p:pic>
      <p:sp>
        <p:nvSpPr>
          <p:cNvPr id="2" name="椭圆 1"/>
          <p:cNvSpPr/>
          <p:nvPr/>
        </p:nvSpPr>
        <p:spPr>
          <a:xfrm>
            <a:off x="3799115" y="1534885"/>
            <a:ext cx="1055914" cy="1036865"/>
          </a:xfrm>
          <a:prstGeom prst="ellipse">
            <a:avLst/>
          </a:prstGeom>
          <a:solidFill>
            <a:srgbClr val="D99B5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文本框 3"/>
          <p:cNvSpPr txBox="1"/>
          <p:nvPr/>
        </p:nvSpPr>
        <p:spPr>
          <a:xfrm>
            <a:off x="2301548" y="2717560"/>
            <a:ext cx="3836400"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3600">
                <a:solidFill>
                  <a:schemeClr val="bg2">
                    <a:lumMod val="10000"/>
                  </a:schemeClr>
                </a:solidFill>
                <a:latin typeface="黑体" panose="02010609060101010101" charset="-122"/>
                <a:ea typeface="黑体" panose="02010609060101010101" charset="-122"/>
              </a:rPr>
              <a:t>必须节约粮食</a:t>
            </a:r>
          </a:p>
        </p:txBody>
      </p:sp>
      <p:sp>
        <p:nvSpPr>
          <p:cNvPr id="6" name="文本框 5"/>
          <p:cNvSpPr txBox="1"/>
          <p:nvPr/>
        </p:nvSpPr>
        <p:spPr>
          <a:xfrm>
            <a:off x="3980262" y="1459372"/>
            <a:ext cx="693618" cy="1112378"/>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en-US" altLang="zh-CN" sz="3600">
                <a:solidFill>
                  <a:schemeClr val="bg2">
                    <a:lumMod val="10000"/>
                  </a:schemeClr>
                </a:solidFill>
                <a:latin typeface="黑体" panose="02010609060101010101" charset="-122"/>
                <a:ea typeface="黑体" panose="02010609060101010101" charset="-122"/>
              </a:rPr>
              <a:t>02</a:t>
            </a:r>
            <a:endParaRPr lang="zh-CN" altLang="en-US" sz="3600">
              <a:solidFill>
                <a:schemeClr val="bg2">
                  <a:lumMod val="10000"/>
                </a:schemeClr>
              </a:solidFill>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必须节约粮食</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02</a:t>
            </a:r>
            <a:endParaRPr lang="zh-CN" altLang="en-US" sz="1500">
              <a:solidFill>
                <a:schemeClr val="bg1"/>
              </a:solidFill>
            </a:endParaRPr>
          </a:p>
        </p:txBody>
      </p:sp>
      <p:sp>
        <p:nvSpPr>
          <p:cNvPr id="6" name="TextBox 40"/>
          <p:cNvSpPr txBox="1"/>
          <p:nvPr/>
        </p:nvSpPr>
        <p:spPr>
          <a:xfrm>
            <a:off x="525043" y="1720643"/>
            <a:ext cx="4717640" cy="1900518"/>
          </a:xfrm>
          <a:prstGeom prst="rect">
            <a:avLst/>
          </a:prstGeom>
        </p:spPr>
        <p:txBody>
          <a:bodyPr wrap="square" lIns="91438" tIns="45719" rIns="91438" bIns="45719">
            <a:spAutoFit/>
          </a:bodyPr>
          <a:lstStyle>
            <a:defPPr>
              <a:defRPr lang="zh-CN"/>
            </a:defPPr>
            <a:lvl1pPr>
              <a:lnSpc>
                <a:spcPct val="150000"/>
              </a:lnSpc>
              <a:defRPr sz="1600" spc="200">
                <a:solidFill>
                  <a:prstClr val="black">
                    <a:lumMod val="75000"/>
                    <a:lumOff val="25000"/>
                  </a:prstClr>
                </a:solidFill>
              </a:defRPr>
            </a:lvl1pPr>
          </a:lstStyle>
          <a:p>
            <a:pPr marL="257175" indent="-257175">
              <a:spcBef>
                <a:spcPts val="450"/>
              </a:spcBef>
              <a:buFont typeface="+mj-ea"/>
              <a:buAutoNum type="circleNumDbPlain"/>
            </a:pPr>
            <a:r>
              <a:rPr lang="zh-CN" altLang="en-US" sz="1400" dirty="0">
                <a:solidFill>
                  <a:schemeClr val="tx1">
                    <a:lumMod val="85000"/>
                    <a:lumOff val="15000"/>
                  </a:schemeClr>
                </a:solidFill>
                <a:sym typeface="Calibri" panose="020F0502020204030204" pitchFamily="34" charset="0"/>
              </a:rPr>
              <a:t>我国人口已超过</a:t>
            </a:r>
            <a:r>
              <a:rPr lang="en-US" altLang="zh-CN" sz="1400" dirty="0">
                <a:solidFill>
                  <a:schemeClr val="tx1">
                    <a:lumMod val="85000"/>
                    <a:lumOff val="15000"/>
                  </a:schemeClr>
                </a:solidFill>
                <a:sym typeface="Calibri" panose="020F0502020204030204" pitchFamily="34" charset="0"/>
              </a:rPr>
              <a:t>13</a:t>
            </a:r>
            <a:r>
              <a:rPr lang="zh-CN" altLang="en-US" sz="1400" dirty="0">
                <a:solidFill>
                  <a:schemeClr val="tx1">
                    <a:lumMod val="85000"/>
                    <a:lumOff val="15000"/>
                  </a:schemeClr>
                </a:solidFill>
                <a:sym typeface="Calibri" panose="020F0502020204030204" pitchFamily="34" charset="0"/>
              </a:rPr>
              <a:t>亿，每年的净增长是</a:t>
            </a:r>
            <a:r>
              <a:rPr lang="en-US" altLang="zh-CN" sz="1400" dirty="0">
                <a:solidFill>
                  <a:schemeClr val="tx1">
                    <a:lumMod val="85000"/>
                    <a:lumOff val="15000"/>
                  </a:schemeClr>
                </a:solidFill>
                <a:sym typeface="Calibri" panose="020F0502020204030204" pitchFamily="34" charset="0"/>
              </a:rPr>
              <a:t>1200</a:t>
            </a:r>
            <a:r>
              <a:rPr lang="zh-CN" altLang="en-US" sz="1400" dirty="0">
                <a:solidFill>
                  <a:schemeClr val="tx1">
                    <a:lumMod val="85000"/>
                    <a:lumOff val="15000"/>
                  </a:schemeClr>
                </a:solidFill>
                <a:sym typeface="Calibri" panose="020F0502020204030204" pitchFamily="34" charset="0"/>
              </a:rPr>
              <a:t>万人；</a:t>
            </a:r>
            <a:endParaRPr lang="en-US" altLang="zh-CN" sz="1400" dirty="0">
              <a:solidFill>
                <a:schemeClr val="tx1">
                  <a:lumMod val="85000"/>
                  <a:lumOff val="15000"/>
                </a:schemeClr>
              </a:solidFill>
              <a:sym typeface="Calibri" panose="020F0502020204030204" pitchFamily="34" charset="0"/>
            </a:endParaRPr>
          </a:p>
          <a:p>
            <a:pPr marL="257175" indent="-257175">
              <a:spcBef>
                <a:spcPts val="450"/>
              </a:spcBef>
              <a:buFont typeface="+mj-ea"/>
              <a:buAutoNum type="circleNumDbPlain"/>
            </a:pPr>
            <a:r>
              <a:rPr lang="zh-CN" altLang="en-US" sz="1400" dirty="0">
                <a:solidFill>
                  <a:schemeClr val="tx1">
                    <a:lumMod val="85000"/>
                    <a:lumOff val="15000"/>
                  </a:schemeClr>
                </a:solidFill>
              </a:rPr>
              <a:t>人均耕地面积</a:t>
            </a:r>
            <a:r>
              <a:rPr lang="en-US" altLang="zh-CN" sz="1400" dirty="0">
                <a:solidFill>
                  <a:schemeClr val="tx1">
                    <a:lumMod val="85000"/>
                    <a:lumOff val="15000"/>
                  </a:schemeClr>
                </a:solidFill>
              </a:rPr>
              <a:t>1.2</a:t>
            </a:r>
            <a:r>
              <a:rPr lang="zh-CN" altLang="en-US" sz="1400" dirty="0">
                <a:solidFill>
                  <a:schemeClr val="tx1">
                    <a:lumMod val="85000"/>
                    <a:lumOff val="15000"/>
                  </a:schemeClr>
                </a:solidFill>
              </a:rPr>
              <a:t>亩，是世界人均值</a:t>
            </a:r>
            <a:r>
              <a:rPr lang="en-US" altLang="zh-CN" sz="1400" dirty="0">
                <a:solidFill>
                  <a:schemeClr val="tx1">
                    <a:lumMod val="85000"/>
                    <a:lumOff val="15000"/>
                  </a:schemeClr>
                </a:solidFill>
              </a:rPr>
              <a:t>1/4</a:t>
            </a:r>
            <a:r>
              <a:rPr lang="zh-CN" altLang="en-US" sz="1400" dirty="0">
                <a:solidFill>
                  <a:schemeClr val="tx1">
                    <a:lumMod val="85000"/>
                    <a:lumOff val="15000"/>
                  </a:schemeClr>
                </a:solidFill>
              </a:rPr>
              <a:t>；</a:t>
            </a:r>
            <a:endParaRPr lang="en-US" altLang="zh-CN" sz="1400" dirty="0">
              <a:solidFill>
                <a:schemeClr val="tx1">
                  <a:lumMod val="85000"/>
                  <a:lumOff val="15000"/>
                </a:schemeClr>
              </a:solidFill>
            </a:endParaRPr>
          </a:p>
          <a:p>
            <a:pPr marL="257175" indent="-257175">
              <a:spcBef>
                <a:spcPts val="450"/>
              </a:spcBef>
              <a:buFont typeface="+mj-ea"/>
              <a:buAutoNum type="circleNumDbPlain"/>
            </a:pPr>
            <a:r>
              <a:rPr lang="zh-CN" altLang="en-US" sz="1400" dirty="0">
                <a:solidFill>
                  <a:schemeClr val="tx1">
                    <a:lumMod val="85000"/>
                    <a:lumOff val="15000"/>
                  </a:schemeClr>
                </a:solidFill>
              </a:rPr>
              <a:t>耕地面积正以每年</a:t>
            </a:r>
            <a:r>
              <a:rPr lang="en-US" altLang="zh-CN" sz="1400" dirty="0">
                <a:solidFill>
                  <a:schemeClr val="tx1">
                    <a:lumMod val="85000"/>
                    <a:lumOff val="15000"/>
                  </a:schemeClr>
                </a:solidFill>
              </a:rPr>
              <a:t>30</a:t>
            </a:r>
            <a:r>
              <a:rPr lang="zh-CN" altLang="en-US" sz="1400" dirty="0">
                <a:solidFill>
                  <a:schemeClr val="tx1">
                    <a:lumMod val="85000"/>
                    <a:lumOff val="15000"/>
                  </a:schemeClr>
                </a:solidFill>
              </a:rPr>
              <a:t>多万亩的速度减少；</a:t>
            </a:r>
            <a:endParaRPr lang="en-US" altLang="zh-CN" sz="1400" dirty="0">
              <a:solidFill>
                <a:schemeClr val="tx1">
                  <a:lumMod val="85000"/>
                  <a:lumOff val="15000"/>
                </a:schemeClr>
              </a:solidFill>
            </a:endParaRPr>
          </a:p>
          <a:p>
            <a:pPr marL="257175" indent="-257175">
              <a:spcBef>
                <a:spcPts val="450"/>
              </a:spcBef>
              <a:buFont typeface="+mj-ea"/>
              <a:buAutoNum type="circleNumDbPlain"/>
            </a:pPr>
            <a:r>
              <a:rPr lang="zh-CN" altLang="en-US" sz="1400" dirty="0">
                <a:solidFill>
                  <a:schemeClr val="tx1">
                    <a:lumMod val="85000"/>
                    <a:lumOff val="15000"/>
                  </a:schemeClr>
                </a:solidFill>
              </a:rPr>
              <a:t>全国</a:t>
            </a:r>
            <a:r>
              <a:rPr lang="en-US" altLang="zh-CN" sz="1400" dirty="0">
                <a:solidFill>
                  <a:schemeClr val="tx1">
                    <a:lumMod val="85000"/>
                    <a:lumOff val="15000"/>
                  </a:schemeClr>
                </a:solidFill>
              </a:rPr>
              <a:t>40%</a:t>
            </a:r>
            <a:r>
              <a:rPr lang="zh-CN" altLang="en-US" sz="1400" dirty="0">
                <a:solidFill>
                  <a:schemeClr val="tx1">
                    <a:lumMod val="85000"/>
                    <a:lumOff val="15000"/>
                  </a:schemeClr>
                </a:solidFill>
              </a:rPr>
              <a:t>的城市人口消耗的粮食依靠进口</a:t>
            </a:r>
            <a:endParaRPr lang="zh-CN" altLang="en-US" sz="1400" dirty="0">
              <a:solidFill>
                <a:schemeClr val="tx1">
                  <a:lumMod val="85000"/>
                  <a:lumOff val="15000"/>
                </a:schemeClr>
              </a:solidFill>
              <a:sym typeface="Calibri" panose="020F0502020204030204" pitchFamily="34" charset="0"/>
            </a:endParaRPr>
          </a:p>
        </p:txBody>
      </p:sp>
      <p:grpSp>
        <p:nvGrpSpPr>
          <p:cNvPr id="17" name="组合 16"/>
          <p:cNvGrpSpPr/>
          <p:nvPr/>
        </p:nvGrpSpPr>
        <p:grpSpPr>
          <a:xfrm>
            <a:off x="727164" y="1149700"/>
            <a:ext cx="3712927" cy="471707"/>
            <a:chOff x="1145431" y="1683322"/>
            <a:chExt cx="4950569" cy="628942"/>
          </a:xfrm>
        </p:grpSpPr>
        <p:sp>
          <p:nvSpPr>
            <p:cNvPr id="11" name="稻壳儿&amp;花儿小姐"/>
            <p:cNvSpPr/>
            <p:nvPr/>
          </p:nvSpPr>
          <p:spPr>
            <a:xfrm>
              <a:off x="1145431" y="1683322"/>
              <a:ext cx="4950569" cy="628942"/>
            </a:xfrm>
            <a:prstGeom prst="parallelogram">
              <a:avLst/>
            </a:prstGeom>
            <a:gradFill flip="none" rotWithShape="1">
              <a:gsLst>
                <a:gs pos="0">
                  <a:srgbClr val="F6C381"/>
                </a:gs>
                <a:gs pos="100000">
                  <a:srgbClr val="F6C381">
                    <a:alpha val="0"/>
                  </a:srgbClr>
                </a:gs>
              </a:gsLst>
              <a:lin ang="0" scaled="1"/>
            </a:gradFill>
            <a:ln w="12700" cap="flat" cmpd="sng" algn="ctr">
              <a:noFill/>
              <a:prstDash val="solid"/>
              <a:miter lim="800000"/>
            </a:ln>
            <a:effectLst/>
          </p:spPr>
          <p:txBody>
            <a:bodyPr rtlCol="0" anchor="ctr"/>
            <a:lstStyle/>
            <a:p>
              <a:pPr algn="ctr" defTabSz="342900">
                <a:spcBef>
                  <a:spcPct val="0"/>
                </a:spcBef>
                <a:spcAft>
                  <a:spcPct val="0"/>
                </a:spcAft>
                <a:defRPr/>
              </a:pPr>
              <a:endParaRPr lang="zh-CN" altLang="en-US" kern="0">
                <a:solidFill>
                  <a:prstClr val="white"/>
                </a:solidFill>
                <a:latin typeface="Calibri"/>
                <a:ea typeface="等线" panose="02010600030101010101" charset="-122"/>
              </a:endParaRPr>
            </a:p>
          </p:txBody>
        </p:sp>
        <p:sp>
          <p:nvSpPr>
            <p:cNvPr id="14" name="稻壳儿&amp;花儿小姐"/>
            <p:cNvSpPr>
              <a:spLocks noChangeArrowheads="1"/>
            </p:cNvSpPr>
            <p:nvPr/>
          </p:nvSpPr>
          <p:spPr bwMode="auto">
            <a:xfrm>
              <a:off x="1688888" y="1782116"/>
              <a:ext cx="3041564" cy="461665"/>
            </a:xfrm>
            <a:prstGeom prst="rect">
              <a:avLst/>
            </a:prstGeom>
            <a:noFill/>
            <a:ln w="25400" cap="flat" cmpd="sng" algn="ctr">
              <a:noFill/>
              <a:prstDash val="solid"/>
            </a:ln>
            <a:effectLst/>
          </p:spPr>
          <p:txBody>
            <a:bodyPr rtlCol="0" anchor="ctr"/>
            <a:lstStyle/>
            <a:p>
              <a:pPr algn="dist">
                <a:buSzPct val="80000"/>
              </a:pPr>
              <a:r>
                <a:rPr lang="zh-CN" altLang="en-US" sz="1800" dirty="0">
                  <a:solidFill>
                    <a:srgbClr val="730B0B"/>
                  </a:solidFill>
                  <a:latin typeface="汉仪雅酷黑 55W" panose="020B0504020202020204" pitchFamily="34" charset="-122"/>
                  <a:ea typeface="汉仪雅酷黑 55W" panose="020B0504020202020204" pitchFamily="34" charset="-122"/>
                </a:rPr>
                <a:t>我国目前的现状</a:t>
              </a:r>
            </a:p>
          </p:txBody>
        </p:sp>
      </p:grpSp>
      <p:sp>
        <p:nvSpPr>
          <p:cNvPr id="15" name="任意多边形"/>
          <p:cNvSpPr>
            <a:spLocks noChangeAspect="1"/>
          </p:cNvSpPr>
          <p:nvPr/>
        </p:nvSpPr>
        <p:spPr bwMode="auto">
          <a:xfrm>
            <a:off x="525042" y="1165099"/>
            <a:ext cx="457264" cy="402983"/>
          </a:xfrm>
          <a:custGeom>
            <a:avLst/>
            <a:gdLst>
              <a:gd name="connsiteX0" fmla="*/ 173134 w 607614"/>
              <a:gd name="connsiteY0" fmla="*/ 495278 h 535485"/>
              <a:gd name="connsiteX1" fmla="*/ 434480 w 607614"/>
              <a:gd name="connsiteY1" fmla="*/ 495278 h 535485"/>
              <a:gd name="connsiteX2" fmla="*/ 425364 w 607614"/>
              <a:gd name="connsiteY2" fmla="*/ 525623 h 535485"/>
              <a:gd name="connsiteX3" fmla="*/ 425364 w 607614"/>
              <a:gd name="connsiteY3" fmla="*/ 535485 h 535485"/>
              <a:gd name="connsiteX4" fmla="*/ 182251 w 607614"/>
              <a:gd name="connsiteY4" fmla="*/ 535485 h 535485"/>
              <a:gd name="connsiteX5" fmla="*/ 182251 w 607614"/>
              <a:gd name="connsiteY5" fmla="*/ 525623 h 535485"/>
              <a:gd name="connsiteX6" fmla="*/ 173134 w 607614"/>
              <a:gd name="connsiteY6" fmla="*/ 495278 h 535485"/>
              <a:gd name="connsiteX7" fmla="*/ 30380 w 607614"/>
              <a:gd name="connsiteY7" fmla="*/ 303381 h 535485"/>
              <a:gd name="connsiteX8" fmla="*/ 577234 w 607614"/>
              <a:gd name="connsiteY8" fmla="*/ 303381 h 535485"/>
              <a:gd name="connsiteX9" fmla="*/ 607614 w 607614"/>
              <a:gd name="connsiteY9" fmla="*/ 333722 h 535485"/>
              <a:gd name="connsiteX10" fmla="*/ 577993 w 607614"/>
              <a:gd name="connsiteY10" fmla="*/ 364063 h 535485"/>
              <a:gd name="connsiteX11" fmla="*/ 516472 w 607614"/>
              <a:gd name="connsiteY11" fmla="*/ 417919 h 535485"/>
              <a:gd name="connsiteX12" fmla="*/ 449635 w 607614"/>
              <a:gd name="connsiteY12" fmla="*/ 474809 h 535485"/>
              <a:gd name="connsiteX13" fmla="*/ 157979 w 607614"/>
              <a:gd name="connsiteY13" fmla="*/ 474809 h 535485"/>
              <a:gd name="connsiteX14" fmla="*/ 91142 w 607614"/>
              <a:gd name="connsiteY14" fmla="*/ 417919 h 535485"/>
              <a:gd name="connsiteX15" fmla="*/ 29621 w 607614"/>
              <a:gd name="connsiteY15" fmla="*/ 364063 h 535485"/>
              <a:gd name="connsiteX16" fmla="*/ 0 w 607614"/>
              <a:gd name="connsiteY16" fmla="*/ 333722 h 535485"/>
              <a:gd name="connsiteX17" fmla="*/ 30380 w 607614"/>
              <a:gd name="connsiteY17" fmla="*/ 303381 h 535485"/>
              <a:gd name="connsiteX18" fmla="*/ 344084 w 607614"/>
              <a:gd name="connsiteY18" fmla="*/ 262442 h 535485"/>
              <a:gd name="connsiteX19" fmla="*/ 394995 w 607614"/>
              <a:gd name="connsiteY19" fmla="*/ 262442 h 535485"/>
              <a:gd name="connsiteX20" fmla="*/ 404873 w 607614"/>
              <a:gd name="connsiteY20" fmla="*/ 273055 h 535485"/>
              <a:gd name="connsiteX21" fmla="*/ 394995 w 607614"/>
              <a:gd name="connsiteY21" fmla="*/ 282911 h 535485"/>
              <a:gd name="connsiteX22" fmla="*/ 344084 w 607614"/>
              <a:gd name="connsiteY22" fmla="*/ 282911 h 535485"/>
              <a:gd name="connsiteX23" fmla="*/ 334206 w 607614"/>
              <a:gd name="connsiteY23" fmla="*/ 273055 h 535485"/>
              <a:gd name="connsiteX24" fmla="*/ 344084 w 607614"/>
              <a:gd name="connsiteY24" fmla="*/ 262442 h 535485"/>
              <a:gd name="connsiteX25" fmla="*/ 202775 w 607614"/>
              <a:gd name="connsiteY25" fmla="*/ 262442 h 535485"/>
              <a:gd name="connsiteX26" fmla="*/ 252906 w 607614"/>
              <a:gd name="connsiteY26" fmla="*/ 262442 h 535485"/>
              <a:gd name="connsiteX27" fmla="*/ 263539 w 607614"/>
              <a:gd name="connsiteY27" fmla="*/ 273055 h 535485"/>
              <a:gd name="connsiteX28" fmla="*/ 252906 w 607614"/>
              <a:gd name="connsiteY28" fmla="*/ 282911 h 535485"/>
              <a:gd name="connsiteX29" fmla="*/ 202775 w 607614"/>
              <a:gd name="connsiteY29" fmla="*/ 282911 h 535485"/>
              <a:gd name="connsiteX30" fmla="*/ 192141 w 607614"/>
              <a:gd name="connsiteY30" fmla="*/ 273055 h 535485"/>
              <a:gd name="connsiteX31" fmla="*/ 202775 w 607614"/>
              <a:gd name="connsiteY31" fmla="*/ 262442 h 535485"/>
              <a:gd name="connsiteX32" fmla="*/ 344076 w 607614"/>
              <a:gd name="connsiteY32" fmla="*/ 232104 h 535485"/>
              <a:gd name="connsiteX33" fmla="*/ 394944 w 607614"/>
              <a:gd name="connsiteY33" fmla="*/ 232104 h 535485"/>
              <a:gd name="connsiteX34" fmla="*/ 445811 w 607614"/>
              <a:gd name="connsiteY34" fmla="*/ 282920 h 535485"/>
              <a:gd name="connsiteX35" fmla="*/ 435182 w 607614"/>
              <a:gd name="connsiteY35" fmla="*/ 292780 h 535485"/>
              <a:gd name="connsiteX36" fmla="*/ 425312 w 607614"/>
              <a:gd name="connsiteY36" fmla="*/ 282920 h 535485"/>
              <a:gd name="connsiteX37" fmla="*/ 394944 w 607614"/>
              <a:gd name="connsiteY37" fmla="*/ 252582 h 535485"/>
              <a:gd name="connsiteX38" fmla="*/ 344076 w 607614"/>
              <a:gd name="connsiteY38" fmla="*/ 252582 h 535485"/>
              <a:gd name="connsiteX39" fmla="*/ 334206 w 607614"/>
              <a:gd name="connsiteY39" fmla="*/ 242722 h 535485"/>
              <a:gd name="connsiteX40" fmla="*/ 344076 w 607614"/>
              <a:gd name="connsiteY40" fmla="*/ 232104 h 535485"/>
              <a:gd name="connsiteX41" fmla="*/ 202802 w 607614"/>
              <a:gd name="connsiteY41" fmla="*/ 232104 h 535485"/>
              <a:gd name="connsiteX42" fmla="*/ 252910 w 607614"/>
              <a:gd name="connsiteY42" fmla="*/ 232104 h 535485"/>
              <a:gd name="connsiteX43" fmla="*/ 263539 w 607614"/>
              <a:gd name="connsiteY43" fmla="*/ 242722 h 535485"/>
              <a:gd name="connsiteX44" fmla="*/ 252910 w 607614"/>
              <a:gd name="connsiteY44" fmla="*/ 252582 h 535485"/>
              <a:gd name="connsiteX45" fmla="*/ 202802 w 607614"/>
              <a:gd name="connsiteY45" fmla="*/ 252582 h 535485"/>
              <a:gd name="connsiteX46" fmla="*/ 172433 w 607614"/>
              <a:gd name="connsiteY46" fmla="*/ 282920 h 535485"/>
              <a:gd name="connsiteX47" fmla="*/ 161804 w 607614"/>
              <a:gd name="connsiteY47" fmla="*/ 292780 h 535485"/>
              <a:gd name="connsiteX48" fmla="*/ 151934 w 607614"/>
              <a:gd name="connsiteY48" fmla="*/ 282920 h 535485"/>
              <a:gd name="connsiteX49" fmla="*/ 202802 w 607614"/>
              <a:gd name="connsiteY49" fmla="*/ 232104 h 535485"/>
              <a:gd name="connsiteX50" fmla="*/ 334213 w 607614"/>
              <a:gd name="connsiteY50" fmla="*/ 201766 h 535485"/>
              <a:gd name="connsiteX51" fmla="*/ 394987 w 607614"/>
              <a:gd name="connsiteY51" fmla="*/ 201766 h 535485"/>
              <a:gd name="connsiteX52" fmla="*/ 476271 w 607614"/>
              <a:gd name="connsiteY52" fmla="*/ 282920 h 535485"/>
              <a:gd name="connsiteX53" fmla="*/ 465636 w 607614"/>
              <a:gd name="connsiteY53" fmla="*/ 292780 h 535485"/>
              <a:gd name="connsiteX54" fmla="*/ 455760 w 607614"/>
              <a:gd name="connsiteY54" fmla="*/ 282920 h 535485"/>
              <a:gd name="connsiteX55" fmla="*/ 394987 w 607614"/>
              <a:gd name="connsiteY55" fmla="*/ 222244 h 535485"/>
              <a:gd name="connsiteX56" fmla="*/ 334213 w 607614"/>
              <a:gd name="connsiteY56" fmla="*/ 222244 h 535485"/>
              <a:gd name="connsiteX57" fmla="*/ 324337 w 607614"/>
              <a:gd name="connsiteY57" fmla="*/ 212384 h 535485"/>
              <a:gd name="connsiteX58" fmla="*/ 334213 w 607614"/>
              <a:gd name="connsiteY58" fmla="*/ 201766 h 535485"/>
              <a:gd name="connsiteX59" fmla="*/ 202785 w 607614"/>
              <a:gd name="connsiteY59" fmla="*/ 201766 h 535485"/>
              <a:gd name="connsiteX60" fmla="*/ 243060 w 607614"/>
              <a:gd name="connsiteY60" fmla="*/ 201766 h 535485"/>
              <a:gd name="connsiteX61" fmla="*/ 252939 w 607614"/>
              <a:gd name="connsiteY61" fmla="*/ 212384 h 535485"/>
              <a:gd name="connsiteX62" fmla="*/ 243060 w 607614"/>
              <a:gd name="connsiteY62" fmla="*/ 222244 h 535485"/>
              <a:gd name="connsiteX63" fmla="*/ 202785 w 607614"/>
              <a:gd name="connsiteY63" fmla="*/ 222244 h 535485"/>
              <a:gd name="connsiteX64" fmla="*/ 141991 w 607614"/>
              <a:gd name="connsiteY64" fmla="*/ 282920 h 535485"/>
              <a:gd name="connsiteX65" fmla="*/ 131353 w 607614"/>
              <a:gd name="connsiteY65" fmla="*/ 292780 h 535485"/>
              <a:gd name="connsiteX66" fmla="*/ 121474 w 607614"/>
              <a:gd name="connsiteY66" fmla="*/ 282920 h 535485"/>
              <a:gd name="connsiteX67" fmla="*/ 202785 w 607614"/>
              <a:gd name="connsiteY67" fmla="*/ 201766 h 535485"/>
              <a:gd name="connsiteX68" fmla="*/ 324368 w 607614"/>
              <a:gd name="connsiteY68" fmla="*/ 171428 h 535485"/>
              <a:gd name="connsiteX69" fmla="*/ 394986 w 607614"/>
              <a:gd name="connsiteY69" fmla="*/ 171428 h 535485"/>
              <a:gd name="connsiteX70" fmla="*/ 506609 w 607614"/>
              <a:gd name="connsiteY70" fmla="*/ 282920 h 535485"/>
              <a:gd name="connsiteX71" fmla="*/ 495979 w 607614"/>
              <a:gd name="connsiteY71" fmla="*/ 292780 h 535485"/>
              <a:gd name="connsiteX72" fmla="*/ 486107 w 607614"/>
              <a:gd name="connsiteY72" fmla="*/ 282920 h 535485"/>
              <a:gd name="connsiteX73" fmla="*/ 394986 w 607614"/>
              <a:gd name="connsiteY73" fmla="*/ 191906 h 535485"/>
              <a:gd name="connsiteX74" fmla="*/ 324368 w 607614"/>
              <a:gd name="connsiteY74" fmla="*/ 191906 h 535485"/>
              <a:gd name="connsiteX75" fmla="*/ 313737 w 607614"/>
              <a:gd name="connsiteY75" fmla="*/ 182046 h 535485"/>
              <a:gd name="connsiteX76" fmla="*/ 324368 w 607614"/>
              <a:gd name="connsiteY76" fmla="*/ 171428 h 535485"/>
              <a:gd name="connsiteX77" fmla="*/ 202813 w 607614"/>
              <a:gd name="connsiteY77" fmla="*/ 171428 h 535485"/>
              <a:gd name="connsiteX78" fmla="*/ 222565 w 607614"/>
              <a:gd name="connsiteY78" fmla="*/ 171428 h 535485"/>
              <a:gd name="connsiteX79" fmla="*/ 233201 w 607614"/>
              <a:gd name="connsiteY79" fmla="*/ 182046 h 535485"/>
              <a:gd name="connsiteX80" fmla="*/ 222565 w 607614"/>
              <a:gd name="connsiteY80" fmla="*/ 191906 h 535485"/>
              <a:gd name="connsiteX81" fmla="*/ 202813 w 607614"/>
              <a:gd name="connsiteY81" fmla="*/ 191906 h 535485"/>
              <a:gd name="connsiteX82" fmla="*/ 111648 w 607614"/>
              <a:gd name="connsiteY82" fmla="*/ 282920 h 535485"/>
              <a:gd name="connsiteX83" fmla="*/ 101012 w 607614"/>
              <a:gd name="connsiteY83" fmla="*/ 292780 h 535485"/>
              <a:gd name="connsiteX84" fmla="*/ 91136 w 607614"/>
              <a:gd name="connsiteY84" fmla="*/ 282920 h 535485"/>
              <a:gd name="connsiteX85" fmla="*/ 202813 w 607614"/>
              <a:gd name="connsiteY85" fmla="*/ 171428 h 535485"/>
              <a:gd name="connsiteX86" fmla="*/ 192193 w 607614"/>
              <a:gd name="connsiteY86" fmla="*/ 131221 h 535485"/>
              <a:gd name="connsiteX87" fmla="*/ 293999 w 607614"/>
              <a:gd name="connsiteY87" fmla="*/ 282919 h 535485"/>
              <a:gd name="connsiteX88" fmla="*/ 283363 w 607614"/>
              <a:gd name="connsiteY88" fmla="*/ 292780 h 535485"/>
              <a:gd name="connsiteX89" fmla="*/ 273486 w 607614"/>
              <a:gd name="connsiteY89" fmla="*/ 282919 h 535485"/>
              <a:gd name="connsiteX90" fmla="*/ 192193 w 607614"/>
              <a:gd name="connsiteY90" fmla="*/ 151700 h 535485"/>
              <a:gd name="connsiteX91" fmla="*/ 182316 w 607614"/>
              <a:gd name="connsiteY91" fmla="*/ 161560 h 535485"/>
              <a:gd name="connsiteX92" fmla="*/ 172439 w 607614"/>
              <a:gd name="connsiteY92" fmla="*/ 171421 h 535485"/>
              <a:gd name="connsiteX93" fmla="*/ 161803 w 607614"/>
              <a:gd name="connsiteY93" fmla="*/ 161560 h 535485"/>
              <a:gd name="connsiteX94" fmla="*/ 192193 w 607614"/>
              <a:gd name="connsiteY94" fmla="*/ 131221 h 535485"/>
              <a:gd name="connsiteX95" fmla="*/ 192134 w 607614"/>
              <a:gd name="connsiteY95" fmla="*/ 100883 h 535485"/>
              <a:gd name="connsiteX96" fmla="*/ 324337 w 607614"/>
              <a:gd name="connsiteY96" fmla="*/ 282919 h 535485"/>
              <a:gd name="connsiteX97" fmla="*/ 313700 w 607614"/>
              <a:gd name="connsiteY97" fmla="*/ 292780 h 535485"/>
              <a:gd name="connsiteX98" fmla="*/ 303823 w 607614"/>
              <a:gd name="connsiteY98" fmla="*/ 282919 h 535485"/>
              <a:gd name="connsiteX99" fmla="*/ 192134 w 607614"/>
              <a:gd name="connsiteY99" fmla="*/ 121362 h 535485"/>
              <a:gd name="connsiteX100" fmla="*/ 141988 w 607614"/>
              <a:gd name="connsiteY100" fmla="*/ 171422 h 535485"/>
              <a:gd name="connsiteX101" fmla="*/ 141988 w 607614"/>
              <a:gd name="connsiteY101" fmla="*/ 182041 h 535485"/>
              <a:gd name="connsiteX102" fmla="*/ 131351 w 607614"/>
              <a:gd name="connsiteY102" fmla="*/ 191901 h 535485"/>
              <a:gd name="connsiteX103" fmla="*/ 121474 w 607614"/>
              <a:gd name="connsiteY103" fmla="*/ 182041 h 535485"/>
              <a:gd name="connsiteX104" fmla="*/ 121474 w 607614"/>
              <a:gd name="connsiteY104" fmla="*/ 171422 h 535485"/>
              <a:gd name="connsiteX105" fmla="*/ 192134 w 607614"/>
              <a:gd name="connsiteY105" fmla="*/ 100883 h 535485"/>
              <a:gd name="connsiteX106" fmla="*/ 425342 w 607614"/>
              <a:gd name="connsiteY106" fmla="*/ 91014 h 535485"/>
              <a:gd name="connsiteX107" fmla="*/ 465549 w 607614"/>
              <a:gd name="connsiteY107" fmla="*/ 131221 h 535485"/>
              <a:gd name="connsiteX108" fmla="*/ 425342 w 607614"/>
              <a:gd name="connsiteY108" fmla="*/ 171428 h 535485"/>
              <a:gd name="connsiteX109" fmla="*/ 385135 w 607614"/>
              <a:gd name="connsiteY109" fmla="*/ 131221 h 535485"/>
              <a:gd name="connsiteX110" fmla="*/ 425342 w 607614"/>
              <a:gd name="connsiteY110" fmla="*/ 91014 h 535485"/>
              <a:gd name="connsiteX111" fmla="*/ 334206 w 607614"/>
              <a:gd name="connsiteY111" fmla="*/ 80292 h 535485"/>
              <a:gd name="connsiteX112" fmla="*/ 374413 w 607614"/>
              <a:gd name="connsiteY112" fmla="*/ 120926 h 535485"/>
              <a:gd name="connsiteX113" fmla="*/ 334206 w 607614"/>
              <a:gd name="connsiteY113" fmla="*/ 161560 h 535485"/>
              <a:gd name="connsiteX114" fmla="*/ 293999 w 607614"/>
              <a:gd name="connsiteY114" fmla="*/ 120926 h 535485"/>
              <a:gd name="connsiteX115" fmla="*/ 334206 w 607614"/>
              <a:gd name="connsiteY115" fmla="*/ 80292 h 535485"/>
              <a:gd name="connsiteX116" fmla="*/ 258300 w 607614"/>
              <a:gd name="connsiteY116" fmla="*/ 19616 h 535485"/>
              <a:gd name="connsiteX117" fmla="*/ 303868 w 607614"/>
              <a:gd name="connsiteY117" fmla="*/ 65184 h 535485"/>
              <a:gd name="connsiteX118" fmla="*/ 258300 w 607614"/>
              <a:gd name="connsiteY118" fmla="*/ 110752 h 535485"/>
              <a:gd name="connsiteX119" fmla="*/ 212732 w 607614"/>
              <a:gd name="connsiteY119" fmla="*/ 65184 h 535485"/>
              <a:gd name="connsiteX120" fmla="*/ 258300 w 607614"/>
              <a:gd name="connsiteY120" fmla="*/ 19616 h 535485"/>
              <a:gd name="connsiteX121" fmla="*/ 364605 w 607614"/>
              <a:gd name="connsiteY121" fmla="*/ 0 h 535485"/>
              <a:gd name="connsiteX122" fmla="*/ 404873 w 607614"/>
              <a:gd name="connsiteY122" fmla="*/ 40146 h 535485"/>
              <a:gd name="connsiteX123" fmla="*/ 364605 w 607614"/>
              <a:gd name="connsiteY123" fmla="*/ 80292 h 535485"/>
              <a:gd name="connsiteX124" fmla="*/ 324337 w 607614"/>
              <a:gd name="connsiteY124" fmla="*/ 40146 h 535485"/>
              <a:gd name="connsiteX125" fmla="*/ 364605 w 607614"/>
              <a:gd name="connsiteY125" fmla="*/ 0 h 53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607614" h="535485">
                <a:moveTo>
                  <a:pt x="173134" y="495278"/>
                </a:moveTo>
                <a:lnTo>
                  <a:pt x="434480" y="495278"/>
                </a:lnTo>
                <a:cubicBezTo>
                  <a:pt x="429162" y="505140"/>
                  <a:pt x="425364" y="515761"/>
                  <a:pt x="425364" y="525623"/>
                </a:cubicBezTo>
                <a:lnTo>
                  <a:pt x="425364" y="535485"/>
                </a:lnTo>
                <a:lnTo>
                  <a:pt x="182251" y="535485"/>
                </a:lnTo>
                <a:lnTo>
                  <a:pt x="182251" y="525623"/>
                </a:lnTo>
                <a:cubicBezTo>
                  <a:pt x="182251" y="515761"/>
                  <a:pt x="178452" y="505140"/>
                  <a:pt x="173134" y="495278"/>
                </a:cubicBezTo>
                <a:close/>
                <a:moveTo>
                  <a:pt x="30380" y="303381"/>
                </a:moveTo>
                <a:lnTo>
                  <a:pt x="577234" y="303381"/>
                </a:lnTo>
                <a:cubicBezTo>
                  <a:pt x="593943" y="303381"/>
                  <a:pt x="607614" y="317034"/>
                  <a:pt x="607614" y="333722"/>
                </a:cubicBezTo>
                <a:cubicBezTo>
                  <a:pt x="607614" y="349651"/>
                  <a:pt x="593943" y="363305"/>
                  <a:pt x="577993" y="364063"/>
                </a:cubicBezTo>
                <a:cubicBezTo>
                  <a:pt x="565081" y="381509"/>
                  <a:pt x="541536" y="398956"/>
                  <a:pt x="516472" y="417919"/>
                </a:cubicBezTo>
                <a:cubicBezTo>
                  <a:pt x="492927" y="436124"/>
                  <a:pt x="467863" y="455087"/>
                  <a:pt x="449635" y="474809"/>
                </a:cubicBezTo>
                <a:lnTo>
                  <a:pt x="157979" y="474809"/>
                </a:lnTo>
                <a:cubicBezTo>
                  <a:pt x="139751" y="455087"/>
                  <a:pt x="114687" y="436124"/>
                  <a:pt x="91142" y="417919"/>
                </a:cubicBezTo>
                <a:cubicBezTo>
                  <a:pt x="66078" y="398956"/>
                  <a:pt x="42533" y="381509"/>
                  <a:pt x="29621" y="364063"/>
                </a:cubicBezTo>
                <a:cubicBezTo>
                  <a:pt x="13671" y="363305"/>
                  <a:pt x="0" y="349651"/>
                  <a:pt x="0" y="333722"/>
                </a:cubicBezTo>
                <a:cubicBezTo>
                  <a:pt x="0" y="317034"/>
                  <a:pt x="13671" y="303381"/>
                  <a:pt x="30380" y="303381"/>
                </a:cubicBezTo>
                <a:close/>
                <a:moveTo>
                  <a:pt x="344084" y="262442"/>
                </a:moveTo>
                <a:lnTo>
                  <a:pt x="394995" y="262442"/>
                </a:lnTo>
                <a:cubicBezTo>
                  <a:pt x="400314" y="262442"/>
                  <a:pt x="404873" y="266990"/>
                  <a:pt x="404873" y="273055"/>
                </a:cubicBezTo>
                <a:cubicBezTo>
                  <a:pt x="404873" y="278362"/>
                  <a:pt x="400314" y="282911"/>
                  <a:pt x="394995" y="282911"/>
                </a:cubicBezTo>
                <a:lnTo>
                  <a:pt x="344084" y="282911"/>
                </a:lnTo>
                <a:cubicBezTo>
                  <a:pt x="338765" y="282911"/>
                  <a:pt x="334206" y="278362"/>
                  <a:pt x="334206" y="273055"/>
                </a:cubicBezTo>
                <a:cubicBezTo>
                  <a:pt x="334206" y="266990"/>
                  <a:pt x="338765" y="262442"/>
                  <a:pt x="344084" y="262442"/>
                </a:cubicBezTo>
                <a:close/>
                <a:moveTo>
                  <a:pt x="202775" y="262442"/>
                </a:moveTo>
                <a:lnTo>
                  <a:pt x="252906" y="262442"/>
                </a:lnTo>
                <a:cubicBezTo>
                  <a:pt x="258982" y="262442"/>
                  <a:pt x="263539" y="266990"/>
                  <a:pt x="263539" y="273055"/>
                </a:cubicBezTo>
                <a:cubicBezTo>
                  <a:pt x="263539" y="278362"/>
                  <a:pt x="258982" y="282911"/>
                  <a:pt x="252906" y="282911"/>
                </a:cubicBezTo>
                <a:lnTo>
                  <a:pt x="202775" y="282911"/>
                </a:lnTo>
                <a:cubicBezTo>
                  <a:pt x="196699" y="282911"/>
                  <a:pt x="192141" y="278362"/>
                  <a:pt x="192141" y="273055"/>
                </a:cubicBezTo>
                <a:cubicBezTo>
                  <a:pt x="192141" y="266990"/>
                  <a:pt x="196699" y="262442"/>
                  <a:pt x="202775" y="262442"/>
                </a:cubicBezTo>
                <a:close/>
                <a:moveTo>
                  <a:pt x="344076" y="232104"/>
                </a:moveTo>
                <a:lnTo>
                  <a:pt x="394944" y="232104"/>
                </a:lnTo>
                <a:cubicBezTo>
                  <a:pt x="423035" y="232104"/>
                  <a:pt x="445811" y="254857"/>
                  <a:pt x="445811" y="282920"/>
                </a:cubicBezTo>
                <a:cubicBezTo>
                  <a:pt x="445811" y="288229"/>
                  <a:pt x="441256" y="292780"/>
                  <a:pt x="435182" y="292780"/>
                </a:cubicBezTo>
                <a:cubicBezTo>
                  <a:pt x="429868" y="292780"/>
                  <a:pt x="425312" y="288229"/>
                  <a:pt x="425312" y="282920"/>
                </a:cubicBezTo>
                <a:cubicBezTo>
                  <a:pt x="425312" y="266234"/>
                  <a:pt x="411646" y="252582"/>
                  <a:pt x="394944" y="252582"/>
                </a:cubicBezTo>
                <a:lnTo>
                  <a:pt x="344076" y="252582"/>
                </a:lnTo>
                <a:cubicBezTo>
                  <a:pt x="338762" y="252582"/>
                  <a:pt x="334206" y="248031"/>
                  <a:pt x="334206" y="242722"/>
                </a:cubicBezTo>
                <a:cubicBezTo>
                  <a:pt x="334206" y="236654"/>
                  <a:pt x="338762" y="232104"/>
                  <a:pt x="344076" y="232104"/>
                </a:cubicBezTo>
                <a:close/>
                <a:moveTo>
                  <a:pt x="202802" y="232104"/>
                </a:moveTo>
                <a:lnTo>
                  <a:pt x="252910" y="232104"/>
                </a:lnTo>
                <a:cubicBezTo>
                  <a:pt x="258984" y="232104"/>
                  <a:pt x="263539" y="236654"/>
                  <a:pt x="263539" y="242722"/>
                </a:cubicBezTo>
                <a:cubicBezTo>
                  <a:pt x="263539" y="248031"/>
                  <a:pt x="258984" y="252582"/>
                  <a:pt x="252910" y="252582"/>
                </a:cubicBezTo>
                <a:lnTo>
                  <a:pt x="202802" y="252582"/>
                </a:lnTo>
                <a:cubicBezTo>
                  <a:pt x="186099" y="252582"/>
                  <a:pt x="172433" y="266234"/>
                  <a:pt x="172433" y="282920"/>
                </a:cubicBezTo>
                <a:cubicBezTo>
                  <a:pt x="172433" y="288229"/>
                  <a:pt x="167877" y="292780"/>
                  <a:pt x="161804" y="292780"/>
                </a:cubicBezTo>
                <a:cubicBezTo>
                  <a:pt x="156489" y="292780"/>
                  <a:pt x="151934" y="288229"/>
                  <a:pt x="151934" y="282920"/>
                </a:cubicBezTo>
                <a:cubicBezTo>
                  <a:pt x="151934" y="254857"/>
                  <a:pt x="174711" y="232104"/>
                  <a:pt x="202802" y="232104"/>
                </a:cubicBezTo>
                <a:close/>
                <a:moveTo>
                  <a:pt x="334213" y="201766"/>
                </a:moveTo>
                <a:lnTo>
                  <a:pt x="394987" y="201766"/>
                </a:lnTo>
                <a:cubicBezTo>
                  <a:pt x="439807" y="201766"/>
                  <a:pt x="476271" y="238171"/>
                  <a:pt x="476271" y="282920"/>
                </a:cubicBezTo>
                <a:cubicBezTo>
                  <a:pt x="476271" y="288229"/>
                  <a:pt x="471713" y="292780"/>
                  <a:pt x="465636" y="292780"/>
                </a:cubicBezTo>
                <a:cubicBezTo>
                  <a:pt x="460318" y="292780"/>
                  <a:pt x="455760" y="288229"/>
                  <a:pt x="455760" y="282920"/>
                </a:cubicBezTo>
                <a:cubicBezTo>
                  <a:pt x="455760" y="249548"/>
                  <a:pt x="428412" y="222244"/>
                  <a:pt x="394987" y="222244"/>
                </a:cubicBezTo>
                <a:lnTo>
                  <a:pt x="334213" y="222244"/>
                </a:lnTo>
                <a:cubicBezTo>
                  <a:pt x="328895" y="222244"/>
                  <a:pt x="324337" y="217693"/>
                  <a:pt x="324337" y="212384"/>
                </a:cubicBezTo>
                <a:cubicBezTo>
                  <a:pt x="324337" y="206316"/>
                  <a:pt x="328895" y="201766"/>
                  <a:pt x="334213" y="201766"/>
                </a:cubicBezTo>
                <a:close/>
                <a:moveTo>
                  <a:pt x="202785" y="201766"/>
                </a:moveTo>
                <a:lnTo>
                  <a:pt x="243060" y="201766"/>
                </a:lnTo>
                <a:cubicBezTo>
                  <a:pt x="248380" y="201766"/>
                  <a:pt x="252939" y="206316"/>
                  <a:pt x="252939" y="212384"/>
                </a:cubicBezTo>
                <a:cubicBezTo>
                  <a:pt x="252939" y="217693"/>
                  <a:pt x="248380" y="222244"/>
                  <a:pt x="243060" y="222244"/>
                </a:cubicBezTo>
                <a:lnTo>
                  <a:pt x="202785" y="222244"/>
                </a:lnTo>
                <a:cubicBezTo>
                  <a:pt x="169348" y="222244"/>
                  <a:pt x="141991" y="249548"/>
                  <a:pt x="141991" y="282920"/>
                </a:cubicBezTo>
                <a:cubicBezTo>
                  <a:pt x="141991" y="288229"/>
                  <a:pt x="137432" y="292780"/>
                  <a:pt x="131353" y="292780"/>
                </a:cubicBezTo>
                <a:cubicBezTo>
                  <a:pt x="126033" y="292780"/>
                  <a:pt x="121474" y="288229"/>
                  <a:pt x="121474" y="282920"/>
                </a:cubicBezTo>
                <a:cubicBezTo>
                  <a:pt x="121474" y="238171"/>
                  <a:pt x="157950" y="201766"/>
                  <a:pt x="202785" y="201766"/>
                </a:cubicBezTo>
                <a:close/>
                <a:moveTo>
                  <a:pt x="324368" y="171428"/>
                </a:moveTo>
                <a:lnTo>
                  <a:pt x="394986" y="171428"/>
                </a:lnTo>
                <a:cubicBezTo>
                  <a:pt x="456493" y="171428"/>
                  <a:pt x="506609" y="221485"/>
                  <a:pt x="506609" y="282920"/>
                </a:cubicBezTo>
                <a:cubicBezTo>
                  <a:pt x="506609" y="288229"/>
                  <a:pt x="502053" y="292780"/>
                  <a:pt x="495979" y="292780"/>
                </a:cubicBezTo>
                <a:cubicBezTo>
                  <a:pt x="490663" y="292780"/>
                  <a:pt x="486107" y="288229"/>
                  <a:pt x="486107" y="282920"/>
                </a:cubicBezTo>
                <a:cubicBezTo>
                  <a:pt x="486107" y="232862"/>
                  <a:pt x="445103" y="191906"/>
                  <a:pt x="394986" y="191906"/>
                </a:cubicBezTo>
                <a:lnTo>
                  <a:pt x="324368" y="191906"/>
                </a:lnTo>
                <a:cubicBezTo>
                  <a:pt x="318293" y="191906"/>
                  <a:pt x="313737" y="187355"/>
                  <a:pt x="313737" y="182046"/>
                </a:cubicBezTo>
                <a:cubicBezTo>
                  <a:pt x="313737" y="175978"/>
                  <a:pt x="318293" y="171428"/>
                  <a:pt x="324368" y="171428"/>
                </a:cubicBezTo>
                <a:close/>
                <a:moveTo>
                  <a:pt x="202813" y="171428"/>
                </a:moveTo>
                <a:lnTo>
                  <a:pt x="222565" y="171428"/>
                </a:lnTo>
                <a:cubicBezTo>
                  <a:pt x="228643" y="171428"/>
                  <a:pt x="233201" y="175978"/>
                  <a:pt x="233201" y="182046"/>
                </a:cubicBezTo>
                <a:cubicBezTo>
                  <a:pt x="233201" y="187355"/>
                  <a:pt x="228643" y="191906"/>
                  <a:pt x="222565" y="191906"/>
                </a:cubicBezTo>
                <a:lnTo>
                  <a:pt x="202813" y="191906"/>
                </a:lnTo>
                <a:cubicBezTo>
                  <a:pt x="151912" y="191906"/>
                  <a:pt x="111648" y="232862"/>
                  <a:pt x="111648" y="282920"/>
                </a:cubicBezTo>
                <a:cubicBezTo>
                  <a:pt x="111648" y="288229"/>
                  <a:pt x="107090" y="292780"/>
                  <a:pt x="101012" y="292780"/>
                </a:cubicBezTo>
                <a:cubicBezTo>
                  <a:pt x="95694" y="292780"/>
                  <a:pt x="91136" y="288229"/>
                  <a:pt x="91136" y="282920"/>
                </a:cubicBezTo>
                <a:cubicBezTo>
                  <a:pt x="91136" y="221485"/>
                  <a:pt x="141276" y="171428"/>
                  <a:pt x="202813" y="171428"/>
                </a:cubicBezTo>
                <a:close/>
                <a:moveTo>
                  <a:pt x="192193" y="131221"/>
                </a:moveTo>
                <a:cubicBezTo>
                  <a:pt x="238538" y="131221"/>
                  <a:pt x="293999" y="157768"/>
                  <a:pt x="293999" y="282919"/>
                </a:cubicBezTo>
                <a:cubicBezTo>
                  <a:pt x="293999" y="288229"/>
                  <a:pt x="289441" y="292780"/>
                  <a:pt x="283363" y="292780"/>
                </a:cubicBezTo>
                <a:cubicBezTo>
                  <a:pt x="278045" y="292780"/>
                  <a:pt x="273486" y="288229"/>
                  <a:pt x="273486" y="282919"/>
                </a:cubicBezTo>
                <a:cubicBezTo>
                  <a:pt x="273486" y="194176"/>
                  <a:pt x="246895" y="151700"/>
                  <a:pt x="192193" y="151700"/>
                </a:cubicBezTo>
                <a:cubicBezTo>
                  <a:pt x="186875" y="151700"/>
                  <a:pt x="182316" y="156251"/>
                  <a:pt x="182316" y="161560"/>
                </a:cubicBezTo>
                <a:cubicBezTo>
                  <a:pt x="182316" y="166870"/>
                  <a:pt x="177758" y="171421"/>
                  <a:pt x="172439" y="171421"/>
                </a:cubicBezTo>
                <a:cubicBezTo>
                  <a:pt x="166361" y="171421"/>
                  <a:pt x="161803" y="166870"/>
                  <a:pt x="161803" y="161560"/>
                </a:cubicBezTo>
                <a:cubicBezTo>
                  <a:pt x="161803" y="144874"/>
                  <a:pt x="175479" y="131221"/>
                  <a:pt x="192193" y="131221"/>
                </a:cubicBezTo>
                <a:close/>
                <a:moveTo>
                  <a:pt x="192134" y="100883"/>
                </a:moveTo>
                <a:cubicBezTo>
                  <a:pt x="274951" y="100883"/>
                  <a:pt x="324337" y="169147"/>
                  <a:pt x="324337" y="282919"/>
                </a:cubicBezTo>
                <a:cubicBezTo>
                  <a:pt x="324337" y="288229"/>
                  <a:pt x="319779" y="292780"/>
                  <a:pt x="313700" y="292780"/>
                </a:cubicBezTo>
                <a:cubicBezTo>
                  <a:pt x="308382" y="292780"/>
                  <a:pt x="303823" y="288229"/>
                  <a:pt x="303823" y="282919"/>
                </a:cubicBezTo>
                <a:cubicBezTo>
                  <a:pt x="303823" y="234376"/>
                  <a:pt x="293186" y="121362"/>
                  <a:pt x="192134" y="121362"/>
                </a:cubicBezTo>
                <a:cubicBezTo>
                  <a:pt x="164782" y="121362"/>
                  <a:pt x="141988" y="144116"/>
                  <a:pt x="141988" y="171422"/>
                </a:cubicBezTo>
                <a:lnTo>
                  <a:pt x="141988" y="182041"/>
                </a:lnTo>
                <a:cubicBezTo>
                  <a:pt x="141988" y="187350"/>
                  <a:pt x="137429" y="191901"/>
                  <a:pt x="131351" y="191901"/>
                </a:cubicBezTo>
                <a:cubicBezTo>
                  <a:pt x="126032" y="191901"/>
                  <a:pt x="121474" y="187350"/>
                  <a:pt x="121474" y="182041"/>
                </a:cubicBezTo>
                <a:lnTo>
                  <a:pt x="121474" y="171422"/>
                </a:lnTo>
                <a:cubicBezTo>
                  <a:pt x="121474" y="132739"/>
                  <a:pt x="153385" y="100883"/>
                  <a:pt x="192134" y="100883"/>
                </a:cubicBezTo>
                <a:close/>
                <a:moveTo>
                  <a:pt x="425342" y="91014"/>
                </a:moveTo>
                <a:cubicBezTo>
                  <a:pt x="447548" y="91014"/>
                  <a:pt x="465549" y="109015"/>
                  <a:pt x="465549" y="131221"/>
                </a:cubicBezTo>
                <a:cubicBezTo>
                  <a:pt x="465549" y="153427"/>
                  <a:pt x="447548" y="171428"/>
                  <a:pt x="425342" y="171428"/>
                </a:cubicBezTo>
                <a:cubicBezTo>
                  <a:pt x="403136" y="171428"/>
                  <a:pt x="385135" y="153427"/>
                  <a:pt x="385135" y="131221"/>
                </a:cubicBezTo>
                <a:cubicBezTo>
                  <a:pt x="385135" y="109015"/>
                  <a:pt x="403136" y="91014"/>
                  <a:pt x="425342" y="91014"/>
                </a:cubicBezTo>
                <a:close/>
                <a:moveTo>
                  <a:pt x="334206" y="80292"/>
                </a:moveTo>
                <a:cubicBezTo>
                  <a:pt x="356412" y="80292"/>
                  <a:pt x="374413" y="98484"/>
                  <a:pt x="374413" y="120926"/>
                </a:cubicBezTo>
                <a:cubicBezTo>
                  <a:pt x="374413" y="143368"/>
                  <a:pt x="356412" y="161560"/>
                  <a:pt x="334206" y="161560"/>
                </a:cubicBezTo>
                <a:cubicBezTo>
                  <a:pt x="312000" y="161560"/>
                  <a:pt x="293999" y="143368"/>
                  <a:pt x="293999" y="120926"/>
                </a:cubicBezTo>
                <a:cubicBezTo>
                  <a:pt x="293999" y="98484"/>
                  <a:pt x="312000" y="80292"/>
                  <a:pt x="334206" y="80292"/>
                </a:cubicBezTo>
                <a:close/>
                <a:moveTo>
                  <a:pt x="258300" y="19616"/>
                </a:moveTo>
                <a:cubicBezTo>
                  <a:pt x="283467" y="19616"/>
                  <a:pt x="303868" y="40017"/>
                  <a:pt x="303868" y="65184"/>
                </a:cubicBezTo>
                <a:cubicBezTo>
                  <a:pt x="303868" y="90351"/>
                  <a:pt x="283467" y="110752"/>
                  <a:pt x="258300" y="110752"/>
                </a:cubicBezTo>
                <a:cubicBezTo>
                  <a:pt x="233133" y="110752"/>
                  <a:pt x="212732" y="90351"/>
                  <a:pt x="212732" y="65184"/>
                </a:cubicBezTo>
                <a:cubicBezTo>
                  <a:pt x="212732" y="40017"/>
                  <a:pt x="233133" y="19616"/>
                  <a:pt x="258300" y="19616"/>
                </a:cubicBezTo>
                <a:close/>
                <a:moveTo>
                  <a:pt x="364605" y="0"/>
                </a:moveTo>
                <a:cubicBezTo>
                  <a:pt x="386844" y="0"/>
                  <a:pt x="404873" y="17974"/>
                  <a:pt x="404873" y="40146"/>
                </a:cubicBezTo>
                <a:cubicBezTo>
                  <a:pt x="404873" y="62318"/>
                  <a:pt x="386844" y="80292"/>
                  <a:pt x="364605" y="80292"/>
                </a:cubicBezTo>
                <a:cubicBezTo>
                  <a:pt x="342366" y="80292"/>
                  <a:pt x="324337" y="62318"/>
                  <a:pt x="324337" y="40146"/>
                </a:cubicBezTo>
                <a:cubicBezTo>
                  <a:pt x="324337" y="17974"/>
                  <a:pt x="342366" y="0"/>
                  <a:pt x="364605" y="0"/>
                </a:cubicBezTo>
                <a:close/>
              </a:path>
            </a:pathLst>
          </a:custGeom>
          <a:solidFill>
            <a:srgbClr val="730B0B"/>
          </a:solidFill>
          <a:ln>
            <a:noFill/>
          </a:ln>
        </p:spPr>
        <p:txBody>
          <a:bodyPr lIns="68580" tIns="34290" rIns="68580" bIns="34290"/>
          <a:lstStyle/>
          <a:p>
            <a:endParaRPr/>
          </a:p>
        </p:txBody>
      </p:sp>
      <p:grpSp>
        <p:nvGrpSpPr>
          <p:cNvPr id="20" name="组合 19"/>
          <p:cNvGrpSpPr/>
          <p:nvPr/>
        </p:nvGrpSpPr>
        <p:grpSpPr>
          <a:xfrm>
            <a:off x="490319" y="3621161"/>
            <a:ext cx="7922975" cy="1092603"/>
            <a:chOff x="814016" y="4513539"/>
            <a:chExt cx="10563967" cy="1456803"/>
          </a:xfrm>
        </p:grpSpPr>
        <p:sp>
          <p:nvSpPr>
            <p:cNvPr id="16" name="稻壳儿&amp;花儿小姐"/>
            <p:cNvSpPr/>
            <p:nvPr/>
          </p:nvSpPr>
          <p:spPr>
            <a:xfrm>
              <a:off x="814016" y="4513539"/>
              <a:ext cx="10563967" cy="1365813"/>
            </a:xfrm>
            <a:prstGeom prst="rect">
              <a:avLst/>
            </a:prstGeom>
            <a:solidFill>
              <a:schemeClr val="bg1">
                <a:lumMod val="95000"/>
              </a:schemeClr>
            </a:solidFill>
            <a:ln w="63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等线" panose="02010600030101010101" charset="-122"/>
                <a:ea typeface="等线" panose="02010600030101010101" charset="-122"/>
              </a:endParaRPr>
            </a:p>
          </p:txBody>
        </p:sp>
        <p:sp>
          <p:nvSpPr>
            <p:cNvPr id="3" name="矩形 2"/>
            <p:cNvSpPr/>
            <p:nvPr/>
          </p:nvSpPr>
          <p:spPr>
            <a:xfrm>
              <a:off x="970479" y="4513539"/>
              <a:ext cx="10251039" cy="1456803"/>
            </a:xfrm>
            <a:prstGeom prst="rect">
              <a:avLst/>
            </a:prstGeom>
          </p:spPr>
          <p:txBody>
            <a:bodyPr wrap="square" lIns="121917" tIns="60958" rIns="121917" bIns="60958">
              <a:spAutoFit/>
            </a:bodyPr>
            <a:lstStyle/>
            <a:p>
              <a:pPr>
                <a:lnSpc>
                  <a:spcPct val="150000"/>
                </a:lnSpc>
              </a:pPr>
              <a:r>
                <a:rPr lang="zh-CN" altLang="en-US" spc="150" dirty="0">
                  <a:solidFill>
                    <a:schemeClr val="tx1">
                      <a:lumMod val="85000"/>
                      <a:lumOff val="15000"/>
                    </a:schemeClr>
                  </a:solidFill>
                </a:rPr>
                <a:t>在</a:t>
              </a:r>
              <a:r>
                <a:rPr lang="en-US" altLang="zh-CN" spc="150" dirty="0">
                  <a:solidFill>
                    <a:schemeClr val="tx1">
                      <a:lumMod val="85000"/>
                      <a:lumOff val="15000"/>
                    </a:schemeClr>
                  </a:solidFill>
                </a:rPr>
                <a:t>1981</a:t>
              </a:r>
              <a:r>
                <a:rPr lang="zh-CN" altLang="en-US" spc="150" dirty="0">
                  <a:solidFill>
                    <a:schemeClr val="tx1">
                      <a:lumMod val="85000"/>
                      <a:lumOff val="15000"/>
                    </a:schemeClr>
                  </a:solidFill>
                </a:rPr>
                <a:t>－</a:t>
              </a:r>
              <a:r>
                <a:rPr lang="en-US" altLang="zh-CN" spc="150" dirty="0">
                  <a:solidFill>
                    <a:schemeClr val="tx1">
                      <a:lumMod val="85000"/>
                      <a:lumOff val="15000"/>
                    </a:schemeClr>
                  </a:solidFill>
                </a:rPr>
                <a:t>1995</a:t>
              </a:r>
              <a:r>
                <a:rPr lang="zh-CN" altLang="en-US" spc="150" dirty="0">
                  <a:solidFill>
                    <a:schemeClr val="tx1">
                      <a:lumMod val="85000"/>
                      <a:lumOff val="15000"/>
                    </a:schemeClr>
                  </a:solidFill>
                </a:rPr>
                <a:t>年间</a:t>
              </a:r>
              <a:r>
                <a:rPr lang="en-US" altLang="zh-CN" spc="150" dirty="0">
                  <a:solidFill>
                    <a:schemeClr val="tx1">
                      <a:lumMod val="85000"/>
                      <a:lumOff val="15000"/>
                    </a:schemeClr>
                  </a:solidFill>
                </a:rPr>
                <a:t>,</a:t>
              </a:r>
              <a:r>
                <a:rPr lang="zh-CN" altLang="en-US" spc="150" dirty="0">
                  <a:solidFill>
                    <a:schemeClr val="tx1">
                      <a:lumMod val="85000"/>
                      <a:lumOff val="15000"/>
                    </a:schemeClr>
                  </a:solidFill>
                </a:rPr>
                <a:t>全国共减少了耕地</a:t>
              </a:r>
              <a:r>
                <a:rPr lang="en-US" altLang="zh-CN" spc="150" dirty="0">
                  <a:solidFill>
                    <a:schemeClr val="tx1">
                      <a:lumMod val="85000"/>
                      <a:lumOff val="15000"/>
                    </a:schemeClr>
                  </a:solidFill>
                </a:rPr>
                <a:t>8100</a:t>
              </a:r>
              <a:r>
                <a:rPr lang="zh-CN" altLang="en-US" spc="150" dirty="0">
                  <a:solidFill>
                    <a:schemeClr val="tx1">
                      <a:lumMod val="85000"/>
                      <a:lumOff val="15000"/>
                    </a:schemeClr>
                  </a:solidFill>
                </a:rPr>
                <a:t>万亩，因此减少粮食</a:t>
              </a:r>
              <a:r>
                <a:rPr lang="en-US" altLang="zh-CN" spc="150" dirty="0">
                  <a:solidFill>
                    <a:schemeClr val="tx1">
                      <a:lumMod val="85000"/>
                      <a:lumOff val="15000"/>
                    </a:schemeClr>
                  </a:solidFill>
                </a:rPr>
                <a:t>500</a:t>
              </a:r>
              <a:r>
                <a:rPr lang="zh-CN" altLang="en-US" spc="150" dirty="0">
                  <a:solidFill>
                    <a:schemeClr val="tx1">
                      <a:lumMod val="85000"/>
                      <a:lumOff val="15000"/>
                    </a:schemeClr>
                  </a:solidFill>
                </a:rPr>
                <a:t>亿斤</a:t>
              </a:r>
              <a:r>
                <a:rPr lang="en-US" altLang="zh-CN" spc="150" dirty="0">
                  <a:solidFill>
                    <a:schemeClr val="tx1">
                      <a:lumMod val="85000"/>
                      <a:lumOff val="15000"/>
                    </a:schemeClr>
                  </a:solidFill>
                </a:rPr>
                <a:t>,</a:t>
              </a:r>
              <a:r>
                <a:rPr lang="zh-CN" altLang="en-US" spc="150" dirty="0">
                  <a:solidFill>
                    <a:schemeClr val="tx1">
                      <a:lumMod val="85000"/>
                      <a:lumOff val="15000"/>
                    </a:schemeClr>
                  </a:solidFill>
                </a:rPr>
                <a:t>而且这个减少速度仍然在不断加快。乱占耕地、挖沙、土地质量下降、荒漠化等种种现象在蚕食着耕地。现实绝对不容乐观！</a:t>
              </a:r>
            </a:p>
          </p:txBody>
        </p:sp>
      </p:grpSp>
      <p:pic>
        <p:nvPicPr>
          <p:cNvPr id="19" name="图片 1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87111" y="1286781"/>
            <a:ext cx="3246377" cy="183838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4359" y="282133"/>
            <a:ext cx="2222339" cy="344177"/>
          </a:xfrm>
          <a:prstGeom prst="rect">
            <a:avLst/>
          </a:prstGeom>
          <a:noFill/>
          <a:ln w="25400" cap="flat" cmpd="sng" algn="ctr">
            <a:noFill/>
            <a:prstDash val="solid"/>
          </a:ln>
          <a:effectLst/>
        </p:spPr>
        <p:txBody>
          <a:bodyPr lIns="68580" tIns="34290" rIns="68580" bIns="34290" rtlCol="0" anchor="ctr"/>
          <a:lstStyle>
            <a:defPPr>
              <a:defRPr lang="zh-CN"/>
            </a:defPPr>
            <a:lvl1pPr lvl="0" algn="ctr">
              <a:buSzPct val="80000"/>
              <a:defRPr sz="8800">
                <a:solidFill>
                  <a:schemeClr val="bg2">
                    <a:lumMod val="25000"/>
                  </a:schemeClr>
                </a:solidFill>
                <a:latin typeface="汉仪趣黑W" panose="00020600040101010101" pitchFamily="18" charset="-122"/>
                <a:ea typeface="汉仪趣黑W" panose="00020600040101010101" pitchFamily="18" charset="-122"/>
              </a:defRPr>
            </a:lvl1pPr>
          </a:lstStyle>
          <a:p>
            <a:pPr algn="dist"/>
            <a:r>
              <a:rPr lang="zh-CN" altLang="en-US" sz="1800">
                <a:solidFill>
                  <a:schemeClr val="bg2">
                    <a:lumMod val="10000"/>
                  </a:schemeClr>
                </a:solidFill>
                <a:latin typeface="汉仪雅酷黑 55W" panose="020B0504020202020204" pitchFamily="34" charset="-122"/>
                <a:ea typeface="汉仪雅酷黑 55W" panose="020B0504020202020204" pitchFamily="34" charset="-122"/>
              </a:rPr>
              <a:t>必须节约粮食</a:t>
            </a:r>
          </a:p>
        </p:txBody>
      </p:sp>
      <p:sp>
        <p:nvSpPr>
          <p:cNvPr id="7" name="稻壳儿&amp;花儿小姐"/>
          <p:cNvSpPr txBox="1"/>
          <p:nvPr/>
        </p:nvSpPr>
        <p:spPr>
          <a:xfrm>
            <a:off x="490319" y="290813"/>
            <a:ext cx="333264" cy="300083"/>
          </a:xfrm>
          <a:prstGeom prst="rect">
            <a:avLst/>
          </a:prstGeom>
          <a:noFill/>
        </p:spPr>
        <p:txBody>
          <a:bodyPr wrap="none" lIns="68580" tIns="34290" rIns="68580" bIns="34290" rtlCol="0">
            <a:spAutoFit/>
          </a:bodyPr>
          <a:lstStyle/>
          <a:p>
            <a:pPr algn="ctr"/>
            <a:r>
              <a:rPr lang="en-US" altLang="zh-CN" sz="1500">
                <a:solidFill>
                  <a:schemeClr val="bg1"/>
                </a:solidFill>
              </a:rPr>
              <a:t>02</a:t>
            </a:r>
            <a:endParaRPr lang="zh-CN" altLang="en-US" sz="1500">
              <a:solidFill>
                <a:schemeClr val="bg1"/>
              </a:solidFill>
            </a:endParaRPr>
          </a:p>
        </p:txBody>
      </p:sp>
      <p:sp>
        <p:nvSpPr>
          <p:cNvPr id="4" name="矩形 3"/>
          <p:cNvSpPr>
            <a:spLocks noChangeArrowheads="1"/>
          </p:cNvSpPr>
          <p:nvPr/>
        </p:nvSpPr>
        <p:spPr bwMode="auto">
          <a:xfrm>
            <a:off x="3798530" y="1327203"/>
            <a:ext cx="4951931" cy="1910135"/>
          </a:xfrm>
          <a:prstGeom prst="rect">
            <a:avLst/>
          </a:prstGeom>
        </p:spPr>
        <p:txBody>
          <a:bodyPr wrap="square" lIns="91438" tIns="45719" rIns="91438" bIns="45719">
            <a:spAutoFit/>
          </a:bodyPr>
          <a:lstStyle/>
          <a:p>
            <a:pPr>
              <a:lnSpc>
                <a:spcPct val="150000"/>
              </a:lnSpc>
            </a:pPr>
            <a:r>
              <a:rPr lang="zh-CN" altLang="en-US" sz="1100" spc="150" dirty="0">
                <a:solidFill>
                  <a:prstClr val="black">
                    <a:lumMod val="75000"/>
                    <a:lumOff val="25000"/>
                  </a:prstClr>
                </a:solidFill>
                <a:sym typeface="微软雅黑" panose="020B0503020204020204" pitchFamily="34" charset="-122"/>
              </a:rPr>
              <a:t>世界自然基金会中国首席代表卢思骋在谈及食物浪费对环境的影响时说，全球现有农业生产使用了</a:t>
            </a:r>
            <a:r>
              <a:rPr lang="en-US" altLang="zh-CN" sz="1100" spc="150" dirty="0">
                <a:solidFill>
                  <a:prstClr val="black">
                    <a:lumMod val="75000"/>
                    <a:lumOff val="25000"/>
                  </a:prstClr>
                </a:solidFill>
                <a:sym typeface="微软雅黑" panose="020B0503020204020204" pitchFamily="34" charset="-122"/>
              </a:rPr>
              <a:t>70%</a:t>
            </a:r>
            <a:r>
              <a:rPr lang="zh-CN" altLang="en-US" sz="1100" spc="150" dirty="0">
                <a:solidFill>
                  <a:prstClr val="black">
                    <a:lumMod val="75000"/>
                    <a:lumOff val="25000"/>
                  </a:prstClr>
                </a:solidFill>
                <a:sym typeface="微软雅黑" panose="020B0503020204020204" pitchFamily="34" charset="-122"/>
              </a:rPr>
              <a:t>的淡水资源、</a:t>
            </a:r>
            <a:r>
              <a:rPr lang="en-US" altLang="zh-CN" sz="1100" spc="150" dirty="0">
                <a:solidFill>
                  <a:prstClr val="black">
                    <a:lumMod val="75000"/>
                    <a:lumOff val="25000"/>
                  </a:prstClr>
                </a:solidFill>
                <a:sym typeface="微软雅黑" panose="020B0503020204020204" pitchFamily="34" charset="-122"/>
              </a:rPr>
              <a:t>33%</a:t>
            </a:r>
            <a:r>
              <a:rPr lang="zh-CN" altLang="en-US" sz="1100" spc="150" dirty="0">
                <a:solidFill>
                  <a:prstClr val="black">
                    <a:lumMod val="75000"/>
                    <a:lumOff val="25000"/>
                  </a:prstClr>
                </a:solidFill>
                <a:sym typeface="微软雅黑" panose="020B0503020204020204" pitchFamily="34" charset="-122"/>
              </a:rPr>
              <a:t>的土地和</a:t>
            </a:r>
            <a:r>
              <a:rPr lang="en-US" altLang="zh-CN" sz="1100" spc="150" dirty="0">
                <a:solidFill>
                  <a:prstClr val="black">
                    <a:lumMod val="75000"/>
                    <a:lumOff val="25000"/>
                  </a:prstClr>
                </a:solidFill>
                <a:sym typeface="微软雅黑" panose="020B0503020204020204" pitchFamily="34" charset="-122"/>
              </a:rPr>
              <a:t>30%</a:t>
            </a:r>
            <a:r>
              <a:rPr lang="zh-CN" altLang="en-US" sz="1100" spc="150" dirty="0">
                <a:solidFill>
                  <a:prstClr val="black">
                    <a:lumMod val="75000"/>
                    <a:lumOff val="25000"/>
                  </a:prstClr>
                </a:solidFill>
                <a:sym typeface="微软雅黑" panose="020B0503020204020204" pitchFamily="34" charset="-122"/>
              </a:rPr>
              <a:t>的能源，排放了</a:t>
            </a:r>
            <a:r>
              <a:rPr lang="en-US" altLang="zh-CN" sz="1100" spc="150" dirty="0">
                <a:solidFill>
                  <a:prstClr val="black">
                    <a:lumMod val="75000"/>
                    <a:lumOff val="25000"/>
                  </a:prstClr>
                </a:solidFill>
                <a:sym typeface="微软雅黑" panose="020B0503020204020204" pitchFamily="34" charset="-122"/>
              </a:rPr>
              <a:t>20%</a:t>
            </a:r>
            <a:r>
              <a:rPr lang="zh-CN" altLang="en-US" sz="1100" spc="150" dirty="0">
                <a:solidFill>
                  <a:prstClr val="black">
                    <a:lumMod val="75000"/>
                    <a:lumOff val="25000"/>
                  </a:prstClr>
                </a:solidFill>
                <a:sym typeface="微软雅黑" panose="020B0503020204020204" pitchFamily="34" charset="-122"/>
              </a:rPr>
              <a:t>的温室气体。我们用这样的环境代价生产出来的食物，却又大量在餐桌上给浪费掉了。也就是说，食物浪费不仅仅意味着食物本身的浪费，更意味着生产这些食物所投入的水、土地、能源以及其他生产资料的无效消耗，以及由此导致的环境污染和温室气体的大量排放</a:t>
            </a:r>
          </a:p>
        </p:txBody>
      </p:sp>
      <p:sp>
        <p:nvSpPr>
          <p:cNvPr id="6" name="矩形 5"/>
          <p:cNvSpPr/>
          <p:nvPr/>
        </p:nvSpPr>
        <p:spPr>
          <a:xfrm>
            <a:off x="3794340" y="3460892"/>
            <a:ext cx="4838339" cy="871389"/>
          </a:xfrm>
          <a:prstGeom prst="rect">
            <a:avLst/>
          </a:prstGeom>
        </p:spPr>
        <p:txBody>
          <a:bodyPr wrap="square" lIns="91438" tIns="45719" rIns="91438" bIns="45719">
            <a:spAutoFit/>
          </a:bodyPr>
          <a:lstStyle/>
          <a:p>
            <a:pPr>
              <a:lnSpc>
                <a:spcPct val="150000"/>
              </a:lnSpc>
            </a:pPr>
            <a:r>
              <a:rPr lang="zh-CN" altLang="en-US" sz="1100" spc="150">
                <a:solidFill>
                  <a:prstClr val="black">
                    <a:lumMod val="75000"/>
                    <a:lumOff val="25000"/>
                  </a:prstClr>
                </a:solidFill>
              </a:rPr>
              <a:t>我国的资源、环境和生态基础弱、底子薄，当前社会这种不恰当的食物消费及其所带来的资源环境压力，已经成为制约我国社会经济健康持续发展的重要瓶颈</a:t>
            </a:r>
          </a:p>
        </p:txBody>
      </p:sp>
      <p:sp>
        <p:nvSpPr>
          <p:cNvPr id="2" name="矩形 1"/>
          <p:cNvSpPr/>
          <p:nvPr/>
        </p:nvSpPr>
        <p:spPr>
          <a:xfrm>
            <a:off x="467916" y="1240393"/>
            <a:ext cx="2541622" cy="3158502"/>
          </a:xfrm>
          <a:prstGeom prst="rect">
            <a:avLst/>
          </a:prstGeom>
          <a:blipFill dpi="0" rotWithShape="1">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9" name="任意多边形"/>
          <p:cNvSpPr>
            <a:spLocks noChangeAspect="1"/>
          </p:cNvSpPr>
          <p:nvPr/>
        </p:nvSpPr>
        <p:spPr bwMode="auto">
          <a:xfrm>
            <a:off x="3321074" y="1431891"/>
            <a:ext cx="391598" cy="391122"/>
          </a:xfrm>
          <a:custGeom>
            <a:avLst/>
            <a:gdLst>
              <a:gd name="connsiteX0" fmla="*/ 74407 w 581459"/>
              <a:gd name="connsiteY0" fmla="*/ 460338 h 580752"/>
              <a:gd name="connsiteX1" fmla="*/ 127720 w 581459"/>
              <a:gd name="connsiteY1" fmla="*/ 532409 h 580752"/>
              <a:gd name="connsiteX2" fmla="*/ 453828 w 581459"/>
              <a:gd name="connsiteY2" fmla="*/ 532409 h 580752"/>
              <a:gd name="connsiteX3" fmla="*/ 507052 w 581459"/>
              <a:gd name="connsiteY3" fmla="*/ 460338 h 580752"/>
              <a:gd name="connsiteX4" fmla="*/ 290774 w 581459"/>
              <a:gd name="connsiteY4" fmla="*/ 286871 h 580752"/>
              <a:gd name="connsiteX5" fmla="*/ 210048 w 581459"/>
              <a:gd name="connsiteY5" fmla="*/ 332282 h 580752"/>
              <a:gd name="connsiteX6" fmla="*/ 179698 w 581459"/>
              <a:gd name="connsiteY6" fmla="*/ 341968 h 580752"/>
              <a:gd name="connsiteX7" fmla="*/ 142138 w 581459"/>
              <a:gd name="connsiteY7" fmla="*/ 334326 h 580752"/>
              <a:gd name="connsiteX8" fmla="*/ 49575 w 581459"/>
              <a:gd name="connsiteY8" fmla="*/ 411995 h 580752"/>
              <a:gd name="connsiteX9" fmla="*/ 531884 w 581459"/>
              <a:gd name="connsiteY9" fmla="*/ 411995 h 580752"/>
              <a:gd name="connsiteX10" fmla="*/ 439321 w 581459"/>
              <a:gd name="connsiteY10" fmla="*/ 334326 h 580752"/>
              <a:gd name="connsiteX11" fmla="*/ 401850 w 581459"/>
              <a:gd name="connsiteY11" fmla="*/ 341968 h 580752"/>
              <a:gd name="connsiteX12" fmla="*/ 371411 w 581459"/>
              <a:gd name="connsiteY12" fmla="*/ 332282 h 580752"/>
              <a:gd name="connsiteX13" fmla="*/ 290774 w 581459"/>
              <a:gd name="connsiteY13" fmla="*/ 286871 h 580752"/>
              <a:gd name="connsiteX14" fmla="*/ 290774 w 581459"/>
              <a:gd name="connsiteY14" fmla="*/ 238439 h 580752"/>
              <a:gd name="connsiteX15" fmla="*/ 401316 w 581459"/>
              <a:gd name="connsiteY15" fmla="*/ 290959 h 580752"/>
              <a:gd name="connsiteX16" fmla="*/ 439232 w 581459"/>
              <a:gd name="connsiteY16" fmla="*/ 285805 h 580752"/>
              <a:gd name="connsiteX17" fmla="*/ 581459 w 581459"/>
              <a:gd name="connsiteY17" fmla="*/ 426214 h 580752"/>
              <a:gd name="connsiteX18" fmla="*/ 574606 w 581459"/>
              <a:gd name="connsiteY18" fmla="*/ 450563 h 580752"/>
              <a:gd name="connsiteX19" fmla="*/ 485513 w 581459"/>
              <a:gd name="connsiteY19" fmla="*/ 570888 h 580752"/>
              <a:gd name="connsiteX20" fmla="*/ 466022 w 581459"/>
              <a:gd name="connsiteY20" fmla="*/ 580752 h 580752"/>
              <a:gd name="connsiteX21" fmla="*/ 115437 w 581459"/>
              <a:gd name="connsiteY21" fmla="*/ 580752 h 580752"/>
              <a:gd name="connsiteX22" fmla="*/ 96035 w 581459"/>
              <a:gd name="connsiteY22" fmla="*/ 570888 h 580752"/>
              <a:gd name="connsiteX23" fmla="*/ 6853 w 581459"/>
              <a:gd name="connsiteY23" fmla="*/ 450563 h 580752"/>
              <a:gd name="connsiteX24" fmla="*/ 0 w 581459"/>
              <a:gd name="connsiteY24" fmla="*/ 426214 h 580752"/>
              <a:gd name="connsiteX25" fmla="*/ 142138 w 581459"/>
              <a:gd name="connsiteY25" fmla="*/ 285805 h 580752"/>
              <a:gd name="connsiteX26" fmla="*/ 180054 w 581459"/>
              <a:gd name="connsiteY26" fmla="*/ 290959 h 580752"/>
              <a:gd name="connsiteX27" fmla="*/ 290774 w 581459"/>
              <a:gd name="connsiteY27" fmla="*/ 238439 h 580752"/>
              <a:gd name="connsiteX28" fmla="*/ 411639 w 581459"/>
              <a:gd name="connsiteY28" fmla="*/ 872 h 580752"/>
              <a:gd name="connsiteX29" fmla="*/ 428726 w 581459"/>
              <a:gd name="connsiteY29" fmla="*/ 30467 h 580752"/>
              <a:gd name="connsiteX30" fmla="*/ 431396 w 581459"/>
              <a:gd name="connsiteY30" fmla="*/ 98722 h 580752"/>
              <a:gd name="connsiteX31" fmla="*/ 427124 w 581459"/>
              <a:gd name="connsiteY31" fmla="*/ 185019 h 580752"/>
              <a:gd name="connsiteX32" fmla="*/ 394730 w 581459"/>
              <a:gd name="connsiteY32" fmla="*/ 196039 h 580752"/>
              <a:gd name="connsiteX33" fmla="*/ 383695 w 581459"/>
              <a:gd name="connsiteY33" fmla="*/ 163689 h 580752"/>
              <a:gd name="connsiteX34" fmla="*/ 386009 w 581459"/>
              <a:gd name="connsiteY34" fmla="*/ 115786 h 580752"/>
              <a:gd name="connsiteX35" fmla="*/ 382004 w 581459"/>
              <a:gd name="connsiteY35" fmla="*/ 17936 h 580752"/>
              <a:gd name="connsiteX36" fmla="*/ 411639 w 581459"/>
              <a:gd name="connsiteY36" fmla="*/ 872 h 580752"/>
              <a:gd name="connsiteX37" fmla="*/ 290549 w 581459"/>
              <a:gd name="connsiteY37" fmla="*/ 872 h 580752"/>
              <a:gd name="connsiteX38" fmla="*/ 307636 w 581459"/>
              <a:gd name="connsiteY38" fmla="*/ 30467 h 580752"/>
              <a:gd name="connsiteX39" fmla="*/ 310306 w 581459"/>
              <a:gd name="connsiteY39" fmla="*/ 98722 h 580752"/>
              <a:gd name="connsiteX40" fmla="*/ 306034 w 581459"/>
              <a:gd name="connsiteY40" fmla="*/ 185019 h 580752"/>
              <a:gd name="connsiteX41" fmla="*/ 273640 w 581459"/>
              <a:gd name="connsiteY41" fmla="*/ 196039 h 580752"/>
              <a:gd name="connsiteX42" fmla="*/ 262605 w 581459"/>
              <a:gd name="connsiteY42" fmla="*/ 163689 h 580752"/>
              <a:gd name="connsiteX43" fmla="*/ 264919 w 581459"/>
              <a:gd name="connsiteY43" fmla="*/ 115786 h 580752"/>
              <a:gd name="connsiteX44" fmla="*/ 260914 w 581459"/>
              <a:gd name="connsiteY44" fmla="*/ 17936 h 580752"/>
              <a:gd name="connsiteX45" fmla="*/ 290549 w 581459"/>
              <a:gd name="connsiteY45" fmla="*/ 872 h 580752"/>
              <a:gd name="connsiteX46" fmla="*/ 169529 w 581459"/>
              <a:gd name="connsiteY46" fmla="*/ 872 h 580752"/>
              <a:gd name="connsiteX47" fmla="*/ 186616 w 581459"/>
              <a:gd name="connsiteY47" fmla="*/ 30467 h 580752"/>
              <a:gd name="connsiteX48" fmla="*/ 189286 w 581459"/>
              <a:gd name="connsiteY48" fmla="*/ 98722 h 580752"/>
              <a:gd name="connsiteX49" fmla="*/ 185014 w 581459"/>
              <a:gd name="connsiteY49" fmla="*/ 185019 h 580752"/>
              <a:gd name="connsiteX50" fmla="*/ 152620 w 581459"/>
              <a:gd name="connsiteY50" fmla="*/ 196039 h 580752"/>
              <a:gd name="connsiteX51" fmla="*/ 141585 w 581459"/>
              <a:gd name="connsiteY51" fmla="*/ 163689 h 580752"/>
              <a:gd name="connsiteX52" fmla="*/ 143899 w 581459"/>
              <a:gd name="connsiteY52" fmla="*/ 115786 h 580752"/>
              <a:gd name="connsiteX53" fmla="*/ 139894 w 581459"/>
              <a:gd name="connsiteY53" fmla="*/ 17936 h 580752"/>
              <a:gd name="connsiteX54" fmla="*/ 169529 w 581459"/>
              <a:gd name="connsiteY54" fmla="*/ 872 h 580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581459" h="580752">
                <a:moveTo>
                  <a:pt x="74407" y="460338"/>
                </a:moveTo>
                <a:lnTo>
                  <a:pt x="127720" y="532409"/>
                </a:lnTo>
                <a:lnTo>
                  <a:pt x="453828" y="532409"/>
                </a:lnTo>
                <a:lnTo>
                  <a:pt x="507052" y="460338"/>
                </a:lnTo>
                <a:close/>
                <a:moveTo>
                  <a:pt x="290774" y="286871"/>
                </a:moveTo>
                <a:cubicBezTo>
                  <a:pt x="257309" y="286871"/>
                  <a:pt x="227137" y="303845"/>
                  <a:pt x="210048" y="332282"/>
                </a:cubicBezTo>
                <a:cubicBezTo>
                  <a:pt x="203729" y="342591"/>
                  <a:pt x="190823" y="346767"/>
                  <a:pt x="179698" y="341968"/>
                </a:cubicBezTo>
                <a:cubicBezTo>
                  <a:pt x="167771" y="336903"/>
                  <a:pt x="155133" y="334326"/>
                  <a:pt x="142138" y="334326"/>
                </a:cubicBezTo>
                <a:cubicBezTo>
                  <a:pt x="95501" y="334326"/>
                  <a:pt x="56606" y="368095"/>
                  <a:pt x="49575" y="411995"/>
                </a:cubicBezTo>
                <a:lnTo>
                  <a:pt x="531884" y="411995"/>
                </a:lnTo>
                <a:cubicBezTo>
                  <a:pt x="524853" y="368095"/>
                  <a:pt x="486047" y="334326"/>
                  <a:pt x="439321" y="334326"/>
                </a:cubicBezTo>
                <a:cubicBezTo>
                  <a:pt x="426415" y="334326"/>
                  <a:pt x="413777" y="336903"/>
                  <a:pt x="401850" y="341968"/>
                </a:cubicBezTo>
                <a:cubicBezTo>
                  <a:pt x="390636" y="346856"/>
                  <a:pt x="377730" y="342679"/>
                  <a:pt x="371411" y="332282"/>
                </a:cubicBezTo>
                <a:cubicBezTo>
                  <a:pt x="354233" y="303845"/>
                  <a:pt x="324061" y="286871"/>
                  <a:pt x="290774" y="286871"/>
                </a:cubicBezTo>
                <a:close/>
                <a:moveTo>
                  <a:pt x="290774" y="238439"/>
                </a:moveTo>
                <a:cubicBezTo>
                  <a:pt x="333674" y="238439"/>
                  <a:pt x="374526" y="258256"/>
                  <a:pt x="401316" y="290959"/>
                </a:cubicBezTo>
                <a:cubicBezTo>
                  <a:pt x="413599" y="287493"/>
                  <a:pt x="426237" y="285805"/>
                  <a:pt x="439232" y="285805"/>
                </a:cubicBezTo>
                <a:cubicBezTo>
                  <a:pt x="517644" y="285805"/>
                  <a:pt x="581459" y="348900"/>
                  <a:pt x="581459" y="426214"/>
                </a:cubicBezTo>
                <a:cubicBezTo>
                  <a:pt x="581459" y="429768"/>
                  <a:pt x="581459" y="437855"/>
                  <a:pt x="574606" y="450563"/>
                </a:cubicBezTo>
                <a:lnTo>
                  <a:pt x="485513" y="570888"/>
                </a:lnTo>
                <a:cubicBezTo>
                  <a:pt x="480974" y="577109"/>
                  <a:pt x="473765" y="580752"/>
                  <a:pt x="466022" y="580752"/>
                </a:cubicBezTo>
                <a:lnTo>
                  <a:pt x="115437" y="580752"/>
                </a:lnTo>
                <a:cubicBezTo>
                  <a:pt x="107783" y="580752"/>
                  <a:pt x="100485" y="577109"/>
                  <a:pt x="96035" y="570888"/>
                </a:cubicBezTo>
                <a:lnTo>
                  <a:pt x="6853" y="450563"/>
                </a:lnTo>
                <a:cubicBezTo>
                  <a:pt x="3827" y="446298"/>
                  <a:pt x="0" y="429768"/>
                  <a:pt x="0" y="426214"/>
                </a:cubicBezTo>
                <a:cubicBezTo>
                  <a:pt x="0" y="348900"/>
                  <a:pt x="63726" y="285805"/>
                  <a:pt x="142138" y="285805"/>
                </a:cubicBezTo>
                <a:cubicBezTo>
                  <a:pt x="155133" y="285805"/>
                  <a:pt x="167682" y="287493"/>
                  <a:pt x="180054" y="290959"/>
                </a:cubicBezTo>
                <a:cubicBezTo>
                  <a:pt x="206844" y="258079"/>
                  <a:pt x="247696" y="238439"/>
                  <a:pt x="290774" y="238439"/>
                </a:cubicBezTo>
                <a:close/>
                <a:moveTo>
                  <a:pt x="411639" y="872"/>
                </a:moveTo>
                <a:cubicBezTo>
                  <a:pt x="424632" y="4249"/>
                  <a:pt x="432197" y="17581"/>
                  <a:pt x="428726" y="30467"/>
                </a:cubicBezTo>
                <a:cubicBezTo>
                  <a:pt x="419115" y="66461"/>
                  <a:pt x="425077" y="82103"/>
                  <a:pt x="431396" y="98722"/>
                </a:cubicBezTo>
                <a:cubicBezTo>
                  <a:pt x="439050" y="119341"/>
                  <a:pt x="447949" y="142804"/>
                  <a:pt x="427124" y="185019"/>
                </a:cubicBezTo>
                <a:cubicBezTo>
                  <a:pt x="422942" y="193551"/>
                  <a:pt x="407724" y="201816"/>
                  <a:pt x="394730" y="196039"/>
                </a:cubicBezTo>
                <a:cubicBezTo>
                  <a:pt x="382449" y="190529"/>
                  <a:pt x="377732" y="175598"/>
                  <a:pt x="383695" y="163689"/>
                </a:cubicBezTo>
                <a:cubicBezTo>
                  <a:pt x="395264" y="140315"/>
                  <a:pt x="392327" y="132761"/>
                  <a:pt x="386009" y="115786"/>
                </a:cubicBezTo>
                <a:cubicBezTo>
                  <a:pt x="378533" y="96145"/>
                  <a:pt x="368210" y="68950"/>
                  <a:pt x="382004" y="17936"/>
                </a:cubicBezTo>
                <a:cubicBezTo>
                  <a:pt x="385475" y="4960"/>
                  <a:pt x="398646" y="-2683"/>
                  <a:pt x="411639" y="872"/>
                </a:cubicBezTo>
                <a:close/>
                <a:moveTo>
                  <a:pt x="290549" y="872"/>
                </a:moveTo>
                <a:cubicBezTo>
                  <a:pt x="303542" y="4249"/>
                  <a:pt x="311107" y="17581"/>
                  <a:pt x="307636" y="30467"/>
                </a:cubicBezTo>
                <a:cubicBezTo>
                  <a:pt x="298025" y="66461"/>
                  <a:pt x="303987" y="82103"/>
                  <a:pt x="310306" y="98722"/>
                </a:cubicBezTo>
                <a:cubicBezTo>
                  <a:pt x="317960" y="119341"/>
                  <a:pt x="326859" y="142804"/>
                  <a:pt x="306034" y="185019"/>
                </a:cubicBezTo>
                <a:cubicBezTo>
                  <a:pt x="301852" y="193551"/>
                  <a:pt x="286634" y="201816"/>
                  <a:pt x="273640" y="196039"/>
                </a:cubicBezTo>
                <a:cubicBezTo>
                  <a:pt x="261359" y="190529"/>
                  <a:pt x="256642" y="175598"/>
                  <a:pt x="262605" y="163689"/>
                </a:cubicBezTo>
                <a:cubicBezTo>
                  <a:pt x="274174" y="140315"/>
                  <a:pt x="271237" y="132761"/>
                  <a:pt x="264919" y="115786"/>
                </a:cubicBezTo>
                <a:cubicBezTo>
                  <a:pt x="257443" y="96145"/>
                  <a:pt x="247120" y="68950"/>
                  <a:pt x="260914" y="17936"/>
                </a:cubicBezTo>
                <a:cubicBezTo>
                  <a:pt x="264385" y="4960"/>
                  <a:pt x="277556" y="-2683"/>
                  <a:pt x="290549" y="872"/>
                </a:cubicBezTo>
                <a:close/>
                <a:moveTo>
                  <a:pt x="169529" y="872"/>
                </a:moveTo>
                <a:cubicBezTo>
                  <a:pt x="182522" y="4249"/>
                  <a:pt x="190087" y="17581"/>
                  <a:pt x="186616" y="30467"/>
                </a:cubicBezTo>
                <a:cubicBezTo>
                  <a:pt x="177005" y="66461"/>
                  <a:pt x="182967" y="82103"/>
                  <a:pt x="189286" y="98722"/>
                </a:cubicBezTo>
                <a:cubicBezTo>
                  <a:pt x="196940" y="119341"/>
                  <a:pt x="205839" y="142804"/>
                  <a:pt x="185014" y="185019"/>
                </a:cubicBezTo>
                <a:cubicBezTo>
                  <a:pt x="180832" y="193551"/>
                  <a:pt x="165614" y="201816"/>
                  <a:pt x="152620" y="196039"/>
                </a:cubicBezTo>
                <a:cubicBezTo>
                  <a:pt x="140339" y="190529"/>
                  <a:pt x="135622" y="175598"/>
                  <a:pt x="141585" y="163689"/>
                </a:cubicBezTo>
                <a:cubicBezTo>
                  <a:pt x="153154" y="140315"/>
                  <a:pt x="150217" y="132761"/>
                  <a:pt x="143899" y="115786"/>
                </a:cubicBezTo>
                <a:cubicBezTo>
                  <a:pt x="136423" y="96145"/>
                  <a:pt x="126100" y="68950"/>
                  <a:pt x="139894" y="17936"/>
                </a:cubicBezTo>
                <a:cubicBezTo>
                  <a:pt x="143365" y="4960"/>
                  <a:pt x="156536" y="-2683"/>
                  <a:pt x="169529" y="872"/>
                </a:cubicBezTo>
                <a:close/>
              </a:path>
            </a:pathLst>
          </a:custGeom>
          <a:solidFill>
            <a:srgbClr val="D99B55"/>
          </a:solidFill>
          <a:ln>
            <a:noFill/>
          </a:ln>
        </p:spPr>
        <p:txBody>
          <a:bodyPr lIns="68580" tIns="34290" rIns="68580" bIns="34290"/>
          <a:lstStyle/>
          <a:p>
            <a:endParaRPr/>
          </a:p>
        </p:txBody>
      </p:sp>
      <p:sp>
        <p:nvSpPr>
          <p:cNvPr id="11" name="任意多边形"/>
          <p:cNvSpPr>
            <a:spLocks noChangeAspect="1"/>
          </p:cNvSpPr>
          <p:nvPr/>
        </p:nvSpPr>
        <p:spPr bwMode="auto">
          <a:xfrm>
            <a:off x="3371727" y="3484011"/>
            <a:ext cx="336498" cy="344317"/>
          </a:xfrm>
          <a:custGeom>
            <a:avLst/>
            <a:gdLst>
              <a:gd name="connsiteX0" fmla="*/ 203093 w 591565"/>
              <a:gd name="connsiteY0" fmla="*/ 524632 h 605310"/>
              <a:gd name="connsiteX1" fmla="*/ 182894 w 591565"/>
              <a:gd name="connsiteY1" fmla="*/ 544801 h 605310"/>
              <a:gd name="connsiteX2" fmla="*/ 203093 w 591565"/>
              <a:gd name="connsiteY2" fmla="*/ 564971 h 605310"/>
              <a:gd name="connsiteX3" fmla="*/ 388340 w 591565"/>
              <a:gd name="connsiteY3" fmla="*/ 564971 h 605310"/>
              <a:gd name="connsiteX4" fmla="*/ 408538 w 591565"/>
              <a:gd name="connsiteY4" fmla="*/ 544801 h 605310"/>
              <a:gd name="connsiteX5" fmla="*/ 388340 w 591565"/>
              <a:gd name="connsiteY5" fmla="*/ 524632 h 605310"/>
              <a:gd name="connsiteX6" fmla="*/ 162696 w 591565"/>
              <a:gd name="connsiteY6" fmla="*/ 423784 h 605310"/>
              <a:gd name="connsiteX7" fmla="*/ 142497 w 591565"/>
              <a:gd name="connsiteY7" fmla="*/ 443953 h 605310"/>
              <a:gd name="connsiteX8" fmla="*/ 162696 w 591565"/>
              <a:gd name="connsiteY8" fmla="*/ 464123 h 605310"/>
              <a:gd name="connsiteX9" fmla="*/ 428737 w 591565"/>
              <a:gd name="connsiteY9" fmla="*/ 464123 h 605310"/>
              <a:gd name="connsiteX10" fmla="*/ 448935 w 591565"/>
              <a:gd name="connsiteY10" fmla="*/ 443953 h 605310"/>
              <a:gd name="connsiteX11" fmla="*/ 428737 w 591565"/>
              <a:gd name="connsiteY11" fmla="*/ 423784 h 605310"/>
              <a:gd name="connsiteX12" fmla="*/ 389939 w 591565"/>
              <a:gd name="connsiteY12" fmla="*/ 116637 h 605310"/>
              <a:gd name="connsiteX13" fmla="*/ 359639 w 591565"/>
              <a:gd name="connsiteY13" fmla="*/ 146893 h 605310"/>
              <a:gd name="connsiteX14" fmla="*/ 389939 w 591565"/>
              <a:gd name="connsiteY14" fmla="*/ 177150 h 605310"/>
              <a:gd name="connsiteX15" fmla="*/ 499169 w 591565"/>
              <a:gd name="connsiteY15" fmla="*/ 177150 h 605310"/>
              <a:gd name="connsiteX16" fmla="*/ 529469 w 591565"/>
              <a:gd name="connsiteY16" fmla="*/ 146893 h 605310"/>
              <a:gd name="connsiteX17" fmla="*/ 499169 w 591565"/>
              <a:gd name="connsiteY17" fmla="*/ 116637 h 605310"/>
              <a:gd name="connsiteX18" fmla="*/ 97623 w 591565"/>
              <a:gd name="connsiteY18" fmla="*/ 81099 h 605310"/>
              <a:gd name="connsiteX19" fmla="*/ 125291 w 591565"/>
              <a:gd name="connsiteY19" fmla="*/ 95934 h 605310"/>
              <a:gd name="connsiteX20" fmla="*/ 268551 w 591565"/>
              <a:gd name="connsiteY20" fmla="*/ 270737 h 605310"/>
              <a:gd name="connsiteX21" fmla="*/ 278369 w 591565"/>
              <a:gd name="connsiteY21" fmla="*/ 270737 h 605310"/>
              <a:gd name="connsiteX22" fmla="*/ 335131 w 591565"/>
              <a:gd name="connsiteY22" fmla="*/ 322842 h 605310"/>
              <a:gd name="connsiteX23" fmla="*/ 122205 w 591565"/>
              <a:gd name="connsiteY23" fmla="*/ 322842 h 605310"/>
              <a:gd name="connsiteX24" fmla="*/ 102007 w 591565"/>
              <a:gd name="connsiteY24" fmla="*/ 343012 h 605310"/>
              <a:gd name="connsiteX25" fmla="*/ 122205 w 591565"/>
              <a:gd name="connsiteY25" fmla="*/ 363181 h 605310"/>
              <a:gd name="connsiteX26" fmla="*/ 469134 w 591565"/>
              <a:gd name="connsiteY26" fmla="*/ 363181 h 605310"/>
              <a:gd name="connsiteX27" fmla="*/ 488023 w 591565"/>
              <a:gd name="connsiteY27" fmla="*/ 349642 h 605310"/>
              <a:gd name="connsiteX28" fmla="*/ 591353 w 591565"/>
              <a:gd name="connsiteY28" fmla="*/ 293428 h 605310"/>
              <a:gd name="connsiteX29" fmla="*/ 590512 w 591565"/>
              <a:gd name="connsiteY29" fmla="*/ 298190 h 605310"/>
              <a:gd name="connsiteX30" fmla="*/ 502330 w 591565"/>
              <a:gd name="connsiteY30" fmla="*/ 590183 h 605310"/>
              <a:gd name="connsiteX31" fmla="*/ 481851 w 591565"/>
              <a:gd name="connsiteY31" fmla="*/ 605310 h 605310"/>
              <a:gd name="connsiteX32" fmla="*/ 109487 w 591565"/>
              <a:gd name="connsiteY32" fmla="*/ 605310 h 605310"/>
              <a:gd name="connsiteX33" fmla="*/ 89008 w 591565"/>
              <a:gd name="connsiteY33" fmla="*/ 590183 h 605310"/>
              <a:gd name="connsiteX34" fmla="*/ 920 w 591565"/>
              <a:gd name="connsiteY34" fmla="*/ 298190 h 605310"/>
              <a:gd name="connsiteX35" fmla="*/ 4193 w 591565"/>
              <a:gd name="connsiteY35" fmla="*/ 279328 h 605310"/>
              <a:gd name="connsiteX36" fmla="*/ 21306 w 591565"/>
              <a:gd name="connsiteY36" fmla="*/ 270737 h 605310"/>
              <a:gd name="connsiteX37" fmla="*/ 162509 w 591565"/>
              <a:gd name="connsiteY37" fmla="*/ 270737 h 605310"/>
              <a:gd name="connsiteX38" fmla="*/ 61797 w 591565"/>
              <a:gd name="connsiteY38" fmla="*/ 147852 h 605310"/>
              <a:gd name="connsiteX39" fmla="*/ 52726 w 591565"/>
              <a:gd name="connsiteY39" fmla="*/ 117785 h 605310"/>
              <a:gd name="connsiteX40" fmla="*/ 67501 w 591565"/>
              <a:gd name="connsiteY40" fmla="*/ 90145 h 605310"/>
              <a:gd name="connsiteX41" fmla="*/ 97623 w 591565"/>
              <a:gd name="connsiteY41" fmla="*/ 81099 h 605310"/>
              <a:gd name="connsiteX42" fmla="*/ 444554 w 591565"/>
              <a:gd name="connsiteY42" fmla="*/ 0 h 605310"/>
              <a:gd name="connsiteX43" fmla="*/ 591565 w 591565"/>
              <a:gd name="connsiteY43" fmla="*/ 146893 h 605310"/>
              <a:gd name="connsiteX44" fmla="*/ 444554 w 591565"/>
              <a:gd name="connsiteY44" fmla="*/ 293693 h 605310"/>
              <a:gd name="connsiteX45" fmla="*/ 297449 w 591565"/>
              <a:gd name="connsiteY45" fmla="*/ 146893 h 605310"/>
              <a:gd name="connsiteX46" fmla="*/ 444554 w 591565"/>
              <a:gd name="connsiteY46" fmla="*/ 0 h 60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91565" h="605310">
                <a:moveTo>
                  <a:pt x="203093" y="524632"/>
                </a:moveTo>
                <a:cubicBezTo>
                  <a:pt x="191871" y="524632"/>
                  <a:pt x="182894" y="533689"/>
                  <a:pt x="182894" y="544801"/>
                </a:cubicBezTo>
                <a:cubicBezTo>
                  <a:pt x="182894" y="555913"/>
                  <a:pt x="191871" y="564971"/>
                  <a:pt x="203093" y="564971"/>
                </a:cubicBezTo>
                <a:lnTo>
                  <a:pt x="388340" y="564971"/>
                </a:lnTo>
                <a:cubicBezTo>
                  <a:pt x="399467" y="564971"/>
                  <a:pt x="408538" y="555913"/>
                  <a:pt x="408538" y="544801"/>
                </a:cubicBezTo>
                <a:cubicBezTo>
                  <a:pt x="408538" y="533689"/>
                  <a:pt x="399467" y="524632"/>
                  <a:pt x="388340" y="524632"/>
                </a:cubicBezTo>
                <a:close/>
                <a:moveTo>
                  <a:pt x="162696" y="423784"/>
                </a:moveTo>
                <a:cubicBezTo>
                  <a:pt x="151474" y="423784"/>
                  <a:pt x="142497" y="432748"/>
                  <a:pt x="142497" y="443953"/>
                </a:cubicBezTo>
                <a:cubicBezTo>
                  <a:pt x="142497" y="455065"/>
                  <a:pt x="151474" y="464123"/>
                  <a:pt x="162696" y="464123"/>
                </a:cubicBezTo>
                <a:lnTo>
                  <a:pt x="428737" y="464123"/>
                </a:lnTo>
                <a:cubicBezTo>
                  <a:pt x="439864" y="464123"/>
                  <a:pt x="448935" y="455065"/>
                  <a:pt x="448935" y="443953"/>
                </a:cubicBezTo>
                <a:cubicBezTo>
                  <a:pt x="448935" y="432748"/>
                  <a:pt x="439864" y="423784"/>
                  <a:pt x="428737" y="423784"/>
                </a:cubicBezTo>
                <a:close/>
                <a:moveTo>
                  <a:pt x="389939" y="116637"/>
                </a:moveTo>
                <a:cubicBezTo>
                  <a:pt x="373199" y="116637"/>
                  <a:pt x="359639" y="130177"/>
                  <a:pt x="359639" y="146893"/>
                </a:cubicBezTo>
                <a:cubicBezTo>
                  <a:pt x="359639" y="163609"/>
                  <a:pt x="373199" y="177150"/>
                  <a:pt x="389939" y="177150"/>
                </a:cubicBezTo>
                <a:lnTo>
                  <a:pt x="499169" y="177150"/>
                </a:lnTo>
                <a:cubicBezTo>
                  <a:pt x="515909" y="177150"/>
                  <a:pt x="529469" y="163609"/>
                  <a:pt x="529469" y="146893"/>
                </a:cubicBezTo>
                <a:cubicBezTo>
                  <a:pt x="529469" y="130177"/>
                  <a:pt x="515909" y="116637"/>
                  <a:pt x="499169" y="116637"/>
                </a:cubicBezTo>
                <a:close/>
                <a:moveTo>
                  <a:pt x="97623" y="81099"/>
                </a:moveTo>
                <a:cubicBezTo>
                  <a:pt x="108085" y="82138"/>
                  <a:pt x="118137" y="87157"/>
                  <a:pt x="125291" y="95934"/>
                </a:cubicBezTo>
                <a:lnTo>
                  <a:pt x="268551" y="270737"/>
                </a:lnTo>
                <a:lnTo>
                  <a:pt x="278369" y="270737"/>
                </a:lnTo>
                <a:cubicBezTo>
                  <a:pt x="293892" y="291467"/>
                  <a:pt x="313063" y="309116"/>
                  <a:pt x="335131" y="322842"/>
                </a:cubicBezTo>
                <a:lnTo>
                  <a:pt x="122205" y="322842"/>
                </a:lnTo>
                <a:cubicBezTo>
                  <a:pt x="111077" y="322842"/>
                  <a:pt x="102007" y="331900"/>
                  <a:pt x="102007" y="343012"/>
                </a:cubicBezTo>
                <a:cubicBezTo>
                  <a:pt x="102007" y="354217"/>
                  <a:pt x="111077" y="363181"/>
                  <a:pt x="122205" y="363181"/>
                </a:cubicBezTo>
                <a:lnTo>
                  <a:pt x="469134" y="363181"/>
                </a:lnTo>
                <a:cubicBezTo>
                  <a:pt x="477924" y="363181"/>
                  <a:pt x="485218" y="357485"/>
                  <a:pt x="488023" y="349642"/>
                </a:cubicBezTo>
                <a:cubicBezTo>
                  <a:pt x="527859" y="341051"/>
                  <a:pt x="563487" y="321255"/>
                  <a:pt x="591353" y="293428"/>
                </a:cubicBezTo>
                <a:cubicBezTo>
                  <a:pt x="591260" y="295016"/>
                  <a:pt x="590979" y="296603"/>
                  <a:pt x="590512" y="298190"/>
                </a:cubicBezTo>
                <a:lnTo>
                  <a:pt x="502330" y="590183"/>
                </a:lnTo>
                <a:cubicBezTo>
                  <a:pt x="499618" y="599147"/>
                  <a:pt x="491296" y="605310"/>
                  <a:pt x="481851" y="605310"/>
                </a:cubicBezTo>
                <a:lnTo>
                  <a:pt x="109487" y="605310"/>
                </a:lnTo>
                <a:cubicBezTo>
                  <a:pt x="100043" y="605310"/>
                  <a:pt x="91814" y="599147"/>
                  <a:pt x="89008" y="590183"/>
                </a:cubicBezTo>
                <a:lnTo>
                  <a:pt x="920" y="298190"/>
                </a:lnTo>
                <a:cubicBezTo>
                  <a:pt x="-1043" y="291747"/>
                  <a:pt x="172" y="284744"/>
                  <a:pt x="4193" y="279328"/>
                </a:cubicBezTo>
                <a:cubicBezTo>
                  <a:pt x="8214" y="273912"/>
                  <a:pt x="14573" y="270737"/>
                  <a:pt x="21306" y="270737"/>
                </a:cubicBezTo>
                <a:lnTo>
                  <a:pt x="162509" y="270737"/>
                </a:lnTo>
                <a:lnTo>
                  <a:pt x="61797" y="147852"/>
                </a:lnTo>
                <a:cubicBezTo>
                  <a:pt x="54877" y="139448"/>
                  <a:pt x="51604" y="128616"/>
                  <a:pt x="52726" y="117785"/>
                </a:cubicBezTo>
                <a:cubicBezTo>
                  <a:pt x="53755" y="106953"/>
                  <a:pt x="59085" y="97055"/>
                  <a:pt x="67501" y="90145"/>
                </a:cubicBezTo>
                <a:cubicBezTo>
                  <a:pt x="76291" y="83002"/>
                  <a:pt x="87162" y="80060"/>
                  <a:pt x="97623" y="81099"/>
                </a:cubicBezTo>
                <a:close/>
                <a:moveTo>
                  <a:pt x="444554" y="0"/>
                </a:moveTo>
                <a:cubicBezTo>
                  <a:pt x="525728" y="0"/>
                  <a:pt x="591565" y="65742"/>
                  <a:pt x="591565" y="146893"/>
                </a:cubicBezTo>
                <a:cubicBezTo>
                  <a:pt x="591565" y="227951"/>
                  <a:pt x="525728" y="293693"/>
                  <a:pt x="444554" y="293693"/>
                </a:cubicBezTo>
                <a:cubicBezTo>
                  <a:pt x="363286" y="293693"/>
                  <a:pt x="297449" y="227951"/>
                  <a:pt x="297449" y="146893"/>
                </a:cubicBezTo>
                <a:cubicBezTo>
                  <a:pt x="297449" y="65742"/>
                  <a:pt x="363286" y="0"/>
                  <a:pt x="444554" y="0"/>
                </a:cubicBezTo>
                <a:close/>
              </a:path>
            </a:pathLst>
          </a:custGeom>
          <a:solidFill>
            <a:srgbClr val="730B0B"/>
          </a:solidFill>
          <a:ln>
            <a:noFill/>
          </a:ln>
        </p:spPr>
        <p:txBody>
          <a:bodyPr lIns="68580" tIns="34290" rIns="68580" bIns="34290"/>
          <a:lstStyle/>
          <a:p>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6.xml><?xml version="1.0" encoding="utf-8"?>
<p:tagLst xmlns:a="http://schemas.openxmlformats.org/drawingml/2006/main" xmlns:r="http://schemas.openxmlformats.org/officeDocument/2006/relationships" xmlns:p="http://schemas.openxmlformats.org/presentationml/2006/main">
  <p:tag name="ISLIDE.ICON" val="#141091;"/>
</p:tagLst>
</file>

<file path=ppt/tags/tag7.xml><?xml version="1.0" encoding="utf-8"?>
<p:tagLst xmlns:a="http://schemas.openxmlformats.org/drawingml/2006/main" xmlns:r="http://schemas.openxmlformats.org/officeDocument/2006/relationships" xmlns:p="http://schemas.openxmlformats.org/presentationml/2006/main">
  <p:tag name="ISLIDE.ICON" val="#139670;#164791;"/>
</p:tagLst>
</file>

<file path=ppt/tags/tag8.xml><?xml version="1.0" encoding="utf-8"?>
<p:tagLst xmlns:a="http://schemas.openxmlformats.org/drawingml/2006/main" xmlns:r="http://schemas.openxmlformats.org/officeDocument/2006/relationships" xmlns:p="http://schemas.openxmlformats.org/presentationml/2006/main">
  <p:tag name="ISLIDE.ICON" val="#144290;"/>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heme/theme1.xml><?xml version="1.0" encoding="utf-8"?>
<a:theme xmlns:a="http://schemas.openxmlformats.org/drawingml/2006/main" name="第一PPT模板网-WWW.1PPT.COM">
  <a:themeElements>
    <a:clrScheme name="自定义 552">
      <a:dk1>
        <a:sysClr val="windowText" lastClr="000000"/>
      </a:dk1>
      <a:lt1>
        <a:sysClr val="window" lastClr="FFFFFF"/>
      </a:lt1>
      <a:dk2>
        <a:srgbClr val="1F497D"/>
      </a:dk2>
      <a:lt2>
        <a:srgbClr val="EEECE1"/>
      </a:lt2>
      <a:accent1>
        <a:srgbClr val="79A98A"/>
      </a:accent1>
      <a:accent2>
        <a:srgbClr val="87B876"/>
      </a:accent2>
      <a:accent3>
        <a:srgbClr val="77B79F"/>
      </a:accent3>
      <a:accent4>
        <a:srgbClr val="93C194"/>
      </a:accent4>
      <a:accent5>
        <a:srgbClr val="9BC262"/>
      </a:accent5>
      <a:accent6>
        <a:srgbClr val="D1A772"/>
      </a:accent6>
      <a:hlink>
        <a:srgbClr val="95E083"/>
      </a:hlink>
      <a:folHlink>
        <a:srgbClr val="449D90"/>
      </a:folHlink>
    </a:clrScheme>
    <a:fontScheme name="Temp">
      <a:majorFont>
        <a:latin typeface="Calibri"/>
        <a:ea typeface="微软雅黑"/>
        <a:cs typeface="Arial"/>
      </a:majorFont>
      <a:minorFont>
        <a:latin typeface="Calibri"/>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1684</Words>
  <Application>Microsoft Office PowerPoint</Application>
  <PresentationFormat>全屏显示(16:9)</PresentationFormat>
  <Paragraphs>148</Paragraphs>
  <Slides>20</Slides>
  <Notes>10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20</vt:i4>
      </vt:variant>
    </vt:vector>
  </HeadingPairs>
  <TitlesOfParts>
    <vt:vector size="33" baseType="lpstr">
      <vt:lpstr>Meiryo</vt:lpstr>
      <vt:lpstr>等线</vt:lpstr>
      <vt:lpstr>汉仪雅酷黑 55W</vt:lpstr>
      <vt:lpstr>黑体</vt:lpstr>
      <vt:lpstr>华文新魏</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2020-12-28T09:26:03Z</cp:lastPrinted>
  <dcterms:created xsi:type="dcterms:W3CDTF">2020-12-28T09:26:03Z</dcterms:created>
  <dcterms:modified xsi:type="dcterms:W3CDTF">2023-04-17T09:44:51Z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