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3.xml" ContentType="application/vnd.openxmlformats-officedocument.presentationml.tags+xml"/>
  <Override PartName="/ppt/notesSlides/notesSlide14.xml" ContentType="application/vnd.openxmlformats-officedocument.presentationml.notesSlide+xml"/>
  <Override PartName="/ppt/tags/tag4.xml" ContentType="application/vnd.openxmlformats-officedocument.presentationml.tags+xml"/>
  <Override PartName="/ppt/notesSlides/notesSlide15.xml" ContentType="application/vnd.openxmlformats-officedocument.presentationml.notesSlide+xml"/>
  <Override PartName="/ppt/tags/tag5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4" r:id="rId2"/>
  </p:sldMasterIdLst>
  <p:notesMasterIdLst>
    <p:notesMasterId r:id="rId29"/>
  </p:notesMasterIdLst>
  <p:handoutMasterIdLst>
    <p:handoutMasterId r:id="rId30"/>
  </p:handoutMasterIdLst>
  <p:sldIdLst>
    <p:sldId id="414" r:id="rId3"/>
    <p:sldId id="384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9" r:id="rId16"/>
    <p:sldId id="400" r:id="rId17"/>
    <p:sldId id="401" r:id="rId18"/>
    <p:sldId id="402" r:id="rId19"/>
    <p:sldId id="403" r:id="rId20"/>
    <p:sldId id="405" r:id="rId21"/>
    <p:sldId id="406" r:id="rId22"/>
    <p:sldId id="407" r:id="rId23"/>
    <p:sldId id="408" r:id="rId24"/>
    <p:sldId id="409" r:id="rId25"/>
    <p:sldId id="410" r:id="rId26"/>
    <p:sldId id="412" r:id="rId27"/>
    <p:sldId id="415" r:id="rId28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8F3D"/>
    <a:srgbClr val="401F02"/>
    <a:srgbClr val="85604C"/>
    <a:srgbClr val="86A966"/>
    <a:srgbClr val="2B170D"/>
    <a:srgbClr val="4A352A"/>
    <a:srgbClr val="FCE6D1"/>
    <a:srgbClr val="2B7DC1"/>
    <a:srgbClr val="9AC0E1"/>
    <a:srgbClr val="7BB9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6314" autoAdjust="0"/>
  </p:normalViewPr>
  <p:slideViewPr>
    <p:cSldViewPr snapToGrid="0" snapToObjects="1">
      <p:cViewPr varScale="1">
        <p:scale>
          <a:sx n="140" d="100"/>
          <a:sy n="140" d="100"/>
        </p:scale>
        <p:origin x="153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5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3C7D-7ED1-A34F-BCFC-1C01389AE58C}" type="datetimeFigureOut">
              <a:rPr kumimoji="1" lang="zh-CN" altLang="en-US" smtClean="0"/>
              <a:t>2023/4/19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D8CE-3D9F-CA47-A17E-9AD879C3B1C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8225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F2CF-5EF1-D24F-8F8B-C67282AA038A}" type="datetimeFigureOut">
              <a:rPr kumimoji="1" lang="zh-CN" altLang="en-US" smtClean="0"/>
              <a:t>2023/4/19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0782-008B-5B48-B01C-A994AC4AA0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06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55863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1232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566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1988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01598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757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54003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4488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35957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367653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20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79058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39069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21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302109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22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812227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23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28417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24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310702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7143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3385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1435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27029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69123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52067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64929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4298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F70782-008B-5B48-B01C-A994AC4AA046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0806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rgbClr val="FCE6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 userDrawn="1"/>
        </p:nvSpPr>
        <p:spPr>
          <a:xfrm>
            <a:off x="723349" y="51280"/>
            <a:ext cx="2591352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sz="2700" b="1" dirty="0" smtClean="0">
                <a:solidFill>
                  <a:srgbClr val="2B170D"/>
                </a:solidFill>
                <a:cs typeface="+mn-ea"/>
                <a:sym typeface="+mn-lt"/>
              </a:rPr>
              <a:t>YOUR</a:t>
            </a:r>
            <a:r>
              <a:rPr lang="en-US" altLang="zh-CN" sz="2700" b="1" dirty="0" smtClean="0">
                <a:solidFill>
                  <a:srgbClr val="85604C"/>
                </a:solidFill>
                <a:cs typeface="+mn-ea"/>
                <a:sym typeface="+mn-lt"/>
              </a:rPr>
              <a:t> TITLE</a:t>
            </a:r>
            <a:endParaRPr lang="zh-CN" altLang="en-US" sz="2700" b="1" dirty="0">
              <a:solidFill>
                <a:srgbClr val="85604C"/>
              </a:solidFill>
              <a:cs typeface="+mn-ea"/>
              <a:sym typeface="+mn-lt"/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732874" y="430502"/>
            <a:ext cx="2677656" cy="23852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kumimoji="1" lang="en-US" altLang="zh-CN" sz="1100" dirty="0">
                <a:solidFill>
                  <a:srgbClr val="85604C"/>
                </a:solidFill>
                <a:cs typeface="+mn-ea"/>
                <a:sym typeface="+mn-lt"/>
              </a:rPr>
              <a:t>Please enter the English Title here.</a:t>
            </a:r>
            <a:endParaRPr kumimoji="1" lang="zh-CN" altLang="en-US" sz="1100" dirty="0">
              <a:solidFill>
                <a:srgbClr val="85604C"/>
              </a:solidFill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76" y="23527"/>
            <a:ext cx="791798" cy="6346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94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762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759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00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935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035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1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777087" y="-130777"/>
            <a:ext cx="5824153" cy="582415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781300"/>
            <a:ext cx="9144000" cy="2362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1073" y="-195005"/>
            <a:ext cx="1877488" cy="18774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0A2AD-B2CE-DC4F-8015-E18525983D45}" type="datetimeFigureOut">
              <a:rPr kumimoji="1" lang="zh-CN" altLang="en-US" smtClean="0"/>
              <a:t>2023/4/19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CDFA6-1E83-B64A-81A1-D9DB674537E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77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73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971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A2AD-B2CE-DC4F-8015-E18525983D45}" type="datetimeFigureOut">
              <a:rPr kumimoji="1" lang="zh-CN" altLang="en-US" smtClean="0"/>
              <a:t>2023/4/19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CDFA6-1E83-B64A-81A1-D9DB674537E5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31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-文本框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972980" y="1708948"/>
            <a:ext cx="5909310" cy="83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zh-CN" altLang="en-US" sz="5000" b="1" dirty="0">
                <a:solidFill>
                  <a:srgbClr val="401F02"/>
                </a:solidFill>
                <a:latin typeface="微软雅黑"/>
                <a:ea typeface="微软雅黑"/>
                <a:cs typeface="+mn-ea"/>
                <a:sym typeface="微软雅黑"/>
              </a:rPr>
              <a:t>防拐骗</a:t>
            </a:r>
            <a:r>
              <a:rPr lang="zh-CN" altLang="en-US" sz="5000" b="1" dirty="0">
                <a:solidFill>
                  <a:srgbClr val="578F3D"/>
                </a:solidFill>
                <a:latin typeface="微软雅黑"/>
                <a:ea typeface="微软雅黑"/>
                <a:cs typeface="+mn-ea"/>
                <a:sym typeface="微软雅黑"/>
              </a:rPr>
              <a:t>安全教育班会</a:t>
            </a:r>
            <a:endParaRPr lang="en-US" altLang="zh-CN" sz="5000" b="1" dirty="0">
              <a:solidFill>
                <a:srgbClr val="578F3D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" name="PA-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986590" y="553281"/>
            <a:ext cx="1844095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en-US" altLang="zh-CN" sz="5400" dirty="0" smtClean="0">
                <a:solidFill>
                  <a:srgbClr val="401F02"/>
                </a:solidFill>
                <a:latin typeface="微软雅黑"/>
                <a:ea typeface="微软雅黑"/>
                <a:cs typeface="+mn-ea"/>
                <a:sym typeface="微软雅黑"/>
              </a:rPr>
              <a:t>20</a:t>
            </a:r>
            <a:r>
              <a:rPr lang="en-US" altLang="zh-CN" sz="5400" dirty="0">
                <a:solidFill>
                  <a:srgbClr val="578F3D"/>
                </a:solidFill>
                <a:latin typeface="微软雅黑"/>
                <a:ea typeface="微软雅黑"/>
                <a:cs typeface="+mn-ea"/>
                <a:sym typeface="微软雅黑"/>
              </a:rPr>
              <a:t>XX</a:t>
            </a:r>
            <a:endParaRPr lang="en-US" altLang="zh-CN" sz="5400" dirty="0">
              <a:solidFill>
                <a:srgbClr val="578F3D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39473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75"/>
                            </p:stCondLst>
                            <p:childTnLst>
                              <p:par>
                                <p:cTn id="11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4"/>
          <p:cNvSpPr txBox="1"/>
          <p:nvPr/>
        </p:nvSpPr>
        <p:spPr>
          <a:xfrm flipH="1">
            <a:off x="2515318" y="810303"/>
            <a:ext cx="3827333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坏人惯用的伎俩</a:t>
            </a:r>
          </a:p>
        </p:txBody>
      </p:sp>
      <p:sp>
        <p:nvSpPr>
          <p:cNvPr id="21" name="TextBox 16"/>
          <p:cNvSpPr txBox="1"/>
          <p:nvPr/>
        </p:nvSpPr>
        <p:spPr>
          <a:xfrm flipH="1">
            <a:off x="2515318" y="1290285"/>
            <a:ext cx="5138548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几乎没有坏人将“坏”字写在自己脸上，从表面上看，我们很难分辨出谁是好人，谁是坏人。因此，要预防拐骗，绑架，大家就要熟悉坏人经常使用的小伎俩。</a:t>
            </a:r>
          </a:p>
        </p:txBody>
      </p:sp>
      <p:sp>
        <p:nvSpPr>
          <p:cNvPr id="3" name="圆角矩形 2"/>
          <p:cNvSpPr/>
          <p:nvPr/>
        </p:nvSpPr>
        <p:spPr>
          <a:xfrm>
            <a:off x="1853938" y="2467257"/>
            <a:ext cx="1760120" cy="696629"/>
          </a:xfrm>
          <a:prstGeom prst="roundRect">
            <a:avLst/>
          </a:prstGeom>
          <a:solidFill>
            <a:srgbClr val="17A077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3000" b="1" dirty="0">
                <a:latin typeface="微软雅黑"/>
                <a:ea typeface="微软雅黑"/>
                <a:cs typeface="+mn-ea"/>
                <a:sym typeface="微软雅黑"/>
              </a:rPr>
              <a:t>假装求救</a:t>
            </a:r>
          </a:p>
        </p:txBody>
      </p:sp>
      <p:sp>
        <p:nvSpPr>
          <p:cNvPr id="34" name="圆角矩形 33"/>
          <p:cNvSpPr/>
          <p:nvPr/>
        </p:nvSpPr>
        <p:spPr>
          <a:xfrm>
            <a:off x="4183480" y="2467257"/>
            <a:ext cx="1760120" cy="696629"/>
          </a:xfrm>
          <a:prstGeom prst="roundRect">
            <a:avLst/>
          </a:prstGeom>
          <a:solidFill>
            <a:srgbClr val="FC670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3000" b="1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伪装身份</a:t>
            </a:r>
          </a:p>
        </p:txBody>
      </p:sp>
      <p:sp>
        <p:nvSpPr>
          <p:cNvPr id="35" name="圆角矩形 34"/>
          <p:cNvSpPr/>
          <p:nvPr/>
        </p:nvSpPr>
        <p:spPr>
          <a:xfrm>
            <a:off x="6513023" y="2467257"/>
            <a:ext cx="1760120" cy="696629"/>
          </a:xfrm>
          <a:prstGeom prst="roundRect">
            <a:avLst/>
          </a:prstGeom>
          <a:solidFill>
            <a:srgbClr val="E2544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lvl="0" algn="ctr"/>
            <a:r>
              <a:rPr lang="zh-CN" altLang="en-US" sz="3000" b="1" dirty="0">
                <a:solidFill>
                  <a:srgbClr val="FFFFFF"/>
                </a:solidFill>
                <a:latin typeface="微软雅黑"/>
                <a:ea typeface="微软雅黑"/>
                <a:cs typeface="+mn-ea"/>
                <a:sym typeface="微软雅黑"/>
              </a:rPr>
              <a:t>威逼利诱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7246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99"/>
                            </p:stCondLst>
                            <p:childTnLst>
                              <p:par>
                                <p:cTn id="1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999"/>
                            </p:stCondLst>
                            <p:childTnLst>
                              <p:par>
                                <p:cTn id="2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499"/>
                            </p:stCondLst>
                            <p:childTnLst>
                              <p:par>
                                <p:cTn id="2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" grpId="0" animBg="1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868331" y="404828"/>
            <a:ext cx="827725" cy="646331"/>
            <a:chOff x="1341549" y="924364"/>
            <a:chExt cx="1010502" cy="859382"/>
          </a:xfrm>
        </p:grpSpPr>
        <p:sp>
          <p:nvSpPr>
            <p:cNvPr id="3" name="椭圆 2"/>
            <p:cNvSpPr/>
            <p:nvPr/>
          </p:nvSpPr>
          <p:spPr>
            <a:xfrm>
              <a:off x="1341549" y="971997"/>
              <a:ext cx="733425" cy="733425"/>
            </a:xfrm>
            <a:prstGeom prst="ellipse">
              <a:avLst/>
            </a:prstGeom>
            <a:solidFill>
              <a:srgbClr val="578F3D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4" name="TextBox 18"/>
            <p:cNvSpPr txBox="1"/>
            <p:nvPr/>
          </p:nvSpPr>
          <p:spPr>
            <a:xfrm flipH="1">
              <a:off x="1452996" y="924364"/>
              <a:ext cx="899055" cy="859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i="1" dirty="0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1</a:t>
              </a:r>
              <a:endParaRPr lang="zh-CN" altLang="en-US" sz="3600" b="1" i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5" name="TextBox 19"/>
          <p:cNvSpPr txBox="1"/>
          <p:nvPr/>
        </p:nvSpPr>
        <p:spPr>
          <a:xfrm>
            <a:off x="3560384" y="446965"/>
            <a:ext cx="2018936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假装求救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2868331" y="992252"/>
            <a:ext cx="5158070" cy="2012273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有些坏人会利用儿童的同情心来进行诱拐活动。如果陌生人说找不到路，请你帮他带路，或者他丢了东西，请你帮他找东西，这个时候大家要小心，不要上当。</a:t>
            </a:r>
            <a:endParaRPr lang="en-US" altLang="zh-CN" sz="2100" b="1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2862" y="1839544"/>
            <a:ext cx="3420538" cy="34205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25799" y="507263"/>
            <a:ext cx="846896" cy="646331"/>
            <a:chOff x="1341549" y="924364"/>
            <a:chExt cx="1033906" cy="859382"/>
          </a:xfrm>
        </p:grpSpPr>
        <p:sp>
          <p:nvSpPr>
            <p:cNvPr id="3" name="椭圆 2"/>
            <p:cNvSpPr/>
            <p:nvPr/>
          </p:nvSpPr>
          <p:spPr>
            <a:xfrm>
              <a:off x="1341549" y="971997"/>
              <a:ext cx="733425" cy="73342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4" name="TextBox 18"/>
            <p:cNvSpPr txBox="1"/>
            <p:nvPr/>
          </p:nvSpPr>
          <p:spPr>
            <a:xfrm flipH="1">
              <a:off x="1476401" y="924364"/>
              <a:ext cx="899054" cy="859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i="1" dirty="0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2</a:t>
              </a:r>
              <a:endParaRPr lang="zh-CN" altLang="en-US" sz="3600" b="1" i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5" name="TextBox 19"/>
          <p:cNvSpPr txBox="1"/>
          <p:nvPr/>
        </p:nvSpPr>
        <p:spPr>
          <a:xfrm>
            <a:off x="3937024" y="523789"/>
            <a:ext cx="2018936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伪装身份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3225800" y="1166335"/>
            <a:ext cx="5418667" cy="1735274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有些坏人会伪装成父母的熟人，邻居，警察，快递员，无业管理者等多种身份。然后编故事说带你去见父母，去陌生的地方，或者入室检查等。这个时候大家不要跟陌生人走或给陌生人开门。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6939" y="1697632"/>
            <a:ext cx="3484421" cy="34844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205" y="2052003"/>
            <a:ext cx="3483795" cy="348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041713" y="332445"/>
            <a:ext cx="819257" cy="646331"/>
            <a:chOff x="1341549" y="924364"/>
            <a:chExt cx="1000165" cy="859382"/>
          </a:xfrm>
        </p:grpSpPr>
        <p:sp>
          <p:nvSpPr>
            <p:cNvPr id="3" name="椭圆 2"/>
            <p:cNvSpPr/>
            <p:nvPr/>
          </p:nvSpPr>
          <p:spPr>
            <a:xfrm>
              <a:off x="1341549" y="971997"/>
              <a:ext cx="733425" cy="733425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100"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4" name="TextBox 18"/>
            <p:cNvSpPr txBox="1"/>
            <p:nvPr/>
          </p:nvSpPr>
          <p:spPr>
            <a:xfrm flipH="1">
              <a:off x="1442658" y="924364"/>
              <a:ext cx="899056" cy="8593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600" b="1" i="1" dirty="0">
                  <a:solidFill>
                    <a:schemeClr val="bg1"/>
                  </a:solidFill>
                  <a:latin typeface="微软雅黑"/>
                  <a:ea typeface="微软雅黑"/>
                  <a:cs typeface="+mn-ea"/>
                  <a:sym typeface="微软雅黑"/>
                </a:rPr>
                <a:t>3</a:t>
              </a:r>
              <a:endParaRPr lang="zh-CN" altLang="en-US" sz="3600" b="1" i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5" name="TextBox 19"/>
          <p:cNvSpPr txBox="1"/>
          <p:nvPr/>
        </p:nvSpPr>
        <p:spPr>
          <a:xfrm>
            <a:off x="3725299" y="332445"/>
            <a:ext cx="2018936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威逼利诱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3041713" y="912020"/>
            <a:ext cx="5086287" cy="2150772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有些坏人会用玩具，食物等诱骗儿童上当。</a:t>
            </a:r>
          </a:p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有些坏人则会利用儿童的恐惧心理，通过威吓的方式来拐骗儿童，如果陌生人给你食物，玩具，或者吓唬你说你弄坏了他的东西，要带你走。这个时候要提高警惕，并寻求其他人的帮助。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3277" y="2175933"/>
            <a:ext cx="3182390" cy="318239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4984" y="2111099"/>
            <a:ext cx="3306233" cy="33062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00145" y="1685204"/>
            <a:ext cx="5483713" cy="117724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7200" spc="-225" dirty="0">
                <a:solidFill>
                  <a:schemeClr val="tx2">
                    <a:lumMod val="50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如何防范危险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A-文本框 49"/>
          <p:cNvSpPr txBox="1"/>
          <p:nvPr>
            <p:custDataLst>
              <p:tags r:id="rId1"/>
            </p:custDataLst>
          </p:nvPr>
        </p:nvSpPr>
        <p:spPr>
          <a:xfrm>
            <a:off x="3183467" y="645915"/>
            <a:ext cx="4097866" cy="488779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2700" b="1" spc="-22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外出时和家人做好约定</a:t>
            </a:r>
          </a:p>
        </p:txBody>
      </p:sp>
      <p:sp>
        <p:nvSpPr>
          <p:cNvPr id="10" name="TextBox 54"/>
          <p:cNvSpPr txBox="1"/>
          <p:nvPr/>
        </p:nvSpPr>
        <p:spPr>
          <a:xfrm>
            <a:off x="2938426" y="1134694"/>
            <a:ext cx="4032960" cy="1527525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100" spc="-22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无论去哪里，每次外出都要向家人打招呼，告诉家人自己要去哪里，和谁在一起去做什么，什么时候回家。</a:t>
            </a:r>
            <a:endParaRPr lang="en-US" altLang="zh-CN" sz="2100" spc="-225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1642" y="1623473"/>
            <a:ext cx="3934071" cy="3934071"/>
          </a:xfrm>
          <a:prstGeom prst="rect">
            <a:avLst/>
          </a:prstGeom>
        </p:spPr>
      </p:pic>
      <p:sp>
        <p:nvSpPr>
          <p:cNvPr id="12" name="图文框 11"/>
          <p:cNvSpPr/>
          <p:nvPr/>
        </p:nvSpPr>
        <p:spPr>
          <a:xfrm>
            <a:off x="2769091" y="558800"/>
            <a:ext cx="4128836" cy="678245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24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022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标注 6"/>
          <p:cNvSpPr/>
          <p:nvPr/>
        </p:nvSpPr>
        <p:spPr>
          <a:xfrm>
            <a:off x="6711661" y="1414405"/>
            <a:ext cx="1946451" cy="1130913"/>
          </a:xfrm>
          <a:prstGeom prst="wedgeRoundRectCallout">
            <a:avLst>
              <a:gd name="adj1" fmla="val -49084"/>
              <a:gd name="adj2" fmla="val 85593"/>
              <a:gd name="adj3" fmla="val 16667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9" name="PA-文本框 49"/>
          <p:cNvSpPr txBox="1"/>
          <p:nvPr>
            <p:custDataLst>
              <p:tags r:id="rId1"/>
            </p:custDataLst>
          </p:nvPr>
        </p:nvSpPr>
        <p:spPr>
          <a:xfrm>
            <a:off x="2776651" y="739455"/>
            <a:ext cx="4749431" cy="396446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2100" b="1" spc="-22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如果无法按时回家打电话告诉家人</a:t>
            </a:r>
          </a:p>
        </p:txBody>
      </p:sp>
      <p:sp>
        <p:nvSpPr>
          <p:cNvPr id="11" name="TextBox 54"/>
          <p:cNvSpPr txBox="1"/>
          <p:nvPr/>
        </p:nvSpPr>
        <p:spPr>
          <a:xfrm>
            <a:off x="2874722" y="1417700"/>
            <a:ext cx="3545040" cy="1527525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100" b="1" spc="-22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外出活动期间，要掌握好回家的时间，如果无法按时回家，要及时打电话告诉家人。</a:t>
            </a:r>
          </a:p>
        </p:txBody>
      </p:sp>
      <p:sp>
        <p:nvSpPr>
          <p:cNvPr id="13" name="图文框 12"/>
          <p:cNvSpPr/>
          <p:nvPr/>
        </p:nvSpPr>
        <p:spPr>
          <a:xfrm>
            <a:off x="2582825" y="632449"/>
            <a:ext cx="4128836" cy="678245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9183" y="2260600"/>
            <a:ext cx="3136900" cy="31369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5450" y="918969"/>
            <a:ext cx="2019300" cy="2019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99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99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056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1" grpId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A-文本框 49"/>
          <p:cNvSpPr txBox="1"/>
          <p:nvPr>
            <p:custDataLst>
              <p:tags r:id="rId1"/>
            </p:custDataLst>
          </p:nvPr>
        </p:nvSpPr>
        <p:spPr>
          <a:xfrm>
            <a:off x="3903499" y="1136863"/>
            <a:ext cx="3860435" cy="581111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3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外出时家里没人</a:t>
            </a:r>
          </a:p>
        </p:txBody>
      </p:sp>
      <p:sp>
        <p:nvSpPr>
          <p:cNvPr id="18" name="TextBox 54"/>
          <p:cNvSpPr txBox="1"/>
          <p:nvPr/>
        </p:nvSpPr>
        <p:spPr>
          <a:xfrm>
            <a:off x="3217334" y="1874937"/>
            <a:ext cx="4796661" cy="1181276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如果外出时家里没人，可以给家人留一张便条，告诉他们自己的去向。</a:t>
            </a:r>
          </a:p>
        </p:txBody>
      </p:sp>
      <p:sp>
        <p:nvSpPr>
          <p:cNvPr id="9" name="图文框 8"/>
          <p:cNvSpPr/>
          <p:nvPr/>
        </p:nvSpPr>
        <p:spPr>
          <a:xfrm>
            <a:off x="3556000" y="1103464"/>
            <a:ext cx="3801533" cy="678245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8667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云形 12"/>
          <p:cNvSpPr/>
          <p:nvPr/>
        </p:nvSpPr>
        <p:spPr>
          <a:xfrm>
            <a:off x="694750" y="1995299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4" name="云形 13"/>
          <p:cNvSpPr/>
          <p:nvPr/>
        </p:nvSpPr>
        <p:spPr>
          <a:xfrm>
            <a:off x="4999765" y="382778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5" name="云形 14"/>
          <p:cNvSpPr/>
          <p:nvPr/>
        </p:nvSpPr>
        <p:spPr>
          <a:xfrm>
            <a:off x="6121598" y="1982481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" name="云形 1"/>
          <p:cNvSpPr/>
          <p:nvPr/>
        </p:nvSpPr>
        <p:spPr>
          <a:xfrm>
            <a:off x="1598780" y="445012"/>
            <a:ext cx="2243666" cy="1268741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4" name="TextBox 46"/>
          <p:cNvSpPr txBox="1"/>
          <p:nvPr/>
        </p:nvSpPr>
        <p:spPr>
          <a:xfrm>
            <a:off x="1844208" y="656190"/>
            <a:ext cx="1752811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1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、如果外出时家里没人，可以给家人留一张便条，告诉他们自己的去向。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5" name="TextBox 47"/>
          <p:cNvSpPr txBox="1"/>
          <p:nvPr/>
        </p:nvSpPr>
        <p:spPr>
          <a:xfrm>
            <a:off x="5232798" y="622812"/>
            <a:ext cx="1777603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、无人的建筑物，废弃的大楼，空旷的楼顶等偏僻的地方玩耍。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6" name="TextBox 48"/>
          <p:cNvSpPr txBox="1"/>
          <p:nvPr/>
        </p:nvSpPr>
        <p:spPr>
          <a:xfrm>
            <a:off x="974473" y="2273419"/>
            <a:ext cx="1746140" cy="7657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、树林，高速公路，河边，高压电附近，这些地方容易发生迷路，交通事故等意外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7" name="TextBox 49"/>
          <p:cNvSpPr txBox="1"/>
          <p:nvPr/>
        </p:nvSpPr>
        <p:spPr>
          <a:xfrm>
            <a:off x="6401080" y="2108466"/>
            <a:ext cx="1861178" cy="996610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、公共场所中，加油站，公园，电影院，饭店等。如果想去洗手间，最好有大人或朋友相伴，不要一人独自前往。</a:t>
            </a:r>
            <a:endParaRPr lang="en-US" altLang="zh-CN" sz="1000" b="1" dirty="0">
              <a:solidFill>
                <a:schemeClr val="tx1">
                  <a:lumMod val="65000"/>
                  <a:lumOff val="3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38" name="TextBox 32"/>
          <p:cNvSpPr txBox="1"/>
          <p:nvPr/>
        </p:nvSpPr>
        <p:spPr>
          <a:xfrm>
            <a:off x="3156220" y="1891554"/>
            <a:ext cx="2831202" cy="2677475"/>
          </a:xfrm>
          <a:prstGeom prst="rect">
            <a:avLst/>
          </a:prstGeom>
          <a:noFill/>
        </p:spPr>
        <p:txBody>
          <a:bodyPr wrap="square" lIns="72572" tIns="36286" rIns="72572" bIns="36286" rtlCol="0">
            <a:prstTxWarp prst="textArchUp">
              <a:avLst>
                <a:gd name="adj" fmla="val 9229568"/>
              </a:avLst>
            </a:prstTxWarp>
            <a:spAutoFit/>
          </a:bodyPr>
          <a:lstStyle/>
          <a:p>
            <a:pPr algn="ctr"/>
            <a:r>
              <a:rPr lang="zh-CN" altLang="en-US" sz="2400" b="1" spc="238" dirty="0">
                <a:solidFill>
                  <a:schemeClr val="accent5">
                    <a:lumMod val="7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不要独自去这些地方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45847" y="1924931"/>
            <a:ext cx="3251947" cy="32519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2902297" y="1425157"/>
            <a:ext cx="5030969" cy="145424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4500" spc="-225" dirty="0">
                <a:solidFill>
                  <a:schemeClr val="tx2">
                    <a:lumMod val="50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和伙伴在一起胜过独自一人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390210" y="2088802"/>
            <a:ext cx="4344780" cy="70019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4100" dirty="0">
                <a:solidFill>
                  <a:srgbClr val="401F02"/>
                </a:solidFill>
                <a:latin typeface="微软雅黑"/>
                <a:ea typeface="微软雅黑"/>
                <a:cs typeface="+mn-ea"/>
                <a:sym typeface="微软雅黑"/>
              </a:rPr>
              <a:t>遇到不认识的人！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258101" y="259307"/>
            <a:ext cx="113958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/>
              <a:t>https://www.ypppt.com/</a:t>
            </a:r>
            <a:endParaRPr lang="zh-CN" altLang="en-US" sz="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87895" y="1685542"/>
            <a:ext cx="5037277" cy="838691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5000" spc="-225" dirty="0">
                <a:solidFill>
                  <a:schemeClr val="tx2">
                    <a:lumMod val="50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独自一人呆在家里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031068" y="404456"/>
            <a:ext cx="4474715" cy="9002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5400" spc="-225" dirty="0">
                <a:solidFill>
                  <a:schemeClr val="tx2">
                    <a:lumMod val="50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这时有人敲门！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4250" y="954617"/>
            <a:ext cx="4679950" cy="46799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8134" y="1873209"/>
            <a:ext cx="3270291" cy="32702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: 圆角 48"/>
          <p:cNvSpPr/>
          <p:nvPr/>
        </p:nvSpPr>
        <p:spPr>
          <a:xfrm flipH="1">
            <a:off x="2842886" y="1796473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946875" y="2044108"/>
            <a:ext cx="1385361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不予理睬，家装家里没有人</a:t>
            </a:r>
          </a:p>
        </p:txBody>
      </p:sp>
      <p:sp>
        <p:nvSpPr>
          <p:cNvPr id="50" name="矩形: 圆角 49"/>
          <p:cNvSpPr/>
          <p:nvPr/>
        </p:nvSpPr>
        <p:spPr>
          <a:xfrm flipH="1">
            <a:off x="4712738" y="1796473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745972" y="1832620"/>
            <a:ext cx="1639892" cy="80791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如果门上有门镜，可以先看看门镜外是不是陌生人如果是，不要开门</a:t>
            </a:r>
            <a:r>
              <a:rPr lang="en-US" altLang="zh-CN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.</a:t>
            </a:r>
            <a:endParaRPr lang="zh-CN" altLang="en-US" sz="1200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1" name="矩形: 圆角 50"/>
          <p:cNvSpPr/>
          <p:nvPr/>
        </p:nvSpPr>
        <p:spPr>
          <a:xfrm>
            <a:off x="6582591" y="1796473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6664845" y="1902984"/>
            <a:ext cx="1574442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隔着门问一问对方是谁，除了家人外，不要给任何人开门。</a:t>
            </a:r>
          </a:p>
        </p:txBody>
      </p:sp>
      <p:sp>
        <p:nvSpPr>
          <p:cNvPr id="54" name="矩形: 圆角 53"/>
          <p:cNvSpPr/>
          <p:nvPr/>
        </p:nvSpPr>
        <p:spPr>
          <a:xfrm flipH="1">
            <a:off x="2842886" y="2909779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2874933" y="2965649"/>
            <a:ext cx="1510349" cy="80791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如果陌生人自称是无业，快递，警察，父母的朋友等，可以请他们稍后再来。</a:t>
            </a:r>
          </a:p>
        </p:txBody>
      </p:sp>
      <p:sp>
        <p:nvSpPr>
          <p:cNvPr id="55" name="矩形: 圆角 54"/>
          <p:cNvSpPr/>
          <p:nvPr/>
        </p:nvSpPr>
        <p:spPr>
          <a:xfrm flipH="1">
            <a:off x="4712738" y="2909779"/>
            <a:ext cx="1574442" cy="862160"/>
          </a:xfrm>
          <a:prstGeom prst="roundRect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778697" y="3150001"/>
            <a:ext cx="1574442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如果陌生人赖在门外 不走可以打</a:t>
            </a:r>
            <a:r>
              <a:rPr lang="en-US" altLang="zh-CN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110</a:t>
            </a:r>
            <a:r>
              <a:rPr lang="zh-CN" altLang="en-US" sz="12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报警。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3079643" y="223426"/>
            <a:ext cx="3008338" cy="904277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ctr"/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独自在家时要提前做好防护措施</a:t>
            </a:r>
            <a:endParaRPr lang="en-US" altLang="zh-CN" sz="27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3079643" y="1256303"/>
            <a:ext cx="3398653" cy="1458275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chemeClr val="bg2">
                    <a:lumMod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1.</a:t>
            </a: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将家里的门窗关好，锁好。</a:t>
            </a:r>
            <a:endParaRPr lang="en-US" altLang="zh-CN" sz="1500" dirty="0">
              <a:solidFill>
                <a:schemeClr val="bg2">
                  <a:lumMod val="2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chemeClr val="bg2">
                    <a:lumMod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2.</a:t>
            </a: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将家里的电视机打开，如果是晚上，</a:t>
            </a:r>
            <a:endParaRPr lang="en-US" altLang="zh-CN" sz="1500" dirty="0">
              <a:solidFill>
                <a:schemeClr val="bg2">
                  <a:lumMod val="2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要拉好窗帘，将房间内的灯全部打开，</a:t>
            </a:r>
            <a:endParaRPr lang="en-US" altLang="zh-CN" sz="1500" dirty="0">
              <a:solidFill>
                <a:schemeClr val="bg2">
                  <a:lumMod val="2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chemeClr val="bg2">
                    <a:lumMod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营造家中有人的假象。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3917" y="364067"/>
            <a:ext cx="5143500" cy="5143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/>
          <p:cNvSpPr txBox="1"/>
          <p:nvPr/>
        </p:nvSpPr>
        <p:spPr>
          <a:xfrm>
            <a:off x="2423937" y="670440"/>
            <a:ext cx="5670197" cy="996610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陌生人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我不理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陌生地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我不去。人给食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要婉拒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安全歌</a:t>
            </a:r>
            <a:r>
              <a:rPr lang="en-US" altLang="zh-CN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,</a:t>
            </a:r>
            <a:r>
              <a:rPr lang="zh-CN" altLang="en-US" sz="30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请牢记。</a:t>
            </a:r>
            <a:endParaRPr lang="en-US" altLang="zh-CN" sz="30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18255" y="1406573"/>
            <a:ext cx="2803812" cy="423375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9677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-文本框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339597" y="1884515"/>
            <a:ext cx="42646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zh-CN" altLang="en-US" sz="5000" dirty="0">
                <a:solidFill>
                  <a:srgbClr val="401F02"/>
                </a:solidFill>
                <a:latin typeface="微软雅黑"/>
                <a:ea typeface="微软雅黑"/>
                <a:cs typeface="+mn-ea"/>
                <a:sym typeface="微软雅黑"/>
              </a:rPr>
              <a:t>感谢您的观看</a:t>
            </a:r>
            <a:r>
              <a:rPr lang="en-US" altLang="zh-CN" sz="5000" dirty="0">
                <a:solidFill>
                  <a:srgbClr val="401F02"/>
                </a:solidFill>
                <a:latin typeface="微软雅黑"/>
                <a:ea typeface="微软雅黑"/>
                <a:cs typeface="+mn-ea"/>
                <a:sym typeface="微软雅黑"/>
              </a:rPr>
              <a:t>!</a:t>
            </a:r>
            <a:endParaRPr lang="en-US" altLang="zh-CN" sz="5000" dirty="0">
              <a:solidFill>
                <a:srgbClr val="578F3D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" name="PA-文本框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778416" y="984268"/>
            <a:ext cx="3386985" cy="90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514350"/>
            <a:r>
              <a:rPr lang="en-US" altLang="zh-CN" sz="5400" b="1" dirty="0">
                <a:solidFill>
                  <a:srgbClr val="401F02"/>
                </a:solidFill>
                <a:latin typeface="微软雅黑"/>
                <a:ea typeface="微软雅黑"/>
                <a:cs typeface="+mn-ea"/>
                <a:sym typeface="微软雅黑"/>
              </a:rPr>
              <a:t>THANKS!</a:t>
            </a:r>
            <a:endParaRPr lang="en-US" altLang="zh-CN" sz="5400" b="1" dirty="0">
              <a:solidFill>
                <a:srgbClr val="578F3D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00"/>
                            </p:stCondLst>
                            <p:childTnLst>
                              <p:par>
                                <p:cTn id="11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4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738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215255" y="1117359"/>
            <a:ext cx="4447372" cy="139653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8600" spc="-225" dirty="0">
                <a:solidFill>
                  <a:schemeClr val="tx2">
                    <a:lumMod val="50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怎么办？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0335" y="2407222"/>
            <a:ext cx="2964878" cy="29648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+5*#ppt_h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+2*#ppt_w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9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1*((1.5-1.5*$)^3-(1.5-1.5*$)^2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形标注 2"/>
          <p:cNvSpPr/>
          <p:nvPr/>
        </p:nvSpPr>
        <p:spPr>
          <a:xfrm>
            <a:off x="4147007" y="1574115"/>
            <a:ext cx="2472102" cy="1443879"/>
          </a:xfrm>
          <a:prstGeom prst="wedgeEllipseCallout">
            <a:avLst>
              <a:gd name="adj1" fmla="val 47657"/>
              <a:gd name="adj2" fmla="val 56459"/>
            </a:avLst>
          </a:prstGeom>
          <a:solidFill>
            <a:srgbClr val="C00000"/>
          </a:solidFill>
          <a:ln w="3810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TextBox 2"/>
          <p:cNvSpPr txBox="1"/>
          <p:nvPr/>
        </p:nvSpPr>
        <p:spPr>
          <a:xfrm>
            <a:off x="4299887" y="1994136"/>
            <a:ext cx="2300996" cy="719611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r>
              <a:rPr lang="zh-CN" altLang="en-US" sz="2100" b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到第二大街怎么走</a:t>
            </a:r>
            <a:endParaRPr lang="en-US" altLang="zh-CN" sz="2100" b="1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  <a:p>
            <a:r>
              <a:rPr lang="zh-CN" altLang="en-US" sz="2100" b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可以带我去吗？</a:t>
            </a:r>
          </a:p>
        </p:txBody>
      </p:sp>
      <p:sp>
        <p:nvSpPr>
          <p:cNvPr id="6" name="椭圆 5"/>
          <p:cNvSpPr/>
          <p:nvPr/>
        </p:nvSpPr>
        <p:spPr>
          <a:xfrm>
            <a:off x="2648348" y="417514"/>
            <a:ext cx="720698" cy="661719"/>
          </a:xfrm>
          <a:prstGeom prst="ellipse">
            <a:avLst/>
          </a:prstGeom>
          <a:solidFill>
            <a:srgbClr val="578F3D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TextBox 5"/>
          <p:cNvSpPr txBox="1"/>
          <p:nvPr/>
        </p:nvSpPr>
        <p:spPr>
          <a:xfrm flipH="1">
            <a:off x="2712045" y="519122"/>
            <a:ext cx="883454" cy="519557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en-US" altLang="zh-CN" sz="2900" b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01</a:t>
            </a:r>
            <a:endParaRPr lang="zh-CN" altLang="en-US" sz="2900" b="1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3432744" y="439996"/>
            <a:ext cx="4290676" cy="904277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当不认识的人和你说话不</a:t>
            </a:r>
            <a:endParaRPr lang="en-US" altLang="zh-CN" sz="2700" b="1" spc="238" dirty="0">
              <a:solidFill>
                <a:schemeClr val="tx1">
                  <a:lumMod val="75000"/>
                  <a:lumOff val="25000"/>
                </a:schemeClr>
              </a:solidFill>
              <a:latin typeface="微软雅黑"/>
              <a:ea typeface="微软雅黑"/>
              <a:cs typeface="+mn-ea"/>
              <a:sym typeface="微软雅黑"/>
            </a:endParaRPr>
          </a:p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要相信。应赶快离开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3975" y="1994135"/>
            <a:ext cx="3300192" cy="329979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39993" y="2512467"/>
            <a:ext cx="2385500" cy="2385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79731">
            <a:off x="4379384" y="2799966"/>
            <a:ext cx="2036233" cy="20362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4641" y="1994135"/>
            <a:ext cx="3300192" cy="3299796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2645321" y="507764"/>
            <a:ext cx="720698" cy="661719"/>
          </a:xfrm>
          <a:prstGeom prst="ellipse">
            <a:avLst/>
          </a:prstGeom>
          <a:solidFill>
            <a:srgbClr val="578F3D"/>
          </a:solidFill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TextBox 5"/>
          <p:cNvSpPr txBox="1"/>
          <p:nvPr/>
        </p:nvSpPr>
        <p:spPr>
          <a:xfrm flipH="1">
            <a:off x="2709018" y="609372"/>
            <a:ext cx="883454" cy="519557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en-US" altLang="zh-CN" sz="2900" b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02</a:t>
            </a:r>
            <a:endParaRPr lang="zh-CN" altLang="en-US" sz="2900" b="1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9" name="TextBox 6"/>
          <p:cNvSpPr txBox="1"/>
          <p:nvPr/>
        </p:nvSpPr>
        <p:spPr>
          <a:xfrm>
            <a:off x="3487711" y="362950"/>
            <a:ext cx="4290676" cy="904277"/>
          </a:xfrm>
          <a:prstGeom prst="rect">
            <a:avLst/>
          </a:prstGeom>
          <a:noFill/>
        </p:spPr>
        <p:txBody>
          <a:bodyPr wrap="none" lIns="72572" tIns="36286" rIns="72572" bIns="36286" rtlCol="0">
            <a:spAutoFit/>
          </a:bodyPr>
          <a:lstStyle/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不要吃陌生人给的任何东</a:t>
            </a:r>
          </a:p>
          <a:p>
            <a:r>
              <a:rPr lang="zh-CN" altLang="en-US" sz="2700" b="1" spc="238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西，更不要和陌生人走。</a:t>
            </a:r>
          </a:p>
        </p:txBody>
      </p:sp>
      <p:sp>
        <p:nvSpPr>
          <p:cNvPr id="18" name="椭圆形标注 17"/>
          <p:cNvSpPr/>
          <p:nvPr/>
        </p:nvSpPr>
        <p:spPr>
          <a:xfrm flipH="1">
            <a:off x="7025097" y="1418744"/>
            <a:ext cx="1980361" cy="1150782"/>
          </a:xfrm>
          <a:prstGeom prst="wedgeEllipseCallout">
            <a:avLst>
              <a:gd name="adj1" fmla="val 76382"/>
              <a:gd name="adj2" fmla="val 40573"/>
            </a:avLst>
          </a:prstGeom>
          <a:solidFill>
            <a:srgbClr val="C00000"/>
          </a:solidFill>
          <a:ln w="3810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7291241" y="1693888"/>
            <a:ext cx="1558992" cy="627278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1800" b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小朋友，好吃的糖果给你</a:t>
            </a:r>
            <a:r>
              <a:rPr lang="en-US" altLang="zh-CN" sz="1800" b="1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~</a:t>
            </a:r>
            <a:endParaRPr lang="zh-CN" altLang="en-US" sz="1800" b="1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4352" y="2090715"/>
            <a:ext cx="3052785" cy="30527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49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49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112911" y="1813089"/>
            <a:ext cx="5305781" cy="99257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en-US" sz="6000" spc="-225" dirty="0">
                <a:solidFill>
                  <a:schemeClr val="tx2">
                    <a:lumMod val="50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识别坏人的误区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-#ppt_h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8" dur="7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-#ppt_w*cos(4*pi*$)*(1-$)^2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文框 13"/>
          <p:cNvSpPr/>
          <p:nvPr/>
        </p:nvSpPr>
        <p:spPr>
          <a:xfrm>
            <a:off x="3114471" y="620342"/>
            <a:ext cx="4128836" cy="758189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5" name="TextBox 2"/>
          <p:cNvSpPr txBox="1"/>
          <p:nvPr/>
        </p:nvSpPr>
        <p:spPr>
          <a:xfrm flipH="1">
            <a:off x="3165477" y="755046"/>
            <a:ext cx="4026823" cy="442612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误区一、长得和善就是好人</a:t>
            </a:r>
          </a:p>
        </p:txBody>
      </p:sp>
      <p:sp>
        <p:nvSpPr>
          <p:cNvPr id="16" name="TextBox 3"/>
          <p:cNvSpPr txBox="1"/>
          <p:nvPr/>
        </p:nvSpPr>
        <p:spPr>
          <a:xfrm>
            <a:off x="3114471" y="1432688"/>
            <a:ext cx="4128836" cy="1319776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不要单从穿着，年纪判断一个人是好是坏。有时候！穿着整洁的人不一定是好人，年长和善的老人也可能会犯罪。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92800" y="1826681"/>
            <a:ext cx="3484421" cy="34844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文框 13"/>
          <p:cNvSpPr/>
          <p:nvPr/>
        </p:nvSpPr>
        <p:spPr>
          <a:xfrm>
            <a:off x="2758871" y="755047"/>
            <a:ext cx="4128836" cy="758189"/>
          </a:xfrm>
          <a:prstGeom prst="frame">
            <a:avLst/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5" name="TextBox 2"/>
          <p:cNvSpPr txBox="1"/>
          <p:nvPr/>
        </p:nvSpPr>
        <p:spPr>
          <a:xfrm flipH="1">
            <a:off x="3154538" y="889751"/>
            <a:ext cx="3480019" cy="442612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误区二、坏人都是男性</a:t>
            </a:r>
          </a:p>
        </p:txBody>
      </p:sp>
      <p:sp>
        <p:nvSpPr>
          <p:cNvPr id="16" name="TextBox 3"/>
          <p:cNvSpPr txBox="1"/>
          <p:nvPr/>
        </p:nvSpPr>
        <p:spPr>
          <a:xfrm>
            <a:off x="3113338" y="1647940"/>
            <a:ext cx="3774368" cy="2150773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有调查显示名女性罪犯的比例组建呈上升趋势。大家千万不要印象中“阿姨比叔叔文明”滴对陌生的成年女性放松警惕。不要随便接受陌生女性的食物玩具等。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7312" y="1378529"/>
            <a:ext cx="2426689" cy="386122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图文框 13"/>
          <p:cNvSpPr/>
          <p:nvPr/>
        </p:nvSpPr>
        <p:spPr>
          <a:xfrm>
            <a:off x="3334580" y="1804489"/>
            <a:ext cx="4765286" cy="1736735"/>
          </a:xfrm>
          <a:prstGeom prst="frame">
            <a:avLst>
              <a:gd name="adj1" fmla="val 9363"/>
            </a:avLst>
          </a:prstGeom>
          <a:solidFill>
            <a:srgbClr val="578F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572" tIns="36286" rIns="72572" bIns="36286" rtlCol="0" anchor="ctr"/>
          <a:lstStyle/>
          <a:p>
            <a:pPr algn="ctr"/>
            <a:endParaRPr lang="zh-CN" altLang="en-US" sz="2100">
              <a:solidFill>
                <a:schemeClr val="tx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5" name="TextBox 2"/>
          <p:cNvSpPr txBox="1"/>
          <p:nvPr/>
        </p:nvSpPr>
        <p:spPr>
          <a:xfrm flipH="1">
            <a:off x="3514803" y="1955788"/>
            <a:ext cx="4404839" cy="1458275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r>
              <a:rPr lang="zh-CN" altLang="en-US" sz="3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typeface="+mn-ea"/>
                <a:sym typeface="微软雅黑"/>
              </a:rPr>
              <a:t>只要是对方是陌生人，无论对方长成什么样都不要和对方走。</a:t>
            </a:r>
          </a:p>
        </p:txBody>
      </p:sp>
      <p:sp>
        <p:nvSpPr>
          <p:cNvPr id="12" name="TextBox 7"/>
          <p:cNvSpPr txBox="1"/>
          <p:nvPr/>
        </p:nvSpPr>
        <p:spPr>
          <a:xfrm flipH="1">
            <a:off x="3167826" y="708231"/>
            <a:ext cx="2300351" cy="1088943"/>
          </a:xfrm>
          <a:prstGeom prst="rect">
            <a:avLst/>
          </a:prstGeom>
          <a:noFill/>
        </p:spPr>
        <p:txBody>
          <a:bodyPr wrap="square" lIns="72572" tIns="36286" rIns="72572" bIns="36286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记住</a:t>
            </a:r>
            <a:r>
              <a:rPr lang="en-US" altLang="zh-CN" sz="66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!</a:t>
            </a:r>
            <a:endParaRPr lang="zh-CN" altLang="en-US" sz="6600" b="1" dirty="0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">
        <p:fade/>
      </p:transition>
    </mc:Choice>
    <mc:Fallback xmlns=""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2" grpId="0"/>
      <p:bldP spid="1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  <p:tag name="RESOURCELIBID_ANIM" val="4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  <p:tag name="RESOURCELIBID_ANIM" val="4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  <p:tag name="RESOURCELIBID_ANIM" val="43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  <p:tag name="RESOURCELIBID_ANIM" val="43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  <p:tag name="RESOURCELIBID_ANIM" val="4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  <p:tag name="RESOURCELIBID_ANIM" val="43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  <p:tag name="RESOURCELIBID_ANIM" val="46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5nlu3zs">
      <a:majorFont>
        <a:latin typeface="字魂27号-布丁体"/>
        <a:ea typeface="字魂27号-布丁体"/>
        <a:cs typeface=""/>
      </a:majorFont>
      <a:minorFont>
        <a:latin typeface="字魂27号-布丁体"/>
        <a:ea typeface="字魂27号-布丁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888</Words>
  <Application>Microsoft Office PowerPoint</Application>
  <PresentationFormat>全屏显示(16:9)</PresentationFormat>
  <Paragraphs>98</Paragraphs>
  <Slides>26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6" baseType="lpstr">
      <vt:lpstr>Meiryo</vt:lpstr>
      <vt:lpstr>DengXian</vt:lpstr>
      <vt:lpstr>宋体</vt:lpstr>
      <vt:lpstr>微软雅黑</vt:lpstr>
      <vt:lpstr>字魂27号-布丁体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448</cp:revision>
  <dcterms:created xsi:type="dcterms:W3CDTF">2018-06-17T04:53:00Z</dcterms:created>
  <dcterms:modified xsi:type="dcterms:W3CDTF">2023-04-19T02:41:08Z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2052-11.8.6.8556</vt:lpwstr>
  </property>
</Properties>
</file>