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Lst>
  <p:notesMasterIdLst>
    <p:notesMasterId r:id="rId22"/>
  </p:notesMasterIdLst>
  <p:sldIdLst>
    <p:sldId id="280" r:id="rId3"/>
    <p:sldId id="281" r:id="rId4"/>
    <p:sldId id="282" r:id="rId5"/>
    <p:sldId id="283" r:id="rId6"/>
    <p:sldId id="284" r:id="rId7"/>
    <p:sldId id="285" r:id="rId8"/>
    <p:sldId id="286" r:id="rId9"/>
    <p:sldId id="287" r:id="rId10"/>
    <p:sldId id="295" r:id="rId11"/>
    <p:sldId id="288" r:id="rId12"/>
    <p:sldId id="296" r:id="rId13"/>
    <p:sldId id="289" r:id="rId14"/>
    <p:sldId id="290" r:id="rId15"/>
    <p:sldId id="297" r:id="rId16"/>
    <p:sldId id="292" r:id="rId17"/>
    <p:sldId id="291" r:id="rId18"/>
    <p:sldId id="293" r:id="rId19"/>
    <p:sldId id="294" r:id="rId20"/>
    <p:sldId id="298" r:id="rId21"/>
  </p:sldIdLst>
  <p:sldSz cx="9144000" cy="5143500" type="screen16x9"/>
  <p:notesSz cx="6858000" cy="9144000"/>
  <p:custDataLst>
    <p:tags r:id="rId23"/>
  </p:custDataLst>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1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DFB"/>
    <a:srgbClr val="ED1C24"/>
    <a:srgbClr val="ED1F27"/>
    <a:srgbClr val="EC1F27"/>
    <a:srgbClr val="F6B923"/>
    <a:srgbClr val="0095AB"/>
    <a:srgbClr val="F5DB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6314" autoAdjust="0"/>
  </p:normalViewPr>
  <p:slideViewPr>
    <p:cSldViewPr snapToGrid="0" snapToObjects="1" showGuides="1">
      <p:cViewPr varScale="1">
        <p:scale>
          <a:sx n="143" d="100"/>
          <a:sy n="143" d="100"/>
        </p:scale>
        <p:origin x="684" y="120"/>
      </p:cViewPr>
      <p:guideLst>
        <p:guide orient="horz" pos="1611"/>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8ECC6-BA82-4980-9368-8AEDB9E96073}" type="datetimeFigureOut">
              <a:rPr lang="zh-CN" altLang="en-US" smtClean="0"/>
              <a:t>2023/4/19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439BF0-ECDB-4BD2-BCF7-6334807F0D50}" type="slidenum">
              <a:rPr lang="zh-CN" altLang="en-US" smtClean="0"/>
              <a:t>‹#›</a:t>
            </a:fld>
            <a:endParaRPr lang="zh-CN" altLang="en-US"/>
          </a:p>
        </p:txBody>
      </p:sp>
    </p:spTree>
    <p:extLst>
      <p:ext uri="{BB962C8B-B14F-4D97-AF65-F5344CB8AC3E}">
        <p14:creationId xmlns:p14="http://schemas.microsoft.com/office/powerpoint/2010/main" val="21508491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a:t>
            </a:fld>
            <a:endParaRPr lang="zh-CN" altLang="en-US"/>
          </a:p>
        </p:txBody>
      </p:sp>
    </p:spTree>
    <p:extLst>
      <p:ext uri="{BB962C8B-B14F-4D97-AF65-F5344CB8AC3E}">
        <p14:creationId xmlns:p14="http://schemas.microsoft.com/office/powerpoint/2010/main" val="75499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10</a:t>
            </a:fld>
            <a:endParaRPr lang="zh-CN" altLang="en-US"/>
          </a:p>
        </p:txBody>
      </p:sp>
    </p:spTree>
    <p:extLst>
      <p:ext uri="{BB962C8B-B14F-4D97-AF65-F5344CB8AC3E}">
        <p14:creationId xmlns:p14="http://schemas.microsoft.com/office/powerpoint/2010/main" val="2934887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11</a:t>
            </a:fld>
            <a:endParaRPr lang="zh-CN" altLang="en-US"/>
          </a:p>
        </p:txBody>
      </p:sp>
    </p:spTree>
    <p:extLst>
      <p:ext uri="{BB962C8B-B14F-4D97-AF65-F5344CB8AC3E}">
        <p14:creationId xmlns:p14="http://schemas.microsoft.com/office/powerpoint/2010/main" val="3019309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12</a:t>
            </a:fld>
            <a:endParaRPr lang="zh-CN" altLang="en-US"/>
          </a:p>
        </p:txBody>
      </p:sp>
    </p:spTree>
    <p:extLst>
      <p:ext uri="{BB962C8B-B14F-4D97-AF65-F5344CB8AC3E}">
        <p14:creationId xmlns:p14="http://schemas.microsoft.com/office/powerpoint/2010/main" val="2380007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13</a:t>
            </a:fld>
            <a:endParaRPr lang="zh-CN" altLang="en-US"/>
          </a:p>
        </p:txBody>
      </p:sp>
    </p:spTree>
    <p:extLst>
      <p:ext uri="{BB962C8B-B14F-4D97-AF65-F5344CB8AC3E}">
        <p14:creationId xmlns:p14="http://schemas.microsoft.com/office/powerpoint/2010/main" val="3877888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14</a:t>
            </a:fld>
            <a:endParaRPr lang="zh-CN" altLang="en-US"/>
          </a:p>
        </p:txBody>
      </p:sp>
    </p:spTree>
    <p:extLst>
      <p:ext uri="{BB962C8B-B14F-4D97-AF65-F5344CB8AC3E}">
        <p14:creationId xmlns:p14="http://schemas.microsoft.com/office/powerpoint/2010/main" val="15065858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15</a:t>
            </a:fld>
            <a:endParaRPr lang="zh-CN" altLang="en-US"/>
          </a:p>
        </p:txBody>
      </p:sp>
    </p:spTree>
    <p:extLst>
      <p:ext uri="{BB962C8B-B14F-4D97-AF65-F5344CB8AC3E}">
        <p14:creationId xmlns:p14="http://schemas.microsoft.com/office/powerpoint/2010/main" val="579188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16</a:t>
            </a:fld>
            <a:endParaRPr lang="zh-CN" altLang="en-US"/>
          </a:p>
        </p:txBody>
      </p:sp>
    </p:spTree>
    <p:extLst>
      <p:ext uri="{BB962C8B-B14F-4D97-AF65-F5344CB8AC3E}">
        <p14:creationId xmlns:p14="http://schemas.microsoft.com/office/powerpoint/2010/main" val="1460964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17</a:t>
            </a:fld>
            <a:endParaRPr lang="zh-CN" altLang="en-US"/>
          </a:p>
        </p:txBody>
      </p:sp>
    </p:spTree>
    <p:extLst>
      <p:ext uri="{BB962C8B-B14F-4D97-AF65-F5344CB8AC3E}">
        <p14:creationId xmlns:p14="http://schemas.microsoft.com/office/powerpoint/2010/main" val="30432059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18</a:t>
            </a:fld>
            <a:endParaRPr lang="zh-CN" altLang="en-US"/>
          </a:p>
        </p:txBody>
      </p:sp>
    </p:spTree>
    <p:extLst>
      <p:ext uri="{BB962C8B-B14F-4D97-AF65-F5344CB8AC3E}">
        <p14:creationId xmlns:p14="http://schemas.microsoft.com/office/powerpoint/2010/main" val="4015618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825766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2</a:t>
            </a:fld>
            <a:endParaRPr lang="zh-CN" altLang="en-US"/>
          </a:p>
        </p:txBody>
      </p:sp>
    </p:spTree>
    <p:extLst>
      <p:ext uri="{BB962C8B-B14F-4D97-AF65-F5344CB8AC3E}">
        <p14:creationId xmlns:p14="http://schemas.microsoft.com/office/powerpoint/2010/main" val="3599498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3</a:t>
            </a:fld>
            <a:endParaRPr lang="zh-CN" altLang="en-US"/>
          </a:p>
        </p:txBody>
      </p:sp>
    </p:spTree>
    <p:extLst>
      <p:ext uri="{BB962C8B-B14F-4D97-AF65-F5344CB8AC3E}">
        <p14:creationId xmlns:p14="http://schemas.microsoft.com/office/powerpoint/2010/main" val="1772400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4</a:t>
            </a:fld>
            <a:endParaRPr lang="zh-CN" altLang="en-US"/>
          </a:p>
        </p:txBody>
      </p:sp>
    </p:spTree>
    <p:extLst>
      <p:ext uri="{BB962C8B-B14F-4D97-AF65-F5344CB8AC3E}">
        <p14:creationId xmlns:p14="http://schemas.microsoft.com/office/powerpoint/2010/main" val="1276441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5</a:t>
            </a:fld>
            <a:endParaRPr lang="zh-CN" altLang="en-US"/>
          </a:p>
        </p:txBody>
      </p:sp>
    </p:spTree>
    <p:extLst>
      <p:ext uri="{BB962C8B-B14F-4D97-AF65-F5344CB8AC3E}">
        <p14:creationId xmlns:p14="http://schemas.microsoft.com/office/powerpoint/2010/main" val="3022277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6</a:t>
            </a:fld>
            <a:endParaRPr lang="zh-CN" altLang="en-US"/>
          </a:p>
        </p:txBody>
      </p:sp>
    </p:spTree>
    <p:extLst>
      <p:ext uri="{BB962C8B-B14F-4D97-AF65-F5344CB8AC3E}">
        <p14:creationId xmlns:p14="http://schemas.microsoft.com/office/powerpoint/2010/main" val="2714628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7</a:t>
            </a:fld>
            <a:endParaRPr lang="zh-CN" altLang="en-US"/>
          </a:p>
        </p:txBody>
      </p:sp>
    </p:spTree>
    <p:extLst>
      <p:ext uri="{BB962C8B-B14F-4D97-AF65-F5344CB8AC3E}">
        <p14:creationId xmlns:p14="http://schemas.microsoft.com/office/powerpoint/2010/main" val="2489481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C439BF0-ECDB-4BD2-BCF7-6334807F0D50}" type="slidenum">
              <a:rPr lang="zh-CN" altLang="en-US" smtClean="0"/>
              <a:t>8</a:t>
            </a:fld>
            <a:endParaRPr lang="zh-CN" altLang="en-US"/>
          </a:p>
        </p:txBody>
      </p:sp>
    </p:spTree>
    <p:extLst>
      <p:ext uri="{BB962C8B-B14F-4D97-AF65-F5344CB8AC3E}">
        <p14:creationId xmlns:p14="http://schemas.microsoft.com/office/powerpoint/2010/main" val="1292613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6C439BF0-ECDB-4BD2-BCF7-6334807F0D50}" type="slidenum">
              <a:rPr lang="zh-CN" altLang="en-US" smtClean="0"/>
              <a:t>9</a:t>
            </a:fld>
            <a:endParaRPr lang="zh-CN" altLang="en-US"/>
          </a:p>
        </p:txBody>
      </p:sp>
    </p:spTree>
    <p:extLst>
      <p:ext uri="{BB962C8B-B14F-4D97-AF65-F5344CB8AC3E}">
        <p14:creationId xmlns:p14="http://schemas.microsoft.com/office/powerpoint/2010/main" val="3655545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kumimoji="1"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9297C074-1B1E-9E4B-9B15-7FD73C60E4B6}" type="datetimeFigureOut">
              <a:rPr kumimoji="1" lang="zh-CN" altLang="en-US" smtClean="0"/>
              <a:t>2023/4/19</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49B32C5-0369-5949-8E98-DD100249F46C}" type="slidenum">
              <a:rPr kumimoji="1" lang="zh-CN" altLang="en-US" smtClean="0"/>
              <a:t>‹#›</a:t>
            </a:fld>
            <a:endParaRPr kumimoji="1"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6000">
        <p:blinds dir="vert"/>
      </p:transition>
    </mc:Choice>
    <mc:Fallback xmlns="" xmlns:p15="http://schemas.microsoft.com/office/powerpoint/2012/main">
      <p:transition spd="slow" advTm="6000">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06578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06150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4117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5021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6416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25929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5439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07735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67891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38565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0922266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fld id="{9297C074-1B1E-9E4B-9B15-7FD73C60E4B6}" type="datetimeFigureOut">
              <a:rPr kumimoji="1" lang="zh-CN" altLang="en-US" smtClean="0"/>
              <a:t>2023/4/19</a:t>
            </a:fld>
            <a:endParaRPr kumimoji="1" lang="zh-CN" altLang="en-US"/>
          </a:p>
        </p:txBody>
      </p:sp>
      <p:sp>
        <p:nvSpPr>
          <p:cNvPr id="5" name="页脚占位符 4"/>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F49B32C5-0369-5949-8E98-DD100249F46C}"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xmlns:p14="http://schemas.microsoft.com/office/powerpoint/2010/main">
    <mc:Choice Requires="p14">
      <p:transition spd="slow" p14:dur="1600" advTm="6000">
        <p:blinds dir="vert"/>
      </p:transition>
    </mc:Choice>
    <mc:Fallback xmlns="" xmlns:p15="http://schemas.microsoft.com/office/powerpoint/2012/main">
      <p:transition spd="slow" advTm="6000">
        <p:blinds dir="vert"/>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7991958"/>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1.png"/><Relationship Id="rId7" Type="http://schemas.openxmlformats.org/officeDocument/2006/relationships/image" Target="../media/image3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30.jpeg"/><Relationship Id="rId5" Type="http://schemas.openxmlformats.org/officeDocument/2006/relationships/image" Target="../media/image29.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3.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35.png"/><Relationship Id="rId5" Type="http://schemas.openxmlformats.org/officeDocument/2006/relationships/image" Target="../media/image34.jpe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8.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9.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9.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9.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9.xml"/><Relationship Id="rId1" Type="http://schemas.openxmlformats.org/officeDocument/2006/relationships/slideLayout" Target="../slideLayouts/slideLayout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5.jpeg"/><Relationship Id="rId13" Type="http://schemas.openxmlformats.org/officeDocument/2006/relationships/image" Target="../media/image20.png"/><Relationship Id="rId3" Type="http://schemas.openxmlformats.org/officeDocument/2006/relationships/image" Target="../media/image1.png"/><Relationship Id="rId7" Type="http://schemas.openxmlformats.org/officeDocument/2006/relationships/image" Target="../media/image14.png"/><Relationship Id="rId12" Type="http://schemas.openxmlformats.org/officeDocument/2006/relationships/image" Target="../media/image19.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9.png"/><Relationship Id="rId9" Type="http://schemas.openxmlformats.org/officeDocument/2006/relationships/image" Target="../media/image16.jpeg"/></Relationships>
</file>

<file path=ppt/slides/_rels/slide6.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png"/><Relationship Id="rId7"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9.png"/><Relationship Id="rId9" Type="http://schemas.openxmlformats.org/officeDocument/2006/relationships/image" Target="../media/image25.png"/></Relationships>
</file>

<file path=ppt/slides/_rels/slide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0" y="0"/>
            <a:ext cx="9144000" cy="5143500"/>
          </a:xfrm>
          <a:prstGeom prst="rect">
            <a:avLst/>
          </a:prstGeom>
        </p:spPr>
      </p:pic>
      <p:pic>
        <p:nvPicPr>
          <p:cNvPr id="16" name="图片 15"/>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 y="1"/>
            <a:ext cx="1467326" cy="1686401"/>
          </a:xfrm>
          <a:prstGeom prst="rect">
            <a:avLst/>
          </a:prstGeom>
        </p:spPr>
      </p:pic>
      <p:pic>
        <p:nvPicPr>
          <p:cNvPr id="17" name="图片 16" descr="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057072" y="2231707"/>
            <a:ext cx="934403" cy="934403"/>
          </a:xfrm>
          <a:prstGeom prst="rect">
            <a:avLst/>
          </a:prstGeom>
        </p:spPr>
      </p:pic>
      <p:pic>
        <p:nvPicPr>
          <p:cNvPr id="18" name="图片 1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2284598" y="2648828"/>
            <a:ext cx="4777725" cy="1189678"/>
          </a:xfrm>
          <a:prstGeom prst="rect">
            <a:avLst/>
          </a:prstGeom>
        </p:spPr>
      </p:pic>
      <p:grpSp>
        <p:nvGrpSpPr>
          <p:cNvPr id="22" name="组合 21"/>
          <p:cNvGrpSpPr/>
          <p:nvPr/>
        </p:nvGrpSpPr>
        <p:grpSpPr>
          <a:xfrm>
            <a:off x="1658799" y="594539"/>
            <a:ext cx="5403524" cy="2063911"/>
            <a:chOff x="7510" y="2072"/>
            <a:chExt cx="10232" cy="3908"/>
          </a:xfrm>
        </p:grpSpPr>
        <p:sp>
          <p:nvSpPr>
            <p:cNvPr id="20" name="文本框 19"/>
            <p:cNvSpPr txBox="1"/>
            <p:nvPr/>
          </p:nvSpPr>
          <p:spPr>
            <a:xfrm>
              <a:off x="7510" y="2072"/>
              <a:ext cx="8842" cy="1748"/>
            </a:xfrm>
            <a:prstGeom prst="rect">
              <a:avLst/>
            </a:prstGeom>
            <a:noFill/>
          </p:spPr>
          <p:txBody>
            <a:bodyPr wrap="square" rtlCol="0">
              <a:spAutoFit/>
            </a:bodyPr>
            <a:lstStyle/>
            <a:p>
              <a:r>
                <a:rPr kumimoji="1" lang="zh-CN" altLang="en-US" sz="5400" b="1">
                  <a:ln>
                    <a:solidFill>
                      <a:schemeClr val="bg1"/>
                    </a:solidFill>
                  </a:ln>
                  <a:gradFill>
                    <a:gsLst>
                      <a:gs pos="100000">
                        <a:srgbClr val="F5DB39"/>
                      </a:gs>
                      <a:gs pos="33000">
                        <a:srgbClr val="0095AB"/>
                      </a:gs>
                    </a:gsLst>
                    <a:lin ang="13200000" scaled="0"/>
                  </a:gradFill>
                  <a:effectLst>
                    <a:outerShdw blurRad="63500" sx="102000" sy="102000" algn="ctr" rotWithShape="0">
                      <a:prstClr val="black">
                        <a:alpha val="22000"/>
                      </a:prstClr>
                    </a:outerShdw>
                  </a:effectLst>
                  <a:latin typeface="微软雅黑"/>
                  <a:ea typeface="微软雅黑"/>
                  <a:cs typeface="FZZhengHeiS-EB-GB" charset="-122"/>
                  <a:sym typeface="微软雅黑"/>
                </a:rPr>
                <a:t>珍爱生命</a:t>
              </a:r>
            </a:p>
          </p:txBody>
        </p:sp>
        <p:sp>
          <p:nvSpPr>
            <p:cNvPr id="21" name="文本框 20"/>
            <p:cNvSpPr txBox="1"/>
            <p:nvPr/>
          </p:nvSpPr>
          <p:spPr>
            <a:xfrm>
              <a:off x="8695" y="4057"/>
              <a:ext cx="9047" cy="1923"/>
            </a:xfrm>
            <a:prstGeom prst="rect">
              <a:avLst/>
            </a:prstGeom>
            <a:noFill/>
          </p:spPr>
          <p:txBody>
            <a:bodyPr wrap="square" rtlCol="0">
              <a:spAutoFit/>
            </a:bodyPr>
            <a:lstStyle>
              <a:defPPr>
                <a:defRPr lang="zh-CN"/>
              </a:defPPr>
              <a:lvl1pPr>
                <a:defRPr kumimoji="1" sz="9600">
                  <a:gradFill>
                    <a:gsLst>
                      <a:gs pos="100000">
                        <a:srgbClr val="F5DB39"/>
                      </a:gs>
                      <a:gs pos="33000">
                        <a:srgbClr val="0095AB"/>
                      </a:gs>
                    </a:gsLst>
                    <a:lin ang="13200000" scaled="0"/>
                  </a:gradFill>
                  <a:latin typeface="yuweij Medium" charset="-122"/>
                  <a:ea typeface="yuweij Medium" charset="-122"/>
                  <a:cs typeface="yuweij Medium" charset="-122"/>
                </a:defRPr>
              </a:lvl1pPr>
            </a:lstStyle>
            <a:p>
              <a:r>
                <a:rPr lang="zh-CN" altLang="en-US" sz="6000" b="1" dirty="0">
                  <a:ln>
                    <a:solidFill>
                      <a:schemeClr val="bg1"/>
                    </a:solidFill>
                  </a:ln>
                  <a:effectLst>
                    <a:outerShdw blurRad="63500" sx="102000" sy="102000" algn="ctr" rotWithShape="0">
                      <a:prstClr val="black">
                        <a:alpha val="22000"/>
                      </a:prstClr>
                    </a:outerShdw>
                  </a:effectLst>
                  <a:latin typeface="微软雅黑"/>
                  <a:ea typeface="微软雅黑"/>
                  <a:cs typeface="FZZhengHeiS-EB-GB" charset="-122"/>
                  <a:sym typeface="微软雅黑"/>
                </a:rPr>
                <a:t>远离毒品</a:t>
              </a:r>
            </a:p>
          </p:txBody>
        </p:sp>
      </p:gr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 presetClass="entr" presetSubtype="9" fill="hold" nodeType="afterEffect">
                                  <p:stCondLst>
                                    <p:cond delay="0"/>
                                  </p:stCondLst>
                                  <p:childTnLst>
                                    <p:set>
                                      <p:cBhvr>
                                        <p:cTn id="7" dur="1" fill="hold">
                                          <p:stCondLst>
                                            <p:cond delay="0"/>
                                          </p:stCondLst>
                                        </p:cTn>
                                        <p:tgtEl>
                                          <p:spTgt spid="16"/>
                                        </p:tgtEl>
                                        <p:attrNameLst>
                                          <p:attrName>style.visibility</p:attrName>
                                        </p:attrNameLst>
                                      </p:cBhvr>
                                      <p:to>
                                        <p:strVal val="visible"/>
                                      </p:to>
                                    </p:set>
                                    <p:anim calcmode="lin" valueType="num">
                                      <p:cBhvr additive="base">
                                        <p:cTn id="8" dur="500" fill="hold"/>
                                        <p:tgtEl>
                                          <p:spTgt spid="16"/>
                                        </p:tgtEl>
                                        <p:attrNameLst>
                                          <p:attrName>ppt_x</p:attrName>
                                        </p:attrNameLst>
                                      </p:cBhvr>
                                      <p:tavLst>
                                        <p:tav tm="0">
                                          <p:val>
                                            <p:strVal val="0-#ppt_w/2"/>
                                          </p:val>
                                        </p:tav>
                                        <p:tav tm="100000">
                                          <p:val>
                                            <p:strVal val="#ppt_x"/>
                                          </p:val>
                                        </p:tav>
                                      </p:tavLst>
                                    </p:anim>
                                    <p:anim calcmode="lin" valueType="num">
                                      <p:cBhvr additive="base">
                                        <p:cTn id="9" dur="500" fill="hold"/>
                                        <p:tgtEl>
                                          <p:spTgt spid="16"/>
                                        </p:tgtEl>
                                        <p:attrNameLst>
                                          <p:attrName>ppt_y</p:attrName>
                                        </p:attrNameLst>
                                      </p:cBhvr>
                                      <p:tavLst>
                                        <p:tav tm="0">
                                          <p:val>
                                            <p:strVal val="0-#ppt_h/2"/>
                                          </p:val>
                                        </p:tav>
                                        <p:tav tm="100000">
                                          <p:val>
                                            <p:strVal val="#ppt_y"/>
                                          </p:val>
                                        </p:tav>
                                      </p:tavLst>
                                    </p:anim>
                                  </p:childTnLst>
                                </p:cTn>
                              </p:par>
                            </p:childTnLst>
                          </p:cTn>
                        </p:par>
                        <p:par>
                          <p:cTn id="10" fill="hold" nodeType="withGroup">
                            <p:stCondLst>
                              <p:cond delay="500"/>
                            </p:stCondLst>
                            <p:childTnLst>
                              <p:par>
                                <p:cTn id="11" presetID="53" presetClass="entr" presetSubtype="0" fill="hold" nodeType="afterEffect">
                                  <p:childTnLst>
                                    <p:set>
                                      <p:cBhvr>
                                        <p:cTn id="12" dur="1" fill="hold">
                                          <p:stCondLst>
                                            <p:cond delay="0"/>
                                          </p:stCondLst>
                                        </p:cTn>
                                        <p:tgtEl>
                                          <p:spTgt spid="22"/>
                                        </p:tgtEl>
                                        <p:attrNameLst>
                                          <p:attrName>style.visibility</p:attrName>
                                        </p:attrNameLst>
                                      </p:cBhvr>
                                      <p:to>
                                        <p:strVal val="visible"/>
                                      </p:to>
                                    </p:set>
                                    <p:anim calcmode="lin" valueType="num">
                                      <p:cBhvr>
                                        <p:cTn id="13" dur="500" fill="hold"/>
                                        <p:tgtEl>
                                          <p:spTgt spid="22"/>
                                        </p:tgtEl>
                                        <p:attrNameLst>
                                          <p:attrName>ppt_w</p:attrName>
                                        </p:attrNameLst>
                                      </p:cBhvr>
                                      <p:tavLst>
                                        <p:tav tm="0">
                                          <p:val>
                                            <p:fltVal val="0"/>
                                          </p:val>
                                        </p:tav>
                                        <p:tav tm="100000">
                                          <p:val>
                                            <p:strVal val="#ppt_w"/>
                                          </p:val>
                                        </p:tav>
                                      </p:tavLst>
                                    </p:anim>
                                    <p:anim calcmode="lin" valueType="num">
                                      <p:cBhvr>
                                        <p:cTn id="14" dur="500" fill="hold"/>
                                        <p:tgtEl>
                                          <p:spTgt spid="22"/>
                                        </p:tgtEl>
                                        <p:attrNameLst>
                                          <p:attrName>ppt_h</p:attrName>
                                        </p:attrNameLst>
                                      </p:cBhvr>
                                      <p:tavLst>
                                        <p:tav tm="0">
                                          <p:val>
                                            <p:fltVal val="0"/>
                                          </p:val>
                                        </p:tav>
                                        <p:tav tm="100000">
                                          <p:val>
                                            <p:strVal val="#ppt_h"/>
                                          </p:val>
                                        </p:tav>
                                      </p:tavLst>
                                    </p:anim>
                                    <p:animEffect transition="in" filter="fade">
                                      <p:cBhvr>
                                        <p:cTn id="15" dur="500"/>
                                        <p:tgtEl>
                                          <p:spTgt spid="22"/>
                                        </p:tgtEl>
                                      </p:cBhvr>
                                    </p:animEffect>
                                  </p:childTnLst>
                                </p:cTn>
                              </p:par>
                            </p:childTnLst>
                          </p:cTn>
                        </p:par>
                        <p:par>
                          <p:cTn id="16" fill="hold" nodeType="withGroup">
                            <p:stCondLst>
                              <p:cond delay="1000"/>
                            </p:stCondLst>
                            <p:childTnLst>
                              <p:par>
                                <p:cTn id="17" presetID="53" presetClass="entr" presetSubtype="0" fill="hold" nodeType="afterEffec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Effect transition="in" filter="fade">
                                      <p:cBhvr>
                                        <p:cTn id="21" dur="500"/>
                                        <p:tgtEl>
                                          <p:spTgt spid="17"/>
                                        </p:tgtEl>
                                      </p:cBhvr>
                                    </p:animEffect>
                                  </p:childTnLst>
                                </p:cTn>
                              </p:par>
                            </p:childTnLst>
                          </p:cTn>
                        </p:par>
                        <p:par>
                          <p:cTn id="22" fill="hold" nodeType="withGroup">
                            <p:stCondLst>
                              <p:cond delay="1500"/>
                            </p:stCondLst>
                            <p:childTnLst>
                              <p:par>
                                <p:cTn id="23" presetID="42" presetClass="entr" presetSubtype="0" fill="hold" nodeType="afterEffect">
                                  <p:childTnLst>
                                    <p:set>
                                      <p:cBhvr>
                                        <p:cTn id="24" dur="500"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anim calcmode="lin" valueType="num">
                                      <p:cBhvr>
                                        <p:cTn id="26" dur="500" fill="hold"/>
                                        <p:tgtEl>
                                          <p:spTgt spid="18"/>
                                        </p:tgtEl>
                                        <p:attrNameLst>
                                          <p:attrName>ppt_x</p:attrName>
                                        </p:attrNameLst>
                                      </p:cBhvr>
                                      <p:tavLst>
                                        <p:tav tm="0">
                                          <p:val>
                                            <p:strVal val="#ppt_x"/>
                                          </p:val>
                                        </p:tav>
                                        <p:tav tm="100000">
                                          <p:val>
                                            <p:strVal val="#ppt_x"/>
                                          </p:val>
                                        </p:tav>
                                      </p:tavLst>
                                    </p:anim>
                                    <p:anim calcmode="lin" valueType="num">
                                      <p:cBhvr>
                                        <p:cTn id="27" dur="5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6" y="151447"/>
            <a:ext cx="2975134" cy="654368"/>
            <a:chOff x="396" y="453"/>
            <a:chExt cx="6247"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873" y="729"/>
              <a:ext cx="4770"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新型毒品的危害</a:t>
              </a:r>
            </a:p>
          </p:txBody>
        </p:sp>
      </p:grpSp>
      <p:grpSp>
        <p:nvGrpSpPr>
          <p:cNvPr id="165" name="组合 164"/>
          <p:cNvGrpSpPr/>
          <p:nvPr/>
        </p:nvGrpSpPr>
        <p:grpSpPr>
          <a:xfrm>
            <a:off x="2936558" y="957263"/>
            <a:ext cx="3270409" cy="3644265"/>
            <a:chOff x="3485027" y="1337905"/>
            <a:chExt cx="2289098" cy="2550980"/>
          </a:xfrm>
        </p:grpSpPr>
        <p:sp>
          <p:nvSpPr>
            <p:cNvPr id="166" name="椭圆 165"/>
            <p:cNvSpPr/>
            <p:nvPr/>
          </p:nvSpPr>
          <p:spPr>
            <a:xfrm>
              <a:off x="3689567" y="1667672"/>
              <a:ext cx="1880016" cy="1880016"/>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solidFill>
                  <a:schemeClr val="tx1"/>
                </a:solidFill>
                <a:latin typeface="微软雅黑"/>
                <a:ea typeface="微软雅黑"/>
                <a:sym typeface="微软雅黑"/>
              </a:endParaRPr>
            </a:p>
          </p:txBody>
        </p:sp>
        <p:sp>
          <p:nvSpPr>
            <p:cNvPr id="167" name="任意多边形: 形状 166"/>
            <p:cNvSpPr/>
            <p:nvPr/>
          </p:nvSpPr>
          <p:spPr>
            <a:xfrm>
              <a:off x="4368385" y="1337905"/>
              <a:ext cx="522378" cy="522378"/>
            </a:xfrm>
            <a:custGeom>
              <a:avLst/>
              <a:gdLst>
                <a:gd name="connsiteX0" fmla="*/ 0 w 670873"/>
                <a:gd name="connsiteY0" fmla="*/ 335437 h 670873"/>
                <a:gd name="connsiteX1" fmla="*/ 335437 w 670873"/>
                <a:gd name="connsiteY1" fmla="*/ 0 h 670873"/>
                <a:gd name="connsiteX2" fmla="*/ 670874 w 670873"/>
                <a:gd name="connsiteY2" fmla="*/ 335437 h 670873"/>
                <a:gd name="connsiteX3" fmla="*/ 335437 w 670873"/>
                <a:gd name="connsiteY3" fmla="*/ 670874 h 670873"/>
                <a:gd name="connsiteX4" fmla="*/ 0 w 670873"/>
                <a:gd name="connsiteY4" fmla="*/ 335437 h 670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873" h="670873">
                  <a:moveTo>
                    <a:pt x="0" y="335437"/>
                  </a:moveTo>
                  <a:cubicBezTo>
                    <a:pt x="0" y="150180"/>
                    <a:pt x="150180" y="0"/>
                    <a:pt x="335437" y="0"/>
                  </a:cubicBezTo>
                  <a:cubicBezTo>
                    <a:pt x="520694" y="0"/>
                    <a:pt x="670874" y="150180"/>
                    <a:pt x="670874" y="335437"/>
                  </a:cubicBezTo>
                  <a:cubicBezTo>
                    <a:pt x="670874" y="520694"/>
                    <a:pt x="520694" y="670874"/>
                    <a:pt x="335437" y="670874"/>
                  </a:cubicBezTo>
                  <a:cubicBezTo>
                    <a:pt x="150180" y="670874"/>
                    <a:pt x="0" y="520694"/>
                    <a:pt x="0" y="335437"/>
                  </a:cubicBezTo>
                  <a:close/>
                </a:path>
              </a:pathLst>
            </a:custGeom>
            <a:blipFill rotWithShape="1">
              <a:blip r:embed="rId5" cstate="email">
                <a:extLst>
                  <a:ext uri="{28A0092B-C50C-407E-A947-70E740481C1C}">
                    <a14:useLocalDpi xmlns:a14="http://schemas.microsoft.com/office/drawing/2010/main"/>
                  </a:ext>
                </a:extLst>
              </a:blip>
              <a:stretch>
                <a:fillRect/>
              </a:stretch>
            </a:blipFill>
            <a:ln w="28575">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solidFill>
                  <a:schemeClr val="tx1"/>
                </a:solidFill>
                <a:latin typeface="微软雅黑"/>
                <a:ea typeface="微软雅黑"/>
                <a:sym typeface="微软雅黑"/>
              </a:endParaRPr>
            </a:p>
          </p:txBody>
        </p:sp>
        <p:sp>
          <p:nvSpPr>
            <p:cNvPr id="168" name="任意多边形: 形状 167"/>
            <p:cNvSpPr/>
            <p:nvPr/>
          </p:nvSpPr>
          <p:spPr>
            <a:xfrm>
              <a:off x="5251747" y="1836484"/>
              <a:ext cx="522378" cy="522378"/>
            </a:xfrm>
            <a:custGeom>
              <a:avLst/>
              <a:gdLst>
                <a:gd name="connsiteX0" fmla="*/ 0 w 670873"/>
                <a:gd name="connsiteY0" fmla="*/ 335437 h 670873"/>
                <a:gd name="connsiteX1" fmla="*/ 335437 w 670873"/>
                <a:gd name="connsiteY1" fmla="*/ 0 h 670873"/>
                <a:gd name="connsiteX2" fmla="*/ 670874 w 670873"/>
                <a:gd name="connsiteY2" fmla="*/ 335437 h 670873"/>
                <a:gd name="connsiteX3" fmla="*/ 335437 w 670873"/>
                <a:gd name="connsiteY3" fmla="*/ 670874 h 670873"/>
                <a:gd name="connsiteX4" fmla="*/ 0 w 670873"/>
                <a:gd name="connsiteY4" fmla="*/ 335437 h 670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873" h="670873">
                  <a:moveTo>
                    <a:pt x="0" y="335437"/>
                  </a:moveTo>
                  <a:cubicBezTo>
                    <a:pt x="0" y="150180"/>
                    <a:pt x="150180" y="0"/>
                    <a:pt x="335437" y="0"/>
                  </a:cubicBezTo>
                  <a:cubicBezTo>
                    <a:pt x="520694" y="0"/>
                    <a:pt x="670874" y="150180"/>
                    <a:pt x="670874" y="335437"/>
                  </a:cubicBezTo>
                  <a:cubicBezTo>
                    <a:pt x="670874" y="520694"/>
                    <a:pt x="520694" y="670874"/>
                    <a:pt x="335437" y="670874"/>
                  </a:cubicBezTo>
                  <a:cubicBezTo>
                    <a:pt x="150180" y="670874"/>
                    <a:pt x="0" y="520694"/>
                    <a:pt x="0" y="335437"/>
                  </a:cubicBezTo>
                  <a:close/>
                </a:path>
              </a:pathLst>
            </a:custGeom>
            <a:blipFill rotWithShape="1">
              <a:blip r:embed="rId6" cstate="email">
                <a:extLst>
                  <a:ext uri="{28A0092B-C50C-407E-A947-70E740481C1C}">
                    <a14:useLocalDpi xmlns:a14="http://schemas.microsoft.com/office/drawing/2010/main"/>
                  </a:ext>
                </a:extLst>
              </a:blip>
              <a:stretch>
                <a:fillRect/>
              </a:stretch>
            </a:blipFill>
            <a:ln w="28575">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solidFill>
                  <a:schemeClr val="tx1"/>
                </a:solidFill>
                <a:latin typeface="微软雅黑"/>
                <a:ea typeface="微软雅黑"/>
                <a:sym typeface="微软雅黑"/>
              </a:endParaRPr>
            </a:p>
          </p:txBody>
        </p:sp>
        <p:sp>
          <p:nvSpPr>
            <p:cNvPr id="169" name="任意多边形: 形状 168"/>
            <p:cNvSpPr/>
            <p:nvPr/>
          </p:nvSpPr>
          <p:spPr>
            <a:xfrm>
              <a:off x="5251747" y="2856499"/>
              <a:ext cx="522378" cy="522378"/>
            </a:xfrm>
            <a:custGeom>
              <a:avLst/>
              <a:gdLst>
                <a:gd name="connsiteX0" fmla="*/ 0 w 670873"/>
                <a:gd name="connsiteY0" fmla="*/ 335437 h 670873"/>
                <a:gd name="connsiteX1" fmla="*/ 335437 w 670873"/>
                <a:gd name="connsiteY1" fmla="*/ 0 h 670873"/>
                <a:gd name="connsiteX2" fmla="*/ 670874 w 670873"/>
                <a:gd name="connsiteY2" fmla="*/ 335437 h 670873"/>
                <a:gd name="connsiteX3" fmla="*/ 335437 w 670873"/>
                <a:gd name="connsiteY3" fmla="*/ 670874 h 670873"/>
                <a:gd name="connsiteX4" fmla="*/ 0 w 670873"/>
                <a:gd name="connsiteY4" fmla="*/ 335437 h 670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873" h="670873">
                  <a:moveTo>
                    <a:pt x="0" y="335437"/>
                  </a:moveTo>
                  <a:cubicBezTo>
                    <a:pt x="0" y="150180"/>
                    <a:pt x="150180" y="0"/>
                    <a:pt x="335437" y="0"/>
                  </a:cubicBezTo>
                  <a:cubicBezTo>
                    <a:pt x="520694" y="0"/>
                    <a:pt x="670874" y="150180"/>
                    <a:pt x="670874" y="335437"/>
                  </a:cubicBezTo>
                  <a:cubicBezTo>
                    <a:pt x="670874" y="520694"/>
                    <a:pt x="520694" y="670874"/>
                    <a:pt x="335437" y="670874"/>
                  </a:cubicBezTo>
                  <a:cubicBezTo>
                    <a:pt x="150180" y="670874"/>
                    <a:pt x="0" y="520694"/>
                    <a:pt x="0" y="335437"/>
                  </a:cubicBezTo>
                  <a:close/>
                </a:path>
              </a:pathLst>
            </a:custGeom>
            <a:blipFill rotWithShape="1">
              <a:blip r:embed="rId5" cstate="email">
                <a:extLst>
                  <a:ext uri="{28A0092B-C50C-407E-A947-70E740481C1C}">
                    <a14:useLocalDpi xmlns:a14="http://schemas.microsoft.com/office/drawing/2010/main"/>
                  </a:ext>
                </a:extLst>
              </a:blip>
              <a:stretch>
                <a:fillRect/>
              </a:stretch>
            </a:blipFill>
            <a:ln w="28575">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solidFill>
                  <a:schemeClr val="tx1"/>
                </a:solidFill>
                <a:latin typeface="微软雅黑"/>
                <a:ea typeface="微软雅黑"/>
                <a:sym typeface="微软雅黑"/>
              </a:endParaRPr>
            </a:p>
          </p:txBody>
        </p:sp>
        <p:sp>
          <p:nvSpPr>
            <p:cNvPr id="170" name="任意多边形: 形状 169"/>
            <p:cNvSpPr/>
            <p:nvPr/>
          </p:nvSpPr>
          <p:spPr>
            <a:xfrm>
              <a:off x="4368385" y="3366507"/>
              <a:ext cx="522378" cy="522378"/>
            </a:xfrm>
            <a:custGeom>
              <a:avLst/>
              <a:gdLst>
                <a:gd name="connsiteX0" fmla="*/ 0 w 670873"/>
                <a:gd name="connsiteY0" fmla="*/ 335437 h 670873"/>
                <a:gd name="connsiteX1" fmla="*/ 335437 w 670873"/>
                <a:gd name="connsiteY1" fmla="*/ 0 h 670873"/>
                <a:gd name="connsiteX2" fmla="*/ 670874 w 670873"/>
                <a:gd name="connsiteY2" fmla="*/ 335437 h 670873"/>
                <a:gd name="connsiteX3" fmla="*/ 335437 w 670873"/>
                <a:gd name="connsiteY3" fmla="*/ 670874 h 670873"/>
                <a:gd name="connsiteX4" fmla="*/ 0 w 670873"/>
                <a:gd name="connsiteY4" fmla="*/ 335437 h 670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873" h="670873">
                  <a:moveTo>
                    <a:pt x="0" y="335437"/>
                  </a:moveTo>
                  <a:cubicBezTo>
                    <a:pt x="0" y="150180"/>
                    <a:pt x="150180" y="0"/>
                    <a:pt x="335437" y="0"/>
                  </a:cubicBezTo>
                  <a:cubicBezTo>
                    <a:pt x="520694" y="0"/>
                    <a:pt x="670874" y="150180"/>
                    <a:pt x="670874" y="335437"/>
                  </a:cubicBezTo>
                  <a:cubicBezTo>
                    <a:pt x="670874" y="520694"/>
                    <a:pt x="520694" y="670874"/>
                    <a:pt x="335437" y="670874"/>
                  </a:cubicBezTo>
                  <a:cubicBezTo>
                    <a:pt x="150180" y="670874"/>
                    <a:pt x="0" y="520694"/>
                    <a:pt x="0" y="335437"/>
                  </a:cubicBezTo>
                  <a:close/>
                </a:path>
              </a:pathLst>
            </a:custGeom>
            <a:blipFill rotWithShape="1">
              <a:blip r:embed="rId6" cstate="email">
                <a:extLst>
                  <a:ext uri="{28A0092B-C50C-407E-A947-70E740481C1C}">
                    <a14:useLocalDpi xmlns:a14="http://schemas.microsoft.com/office/drawing/2010/main"/>
                  </a:ext>
                </a:extLst>
              </a:blip>
              <a:stretch>
                <a:fillRect/>
              </a:stretch>
            </a:blipFill>
            <a:ln w="28575">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solidFill>
                  <a:schemeClr val="tx1"/>
                </a:solidFill>
                <a:latin typeface="微软雅黑"/>
                <a:ea typeface="微软雅黑"/>
                <a:sym typeface="微软雅黑"/>
              </a:endParaRPr>
            </a:p>
          </p:txBody>
        </p:sp>
        <p:sp>
          <p:nvSpPr>
            <p:cNvPr id="171" name="任意多边形: 形状 170"/>
            <p:cNvSpPr/>
            <p:nvPr/>
          </p:nvSpPr>
          <p:spPr>
            <a:xfrm>
              <a:off x="3485027" y="2856499"/>
              <a:ext cx="522378" cy="522378"/>
            </a:xfrm>
            <a:custGeom>
              <a:avLst/>
              <a:gdLst>
                <a:gd name="connsiteX0" fmla="*/ 0 w 670873"/>
                <a:gd name="connsiteY0" fmla="*/ 335437 h 670873"/>
                <a:gd name="connsiteX1" fmla="*/ 335437 w 670873"/>
                <a:gd name="connsiteY1" fmla="*/ 0 h 670873"/>
                <a:gd name="connsiteX2" fmla="*/ 670874 w 670873"/>
                <a:gd name="connsiteY2" fmla="*/ 335437 h 670873"/>
                <a:gd name="connsiteX3" fmla="*/ 335437 w 670873"/>
                <a:gd name="connsiteY3" fmla="*/ 670874 h 670873"/>
                <a:gd name="connsiteX4" fmla="*/ 0 w 670873"/>
                <a:gd name="connsiteY4" fmla="*/ 335437 h 670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873" h="670873">
                  <a:moveTo>
                    <a:pt x="0" y="335437"/>
                  </a:moveTo>
                  <a:cubicBezTo>
                    <a:pt x="0" y="150180"/>
                    <a:pt x="150180" y="0"/>
                    <a:pt x="335437" y="0"/>
                  </a:cubicBezTo>
                  <a:cubicBezTo>
                    <a:pt x="520694" y="0"/>
                    <a:pt x="670874" y="150180"/>
                    <a:pt x="670874" y="335437"/>
                  </a:cubicBezTo>
                  <a:cubicBezTo>
                    <a:pt x="670874" y="520694"/>
                    <a:pt x="520694" y="670874"/>
                    <a:pt x="335437" y="670874"/>
                  </a:cubicBezTo>
                  <a:cubicBezTo>
                    <a:pt x="150180" y="670874"/>
                    <a:pt x="0" y="520694"/>
                    <a:pt x="0" y="335437"/>
                  </a:cubicBezTo>
                  <a:close/>
                </a:path>
              </a:pathLst>
            </a:custGeom>
            <a:blipFill rotWithShape="1">
              <a:blip r:embed="rId7" cstate="email">
                <a:extLst>
                  <a:ext uri="{28A0092B-C50C-407E-A947-70E740481C1C}">
                    <a14:useLocalDpi xmlns:a14="http://schemas.microsoft.com/office/drawing/2010/main"/>
                  </a:ext>
                </a:extLst>
              </a:blip>
              <a:stretch>
                <a:fillRect/>
              </a:stretch>
            </a:blipFill>
            <a:ln w="28575">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solidFill>
                  <a:schemeClr val="tx1"/>
                </a:solidFill>
                <a:latin typeface="微软雅黑"/>
                <a:ea typeface="微软雅黑"/>
                <a:sym typeface="微软雅黑"/>
              </a:endParaRPr>
            </a:p>
          </p:txBody>
        </p:sp>
        <p:sp>
          <p:nvSpPr>
            <p:cNvPr id="172" name="任意多边形: 形状 171"/>
            <p:cNvSpPr/>
            <p:nvPr/>
          </p:nvSpPr>
          <p:spPr>
            <a:xfrm>
              <a:off x="3485027" y="1836484"/>
              <a:ext cx="522378" cy="522378"/>
            </a:xfrm>
            <a:custGeom>
              <a:avLst/>
              <a:gdLst>
                <a:gd name="connsiteX0" fmla="*/ 0 w 670873"/>
                <a:gd name="connsiteY0" fmla="*/ 335437 h 670873"/>
                <a:gd name="connsiteX1" fmla="*/ 335437 w 670873"/>
                <a:gd name="connsiteY1" fmla="*/ 0 h 670873"/>
                <a:gd name="connsiteX2" fmla="*/ 670874 w 670873"/>
                <a:gd name="connsiteY2" fmla="*/ 335437 h 670873"/>
                <a:gd name="connsiteX3" fmla="*/ 335437 w 670873"/>
                <a:gd name="connsiteY3" fmla="*/ 670874 h 670873"/>
                <a:gd name="connsiteX4" fmla="*/ 0 w 670873"/>
                <a:gd name="connsiteY4" fmla="*/ 335437 h 670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873" h="670873">
                  <a:moveTo>
                    <a:pt x="0" y="335437"/>
                  </a:moveTo>
                  <a:cubicBezTo>
                    <a:pt x="0" y="150180"/>
                    <a:pt x="150180" y="0"/>
                    <a:pt x="335437" y="0"/>
                  </a:cubicBezTo>
                  <a:cubicBezTo>
                    <a:pt x="520694" y="0"/>
                    <a:pt x="670874" y="150180"/>
                    <a:pt x="670874" y="335437"/>
                  </a:cubicBezTo>
                  <a:cubicBezTo>
                    <a:pt x="670874" y="520694"/>
                    <a:pt x="520694" y="670874"/>
                    <a:pt x="335437" y="670874"/>
                  </a:cubicBezTo>
                  <a:cubicBezTo>
                    <a:pt x="150180" y="670874"/>
                    <a:pt x="0" y="520694"/>
                    <a:pt x="0" y="335437"/>
                  </a:cubicBezTo>
                  <a:close/>
                </a:path>
              </a:pathLst>
            </a:custGeom>
            <a:blipFill rotWithShape="1">
              <a:blip r:embed="rId6" cstate="email">
                <a:extLst>
                  <a:ext uri="{28A0092B-C50C-407E-A947-70E740481C1C}">
                    <a14:useLocalDpi xmlns:a14="http://schemas.microsoft.com/office/drawing/2010/main"/>
                  </a:ext>
                </a:extLst>
              </a:blip>
              <a:stretch>
                <a:fillRect/>
              </a:stretch>
            </a:blipFill>
            <a:ln w="28575">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solidFill>
                  <a:schemeClr val="tx1"/>
                </a:solidFill>
                <a:latin typeface="微软雅黑"/>
                <a:ea typeface="微软雅黑"/>
                <a:sym typeface="微软雅黑"/>
              </a:endParaRPr>
            </a:p>
          </p:txBody>
        </p:sp>
      </p:grpSp>
      <p:sp>
        <p:nvSpPr>
          <p:cNvPr id="6" name="文本框 5"/>
          <p:cNvSpPr txBox="1"/>
          <p:nvPr/>
        </p:nvSpPr>
        <p:spPr>
          <a:xfrm>
            <a:off x="5009198" y="805815"/>
            <a:ext cx="1356360" cy="437674"/>
          </a:xfrm>
          <a:prstGeom prst="rect">
            <a:avLst/>
          </a:prstGeom>
          <a:noFill/>
        </p:spPr>
        <p:txBody>
          <a:bodyPr wrap="none" lIns="68580" tIns="34290" rIns="68580" bIns="34290" rtlCol="0" anchor="t">
            <a:spAutoFit/>
          </a:bodyPr>
          <a:lstStyle/>
          <a:p>
            <a:pPr algn="ctr"/>
            <a:r>
              <a:rPr lang="zh-CN" altLang="en-US" sz="2400">
                <a:latin typeface="微软雅黑"/>
                <a:ea typeface="微软雅黑"/>
                <a:sym typeface="微软雅黑"/>
              </a:rPr>
              <a:t>急易上瘾</a:t>
            </a:r>
          </a:p>
        </p:txBody>
      </p:sp>
      <p:sp>
        <p:nvSpPr>
          <p:cNvPr id="7" name="文本框 6"/>
          <p:cNvSpPr txBox="1"/>
          <p:nvPr/>
        </p:nvSpPr>
        <p:spPr>
          <a:xfrm>
            <a:off x="6365557" y="1824038"/>
            <a:ext cx="1965960" cy="437674"/>
          </a:xfrm>
          <a:prstGeom prst="rect">
            <a:avLst/>
          </a:prstGeom>
          <a:noFill/>
        </p:spPr>
        <p:txBody>
          <a:bodyPr wrap="none" lIns="68580" tIns="34290" rIns="68580" bIns="34290" rtlCol="0" anchor="t">
            <a:spAutoFit/>
          </a:bodyPr>
          <a:lstStyle/>
          <a:p>
            <a:pPr algn="ctr"/>
            <a:r>
              <a:rPr lang="zh-CN" altLang="en-US" sz="2400">
                <a:latin typeface="微软雅黑"/>
                <a:ea typeface="微软雅黑"/>
                <a:sym typeface="微软雅黑"/>
              </a:rPr>
              <a:t>损害大脑神经</a:t>
            </a:r>
          </a:p>
        </p:txBody>
      </p:sp>
      <p:sp>
        <p:nvSpPr>
          <p:cNvPr id="8" name="文本框 7"/>
          <p:cNvSpPr txBox="1"/>
          <p:nvPr/>
        </p:nvSpPr>
        <p:spPr>
          <a:xfrm>
            <a:off x="6301264" y="3280887"/>
            <a:ext cx="1356360" cy="437674"/>
          </a:xfrm>
          <a:prstGeom prst="rect">
            <a:avLst/>
          </a:prstGeom>
          <a:noFill/>
        </p:spPr>
        <p:txBody>
          <a:bodyPr wrap="none" lIns="68580" tIns="34290" rIns="68580" bIns="34290" rtlCol="0" anchor="t">
            <a:spAutoFit/>
          </a:bodyPr>
          <a:lstStyle/>
          <a:p>
            <a:pPr algn="ctr"/>
            <a:r>
              <a:rPr lang="zh-CN" altLang="en-US" sz="2400">
                <a:latin typeface="微软雅黑"/>
                <a:ea typeface="微软雅黑"/>
                <a:sym typeface="微软雅黑"/>
              </a:rPr>
              <a:t>心肌断裂</a:t>
            </a:r>
          </a:p>
        </p:txBody>
      </p:sp>
      <p:sp>
        <p:nvSpPr>
          <p:cNvPr id="9" name="文本框 8"/>
          <p:cNvSpPr txBox="1"/>
          <p:nvPr/>
        </p:nvSpPr>
        <p:spPr>
          <a:xfrm>
            <a:off x="3893820" y="4601528"/>
            <a:ext cx="1356360" cy="437674"/>
          </a:xfrm>
          <a:prstGeom prst="rect">
            <a:avLst/>
          </a:prstGeom>
          <a:noFill/>
        </p:spPr>
        <p:txBody>
          <a:bodyPr wrap="none" lIns="68580" tIns="34290" rIns="68580" bIns="34290" rtlCol="0" anchor="t">
            <a:spAutoFit/>
          </a:bodyPr>
          <a:lstStyle/>
          <a:p>
            <a:pPr algn="ctr"/>
            <a:r>
              <a:rPr lang="zh-CN" altLang="en-US" sz="2400">
                <a:latin typeface="微软雅黑"/>
                <a:ea typeface="微软雅黑"/>
                <a:sym typeface="微软雅黑"/>
              </a:rPr>
              <a:t>倾家荡产</a:t>
            </a:r>
          </a:p>
        </p:txBody>
      </p:sp>
      <p:sp>
        <p:nvSpPr>
          <p:cNvPr id="10" name="文本框 9"/>
          <p:cNvSpPr txBox="1"/>
          <p:nvPr/>
        </p:nvSpPr>
        <p:spPr>
          <a:xfrm>
            <a:off x="1503045" y="3280887"/>
            <a:ext cx="1356360" cy="437674"/>
          </a:xfrm>
          <a:prstGeom prst="rect">
            <a:avLst/>
          </a:prstGeom>
          <a:noFill/>
        </p:spPr>
        <p:txBody>
          <a:bodyPr wrap="none" lIns="68580" tIns="34290" rIns="68580" bIns="34290" rtlCol="0" anchor="t">
            <a:spAutoFit/>
          </a:bodyPr>
          <a:lstStyle/>
          <a:p>
            <a:pPr algn="ctr"/>
            <a:r>
              <a:rPr lang="zh-CN" altLang="en-US" sz="2400">
                <a:latin typeface="微软雅黑"/>
                <a:ea typeface="微软雅黑"/>
                <a:sym typeface="微软雅黑"/>
              </a:rPr>
              <a:t>家庭破裂</a:t>
            </a:r>
          </a:p>
        </p:txBody>
      </p:sp>
      <p:sp>
        <p:nvSpPr>
          <p:cNvPr id="11" name="文本框 10"/>
          <p:cNvSpPr txBox="1"/>
          <p:nvPr/>
        </p:nvSpPr>
        <p:spPr>
          <a:xfrm>
            <a:off x="1503045" y="1824038"/>
            <a:ext cx="1356360" cy="437674"/>
          </a:xfrm>
          <a:prstGeom prst="rect">
            <a:avLst/>
          </a:prstGeom>
          <a:noFill/>
        </p:spPr>
        <p:txBody>
          <a:bodyPr wrap="none" lIns="68580" tIns="34290" rIns="68580" bIns="34290" rtlCol="0" anchor="t">
            <a:spAutoFit/>
          </a:bodyPr>
          <a:lstStyle/>
          <a:p>
            <a:pPr algn="ctr"/>
            <a:r>
              <a:rPr lang="zh-CN" altLang="en-US" sz="2400">
                <a:latin typeface="微软雅黑"/>
                <a:ea typeface="微软雅黑"/>
                <a:sym typeface="微软雅黑"/>
              </a:rPr>
              <a:t>危害社会</a:t>
            </a:r>
          </a:p>
        </p:txBody>
      </p:sp>
      <p:pic>
        <p:nvPicPr>
          <p:cNvPr id="28" name="图片 27"/>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7363778" y="3912394"/>
            <a:ext cx="1717834" cy="119729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53" presetClass="entr" presetSubtype="0" fill="hold" nodeType="afterEffect">
                                  <p:childTnLst>
                                    <p:set>
                                      <p:cBhvr>
                                        <p:cTn id="13" dur="1" fill="hold">
                                          <p:stCondLst>
                                            <p:cond delay="0"/>
                                          </p:stCondLst>
                                        </p:cTn>
                                        <p:tgtEl>
                                          <p:spTgt spid="165"/>
                                        </p:tgtEl>
                                        <p:attrNameLst>
                                          <p:attrName>style.visibility</p:attrName>
                                        </p:attrNameLst>
                                      </p:cBhvr>
                                      <p:to>
                                        <p:strVal val="visible"/>
                                      </p:to>
                                    </p:set>
                                    <p:anim calcmode="lin" valueType="num">
                                      <p:cBhvr>
                                        <p:cTn id="14" dur="500" fill="hold"/>
                                        <p:tgtEl>
                                          <p:spTgt spid="165"/>
                                        </p:tgtEl>
                                        <p:attrNameLst>
                                          <p:attrName>ppt_w</p:attrName>
                                        </p:attrNameLst>
                                      </p:cBhvr>
                                      <p:tavLst>
                                        <p:tav tm="0">
                                          <p:val>
                                            <p:fltVal val="0"/>
                                          </p:val>
                                        </p:tav>
                                        <p:tav tm="100000">
                                          <p:val>
                                            <p:strVal val="#ppt_w"/>
                                          </p:val>
                                        </p:tav>
                                      </p:tavLst>
                                    </p:anim>
                                    <p:anim calcmode="lin" valueType="num">
                                      <p:cBhvr>
                                        <p:cTn id="15" dur="500" fill="hold"/>
                                        <p:tgtEl>
                                          <p:spTgt spid="165"/>
                                        </p:tgtEl>
                                        <p:attrNameLst>
                                          <p:attrName>ppt_h</p:attrName>
                                        </p:attrNameLst>
                                      </p:cBhvr>
                                      <p:tavLst>
                                        <p:tav tm="0">
                                          <p:val>
                                            <p:fltVal val="0"/>
                                          </p:val>
                                        </p:tav>
                                        <p:tav tm="100000">
                                          <p:val>
                                            <p:strVal val="#ppt_h"/>
                                          </p:val>
                                        </p:tav>
                                      </p:tavLst>
                                    </p:anim>
                                    <p:animEffect transition="in" filter="fade">
                                      <p:cBhvr>
                                        <p:cTn id="16" dur="500"/>
                                        <p:tgtEl>
                                          <p:spTgt spid="165"/>
                                        </p:tgtEl>
                                      </p:cBhvr>
                                    </p:animEffect>
                                  </p:childTnLst>
                                </p:cTn>
                              </p:par>
                            </p:childTnLst>
                          </p:cTn>
                        </p:par>
                        <p:par>
                          <p:cTn id="17" fill="hold" nodeType="withGroup">
                            <p:stCondLst>
                              <p:cond delay="1000"/>
                            </p:stCondLst>
                            <p:childTnLst>
                              <p:par>
                                <p:cTn id="18" presetID="22" presetClass="entr" presetSubtype="8" fill="hold" grpId="0" nodeType="afterEffec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nodeType="withGroup">
                            <p:stCondLst>
                              <p:cond delay="1500"/>
                            </p:stCondLst>
                            <p:childTnLst>
                              <p:par>
                                <p:cTn id="22" presetID="22" presetClass="entr" presetSubtype="8" fill="hold" grpId="1" nodeType="afterEffec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par>
                          <p:cTn id="25" fill="hold" nodeType="withGroup">
                            <p:stCondLst>
                              <p:cond delay="2000"/>
                            </p:stCondLst>
                            <p:childTnLst>
                              <p:par>
                                <p:cTn id="26" presetID="22" presetClass="entr" presetSubtype="8" fill="hold" grpId="2" nodeType="afterEffec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par>
                          <p:cTn id="29" fill="hold" nodeType="withGroup">
                            <p:stCondLst>
                              <p:cond delay="2500"/>
                            </p:stCondLst>
                            <p:childTnLst>
                              <p:par>
                                <p:cTn id="30" presetID="22" presetClass="entr" presetSubtype="8" fill="hold" grpId="3" nodeType="afterEffec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par>
                          <p:cTn id="33" fill="hold" nodeType="withGroup">
                            <p:stCondLst>
                              <p:cond delay="3000"/>
                            </p:stCondLst>
                            <p:childTnLst>
                              <p:par>
                                <p:cTn id="34" presetID="22" presetClass="entr" presetSubtype="8" fill="hold" grpId="4" nodeType="afterEffect">
                                  <p:childTnLst>
                                    <p:set>
                                      <p:cBhvr>
                                        <p:cTn id="35" dur="1" fill="hold">
                                          <p:stCondLst>
                                            <p:cond delay="0"/>
                                          </p:stCondLst>
                                        </p:cTn>
                                        <p:tgtEl>
                                          <p:spTgt spid="10"/>
                                        </p:tgtEl>
                                        <p:attrNameLst>
                                          <p:attrName>style.visibility</p:attrName>
                                        </p:attrNameLst>
                                      </p:cBhvr>
                                      <p:to>
                                        <p:strVal val="visible"/>
                                      </p:to>
                                    </p:set>
                                    <p:animEffect transition="in" filter="wipe(left)">
                                      <p:cBhvr>
                                        <p:cTn id="36" dur="500"/>
                                        <p:tgtEl>
                                          <p:spTgt spid="10"/>
                                        </p:tgtEl>
                                      </p:cBhvr>
                                    </p:animEffect>
                                  </p:childTnLst>
                                </p:cTn>
                              </p:par>
                            </p:childTnLst>
                          </p:cTn>
                        </p:par>
                        <p:par>
                          <p:cTn id="37" fill="hold" nodeType="withGroup">
                            <p:stCondLst>
                              <p:cond delay="3500"/>
                            </p:stCondLst>
                            <p:childTnLst>
                              <p:par>
                                <p:cTn id="38" presetID="22" presetClass="entr" presetSubtype="8" fill="hold" grpId="5" nodeType="afterEffec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1"/>
      <p:bldP spid="8" grpId="2"/>
      <p:bldP spid="9" grpId="3"/>
      <p:bldP spid="10" grpId="4"/>
      <p:bldP spid="11" grpId="5"/>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16" name="图片 15"/>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 y="1"/>
            <a:ext cx="1467326" cy="1686401"/>
          </a:xfrm>
          <a:prstGeom prst="rect">
            <a:avLst/>
          </a:prstGeom>
        </p:spPr>
      </p:pic>
      <p:grpSp>
        <p:nvGrpSpPr>
          <p:cNvPr id="9" name="组合 8"/>
          <p:cNvGrpSpPr/>
          <p:nvPr/>
        </p:nvGrpSpPr>
        <p:grpSpPr>
          <a:xfrm>
            <a:off x="3561729" y="1139666"/>
            <a:ext cx="2020253" cy="1269683"/>
            <a:chOff x="7479" y="1667"/>
            <a:chExt cx="4242" cy="2666"/>
          </a:xfrm>
        </p:grpSpPr>
        <p:sp>
          <p:nvSpPr>
            <p:cNvPr id="33" name="矩形 32"/>
            <p:cNvSpPr/>
            <p:nvPr/>
          </p:nvSpPr>
          <p:spPr>
            <a:xfrm>
              <a:off x="7479" y="1667"/>
              <a:ext cx="4242" cy="2666"/>
            </a:xfrm>
            <a:prstGeom prst="rect">
              <a:avLst/>
            </a:prstGeom>
            <a:solidFill>
              <a:srgbClr val="0060A8">
                <a:alpha val="9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sz="9000">
                <a:latin typeface="微软雅黑"/>
                <a:ea typeface="微软雅黑"/>
                <a:sym typeface="微软雅黑"/>
              </a:endParaRPr>
            </a:p>
          </p:txBody>
        </p:sp>
        <p:sp>
          <p:nvSpPr>
            <p:cNvPr id="3" name="文本框 2"/>
            <p:cNvSpPr txBox="1"/>
            <p:nvPr/>
          </p:nvSpPr>
          <p:spPr>
            <a:xfrm>
              <a:off x="7836" y="2274"/>
              <a:ext cx="3700" cy="1519"/>
            </a:xfrm>
            <a:prstGeom prst="rect">
              <a:avLst/>
            </a:prstGeom>
            <a:noFill/>
          </p:spPr>
          <p:txBody>
            <a:bodyPr wrap="none" rtlCol="0">
              <a:spAutoFit/>
            </a:bodyPr>
            <a:lstStyle/>
            <a:p>
              <a:pPr algn="l"/>
              <a:r>
                <a:rPr kumimoji="1" lang="zh-CN" altLang="en-US" sz="4100" b="1">
                  <a:solidFill>
                    <a:schemeClr val="bg1"/>
                  </a:solidFill>
                  <a:latin typeface="微软雅黑"/>
                  <a:ea typeface="微软雅黑"/>
                  <a:cs typeface="微软雅黑" panose="020B0503020204020204" pitchFamily="34" charset="-122"/>
                  <a:sym typeface="微软雅黑"/>
                </a:rPr>
                <a:t>第三章</a:t>
              </a:r>
            </a:p>
          </p:txBody>
        </p:sp>
      </p:grpSp>
      <p:sp>
        <p:nvSpPr>
          <p:cNvPr id="14" name="文本框 13"/>
          <p:cNvSpPr txBox="1"/>
          <p:nvPr/>
        </p:nvSpPr>
        <p:spPr>
          <a:xfrm>
            <a:off x="2713528" y="2536927"/>
            <a:ext cx="3737610" cy="761048"/>
          </a:xfrm>
          <a:prstGeom prst="rect">
            <a:avLst/>
          </a:prstGeom>
          <a:noFill/>
        </p:spPr>
        <p:txBody>
          <a:bodyPr wrap="none" lIns="68580" tIns="34290" rIns="68580" bIns="34290" rtlCol="0">
            <a:spAutoFit/>
          </a:bodyPr>
          <a:lstStyle/>
          <a:p>
            <a:pPr algn="ctr"/>
            <a:r>
              <a:rPr kumimoji="1" lang="zh-CN" altLang="en-US" sz="4500" b="1" spc="225">
                <a:solidFill>
                  <a:schemeClr val="tx1">
                    <a:lumMod val="75000"/>
                    <a:lumOff val="25000"/>
                  </a:schemeClr>
                </a:solidFill>
                <a:latin typeface="微软雅黑"/>
                <a:ea typeface="微软雅黑"/>
                <a:cs typeface="微软雅黑" panose="020B0503020204020204" pitchFamily="34" charset="-122"/>
                <a:sym typeface="微软雅黑"/>
              </a:rPr>
              <a:t>吸毒案例分析</a:t>
            </a:r>
          </a:p>
        </p:txBody>
      </p:sp>
      <p:sp>
        <p:nvSpPr>
          <p:cNvPr id="36" name="文本框 35"/>
          <p:cNvSpPr txBox="1"/>
          <p:nvPr/>
        </p:nvSpPr>
        <p:spPr>
          <a:xfrm>
            <a:off x="1689828" y="3389472"/>
            <a:ext cx="5764054" cy="577081"/>
          </a:xfrm>
          <a:prstGeom prst="rect">
            <a:avLst/>
          </a:prstGeom>
          <a:noFill/>
        </p:spPr>
        <p:txBody>
          <a:bodyPr wrap="square" lIns="68580" tIns="34290" rIns="68580" bIns="34290" rtlCol="0">
            <a:spAutoFit/>
          </a:bodyPr>
          <a:lstStyle/>
          <a:p>
            <a:pPr algn="ctr"/>
            <a:r>
              <a:rPr lang="en-US" altLang="zh-CN" sz="1100">
                <a:solidFill>
                  <a:schemeClr val="tx1">
                    <a:lumMod val="65000"/>
                    <a:lumOff val="35000"/>
                  </a:schemeClr>
                </a:solidFill>
                <a:latin typeface="微软雅黑"/>
                <a:ea typeface="微软雅黑"/>
                <a:cs typeface="STHeiti Light" charset="-122"/>
                <a:sym typeface="微软雅黑"/>
              </a:rPr>
              <a:t>Lorem Ipsum Dolor Sit Amet, Consectetuer Adipiscing Elit. Maecenas Porttitor Congue Massa. Fusce Posuere, Magnased</a:t>
            </a:r>
            <a:r>
              <a:rPr lang="zh-CN" altLang="en-US" sz="1100">
                <a:solidFill>
                  <a:schemeClr val="tx1">
                    <a:lumMod val="65000"/>
                    <a:lumOff val="35000"/>
                  </a:schemeClr>
                </a:solidFill>
                <a:latin typeface="微软雅黑"/>
                <a:ea typeface="微软雅黑"/>
                <a:cs typeface="STHeiti Light" charset="-122"/>
                <a:sym typeface="微软雅黑"/>
              </a:rPr>
              <a:t> </a:t>
            </a:r>
            <a:r>
              <a:rPr lang="en-US" altLang="zh-CN" sz="1100">
                <a:solidFill>
                  <a:schemeClr val="tx1">
                    <a:lumMod val="65000"/>
                    <a:lumOff val="35000"/>
                  </a:schemeClr>
                </a:solidFill>
                <a:latin typeface="微软雅黑"/>
                <a:ea typeface="微软雅黑"/>
                <a:cs typeface="STHeiti Light" charset="-122"/>
                <a:sym typeface="微软雅黑"/>
              </a:rPr>
              <a:t>Lorem Ipsum Dolor Sit Amet, Consectetuer Adipiscing Elit. Maecenas</a:t>
            </a:r>
          </a:p>
        </p:txBody>
      </p:sp>
      <p:pic>
        <p:nvPicPr>
          <p:cNvPr id="15" name="图片 1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7716270" y="3190596"/>
            <a:ext cx="1253516" cy="184425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 presetClass="entr" presetSubtype="9" fill="hold" nodeType="afterEffect">
                                  <p:stCondLst>
                                    <p:cond delay="0"/>
                                  </p:stCondLst>
                                  <p:childTnLst>
                                    <p:set>
                                      <p:cBhvr>
                                        <p:cTn id="7" dur="1" fill="hold">
                                          <p:stCondLst>
                                            <p:cond delay="0"/>
                                          </p:stCondLst>
                                        </p:cTn>
                                        <p:tgtEl>
                                          <p:spTgt spid="16"/>
                                        </p:tgtEl>
                                        <p:attrNameLst>
                                          <p:attrName>style.visibility</p:attrName>
                                        </p:attrNameLst>
                                      </p:cBhvr>
                                      <p:to>
                                        <p:strVal val="visible"/>
                                      </p:to>
                                    </p:set>
                                    <p:anim calcmode="lin" valueType="num">
                                      <p:cBhvr additive="base">
                                        <p:cTn id="8" dur="500" fill="hold"/>
                                        <p:tgtEl>
                                          <p:spTgt spid="16"/>
                                        </p:tgtEl>
                                        <p:attrNameLst>
                                          <p:attrName>ppt_x</p:attrName>
                                        </p:attrNameLst>
                                      </p:cBhvr>
                                      <p:tavLst>
                                        <p:tav tm="0">
                                          <p:val>
                                            <p:strVal val="0-#ppt_w/2"/>
                                          </p:val>
                                        </p:tav>
                                        <p:tav tm="100000">
                                          <p:val>
                                            <p:strVal val="#ppt_x"/>
                                          </p:val>
                                        </p:tav>
                                      </p:tavLst>
                                    </p:anim>
                                    <p:anim calcmode="lin" valueType="num">
                                      <p:cBhvr additive="base">
                                        <p:cTn id="9" dur="500" fill="hold"/>
                                        <p:tgtEl>
                                          <p:spTgt spid="16"/>
                                        </p:tgtEl>
                                        <p:attrNameLst>
                                          <p:attrName>ppt_y</p:attrName>
                                        </p:attrNameLst>
                                      </p:cBhvr>
                                      <p:tavLst>
                                        <p:tav tm="0">
                                          <p:val>
                                            <p:strVal val="0-#ppt_h/2"/>
                                          </p:val>
                                        </p:tav>
                                        <p:tav tm="100000">
                                          <p:val>
                                            <p:strVal val="#ppt_y"/>
                                          </p:val>
                                        </p:tav>
                                      </p:tavLst>
                                    </p:anim>
                                  </p:childTnLst>
                                </p:cTn>
                              </p:par>
                            </p:childTnLst>
                          </p:cTn>
                        </p:par>
                        <p:par>
                          <p:cTn id="10" fill="hold" nodeType="withGroup">
                            <p:stCondLst>
                              <p:cond delay="500"/>
                            </p:stCondLst>
                            <p:childTnLst>
                              <p:par>
                                <p:cTn id="11" presetID="37" presetClass="entr" presetSubtype="0" fill="hold" nodeType="afterEffec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anim calcmode="lin" valueType="num">
                                      <p:cBhvr>
                                        <p:cTn id="14" dur="1000" fill="hold"/>
                                        <p:tgtEl>
                                          <p:spTgt spid="15"/>
                                        </p:tgtEl>
                                        <p:attrNameLst>
                                          <p:attrName>ppt_x</p:attrName>
                                        </p:attrNameLst>
                                      </p:cBhvr>
                                      <p:tavLst>
                                        <p:tav tm="0">
                                          <p:val>
                                            <p:strVal val="#ppt_x"/>
                                          </p:val>
                                        </p:tav>
                                        <p:tav tm="100000">
                                          <p:val>
                                            <p:strVal val="#ppt_x"/>
                                          </p:val>
                                        </p:tav>
                                      </p:tavLst>
                                    </p:anim>
                                    <p:anim calcmode="lin" valueType="num">
                                      <p:cBhvr>
                                        <p:cTn id="15" dur="900" decel="100000" fill="hold"/>
                                        <p:tgtEl>
                                          <p:spTgt spid="15"/>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17" fill="hold" nodeType="withGroup">
                            <p:stCondLst>
                              <p:cond delay="1500"/>
                            </p:stCondLst>
                            <p:childTnLst>
                              <p:par>
                                <p:cTn id="18" presetID="2" presetClass="entr" presetSubtype="1" fill="hold" nodeType="afterEffec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0-#ppt_h/2"/>
                                          </p:val>
                                        </p:tav>
                                        <p:tav tm="100000">
                                          <p:val>
                                            <p:strVal val="#ppt_y"/>
                                          </p:val>
                                        </p:tav>
                                      </p:tavLst>
                                    </p:anim>
                                  </p:childTnLst>
                                </p:cTn>
                              </p:par>
                            </p:childTnLst>
                          </p:cTn>
                        </p:par>
                        <p:par>
                          <p:cTn id="22" fill="hold" nodeType="withGroup">
                            <p:stCondLst>
                              <p:cond delay="2000"/>
                            </p:stCondLst>
                            <p:childTnLst>
                              <p:par>
                                <p:cTn id="23" presetID="2" presetClass="entr" presetSubtype="2" decel="50000" fill="hold" grpId="0" nodeType="afterEffec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1000" fill="hold"/>
                                        <p:tgtEl>
                                          <p:spTgt spid="14"/>
                                        </p:tgtEl>
                                        <p:attrNameLst>
                                          <p:attrName>ppt_x</p:attrName>
                                        </p:attrNameLst>
                                      </p:cBhvr>
                                      <p:tavLst>
                                        <p:tav tm="0">
                                          <p:val>
                                            <p:strVal val="1+#ppt_w/2"/>
                                          </p:val>
                                        </p:tav>
                                        <p:tav tm="100000">
                                          <p:val>
                                            <p:strVal val="#ppt_x"/>
                                          </p:val>
                                        </p:tav>
                                      </p:tavLst>
                                    </p:anim>
                                    <p:anim calcmode="lin" valueType="num">
                                      <p:cBhvr additive="base">
                                        <p:cTn id="26" dur="1000" fill="hold"/>
                                        <p:tgtEl>
                                          <p:spTgt spid="14"/>
                                        </p:tgtEl>
                                        <p:attrNameLst>
                                          <p:attrName>ppt_y</p:attrName>
                                        </p:attrNameLst>
                                      </p:cBhvr>
                                      <p:tavLst>
                                        <p:tav tm="0">
                                          <p:val>
                                            <p:strVal val="#ppt_y"/>
                                          </p:val>
                                        </p:tav>
                                        <p:tav tm="100000">
                                          <p:val>
                                            <p:strVal val="#ppt_y"/>
                                          </p:val>
                                        </p:tav>
                                      </p:tavLst>
                                    </p:anim>
                                  </p:childTnLst>
                                </p:cTn>
                              </p:par>
                            </p:childTnLst>
                          </p:cTn>
                        </p:par>
                        <p:par>
                          <p:cTn id="27" fill="hold" nodeType="withGroup">
                            <p:stCondLst>
                              <p:cond delay="3000"/>
                            </p:stCondLst>
                            <p:childTnLst>
                              <p:par>
                                <p:cTn id="28" presetID="16" presetClass="entr" presetSubtype="21" fill="hold" grpId="1" nodeType="afterEffect">
                                  <p:childTnLst>
                                    <p:set>
                                      <p:cBhvr>
                                        <p:cTn id="29" dur="1" fill="hold">
                                          <p:stCondLst>
                                            <p:cond delay="0"/>
                                          </p:stCondLst>
                                        </p:cTn>
                                        <p:tgtEl>
                                          <p:spTgt spid="36"/>
                                        </p:tgtEl>
                                        <p:attrNameLst>
                                          <p:attrName>style.visibility</p:attrName>
                                        </p:attrNameLst>
                                      </p:cBhvr>
                                      <p:to>
                                        <p:strVal val="visible"/>
                                      </p:to>
                                    </p:set>
                                    <p:animEffect transition="in" filter="barn(inVertical)">
                                      <p:cBhvr>
                                        <p:cTn id="3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6"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7" y="151447"/>
            <a:ext cx="2737961" cy="654368"/>
            <a:chOff x="396" y="453"/>
            <a:chExt cx="5749"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2001" y="729"/>
              <a:ext cx="4144"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吸毒案例分析</a:t>
              </a:r>
            </a:p>
          </p:txBody>
        </p:sp>
      </p:grpSp>
      <p:grpSp>
        <p:nvGrpSpPr>
          <p:cNvPr id="14" name="组合 13"/>
          <p:cNvGrpSpPr/>
          <p:nvPr/>
        </p:nvGrpSpPr>
        <p:grpSpPr>
          <a:xfrm>
            <a:off x="989995" y="1006127"/>
            <a:ext cx="3257375" cy="3520886"/>
            <a:chOff x="959952" y="1668183"/>
            <a:chExt cx="4343166" cy="4694515"/>
          </a:xfrm>
        </p:grpSpPr>
        <p:sp>
          <p:nvSpPr>
            <p:cNvPr id="3" name="圆角矩形 2"/>
            <p:cNvSpPr/>
            <p:nvPr/>
          </p:nvSpPr>
          <p:spPr>
            <a:xfrm>
              <a:off x="959952" y="1668183"/>
              <a:ext cx="4343166" cy="4694515"/>
            </a:xfrm>
            <a:prstGeom prst="roundRect">
              <a:avLst>
                <a:gd name="adj" fmla="val 10535"/>
              </a:avLst>
            </a:prstGeom>
            <a:solidFill>
              <a:schemeClr val="bg1">
                <a:lumMod val="95000"/>
              </a:schemeClr>
            </a:solidFill>
            <a:ln w="19050">
              <a:gradFill flip="none" rotWithShape="1">
                <a:gsLst>
                  <a:gs pos="0">
                    <a:schemeClr val="bg1"/>
                  </a:gs>
                  <a:gs pos="100000">
                    <a:schemeClr val="bg1">
                      <a:lumMod val="85000"/>
                    </a:schemeClr>
                  </a:gs>
                </a:gsLst>
                <a:lin ang="27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微软雅黑"/>
                <a:ea typeface="微软雅黑"/>
                <a:sym typeface="微软雅黑"/>
              </a:endParaRPr>
            </a:p>
          </p:txBody>
        </p:sp>
        <p:grpSp>
          <p:nvGrpSpPr>
            <p:cNvPr id="6" name="组合 5"/>
            <p:cNvGrpSpPr/>
            <p:nvPr/>
          </p:nvGrpSpPr>
          <p:grpSpPr>
            <a:xfrm>
              <a:off x="1324030" y="1977552"/>
              <a:ext cx="3979087" cy="640572"/>
              <a:chOff x="2198560" y="1644530"/>
              <a:chExt cx="1749680" cy="596843"/>
            </a:xfrm>
          </p:grpSpPr>
          <p:pic>
            <p:nvPicPr>
              <p:cNvPr id="9" name="图片 8"/>
              <p:cNvPicPr>
                <a:picLocks noChangeAspect="1"/>
              </p:cNvPicPr>
              <p:nvPr/>
            </p:nvPicPr>
            <p:blipFill>
              <a:blip r:embed="rId5" cstate="email">
                <a:grayscl/>
                <a:extLst>
                  <a:ext uri="{28A0092B-C50C-407E-A947-70E740481C1C}">
                    <a14:useLocalDpi xmlns:a14="http://schemas.microsoft.com/office/drawing/2010/main"/>
                  </a:ext>
                </a:extLst>
              </a:blip>
              <a:srcRect/>
              <a:stretch>
                <a:fillRect/>
              </a:stretch>
            </p:blipFill>
            <p:spPr>
              <a:xfrm flipH="1">
                <a:off x="2198560" y="1644530"/>
                <a:ext cx="1749680" cy="92018"/>
              </a:xfrm>
              <a:prstGeom prst="rect">
                <a:avLst/>
              </a:prstGeom>
            </p:spPr>
          </p:pic>
          <p:pic>
            <p:nvPicPr>
              <p:cNvPr id="10" name="图片 9"/>
              <p:cNvPicPr>
                <a:picLocks noChangeAspect="1"/>
              </p:cNvPicPr>
              <p:nvPr/>
            </p:nvPicPr>
            <p:blipFill>
              <a:blip r:embed="rId5" cstate="email">
                <a:grayscl/>
                <a:extLst>
                  <a:ext uri="{28A0092B-C50C-407E-A947-70E740481C1C}">
                    <a14:useLocalDpi xmlns:a14="http://schemas.microsoft.com/office/drawing/2010/main"/>
                  </a:ext>
                </a:extLst>
              </a:blip>
              <a:srcRect/>
              <a:stretch>
                <a:fillRect/>
              </a:stretch>
            </p:blipFill>
            <p:spPr>
              <a:xfrm flipH="1" flipV="1">
                <a:off x="2198560" y="2149355"/>
                <a:ext cx="1749680" cy="92018"/>
              </a:xfrm>
              <a:prstGeom prst="rect">
                <a:avLst/>
              </a:prstGeom>
            </p:spPr>
          </p:pic>
        </p:grpSp>
        <p:grpSp>
          <p:nvGrpSpPr>
            <p:cNvPr id="7" name="组合 6"/>
            <p:cNvGrpSpPr/>
            <p:nvPr/>
          </p:nvGrpSpPr>
          <p:grpSpPr>
            <a:xfrm>
              <a:off x="959952" y="4941168"/>
              <a:ext cx="4343166" cy="916077"/>
              <a:chOff x="1947258" y="3466616"/>
              <a:chExt cx="2252284" cy="853540"/>
            </a:xfrm>
          </p:grpSpPr>
          <p:sp>
            <p:nvSpPr>
              <p:cNvPr id="8" name="矩形 7"/>
              <p:cNvSpPr/>
              <p:nvPr/>
            </p:nvSpPr>
            <p:spPr>
              <a:xfrm>
                <a:off x="1947258" y="3471751"/>
                <a:ext cx="2252284" cy="84307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a:solidFill>
                      <a:prstClr val="white"/>
                    </a:solidFill>
                    <a:latin typeface="微软雅黑"/>
                    <a:ea typeface="微软雅黑"/>
                    <a:sym typeface="微软雅黑"/>
                  </a:rPr>
                  <a:t>吸毒毁掉幸福家庭</a:t>
                </a:r>
              </a:p>
            </p:txBody>
          </p:sp>
          <p:sp>
            <p:nvSpPr>
              <p:cNvPr id="11" name="矩形 10"/>
              <p:cNvSpPr/>
              <p:nvPr/>
            </p:nvSpPr>
            <p:spPr>
              <a:xfrm>
                <a:off x="1947258" y="3466616"/>
                <a:ext cx="2252284" cy="189695"/>
              </a:xfrm>
              <a:prstGeom prst="rect">
                <a:avLst/>
              </a:prstGeom>
              <a:gradFill>
                <a:gsLst>
                  <a:gs pos="65000">
                    <a:schemeClr val="tx1">
                      <a:alpha val="3000"/>
                    </a:schemeClr>
                  </a:gs>
                  <a:gs pos="0">
                    <a:schemeClr val="tx1">
                      <a:alpha val="31000"/>
                    </a:schemeClr>
                  </a:gs>
                  <a:gs pos="10000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b="1">
                  <a:solidFill>
                    <a:prstClr val="white"/>
                  </a:solidFill>
                  <a:latin typeface="微软雅黑"/>
                  <a:ea typeface="微软雅黑"/>
                  <a:sym typeface="微软雅黑"/>
                </a:endParaRPr>
              </a:p>
            </p:txBody>
          </p:sp>
          <p:sp>
            <p:nvSpPr>
              <p:cNvPr id="12" name="矩形 11"/>
              <p:cNvSpPr/>
              <p:nvPr/>
            </p:nvSpPr>
            <p:spPr>
              <a:xfrm>
                <a:off x="1947258" y="4130461"/>
                <a:ext cx="2252284" cy="189695"/>
              </a:xfrm>
              <a:prstGeom prst="rect">
                <a:avLst/>
              </a:prstGeom>
              <a:gradFill>
                <a:gsLst>
                  <a:gs pos="45000">
                    <a:schemeClr val="tx1">
                      <a:alpha val="3000"/>
                    </a:schemeClr>
                  </a:gs>
                  <a:gs pos="100000">
                    <a:schemeClr val="tx1">
                      <a:alpha val="30000"/>
                    </a:schemeClr>
                  </a:gs>
                  <a:gs pos="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b="1">
                  <a:solidFill>
                    <a:prstClr val="white"/>
                  </a:solidFill>
                  <a:latin typeface="微软雅黑"/>
                  <a:ea typeface="微软雅黑"/>
                  <a:sym typeface="微软雅黑"/>
                </a:endParaRPr>
              </a:p>
            </p:txBody>
          </p:sp>
        </p:grpSp>
      </p:grpSp>
      <p:grpSp>
        <p:nvGrpSpPr>
          <p:cNvPr id="15" name="组合 14"/>
          <p:cNvGrpSpPr/>
          <p:nvPr/>
        </p:nvGrpSpPr>
        <p:grpSpPr>
          <a:xfrm>
            <a:off x="4878427" y="1006126"/>
            <a:ext cx="3257375" cy="3520886"/>
            <a:chOff x="959952" y="1668183"/>
            <a:chExt cx="4343166" cy="4694515"/>
          </a:xfrm>
        </p:grpSpPr>
        <p:sp>
          <p:nvSpPr>
            <p:cNvPr id="16" name="圆角矩形 15"/>
            <p:cNvSpPr/>
            <p:nvPr/>
          </p:nvSpPr>
          <p:spPr>
            <a:xfrm>
              <a:off x="959952" y="1668183"/>
              <a:ext cx="4343166" cy="4694515"/>
            </a:xfrm>
            <a:prstGeom prst="roundRect">
              <a:avLst>
                <a:gd name="adj" fmla="val 10535"/>
              </a:avLst>
            </a:prstGeom>
            <a:solidFill>
              <a:schemeClr val="bg1">
                <a:lumMod val="95000"/>
              </a:schemeClr>
            </a:solidFill>
            <a:ln w="19050">
              <a:gradFill flip="none" rotWithShape="1">
                <a:gsLst>
                  <a:gs pos="0">
                    <a:schemeClr val="bg1"/>
                  </a:gs>
                  <a:gs pos="100000">
                    <a:schemeClr val="bg1">
                      <a:lumMod val="85000"/>
                    </a:schemeClr>
                  </a:gs>
                </a:gsLst>
                <a:lin ang="27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微软雅黑"/>
                <a:ea typeface="微软雅黑"/>
                <a:sym typeface="微软雅黑"/>
              </a:endParaRPr>
            </a:p>
          </p:txBody>
        </p:sp>
        <p:grpSp>
          <p:nvGrpSpPr>
            <p:cNvPr id="13" name="组合 12"/>
            <p:cNvGrpSpPr/>
            <p:nvPr/>
          </p:nvGrpSpPr>
          <p:grpSpPr>
            <a:xfrm>
              <a:off x="1324030" y="1977552"/>
              <a:ext cx="3979087" cy="640572"/>
              <a:chOff x="2198560" y="1644530"/>
              <a:chExt cx="1749680" cy="596843"/>
            </a:xfrm>
          </p:grpSpPr>
          <p:pic>
            <p:nvPicPr>
              <p:cNvPr id="22" name="图片 21"/>
              <p:cNvPicPr>
                <a:picLocks noChangeAspect="1"/>
              </p:cNvPicPr>
              <p:nvPr/>
            </p:nvPicPr>
            <p:blipFill>
              <a:blip r:embed="rId5" cstate="email">
                <a:grayscl/>
                <a:extLst>
                  <a:ext uri="{28A0092B-C50C-407E-A947-70E740481C1C}">
                    <a14:useLocalDpi xmlns:a14="http://schemas.microsoft.com/office/drawing/2010/main"/>
                  </a:ext>
                </a:extLst>
              </a:blip>
              <a:srcRect/>
              <a:stretch>
                <a:fillRect/>
              </a:stretch>
            </p:blipFill>
            <p:spPr>
              <a:xfrm flipH="1">
                <a:off x="2198560" y="1644530"/>
                <a:ext cx="1749680" cy="92018"/>
              </a:xfrm>
              <a:prstGeom prst="rect">
                <a:avLst/>
              </a:prstGeom>
            </p:spPr>
          </p:pic>
          <p:pic>
            <p:nvPicPr>
              <p:cNvPr id="23" name="图片 22"/>
              <p:cNvPicPr>
                <a:picLocks noChangeAspect="1"/>
              </p:cNvPicPr>
              <p:nvPr/>
            </p:nvPicPr>
            <p:blipFill>
              <a:blip r:embed="rId5" cstate="email">
                <a:grayscl/>
                <a:extLst>
                  <a:ext uri="{28A0092B-C50C-407E-A947-70E740481C1C}">
                    <a14:useLocalDpi xmlns:a14="http://schemas.microsoft.com/office/drawing/2010/main"/>
                  </a:ext>
                </a:extLst>
              </a:blip>
              <a:srcRect/>
              <a:stretch>
                <a:fillRect/>
              </a:stretch>
            </p:blipFill>
            <p:spPr>
              <a:xfrm flipH="1" flipV="1">
                <a:off x="2198560" y="2149355"/>
                <a:ext cx="1749680" cy="92018"/>
              </a:xfrm>
              <a:prstGeom prst="rect">
                <a:avLst/>
              </a:prstGeom>
            </p:spPr>
          </p:pic>
        </p:grpSp>
        <p:grpSp>
          <p:nvGrpSpPr>
            <p:cNvPr id="18" name="组合 17"/>
            <p:cNvGrpSpPr/>
            <p:nvPr/>
          </p:nvGrpSpPr>
          <p:grpSpPr>
            <a:xfrm>
              <a:off x="959952" y="4941168"/>
              <a:ext cx="4343166" cy="916077"/>
              <a:chOff x="1947258" y="3466616"/>
              <a:chExt cx="2252284" cy="853540"/>
            </a:xfrm>
          </p:grpSpPr>
          <p:sp>
            <p:nvSpPr>
              <p:cNvPr id="19" name="矩形 18"/>
              <p:cNvSpPr/>
              <p:nvPr/>
            </p:nvSpPr>
            <p:spPr>
              <a:xfrm>
                <a:off x="1947258" y="3471751"/>
                <a:ext cx="2252284" cy="8430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a:solidFill>
                      <a:prstClr val="white"/>
                    </a:solidFill>
                    <a:latin typeface="微软雅黑"/>
                    <a:ea typeface="微软雅黑"/>
                    <a:sym typeface="微软雅黑"/>
                  </a:rPr>
                  <a:t>吸毒毁掉幸福家庭</a:t>
                </a:r>
              </a:p>
            </p:txBody>
          </p:sp>
          <p:sp>
            <p:nvSpPr>
              <p:cNvPr id="20" name="矩形 19"/>
              <p:cNvSpPr/>
              <p:nvPr/>
            </p:nvSpPr>
            <p:spPr>
              <a:xfrm>
                <a:off x="1947258" y="3466616"/>
                <a:ext cx="2252284" cy="189695"/>
              </a:xfrm>
              <a:prstGeom prst="rect">
                <a:avLst/>
              </a:prstGeom>
              <a:gradFill>
                <a:gsLst>
                  <a:gs pos="65000">
                    <a:schemeClr val="tx1">
                      <a:alpha val="3000"/>
                    </a:schemeClr>
                  </a:gs>
                  <a:gs pos="0">
                    <a:schemeClr val="tx1">
                      <a:alpha val="31000"/>
                    </a:schemeClr>
                  </a:gs>
                  <a:gs pos="10000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b="1">
                  <a:solidFill>
                    <a:prstClr val="white"/>
                  </a:solidFill>
                  <a:latin typeface="微软雅黑"/>
                  <a:ea typeface="微软雅黑"/>
                  <a:sym typeface="微软雅黑"/>
                </a:endParaRPr>
              </a:p>
            </p:txBody>
          </p:sp>
          <p:sp>
            <p:nvSpPr>
              <p:cNvPr id="21" name="矩形 20"/>
              <p:cNvSpPr/>
              <p:nvPr/>
            </p:nvSpPr>
            <p:spPr>
              <a:xfrm>
                <a:off x="1947258" y="4130461"/>
                <a:ext cx="2252284" cy="189695"/>
              </a:xfrm>
              <a:prstGeom prst="rect">
                <a:avLst/>
              </a:prstGeom>
              <a:gradFill>
                <a:gsLst>
                  <a:gs pos="45000">
                    <a:schemeClr val="tx1">
                      <a:alpha val="3000"/>
                    </a:schemeClr>
                  </a:gs>
                  <a:gs pos="100000">
                    <a:schemeClr val="tx1">
                      <a:alpha val="30000"/>
                    </a:schemeClr>
                  </a:gs>
                  <a:gs pos="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b="1">
                  <a:solidFill>
                    <a:prstClr val="white"/>
                  </a:solidFill>
                  <a:latin typeface="微软雅黑"/>
                  <a:ea typeface="微软雅黑"/>
                  <a:sym typeface="微软雅黑"/>
                </a:endParaRPr>
              </a:p>
            </p:txBody>
          </p:sp>
        </p:grpSp>
      </p:grpSp>
      <p:sp>
        <p:nvSpPr>
          <p:cNvPr id="24" name="文本框 23"/>
          <p:cNvSpPr txBox="1"/>
          <p:nvPr/>
        </p:nvSpPr>
        <p:spPr>
          <a:xfrm>
            <a:off x="2305918" y="1225213"/>
            <a:ext cx="590546" cy="530915"/>
          </a:xfrm>
          <a:prstGeom prst="rect">
            <a:avLst/>
          </a:prstGeom>
          <a:noFill/>
        </p:spPr>
        <p:txBody>
          <a:bodyPr wrap="none" lIns="68580" tIns="34290" rIns="68580" bIns="34290" rtlCol="0">
            <a:spAutoFit/>
          </a:bodyPr>
          <a:lstStyle/>
          <a:p>
            <a:r>
              <a:rPr kumimoji="1" lang="en-US" altLang="zh-CN" sz="3000">
                <a:latin typeface="微软雅黑"/>
                <a:ea typeface="微软雅黑"/>
                <a:cs typeface="Arial" pitchFamily="34" charset="0"/>
                <a:sym typeface="微软雅黑"/>
              </a:rPr>
              <a:t>01</a:t>
            </a:r>
          </a:p>
        </p:txBody>
      </p:sp>
      <p:sp>
        <p:nvSpPr>
          <p:cNvPr id="25" name="文本框 24"/>
          <p:cNvSpPr txBox="1"/>
          <p:nvPr/>
        </p:nvSpPr>
        <p:spPr>
          <a:xfrm>
            <a:off x="6268794" y="1225213"/>
            <a:ext cx="590546" cy="530915"/>
          </a:xfrm>
          <a:prstGeom prst="rect">
            <a:avLst/>
          </a:prstGeom>
          <a:noFill/>
        </p:spPr>
        <p:txBody>
          <a:bodyPr wrap="none" lIns="68580" tIns="34290" rIns="68580" bIns="34290" rtlCol="0">
            <a:spAutoFit/>
          </a:bodyPr>
          <a:lstStyle/>
          <a:p>
            <a:r>
              <a:rPr kumimoji="1" lang="en-US" altLang="zh-CN" sz="3000">
                <a:latin typeface="微软雅黑"/>
                <a:ea typeface="微软雅黑"/>
                <a:cs typeface="Arial" pitchFamily="34" charset="0"/>
                <a:sym typeface="微软雅黑"/>
              </a:rPr>
              <a:t>02</a:t>
            </a:r>
          </a:p>
        </p:txBody>
      </p:sp>
      <p:sp>
        <p:nvSpPr>
          <p:cNvPr id="26" name="矩形 25"/>
          <p:cNvSpPr/>
          <p:nvPr/>
        </p:nvSpPr>
        <p:spPr>
          <a:xfrm>
            <a:off x="1226013" y="1686512"/>
            <a:ext cx="2721819" cy="1846659"/>
          </a:xfrm>
          <a:prstGeom prst="rect">
            <a:avLst/>
          </a:prstGeom>
          <a:noFill/>
          <a:ln>
            <a:noFill/>
          </a:ln>
          <a:effectLst/>
        </p:spPr>
        <p:txBody>
          <a:bodyPr wrap="square" lIns="68580" tIns="34290" rIns="68580" bIns="34290">
            <a:spAutoFit/>
          </a:bodyPr>
          <a:lstStyle/>
          <a:p>
            <a:pPr marL="90488">
              <a:lnSpc>
                <a:spcPct val="150000"/>
              </a:lnSpc>
            </a:pPr>
            <a:r>
              <a:rPr lang="en-US" altLang="zh-CN" sz="1100" dirty="0">
                <a:latin typeface="微软雅黑"/>
                <a:ea typeface="微软雅黑"/>
                <a:cs typeface="微软雅黑" panose="020B0503020204020204" pitchFamily="34" charset="-122"/>
                <a:sym typeface="微软雅黑"/>
              </a:rPr>
              <a:t>2003</a:t>
            </a:r>
            <a:r>
              <a:rPr lang="zh-CN" altLang="en-US" sz="1100" dirty="0">
                <a:latin typeface="微软雅黑"/>
                <a:ea typeface="微软雅黑"/>
                <a:cs typeface="微软雅黑" panose="020B0503020204020204" pitchFamily="34" charset="-122"/>
                <a:sym typeface="微软雅黑"/>
              </a:rPr>
              <a:t>年</a:t>
            </a:r>
            <a:r>
              <a:rPr lang="en-US" altLang="zh-CN" sz="1100" dirty="0">
                <a:latin typeface="微软雅黑"/>
                <a:ea typeface="微软雅黑"/>
                <a:cs typeface="微软雅黑" panose="020B0503020204020204" pitchFamily="34" charset="-122"/>
                <a:sym typeface="微软雅黑"/>
              </a:rPr>
              <a:t>09</a:t>
            </a:r>
            <a:r>
              <a:rPr lang="zh-CN" altLang="en-US" sz="1100" dirty="0">
                <a:latin typeface="微软雅黑"/>
                <a:ea typeface="微软雅黑"/>
                <a:cs typeface="微软雅黑" panose="020B0503020204020204" pitchFamily="34" charset="-122"/>
                <a:sym typeface="微软雅黑"/>
              </a:rPr>
              <a:t>月</a:t>
            </a:r>
            <a:r>
              <a:rPr lang="en-US" altLang="zh-CN" sz="1100" dirty="0">
                <a:latin typeface="微软雅黑"/>
                <a:ea typeface="微软雅黑"/>
                <a:cs typeface="微软雅黑" panose="020B0503020204020204" pitchFamily="34" charset="-122"/>
                <a:sym typeface="微软雅黑"/>
              </a:rPr>
              <a:t>01</a:t>
            </a:r>
            <a:r>
              <a:rPr lang="zh-CN" altLang="en-US" sz="1100" dirty="0">
                <a:latin typeface="微软雅黑"/>
                <a:ea typeface="微软雅黑"/>
                <a:cs typeface="微软雅黑" panose="020B0503020204020204" pitchFamily="34" charset="-122"/>
                <a:sym typeface="微软雅黑"/>
              </a:rPr>
              <a:t>日南方网讯 </a:t>
            </a:r>
            <a:r>
              <a:rPr lang="en-US" altLang="zh-CN" sz="1100" dirty="0">
                <a:latin typeface="微软雅黑"/>
                <a:ea typeface="微软雅黑"/>
                <a:cs typeface="微软雅黑" panose="020B0503020204020204" pitchFamily="34" charset="-122"/>
                <a:sym typeface="微软雅黑"/>
              </a:rPr>
              <a:t>31</a:t>
            </a:r>
            <a:r>
              <a:rPr lang="zh-CN" altLang="en-US" sz="1100" dirty="0">
                <a:latin typeface="微软雅黑"/>
                <a:ea typeface="微软雅黑"/>
                <a:cs typeface="微软雅黑" panose="020B0503020204020204" pitchFamily="34" charset="-122"/>
                <a:sym typeface="微软雅黑"/>
              </a:rPr>
              <a:t>日下午，成都致民路</a:t>
            </a:r>
            <a:r>
              <a:rPr lang="en-US" altLang="zh-CN" sz="1100" dirty="0">
                <a:latin typeface="微软雅黑"/>
                <a:ea typeface="微软雅黑"/>
                <a:cs typeface="微软雅黑" panose="020B0503020204020204" pitchFamily="34" charset="-122"/>
                <a:sym typeface="微软雅黑"/>
              </a:rPr>
              <a:t>46</a:t>
            </a:r>
            <a:r>
              <a:rPr lang="zh-CN" altLang="en-US" sz="1100" dirty="0">
                <a:latin typeface="微软雅黑"/>
                <a:ea typeface="微软雅黑"/>
                <a:cs typeface="微软雅黑" panose="020B0503020204020204" pitchFamily="34" charset="-122"/>
                <a:sym typeface="微软雅黑"/>
              </a:rPr>
              <a:t>号院，一曾经吸毒的男子留下遗书，纵身从</a:t>
            </a:r>
            <a:r>
              <a:rPr lang="en-US" altLang="zh-CN" sz="1100" dirty="0">
                <a:latin typeface="微软雅黑"/>
                <a:ea typeface="微软雅黑"/>
                <a:cs typeface="微软雅黑" panose="020B0503020204020204" pitchFamily="34" charset="-122"/>
                <a:sym typeface="微软雅黑"/>
              </a:rPr>
              <a:t>4</a:t>
            </a:r>
            <a:r>
              <a:rPr lang="zh-CN" altLang="en-US" sz="1100" dirty="0">
                <a:latin typeface="微软雅黑"/>
                <a:ea typeface="微软雅黑"/>
                <a:cs typeface="微软雅黑" panose="020B0503020204020204" pitchFamily="34" charset="-122"/>
                <a:sym typeface="微软雅黑"/>
              </a:rPr>
              <a:t>楼跳下，血溅一地，在送往医院后因抢救无效死亡。然而，在这幕惨剧的背后，我们了解到，该男子在上世纪</a:t>
            </a:r>
            <a:r>
              <a:rPr lang="en-US" altLang="zh-CN" sz="1100" dirty="0">
                <a:latin typeface="微软雅黑"/>
                <a:ea typeface="微软雅黑"/>
                <a:cs typeface="微软雅黑" panose="020B0503020204020204" pitchFamily="34" charset="-122"/>
                <a:sym typeface="微软雅黑"/>
              </a:rPr>
              <a:t>80</a:t>
            </a:r>
            <a:r>
              <a:rPr lang="zh-CN" altLang="en-US" sz="1100" dirty="0">
                <a:latin typeface="微软雅黑"/>
                <a:ea typeface="微软雅黑"/>
                <a:cs typeface="微软雅黑" panose="020B0503020204020204" pitchFamily="34" charset="-122"/>
                <a:sym typeface="微软雅黑"/>
              </a:rPr>
              <a:t>年代，就因做茶叶生意而挣下数百万元的家财</a:t>
            </a:r>
          </a:p>
        </p:txBody>
      </p:sp>
      <p:sp>
        <p:nvSpPr>
          <p:cNvPr id="27" name="矩形 26"/>
          <p:cNvSpPr/>
          <p:nvPr/>
        </p:nvSpPr>
        <p:spPr>
          <a:xfrm>
            <a:off x="5188889" y="1686512"/>
            <a:ext cx="2721819" cy="1846659"/>
          </a:xfrm>
          <a:prstGeom prst="rect">
            <a:avLst/>
          </a:prstGeom>
          <a:noFill/>
          <a:ln>
            <a:noFill/>
          </a:ln>
          <a:effectLst/>
        </p:spPr>
        <p:txBody>
          <a:bodyPr wrap="square" lIns="68580" tIns="34290" rIns="68580" bIns="34290">
            <a:spAutoFit/>
          </a:bodyPr>
          <a:lstStyle/>
          <a:p>
            <a:pPr marL="90488">
              <a:lnSpc>
                <a:spcPct val="150000"/>
              </a:lnSpc>
            </a:pPr>
            <a:r>
              <a:rPr sz="1100">
                <a:latin typeface="微软雅黑"/>
                <a:ea typeface="微软雅黑"/>
                <a:cs typeface="微软雅黑" panose="020B0503020204020204" pitchFamily="34" charset="-122"/>
                <a:sym typeface="微软雅黑"/>
              </a:rPr>
              <a:t>但是沾上毒品之后，百万家财不但分文不剩，而且其妻在8年前也因不堪吸毒之苦而跳楼身亡。</a:t>
            </a:r>
          </a:p>
          <a:p>
            <a:pPr marL="90488">
              <a:lnSpc>
                <a:spcPct val="150000"/>
              </a:lnSpc>
            </a:pPr>
            <a:r>
              <a:rPr sz="1100">
                <a:latin typeface="微软雅黑"/>
                <a:ea typeface="微软雅黑"/>
                <a:cs typeface="微软雅黑" panose="020B0503020204020204" pitchFamily="34" charset="-122"/>
                <a:sym typeface="微软雅黑"/>
              </a:rPr>
              <a:t>“这都是毒品害的呀！”死者的父亲廖华荣说，还在上世纪80年代初，廖黎在外做生意发了大财，家中光存款都有整整300多万元。 </a:t>
            </a:r>
          </a:p>
        </p:txBody>
      </p:sp>
      <p:pic>
        <p:nvPicPr>
          <p:cNvPr id="28" name="图片 27"/>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363778" y="3912394"/>
            <a:ext cx="1717834" cy="119729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30" presetClass="entr" presetSubtype="0" fill="hold" nodeType="afterEffect">
                                  <p:childTnLst>
                                    <p:set>
                                      <p:cBhvr>
                                        <p:cTn id="13" dur="1" fill="hold">
                                          <p:stCondLst>
                                            <p:cond delay="0"/>
                                          </p:stCondLst>
                                        </p:cTn>
                                        <p:tgtEl>
                                          <p:spTgt spid="14"/>
                                        </p:tgtEl>
                                        <p:attrNameLst>
                                          <p:attrName>style.visibility</p:attrName>
                                        </p:attrNameLst>
                                      </p:cBhvr>
                                      <p:to>
                                        <p:strVal val="visible"/>
                                      </p:to>
                                    </p:set>
                                    <p:animEffect transition="in" filter="fade">
                                      <p:cBhvr>
                                        <p:cTn id="14" dur="800" decel="100000"/>
                                        <p:tgtEl>
                                          <p:spTgt spid="14"/>
                                        </p:tgtEl>
                                      </p:cBhvr>
                                    </p:animEffect>
                                    <p:anim calcmode="lin" valueType="num">
                                      <p:cBhvr>
                                        <p:cTn id="15" dur="800" decel="100000" fill="hold"/>
                                        <p:tgtEl>
                                          <p:spTgt spid="14"/>
                                        </p:tgtEl>
                                        <p:attrNameLst>
                                          <p:attrName>style.rotation</p:attrName>
                                        </p:attrNameLst>
                                      </p:cBhvr>
                                      <p:tavLst>
                                        <p:tav tm="0">
                                          <p:val>
                                            <p:fltVal val="-90"/>
                                          </p:val>
                                        </p:tav>
                                        <p:tav tm="100000">
                                          <p:val>
                                            <p:fltVal val="0"/>
                                          </p:val>
                                        </p:tav>
                                      </p:tavLst>
                                    </p:anim>
                                    <p:anim calcmode="lin" valueType="num">
                                      <p:cBhvr>
                                        <p:cTn id="16" dur="800" decel="100000" fill="hold"/>
                                        <p:tgtEl>
                                          <p:spTgt spid="14"/>
                                        </p:tgtEl>
                                        <p:attrNameLst>
                                          <p:attrName>ppt_x</p:attrName>
                                        </p:attrNameLst>
                                      </p:cBhvr>
                                      <p:tavLst>
                                        <p:tav tm="0">
                                          <p:val>
                                            <p:strVal val="#ppt_x+0.4"/>
                                          </p:val>
                                        </p:tav>
                                        <p:tav tm="100000">
                                          <p:val>
                                            <p:strVal val="#ppt_x-0.05"/>
                                          </p:val>
                                        </p:tav>
                                      </p:tavLst>
                                    </p:anim>
                                    <p:anim calcmode="lin" valueType="num">
                                      <p:cBhvr>
                                        <p:cTn id="17" dur="800" decel="100000" fill="hold"/>
                                        <p:tgtEl>
                                          <p:spTgt spid="14"/>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14"/>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14"/>
                                        </p:tgtEl>
                                        <p:attrNameLst>
                                          <p:attrName>ppt_y</p:attrName>
                                        </p:attrNameLst>
                                      </p:cBhvr>
                                      <p:tavLst>
                                        <p:tav tm="0">
                                          <p:val>
                                            <p:strVal val="#ppt_y+0.1"/>
                                          </p:val>
                                        </p:tav>
                                        <p:tav tm="100000">
                                          <p:val>
                                            <p:strVal val="#ppt_y"/>
                                          </p:val>
                                        </p:tav>
                                      </p:tavLst>
                                    </p:anim>
                                  </p:childTnLst>
                                </p:cTn>
                              </p:par>
                            </p:childTnLst>
                          </p:cTn>
                        </p:par>
                        <p:par>
                          <p:cTn id="20" fill="hold" nodeType="withGroup">
                            <p:stCondLst>
                              <p:cond delay="1500"/>
                            </p:stCondLst>
                            <p:childTnLst>
                              <p:par>
                                <p:cTn id="21" presetID="2" presetClass="entr" presetSubtype="4" fill="hold" grpId="0" nodeType="afterEffec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childTnLst>
                          </p:cTn>
                        </p:par>
                        <p:par>
                          <p:cTn id="25" fill="hold" nodeType="withGroup">
                            <p:stCondLst>
                              <p:cond delay="2000"/>
                            </p:stCondLst>
                            <p:childTnLst>
                              <p:par>
                                <p:cTn id="26" presetID="23" presetClass="entr" presetSubtype="16" fill="hold" grpId="2" nodeType="afterEffect">
                                  <p:iterate type="lt">
                                    <p:tmPct val="10000"/>
                                  </p:iterate>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ppt_w</p:attrName>
                                        </p:attrNameLst>
                                      </p:cBhvr>
                                      <p:tavLst>
                                        <p:tav tm="0">
                                          <p:val>
                                            <p:fltVal val="0"/>
                                          </p:val>
                                        </p:tav>
                                        <p:tav tm="100000">
                                          <p:val>
                                            <p:strVal val="#ppt_w"/>
                                          </p:val>
                                        </p:tav>
                                      </p:tavLst>
                                    </p:anim>
                                    <p:anim calcmode="lin" valueType="num">
                                      <p:cBhvr>
                                        <p:cTn id="29" dur="500" fill="hold"/>
                                        <p:tgtEl>
                                          <p:spTgt spid="26"/>
                                        </p:tgtEl>
                                        <p:attrNameLst>
                                          <p:attrName>ppt_h</p:attrName>
                                        </p:attrNameLst>
                                      </p:cBhvr>
                                      <p:tavLst>
                                        <p:tav tm="0">
                                          <p:val>
                                            <p:fltVal val="0"/>
                                          </p:val>
                                        </p:tav>
                                        <p:tav tm="100000">
                                          <p:val>
                                            <p:strVal val="#ppt_h"/>
                                          </p:val>
                                        </p:tav>
                                      </p:tavLst>
                                    </p:anim>
                                  </p:childTnLst>
                                </p:cTn>
                              </p:par>
                            </p:childTnLst>
                          </p:cTn>
                        </p:par>
                        <p:par>
                          <p:cTn id="30" fill="hold" nodeType="withGroup">
                            <p:stCondLst>
                              <p:cond delay="8399"/>
                            </p:stCondLst>
                            <p:childTnLst>
                              <p:par>
                                <p:cTn id="31" presetID="30" presetClass="entr" presetSubtype="0" fill="hold" nodeType="afterEffect">
                                  <p:childTnLst>
                                    <p:set>
                                      <p:cBhvr>
                                        <p:cTn id="32" dur="1" fill="hold">
                                          <p:stCondLst>
                                            <p:cond delay="0"/>
                                          </p:stCondLst>
                                        </p:cTn>
                                        <p:tgtEl>
                                          <p:spTgt spid="15"/>
                                        </p:tgtEl>
                                        <p:attrNameLst>
                                          <p:attrName>style.visibility</p:attrName>
                                        </p:attrNameLst>
                                      </p:cBhvr>
                                      <p:to>
                                        <p:strVal val="visible"/>
                                      </p:to>
                                    </p:set>
                                    <p:animEffect transition="in" filter="fade">
                                      <p:cBhvr>
                                        <p:cTn id="33" dur="800" decel="100000"/>
                                        <p:tgtEl>
                                          <p:spTgt spid="15"/>
                                        </p:tgtEl>
                                      </p:cBhvr>
                                    </p:animEffect>
                                    <p:anim calcmode="lin" valueType="num">
                                      <p:cBhvr>
                                        <p:cTn id="34" dur="800" decel="100000" fill="hold"/>
                                        <p:tgtEl>
                                          <p:spTgt spid="15"/>
                                        </p:tgtEl>
                                        <p:attrNameLst>
                                          <p:attrName>style.rotation</p:attrName>
                                        </p:attrNameLst>
                                      </p:cBhvr>
                                      <p:tavLst>
                                        <p:tav tm="0">
                                          <p:val>
                                            <p:fltVal val="-90"/>
                                          </p:val>
                                        </p:tav>
                                        <p:tav tm="100000">
                                          <p:val>
                                            <p:fltVal val="0"/>
                                          </p:val>
                                        </p:tav>
                                      </p:tavLst>
                                    </p:anim>
                                    <p:anim calcmode="lin" valueType="num">
                                      <p:cBhvr>
                                        <p:cTn id="35" dur="800" decel="100000" fill="hold"/>
                                        <p:tgtEl>
                                          <p:spTgt spid="15"/>
                                        </p:tgtEl>
                                        <p:attrNameLst>
                                          <p:attrName>ppt_x</p:attrName>
                                        </p:attrNameLst>
                                      </p:cBhvr>
                                      <p:tavLst>
                                        <p:tav tm="0">
                                          <p:val>
                                            <p:strVal val="#ppt_x+0.4"/>
                                          </p:val>
                                        </p:tav>
                                        <p:tav tm="100000">
                                          <p:val>
                                            <p:strVal val="#ppt_x-0.05"/>
                                          </p:val>
                                        </p:tav>
                                      </p:tavLst>
                                    </p:anim>
                                    <p:anim calcmode="lin" valueType="num">
                                      <p:cBhvr>
                                        <p:cTn id="36" dur="800" decel="100000" fill="hold"/>
                                        <p:tgtEl>
                                          <p:spTgt spid="15"/>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15"/>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15"/>
                                        </p:tgtEl>
                                        <p:attrNameLst>
                                          <p:attrName>ppt_y</p:attrName>
                                        </p:attrNameLst>
                                      </p:cBhvr>
                                      <p:tavLst>
                                        <p:tav tm="0">
                                          <p:val>
                                            <p:strVal val="#ppt_y+0.1"/>
                                          </p:val>
                                        </p:tav>
                                        <p:tav tm="100000">
                                          <p:val>
                                            <p:strVal val="#ppt_y"/>
                                          </p:val>
                                        </p:tav>
                                      </p:tavLst>
                                    </p:anim>
                                  </p:childTnLst>
                                </p:cTn>
                              </p:par>
                            </p:childTnLst>
                          </p:cTn>
                        </p:par>
                        <p:par>
                          <p:cTn id="39" fill="hold" nodeType="withGroup">
                            <p:stCondLst>
                              <p:cond delay="9399"/>
                            </p:stCondLst>
                            <p:childTnLst>
                              <p:par>
                                <p:cTn id="40" presetID="2" presetClass="entr" presetSubtype="4" fill="hold" grpId="1" nodeType="afterEffect">
                                  <p:childTnLst>
                                    <p:set>
                                      <p:cBhvr>
                                        <p:cTn id="41" dur="1" fill="hold">
                                          <p:stCondLst>
                                            <p:cond delay="0"/>
                                          </p:stCondLst>
                                        </p:cTn>
                                        <p:tgtEl>
                                          <p:spTgt spid="25"/>
                                        </p:tgtEl>
                                        <p:attrNameLst>
                                          <p:attrName>style.visibility</p:attrName>
                                        </p:attrNameLst>
                                      </p:cBhvr>
                                      <p:to>
                                        <p:strVal val="visible"/>
                                      </p:to>
                                    </p:set>
                                    <p:anim calcmode="lin" valueType="num">
                                      <p:cBhvr additive="base">
                                        <p:cTn id="42" dur="500" fill="hold"/>
                                        <p:tgtEl>
                                          <p:spTgt spid="25"/>
                                        </p:tgtEl>
                                        <p:attrNameLst>
                                          <p:attrName>ppt_x</p:attrName>
                                        </p:attrNameLst>
                                      </p:cBhvr>
                                      <p:tavLst>
                                        <p:tav tm="0">
                                          <p:val>
                                            <p:strVal val="#ppt_x"/>
                                          </p:val>
                                        </p:tav>
                                        <p:tav tm="100000">
                                          <p:val>
                                            <p:strVal val="#ppt_x"/>
                                          </p:val>
                                        </p:tav>
                                      </p:tavLst>
                                    </p:anim>
                                    <p:anim calcmode="lin" valueType="num">
                                      <p:cBhvr additive="base">
                                        <p:cTn id="43" dur="500" fill="hold"/>
                                        <p:tgtEl>
                                          <p:spTgt spid="25"/>
                                        </p:tgtEl>
                                        <p:attrNameLst>
                                          <p:attrName>ppt_y</p:attrName>
                                        </p:attrNameLst>
                                      </p:cBhvr>
                                      <p:tavLst>
                                        <p:tav tm="0">
                                          <p:val>
                                            <p:strVal val="1+#ppt_h/2"/>
                                          </p:val>
                                        </p:tav>
                                        <p:tav tm="100000">
                                          <p:val>
                                            <p:strVal val="#ppt_y"/>
                                          </p:val>
                                        </p:tav>
                                      </p:tavLst>
                                    </p:anim>
                                  </p:childTnLst>
                                </p:cTn>
                              </p:par>
                            </p:childTnLst>
                          </p:cTn>
                        </p:par>
                        <p:par>
                          <p:cTn id="44" fill="hold" nodeType="withGroup">
                            <p:stCondLst>
                              <p:cond delay="9899"/>
                            </p:stCondLst>
                            <p:childTnLst>
                              <p:par>
                                <p:cTn id="45" presetID="23" presetClass="entr" presetSubtype="16" fill="hold" grpId="3" nodeType="afterEffect">
                                  <p:iterate type="lt">
                                    <p:tmPct val="10000"/>
                                  </p:iterate>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fltVal val="0"/>
                                          </p:val>
                                        </p:tav>
                                        <p:tav tm="100000">
                                          <p:val>
                                            <p:strVal val="#ppt_w"/>
                                          </p:val>
                                        </p:tav>
                                      </p:tavLst>
                                    </p:anim>
                                    <p:anim calcmode="lin" valueType="num">
                                      <p:cBhvr>
                                        <p:cTn id="48" dur="500" fill="hold"/>
                                        <p:tgtEl>
                                          <p:spTgt spid="2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1"/>
      <p:bldP spid="26" grpId="2"/>
      <p:bldP spid="27" grpId="3"/>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7" y="151447"/>
            <a:ext cx="2705576" cy="654368"/>
            <a:chOff x="396" y="453"/>
            <a:chExt cx="5681"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933" y="729"/>
              <a:ext cx="4144"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吸毒案例分析</a:t>
              </a:r>
            </a:p>
          </p:txBody>
        </p:sp>
      </p:grpSp>
      <p:grpSp>
        <p:nvGrpSpPr>
          <p:cNvPr id="8" name="组合 7"/>
          <p:cNvGrpSpPr/>
          <p:nvPr/>
        </p:nvGrpSpPr>
        <p:grpSpPr>
          <a:xfrm>
            <a:off x="210026" y="1617346"/>
            <a:ext cx="8493443" cy="2598896"/>
            <a:chOff x="441" y="3396"/>
            <a:chExt cx="17834" cy="5457"/>
          </a:xfrm>
        </p:grpSpPr>
        <p:sp>
          <p:nvSpPr>
            <p:cNvPr id="6" name="矩形 5"/>
            <p:cNvSpPr/>
            <p:nvPr/>
          </p:nvSpPr>
          <p:spPr>
            <a:xfrm>
              <a:off x="1127" y="3396"/>
              <a:ext cx="17148" cy="5208"/>
            </a:xfrm>
            <a:prstGeom prst="rect">
              <a:avLst/>
            </a:prstGeom>
            <a:noFill/>
            <a:ln w="44450">
              <a:solidFill>
                <a:srgbClr val="EC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pic>
          <p:nvPicPr>
            <p:cNvPr id="3" name="图片 2" descr="D:\Documents\Pictures\教师节\5.jpg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41" y="3938"/>
              <a:ext cx="8799" cy="4915"/>
            </a:xfrm>
            <a:prstGeom prst="rect">
              <a:avLst/>
            </a:prstGeom>
          </p:spPr>
        </p:pic>
      </p:grpSp>
      <p:sp>
        <p:nvSpPr>
          <p:cNvPr id="9" name="文本框 8"/>
          <p:cNvSpPr txBox="1"/>
          <p:nvPr/>
        </p:nvSpPr>
        <p:spPr>
          <a:xfrm>
            <a:off x="536734" y="1184910"/>
            <a:ext cx="2804160" cy="391478"/>
          </a:xfrm>
          <a:prstGeom prst="rect">
            <a:avLst/>
          </a:prstGeom>
          <a:noFill/>
        </p:spPr>
        <p:txBody>
          <a:bodyPr wrap="none" lIns="68580" tIns="34290" rIns="68580" bIns="34290" rtlCol="0" anchor="t">
            <a:spAutoFit/>
          </a:bodyPr>
          <a:lstStyle/>
          <a:p>
            <a:r>
              <a:rPr lang="zh-CN" altLang="en-US" sz="2100">
                <a:latin typeface="微软雅黑"/>
                <a:ea typeface="微软雅黑"/>
                <a:cs typeface="微软雅黑" panose="020B0503020204020204" pitchFamily="34" charset="-122"/>
                <a:sym typeface="微软雅黑"/>
              </a:rPr>
              <a:t>模仿恶习步入“毒”途</a:t>
            </a:r>
          </a:p>
        </p:txBody>
      </p:sp>
      <p:sp>
        <p:nvSpPr>
          <p:cNvPr id="10" name="33"/>
          <p:cNvSpPr txBox="1"/>
          <p:nvPr/>
        </p:nvSpPr>
        <p:spPr>
          <a:xfrm>
            <a:off x="4561999" y="1754505"/>
            <a:ext cx="4032885" cy="2354491"/>
          </a:xfrm>
          <a:prstGeom prst="rect">
            <a:avLst/>
          </a:prstGeom>
          <a:noFill/>
        </p:spPr>
        <p:txBody>
          <a:bodyPr wrap="square" lIns="68580" tIns="34290" rIns="68580" bIns="34290" rtlCol="0">
            <a:spAutoFit/>
          </a:bodyPr>
          <a:lstStyle/>
          <a:p>
            <a:pPr>
              <a:lnSpc>
                <a:spcPct val="150000"/>
              </a:lnSpc>
            </a:pPr>
            <a:r>
              <a:rPr lang="en-US" altLang="zh-CN" sz="1100" dirty="0">
                <a:solidFill>
                  <a:schemeClr val="tx1">
                    <a:lumMod val="85000"/>
                    <a:lumOff val="15000"/>
                  </a:schemeClr>
                </a:solidFill>
                <a:latin typeface="微软雅黑"/>
                <a:ea typeface="微软雅黑"/>
                <a:cs typeface="微软雅黑" panose="020B0503020204020204" pitchFamily="34" charset="-122"/>
                <a:sym typeface="微软雅黑"/>
              </a:rPr>
              <a:t>15</a:t>
            </a:r>
            <a:r>
              <a:rPr lang="zh-CN" altLang="en-US" sz="1100" dirty="0">
                <a:solidFill>
                  <a:schemeClr val="tx1">
                    <a:lumMod val="85000"/>
                    <a:lumOff val="15000"/>
                  </a:schemeClr>
                </a:solidFill>
                <a:latin typeface="微软雅黑"/>
                <a:ea typeface="微软雅黑"/>
                <a:cs typeface="微软雅黑" panose="020B0503020204020204" pitchFamily="34" charset="-122"/>
                <a:sym typeface="微软雅黑"/>
              </a:rPr>
              <a:t>岁的阿兵（化名）是某市强制戒毒所里年龄最小的一个。阿兵是澄海外砂人，因年幼其母病亡，其父忙于生计无暇照管他，自</a:t>
            </a:r>
            <a:r>
              <a:rPr lang="en-US" altLang="zh-CN" sz="1100" dirty="0">
                <a:solidFill>
                  <a:schemeClr val="tx1">
                    <a:lumMod val="85000"/>
                    <a:lumOff val="15000"/>
                  </a:schemeClr>
                </a:solidFill>
                <a:latin typeface="微软雅黑"/>
                <a:ea typeface="微软雅黑"/>
                <a:cs typeface="微软雅黑" panose="020B0503020204020204" pitchFamily="34" charset="-122"/>
                <a:sym typeface="微软雅黑"/>
              </a:rPr>
              <a:t>7</a:t>
            </a:r>
            <a:r>
              <a:rPr lang="zh-CN" altLang="en-US" sz="1100" dirty="0">
                <a:solidFill>
                  <a:schemeClr val="tx1">
                    <a:lumMod val="85000"/>
                    <a:lumOff val="15000"/>
                  </a:schemeClr>
                </a:solidFill>
                <a:latin typeface="微软雅黑"/>
                <a:ea typeface="微软雅黑"/>
                <a:cs typeface="微软雅黑" panose="020B0503020204020204" pitchFamily="34" charset="-122"/>
                <a:sym typeface="微软雅黑"/>
              </a:rPr>
              <a:t>岁起，阿兵模仿大人们抽烟，并以之为荣。</a:t>
            </a:r>
            <a:r>
              <a:rPr lang="en-US" altLang="zh-CN" sz="1100" dirty="0">
                <a:solidFill>
                  <a:schemeClr val="tx1">
                    <a:lumMod val="85000"/>
                    <a:lumOff val="15000"/>
                  </a:schemeClr>
                </a:solidFill>
                <a:latin typeface="微软雅黑"/>
                <a:ea typeface="微软雅黑"/>
                <a:cs typeface="微软雅黑" panose="020B0503020204020204" pitchFamily="34" charset="-122"/>
                <a:sym typeface="微软雅黑"/>
              </a:rPr>
              <a:t>15</a:t>
            </a:r>
            <a:r>
              <a:rPr lang="zh-CN" altLang="en-US" sz="1100" dirty="0">
                <a:solidFill>
                  <a:schemeClr val="tx1">
                    <a:lumMod val="85000"/>
                    <a:lumOff val="15000"/>
                  </a:schemeClr>
                </a:solidFill>
                <a:latin typeface="微软雅黑"/>
                <a:ea typeface="微软雅黑"/>
                <a:cs typeface="微软雅黑" panose="020B0503020204020204" pitchFamily="34" charset="-122"/>
                <a:sym typeface="微软雅黑"/>
              </a:rPr>
              <a:t>岁那年，他结识了乡里一做餐饮生意的“大哥”，几番来往后，阿兵很得大哥喜欢。慢慢地，阿兵也发现了大哥原来是“白药仔”，但他也不以之为忤，相反还认为这是“酷”的表现。去年中，趁大哥不在家，小兵偷了一点“白粉”终于“开禁”尝了新，并从此成了一名“小道友”。今年</a:t>
            </a:r>
            <a:r>
              <a:rPr lang="en-US" altLang="zh-CN" sz="1100" dirty="0">
                <a:solidFill>
                  <a:schemeClr val="tx1">
                    <a:lumMod val="85000"/>
                    <a:lumOff val="15000"/>
                  </a:schemeClr>
                </a:solidFill>
                <a:latin typeface="微软雅黑"/>
                <a:ea typeface="微软雅黑"/>
                <a:cs typeface="微软雅黑" panose="020B0503020204020204" pitchFamily="34" charset="-122"/>
                <a:sym typeface="微软雅黑"/>
              </a:rPr>
              <a:t>2</a:t>
            </a:r>
            <a:r>
              <a:rPr lang="zh-CN" altLang="en-US" sz="1100" dirty="0">
                <a:solidFill>
                  <a:schemeClr val="tx1">
                    <a:lumMod val="85000"/>
                    <a:lumOff val="15000"/>
                  </a:schemeClr>
                </a:solidFill>
                <a:latin typeface="微软雅黑"/>
                <a:ea typeface="微软雅黑"/>
                <a:cs typeface="微软雅黑" panose="020B0503020204020204" pitchFamily="34" charset="-122"/>
                <a:sym typeface="微软雅黑"/>
              </a:rPr>
              <a:t>月</a:t>
            </a:r>
            <a:r>
              <a:rPr lang="en-US" altLang="zh-CN" sz="1100" dirty="0">
                <a:solidFill>
                  <a:schemeClr val="tx1">
                    <a:lumMod val="85000"/>
                    <a:lumOff val="15000"/>
                  </a:schemeClr>
                </a:solidFill>
                <a:latin typeface="微软雅黑"/>
                <a:ea typeface="微软雅黑"/>
                <a:cs typeface="微软雅黑" panose="020B0503020204020204" pitchFamily="34" charset="-122"/>
                <a:sym typeface="微软雅黑"/>
              </a:rPr>
              <a:t>19</a:t>
            </a:r>
            <a:r>
              <a:rPr lang="zh-CN" altLang="en-US" sz="1100" dirty="0">
                <a:solidFill>
                  <a:schemeClr val="tx1">
                    <a:lumMod val="85000"/>
                    <a:lumOff val="15000"/>
                  </a:schemeClr>
                </a:solidFill>
                <a:latin typeface="微软雅黑"/>
                <a:ea typeface="微软雅黑"/>
                <a:cs typeface="微软雅黑" panose="020B0503020204020204" pitchFamily="34" charset="-122"/>
                <a:sym typeface="微软雅黑"/>
              </a:rPr>
              <a:t>日，小兵被警方抓获，在审讯时因药瘾发作口吐白沫，结果被送强制戒毒。</a:t>
            </a:r>
          </a:p>
        </p:txBody>
      </p:sp>
      <p:pic>
        <p:nvPicPr>
          <p:cNvPr id="11" name="图片 10"/>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115651" y="3739516"/>
            <a:ext cx="1965960" cy="13701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42" presetClass="entr" presetSubtype="0" fill="hold" nodeType="afterEffect">
                                  <p:childTnLst>
                                    <p:set>
                                      <p:cBhvr>
                                        <p:cTn id="13" dur="500"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anim calcmode="lin" valueType="num">
                                      <p:cBhvr>
                                        <p:cTn id="15" dur="500" fill="hold"/>
                                        <p:tgtEl>
                                          <p:spTgt spid="8"/>
                                        </p:tgtEl>
                                        <p:attrNameLst>
                                          <p:attrName>ppt_x</p:attrName>
                                        </p:attrNameLst>
                                      </p:cBhvr>
                                      <p:tavLst>
                                        <p:tav tm="0">
                                          <p:val>
                                            <p:strVal val="#ppt_x"/>
                                          </p:val>
                                        </p:tav>
                                        <p:tav tm="100000">
                                          <p:val>
                                            <p:strVal val="#ppt_x"/>
                                          </p:val>
                                        </p:tav>
                                      </p:tavLst>
                                    </p:anim>
                                    <p:anim calcmode="lin" valueType="num">
                                      <p:cBhvr>
                                        <p:cTn id="16" dur="500" fill="hold"/>
                                        <p:tgtEl>
                                          <p:spTgt spid="8"/>
                                        </p:tgtEl>
                                        <p:attrNameLst>
                                          <p:attrName>ppt_y</p:attrName>
                                        </p:attrNameLst>
                                      </p:cBhvr>
                                      <p:tavLst>
                                        <p:tav tm="0">
                                          <p:val>
                                            <p:strVal val="#ppt_y+.1"/>
                                          </p:val>
                                        </p:tav>
                                        <p:tav tm="100000">
                                          <p:val>
                                            <p:strVal val="#ppt_y"/>
                                          </p:val>
                                        </p:tav>
                                      </p:tavLst>
                                    </p:anim>
                                  </p:childTnLst>
                                </p:cTn>
                              </p:par>
                            </p:childTnLst>
                          </p:cTn>
                        </p:par>
                        <p:par>
                          <p:cTn id="17" fill="hold" nodeType="withGroup">
                            <p:stCondLst>
                              <p:cond delay="1000"/>
                            </p:stCondLst>
                            <p:childTnLst>
                              <p:par>
                                <p:cTn id="18" presetID="22" presetClass="entr" presetSubtype="8" fill="hold" grpId="0" nodeType="afterEffec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nodeType="withGroup">
                            <p:stCondLst>
                              <p:cond delay="1500"/>
                            </p:stCondLst>
                            <p:childTnLst>
                              <p:par>
                                <p:cTn id="22" presetID="23" presetClass="entr" presetSubtype="16" fill="hold" grpId="1" nodeType="afterEffect">
                                  <p:iterate type="lt">
                                    <p:tmPct val="10000"/>
                                  </p:iterate>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16" name="图片 15"/>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 y="1"/>
            <a:ext cx="1467326" cy="1686401"/>
          </a:xfrm>
          <a:prstGeom prst="rect">
            <a:avLst/>
          </a:prstGeom>
        </p:spPr>
      </p:pic>
      <p:grpSp>
        <p:nvGrpSpPr>
          <p:cNvPr id="9" name="组合 8"/>
          <p:cNvGrpSpPr/>
          <p:nvPr/>
        </p:nvGrpSpPr>
        <p:grpSpPr>
          <a:xfrm>
            <a:off x="3561729" y="1139666"/>
            <a:ext cx="2020253" cy="1269683"/>
            <a:chOff x="7479" y="1667"/>
            <a:chExt cx="4242" cy="2666"/>
          </a:xfrm>
        </p:grpSpPr>
        <p:sp>
          <p:nvSpPr>
            <p:cNvPr id="33" name="矩形 32"/>
            <p:cNvSpPr/>
            <p:nvPr/>
          </p:nvSpPr>
          <p:spPr>
            <a:xfrm>
              <a:off x="7479" y="1667"/>
              <a:ext cx="4242" cy="2666"/>
            </a:xfrm>
            <a:prstGeom prst="rect">
              <a:avLst/>
            </a:prstGeom>
            <a:solidFill>
              <a:srgbClr val="0060A8">
                <a:alpha val="9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sz="9000">
                <a:latin typeface="微软雅黑"/>
                <a:ea typeface="微软雅黑"/>
                <a:sym typeface="微软雅黑"/>
              </a:endParaRPr>
            </a:p>
          </p:txBody>
        </p:sp>
        <p:sp>
          <p:nvSpPr>
            <p:cNvPr id="3" name="文本框 2"/>
            <p:cNvSpPr txBox="1"/>
            <p:nvPr/>
          </p:nvSpPr>
          <p:spPr>
            <a:xfrm>
              <a:off x="7836" y="2274"/>
              <a:ext cx="3700" cy="1519"/>
            </a:xfrm>
            <a:prstGeom prst="rect">
              <a:avLst/>
            </a:prstGeom>
            <a:noFill/>
          </p:spPr>
          <p:txBody>
            <a:bodyPr wrap="none" rtlCol="0">
              <a:spAutoFit/>
            </a:bodyPr>
            <a:lstStyle/>
            <a:p>
              <a:pPr algn="l"/>
              <a:r>
                <a:rPr kumimoji="1" lang="zh-CN" altLang="en-US" sz="4100" b="1">
                  <a:solidFill>
                    <a:schemeClr val="bg1"/>
                  </a:solidFill>
                  <a:latin typeface="微软雅黑"/>
                  <a:ea typeface="微软雅黑"/>
                  <a:cs typeface="微软雅黑" panose="020B0503020204020204" pitchFamily="34" charset="-122"/>
                  <a:sym typeface="微软雅黑"/>
                </a:rPr>
                <a:t>第四章</a:t>
              </a:r>
            </a:p>
          </p:txBody>
        </p:sp>
      </p:grpSp>
      <p:sp>
        <p:nvSpPr>
          <p:cNvPr id="14" name="文本框 13"/>
          <p:cNvSpPr txBox="1"/>
          <p:nvPr/>
        </p:nvSpPr>
        <p:spPr>
          <a:xfrm>
            <a:off x="2713528" y="2536927"/>
            <a:ext cx="3737610" cy="761048"/>
          </a:xfrm>
          <a:prstGeom prst="rect">
            <a:avLst/>
          </a:prstGeom>
          <a:noFill/>
        </p:spPr>
        <p:txBody>
          <a:bodyPr wrap="none" lIns="68580" tIns="34290" rIns="68580" bIns="34290" rtlCol="0">
            <a:spAutoFit/>
          </a:bodyPr>
          <a:lstStyle/>
          <a:p>
            <a:pPr algn="ctr"/>
            <a:r>
              <a:rPr kumimoji="1" lang="zh-CN" altLang="en-US" sz="4500" b="1" spc="225">
                <a:solidFill>
                  <a:schemeClr val="tx1">
                    <a:lumMod val="75000"/>
                    <a:lumOff val="25000"/>
                  </a:schemeClr>
                </a:solidFill>
                <a:latin typeface="微软雅黑"/>
                <a:ea typeface="微软雅黑"/>
                <a:cs typeface="微软雅黑" panose="020B0503020204020204" pitchFamily="34" charset="-122"/>
                <a:sym typeface="微软雅黑"/>
              </a:rPr>
              <a:t>树立健康观念</a:t>
            </a:r>
          </a:p>
        </p:txBody>
      </p:sp>
      <p:sp>
        <p:nvSpPr>
          <p:cNvPr id="36" name="文本框 35"/>
          <p:cNvSpPr txBox="1"/>
          <p:nvPr/>
        </p:nvSpPr>
        <p:spPr>
          <a:xfrm>
            <a:off x="1689828" y="3389472"/>
            <a:ext cx="5764054" cy="577081"/>
          </a:xfrm>
          <a:prstGeom prst="rect">
            <a:avLst/>
          </a:prstGeom>
          <a:noFill/>
        </p:spPr>
        <p:txBody>
          <a:bodyPr wrap="square" lIns="68580" tIns="34290" rIns="68580" bIns="34290" rtlCol="0">
            <a:spAutoFit/>
          </a:bodyPr>
          <a:lstStyle/>
          <a:p>
            <a:pPr algn="ctr"/>
            <a:r>
              <a:rPr lang="en-US" altLang="zh-CN" sz="1100">
                <a:solidFill>
                  <a:schemeClr val="tx1">
                    <a:lumMod val="65000"/>
                    <a:lumOff val="35000"/>
                  </a:schemeClr>
                </a:solidFill>
                <a:latin typeface="微软雅黑"/>
                <a:ea typeface="微软雅黑"/>
                <a:cs typeface="STHeiti Light" charset="-122"/>
                <a:sym typeface="微软雅黑"/>
              </a:rPr>
              <a:t>Lorem Ipsum Dolor Sit Amet, Consectetuer Adipiscing Elit. Maecenas Porttitor Congue Massa. Fusce Posuere, Magnased</a:t>
            </a:r>
            <a:r>
              <a:rPr lang="zh-CN" altLang="en-US" sz="1100">
                <a:solidFill>
                  <a:schemeClr val="tx1">
                    <a:lumMod val="65000"/>
                    <a:lumOff val="35000"/>
                  </a:schemeClr>
                </a:solidFill>
                <a:latin typeface="微软雅黑"/>
                <a:ea typeface="微软雅黑"/>
                <a:cs typeface="STHeiti Light" charset="-122"/>
                <a:sym typeface="微软雅黑"/>
              </a:rPr>
              <a:t> </a:t>
            </a:r>
            <a:r>
              <a:rPr lang="en-US" altLang="zh-CN" sz="1100">
                <a:solidFill>
                  <a:schemeClr val="tx1">
                    <a:lumMod val="65000"/>
                    <a:lumOff val="35000"/>
                  </a:schemeClr>
                </a:solidFill>
                <a:latin typeface="微软雅黑"/>
                <a:ea typeface="微软雅黑"/>
                <a:cs typeface="STHeiti Light" charset="-122"/>
                <a:sym typeface="微软雅黑"/>
              </a:rPr>
              <a:t>Lorem Ipsum Dolor Sit Amet, Consectetuer Adipiscing Elit. Maecenas</a:t>
            </a:r>
          </a:p>
        </p:txBody>
      </p:sp>
      <p:pic>
        <p:nvPicPr>
          <p:cNvPr id="15" name="图片 1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7716270" y="3190596"/>
            <a:ext cx="1253516" cy="184425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 presetClass="entr" presetSubtype="9" fill="hold" nodeType="afterEffect">
                                  <p:stCondLst>
                                    <p:cond delay="0"/>
                                  </p:stCondLst>
                                  <p:childTnLst>
                                    <p:set>
                                      <p:cBhvr>
                                        <p:cTn id="7" dur="1" fill="hold">
                                          <p:stCondLst>
                                            <p:cond delay="0"/>
                                          </p:stCondLst>
                                        </p:cTn>
                                        <p:tgtEl>
                                          <p:spTgt spid="16"/>
                                        </p:tgtEl>
                                        <p:attrNameLst>
                                          <p:attrName>style.visibility</p:attrName>
                                        </p:attrNameLst>
                                      </p:cBhvr>
                                      <p:to>
                                        <p:strVal val="visible"/>
                                      </p:to>
                                    </p:set>
                                    <p:anim calcmode="lin" valueType="num">
                                      <p:cBhvr additive="base">
                                        <p:cTn id="8" dur="500" fill="hold"/>
                                        <p:tgtEl>
                                          <p:spTgt spid="16"/>
                                        </p:tgtEl>
                                        <p:attrNameLst>
                                          <p:attrName>ppt_x</p:attrName>
                                        </p:attrNameLst>
                                      </p:cBhvr>
                                      <p:tavLst>
                                        <p:tav tm="0">
                                          <p:val>
                                            <p:strVal val="0-#ppt_w/2"/>
                                          </p:val>
                                        </p:tav>
                                        <p:tav tm="100000">
                                          <p:val>
                                            <p:strVal val="#ppt_x"/>
                                          </p:val>
                                        </p:tav>
                                      </p:tavLst>
                                    </p:anim>
                                    <p:anim calcmode="lin" valueType="num">
                                      <p:cBhvr additive="base">
                                        <p:cTn id="9" dur="500" fill="hold"/>
                                        <p:tgtEl>
                                          <p:spTgt spid="16"/>
                                        </p:tgtEl>
                                        <p:attrNameLst>
                                          <p:attrName>ppt_y</p:attrName>
                                        </p:attrNameLst>
                                      </p:cBhvr>
                                      <p:tavLst>
                                        <p:tav tm="0">
                                          <p:val>
                                            <p:strVal val="0-#ppt_h/2"/>
                                          </p:val>
                                        </p:tav>
                                        <p:tav tm="100000">
                                          <p:val>
                                            <p:strVal val="#ppt_y"/>
                                          </p:val>
                                        </p:tav>
                                      </p:tavLst>
                                    </p:anim>
                                  </p:childTnLst>
                                </p:cTn>
                              </p:par>
                            </p:childTnLst>
                          </p:cTn>
                        </p:par>
                        <p:par>
                          <p:cTn id="10" fill="hold" nodeType="withGroup">
                            <p:stCondLst>
                              <p:cond delay="500"/>
                            </p:stCondLst>
                            <p:childTnLst>
                              <p:par>
                                <p:cTn id="11" presetID="37" presetClass="entr" presetSubtype="0" fill="hold" nodeType="afterEffec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anim calcmode="lin" valueType="num">
                                      <p:cBhvr>
                                        <p:cTn id="14" dur="1000" fill="hold"/>
                                        <p:tgtEl>
                                          <p:spTgt spid="15"/>
                                        </p:tgtEl>
                                        <p:attrNameLst>
                                          <p:attrName>ppt_x</p:attrName>
                                        </p:attrNameLst>
                                      </p:cBhvr>
                                      <p:tavLst>
                                        <p:tav tm="0">
                                          <p:val>
                                            <p:strVal val="#ppt_x"/>
                                          </p:val>
                                        </p:tav>
                                        <p:tav tm="100000">
                                          <p:val>
                                            <p:strVal val="#ppt_x"/>
                                          </p:val>
                                        </p:tav>
                                      </p:tavLst>
                                    </p:anim>
                                    <p:anim calcmode="lin" valueType="num">
                                      <p:cBhvr>
                                        <p:cTn id="15" dur="900" decel="100000" fill="hold"/>
                                        <p:tgtEl>
                                          <p:spTgt spid="15"/>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17" fill="hold" nodeType="withGroup">
                            <p:stCondLst>
                              <p:cond delay="1500"/>
                            </p:stCondLst>
                            <p:childTnLst>
                              <p:par>
                                <p:cTn id="18" presetID="2" presetClass="entr" presetSubtype="1" fill="hold" nodeType="afterEffec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0-#ppt_h/2"/>
                                          </p:val>
                                        </p:tav>
                                        <p:tav tm="100000">
                                          <p:val>
                                            <p:strVal val="#ppt_y"/>
                                          </p:val>
                                        </p:tav>
                                      </p:tavLst>
                                    </p:anim>
                                  </p:childTnLst>
                                </p:cTn>
                              </p:par>
                            </p:childTnLst>
                          </p:cTn>
                        </p:par>
                        <p:par>
                          <p:cTn id="22" fill="hold" nodeType="withGroup">
                            <p:stCondLst>
                              <p:cond delay="2000"/>
                            </p:stCondLst>
                            <p:childTnLst>
                              <p:par>
                                <p:cTn id="23" presetID="2" presetClass="entr" presetSubtype="2" decel="50000" fill="hold" grpId="0" nodeType="afterEffec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1000" fill="hold"/>
                                        <p:tgtEl>
                                          <p:spTgt spid="14"/>
                                        </p:tgtEl>
                                        <p:attrNameLst>
                                          <p:attrName>ppt_x</p:attrName>
                                        </p:attrNameLst>
                                      </p:cBhvr>
                                      <p:tavLst>
                                        <p:tav tm="0">
                                          <p:val>
                                            <p:strVal val="1+#ppt_w/2"/>
                                          </p:val>
                                        </p:tav>
                                        <p:tav tm="100000">
                                          <p:val>
                                            <p:strVal val="#ppt_x"/>
                                          </p:val>
                                        </p:tav>
                                      </p:tavLst>
                                    </p:anim>
                                    <p:anim calcmode="lin" valueType="num">
                                      <p:cBhvr additive="base">
                                        <p:cTn id="26" dur="1000" fill="hold"/>
                                        <p:tgtEl>
                                          <p:spTgt spid="14"/>
                                        </p:tgtEl>
                                        <p:attrNameLst>
                                          <p:attrName>ppt_y</p:attrName>
                                        </p:attrNameLst>
                                      </p:cBhvr>
                                      <p:tavLst>
                                        <p:tav tm="0">
                                          <p:val>
                                            <p:strVal val="#ppt_y"/>
                                          </p:val>
                                        </p:tav>
                                        <p:tav tm="100000">
                                          <p:val>
                                            <p:strVal val="#ppt_y"/>
                                          </p:val>
                                        </p:tav>
                                      </p:tavLst>
                                    </p:anim>
                                  </p:childTnLst>
                                </p:cTn>
                              </p:par>
                            </p:childTnLst>
                          </p:cTn>
                        </p:par>
                        <p:par>
                          <p:cTn id="27" fill="hold" nodeType="withGroup">
                            <p:stCondLst>
                              <p:cond delay="3000"/>
                            </p:stCondLst>
                            <p:childTnLst>
                              <p:par>
                                <p:cTn id="28" presetID="16" presetClass="entr" presetSubtype="21" fill="hold" grpId="1" nodeType="afterEffect">
                                  <p:childTnLst>
                                    <p:set>
                                      <p:cBhvr>
                                        <p:cTn id="29" dur="1" fill="hold">
                                          <p:stCondLst>
                                            <p:cond delay="0"/>
                                          </p:stCondLst>
                                        </p:cTn>
                                        <p:tgtEl>
                                          <p:spTgt spid="36"/>
                                        </p:tgtEl>
                                        <p:attrNameLst>
                                          <p:attrName>style.visibility</p:attrName>
                                        </p:attrNameLst>
                                      </p:cBhvr>
                                      <p:to>
                                        <p:strVal val="visible"/>
                                      </p:to>
                                    </p:set>
                                    <p:animEffect transition="in" filter="barn(inVertical)">
                                      <p:cBhvr>
                                        <p:cTn id="3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6"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7" y="151447"/>
            <a:ext cx="2673191" cy="654368"/>
            <a:chOff x="396" y="453"/>
            <a:chExt cx="5613"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865" y="729"/>
              <a:ext cx="4144"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树立健康观念</a:t>
              </a:r>
            </a:p>
          </p:txBody>
        </p:sp>
      </p:grpSp>
      <p:grpSp>
        <p:nvGrpSpPr>
          <p:cNvPr id="3" name="组合 2"/>
          <p:cNvGrpSpPr/>
          <p:nvPr/>
        </p:nvGrpSpPr>
        <p:grpSpPr>
          <a:xfrm>
            <a:off x="1087279" y="1736408"/>
            <a:ext cx="1820228" cy="2447925"/>
            <a:chOff x="2878" y="4665"/>
            <a:chExt cx="3234" cy="4349"/>
          </a:xfrm>
        </p:grpSpPr>
        <p:sp>
          <p:nvSpPr>
            <p:cNvPr id="18" name="矩形 17"/>
            <p:cNvSpPr/>
            <p:nvPr/>
          </p:nvSpPr>
          <p:spPr bwMode="auto">
            <a:xfrm rot="2700000">
              <a:off x="3648" y="6550"/>
              <a:ext cx="2465" cy="246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16" name="矩形 15"/>
            <p:cNvSpPr/>
            <p:nvPr/>
          </p:nvSpPr>
          <p:spPr bwMode="auto">
            <a:xfrm rot="2700000">
              <a:off x="2878" y="4665"/>
              <a:ext cx="2465" cy="2465"/>
            </a:xfrm>
            <a:prstGeom prst="rect">
              <a:avLst/>
            </a:prstGeom>
            <a:blipFill rotWithShape="0">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grpSp>
      <p:pic>
        <p:nvPicPr>
          <p:cNvPr id="6" name="图片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13348" y="2782253"/>
            <a:ext cx="1473041" cy="2167414"/>
          </a:xfrm>
          <a:prstGeom prst="rect">
            <a:avLst/>
          </a:prstGeom>
        </p:spPr>
      </p:pic>
      <p:sp>
        <p:nvSpPr>
          <p:cNvPr id="7" name="AutoShape 28"/>
          <p:cNvSpPr>
            <a:spLocks noChangeArrowheads="1"/>
          </p:cNvSpPr>
          <p:nvPr/>
        </p:nvSpPr>
        <p:spPr bwMode="auto">
          <a:xfrm>
            <a:off x="2850832" y="1658304"/>
            <a:ext cx="5771198" cy="899159"/>
          </a:xfrm>
          <a:prstGeom prst="roundRect">
            <a:avLst>
              <a:gd name="adj" fmla="val 0"/>
            </a:avLst>
          </a:prstGeom>
          <a:noFill/>
          <a:ln w="9525">
            <a:noFill/>
            <a:prstDash val="lgDashDotDot"/>
            <a:round/>
          </a:ln>
        </p:spPr>
        <p:txBody>
          <a:bodyPr wrap="square" lIns="68580" tIns="34290" rIns="68580" bIns="34290" anchor="ctr">
            <a:spAutoFit/>
          </a:bodyPr>
          <a:lstStyle>
            <a:lvl1pPr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nSpc>
                <a:spcPct val="150000"/>
              </a:lnSpc>
            </a:pPr>
            <a:r>
              <a:rPr lang="zh-CN" altLang="en-US" sz="1200" dirty="0">
                <a:latin typeface="微软雅黑"/>
                <a:ea typeface="微软雅黑"/>
                <a:cs typeface="微软雅黑" panose="020B0503020204020204" pitchFamily="34" charset="-122"/>
                <a:sym typeface="微软雅黑"/>
              </a:rPr>
              <a:t>多数吸毒者初次吸食毒品都是由于接受了毒贩子或其他吸毒人员“免费”提供的毒品而走上吸毒道路的，所以我们一定不能贪图眼前的小恩小惠，始终谨记天下没有白来的好处，任何事情都要靠自己的努力才能获得成功！</a:t>
            </a:r>
          </a:p>
        </p:txBody>
      </p:sp>
      <p:sp>
        <p:nvSpPr>
          <p:cNvPr id="8" name="文本框 7"/>
          <p:cNvSpPr txBox="1"/>
          <p:nvPr/>
        </p:nvSpPr>
        <p:spPr>
          <a:xfrm>
            <a:off x="2850833" y="1365409"/>
            <a:ext cx="2870835" cy="345281"/>
          </a:xfrm>
          <a:prstGeom prst="rect">
            <a:avLst/>
          </a:prstGeom>
          <a:noFill/>
          <a:effectLst>
            <a:outerShdw blurRad="127000" dist="76200" algn="l" rotWithShape="0">
              <a:prstClr val="black">
                <a:alpha val="27000"/>
              </a:prstClr>
            </a:outerShdw>
          </a:effectLst>
          <a:extLst>
            <a:ext uri="{909E8E84-426E-40DD-AFC4-6F175D3DCCD1}">
              <a14:hiddenFill xmlns:a14="http://schemas.microsoft.com/office/drawing/2010/main">
                <a:solidFill>
                  <a:srgbClr val="0095AB"/>
                </a:solidFill>
              </a14:hiddenFill>
            </a:ext>
          </a:extLst>
        </p:spPr>
        <p:txBody>
          <a:bodyPr wrap="square" lIns="68580" tIns="34290" rIns="68580" bIns="34290" rtlCol="0">
            <a:spAutoFit/>
          </a:bodyPr>
          <a:lstStyle/>
          <a:p>
            <a:r>
              <a:rPr lang="zh-CN" altLang="en-US" sz="1800" dirty="0">
                <a:latin typeface="微软雅黑"/>
                <a:ea typeface="微软雅黑"/>
                <a:cs typeface="微软雅黑" panose="020B0503020204020204" pitchFamily="34" charset="-122"/>
                <a:sym typeface="微软雅黑"/>
              </a:rPr>
              <a:t>拒绝接受陌生人的“馈赠”</a:t>
            </a:r>
          </a:p>
        </p:txBody>
      </p:sp>
      <p:sp>
        <p:nvSpPr>
          <p:cNvPr id="9" name="AutoShape 28"/>
          <p:cNvSpPr>
            <a:spLocks noChangeArrowheads="1"/>
          </p:cNvSpPr>
          <p:nvPr/>
        </p:nvSpPr>
        <p:spPr bwMode="auto">
          <a:xfrm>
            <a:off x="3195162" y="3156854"/>
            <a:ext cx="5588794" cy="830997"/>
          </a:xfrm>
          <a:prstGeom prst="roundRect">
            <a:avLst>
              <a:gd name="adj" fmla="val 0"/>
            </a:avLst>
          </a:prstGeom>
          <a:noFill/>
          <a:ln w="9525">
            <a:noFill/>
            <a:prstDash val="lgDashDotDot"/>
            <a:round/>
          </a:ln>
        </p:spPr>
        <p:txBody>
          <a:bodyPr wrap="square" lIns="68580" tIns="34290" rIns="68580" bIns="34290" anchor="ctr">
            <a:spAutoFit/>
          </a:bodyPr>
          <a:lstStyle/>
          <a:p>
            <a:pPr>
              <a:lnSpc>
                <a:spcPct val="150000"/>
              </a:lnSpc>
            </a:pPr>
            <a:r>
              <a:rPr lang="zh-CN" altLang="en-US" sz="1100" dirty="0">
                <a:latin typeface="微软雅黑"/>
                <a:ea typeface="微软雅黑"/>
                <a:cs typeface="微软雅黑" panose="020B0503020204020204" pitchFamily="34" charset="-122"/>
                <a:sym typeface="微软雅黑"/>
              </a:rPr>
              <a:t>毒贩们鼓吹“吸毒是时髦，是有钱人的标志”这是极其荒唐的错误观念，而青少年关注潮流、追崇时尚，往往会被这种错误观念所左右。因此作为新时期的青少年潮流面前要分清是非，重视培养自身良好的习惯，不要盲目追赶时髦。 </a:t>
            </a:r>
          </a:p>
        </p:txBody>
      </p:sp>
      <p:sp>
        <p:nvSpPr>
          <p:cNvPr id="10" name="文本框 9"/>
          <p:cNvSpPr txBox="1"/>
          <p:nvPr/>
        </p:nvSpPr>
        <p:spPr>
          <a:xfrm>
            <a:off x="3195161" y="2903221"/>
            <a:ext cx="1864995" cy="345281"/>
          </a:xfrm>
          <a:prstGeom prst="rect">
            <a:avLst/>
          </a:prstGeom>
          <a:noFill/>
          <a:effectLst>
            <a:outerShdw blurRad="114300" dist="76200" algn="l" rotWithShape="0">
              <a:prstClr val="black">
                <a:alpha val="27000"/>
              </a:prstClr>
            </a:outerShdw>
          </a:effectLst>
          <a:extLst>
            <a:ext uri="{909E8E84-426E-40DD-AFC4-6F175D3DCCD1}">
              <a14:hiddenFill xmlns:a14="http://schemas.microsoft.com/office/drawing/2010/main">
                <a:solidFill>
                  <a:srgbClr val="F6B923"/>
                </a:solidFill>
              </a14:hiddenFill>
            </a:ext>
          </a:extLst>
        </p:spPr>
        <p:txBody>
          <a:bodyPr wrap="square" lIns="68580" tIns="34290" rIns="68580" bIns="34290" rtlCol="0">
            <a:spAutoFit/>
          </a:bodyPr>
          <a:lstStyle/>
          <a:p>
            <a:pPr algn="l"/>
            <a:r>
              <a:rPr lang="zh-CN" altLang="en-US" sz="1800" dirty="0">
                <a:latin typeface="微软雅黑"/>
                <a:ea typeface="微软雅黑"/>
                <a:cs typeface="微软雅黑" panose="020B0503020204020204" pitchFamily="34" charset="-122"/>
                <a:sym typeface="微软雅黑"/>
              </a:rPr>
              <a:t>不盲目追赶时髦 </a:t>
            </a:r>
          </a:p>
        </p:txBody>
      </p:sp>
      <p:pic>
        <p:nvPicPr>
          <p:cNvPr id="12" name="图片 11"/>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008019" y="3664744"/>
            <a:ext cx="2073593" cy="14449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37" presetClass="entr" presetSubtype="0" fill="hold" nodeType="afterEffec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900" decel="100000" fill="hold"/>
                                        <p:tgtEl>
                                          <p:spTgt spid="6"/>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8" fill="hold" nodeType="withGroup">
                            <p:stCondLst>
                              <p:cond delay="1500"/>
                            </p:stCondLst>
                            <p:childTnLst>
                              <p:par>
                                <p:cTn id="19" presetID="53" presetClass="entr" presetSubtype="0" fill="hold" nodeType="afterEffec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par>
                          <p:cTn id="24" fill="hold" nodeType="withGroup">
                            <p:stCondLst>
                              <p:cond delay="2000"/>
                            </p:stCondLst>
                            <p:childTnLst>
                              <p:par>
                                <p:cTn id="25" presetID="22" presetClass="entr" presetSubtype="8" fill="hold" grpId="1" nodeType="afterEffec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par>
                          <p:cTn id="28" fill="hold" nodeType="withGroup">
                            <p:stCondLst>
                              <p:cond delay="2500"/>
                            </p:stCondLst>
                            <p:childTnLst>
                              <p:par>
                                <p:cTn id="29" presetID="23" presetClass="entr" presetSubtype="16" fill="hold" grpId="0" nodeType="afterEffect">
                                  <p:iterate type="lt">
                                    <p:tmPct val="10000"/>
                                  </p:iterate>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childTnLst>
                                </p:cTn>
                              </p:par>
                            </p:childTnLst>
                          </p:cTn>
                        </p:par>
                        <p:par>
                          <p:cTn id="33" fill="hold" nodeType="withGroup">
                            <p:stCondLst>
                              <p:cond delay="7800"/>
                            </p:stCondLst>
                            <p:childTnLst>
                              <p:par>
                                <p:cTn id="34" presetID="22" presetClass="entr" presetSubtype="8" fill="hold" grpId="3" nodeType="afterEffect">
                                  <p:childTnLst>
                                    <p:set>
                                      <p:cBhvr>
                                        <p:cTn id="35" dur="1" fill="hold">
                                          <p:stCondLst>
                                            <p:cond delay="0"/>
                                          </p:stCondLst>
                                        </p:cTn>
                                        <p:tgtEl>
                                          <p:spTgt spid="10"/>
                                        </p:tgtEl>
                                        <p:attrNameLst>
                                          <p:attrName>style.visibility</p:attrName>
                                        </p:attrNameLst>
                                      </p:cBhvr>
                                      <p:to>
                                        <p:strVal val="visible"/>
                                      </p:to>
                                    </p:set>
                                    <p:animEffect transition="in" filter="wipe(left)">
                                      <p:cBhvr>
                                        <p:cTn id="36" dur="500"/>
                                        <p:tgtEl>
                                          <p:spTgt spid="10"/>
                                        </p:tgtEl>
                                      </p:cBhvr>
                                    </p:animEffect>
                                  </p:childTnLst>
                                </p:cTn>
                              </p:par>
                            </p:childTnLst>
                          </p:cTn>
                        </p:par>
                        <p:par>
                          <p:cTn id="37" fill="hold" nodeType="withGroup">
                            <p:stCondLst>
                              <p:cond delay="8300"/>
                            </p:stCondLst>
                            <p:childTnLst>
                              <p:par>
                                <p:cTn id="38" presetID="23" presetClass="entr" presetSubtype="16" fill="hold" grpId="2" nodeType="afterEffect">
                                  <p:iterate type="lt">
                                    <p:tmPct val="10000"/>
                                  </p:iterate>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1"/>
      <p:bldP spid="9" grpId="2"/>
      <p:bldP spid="10" grpId="3"/>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6" y="151447"/>
            <a:ext cx="2684145" cy="654368"/>
            <a:chOff x="396" y="453"/>
            <a:chExt cx="5636"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888" y="729"/>
              <a:ext cx="4144"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树立健康观念</a:t>
              </a:r>
            </a:p>
          </p:txBody>
        </p:sp>
      </p:grpSp>
      <p:grpSp>
        <p:nvGrpSpPr>
          <p:cNvPr id="3" name="组合 2"/>
          <p:cNvGrpSpPr/>
          <p:nvPr/>
        </p:nvGrpSpPr>
        <p:grpSpPr>
          <a:xfrm>
            <a:off x="791528" y="1345406"/>
            <a:ext cx="7560945" cy="2939415"/>
            <a:chOff x="1662" y="2100"/>
            <a:chExt cx="15876" cy="6172"/>
          </a:xfrm>
        </p:grpSpPr>
        <p:sp>
          <p:nvSpPr>
            <p:cNvPr id="406" name="矩形 405"/>
            <p:cNvSpPr/>
            <p:nvPr/>
          </p:nvSpPr>
          <p:spPr>
            <a:xfrm>
              <a:off x="1662" y="3461"/>
              <a:ext cx="15877" cy="4811"/>
            </a:xfrm>
            <a:prstGeom prst="rect">
              <a:avLst/>
            </a:prstGeom>
            <a:noFill/>
            <a:ln w="38100">
              <a:solidFill>
                <a:srgbClr val="09375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sz="100">
                <a:latin typeface="微软雅黑"/>
                <a:ea typeface="微软雅黑"/>
                <a:sym typeface="微软雅黑"/>
              </a:endParaRPr>
            </a:p>
          </p:txBody>
        </p:sp>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815" y="2100"/>
              <a:ext cx="4195" cy="6172"/>
            </a:xfrm>
            <a:prstGeom prst="rect">
              <a:avLst/>
            </a:prstGeom>
          </p:spPr>
        </p:pic>
      </p:grpSp>
      <p:sp>
        <p:nvSpPr>
          <p:cNvPr id="7" name="文本框 6"/>
          <p:cNvSpPr txBox="1"/>
          <p:nvPr/>
        </p:nvSpPr>
        <p:spPr>
          <a:xfrm>
            <a:off x="2715578" y="1534954"/>
            <a:ext cx="1470660" cy="437674"/>
          </a:xfrm>
          <a:prstGeom prst="rect">
            <a:avLst/>
          </a:prstGeom>
          <a:noFill/>
        </p:spPr>
        <p:txBody>
          <a:bodyPr wrap="none" lIns="68580" tIns="34290" rIns="68580" bIns="34290" rtlCol="0" anchor="t">
            <a:spAutoFit/>
          </a:bodyPr>
          <a:lstStyle/>
          <a:p>
            <a:pPr algn="ctr"/>
            <a:r>
              <a:rPr lang="zh-CN" altLang="en-US" sz="2400" b="1" spc="225">
                <a:latin typeface="微软雅黑"/>
                <a:ea typeface="微软雅黑"/>
                <a:cs typeface="微软雅黑" panose="020B0503020204020204" pitchFamily="34" charset="-122"/>
                <a:sym typeface="微软雅黑"/>
              </a:rPr>
              <a:t>慎重交友</a:t>
            </a:r>
          </a:p>
        </p:txBody>
      </p:sp>
      <p:sp>
        <p:nvSpPr>
          <p:cNvPr id="8" name="文本框 7"/>
          <p:cNvSpPr txBox="1"/>
          <p:nvPr/>
        </p:nvSpPr>
        <p:spPr>
          <a:xfrm>
            <a:off x="3114675" y="2274094"/>
            <a:ext cx="4994434" cy="1730216"/>
          </a:xfrm>
          <a:prstGeom prst="rect">
            <a:avLst/>
          </a:prstGeom>
          <a:noFill/>
        </p:spPr>
        <p:txBody>
          <a:bodyPr wrap="square" lIns="68580" tIns="34290" rIns="68580" bIns="34290" rtlCol="0">
            <a:spAutoFit/>
          </a:bodyPr>
          <a:lstStyle/>
          <a:p>
            <a:pPr>
              <a:lnSpc>
                <a:spcPct val="150000"/>
              </a:lnSpc>
            </a:pPr>
            <a:r>
              <a:rPr lang="zh-CN" altLang="en-US" sz="1800" dirty="0">
                <a:latin typeface="微软雅黑"/>
                <a:ea typeface="微软雅黑"/>
                <a:cs typeface="微软雅黑" panose="020B0503020204020204" pitchFamily="34" charset="-122"/>
                <a:sym typeface="微软雅黑"/>
              </a:rPr>
              <a:t>青少年在成长初期渴望结识朋友，无论是校内还是校外结交的朋友，只要在自己交往甚密的人中有一个吸上毒，往往自己也容易受到感染而吸毒，慎重交友是青少年处世之道。</a:t>
            </a:r>
          </a:p>
        </p:txBody>
      </p:sp>
      <p:pic>
        <p:nvPicPr>
          <p:cNvPr id="9" name="图片 8"/>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008019" y="3664744"/>
            <a:ext cx="2073593" cy="14449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42" presetClass="entr" presetSubtype="0" fill="hold" nodeType="afterEffect">
                                  <p:childTnLst>
                                    <p:set>
                                      <p:cBhvr>
                                        <p:cTn id="13" dur="500"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anim calcmode="lin" valueType="num">
                                      <p:cBhvr>
                                        <p:cTn id="15" dur="500" fill="hold"/>
                                        <p:tgtEl>
                                          <p:spTgt spid="3"/>
                                        </p:tgtEl>
                                        <p:attrNameLst>
                                          <p:attrName>ppt_x</p:attrName>
                                        </p:attrNameLst>
                                      </p:cBhvr>
                                      <p:tavLst>
                                        <p:tav tm="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1"/>
                                          </p:val>
                                        </p:tav>
                                        <p:tav tm="100000">
                                          <p:val>
                                            <p:strVal val="#ppt_y"/>
                                          </p:val>
                                        </p:tav>
                                      </p:tavLst>
                                    </p:anim>
                                  </p:childTnLst>
                                </p:cTn>
                              </p:par>
                            </p:childTnLst>
                          </p:cTn>
                        </p:par>
                        <p:par>
                          <p:cTn id="17" fill="hold" nodeType="withGroup">
                            <p:stCondLst>
                              <p:cond delay="1000"/>
                            </p:stCondLst>
                            <p:childTnLst>
                              <p:par>
                                <p:cTn id="18" presetID="22" presetClass="entr" presetSubtype="8" fill="hold" grpId="0" nodeType="afterEffec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par>
                          <p:cTn id="21" fill="hold" nodeType="withGroup">
                            <p:stCondLst>
                              <p:cond delay="1500"/>
                            </p:stCondLst>
                            <p:childTnLst>
                              <p:par>
                                <p:cTn id="22" presetID="22" presetClass="entr" presetSubtype="8" fill="hold" grpId="1" nodeType="afterEffec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7" y="151447"/>
            <a:ext cx="2683669" cy="654368"/>
            <a:chOff x="396" y="453"/>
            <a:chExt cx="5635"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887" y="729"/>
              <a:ext cx="4144"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树立健康观念</a:t>
              </a:r>
            </a:p>
          </p:txBody>
        </p:sp>
      </p:grpSp>
      <p:grpSp>
        <p:nvGrpSpPr>
          <p:cNvPr id="3" name="组合 2"/>
          <p:cNvGrpSpPr/>
          <p:nvPr/>
        </p:nvGrpSpPr>
        <p:grpSpPr>
          <a:xfrm>
            <a:off x="791528" y="1345406"/>
            <a:ext cx="7560945" cy="2939415"/>
            <a:chOff x="1662" y="2100"/>
            <a:chExt cx="15876" cy="6172"/>
          </a:xfrm>
        </p:grpSpPr>
        <p:sp>
          <p:nvSpPr>
            <p:cNvPr id="406" name="矩形 405"/>
            <p:cNvSpPr/>
            <p:nvPr/>
          </p:nvSpPr>
          <p:spPr>
            <a:xfrm>
              <a:off x="1662" y="3461"/>
              <a:ext cx="15877" cy="4811"/>
            </a:xfrm>
            <a:prstGeom prst="rect">
              <a:avLst/>
            </a:prstGeom>
            <a:noFill/>
            <a:ln w="38100">
              <a:solidFill>
                <a:srgbClr val="09375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sz="100">
                <a:latin typeface="微软雅黑"/>
                <a:ea typeface="微软雅黑"/>
                <a:sym typeface="微软雅黑"/>
              </a:endParaRPr>
            </a:p>
          </p:txBody>
        </p:sp>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815" y="2100"/>
              <a:ext cx="4195" cy="6172"/>
            </a:xfrm>
            <a:prstGeom prst="rect">
              <a:avLst/>
            </a:prstGeom>
          </p:spPr>
        </p:pic>
      </p:grpSp>
      <p:sp>
        <p:nvSpPr>
          <p:cNvPr id="7" name="文本框 6"/>
          <p:cNvSpPr txBox="1"/>
          <p:nvPr/>
        </p:nvSpPr>
        <p:spPr>
          <a:xfrm>
            <a:off x="2631281" y="1545432"/>
            <a:ext cx="2137410" cy="437674"/>
          </a:xfrm>
          <a:prstGeom prst="rect">
            <a:avLst/>
          </a:prstGeom>
          <a:noFill/>
        </p:spPr>
        <p:txBody>
          <a:bodyPr wrap="none" lIns="68580" tIns="34290" rIns="68580" bIns="34290" rtlCol="0" anchor="t">
            <a:spAutoFit/>
          </a:bodyPr>
          <a:lstStyle/>
          <a:p>
            <a:pPr algn="ctr"/>
            <a:r>
              <a:rPr lang="zh-CN" altLang="en-US" sz="2400" b="1" spc="225">
                <a:latin typeface="微软雅黑"/>
                <a:ea typeface="微软雅黑"/>
                <a:cs typeface="微软雅黑" panose="020B0503020204020204" pitchFamily="34" charset="-122"/>
                <a:sym typeface="微软雅黑"/>
              </a:rPr>
              <a:t>不要轻信他人</a:t>
            </a:r>
          </a:p>
        </p:txBody>
      </p:sp>
      <p:sp>
        <p:nvSpPr>
          <p:cNvPr id="8" name="文本框 7"/>
          <p:cNvSpPr txBox="1"/>
          <p:nvPr/>
        </p:nvSpPr>
        <p:spPr>
          <a:xfrm>
            <a:off x="3114675" y="2274094"/>
            <a:ext cx="4994434" cy="1685077"/>
          </a:xfrm>
          <a:prstGeom prst="rect">
            <a:avLst/>
          </a:prstGeom>
          <a:noFill/>
        </p:spPr>
        <p:txBody>
          <a:bodyPr wrap="square" lIns="68580" tIns="34290" rIns="68580" bIns="34290" rtlCol="0">
            <a:spAutoFit/>
          </a:bodyPr>
          <a:lstStyle/>
          <a:p>
            <a:pPr>
              <a:lnSpc>
                <a:spcPct val="150000"/>
              </a:lnSpc>
            </a:pPr>
            <a:r>
              <a:rPr lang="zh-CN" altLang="en-US">
                <a:solidFill>
                  <a:schemeClr val="tx1"/>
                </a:solidFill>
                <a:latin typeface="微软雅黑"/>
                <a:ea typeface="微软雅黑"/>
                <a:cs typeface="微软雅黑" panose="020B0503020204020204" pitchFamily="34" charset="-122"/>
                <a:sym typeface="微软雅黑"/>
              </a:rPr>
              <a:t>吸毒者会经常向青少年吹嘘毒品的好处，以毒品可以治病、毒品可以减肥等谎言诱骗你，使你丧失警惕，经不住诱惑。因此，有病一定要看医生，在医生的指导下正确服用药物。不要听信毒品可以治病的谎言，以至身陷泥潭，毁灭人生。在医生的指导下正确服用药物。</a:t>
            </a:r>
          </a:p>
        </p:txBody>
      </p:sp>
      <p:pic>
        <p:nvPicPr>
          <p:cNvPr id="9" name="图片 8"/>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008019" y="3664744"/>
            <a:ext cx="2073593" cy="14449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42" presetClass="entr" presetSubtype="0" fill="hold" nodeType="afterEffect">
                                  <p:childTnLst>
                                    <p:set>
                                      <p:cBhvr>
                                        <p:cTn id="13" dur="500"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anim calcmode="lin" valueType="num">
                                      <p:cBhvr>
                                        <p:cTn id="15" dur="500" fill="hold"/>
                                        <p:tgtEl>
                                          <p:spTgt spid="3"/>
                                        </p:tgtEl>
                                        <p:attrNameLst>
                                          <p:attrName>ppt_x</p:attrName>
                                        </p:attrNameLst>
                                      </p:cBhvr>
                                      <p:tavLst>
                                        <p:tav tm="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1"/>
                                          </p:val>
                                        </p:tav>
                                        <p:tav tm="100000">
                                          <p:val>
                                            <p:strVal val="#ppt_y"/>
                                          </p:val>
                                        </p:tav>
                                      </p:tavLst>
                                    </p:anim>
                                  </p:childTnLst>
                                </p:cTn>
                              </p:par>
                            </p:childTnLst>
                          </p:cTn>
                        </p:par>
                        <p:par>
                          <p:cTn id="17" fill="hold" nodeType="withGroup">
                            <p:stCondLst>
                              <p:cond delay="1000"/>
                            </p:stCondLst>
                            <p:childTnLst>
                              <p:par>
                                <p:cTn id="18" presetID="22" presetClass="entr" presetSubtype="8" fill="hold" grpId="0" nodeType="afterEffec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par>
                          <p:cTn id="21" fill="hold" nodeType="withGroup">
                            <p:stCondLst>
                              <p:cond delay="1500"/>
                            </p:stCondLst>
                            <p:childTnLst>
                              <p:par>
                                <p:cTn id="22" presetID="22" presetClass="entr" presetSubtype="8" fill="hold" grpId="1" nodeType="afterEffec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7" y="151447"/>
            <a:ext cx="2705576" cy="654368"/>
            <a:chOff x="396" y="453"/>
            <a:chExt cx="5681"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933" y="729"/>
              <a:ext cx="4144"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树立健康观念</a:t>
              </a:r>
            </a:p>
          </p:txBody>
        </p:sp>
      </p:grpSp>
      <p:grpSp>
        <p:nvGrpSpPr>
          <p:cNvPr id="3" name="组合 2"/>
          <p:cNvGrpSpPr/>
          <p:nvPr/>
        </p:nvGrpSpPr>
        <p:grpSpPr>
          <a:xfrm>
            <a:off x="791528" y="1345406"/>
            <a:ext cx="7560945" cy="2939415"/>
            <a:chOff x="1662" y="2100"/>
            <a:chExt cx="15876" cy="6172"/>
          </a:xfrm>
        </p:grpSpPr>
        <p:sp>
          <p:nvSpPr>
            <p:cNvPr id="406" name="矩形 405"/>
            <p:cNvSpPr/>
            <p:nvPr/>
          </p:nvSpPr>
          <p:spPr>
            <a:xfrm>
              <a:off x="1662" y="3461"/>
              <a:ext cx="15877" cy="4811"/>
            </a:xfrm>
            <a:prstGeom prst="rect">
              <a:avLst/>
            </a:prstGeom>
            <a:noFill/>
            <a:ln w="38100">
              <a:solidFill>
                <a:srgbClr val="09375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sz="100">
                <a:latin typeface="微软雅黑"/>
                <a:ea typeface="微软雅黑"/>
                <a:sym typeface="微软雅黑"/>
              </a:endParaRPr>
            </a:p>
          </p:txBody>
        </p:sp>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815" y="2100"/>
              <a:ext cx="4195" cy="6172"/>
            </a:xfrm>
            <a:prstGeom prst="rect">
              <a:avLst/>
            </a:prstGeom>
          </p:spPr>
        </p:pic>
      </p:grpSp>
      <p:sp>
        <p:nvSpPr>
          <p:cNvPr id="7" name="文本框 6"/>
          <p:cNvSpPr txBox="1"/>
          <p:nvPr/>
        </p:nvSpPr>
        <p:spPr>
          <a:xfrm>
            <a:off x="2659856" y="1555909"/>
            <a:ext cx="2470785" cy="437674"/>
          </a:xfrm>
          <a:prstGeom prst="rect">
            <a:avLst/>
          </a:prstGeom>
          <a:noFill/>
        </p:spPr>
        <p:txBody>
          <a:bodyPr wrap="none" lIns="68580" tIns="34290" rIns="68580" bIns="34290" rtlCol="0" anchor="t">
            <a:spAutoFit/>
          </a:bodyPr>
          <a:lstStyle/>
          <a:p>
            <a:pPr algn="ctr"/>
            <a:r>
              <a:rPr lang="zh-CN" altLang="en-US" sz="2400" b="1" spc="225">
                <a:latin typeface="微软雅黑"/>
                <a:ea typeface="微软雅黑"/>
                <a:cs typeface="微软雅黑" panose="020B0503020204020204" pitchFamily="34" charset="-122"/>
                <a:sym typeface="微软雅黑"/>
              </a:rPr>
              <a:t>远离易染毒场所</a:t>
            </a:r>
          </a:p>
        </p:txBody>
      </p:sp>
      <p:sp>
        <p:nvSpPr>
          <p:cNvPr id="8" name="文本框 7"/>
          <p:cNvSpPr txBox="1"/>
          <p:nvPr/>
        </p:nvSpPr>
        <p:spPr>
          <a:xfrm>
            <a:off x="3093244" y="2252663"/>
            <a:ext cx="4994434" cy="1361911"/>
          </a:xfrm>
          <a:prstGeom prst="rect">
            <a:avLst/>
          </a:prstGeom>
          <a:noFill/>
        </p:spPr>
        <p:txBody>
          <a:bodyPr wrap="square" lIns="68580" tIns="34290" rIns="68580" bIns="34290" rtlCol="0">
            <a:spAutoFit/>
          </a:bodyPr>
          <a:lstStyle/>
          <a:p>
            <a:pPr>
              <a:lnSpc>
                <a:spcPct val="150000"/>
              </a:lnSpc>
            </a:pPr>
            <a:r>
              <a:rPr lang="zh-CN" altLang="en-US">
                <a:solidFill>
                  <a:schemeClr val="tx1"/>
                </a:solidFill>
                <a:latin typeface="微软雅黑"/>
                <a:ea typeface="微软雅黑"/>
                <a:cs typeface="微软雅黑" panose="020B0503020204020204" pitchFamily="34" charset="-122"/>
                <a:sym typeface="微软雅黑"/>
              </a:rPr>
              <a:t>严格遵守中小学生日常行为规范，不吸烟不饮酒、不去舞厅酒吧、游戏厅等娱乐场所，是远离毒品的最好选择。青少年往往缺乏是非辨别能力，涉足酒吧、歌舞厅、迪厅、游戏厅等娱乐场所，最容易成为毒贩诱吸毒的目标。 </a:t>
            </a:r>
          </a:p>
        </p:txBody>
      </p:sp>
      <p:pic>
        <p:nvPicPr>
          <p:cNvPr id="9" name="图片 8"/>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008019" y="3664744"/>
            <a:ext cx="2073593" cy="14449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42" presetClass="entr" presetSubtype="0" fill="hold" nodeType="afterEffect">
                                  <p:childTnLst>
                                    <p:set>
                                      <p:cBhvr>
                                        <p:cTn id="13" dur="500"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anim calcmode="lin" valueType="num">
                                      <p:cBhvr>
                                        <p:cTn id="15" dur="500" fill="hold"/>
                                        <p:tgtEl>
                                          <p:spTgt spid="3"/>
                                        </p:tgtEl>
                                        <p:attrNameLst>
                                          <p:attrName>ppt_x</p:attrName>
                                        </p:attrNameLst>
                                      </p:cBhvr>
                                      <p:tavLst>
                                        <p:tav tm="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1"/>
                                          </p:val>
                                        </p:tav>
                                        <p:tav tm="100000">
                                          <p:val>
                                            <p:strVal val="#ppt_y"/>
                                          </p:val>
                                        </p:tav>
                                      </p:tavLst>
                                    </p:anim>
                                  </p:childTnLst>
                                </p:cTn>
                              </p:par>
                            </p:childTnLst>
                          </p:cTn>
                        </p:par>
                        <p:par>
                          <p:cTn id="17" fill="hold" nodeType="withGroup">
                            <p:stCondLst>
                              <p:cond delay="1000"/>
                            </p:stCondLst>
                            <p:childTnLst>
                              <p:par>
                                <p:cTn id="18" presetID="22" presetClass="entr" presetSubtype="8" fill="hold" grpId="0" nodeType="afterEffec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par>
                          <p:cTn id="21" fill="hold" nodeType="withGroup">
                            <p:stCondLst>
                              <p:cond delay="1500"/>
                            </p:stCondLst>
                            <p:childTnLst>
                              <p:par>
                                <p:cTn id="22" presetID="22" presetClass="entr" presetSubtype="8" fill="hold" grpId="1" nodeType="afterEffec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35621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 y="1"/>
            <a:ext cx="1467326" cy="1686401"/>
          </a:xfrm>
          <a:prstGeom prst="rect">
            <a:avLst/>
          </a:prstGeom>
        </p:spPr>
      </p:pic>
      <p:pic>
        <p:nvPicPr>
          <p:cNvPr id="4" name="Picture 13" descr="D:\Documents\Pictures\教师节\4.jpg4"/>
          <p:cNvPicPr preferRelativeResize="0">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5959316" y="1624489"/>
            <a:ext cx="2047875" cy="2423160"/>
          </a:xfrm>
          <a:prstGeom prst="ellipse">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5" name="Group 3"/>
          <p:cNvGrpSpPr/>
          <p:nvPr/>
        </p:nvGrpSpPr>
        <p:grpSpPr>
          <a:xfrm>
            <a:off x="1601153" y="1222534"/>
            <a:ext cx="622459" cy="474345"/>
            <a:chOff x="1749703" y="2330672"/>
            <a:chExt cx="585945" cy="446111"/>
          </a:xfrm>
          <a:solidFill>
            <a:srgbClr val="00A79D"/>
          </a:solidFill>
        </p:grpSpPr>
        <p:sp>
          <p:nvSpPr>
            <p:cNvPr id="63" name="Right Triangle 62"/>
            <p:cNvSpPr/>
            <p:nvPr/>
          </p:nvSpPr>
          <p:spPr>
            <a:xfrm flipV="1">
              <a:off x="1976024" y="2330672"/>
              <a:ext cx="359624" cy="37796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endParaRPr lang="en-US">
                <a:solidFill>
                  <a:schemeClr val="bg1"/>
                </a:solidFill>
                <a:latin typeface="微软雅黑"/>
                <a:ea typeface="微软雅黑"/>
                <a:sym typeface="微软雅黑"/>
              </a:endParaRPr>
            </a:p>
          </p:txBody>
        </p:sp>
        <p:sp>
          <p:nvSpPr>
            <p:cNvPr id="57" name="Rectangle 56"/>
            <p:cNvSpPr/>
            <p:nvPr/>
          </p:nvSpPr>
          <p:spPr>
            <a:xfrm>
              <a:off x="1749703" y="2330672"/>
              <a:ext cx="446111" cy="446111"/>
            </a:xfrm>
            <a:prstGeom prst="rect">
              <a:avLst/>
            </a:prstGeom>
            <a:grpFill/>
            <a:ln>
              <a:noFill/>
            </a:ln>
            <a:effectLst>
              <a:outerShdw blurRad="50800" dist="38100" dir="2700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r>
                <a:rPr lang="en-US" sz="2100">
                  <a:solidFill>
                    <a:schemeClr val="bg1"/>
                  </a:solidFill>
                  <a:latin typeface="微软雅黑"/>
                  <a:ea typeface="微软雅黑"/>
                  <a:sym typeface="微软雅黑"/>
                </a:rPr>
                <a:t>1</a:t>
              </a:r>
            </a:p>
          </p:txBody>
        </p:sp>
      </p:grpSp>
      <p:grpSp>
        <p:nvGrpSpPr>
          <p:cNvPr id="6" name="Group 4"/>
          <p:cNvGrpSpPr/>
          <p:nvPr/>
        </p:nvGrpSpPr>
        <p:grpSpPr>
          <a:xfrm>
            <a:off x="1601153" y="2121218"/>
            <a:ext cx="622459" cy="474345"/>
            <a:chOff x="1749703" y="3176187"/>
            <a:chExt cx="585945" cy="446111"/>
          </a:xfrm>
          <a:solidFill>
            <a:srgbClr val="27AAE1"/>
          </a:solidFill>
        </p:grpSpPr>
        <p:sp>
          <p:nvSpPr>
            <p:cNvPr id="62" name="Right Triangle 61"/>
            <p:cNvSpPr/>
            <p:nvPr/>
          </p:nvSpPr>
          <p:spPr>
            <a:xfrm flipV="1">
              <a:off x="1976024" y="3176187"/>
              <a:ext cx="359624" cy="37796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endParaRPr lang="en-US">
                <a:solidFill>
                  <a:schemeClr val="bg1"/>
                </a:solidFill>
                <a:latin typeface="微软雅黑"/>
                <a:ea typeface="微软雅黑"/>
                <a:sym typeface="微软雅黑"/>
              </a:endParaRPr>
            </a:p>
          </p:txBody>
        </p:sp>
        <p:sp>
          <p:nvSpPr>
            <p:cNvPr id="52" name="Rectangle 51"/>
            <p:cNvSpPr/>
            <p:nvPr/>
          </p:nvSpPr>
          <p:spPr>
            <a:xfrm>
              <a:off x="1749703" y="3176187"/>
              <a:ext cx="446111" cy="446111"/>
            </a:xfrm>
            <a:prstGeom prst="rect">
              <a:avLst/>
            </a:prstGeom>
            <a:grpFill/>
            <a:ln>
              <a:noFill/>
            </a:ln>
            <a:effectLst>
              <a:outerShdw blurRad="50800" dist="38100" dir="2700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r>
                <a:rPr lang="en-US" sz="2100">
                  <a:solidFill>
                    <a:schemeClr val="bg1"/>
                  </a:solidFill>
                  <a:latin typeface="微软雅黑"/>
                  <a:ea typeface="微软雅黑"/>
                  <a:sym typeface="微软雅黑"/>
                </a:rPr>
                <a:t>2</a:t>
              </a:r>
            </a:p>
          </p:txBody>
        </p:sp>
      </p:grpSp>
      <p:grpSp>
        <p:nvGrpSpPr>
          <p:cNvPr id="7" name="Group 5"/>
          <p:cNvGrpSpPr/>
          <p:nvPr/>
        </p:nvGrpSpPr>
        <p:grpSpPr>
          <a:xfrm>
            <a:off x="1601153" y="3014186"/>
            <a:ext cx="622459" cy="474345"/>
            <a:chOff x="1749703" y="4016321"/>
            <a:chExt cx="585945" cy="446111"/>
          </a:xfrm>
          <a:solidFill>
            <a:srgbClr val="1C75BC"/>
          </a:solidFill>
        </p:grpSpPr>
        <p:sp>
          <p:nvSpPr>
            <p:cNvPr id="61" name="Right Triangle 60"/>
            <p:cNvSpPr/>
            <p:nvPr/>
          </p:nvSpPr>
          <p:spPr>
            <a:xfrm flipV="1">
              <a:off x="1976024" y="4016321"/>
              <a:ext cx="359624" cy="37796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endParaRPr lang="en-US">
                <a:solidFill>
                  <a:schemeClr val="bg1"/>
                </a:solidFill>
                <a:latin typeface="微软雅黑"/>
                <a:ea typeface="微软雅黑"/>
                <a:sym typeface="微软雅黑"/>
              </a:endParaRPr>
            </a:p>
          </p:txBody>
        </p:sp>
        <p:sp>
          <p:nvSpPr>
            <p:cNvPr id="47" name="Rectangle 46"/>
            <p:cNvSpPr/>
            <p:nvPr/>
          </p:nvSpPr>
          <p:spPr>
            <a:xfrm>
              <a:off x="1749703" y="4016321"/>
              <a:ext cx="446111" cy="446111"/>
            </a:xfrm>
            <a:prstGeom prst="rect">
              <a:avLst/>
            </a:prstGeom>
            <a:grpFill/>
            <a:ln>
              <a:noFill/>
            </a:ln>
            <a:effectLst>
              <a:outerShdw blurRad="50800" dist="38100" dir="2700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r>
                <a:rPr lang="en-US" sz="2100">
                  <a:solidFill>
                    <a:schemeClr val="bg1"/>
                  </a:solidFill>
                  <a:latin typeface="微软雅黑"/>
                  <a:ea typeface="微软雅黑"/>
                  <a:sym typeface="微软雅黑"/>
                </a:rPr>
                <a:t>3</a:t>
              </a:r>
            </a:p>
          </p:txBody>
        </p:sp>
      </p:grpSp>
      <p:grpSp>
        <p:nvGrpSpPr>
          <p:cNvPr id="8" name="Group 6"/>
          <p:cNvGrpSpPr/>
          <p:nvPr/>
        </p:nvGrpSpPr>
        <p:grpSpPr>
          <a:xfrm>
            <a:off x="1601153" y="3894773"/>
            <a:ext cx="622459" cy="474345"/>
            <a:chOff x="1749703" y="4844727"/>
            <a:chExt cx="585945" cy="446228"/>
          </a:xfrm>
          <a:solidFill>
            <a:srgbClr val="2B3990"/>
          </a:solidFill>
        </p:grpSpPr>
        <p:sp>
          <p:nvSpPr>
            <p:cNvPr id="60" name="Right Triangle 59"/>
            <p:cNvSpPr/>
            <p:nvPr/>
          </p:nvSpPr>
          <p:spPr>
            <a:xfrm flipV="1">
              <a:off x="1976024" y="4844727"/>
              <a:ext cx="359624" cy="37796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endParaRPr lang="en-US">
                <a:solidFill>
                  <a:schemeClr val="bg1"/>
                </a:solidFill>
                <a:latin typeface="微软雅黑"/>
                <a:ea typeface="微软雅黑"/>
                <a:sym typeface="微软雅黑"/>
              </a:endParaRPr>
            </a:p>
          </p:txBody>
        </p:sp>
        <p:sp>
          <p:nvSpPr>
            <p:cNvPr id="42" name="Rectangle 41"/>
            <p:cNvSpPr/>
            <p:nvPr/>
          </p:nvSpPr>
          <p:spPr>
            <a:xfrm>
              <a:off x="1749703" y="4844844"/>
              <a:ext cx="446111" cy="446111"/>
            </a:xfrm>
            <a:prstGeom prst="rect">
              <a:avLst/>
            </a:prstGeom>
            <a:grpFill/>
            <a:ln>
              <a:noFill/>
            </a:ln>
            <a:effectLst>
              <a:outerShdw blurRad="50800" dist="38100" dir="2700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r>
                <a:rPr lang="en-US" sz="2100">
                  <a:solidFill>
                    <a:schemeClr val="bg1"/>
                  </a:solidFill>
                  <a:latin typeface="微软雅黑"/>
                  <a:ea typeface="微软雅黑"/>
                  <a:sym typeface="微软雅黑"/>
                </a:rPr>
                <a:t>4</a:t>
              </a:r>
            </a:p>
          </p:txBody>
        </p:sp>
      </p:grpSp>
      <p:sp>
        <p:nvSpPr>
          <p:cNvPr id="10" name="文本框 9"/>
          <p:cNvSpPr txBox="1"/>
          <p:nvPr/>
        </p:nvSpPr>
        <p:spPr>
          <a:xfrm>
            <a:off x="2294956" y="1217771"/>
            <a:ext cx="1994535" cy="483870"/>
          </a:xfrm>
          <a:prstGeom prst="rect">
            <a:avLst/>
          </a:prstGeom>
          <a:noFill/>
        </p:spPr>
        <p:txBody>
          <a:bodyPr wrap="none" lIns="68580" tIns="34290" rIns="68580" bIns="34290" rtlCol="0">
            <a:spAutoFit/>
          </a:bodyPr>
          <a:lstStyle/>
          <a:p>
            <a:r>
              <a:rPr kumimoji="1" lang="zh-CN" altLang="en-US" sz="2700" spc="225" dirty="0">
                <a:latin typeface="微软雅黑"/>
                <a:ea typeface="微软雅黑"/>
                <a:cs typeface="微软雅黑" panose="020B0503020204020204" pitchFamily="34" charset="-122"/>
                <a:sym typeface="微软雅黑"/>
              </a:rPr>
              <a:t>什么是毒品</a:t>
            </a:r>
          </a:p>
        </p:txBody>
      </p:sp>
      <p:sp>
        <p:nvSpPr>
          <p:cNvPr id="11" name="文本框 10"/>
          <p:cNvSpPr txBox="1"/>
          <p:nvPr/>
        </p:nvSpPr>
        <p:spPr>
          <a:xfrm>
            <a:off x="2294956" y="2111693"/>
            <a:ext cx="2737485" cy="483870"/>
          </a:xfrm>
          <a:prstGeom prst="rect">
            <a:avLst/>
          </a:prstGeom>
          <a:noFill/>
        </p:spPr>
        <p:txBody>
          <a:bodyPr wrap="none" lIns="68580" tIns="34290" rIns="68580" bIns="34290" rtlCol="0">
            <a:spAutoFit/>
          </a:bodyPr>
          <a:lstStyle/>
          <a:p>
            <a:pPr algn="l"/>
            <a:r>
              <a:rPr kumimoji="1" lang="zh-CN" altLang="en-US" sz="2700" spc="225" dirty="0">
                <a:latin typeface="微软雅黑"/>
                <a:ea typeface="微软雅黑"/>
                <a:cs typeface="微软雅黑" panose="020B0503020204020204" pitchFamily="34" charset="-122"/>
                <a:sym typeface="微软雅黑"/>
              </a:rPr>
              <a:t>新型毒品的危害</a:t>
            </a:r>
          </a:p>
        </p:txBody>
      </p:sp>
      <p:sp>
        <p:nvSpPr>
          <p:cNvPr id="12" name="文本框 11"/>
          <p:cNvSpPr txBox="1"/>
          <p:nvPr/>
        </p:nvSpPr>
        <p:spPr>
          <a:xfrm>
            <a:off x="2294956" y="3014186"/>
            <a:ext cx="2366010" cy="483870"/>
          </a:xfrm>
          <a:prstGeom prst="rect">
            <a:avLst/>
          </a:prstGeom>
          <a:noFill/>
        </p:spPr>
        <p:txBody>
          <a:bodyPr wrap="none" lIns="68580" tIns="34290" rIns="68580" bIns="34290" rtlCol="0">
            <a:spAutoFit/>
          </a:bodyPr>
          <a:lstStyle/>
          <a:p>
            <a:pPr algn="l"/>
            <a:r>
              <a:rPr kumimoji="1" lang="zh-CN" altLang="en-US" sz="2700" spc="225" dirty="0">
                <a:latin typeface="微软雅黑"/>
                <a:ea typeface="微软雅黑"/>
                <a:cs typeface="微软雅黑" panose="020B0503020204020204" pitchFamily="34" charset="-122"/>
                <a:sym typeface="微软雅黑"/>
              </a:rPr>
              <a:t>吸毒案例分析</a:t>
            </a:r>
          </a:p>
        </p:txBody>
      </p:sp>
      <p:sp>
        <p:nvSpPr>
          <p:cNvPr id="13" name="文本框 12"/>
          <p:cNvSpPr txBox="1"/>
          <p:nvPr/>
        </p:nvSpPr>
        <p:spPr>
          <a:xfrm>
            <a:off x="2294956" y="3885248"/>
            <a:ext cx="2366010" cy="483870"/>
          </a:xfrm>
          <a:prstGeom prst="rect">
            <a:avLst/>
          </a:prstGeom>
          <a:noFill/>
        </p:spPr>
        <p:txBody>
          <a:bodyPr wrap="none" lIns="68580" tIns="34290" rIns="68580" bIns="34290" rtlCol="0">
            <a:spAutoFit/>
          </a:bodyPr>
          <a:lstStyle/>
          <a:p>
            <a:pPr algn="l"/>
            <a:r>
              <a:rPr kumimoji="1" lang="zh-CN" altLang="en-US" sz="2700" spc="225" dirty="0">
                <a:latin typeface="微软雅黑"/>
                <a:ea typeface="微软雅黑"/>
                <a:cs typeface="微软雅黑" panose="020B0503020204020204" pitchFamily="34" charset="-122"/>
                <a:sym typeface="微软雅黑"/>
              </a:rPr>
              <a:t>树立健康观念</a:t>
            </a:r>
          </a:p>
        </p:txBody>
      </p:sp>
      <p:sp>
        <p:nvSpPr>
          <p:cNvPr id="2" name="文本框 1"/>
          <p:cNvSpPr txBox="1"/>
          <p:nvPr/>
        </p:nvSpPr>
        <p:spPr>
          <a:xfrm>
            <a:off x="7161688" y="80093"/>
            <a:ext cx="1134657" cy="169277"/>
          </a:xfrm>
          <a:prstGeom prst="rect">
            <a:avLst/>
          </a:prstGeom>
          <a:noFill/>
        </p:spPr>
        <p:txBody>
          <a:bodyPr wrap="square" rtlCol="0">
            <a:spAutoFit/>
          </a:bodyPr>
          <a:lstStyle/>
          <a:p>
            <a:r>
              <a:rPr lang="en-US" altLang="zh-CN" sz="500" dirty="0">
                <a:solidFill>
                  <a:srgbClr val="DAEDFB"/>
                </a:solidFill>
              </a:rPr>
              <a:t>https://www.ypppt.com/</a:t>
            </a:r>
            <a:endParaRPr lang="zh-CN" altLang="en-US" sz="500" dirty="0">
              <a:solidFill>
                <a:srgbClr val="DAEDFB"/>
              </a:solidFill>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 presetClass="entr" presetSubtype="9" fill="hold" nodeType="afterEffect">
                                  <p:stCondLst>
                                    <p:cond delay="0"/>
                                  </p:stCondLst>
                                  <p:childTnLst>
                                    <p:set>
                                      <p:cBhvr>
                                        <p:cTn id="7" dur="1" fill="hold">
                                          <p:stCondLst>
                                            <p:cond delay="0"/>
                                          </p:stCondLst>
                                        </p:cTn>
                                        <p:tgtEl>
                                          <p:spTgt spid="16"/>
                                        </p:tgtEl>
                                        <p:attrNameLst>
                                          <p:attrName>style.visibility</p:attrName>
                                        </p:attrNameLst>
                                      </p:cBhvr>
                                      <p:to>
                                        <p:strVal val="visible"/>
                                      </p:to>
                                    </p:set>
                                    <p:anim calcmode="lin" valueType="num">
                                      <p:cBhvr additive="base">
                                        <p:cTn id="8" dur="500" fill="hold"/>
                                        <p:tgtEl>
                                          <p:spTgt spid="16"/>
                                        </p:tgtEl>
                                        <p:attrNameLst>
                                          <p:attrName>ppt_x</p:attrName>
                                        </p:attrNameLst>
                                      </p:cBhvr>
                                      <p:tavLst>
                                        <p:tav tm="0">
                                          <p:val>
                                            <p:strVal val="0-#ppt_w/2"/>
                                          </p:val>
                                        </p:tav>
                                        <p:tav tm="100000">
                                          <p:val>
                                            <p:strVal val="#ppt_x"/>
                                          </p:val>
                                        </p:tav>
                                      </p:tavLst>
                                    </p:anim>
                                    <p:anim calcmode="lin" valueType="num">
                                      <p:cBhvr additive="base">
                                        <p:cTn id="9" dur="500" fill="hold"/>
                                        <p:tgtEl>
                                          <p:spTgt spid="16"/>
                                        </p:tgtEl>
                                        <p:attrNameLst>
                                          <p:attrName>ppt_y</p:attrName>
                                        </p:attrNameLst>
                                      </p:cBhvr>
                                      <p:tavLst>
                                        <p:tav tm="0">
                                          <p:val>
                                            <p:strVal val="0-#ppt_h/2"/>
                                          </p:val>
                                        </p:tav>
                                        <p:tav tm="100000">
                                          <p:val>
                                            <p:strVal val="#ppt_y"/>
                                          </p:val>
                                        </p:tav>
                                      </p:tavLst>
                                    </p:anim>
                                  </p:childTnLst>
                                </p:cTn>
                              </p:par>
                            </p:childTnLst>
                          </p:cTn>
                        </p:par>
                        <p:par>
                          <p:cTn id="10" fill="hold" nodeType="withGroup">
                            <p:stCondLst>
                              <p:cond delay="500"/>
                            </p:stCondLst>
                            <p:childTnLst>
                              <p:par>
                                <p:cTn id="11" presetID="3" presetClass="entr" presetSubtype="10" fill="hold" nodeType="afterEffec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par>
                          <p:cTn id="14" fill="hold" nodeType="withGroup">
                            <p:stCondLst>
                              <p:cond delay="1000"/>
                            </p:stCondLst>
                            <p:childTnLst>
                              <p:par>
                                <p:cTn id="15" presetID="2" presetClass="entr" presetSubtype="8" fill="hold" nodeType="afterEffec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par>
                          <p:cTn id="19" fill="hold" nodeType="withGroup">
                            <p:stCondLst>
                              <p:cond delay="1500"/>
                            </p:stCondLst>
                            <p:childTnLst>
                              <p:par>
                                <p:cTn id="20" presetID="2" presetClass="entr" presetSubtype="8" fill="hold" grpId="0" nodeType="afterEffec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0-#ppt_w/2"/>
                                          </p:val>
                                        </p:tav>
                                        <p:tav tm="100000">
                                          <p:val>
                                            <p:strVal val="#ppt_x"/>
                                          </p:val>
                                        </p:tav>
                                      </p:tavLst>
                                    </p:anim>
                                    <p:anim calcmode="lin" valueType="num">
                                      <p:cBhvr additive="base">
                                        <p:cTn id="23" dur="500" fill="hold"/>
                                        <p:tgtEl>
                                          <p:spTgt spid="10"/>
                                        </p:tgtEl>
                                        <p:attrNameLst>
                                          <p:attrName>ppt_y</p:attrName>
                                        </p:attrNameLst>
                                      </p:cBhvr>
                                      <p:tavLst>
                                        <p:tav tm="0">
                                          <p:val>
                                            <p:strVal val="#ppt_y"/>
                                          </p:val>
                                        </p:tav>
                                        <p:tav tm="100000">
                                          <p:val>
                                            <p:strVal val="#ppt_y"/>
                                          </p:val>
                                        </p:tav>
                                      </p:tavLst>
                                    </p:anim>
                                  </p:childTnLst>
                                </p:cTn>
                              </p:par>
                            </p:childTnLst>
                          </p:cTn>
                        </p:par>
                        <p:par>
                          <p:cTn id="24" fill="hold" nodeType="withGroup">
                            <p:stCondLst>
                              <p:cond delay="2000"/>
                            </p:stCondLst>
                            <p:childTnLst>
                              <p:par>
                                <p:cTn id="25" presetID="2" presetClass="entr" presetSubtype="8" fill="hold" nodeType="afterEffec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par>
                          <p:cTn id="29" fill="hold" nodeType="withGroup">
                            <p:stCondLst>
                              <p:cond delay="2500"/>
                            </p:stCondLst>
                            <p:childTnLst>
                              <p:par>
                                <p:cTn id="30" presetID="2" presetClass="entr" presetSubtype="8" fill="hold" grpId="1" nodeType="afterEffec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0-#ppt_w/2"/>
                                          </p:val>
                                        </p:tav>
                                        <p:tav tm="100000">
                                          <p:val>
                                            <p:strVal val="#ppt_x"/>
                                          </p:val>
                                        </p:tav>
                                      </p:tavLst>
                                    </p:anim>
                                    <p:anim calcmode="lin" valueType="num">
                                      <p:cBhvr additive="base">
                                        <p:cTn id="33" dur="500" fill="hold"/>
                                        <p:tgtEl>
                                          <p:spTgt spid="11"/>
                                        </p:tgtEl>
                                        <p:attrNameLst>
                                          <p:attrName>ppt_y</p:attrName>
                                        </p:attrNameLst>
                                      </p:cBhvr>
                                      <p:tavLst>
                                        <p:tav tm="0">
                                          <p:val>
                                            <p:strVal val="#ppt_y"/>
                                          </p:val>
                                        </p:tav>
                                        <p:tav tm="100000">
                                          <p:val>
                                            <p:strVal val="#ppt_y"/>
                                          </p:val>
                                        </p:tav>
                                      </p:tavLst>
                                    </p:anim>
                                  </p:childTnLst>
                                </p:cTn>
                              </p:par>
                            </p:childTnLst>
                          </p:cTn>
                        </p:par>
                        <p:par>
                          <p:cTn id="34" fill="hold" nodeType="withGroup">
                            <p:stCondLst>
                              <p:cond delay="3000"/>
                            </p:stCondLst>
                            <p:childTnLst>
                              <p:par>
                                <p:cTn id="35" presetID="2" presetClass="entr" presetSubtype="8" fill="hold" nodeType="afterEffec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0-#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par>
                          <p:cTn id="39" fill="hold" nodeType="withGroup">
                            <p:stCondLst>
                              <p:cond delay="3500"/>
                            </p:stCondLst>
                            <p:childTnLst>
                              <p:par>
                                <p:cTn id="40" presetID="2" presetClass="entr" presetSubtype="8" fill="hold" grpId="2" nodeType="afterEffec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0-#ppt_w/2"/>
                                          </p:val>
                                        </p:tav>
                                        <p:tav tm="100000">
                                          <p:val>
                                            <p:strVal val="#ppt_x"/>
                                          </p:val>
                                        </p:tav>
                                      </p:tavLst>
                                    </p:anim>
                                    <p:anim calcmode="lin" valueType="num">
                                      <p:cBhvr additive="base">
                                        <p:cTn id="43" dur="500" fill="hold"/>
                                        <p:tgtEl>
                                          <p:spTgt spid="12"/>
                                        </p:tgtEl>
                                        <p:attrNameLst>
                                          <p:attrName>ppt_y</p:attrName>
                                        </p:attrNameLst>
                                      </p:cBhvr>
                                      <p:tavLst>
                                        <p:tav tm="0">
                                          <p:val>
                                            <p:strVal val="#ppt_y"/>
                                          </p:val>
                                        </p:tav>
                                        <p:tav tm="100000">
                                          <p:val>
                                            <p:strVal val="#ppt_y"/>
                                          </p:val>
                                        </p:tav>
                                      </p:tavLst>
                                    </p:anim>
                                  </p:childTnLst>
                                </p:cTn>
                              </p:par>
                            </p:childTnLst>
                          </p:cTn>
                        </p:par>
                        <p:par>
                          <p:cTn id="44" fill="hold" nodeType="withGroup">
                            <p:stCondLst>
                              <p:cond delay="4000"/>
                            </p:stCondLst>
                            <p:childTnLst>
                              <p:par>
                                <p:cTn id="45" presetID="2" presetClass="entr" presetSubtype="8" fill="hold" nodeType="afterEffect">
                                  <p:childTnLst>
                                    <p:set>
                                      <p:cBhvr>
                                        <p:cTn id="46" dur="1" fill="hold">
                                          <p:stCondLst>
                                            <p:cond delay="0"/>
                                          </p:stCondLst>
                                        </p:cTn>
                                        <p:tgtEl>
                                          <p:spTgt spid="8"/>
                                        </p:tgtEl>
                                        <p:attrNameLst>
                                          <p:attrName>style.visibility</p:attrName>
                                        </p:attrNameLst>
                                      </p:cBhvr>
                                      <p:to>
                                        <p:strVal val="visible"/>
                                      </p:to>
                                    </p:set>
                                    <p:anim calcmode="lin" valueType="num">
                                      <p:cBhvr additive="base">
                                        <p:cTn id="47" dur="500" fill="hold"/>
                                        <p:tgtEl>
                                          <p:spTgt spid="8"/>
                                        </p:tgtEl>
                                        <p:attrNameLst>
                                          <p:attrName>ppt_x</p:attrName>
                                        </p:attrNameLst>
                                      </p:cBhvr>
                                      <p:tavLst>
                                        <p:tav tm="0">
                                          <p:val>
                                            <p:strVal val="0-#ppt_w/2"/>
                                          </p:val>
                                        </p:tav>
                                        <p:tav tm="100000">
                                          <p:val>
                                            <p:strVal val="#ppt_x"/>
                                          </p:val>
                                        </p:tav>
                                      </p:tavLst>
                                    </p:anim>
                                    <p:anim calcmode="lin" valueType="num">
                                      <p:cBhvr additive="base">
                                        <p:cTn id="48" dur="500" fill="hold"/>
                                        <p:tgtEl>
                                          <p:spTgt spid="8"/>
                                        </p:tgtEl>
                                        <p:attrNameLst>
                                          <p:attrName>ppt_y</p:attrName>
                                        </p:attrNameLst>
                                      </p:cBhvr>
                                      <p:tavLst>
                                        <p:tav tm="0">
                                          <p:val>
                                            <p:strVal val="#ppt_y"/>
                                          </p:val>
                                        </p:tav>
                                        <p:tav tm="100000">
                                          <p:val>
                                            <p:strVal val="#ppt_y"/>
                                          </p:val>
                                        </p:tav>
                                      </p:tavLst>
                                    </p:anim>
                                  </p:childTnLst>
                                </p:cTn>
                              </p:par>
                            </p:childTnLst>
                          </p:cTn>
                        </p:par>
                        <p:par>
                          <p:cTn id="49" fill="hold" nodeType="withGroup">
                            <p:stCondLst>
                              <p:cond delay="4500"/>
                            </p:stCondLst>
                            <p:childTnLst>
                              <p:par>
                                <p:cTn id="50" presetID="2" presetClass="entr" presetSubtype="8" fill="hold" grpId="3" nodeType="afterEffect">
                                  <p:childTnLst>
                                    <p:set>
                                      <p:cBhvr>
                                        <p:cTn id="51" dur="1" fill="hold">
                                          <p:stCondLst>
                                            <p:cond delay="0"/>
                                          </p:stCondLst>
                                        </p:cTn>
                                        <p:tgtEl>
                                          <p:spTgt spid="13"/>
                                        </p:tgtEl>
                                        <p:attrNameLst>
                                          <p:attrName>style.visibility</p:attrName>
                                        </p:attrNameLst>
                                      </p:cBhvr>
                                      <p:to>
                                        <p:strVal val="visible"/>
                                      </p:to>
                                    </p:set>
                                    <p:anim calcmode="lin" valueType="num">
                                      <p:cBhvr additive="base">
                                        <p:cTn id="52" dur="500" fill="hold"/>
                                        <p:tgtEl>
                                          <p:spTgt spid="13"/>
                                        </p:tgtEl>
                                        <p:attrNameLst>
                                          <p:attrName>ppt_x</p:attrName>
                                        </p:attrNameLst>
                                      </p:cBhvr>
                                      <p:tavLst>
                                        <p:tav tm="0">
                                          <p:val>
                                            <p:strVal val="0-#ppt_w/2"/>
                                          </p:val>
                                        </p:tav>
                                        <p:tav tm="100000">
                                          <p:val>
                                            <p:strVal val="#ppt_x"/>
                                          </p:val>
                                        </p:tav>
                                      </p:tavLst>
                                    </p:anim>
                                    <p:anim calcmode="lin" valueType="num">
                                      <p:cBhvr additive="base">
                                        <p:cTn id="5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1"/>
      <p:bldP spid="12" grpId="2"/>
      <p:bldP spid="13" grpId="3"/>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16" name="图片 15"/>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 y="1"/>
            <a:ext cx="1467326" cy="1686401"/>
          </a:xfrm>
          <a:prstGeom prst="rect">
            <a:avLst/>
          </a:prstGeom>
        </p:spPr>
      </p:pic>
      <p:grpSp>
        <p:nvGrpSpPr>
          <p:cNvPr id="9" name="组合 8"/>
          <p:cNvGrpSpPr/>
          <p:nvPr/>
        </p:nvGrpSpPr>
        <p:grpSpPr>
          <a:xfrm>
            <a:off x="3561729" y="1139666"/>
            <a:ext cx="2020253" cy="1269683"/>
            <a:chOff x="7479" y="1667"/>
            <a:chExt cx="4242" cy="2666"/>
          </a:xfrm>
        </p:grpSpPr>
        <p:sp>
          <p:nvSpPr>
            <p:cNvPr id="33" name="矩形 32"/>
            <p:cNvSpPr/>
            <p:nvPr/>
          </p:nvSpPr>
          <p:spPr>
            <a:xfrm>
              <a:off x="7479" y="1667"/>
              <a:ext cx="4242" cy="2666"/>
            </a:xfrm>
            <a:prstGeom prst="rect">
              <a:avLst/>
            </a:prstGeom>
            <a:solidFill>
              <a:srgbClr val="0060A8">
                <a:alpha val="9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sz="9000">
                <a:latin typeface="微软雅黑"/>
                <a:ea typeface="微软雅黑"/>
                <a:sym typeface="微软雅黑"/>
              </a:endParaRPr>
            </a:p>
          </p:txBody>
        </p:sp>
        <p:sp>
          <p:nvSpPr>
            <p:cNvPr id="3" name="文本框 2"/>
            <p:cNvSpPr txBox="1"/>
            <p:nvPr/>
          </p:nvSpPr>
          <p:spPr>
            <a:xfrm>
              <a:off x="7836" y="2274"/>
              <a:ext cx="3700" cy="1519"/>
            </a:xfrm>
            <a:prstGeom prst="rect">
              <a:avLst/>
            </a:prstGeom>
            <a:noFill/>
          </p:spPr>
          <p:txBody>
            <a:bodyPr wrap="none" rtlCol="0">
              <a:spAutoFit/>
            </a:bodyPr>
            <a:lstStyle/>
            <a:p>
              <a:r>
                <a:rPr kumimoji="1" lang="zh-CN" altLang="en-US" sz="4100" b="1">
                  <a:solidFill>
                    <a:schemeClr val="bg1"/>
                  </a:solidFill>
                  <a:latin typeface="微软雅黑"/>
                  <a:ea typeface="微软雅黑"/>
                  <a:cs typeface="微软雅黑" panose="020B0503020204020204" pitchFamily="34" charset="-122"/>
                  <a:sym typeface="微软雅黑"/>
                </a:rPr>
                <a:t>第一章</a:t>
              </a:r>
            </a:p>
          </p:txBody>
        </p:sp>
      </p:grpSp>
      <p:sp>
        <p:nvSpPr>
          <p:cNvPr id="14" name="文本框 13"/>
          <p:cNvSpPr txBox="1"/>
          <p:nvPr/>
        </p:nvSpPr>
        <p:spPr>
          <a:xfrm>
            <a:off x="3013565" y="2536927"/>
            <a:ext cx="3137535" cy="761048"/>
          </a:xfrm>
          <a:prstGeom prst="rect">
            <a:avLst/>
          </a:prstGeom>
          <a:noFill/>
        </p:spPr>
        <p:txBody>
          <a:bodyPr wrap="none" lIns="68580" tIns="34290" rIns="68580" bIns="34290" rtlCol="0">
            <a:spAutoFit/>
          </a:bodyPr>
          <a:lstStyle/>
          <a:p>
            <a:pPr algn="ctr"/>
            <a:r>
              <a:rPr kumimoji="1" lang="zh-CN" altLang="en-US" sz="4500" b="1" spc="225">
                <a:solidFill>
                  <a:schemeClr val="tx1">
                    <a:lumMod val="75000"/>
                    <a:lumOff val="25000"/>
                  </a:schemeClr>
                </a:solidFill>
                <a:latin typeface="微软雅黑"/>
                <a:ea typeface="微软雅黑"/>
                <a:cs typeface="微软雅黑" panose="020B0503020204020204" pitchFamily="34" charset="-122"/>
                <a:sym typeface="微软雅黑"/>
              </a:rPr>
              <a:t>什么是毒品</a:t>
            </a:r>
          </a:p>
        </p:txBody>
      </p:sp>
      <p:pic>
        <p:nvPicPr>
          <p:cNvPr id="15" name="图片 1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7716270" y="3190596"/>
            <a:ext cx="1253516" cy="184425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 presetClass="entr" presetSubtype="9" fill="hold" nodeType="afterEffect">
                                  <p:stCondLst>
                                    <p:cond delay="0"/>
                                  </p:stCondLst>
                                  <p:childTnLst>
                                    <p:set>
                                      <p:cBhvr>
                                        <p:cTn id="7" dur="1" fill="hold">
                                          <p:stCondLst>
                                            <p:cond delay="0"/>
                                          </p:stCondLst>
                                        </p:cTn>
                                        <p:tgtEl>
                                          <p:spTgt spid="16"/>
                                        </p:tgtEl>
                                        <p:attrNameLst>
                                          <p:attrName>style.visibility</p:attrName>
                                        </p:attrNameLst>
                                      </p:cBhvr>
                                      <p:to>
                                        <p:strVal val="visible"/>
                                      </p:to>
                                    </p:set>
                                    <p:anim calcmode="lin" valueType="num">
                                      <p:cBhvr additive="base">
                                        <p:cTn id="8" dur="500" fill="hold"/>
                                        <p:tgtEl>
                                          <p:spTgt spid="16"/>
                                        </p:tgtEl>
                                        <p:attrNameLst>
                                          <p:attrName>ppt_x</p:attrName>
                                        </p:attrNameLst>
                                      </p:cBhvr>
                                      <p:tavLst>
                                        <p:tav tm="0">
                                          <p:val>
                                            <p:strVal val="0-#ppt_w/2"/>
                                          </p:val>
                                        </p:tav>
                                        <p:tav tm="100000">
                                          <p:val>
                                            <p:strVal val="#ppt_x"/>
                                          </p:val>
                                        </p:tav>
                                      </p:tavLst>
                                    </p:anim>
                                    <p:anim calcmode="lin" valueType="num">
                                      <p:cBhvr additive="base">
                                        <p:cTn id="9" dur="500" fill="hold"/>
                                        <p:tgtEl>
                                          <p:spTgt spid="16"/>
                                        </p:tgtEl>
                                        <p:attrNameLst>
                                          <p:attrName>ppt_y</p:attrName>
                                        </p:attrNameLst>
                                      </p:cBhvr>
                                      <p:tavLst>
                                        <p:tav tm="0">
                                          <p:val>
                                            <p:strVal val="0-#ppt_h/2"/>
                                          </p:val>
                                        </p:tav>
                                        <p:tav tm="100000">
                                          <p:val>
                                            <p:strVal val="#ppt_y"/>
                                          </p:val>
                                        </p:tav>
                                      </p:tavLst>
                                    </p:anim>
                                  </p:childTnLst>
                                </p:cTn>
                              </p:par>
                            </p:childTnLst>
                          </p:cTn>
                        </p:par>
                        <p:par>
                          <p:cTn id="10" fill="hold" nodeType="withGroup">
                            <p:stCondLst>
                              <p:cond delay="500"/>
                            </p:stCondLst>
                            <p:childTnLst>
                              <p:par>
                                <p:cTn id="11" presetID="37" presetClass="entr" presetSubtype="0" fill="hold" nodeType="afterEffec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anim calcmode="lin" valueType="num">
                                      <p:cBhvr>
                                        <p:cTn id="14" dur="1000" fill="hold"/>
                                        <p:tgtEl>
                                          <p:spTgt spid="15"/>
                                        </p:tgtEl>
                                        <p:attrNameLst>
                                          <p:attrName>ppt_x</p:attrName>
                                        </p:attrNameLst>
                                      </p:cBhvr>
                                      <p:tavLst>
                                        <p:tav tm="0">
                                          <p:val>
                                            <p:strVal val="#ppt_x"/>
                                          </p:val>
                                        </p:tav>
                                        <p:tav tm="100000">
                                          <p:val>
                                            <p:strVal val="#ppt_x"/>
                                          </p:val>
                                        </p:tav>
                                      </p:tavLst>
                                    </p:anim>
                                    <p:anim calcmode="lin" valueType="num">
                                      <p:cBhvr>
                                        <p:cTn id="15" dur="900" decel="100000" fill="hold"/>
                                        <p:tgtEl>
                                          <p:spTgt spid="15"/>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17" fill="hold" nodeType="withGroup">
                            <p:stCondLst>
                              <p:cond delay="1500"/>
                            </p:stCondLst>
                            <p:childTnLst>
                              <p:par>
                                <p:cTn id="18" presetID="2" presetClass="entr" presetSubtype="1" fill="hold" nodeType="afterEffec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0-#ppt_h/2"/>
                                          </p:val>
                                        </p:tav>
                                        <p:tav tm="100000">
                                          <p:val>
                                            <p:strVal val="#ppt_y"/>
                                          </p:val>
                                        </p:tav>
                                      </p:tavLst>
                                    </p:anim>
                                  </p:childTnLst>
                                </p:cTn>
                              </p:par>
                            </p:childTnLst>
                          </p:cTn>
                        </p:par>
                        <p:par>
                          <p:cTn id="22" fill="hold" nodeType="withGroup">
                            <p:stCondLst>
                              <p:cond delay="2000"/>
                            </p:stCondLst>
                            <p:childTnLst>
                              <p:par>
                                <p:cTn id="23" presetID="2" presetClass="entr" presetSubtype="2" decel="50000" fill="hold" grpId="0" nodeType="afterEffec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1000" fill="hold"/>
                                        <p:tgtEl>
                                          <p:spTgt spid="14"/>
                                        </p:tgtEl>
                                        <p:attrNameLst>
                                          <p:attrName>ppt_x</p:attrName>
                                        </p:attrNameLst>
                                      </p:cBhvr>
                                      <p:tavLst>
                                        <p:tav tm="0">
                                          <p:val>
                                            <p:strVal val="1+#ppt_w/2"/>
                                          </p:val>
                                        </p:tav>
                                        <p:tav tm="100000">
                                          <p:val>
                                            <p:strVal val="#ppt_x"/>
                                          </p:val>
                                        </p:tav>
                                      </p:tavLst>
                                    </p:anim>
                                    <p:anim calcmode="lin" valueType="num">
                                      <p:cBhvr additive="base">
                                        <p:cTn id="26" dur="10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6" y="151447"/>
            <a:ext cx="2373154" cy="654368"/>
            <a:chOff x="396" y="453"/>
            <a:chExt cx="4983"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861" y="729"/>
              <a:ext cx="3518"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什么是毒品</a:t>
              </a:r>
            </a:p>
          </p:txBody>
        </p:sp>
      </p:grpSp>
      <p:grpSp>
        <p:nvGrpSpPr>
          <p:cNvPr id="11" name="组合 10"/>
          <p:cNvGrpSpPr/>
          <p:nvPr/>
        </p:nvGrpSpPr>
        <p:grpSpPr>
          <a:xfrm>
            <a:off x="371952" y="1580674"/>
            <a:ext cx="3834289" cy="2478405"/>
            <a:chOff x="781" y="3319"/>
            <a:chExt cx="8051" cy="5204"/>
          </a:xfrm>
        </p:grpSpPr>
        <p:sp>
          <p:nvSpPr>
            <p:cNvPr id="7" name="矩形 6"/>
            <p:cNvSpPr/>
            <p:nvPr/>
          </p:nvSpPr>
          <p:spPr>
            <a:xfrm>
              <a:off x="1630" y="3319"/>
              <a:ext cx="7203" cy="4799"/>
            </a:xfrm>
            <a:prstGeom prst="rect">
              <a:avLst/>
            </a:prstGeom>
            <a:noFill/>
            <a:ln w="76200">
              <a:solidFill>
                <a:srgbClr val="ED1C24">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pic>
          <p:nvPicPr>
            <p:cNvPr id="6" name="图片 5" descr="6"/>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81" y="3629"/>
              <a:ext cx="7791" cy="4894"/>
            </a:xfrm>
            <a:prstGeom prst="rect">
              <a:avLst/>
            </a:prstGeom>
          </p:spPr>
        </p:pic>
      </p:grpSp>
      <p:sp>
        <p:nvSpPr>
          <p:cNvPr id="8" name="文本框 7"/>
          <p:cNvSpPr txBox="1"/>
          <p:nvPr/>
        </p:nvSpPr>
        <p:spPr>
          <a:xfrm>
            <a:off x="4391502" y="1179671"/>
            <a:ext cx="4188619" cy="899160"/>
          </a:xfrm>
          <a:prstGeom prst="rect">
            <a:avLst/>
          </a:prstGeom>
          <a:noFill/>
        </p:spPr>
        <p:txBody>
          <a:bodyPr wrap="square" lIns="68580" tIns="34290" rIns="68580" bIns="34290" rtlCol="0" anchor="t">
            <a:spAutoFit/>
          </a:bodyPr>
          <a:lstStyle/>
          <a:p>
            <a:pPr>
              <a:lnSpc>
                <a:spcPct val="150000"/>
              </a:lnSpc>
            </a:pPr>
            <a:r>
              <a:rPr lang="zh-CN" altLang="en-US" sz="1200" dirty="0">
                <a:latin typeface="微软雅黑"/>
                <a:ea typeface="微软雅黑"/>
                <a:cs typeface="微软雅黑" panose="020B0503020204020204" pitchFamily="34" charset="-122"/>
                <a:sym typeface="微软雅黑"/>
              </a:rPr>
              <a:t>根据</a:t>
            </a:r>
            <a:r>
              <a:rPr lang="en-US" altLang="zh-CN" sz="1200" dirty="0">
                <a:latin typeface="微软雅黑"/>
                <a:ea typeface="微软雅黑"/>
                <a:cs typeface="微软雅黑" panose="020B0503020204020204" pitchFamily="34" charset="-122"/>
                <a:sym typeface="微软雅黑"/>
              </a:rPr>
              <a:t>《</a:t>
            </a:r>
            <a:r>
              <a:rPr lang="zh-CN" altLang="en-US" sz="1200" dirty="0">
                <a:latin typeface="微软雅黑"/>
                <a:ea typeface="微软雅黑"/>
                <a:cs typeface="微软雅黑" panose="020B0503020204020204" pitchFamily="34" charset="-122"/>
                <a:sym typeface="微软雅黑"/>
              </a:rPr>
              <a:t>刑法</a:t>
            </a:r>
            <a:r>
              <a:rPr lang="en-US" altLang="zh-CN" sz="1200" dirty="0">
                <a:latin typeface="微软雅黑"/>
                <a:ea typeface="微软雅黑"/>
                <a:cs typeface="微软雅黑" panose="020B0503020204020204" pitchFamily="34" charset="-122"/>
                <a:sym typeface="微软雅黑"/>
              </a:rPr>
              <a:t>》</a:t>
            </a:r>
            <a:r>
              <a:rPr lang="zh-CN" altLang="en-US" sz="1200" dirty="0">
                <a:latin typeface="微软雅黑"/>
                <a:ea typeface="微软雅黑"/>
                <a:cs typeface="微软雅黑" panose="020B0503020204020204" pitchFamily="34" charset="-122"/>
                <a:sym typeface="微软雅黑"/>
              </a:rPr>
              <a:t>第</a:t>
            </a:r>
            <a:r>
              <a:rPr lang="en-US" altLang="zh-CN" sz="1200" dirty="0">
                <a:latin typeface="微软雅黑"/>
                <a:ea typeface="微软雅黑"/>
                <a:cs typeface="微软雅黑" panose="020B0503020204020204" pitchFamily="34" charset="-122"/>
                <a:sym typeface="微软雅黑"/>
              </a:rPr>
              <a:t>357</a:t>
            </a:r>
            <a:r>
              <a:rPr lang="zh-CN" altLang="en-US" sz="1200" dirty="0">
                <a:latin typeface="微软雅黑"/>
                <a:ea typeface="微软雅黑"/>
                <a:cs typeface="微软雅黑" panose="020B0503020204020204" pitchFamily="34" charset="-122"/>
                <a:sym typeface="微软雅黑"/>
              </a:rPr>
              <a:t>条的规定：毒品是指鸦片、海洛因、甲基苯丙胺（冰毒）、吗啡、大麻、可卡因以及国家规定管制的其它能够使人形成瘾癖的麻醉药品和精神药品。</a:t>
            </a:r>
          </a:p>
        </p:txBody>
      </p:sp>
      <p:sp>
        <p:nvSpPr>
          <p:cNvPr id="44" name="Rectangle 43"/>
          <p:cNvSpPr/>
          <p:nvPr/>
        </p:nvSpPr>
        <p:spPr>
          <a:xfrm>
            <a:off x="4391501" y="2155032"/>
            <a:ext cx="4438174" cy="2183606"/>
          </a:xfrm>
          <a:prstGeom prst="rect">
            <a:avLst/>
          </a:prstGeom>
          <a:solidFill>
            <a:schemeClr val="tx2">
              <a:alpha val="62000"/>
            </a:schemeClr>
          </a:solidFill>
          <a:ln>
            <a:noFill/>
          </a:ln>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US">
              <a:latin typeface="微软雅黑"/>
              <a:ea typeface="微软雅黑"/>
              <a:cs typeface="Lato Light"/>
              <a:sym typeface="微软雅黑"/>
            </a:endParaRPr>
          </a:p>
        </p:txBody>
      </p:sp>
      <p:sp>
        <p:nvSpPr>
          <p:cNvPr id="10" name="Text Box 8"/>
          <p:cNvSpPr txBox="1">
            <a:spLocks noChangeArrowheads="1"/>
          </p:cNvSpPr>
          <p:nvPr/>
        </p:nvSpPr>
        <p:spPr bwMode="auto">
          <a:xfrm>
            <a:off x="4391501" y="2277427"/>
            <a:ext cx="4438174" cy="2008242"/>
          </a:xfrm>
          <a:prstGeom prst="rect">
            <a:avLst/>
          </a:prstGeom>
          <a:noFill/>
          <a:ln>
            <a:noFill/>
          </a:ln>
          <a:effectLst/>
        </p:spPr>
        <p:txBody>
          <a:bodyPr wrap="square" lIns="68580" tIns="34290" rIns="68580" bIns="34290">
            <a:spAutoFit/>
          </a:bodyPr>
          <a:lstStyle/>
          <a:p>
            <a:pPr>
              <a:lnSpc>
                <a:spcPct val="150000"/>
              </a:lnSpc>
            </a:pPr>
            <a:r>
              <a:rPr lang="zh-CN" altLang="en-US" b="1" dirty="0">
                <a:solidFill>
                  <a:srgbClr val="ED1C24"/>
                </a:solidFill>
                <a:latin typeface="微软雅黑"/>
                <a:ea typeface="微软雅黑"/>
                <a:cs typeface="微软雅黑" panose="020B0503020204020204" pitchFamily="34" charset="-122"/>
                <a:sym typeface="微软雅黑"/>
              </a:rPr>
              <a:t>毒品的危害性主要表现 ：</a:t>
            </a:r>
            <a:endParaRPr lang="zh-CN" altLang="en-US" b="1" dirty="0">
              <a:solidFill>
                <a:schemeClr val="bg1"/>
              </a:solidFill>
              <a:latin typeface="微软雅黑"/>
              <a:ea typeface="微软雅黑"/>
              <a:cs typeface="微软雅黑" panose="020B0503020204020204" pitchFamily="34" charset="-122"/>
              <a:sym typeface="微软雅黑"/>
            </a:endParaRPr>
          </a:p>
          <a:p>
            <a:pPr>
              <a:lnSpc>
                <a:spcPct val="150000"/>
              </a:lnSpc>
            </a:pPr>
            <a:r>
              <a:rPr lang="zh-CN" altLang="en-US" dirty="0">
                <a:solidFill>
                  <a:schemeClr val="bg1"/>
                </a:solidFill>
                <a:latin typeface="微软雅黑"/>
                <a:ea typeface="微软雅黑"/>
                <a:cs typeface="微软雅黑" panose="020B0503020204020204" pitchFamily="34" charset="-122"/>
                <a:sym typeface="微软雅黑"/>
              </a:rPr>
              <a:t>（</a:t>
            </a:r>
            <a:r>
              <a:rPr lang="en-US" altLang="zh-CN" dirty="0">
                <a:solidFill>
                  <a:schemeClr val="bg1"/>
                </a:solidFill>
                <a:latin typeface="微软雅黑"/>
                <a:ea typeface="微软雅黑"/>
                <a:cs typeface="微软雅黑" panose="020B0503020204020204" pitchFamily="34" charset="-122"/>
                <a:sym typeface="微软雅黑"/>
              </a:rPr>
              <a:t>1</a:t>
            </a:r>
            <a:r>
              <a:rPr lang="zh-CN" altLang="en-US" dirty="0">
                <a:solidFill>
                  <a:schemeClr val="bg1"/>
                </a:solidFill>
                <a:latin typeface="微软雅黑"/>
                <a:ea typeface="微软雅黑"/>
                <a:cs typeface="微软雅黑" panose="020B0503020204020204" pitchFamily="34" charset="-122"/>
                <a:sym typeface="微软雅黑"/>
              </a:rPr>
              <a:t>）毒品严重危害人的身心健康； </a:t>
            </a:r>
          </a:p>
          <a:p>
            <a:pPr>
              <a:lnSpc>
                <a:spcPct val="150000"/>
              </a:lnSpc>
            </a:pPr>
            <a:r>
              <a:rPr lang="zh-CN" altLang="en-US" dirty="0">
                <a:solidFill>
                  <a:schemeClr val="bg1"/>
                </a:solidFill>
                <a:latin typeface="微软雅黑"/>
                <a:ea typeface="微软雅黑"/>
                <a:cs typeface="微软雅黑" panose="020B0503020204020204" pitchFamily="34" charset="-122"/>
                <a:sym typeface="微软雅黑"/>
              </a:rPr>
              <a:t>（</a:t>
            </a:r>
            <a:r>
              <a:rPr lang="en-US" altLang="zh-CN" dirty="0">
                <a:solidFill>
                  <a:schemeClr val="bg1"/>
                </a:solidFill>
                <a:latin typeface="微软雅黑"/>
                <a:ea typeface="微软雅黑"/>
                <a:cs typeface="微软雅黑" panose="020B0503020204020204" pitchFamily="34" charset="-122"/>
                <a:sym typeface="微软雅黑"/>
              </a:rPr>
              <a:t>2</a:t>
            </a:r>
            <a:r>
              <a:rPr lang="zh-CN" altLang="en-US" dirty="0">
                <a:solidFill>
                  <a:schemeClr val="bg1"/>
                </a:solidFill>
                <a:latin typeface="微软雅黑"/>
                <a:ea typeface="微软雅黑"/>
                <a:cs typeface="微软雅黑" panose="020B0503020204020204" pitchFamily="34" charset="-122"/>
                <a:sym typeface="微软雅黑"/>
              </a:rPr>
              <a:t>）毒品问题诱发其他违法犯罪，破坏正常的社会和  </a:t>
            </a:r>
            <a:endParaRPr lang="en-US" altLang="zh-CN" dirty="0">
              <a:solidFill>
                <a:schemeClr val="bg1"/>
              </a:solidFill>
              <a:latin typeface="微软雅黑"/>
              <a:ea typeface="微软雅黑"/>
              <a:cs typeface="微软雅黑" panose="020B0503020204020204" pitchFamily="34" charset="-122"/>
              <a:sym typeface="微软雅黑"/>
            </a:endParaRPr>
          </a:p>
          <a:p>
            <a:pPr>
              <a:lnSpc>
                <a:spcPct val="150000"/>
              </a:lnSpc>
            </a:pPr>
            <a:r>
              <a:rPr lang="en-US" altLang="zh-CN" dirty="0">
                <a:solidFill>
                  <a:schemeClr val="bg1"/>
                </a:solidFill>
                <a:latin typeface="微软雅黑"/>
                <a:ea typeface="微软雅黑"/>
                <a:cs typeface="微软雅黑" panose="020B0503020204020204" pitchFamily="34" charset="-122"/>
                <a:sym typeface="微软雅黑"/>
              </a:rPr>
              <a:t>        </a:t>
            </a:r>
            <a:r>
              <a:rPr lang="zh-CN" altLang="en-US" dirty="0">
                <a:solidFill>
                  <a:schemeClr val="bg1"/>
                </a:solidFill>
                <a:latin typeface="微软雅黑"/>
                <a:ea typeface="微软雅黑"/>
                <a:cs typeface="微软雅黑" panose="020B0503020204020204" pitchFamily="34" charset="-122"/>
                <a:sym typeface="微软雅黑"/>
              </a:rPr>
              <a:t>经济秩序； </a:t>
            </a:r>
          </a:p>
          <a:p>
            <a:pPr>
              <a:lnSpc>
                <a:spcPct val="150000"/>
              </a:lnSpc>
            </a:pPr>
            <a:r>
              <a:rPr lang="zh-CN" altLang="en-US" dirty="0">
                <a:solidFill>
                  <a:schemeClr val="bg1"/>
                </a:solidFill>
                <a:latin typeface="微软雅黑"/>
                <a:ea typeface="微软雅黑"/>
                <a:cs typeface="微软雅黑" panose="020B0503020204020204" pitchFamily="34" charset="-122"/>
                <a:sym typeface="微软雅黑"/>
              </a:rPr>
              <a:t>（</a:t>
            </a:r>
            <a:r>
              <a:rPr lang="en-US" altLang="zh-CN" dirty="0">
                <a:solidFill>
                  <a:schemeClr val="bg1"/>
                </a:solidFill>
                <a:latin typeface="微软雅黑"/>
                <a:ea typeface="微软雅黑"/>
                <a:cs typeface="微软雅黑" panose="020B0503020204020204" pitchFamily="34" charset="-122"/>
                <a:sym typeface="微软雅黑"/>
              </a:rPr>
              <a:t>3</a:t>
            </a:r>
            <a:r>
              <a:rPr lang="zh-CN" altLang="en-US" dirty="0">
                <a:solidFill>
                  <a:schemeClr val="bg1"/>
                </a:solidFill>
                <a:latin typeface="微软雅黑"/>
                <a:ea typeface="微软雅黑"/>
                <a:cs typeface="微软雅黑" panose="020B0503020204020204" pitchFamily="34" charset="-122"/>
                <a:sym typeface="微软雅黑"/>
              </a:rPr>
              <a:t>）毒品问题渗透和腐蚀政权机构，加剧腐败现象； </a:t>
            </a:r>
          </a:p>
          <a:p>
            <a:pPr>
              <a:lnSpc>
                <a:spcPct val="150000"/>
              </a:lnSpc>
            </a:pPr>
            <a:r>
              <a:rPr lang="zh-CN" altLang="en-US" dirty="0">
                <a:solidFill>
                  <a:schemeClr val="bg1"/>
                </a:solidFill>
                <a:latin typeface="微软雅黑"/>
                <a:ea typeface="微软雅黑"/>
                <a:cs typeface="微软雅黑" panose="020B0503020204020204" pitchFamily="34" charset="-122"/>
                <a:sym typeface="微软雅黑"/>
              </a:rPr>
              <a:t>（</a:t>
            </a:r>
            <a:r>
              <a:rPr lang="en-US" altLang="zh-CN" dirty="0">
                <a:solidFill>
                  <a:schemeClr val="bg1"/>
                </a:solidFill>
                <a:latin typeface="微软雅黑"/>
                <a:ea typeface="微软雅黑"/>
                <a:cs typeface="微软雅黑" panose="020B0503020204020204" pitchFamily="34" charset="-122"/>
                <a:sym typeface="微软雅黑"/>
              </a:rPr>
              <a:t>4</a:t>
            </a:r>
            <a:r>
              <a:rPr lang="zh-CN" altLang="en-US" dirty="0">
                <a:solidFill>
                  <a:schemeClr val="bg1"/>
                </a:solidFill>
                <a:latin typeface="微软雅黑"/>
                <a:ea typeface="微软雅黑"/>
                <a:cs typeface="微软雅黑" panose="020B0503020204020204" pitchFamily="34" charset="-122"/>
                <a:sym typeface="微软雅黑"/>
              </a:rPr>
              <a:t>）毒品问题给社会造成巨大的经济损失。 </a:t>
            </a:r>
          </a:p>
        </p:txBody>
      </p:sp>
      <p:pic>
        <p:nvPicPr>
          <p:cNvPr id="28" name="图片 27"/>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558088" y="4047649"/>
            <a:ext cx="1523524" cy="106203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14" presetClass="entr" presetSubtype="10" fill="hold" nodeType="afterEffect">
                                  <p:childTnLst>
                                    <p:set>
                                      <p:cBhvr>
                                        <p:cTn id="13" dur="1" fill="hold">
                                          <p:stCondLst>
                                            <p:cond delay="0"/>
                                          </p:stCondLst>
                                        </p:cTn>
                                        <p:tgtEl>
                                          <p:spTgt spid="11"/>
                                        </p:tgtEl>
                                        <p:attrNameLst>
                                          <p:attrName>style.visibility</p:attrName>
                                        </p:attrNameLst>
                                      </p:cBhvr>
                                      <p:to>
                                        <p:strVal val="visible"/>
                                      </p:to>
                                    </p:set>
                                    <p:animEffect transition="in" filter="randombar(horizontal)">
                                      <p:cBhvr>
                                        <p:cTn id="14" dur="500"/>
                                        <p:tgtEl>
                                          <p:spTgt spid="11"/>
                                        </p:tgtEl>
                                      </p:cBhvr>
                                    </p:animEffect>
                                  </p:childTnLst>
                                </p:cTn>
                              </p:par>
                            </p:childTnLst>
                          </p:cTn>
                        </p:par>
                        <p:par>
                          <p:cTn id="15" fill="hold" nodeType="withGroup">
                            <p:stCondLst>
                              <p:cond delay="1000"/>
                            </p:stCondLst>
                            <p:childTnLst>
                              <p:par>
                                <p:cTn id="16" presetID="22" presetClass="entr" presetSubtype="8" fill="hold" grpId="0" nodeType="afterEffec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childTnLst>
                          </p:cTn>
                        </p:par>
                        <p:par>
                          <p:cTn id="19" fill="hold" nodeType="withGroup">
                            <p:stCondLst>
                              <p:cond delay="1500"/>
                            </p:stCondLst>
                            <p:childTnLst>
                              <p:par>
                                <p:cTn id="20" presetID="53" presetClass="entr" presetSubtype="0" fill="hold" grpId="1" nodeType="afterEffect">
                                  <p:childTnLst>
                                    <p:set>
                                      <p:cBhvr>
                                        <p:cTn id="21" dur="1" fill="hold">
                                          <p:stCondLst>
                                            <p:cond delay="0"/>
                                          </p:stCondLst>
                                        </p:cTn>
                                        <p:tgtEl>
                                          <p:spTgt spid="44"/>
                                        </p:tgtEl>
                                        <p:attrNameLst>
                                          <p:attrName>style.visibility</p:attrName>
                                        </p:attrNameLst>
                                      </p:cBhvr>
                                      <p:to>
                                        <p:strVal val="visible"/>
                                      </p:to>
                                    </p:set>
                                    <p:anim calcmode="lin" valueType="num">
                                      <p:cBhvr>
                                        <p:cTn id="22" dur="500" fill="hold"/>
                                        <p:tgtEl>
                                          <p:spTgt spid="44"/>
                                        </p:tgtEl>
                                        <p:attrNameLst>
                                          <p:attrName>ppt_w</p:attrName>
                                        </p:attrNameLst>
                                      </p:cBhvr>
                                      <p:tavLst>
                                        <p:tav tm="0">
                                          <p:val>
                                            <p:fltVal val="0"/>
                                          </p:val>
                                        </p:tav>
                                        <p:tav tm="100000">
                                          <p:val>
                                            <p:strVal val="#ppt_w"/>
                                          </p:val>
                                        </p:tav>
                                      </p:tavLst>
                                    </p:anim>
                                    <p:anim calcmode="lin" valueType="num">
                                      <p:cBhvr>
                                        <p:cTn id="23" dur="500" fill="hold"/>
                                        <p:tgtEl>
                                          <p:spTgt spid="44"/>
                                        </p:tgtEl>
                                        <p:attrNameLst>
                                          <p:attrName>ppt_h</p:attrName>
                                        </p:attrNameLst>
                                      </p:cBhvr>
                                      <p:tavLst>
                                        <p:tav tm="0">
                                          <p:val>
                                            <p:fltVal val="0"/>
                                          </p:val>
                                        </p:tav>
                                        <p:tav tm="100000">
                                          <p:val>
                                            <p:strVal val="#ppt_h"/>
                                          </p:val>
                                        </p:tav>
                                      </p:tavLst>
                                    </p:anim>
                                    <p:animEffect transition="in" filter="fade">
                                      <p:cBhvr>
                                        <p:cTn id="24" dur="500"/>
                                        <p:tgtEl>
                                          <p:spTgt spid="44"/>
                                        </p:tgtEl>
                                      </p:cBhvr>
                                    </p:animEffect>
                                  </p:childTnLst>
                                </p:cTn>
                              </p:par>
                            </p:childTnLst>
                          </p:cTn>
                        </p:par>
                        <p:par>
                          <p:cTn id="25" fill="hold" nodeType="withGroup">
                            <p:stCondLst>
                              <p:cond delay="2000"/>
                            </p:stCondLst>
                            <p:childTnLst>
                              <p:par>
                                <p:cTn id="26" presetID="42" presetClass="entr" presetSubtype="0" fill="hold" grpId="2" nodeType="afterEffec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4" grpId="1" animBg="1"/>
      <p:bldP spid="10" grpId="2"/>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6" y="151447"/>
            <a:ext cx="2373154" cy="654368"/>
            <a:chOff x="396" y="453"/>
            <a:chExt cx="4983"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861" y="729"/>
              <a:ext cx="3518"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什么是毒品</a:t>
              </a:r>
            </a:p>
          </p:txBody>
        </p:sp>
      </p:grpSp>
      <p:grpSp>
        <p:nvGrpSpPr>
          <p:cNvPr id="24" name="组合 23"/>
          <p:cNvGrpSpPr/>
          <p:nvPr/>
        </p:nvGrpSpPr>
        <p:grpSpPr>
          <a:xfrm>
            <a:off x="1104901" y="1024414"/>
            <a:ext cx="7031831" cy="3054668"/>
            <a:chOff x="2365" y="1720"/>
            <a:chExt cx="14765" cy="6414"/>
          </a:xfrm>
        </p:grpSpPr>
        <p:grpSp>
          <p:nvGrpSpPr>
            <p:cNvPr id="22" name="组合 21"/>
            <p:cNvGrpSpPr/>
            <p:nvPr/>
          </p:nvGrpSpPr>
          <p:grpSpPr>
            <a:xfrm>
              <a:off x="2365" y="2257"/>
              <a:ext cx="14765" cy="5877"/>
              <a:chOff x="2365" y="2370"/>
              <a:chExt cx="14765" cy="5877"/>
            </a:xfrm>
          </p:grpSpPr>
          <p:sp>
            <p:nvSpPr>
              <p:cNvPr id="75" name="矩形 74"/>
              <p:cNvSpPr/>
              <p:nvPr/>
            </p:nvSpPr>
            <p:spPr bwMode="auto">
              <a:xfrm rot="2700000">
                <a:off x="9342" y="3054"/>
                <a:ext cx="2659" cy="2659"/>
              </a:xfrm>
              <a:prstGeom prst="rect">
                <a:avLst/>
              </a:prstGeom>
              <a:blipFill rotWithShape="1">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76" name="矩形 75"/>
              <p:cNvSpPr/>
              <p:nvPr/>
            </p:nvSpPr>
            <p:spPr bwMode="auto">
              <a:xfrm rot="2700000">
                <a:off x="14565" y="3728"/>
                <a:ext cx="2565" cy="2565"/>
              </a:xfrm>
              <a:prstGeom prst="rect">
                <a:avLst/>
              </a:prstGeom>
              <a:blipFill rotWithShape="1">
                <a:blip r:embed="rId6"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77" name="矩形 76"/>
              <p:cNvSpPr/>
              <p:nvPr/>
            </p:nvSpPr>
            <p:spPr bwMode="auto">
              <a:xfrm rot="2700000">
                <a:off x="8584" y="6235"/>
                <a:ext cx="2013" cy="2010"/>
              </a:xfrm>
              <a:prstGeom prst="rect">
                <a:avLst/>
              </a:prstGeom>
              <a:blipFill rotWithShape="1">
                <a:blip r:embed="rId7"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78" name="矩形 77"/>
              <p:cNvSpPr/>
              <p:nvPr/>
            </p:nvSpPr>
            <p:spPr bwMode="auto">
              <a:xfrm rot="2700000">
                <a:off x="2365" y="5553"/>
                <a:ext cx="2460" cy="2460"/>
              </a:xfrm>
              <a:prstGeom prst="rect">
                <a:avLst/>
              </a:prstGeom>
              <a:blipFill rotWithShape="1">
                <a:blip r:embed="rId8"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79" name="圆角矩形 78"/>
              <p:cNvSpPr/>
              <p:nvPr/>
            </p:nvSpPr>
            <p:spPr bwMode="auto">
              <a:xfrm rot="2700000">
                <a:off x="7479" y="2370"/>
                <a:ext cx="1760" cy="1760"/>
              </a:xfrm>
              <a:prstGeom prst="roundRect">
                <a:avLst/>
              </a:prstGeom>
              <a:blipFill rotWithShape="1">
                <a:blip r:embed="rId9"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81" name="矩形 80"/>
              <p:cNvSpPr/>
              <p:nvPr/>
            </p:nvSpPr>
            <p:spPr bwMode="auto">
              <a:xfrm rot="2700000">
                <a:off x="11643" y="4890"/>
                <a:ext cx="2803" cy="2803"/>
              </a:xfrm>
              <a:prstGeom prst="rect">
                <a:avLst/>
              </a:prstGeom>
              <a:blipFill rotWithShape="1">
                <a:blip r:embed="rId10"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82" name="矩形 81"/>
              <p:cNvSpPr/>
              <p:nvPr/>
            </p:nvSpPr>
            <p:spPr bwMode="auto">
              <a:xfrm rot="2700000">
                <a:off x="5239" y="4134"/>
                <a:ext cx="3400" cy="3403"/>
              </a:xfrm>
              <a:prstGeom prst="rect">
                <a:avLst/>
              </a:prstGeom>
              <a:blipFill rotWithShape="1">
                <a:blip r:embed="rId11"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grpSp>
        <p:sp>
          <p:nvSpPr>
            <p:cNvPr id="23" name="圆角矩形 22"/>
            <p:cNvSpPr/>
            <p:nvPr/>
          </p:nvSpPr>
          <p:spPr bwMode="auto">
            <a:xfrm rot="2700000">
              <a:off x="12600" y="1801"/>
              <a:ext cx="2364" cy="2201"/>
            </a:xfrm>
            <a:prstGeom prst="roundRect">
              <a:avLst/>
            </a:prstGeom>
            <a:blipFill rotWithShape="1">
              <a:blip r:embed="rId1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grpSp>
      <p:sp>
        <p:nvSpPr>
          <p:cNvPr id="25" name="Text Box 122"/>
          <p:cNvSpPr txBox="1">
            <a:spLocks noChangeArrowheads="1"/>
          </p:cNvSpPr>
          <p:nvPr/>
        </p:nvSpPr>
        <p:spPr bwMode="auto">
          <a:xfrm>
            <a:off x="1035962" y="4277245"/>
            <a:ext cx="1309715" cy="300083"/>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spcBef>
                <a:spcPct val="50000"/>
              </a:spcBef>
            </a:pPr>
            <a:r>
              <a:rPr lang="zh-CN" altLang="en-US" sz="1500" b="1">
                <a:solidFill>
                  <a:schemeClr val="tx1">
                    <a:lumMod val="85000"/>
                    <a:lumOff val="15000"/>
                  </a:schemeClr>
                </a:solidFill>
                <a:latin typeface="微软雅黑"/>
                <a:ea typeface="微软雅黑"/>
                <a:cs typeface="微软雅黑" panose="020B0503020204020204" pitchFamily="34" charset="-122"/>
                <a:sym typeface="微软雅黑"/>
              </a:rPr>
              <a:t>罂粟</a:t>
            </a:r>
          </a:p>
        </p:txBody>
      </p:sp>
      <p:sp>
        <p:nvSpPr>
          <p:cNvPr id="26" name="Text Box 122"/>
          <p:cNvSpPr txBox="1">
            <a:spLocks noChangeArrowheads="1"/>
          </p:cNvSpPr>
          <p:nvPr/>
        </p:nvSpPr>
        <p:spPr bwMode="auto">
          <a:xfrm>
            <a:off x="3304141" y="818717"/>
            <a:ext cx="1309715" cy="300083"/>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zh-CN" altLang="en-US" sz="1500" b="1">
                <a:solidFill>
                  <a:schemeClr val="tx1">
                    <a:lumMod val="85000"/>
                    <a:lumOff val="15000"/>
                  </a:schemeClr>
                </a:solidFill>
                <a:latin typeface="微软雅黑"/>
                <a:ea typeface="微软雅黑"/>
                <a:cs typeface="微软雅黑" panose="020B0503020204020204" pitchFamily="34" charset="-122"/>
                <a:sym typeface="微软雅黑"/>
              </a:rPr>
              <a:t>鸦片</a:t>
            </a:r>
          </a:p>
        </p:txBody>
      </p:sp>
      <p:sp>
        <p:nvSpPr>
          <p:cNvPr id="27" name="Text Box 122"/>
          <p:cNvSpPr txBox="1">
            <a:spLocks noChangeArrowheads="1"/>
          </p:cNvSpPr>
          <p:nvPr/>
        </p:nvSpPr>
        <p:spPr bwMode="auto">
          <a:xfrm>
            <a:off x="5842383" y="505821"/>
            <a:ext cx="1400146" cy="300083"/>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spcBef>
                <a:spcPct val="50000"/>
              </a:spcBef>
            </a:pPr>
            <a:r>
              <a:rPr lang="zh-CN" altLang="en-US" sz="1500" b="1">
                <a:solidFill>
                  <a:schemeClr val="tx1">
                    <a:lumMod val="85000"/>
                    <a:lumOff val="15000"/>
                  </a:schemeClr>
                </a:solidFill>
                <a:latin typeface="微软雅黑"/>
                <a:ea typeface="微软雅黑"/>
                <a:cs typeface="微软雅黑" panose="020B0503020204020204" pitchFamily="34" charset="-122"/>
                <a:sym typeface="微软雅黑"/>
              </a:rPr>
              <a:t>吗啡</a:t>
            </a:r>
          </a:p>
        </p:txBody>
      </p:sp>
      <p:sp>
        <p:nvSpPr>
          <p:cNvPr id="28" name="Text Box 122"/>
          <p:cNvSpPr txBox="1">
            <a:spLocks noChangeArrowheads="1"/>
          </p:cNvSpPr>
          <p:nvPr/>
        </p:nvSpPr>
        <p:spPr bwMode="auto">
          <a:xfrm>
            <a:off x="6827544" y="3449522"/>
            <a:ext cx="1397488" cy="300083"/>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spcBef>
                <a:spcPct val="50000"/>
              </a:spcBef>
            </a:pPr>
            <a:r>
              <a:rPr lang="zh-CN" altLang="en-US" sz="1500" b="1">
                <a:solidFill>
                  <a:schemeClr val="tx1">
                    <a:lumMod val="85000"/>
                    <a:lumOff val="15000"/>
                  </a:schemeClr>
                </a:solidFill>
                <a:latin typeface="微软雅黑"/>
                <a:ea typeface="微软雅黑"/>
                <a:cs typeface="微软雅黑" panose="020B0503020204020204" pitchFamily="34" charset="-122"/>
                <a:sym typeface="微软雅黑"/>
              </a:rPr>
              <a:t>海洛因</a:t>
            </a:r>
          </a:p>
        </p:txBody>
      </p:sp>
      <p:sp>
        <p:nvSpPr>
          <p:cNvPr id="29" name="Text Box 122"/>
          <p:cNvSpPr txBox="1">
            <a:spLocks noChangeArrowheads="1"/>
          </p:cNvSpPr>
          <p:nvPr/>
        </p:nvSpPr>
        <p:spPr bwMode="auto">
          <a:xfrm>
            <a:off x="3847055" y="4277043"/>
            <a:ext cx="1397488" cy="300083"/>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zh-CN" altLang="en-US" sz="1500" b="1">
                <a:solidFill>
                  <a:schemeClr val="tx1">
                    <a:lumMod val="85000"/>
                    <a:lumOff val="15000"/>
                  </a:schemeClr>
                </a:solidFill>
                <a:latin typeface="微软雅黑"/>
                <a:ea typeface="微软雅黑"/>
                <a:cs typeface="微软雅黑" panose="020B0503020204020204" pitchFamily="34" charset="-122"/>
                <a:sym typeface="微软雅黑"/>
              </a:rPr>
              <a:t>麻古</a:t>
            </a:r>
          </a:p>
        </p:txBody>
      </p:sp>
      <p:sp>
        <p:nvSpPr>
          <p:cNvPr id="30" name="Text Box 122"/>
          <p:cNvSpPr txBox="1">
            <a:spLocks noChangeArrowheads="1"/>
          </p:cNvSpPr>
          <p:nvPr/>
        </p:nvSpPr>
        <p:spPr bwMode="auto">
          <a:xfrm>
            <a:off x="2628226" y="4091305"/>
            <a:ext cx="1309715" cy="300083"/>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zh-CN" altLang="en-US" sz="1500" b="1">
                <a:solidFill>
                  <a:schemeClr val="tx1">
                    <a:lumMod val="85000"/>
                    <a:lumOff val="15000"/>
                  </a:schemeClr>
                </a:solidFill>
                <a:latin typeface="微软雅黑"/>
                <a:ea typeface="微软雅黑"/>
                <a:cs typeface="微软雅黑" panose="020B0503020204020204" pitchFamily="34" charset="-122"/>
                <a:sym typeface="微软雅黑"/>
              </a:rPr>
              <a:t>大麻</a:t>
            </a:r>
          </a:p>
        </p:txBody>
      </p:sp>
      <p:sp>
        <p:nvSpPr>
          <p:cNvPr id="31" name="Text Box 122"/>
          <p:cNvSpPr txBox="1">
            <a:spLocks noChangeArrowheads="1"/>
          </p:cNvSpPr>
          <p:nvPr/>
        </p:nvSpPr>
        <p:spPr bwMode="auto">
          <a:xfrm>
            <a:off x="4360652" y="1043305"/>
            <a:ext cx="1400146" cy="300083"/>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zh-CN" altLang="en-US" sz="1500" b="1">
                <a:solidFill>
                  <a:schemeClr val="tx1">
                    <a:lumMod val="85000"/>
                    <a:lumOff val="15000"/>
                  </a:schemeClr>
                </a:solidFill>
                <a:latin typeface="微软雅黑"/>
                <a:ea typeface="微软雅黑"/>
                <a:cs typeface="微软雅黑" panose="020B0503020204020204" pitchFamily="34" charset="-122"/>
                <a:sym typeface="微软雅黑"/>
              </a:rPr>
              <a:t>冰毒</a:t>
            </a:r>
          </a:p>
        </p:txBody>
      </p:sp>
      <p:sp>
        <p:nvSpPr>
          <p:cNvPr id="32" name="Text Box 122"/>
          <p:cNvSpPr txBox="1">
            <a:spLocks noChangeArrowheads="1"/>
          </p:cNvSpPr>
          <p:nvPr/>
        </p:nvSpPr>
        <p:spPr bwMode="auto">
          <a:xfrm>
            <a:off x="5535455" y="4091305"/>
            <a:ext cx="1309715" cy="300083"/>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spcBef>
                <a:spcPct val="50000"/>
              </a:spcBef>
            </a:pPr>
            <a:r>
              <a:rPr lang="zh-CN" altLang="en-US" sz="1500" b="1">
                <a:solidFill>
                  <a:schemeClr val="tx1">
                    <a:lumMod val="85000"/>
                    <a:lumOff val="15000"/>
                  </a:schemeClr>
                </a:solidFill>
                <a:latin typeface="微软雅黑"/>
                <a:ea typeface="微软雅黑"/>
                <a:cs typeface="微软雅黑" panose="020B0503020204020204" pitchFamily="34" charset="-122"/>
                <a:sym typeface="微软雅黑"/>
              </a:rPr>
              <a:t>可卡因</a:t>
            </a:r>
          </a:p>
        </p:txBody>
      </p:sp>
      <p:pic>
        <p:nvPicPr>
          <p:cNvPr id="33" name="图片 32"/>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a:xfrm>
            <a:off x="7310438" y="3874771"/>
            <a:ext cx="1771174" cy="123491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42" presetClass="entr" presetSubtype="0" fill="hold" nodeType="afterEffect">
                                  <p:childTnLst>
                                    <p:set>
                                      <p:cBhvr>
                                        <p:cTn id="13" dur="500" fill="hold">
                                          <p:stCondLst>
                                            <p:cond delay="0"/>
                                          </p:stCondLst>
                                        </p:cTn>
                                        <p:tgtEl>
                                          <p:spTgt spid="24"/>
                                        </p:tgtEl>
                                        <p:attrNameLst>
                                          <p:attrName>style.visibility</p:attrName>
                                        </p:attrNameLst>
                                      </p:cBhvr>
                                      <p:to>
                                        <p:strVal val="visible"/>
                                      </p:to>
                                    </p:set>
                                    <p:animEffect transition="in" filter="fade">
                                      <p:cBhvr>
                                        <p:cTn id="14" dur="500"/>
                                        <p:tgtEl>
                                          <p:spTgt spid="24"/>
                                        </p:tgtEl>
                                      </p:cBhvr>
                                    </p:animEffect>
                                    <p:anim calcmode="lin" valueType="num">
                                      <p:cBhvr>
                                        <p:cTn id="15" dur="500" fill="hold"/>
                                        <p:tgtEl>
                                          <p:spTgt spid="24"/>
                                        </p:tgtEl>
                                        <p:attrNameLst>
                                          <p:attrName>ppt_x</p:attrName>
                                        </p:attrNameLst>
                                      </p:cBhvr>
                                      <p:tavLst>
                                        <p:tav tm="0">
                                          <p:val>
                                            <p:strVal val="#ppt_x"/>
                                          </p:val>
                                        </p:tav>
                                        <p:tav tm="100000">
                                          <p:val>
                                            <p:strVal val="#ppt_x"/>
                                          </p:val>
                                        </p:tav>
                                      </p:tavLst>
                                    </p:anim>
                                    <p:anim calcmode="lin" valueType="num">
                                      <p:cBhvr>
                                        <p:cTn id="16" dur="500" fill="hold"/>
                                        <p:tgtEl>
                                          <p:spTgt spid="24"/>
                                        </p:tgtEl>
                                        <p:attrNameLst>
                                          <p:attrName>ppt_y</p:attrName>
                                        </p:attrNameLst>
                                      </p:cBhvr>
                                      <p:tavLst>
                                        <p:tav tm="0">
                                          <p:val>
                                            <p:strVal val="#ppt_y+.1"/>
                                          </p:val>
                                        </p:tav>
                                        <p:tav tm="100000">
                                          <p:val>
                                            <p:strVal val="#ppt_y"/>
                                          </p:val>
                                        </p:tav>
                                      </p:tavLst>
                                    </p:anim>
                                  </p:childTnLst>
                                </p:cTn>
                              </p:par>
                            </p:childTnLst>
                          </p:cTn>
                        </p:par>
                        <p:par>
                          <p:cTn id="17" fill="hold" nodeType="withGroup">
                            <p:stCondLst>
                              <p:cond delay="1000"/>
                            </p:stCondLst>
                            <p:childTnLst>
                              <p:par>
                                <p:cTn id="18" presetID="2" presetClass="entr" presetSubtype="4" decel="50000" fill="hold" grpId="0" nodeType="afterEffect">
                                  <p:childTnLst>
                                    <p:set>
                                      <p:cBhvr>
                                        <p:cTn id="19" dur="500" fill="hold">
                                          <p:stCondLst>
                                            <p:cond delay="0"/>
                                          </p:stCondLst>
                                        </p:cTn>
                                        <p:tgtEl>
                                          <p:spTgt spid="25"/>
                                        </p:tgtEl>
                                        <p:attrNameLst>
                                          <p:attrName>style.visibility</p:attrName>
                                        </p:attrNameLst>
                                      </p:cBhvr>
                                      <p:to>
                                        <p:strVal val="visible"/>
                                      </p:to>
                                    </p:set>
                                    <p:anim calcmode="lin" valueType="num">
                                      <p:cBhvr additive="base">
                                        <p:cTn id="20" dur="500" fill="hold"/>
                                        <p:tgtEl>
                                          <p:spTgt spid="25"/>
                                        </p:tgtEl>
                                        <p:attrNameLst>
                                          <p:attrName>ppt_x</p:attrName>
                                        </p:attrNameLst>
                                      </p:cBhvr>
                                      <p:tavLst>
                                        <p:tav tm="0">
                                          <p:val>
                                            <p:strVal val="#ppt_x"/>
                                          </p:val>
                                        </p:tav>
                                        <p:tav tm="100000">
                                          <p:val>
                                            <p:strVal val="#ppt_x"/>
                                          </p:val>
                                        </p:tav>
                                      </p:tavLst>
                                    </p:anim>
                                    <p:anim calcmode="lin" valueType="num">
                                      <p:cBhvr additive="base">
                                        <p:cTn id="21" dur="500" fill="hold"/>
                                        <p:tgtEl>
                                          <p:spTgt spid="25"/>
                                        </p:tgtEl>
                                        <p:attrNameLst>
                                          <p:attrName>ppt_y</p:attrName>
                                        </p:attrNameLst>
                                      </p:cBhvr>
                                      <p:tavLst>
                                        <p:tav tm="0">
                                          <p:val>
                                            <p:strVal val="1+#ppt_h/2"/>
                                          </p:val>
                                        </p:tav>
                                        <p:tav tm="100000">
                                          <p:val>
                                            <p:strVal val="#ppt_y"/>
                                          </p:val>
                                        </p:tav>
                                      </p:tavLst>
                                    </p:anim>
                                  </p:childTnLst>
                                </p:cTn>
                              </p:par>
                            </p:childTnLst>
                          </p:cTn>
                        </p:par>
                        <p:par>
                          <p:cTn id="22" fill="hold" nodeType="withGroup">
                            <p:stCondLst>
                              <p:cond delay="200"/>
                            </p:stCondLst>
                            <p:childTnLst>
                              <p:par>
                                <p:cTn id="23" presetID="2" presetClass="entr" presetSubtype="1" decel="50000" fill="hold" grpId="1" nodeType="afterEffect">
                                  <p:childTnLst>
                                    <p:set>
                                      <p:cBhvr>
                                        <p:cTn id="24" dur="500"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ppt_x"/>
                                          </p:val>
                                        </p:tav>
                                        <p:tav tm="100000">
                                          <p:val>
                                            <p:strVal val="#ppt_x"/>
                                          </p:val>
                                        </p:tav>
                                      </p:tavLst>
                                    </p:anim>
                                    <p:anim calcmode="lin" valueType="num">
                                      <p:cBhvr additive="base">
                                        <p:cTn id="26" dur="500" fill="hold"/>
                                        <p:tgtEl>
                                          <p:spTgt spid="26"/>
                                        </p:tgtEl>
                                        <p:attrNameLst>
                                          <p:attrName>ppt_y</p:attrName>
                                        </p:attrNameLst>
                                      </p:cBhvr>
                                      <p:tavLst>
                                        <p:tav tm="0">
                                          <p:val>
                                            <p:strVal val="0-#ppt_h/2"/>
                                          </p:val>
                                        </p:tav>
                                        <p:tav tm="100000">
                                          <p:val>
                                            <p:strVal val="#ppt_y"/>
                                          </p:val>
                                        </p:tav>
                                      </p:tavLst>
                                    </p:anim>
                                  </p:childTnLst>
                                </p:cTn>
                              </p:par>
                            </p:childTnLst>
                          </p:cTn>
                        </p:par>
                        <p:par>
                          <p:cTn id="27" fill="hold" nodeType="withGroup">
                            <p:stCondLst>
                              <p:cond delay="200"/>
                            </p:stCondLst>
                            <p:childTnLst>
                              <p:par>
                                <p:cTn id="28" presetID="2" presetClass="entr" presetSubtype="4" decel="50000" fill="hold" grpId="5" nodeType="afterEffect">
                                  <p:childTnLst>
                                    <p:set>
                                      <p:cBhvr>
                                        <p:cTn id="29" dur="500" fill="hold">
                                          <p:stCondLst>
                                            <p:cond delay="0"/>
                                          </p:stCondLst>
                                        </p:cTn>
                                        <p:tgtEl>
                                          <p:spTgt spid="30"/>
                                        </p:tgtEl>
                                        <p:attrNameLst>
                                          <p:attrName>style.visibility</p:attrName>
                                        </p:attrNameLst>
                                      </p:cBhvr>
                                      <p:to>
                                        <p:strVal val="visible"/>
                                      </p:to>
                                    </p:set>
                                    <p:anim calcmode="lin" valueType="num">
                                      <p:cBhvr additive="base">
                                        <p:cTn id="30" dur="500" fill="hold"/>
                                        <p:tgtEl>
                                          <p:spTgt spid="30"/>
                                        </p:tgtEl>
                                        <p:attrNameLst>
                                          <p:attrName>ppt_x</p:attrName>
                                        </p:attrNameLst>
                                      </p:cBhvr>
                                      <p:tavLst>
                                        <p:tav tm="0">
                                          <p:val>
                                            <p:strVal val="#ppt_x"/>
                                          </p:val>
                                        </p:tav>
                                        <p:tav tm="100000">
                                          <p:val>
                                            <p:strVal val="#ppt_x"/>
                                          </p:val>
                                        </p:tav>
                                      </p:tavLst>
                                    </p:anim>
                                    <p:anim calcmode="lin" valueType="num">
                                      <p:cBhvr additive="base">
                                        <p:cTn id="31" dur="500" fill="hold"/>
                                        <p:tgtEl>
                                          <p:spTgt spid="30"/>
                                        </p:tgtEl>
                                        <p:attrNameLst>
                                          <p:attrName>ppt_y</p:attrName>
                                        </p:attrNameLst>
                                      </p:cBhvr>
                                      <p:tavLst>
                                        <p:tav tm="0">
                                          <p:val>
                                            <p:strVal val="1+#ppt_h/2"/>
                                          </p:val>
                                        </p:tav>
                                        <p:tav tm="100000">
                                          <p:val>
                                            <p:strVal val="#ppt_y"/>
                                          </p:val>
                                        </p:tav>
                                      </p:tavLst>
                                    </p:anim>
                                  </p:childTnLst>
                                </p:cTn>
                              </p:par>
                            </p:childTnLst>
                          </p:cTn>
                        </p:par>
                        <p:par>
                          <p:cTn id="32" fill="hold" nodeType="withGroup">
                            <p:stCondLst>
                              <p:cond delay="400"/>
                            </p:stCondLst>
                            <p:childTnLst>
                              <p:par>
                                <p:cTn id="33" presetID="2" presetClass="entr" presetSubtype="1" decel="50000" fill="hold" grpId="6" nodeType="afterEffect">
                                  <p:childTnLst>
                                    <p:set>
                                      <p:cBhvr>
                                        <p:cTn id="34" dur="500" fill="hold">
                                          <p:stCondLst>
                                            <p:cond delay="0"/>
                                          </p:stCondLst>
                                        </p:cTn>
                                        <p:tgtEl>
                                          <p:spTgt spid="31"/>
                                        </p:tgtEl>
                                        <p:attrNameLst>
                                          <p:attrName>style.visibility</p:attrName>
                                        </p:attrNameLst>
                                      </p:cBhvr>
                                      <p:to>
                                        <p:strVal val="visible"/>
                                      </p:to>
                                    </p:set>
                                    <p:anim calcmode="lin" valueType="num">
                                      <p:cBhvr additive="base">
                                        <p:cTn id="35" dur="500" fill="hold"/>
                                        <p:tgtEl>
                                          <p:spTgt spid="31"/>
                                        </p:tgtEl>
                                        <p:attrNameLst>
                                          <p:attrName>ppt_x</p:attrName>
                                        </p:attrNameLst>
                                      </p:cBhvr>
                                      <p:tavLst>
                                        <p:tav tm="0">
                                          <p:val>
                                            <p:strVal val="#ppt_x"/>
                                          </p:val>
                                        </p:tav>
                                        <p:tav tm="100000">
                                          <p:val>
                                            <p:strVal val="#ppt_x"/>
                                          </p:val>
                                        </p:tav>
                                      </p:tavLst>
                                    </p:anim>
                                    <p:anim calcmode="lin" valueType="num">
                                      <p:cBhvr additive="base">
                                        <p:cTn id="36" dur="500" fill="hold"/>
                                        <p:tgtEl>
                                          <p:spTgt spid="31"/>
                                        </p:tgtEl>
                                        <p:attrNameLst>
                                          <p:attrName>ppt_y</p:attrName>
                                        </p:attrNameLst>
                                      </p:cBhvr>
                                      <p:tavLst>
                                        <p:tav tm="0">
                                          <p:val>
                                            <p:strVal val="0-#ppt_h/2"/>
                                          </p:val>
                                        </p:tav>
                                        <p:tav tm="100000">
                                          <p:val>
                                            <p:strVal val="#ppt_y"/>
                                          </p:val>
                                        </p:tav>
                                      </p:tavLst>
                                    </p:anim>
                                  </p:childTnLst>
                                </p:cTn>
                              </p:par>
                            </p:childTnLst>
                          </p:cTn>
                        </p:par>
                        <p:par>
                          <p:cTn id="37" fill="hold" nodeType="withGroup">
                            <p:stCondLst>
                              <p:cond delay="600"/>
                            </p:stCondLst>
                            <p:childTnLst>
                              <p:par>
                                <p:cTn id="38" presetID="2" presetClass="entr" presetSubtype="4" decel="50000" fill="hold" grpId="4" nodeType="afterEffect">
                                  <p:childTnLst>
                                    <p:set>
                                      <p:cBhvr>
                                        <p:cTn id="39" dur="500" fill="hold">
                                          <p:stCondLst>
                                            <p:cond delay="0"/>
                                          </p:stCondLst>
                                        </p:cTn>
                                        <p:tgtEl>
                                          <p:spTgt spid="29"/>
                                        </p:tgtEl>
                                        <p:attrNameLst>
                                          <p:attrName>style.visibility</p:attrName>
                                        </p:attrNameLst>
                                      </p:cBhvr>
                                      <p:to>
                                        <p:strVal val="visible"/>
                                      </p:to>
                                    </p:set>
                                    <p:anim calcmode="lin" valueType="num">
                                      <p:cBhvr additive="base">
                                        <p:cTn id="40" dur="500" fill="hold"/>
                                        <p:tgtEl>
                                          <p:spTgt spid="29"/>
                                        </p:tgtEl>
                                        <p:attrNameLst>
                                          <p:attrName>ppt_x</p:attrName>
                                        </p:attrNameLst>
                                      </p:cBhvr>
                                      <p:tavLst>
                                        <p:tav tm="0">
                                          <p:val>
                                            <p:strVal val="#ppt_x"/>
                                          </p:val>
                                        </p:tav>
                                        <p:tav tm="100000">
                                          <p:val>
                                            <p:strVal val="#ppt_x"/>
                                          </p:val>
                                        </p:tav>
                                      </p:tavLst>
                                    </p:anim>
                                    <p:anim calcmode="lin" valueType="num">
                                      <p:cBhvr additive="base">
                                        <p:cTn id="41" dur="500" fill="hold"/>
                                        <p:tgtEl>
                                          <p:spTgt spid="29"/>
                                        </p:tgtEl>
                                        <p:attrNameLst>
                                          <p:attrName>ppt_y</p:attrName>
                                        </p:attrNameLst>
                                      </p:cBhvr>
                                      <p:tavLst>
                                        <p:tav tm="0">
                                          <p:val>
                                            <p:strVal val="1+#ppt_h/2"/>
                                          </p:val>
                                        </p:tav>
                                        <p:tav tm="100000">
                                          <p:val>
                                            <p:strVal val="#ppt_y"/>
                                          </p:val>
                                        </p:tav>
                                      </p:tavLst>
                                    </p:anim>
                                  </p:childTnLst>
                                </p:cTn>
                              </p:par>
                            </p:childTnLst>
                          </p:cTn>
                        </p:par>
                        <p:par>
                          <p:cTn id="42" fill="hold" nodeType="withGroup">
                            <p:stCondLst>
                              <p:cond delay="400"/>
                            </p:stCondLst>
                            <p:childTnLst>
                              <p:par>
                                <p:cTn id="43" presetID="2" presetClass="entr" presetSubtype="1" decel="50000" fill="hold" grpId="2" nodeType="afterEffect">
                                  <p:childTnLst>
                                    <p:set>
                                      <p:cBhvr>
                                        <p:cTn id="44" dur="500"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ppt_x"/>
                                          </p:val>
                                        </p:tav>
                                        <p:tav tm="100000">
                                          <p:val>
                                            <p:strVal val="#ppt_x"/>
                                          </p:val>
                                        </p:tav>
                                      </p:tavLst>
                                    </p:anim>
                                    <p:anim calcmode="lin" valueType="num">
                                      <p:cBhvr additive="base">
                                        <p:cTn id="46" dur="500" fill="hold"/>
                                        <p:tgtEl>
                                          <p:spTgt spid="27"/>
                                        </p:tgtEl>
                                        <p:attrNameLst>
                                          <p:attrName>ppt_y</p:attrName>
                                        </p:attrNameLst>
                                      </p:cBhvr>
                                      <p:tavLst>
                                        <p:tav tm="0">
                                          <p:val>
                                            <p:strVal val="0-#ppt_h/2"/>
                                          </p:val>
                                        </p:tav>
                                        <p:tav tm="100000">
                                          <p:val>
                                            <p:strVal val="#ppt_y"/>
                                          </p:val>
                                        </p:tav>
                                      </p:tavLst>
                                    </p:anim>
                                  </p:childTnLst>
                                </p:cTn>
                              </p:par>
                            </p:childTnLst>
                          </p:cTn>
                        </p:par>
                        <p:par>
                          <p:cTn id="47" fill="hold" nodeType="withGroup">
                            <p:stCondLst>
                              <p:cond delay="5800"/>
                            </p:stCondLst>
                            <p:childTnLst>
                              <p:par>
                                <p:cTn id="48" presetID="2" presetClass="entr" presetSubtype="4" decel="50000" fill="hold" grpId="7" nodeType="afterEffect">
                                  <p:childTnLst>
                                    <p:set>
                                      <p:cBhvr>
                                        <p:cTn id="49" dur="500" fill="hold">
                                          <p:stCondLst>
                                            <p:cond delay="0"/>
                                          </p:stCondLst>
                                        </p:cTn>
                                        <p:tgtEl>
                                          <p:spTgt spid="32"/>
                                        </p:tgtEl>
                                        <p:attrNameLst>
                                          <p:attrName>style.visibility</p:attrName>
                                        </p:attrNameLst>
                                      </p:cBhvr>
                                      <p:to>
                                        <p:strVal val="visible"/>
                                      </p:to>
                                    </p:set>
                                    <p:anim calcmode="lin" valueType="num">
                                      <p:cBhvr additive="base">
                                        <p:cTn id="50" dur="500" fill="hold"/>
                                        <p:tgtEl>
                                          <p:spTgt spid="32"/>
                                        </p:tgtEl>
                                        <p:attrNameLst>
                                          <p:attrName>ppt_x</p:attrName>
                                        </p:attrNameLst>
                                      </p:cBhvr>
                                      <p:tavLst>
                                        <p:tav tm="0">
                                          <p:val>
                                            <p:strVal val="#ppt_x"/>
                                          </p:val>
                                        </p:tav>
                                        <p:tav tm="100000">
                                          <p:val>
                                            <p:strVal val="#ppt_x"/>
                                          </p:val>
                                        </p:tav>
                                      </p:tavLst>
                                    </p:anim>
                                    <p:anim calcmode="lin" valueType="num">
                                      <p:cBhvr additive="base">
                                        <p:cTn id="51" dur="500" fill="hold"/>
                                        <p:tgtEl>
                                          <p:spTgt spid="32"/>
                                        </p:tgtEl>
                                        <p:attrNameLst>
                                          <p:attrName>ppt_y</p:attrName>
                                        </p:attrNameLst>
                                      </p:cBhvr>
                                      <p:tavLst>
                                        <p:tav tm="0">
                                          <p:val>
                                            <p:strVal val="1+#ppt_h/2"/>
                                          </p:val>
                                        </p:tav>
                                        <p:tav tm="100000">
                                          <p:val>
                                            <p:strVal val="#ppt_y"/>
                                          </p:val>
                                        </p:tav>
                                      </p:tavLst>
                                    </p:anim>
                                  </p:childTnLst>
                                </p:cTn>
                              </p:par>
                            </p:childTnLst>
                          </p:cTn>
                        </p:par>
                        <p:par>
                          <p:cTn id="52" fill="hold" nodeType="withGroup">
                            <p:stCondLst>
                              <p:cond delay="600"/>
                            </p:stCondLst>
                            <p:childTnLst>
                              <p:par>
                                <p:cTn id="53" presetID="2" presetClass="entr" presetSubtype="4" decel="50000" fill="hold" grpId="3" nodeType="afterEffect">
                                  <p:childTnLst>
                                    <p:set>
                                      <p:cBhvr>
                                        <p:cTn id="54" dur="500"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ppt_x"/>
                                          </p:val>
                                        </p:tav>
                                        <p:tav tm="100000">
                                          <p:val>
                                            <p:strVal val="#ppt_x"/>
                                          </p:val>
                                        </p:tav>
                                      </p:tavLst>
                                    </p:anim>
                                    <p:anim calcmode="lin" valueType="num">
                                      <p:cBhvr additive="base">
                                        <p:cTn id="5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1"/>
      <p:bldP spid="27" grpId="2"/>
      <p:bldP spid="28" grpId="3"/>
      <p:bldP spid="29" grpId="4"/>
      <p:bldP spid="30" grpId="5"/>
      <p:bldP spid="31" grpId="6"/>
      <p:bldP spid="32" grpId="7"/>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6" y="151447"/>
            <a:ext cx="2373154" cy="654368"/>
            <a:chOff x="396" y="453"/>
            <a:chExt cx="4983"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861" y="729"/>
              <a:ext cx="3518"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什么是毒品</a:t>
              </a:r>
            </a:p>
          </p:txBody>
        </p:sp>
      </p:grpSp>
      <p:cxnSp>
        <p:nvCxnSpPr>
          <p:cNvPr id="27" name="Straight Connector 16"/>
          <p:cNvCxnSpPr/>
          <p:nvPr/>
        </p:nvCxnSpPr>
        <p:spPr>
          <a:xfrm flipH="1">
            <a:off x="5045869" y="1451610"/>
            <a:ext cx="0" cy="2534126"/>
          </a:xfrm>
          <a:prstGeom prst="line">
            <a:avLst/>
          </a:prstGeom>
          <a:ln w="3175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496980" y="1709981"/>
            <a:ext cx="455894" cy="392415"/>
          </a:xfrm>
          <a:prstGeom prst="rect">
            <a:avLst/>
          </a:prstGeom>
          <a:noFill/>
        </p:spPr>
        <p:txBody>
          <a:bodyPr wrap="none" lIns="68580" tIns="34290" rIns="68580" bIns="34290" rtlCol="0">
            <a:spAutoFit/>
          </a:bodyPr>
          <a:lstStyle/>
          <a:p>
            <a:r>
              <a:rPr kumimoji="1" lang="en-US" altLang="zh-CN" sz="2100">
                <a:solidFill>
                  <a:schemeClr val="tx2"/>
                </a:solidFill>
                <a:latin typeface="微软雅黑"/>
                <a:ea typeface="微软雅黑"/>
                <a:cs typeface="Arial" pitchFamily="34" charset="0"/>
                <a:sym typeface="微软雅黑"/>
              </a:rPr>
              <a:t>01</a:t>
            </a:r>
          </a:p>
        </p:txBody>
      </p:sp>
      <p:sp>
        <p:nvSpPr>
          <p:cNvPr id="9" name="文本框 8"/>
          <p:cNvSpPr txBox="1"/>
          <p:nvPr/>
        </p:nvSpPr>
        <p:spPr>
          <a:xfrm>
            <a:off x="4496980" y="2522464"/>
            <a:ext cx="455894" cy="392415"/>
          </a:xfrm>
          <a:prstGeom prst="rect">
            <a:avLst/>
          </a:prstGeom>
          <a:noFill/>
        </p:spPr>
        <p:txBody>
          <a:bodyPr wrap="none" lIns="68580" tIns="34290" rIns="68580" bIns="34290" rtlCol="0">
            <a:spAutoFit/>
          </a:bodyPr>
          <a:lstStyle/>
          <a:p>
            <a:r>
              <a:rPr kumimoji="1" lang="en-US" altLang="zh-CN" sz="2100">
                <a:solidFill>
                  <a:schemeClr val="tx2"/>
                </a:solidFill>
                <a:latin typeface="微软雅黑"/>
                <a:ea typeface="微软雅黑"/>
                <a:cs typeface="Arial" pitchFamily="34" charset="0"/>
                <a:sym typeface="微软雅黑"/>
              </a:rPr>
              <a:t>02</a:t>
            </a:r>
          </a:p>
        </p:txBody>
      </p:sp>
      <p:sp>
        <p:nvSpPr>
          <p:cNvPr id="10" name="文本框 9"/>
          <p:cNvSpPr txBox="1"/>
          <p:nvPr/>
        </p:nvSpPr>
        <p:spPr>
          <a:xfrm>
            <a:off x="4496980" y="3429244"/>
            <a:ext cx="455894" cy="392415"/>
          </a:xfrm>
          <a:prstGeom prst="rect">
            <a:avLst/>
          </a:prstGeom>
          <a:noFill/>
        </p:spPr>
        <p:txBody>
          <a:bodyPr wrap="none" lIns="68580" tIns="34290" rIns="68580" bIns="34290" rtlCol="0">
            <a:spAutoFit/>
          </a:bodyPr>
          <a:lstStyle/>
          <a:p>
            <a:r>
              <a:rPr kumimoji="1" lang="en-US" altLang="zh-CN" sz="2100">
                <a:solidFill>
                  <a:schemeClr val="tx2"/>
                </a:solidFill>
                <a:latin typeface="微软雅黑"/>
                <a:ea typeface="微软雅黑"/>
                <a:cs typeface="Arial" pitchFamily="34" charset="0"/>
                <a:sym typeface="微软雅黑"/>
              </a:rPr>
              <a:t>03</a:t>
            </a:r>
          </a:p>
        </p:txBody>
      </p:sp>
      <p:sp>
        <p:nvSpPr>
          <p:cNvPr id="13" name="矩形 12"/>
          <p:cNvSpPr/>
          <p:nvPr/>
        </p:nvSpPr>
        <p:spPr>
          <a:xfrm>
            <a:off x="5142548" y="1560195"/>
            <a:ext cx="3526631" cy="691515"/>
          </a:xfrm>
          <a:prstGeom prst="rect">
            <a:avLst/>
          </a:prstGeom>
        </p:spPr>
        <p:txBody>
          <a:bodyPr wrap="square" lIns="68580" tIns="34290" rIns="68580" bIns="34290">
            <a:spAutoFit/>
          </a:bodyPr>
          <a:lstStyle/>
          <a:p>
            <a:pPr>
              <a:lnSpc>
                <a:spcPct val="150000"/>
              </a:lnSpc>
            </a:pPr>
            <a:r>
              <a:rPr lang="zh-CN" altLang="en-US" sz="900" dirty="0">
                <a:solidFill>
                  <a:schemeClr val="tx1">
                    <a:lumMod val="75000"/>
                    <a:lumOff val="25000"/>
                  </a:schemeClr>
                </a:solidFill>
                <a:latin typeface="微软雅黑"/>
                <a:ea typeface="微软雅黑"/>
                <a:cs typeface="微软雅黑" panose="020B0503020204020204" pitchFamily="34" charset="-122"/>
                <a:sym typeface="微软雅黑"/>
              </a:rPr>
              <a:t>走私、贩卖、运输、制造鸦片一千克以上、海洛因或者甲基苯丙胺五十克以上或者其他毒品数量大的，处十五年有期徒刑、无期徒刑或者死刑，并处没收财产</a:t>
            </a:r>
          </a:p>
        </p:txBody>
      </p:sp>
      <p:sp>
        <p:nvSpPr>
          <p:cNvPr id="21" name="矩形 20"/>
          <p:cNvSpPr/>
          <p:nvPr/>
        </p:nvSpPr>
        <p:spPr>
          <a:xfrm>
            <a:off x="5142548" y="2372678"/>
            <a:ext cx="3530441" cy="691515"/>
          </a:xfrm>
          <a:prstGeom prst="rect">
            <a:avLst/>
          </a:prstGeom>
        </p:spPr>
        <p:txBody>
          <a:bodyPr wrap="square" lIns="68580" tIns="34290" rIns="68580" bIns="34290">
            <a:spAutoFit/>
          </a:bodyPr>
          <a:lstStyle/>
          <a:p>
            <a:pPr>
              <a:lnSpc>
                <a:spcPct val="150000"/>
              </a:lnSpc>
            </a:pPr>
            <a:r>
              <a:rPr lang="zh-CN" altLang="en-US" sz="900">
                <a:solidFill>
                  <a:schemeClr val="tx1">
                    <a:lumMod val="75000"/>
                    <a:lumOff val="25000"/>
                  </a:schemeClr>
                </a:solidFill>
                <a:latin typeface="微软雅黑"/>
                <a:ea typeface="微软雅黑"/>
                <a:cs typeface="微软雅黑" panose="020B0503020204020204" pitchFamily="34" charset="-122"/>
                <a:sym typeface="微软雅黑"/>
              </a:rPr>
              <a:t>走私、贩卖、运输、制造鸦片二百克以上不满一千克、海洛因或者甲基苯丙胺十克以上不满五十克或者其他毒品数量较大的，处七年以上有期徒刑，并处罚金</a:t>
            </a:r>
          </a:p>
        </p:txBody>
      </p:sp>
      <p:sp>
        <p:nvSpPr>
          <p:cNvPr id="22" name="矩形 21"/>
          <p:cNvSpPr/>
          <p:nvPr/>
        </p:nvSpPr>
        <p:spPr>
          <a:xfrm>
            <a:off x="5142548" y="3175635"/>
            <a:ext cx="3528060" cy="899160"/>
          </a:xfrm>
          <a:prstGeom prst="rect">
            <a:avLst/>
          </a:prstGeom>
        </p:spPr>
        <p:txBody>
          <a:bodyPr wrap="square" lIns="68580" tIns="34290" rIns="68580" bIns="34290">
            <a:spAutoFit/>
          </a:bodyPr>
          <a:lstStyle/>
          <a:p>
            <a:pPr>
              <a:lnSpc>
                <a:spcPct val="150000"/>
              </a:lnSpc>
            </a:pPr>
            <a:r>
              <a:rPr lang="zh-CN" altLang="en-US" sz="900">
                <a:solidFill>
                  <a:schemeClr val="tx1">
                    <a:lumMod val="75000"/>
                    <a:lumOff val="25000"/>
                  </a:schemeClr>
                </a:solidFill>
                <a:latin typeface="微软雅黑"/>
                <a:ea typeface="微软雅黑"/>
                <a:cs typeface="微软雅黑" panose="020B0503020204020204" pitchFamily="34" charset="-122"/>
                <a:sym typeface="微软雅黑"/>
              </a:rPr>
              <a:t>走私、贩卖、运输、制造鸦片不满二百克、海洛因或者甲基苯丙胺不满十克或者其他少量毒品的，处三年以下有期徒刑 、拘役或者管制，并处罚金；情节严重的，处三年以上七年以下有期徒刑，并处罚金</a:t>
            </a:r>
          </a:p>
        </p:txBody>
      </p:sp>
      <p:grpSp>
        <p:nvGrpSpPr>
          <p:cNvPr id="19" name="组合 18"/>
          <p:cNvGrpSpPr/>
          <p:nvPr/>
        </p:nvGrpSpPr>
        <p:grpSpPr>
          <a:xfrm>
            <a:off x="652462" y="1139190"/>
            <a:ext cx="3506629" cy="3206591"/>
            <a:chOff x="1370" y="2392"/>
            <a:chExt cx="7363" cy="6733"/>
          </a:xfrm>
        </p:grpSpPr>
        <p:grpSp>
          <p:nvGrpSpPr>
            <p:cNvPr id="3" name="组合 2"/>
            <p:cNvGrpSpPr/>
            <p:nvPr/>
          </p:nvGrpSpPr>
          <p:grpSpPr>
            <a:xfrm>
              <a:off x="1370" y="3022"/>
              <a:ext cx="7363" cy="5345"/>
              <a:chOff x="1730" y="3363"/>
              <a:chExt cx="6895" cy="5005"/>
            </a:xfrm>
          </p:grpSpPr>
          <p:pic>
            <p:nvPicPr>
              <p:cNvPr id="8" name="Picture 2" descr="D:\Documents\Pictures\教师节\timg70JB0W02.jpgtimg70JB0W02"/>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1730" y="3439"/>
                <a:ext cx="3629" cy="2267"/>
              </a:xfrm>
              <a:prstGeom prst="roundRect">
                <a:avLst>
                  <a:gd name="adj" fmla="val 0"/>
                </a:avLst>
              </a:prstGeom>
              <a:noFill/>
              <a:extLst>
                <a:ext uri="{909E8E84-426E-40DD-AFC4-6F175D3DCCD1}">
                  <a14:hiddenFill xmlns:a14="http://schemas.microsoft.com/office/drawing/2010/main">
                    <a:solidFill>
                      <a:srgbClr val="FFFFFF"/>
                    </a:solidFill>
                  </a14:hiddenFill>
                </a:ext>
              </a:extLst>
            </p:spPr>
          </p:pic>
          <p:pic>
            <p:nvPicPr>
              <p:cNvPr id="11" name="Picture 2" descr="D:\Documents\Pictures\教师节\timgVEX4IETB.jpgtimgVEX4IETB"/>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5699" y="5950"/>
                <a:ext cx="2926" cy="2419"/>
              </a:xfrm>
              <a:prstGeom prst="roundRect">
                <a:avLst>
                  <a:gd name="adj" fmla="val 0"/>
                </a:avLst>
              </a:prstGeom>
              <a:noFill/>
              <a:extLst>
                <a:ext uri="{909E8E84-426E-40DD-AFC4-6F175D3DCCD1}">
                  <a14:hiddenFill xmlns:a14="http://schemas.microsoft.com/office/drawing/2010/main">
                    <a:solidFill>
                      <a:srgbClr val="FFFFFF"/>
                    </a:solidFill>
                  </a14:hiddenFill>
                </a:ext>
              </a:extLst>
            </p:spPr>
          </p:pic>
          <p:sp>
            <p:nvSpPr>
              <p:cNvPr id="7" name="矩形 6"/>
              <p:cNvSpPr/>
              <p:nvPr/>
            </p:nvSpPr>
            <p:spPr>
              <a:xfrm>
                <a:off x="5699" y="3363"/>
                <a:ext cx="2814" cy="2419"/>
              </a:xfrm>
              <a:prstGeom prst="rect">
                <a:avLst/>
              </a:prstGeom>
              <a:blipFill rotWithShape="1">
                <a:blip r:embed="rId7"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latin typeface="微软雅黑"/>
                  <a:ea typeface="微软雅黑"/>
                  <a:sym typeface="微软雅黑"/>
                </a:endParaRPr>
              </a:p>
            </p:txBody>
          </p:sp>
          <p:sp>
            <p:nvSpPr>
              <p:cNvPr id="14" name="矩形 13"/>
              <p:cNvSpPr/>
              <p:nvPr/>
            </p:nvSpPr>
            <p:spPr>
              <a:xfrm>
                <a:off x="1730" y="5950"/>
                <a:ext cx="3629" cy="2419"/>
              </a:xfrm>
              <a:prstGeom prst="rect">
                <a:avLst/>
              </a:prstGeom>
              <a:blipFill rotWithShape="1">
                <a:blip r:embed="rId8"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latin typeface="微软雅黑"/>
                  <a:ea typeface="微软雅黑"/>
                  <a:sym typeface="微软雅黑"/>
                </a:endParaRPr>
              </a:p>
            </p:txBody>
          </p:sp>
        </p:grpSp>
        <p:sp>
          <p:nvSpPr>
            <p:cNvPr id="12" name="Text Box 122"/>
            <p:cNvSpPr txBox="1">
              <a:spLocks noChangeArrowheads="1"/>
            </p:cNvSpPr>
            <p:nvPr/>
          </p:nvSpPr>
          <p:spPr bwMode="auto">
            <a:xfrm>
              <a:off x="1933" y="2392"/>
              <a:ext cx="2750" cy="679"/>
            </a:xfrm>
            <a:prstGeom prst="rect">
              <a:avLst/>
            </a:prstGeom>
            <a:noFill/>
            <a:ln>
              <a:noFill/>
            </a:ln>
          </p:spPr>
          <p:txBody>
            <a:bodyPr wrap="square">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spcBef>
                  <a:spcPct val="50000"/>
                </a:spcBef>
              </a:pPr>
              <a:r>
                <a:rPr lang="zh-CN" altLang="en-US" sz="1500">
                  <a:solidFill>
                    <a:schemeClr val="tx1">
                      <a:lumMod val="85000"/>
                      <a:lumOff val="15000"/>
                    </a:schemeClr>
                  </a:solidFill>
                  <a:latin typeface="微软雅黑"/>
                  <a:ea typeface="微软雅黑"/>
                  <a:cs typeface="微软雅黑" panose="020B0503020204020204" pitchFamily="34" charset="-122"/>
                  <a:sym typeface="微软雅黑"/>
                </a:rPr>
                <a:t>摇头丸</a:t>
              </a:r>
            </a:p>
          </p:txBody>
        </p:sp>
        <p:sp>
          <p:nvSpPr>
            <p:cNvPr id="15" name="Text Box 122"/>
            <p:cNvSpPr txBox="1">
              <a:spLocks noChangeArrowheads="1"/>
            </p:cNvSpPr>
            <p:nvPr/>
          </p:nvSpPr>
          <p:spPr bwMode="auto">
            <a:xfrm>
              <a:off x="5735" y="2392"/>
              <a:ext cx="2750" cy="679"/>
            </a:xfrm>
            <a:prstGeom prst="rect">
              <a:avLst/>
            </a:prstGeom>
            <a:noFill/>
            <a:ln>
              <a:noFill/>
            </a:ln>
          </p:spPr>
          <p:txBody>
            <a:bodyPr wrap="square">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zh-CN" sz="1500">
                  <a:solidFill>
                    <a:schemeClr val="tx1">
                      <a:lumMod val="85000"/>
                      <a:lumOff val="15000"/>
                    </a:schemeClr>
                  </a:solidFill>
                  <a:latin typeface="微软雅黑"/>
                  <a:ea typeface="微软雅黑"/>
                  <a:cs typeface="微软雅黑" panose="020B0503020204020204" pitchFamily="34" charset="-122"/>
                  <a:sym typeface="微软雅黑"/>
                </a:rPr>
                <a:t>K</a:t>
              </a:r>
              <a:r>
                <a:rPr lang="zh-CN" altLang="en-US" sz="1500">
                  <a:solidFill>
                    <a:schemeClr val="tx1">
                      <a:lumMod val="85000"/>
                      <a:lumOff val="15000"/>
                    </a:schemeClr>
                  </a:solidFill>
                  <a:latin typeface="微软雅黑"/>
                  <a:ea typeface="微软雅黑"/>
                  <a:cs typeface="微软雅黑" panose="020B0503020204020204" pitchFamily="34" charset="-122"/>
                  <a:sym typeface="微软雅黑"/>
                </a:rPr>
                <a:t>粉</a:t>
              </a:r>
            </a:p>
          </p:txBody>
        </p:sp>
        <p:sp>
          <p:nvSpPr>
            <p:cNvPr id="16" name="Text Box 122"/>
            <p:cNvSpPr txBox="1">
              <a:spLocks noChangeArrowheads="1"/>
            </p:cNvSpPr>
            <p:nvPr/>
          </p:nvSpPr>
          <p:spPr bwMode="auto">
            <a:xfrm>
              <a:off x="1837" y="8446"/>
              <a:ext cx="2940" cy="679"/>
            </a:xfrm>
            <a:prstGeom prst="rect">
              <a:avLst/>
            </a:prstGeom>
            <a:noFill/>
            <a:ln>
              <a:noFill/>
            </a:ln>
          </p:spPr>
          <p:txBody>
            <a:bodyPr wrap="square">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spcBef>
                  <a:spcPct val="50000"/>
                </a:spcBef>
              </a:pPr>
              <a:r>
                <a:rPr lang="zh-CN" altLang="en-US" sz="1500">
                  <a:solidFill>
                    <a:schemeClr val="tx1">
                      <a:lumMod val="85000"/>
                      <a:lumOff val="15000"/>
                    </a:schemeClr>
                  </a:solidFill>
                  <a:latin typeface="微软雅黑"/>
                  <a:ea typeface="微软雅黑"/>
                  <a:cs typeface="微软雅黑" panose="020B0503020204020204" pitchFamily="34" charset="-122"/>
                  <a:sym typeface="微软雅黑"/>
                </a:rPr>
                <a:t>杜冷丁</a:t>
              </a:r>
            </a:p>
          </p:txBody>
        </p:sp>
        <p:sp>
          <p:nvSpPr>
            <p:cNvPr id="18" name="Text Box 122"/>
            <p:cNvSpPr txBox="1">
              <a:spLocks noChangeArrowheads="1"/>
            </p:cNvSpPr>
            <p:nvPr/>
          </p:nvSpPr>
          <p:spPr bwMode="auto">
            <a:xfrm>
              <a:off x="5703" y="8446"/>
              <a:ext cx="2934" cy="679"/>
            </a:xfrm>
            <a:prstGeom prst="rect">
              <a:avLst/>
            </a:prstGeom>
            <a:noFill/>
            <a:ln>
              <a:noFill/>
            </a:ln>
          </p:spPr>
          <p:txBody>
            <a:bodyPr wrap="square">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spcBef>
                  <a:spcPct val="50000"/>
                </a:spcBef>
              </a:pPr>
              <a:r>
                <a:rPr lang="zh-CN" altLang="en-US" sz="1500">
                  <a:solidFill>
                    <a:schemeClr val="tx1">
                      <a:lumMod val="85000"/>
                      <a:lumOff val="15000"/>
                    </a:schemeClr>
                  </a:solidFill>
                  <a:latin typeface="微软雅黑"/>
                  <a:ea typeface="微软雅黑"/>
                  <a:cs typeface="微软雅黑" panose="020B0503020204020204" pitchFamily="34" charset="-122"/>
                  <a:sym typeface="微软雅黑"/>
                </a:rPr>
                <a:t>止咳水</a:t>
              </a:r>
            </a:p>
          </p:txBody>
        </p:sp>
      </p:grpSp>
      <p:pic>
        <p:nvPicPr>
          <p:cNvPr id="28" name="图片 27"/>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7213759" y="3807619"/>
            <a:ext cx="1867853" cy="13020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53" presetClass="entr" presetSubtype="0" fill="hold" nodeType="afterEffec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fltVal val="0"/>
                                          </p:val>
                                        </p:tav>
                                        <p:tav tm="100000">
                                          <p:val>
                                            <p:strVal val="#ppt_w"/>
                                          </p:val>
                                        </p:tav>
                                      </p:tavLst>
                                    </p:anim>
                                    <p:anim calcmode="lin" valueType="num">
                                      <p:cBhvr>
                                        <p:cTn id="15" dur="500" fill="hold"/>
                                        <p:tgtEl>
                                          <p:spTgt spid="19"/>
                                        </p:tgtEl>
                                        <p:attrNameLst>
                                          <p:attrName>ppt_h</p:attrName>
                                        </p:attrNameLst>
                                      </p:cBhvr>
                                      <p:tavLst>
                                        <p:tav tm="0">
                                          <p:val>
                                            <p:fltVal val="0"/>
                                          </p:val>
                                        </p:tav>
                                        <p:tav tm="100000">
                                          <p:val>
                                            <p:strVal val="#ppt_h"/>
                                          </p:val>
                                        </p:tav>
                                      </p:tavLst>
                                    </p:anim>
                                    <p:animEffect transition="in" filter="fade">
                                      <p:cBhvr>
                                        <p:cTn id="16" dur="500"/>
                                        <p:tgtEl>
                                          <p:spTgt spid="19"/>
                                        </p:tgtEl>
                                      </p:cBhvr>
                                    </p:animEffect>
                                  </p:childTnLst>
                                </p:cTn>
                              </p:par>
                            </p:childTnLst>
                          </p:cTn>
                        </p:par>
                        <p:par>
                          <p:cTn id="17" fill="hold" nodeType="withGroup">
                            <p:stCondLst>
                              <p:cond delay="1000"/>
                            </p:stCondLst>
                            <p:childTnLst>
                              <p:par>
                                <p:cTn id="18" presetID="42" presetClass="entr" presetSubtype="0" fill="hold" nodeType="afterEffect">
                                  <p:childTnLst>
                                    <p:set>
                                      <p:cBhvr>
                                        <p:cTn id="19" dur="1" fill="hold">
                                          <p:stCondLst>
                                            <p:cond delay="0"/>
                                          </p:stCondLst>
                                        </p:cTn>
                                        <p:tgtEl>
                                          <p:spTgt spid="27"/>
                                        </p:tgtEl>
                                        <p:attrNameLst>
                                          <p:attrName>style.visibility</p:attrName>
                                        </p:attrNameLst>
                                      </p:cBhvr>
                                      <p:to>
                                        <p:strVal val="visible"/>
                                      </p:to>
                                    </p:set>
                                    <p:animEffect transition="in" filter="fade">
                                      <p:cBhvr>
                                        <p:cTn id="20" dur="250"/>
                                        <p:tgtEl>
                                          <p:spTgt spid="27"/>
                                        </p:tgtEl>
                                      </p:cBhvr>
                                    </p:animEffect>
                                    <p:anim calcmode="lin" valueType="num">
                                      <p:cBhvr>
                                        <p:cTn id="21" dur="250" fill="hold"/>
                                        <p:tgtEl>
                                          <p:spTgt spid="27"/>
                                        </p:tgtEl>
                                        <p:attrNameLst>
                                          <p:attrName>ppt_x</p:attrName>
                                        </p:attrNameLst>
                                      </p:cBhvr>
                                      <p:tavLst>
                                        <p:tav tm="0">
                                          <p:val>
                                            <p:strVal val="#ppt_x"/>
                                          </p:val>
                                        </p:tav>
                                        <p:tav tm="100000">
                                          <p:val>
                                            <p:strVal val="#ppt_x"/>
                                          </p:val>
                                        </p:tav>
                                      </p:tavLst>
                                    </p:anim>
                                    <p:anim calcmode="lin" valueType="num">
                                      <p:cBhvr>
                                        <p:cTn id="22" dur="250" fill="hold"/>
                                        <p:tgtEl>
                                          <p:spTgt spid="27"/>
                                        </p:tgtEl>
                                        <p:attrNameLst>
                                          <p:attrName>ppt_y</p:attrName>
                                        </p:attrNameLst>
                                      </p:cBhvr>
                                      <p:tavLst>
                                        <p:tav tm="0">
                                          <p:val>
                                            <p:strVal val="#ppt_y+.1"/>
                                          </p:val>
                                        </p:tav>
                                        <p:tav tm="100000">
                                          <p:val>
                                            <p:strVal val="#ppt_y"/>
                                          </p:val>
                                        </p:tav>
                                      </p:tavLst>
                                    </p:anim>
                                  </p:childTnLst>
                                </p:cTn>
                              </p:par>
                            </p:childTnLst>
                          </p:cTn>
                        </p:par>
                        <p:par>
                          <p:cTn id="23" fill="hold" nodeType="withGroup">
                            <p:stCondLst>
                              <p:cond delay="1500"/>
                            </p:stCondLst>
                            <p:childTnLst>
                              <p:par>
                                <p:cTn id="24" presetID="53" presetClass="entr" presetSubtype="0" fill="hold" grpId="0" nodeType="afterEffec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childTnLst>
                          </p:cTn>
                        </p:par>
                        <p:par>
                          <p:cTn id="29" fill="hold" nodeType="withGroup">
                            <p:stCondLst>
                              <p:cond delay="2000"/>
                            </p:stCondLst>
                            <p:childTnLst>
                              <p:par>
                                <p:cTn id="30" presetID="53" presetClass="entr" presetSubtype="0" fill="hold" grpId="3" nodeType="afterEffect">
                                  <p:iterate type="lt">
                                    <p:tmPct val="10000"/>
                                  </p:iterate>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childTnLst>
                          </p:cTn>
                        </p:par>
                        <p:par>
                          <p:cTn id="35" fill="hold" nodeType="withGroup">
                            <p:stCondLst>
                              <p:cond delay="5650"/>
                            </p:stCondLst>
                            <p:childTnLst>
                              <p:par>
                                <p:cTn id="36" presetID="53" presetClass="entr" presetSubtype="0" fill="hold" grpId="1" nodeType="afterEffec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fltVal val="0"/>
                                          </p:val>
                                        </p:tav>
                                        <p:tav tm="100000">
                                          <p:val>
                                            <p:strVal val="#ppt_h"/>
                                          </p:val>
                                        </p:tav>
                                      </p:tavLst>
                                    </p:anim>
                                    <p:animEffect transition="in" filter="fade">
                                      <p:cBhvr>
                                        <p:cTn id="40" dur="500"/>
                                        <p:tgtEl>
                                          <p:spTgt spid="9"/>
                                        </p:tgtEl>
                                      </p:cBhvr>
                                    </p:animEffect>
                                  </p:childTnLst>
                                </p:cTn>
                              </p:par>
                            </p:childTnLst>
                          </p:cTn>
                        </p:par>
                        <p:par>
                          <p:cTn id="41" fill="hold" nodeType="withGroup">
                            <p:stCondLst>
                              <p:cond delay="6150"/>
                            </p:stCondLst>
                            <p:childTnLst>
                              <p:par>
                                <p:cTn id="42" presetID="53" presetClass="entr" presetSubtype="0" fill="hold" grpId="4" nodeType="afterEffect">
                                  <p:iterate type="lt">
                                    <p:tmPct val="10000"/>
                                  </p:iterate>
                                  <p:childTnLst>
                                    <p:set>
                                      <p:cBhvr>
                                        <p:cTn id="43" dur="1" fill="hold">
                                          <p:stCondLst>
                                            <p:cond delay="0"/>
                                          </p:stCondLst>
                                        </p:cTn>
                                        <p:tgtEl>
                                          <p:spTgt spid="21"/>
                                        </p:tgtEl>
                                        <p:attrNameLst>
                                          <p:attrName>style.visibility</p:attrName>
                                        </p:attrNameLst>
                                      </p:cBhvr>
                                      <p:to>
                                        <p:strVal val="visible"/>
                                      </p:to>
                                    </p:set>
                                    <p:anim calcmode="lin" valueType="num">
                                      <p:cBhvr>
                                        <p:cTn id="44" dur="500" fill="hold"/>
                                        <p:tgtEl>
                                          <p:spTgt spid="21"/>
                                        </p:tgtEl>
                                        <p:attrNameLst>
                                          <p:attrName>ppt_w</p:attrName>
                                        </p:attrNameLst>
                                      </p:cBhvr>
                                      <p:tavLst>
                                        <p:tav tm="0">
                                          <p:val>
                                            <p:fltVal val="0"/>
                                          </p:val>
                                        </p:tav>
                                        <p:tav tm="100000">
                                          <p:val>
                                            <p:strVal val="#ppt_w"/>
                                          </p:val>
                                        </p:tav>
                                      </p:tavLst>
                                    </p:anim>
                                    <p:anim calcmode="lin" valueType="num">
                                      <p:cBhvr>
                                        <p:cTn id="45" dur="500" fill="hold"/>
                                        <p:tgtEl>
                                          <p:spTgt spid="21"/>
                                        </p:tgtEl>
                                        <p:attrNameLst>
                                          <p:attrName>ppt_h</p:attrName>
                                        </p:attrNameLst>
                                      </p:cBhvr>
                                      <p:tavLst>
                                        <p:tav tm="0">
                                          <p:val>
                                            <p:fltVal val="0"/>
                                          </p:val>
                                        </p:tav>
                                        <p:tav tm="100000">
                                          <p:val>
                                            <p:strVal val="#ppt_h"/>
                                          </p:val>
                                        </p:tav>
                                      </p:tavLst>
                                    </p:anim>
                                    <p:animEffect transition="in" filter="fade">
                                      <p:cBhvr>
                                        <p:cTn id="46" dur="500"/>
                                        <p:tgtEl>
                                          <p:spTgt spid="21"/>
                                        </p:tgtEl>
                                      </p:cBhvr>
                                    </p:animEffect>
                                  </p:childTnLst>
                                </p:cTn>
                              </p:par>
                            </p:childTnLst>
                          </p:cTn>
                        </p:par>
                        <p:par>
                          <p:cTn id="47" fill="hold" nodeType="withGroup">
                            <p:stCondLst>
                              <p:cond delay="10050"/>
                            </p:stCondLst>
                            <p:childTnLst>
                              <p:par>
                                <p:cTn id="48" presetID="53" presetClass="entr" presetSubtype="0" fill="hold" grpId="2" nodeType="afterEffec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par>
                          <p:cTn id="53" fill="hold" nodeType="withGroup">
                            <p:stCondLst>
                              <p:cond delay="10550"/>
                            </p:stCondLst>
                            <p:childTnLst>
                              <p:par>
                                <p:cTn id="54" presetID="53" presetClass="entr" presetSubtype="0" fill="hold" grpId="5" nodeType="afterEffect">
                                  <p:iterate type="lt">
                                    <p:tmPct val="10000"/>
                                  </p:iterate>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1"/>
      <p:bldP spid="10" grpId="2"/>
      <p:bldP spid="13" grpId="3"/>
      <p:bldP spid="21" grpId="4"/>
      <p:bldP spid="22" grpId="5"/>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6" y="151447"/>
            <a:ext cx="2373154" cy="654368"/>
            <a:chOff x="396" y="453"/>
            <a:chExt cx="4983"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861" y="729"/>
              <a:ext cx="3518"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什么是毒品</a:t>
              </a:r>
            </a:p>
          </p:txBody>
        </p:sp>
      </p:grpSp>
      <p:grpSp>
        <p:nvGrpSpPr>
          <p:cNvPr id="3" name="组合 2"/>
          <p:cNvGrpSpPr/>
          <p:nvPr/>
        </p:nvGrpSpPr>
        <p:grpSpPr>
          <a:xfrm>
            <a:off x="931069" y="1998821"/>
            <a:ext cx="1938814" cy="2177415"/>
            <a:chOff x="1738" y="3238"/>
            <a:chExt cx="5352" cy="6010"/>
          </a:xfrm>
        </p:grpSpPr>
        <p:sp>
          <p:nvSpPr>
            <p:cNvPr id="9" name="矩形 8"/>
            <p:cNvSpPr/>
            <p:nvPr/>
          </p:nvSpPr>
          <p:spPr>
            <a:xfrm rot="2700000">
              <a:off x="1738" y="4315"/>
              <a:ext cx="3003" cy="3003"/>
            </a:xfrm>
            <a:prstGeom prst="rect">
              <a:avLst/>
            </a:prstGeom>
            <a:blipFill rotWithShape="0">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11" name="矩形 10"/>
            <p:cNvSpPr/>
            <p:nvPr/>
          </p:nvSpPr>
          <p:spPr>
            <a:xfrm rot="2700000">
              <a:off x="3539" y="7474"/>
              <a:ext cx="1775" cy="17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12" name="矩形 11"/>
            <p:cNvSpPr/>
            <p:nvPr/>
          </p:nvSpPr>
          <p:spPr>
            <a:xfrm rot="2700000">
              <a:off x="4225" y="3238"/>
              <a:ext cx="1313" cy="13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cxnSp>
          <p:nvCxnSpPr>
            <p:cNvPr id="18" name="直接连接符 17"/>
            <p:cNvCxnSpPr/>
            <p:nvPr/>
          </p:nvCxnSpPr>
          <p:spPr>
            <a:xfrm>
              <a:off x="5450" y="4278"/>
              <a:ext cx="1533" cy="1431"/>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5088" y="5732"/>
              <a:ext cx="2002" cy="2041"/>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grpSp>
      <p:sp>
        <p:nvSpPr>
          <p:cNvPr id="8" name="Text Box 126"/>
          <p:cNvSpPr txBox="1">
            <a:spLocks noChangeArrowheads="1"/>
          </p:cNvSpPr>
          <p:nvPr/>
        </p:nvSpPr>
        <p:spPr bwMode="auto">
          <a:xfrm>
            <a:off x="2622709" y="1777365"/>
            <a:ext cx="5488781" cy="830997"/>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indent="0">
              <a:lnSpc>
                <a:spcPct val="150000"/>
              </a:lnSpc>
            </a:pPr>
            <a:r>
              <a:rPr lang="zh-CN" altLang="en-US" sz="1100" dirty="0">
                <a:solidFill>
                  <a:schemeClr val="tx2"/>
                </a:solidFill>
                <a:latin typeface="微软雅黑"/>
                <a:ea typeface="微软雅黑"/>
                <a:cs typeface="微软雅黑" panose="020B0503020204020204" pitchFamily="34" charset="-122"/>
                <a:sym typeface="微软雅黑"/>
              </a:rPr>
              <a:t>营养不良。吸毒可引发呕吐、食欲下降，抑制胃、胆、胰消化腺体的分泌，从而影响食物的消化吸收。时间一长，造成吸毒者营养不良和体重下降，特别是经济困难的吸毒者，吸毒时间越长越骨瘦如柴。</a:t>
            </a:r>
          </a:p>
        </p:txBody>
      </p:sp>
      <p:sp>
        <p:nvSpPr>
          <p:cNvPr id="7" name="5"/>
          <p:cNvSpPr txBox="1">
            <a:spLocks noChangeArrowheads="1"/>
          </p:cNvSpPr>
          <p:nvPr/>
        </p:nvSpPr>
        <p:spPr bwMode="auto">
          <a:xfrm>
            <a:off x="2322195" y="3399949"/>
            <a:ext cx="5203984" cy="1038746"/>
          </a:xfrm>
          <a:prstGeom prst="rect">
            <a:avLst/>
          </a:prstGeom>
          <a:noFill/>
          <a:ln>
            <a:noFill/>
          </a:ln>
        </p:spPr>
        <p:txBody>
          <a:bodyPr wrap="square" lIns="68580" tIns="34290" rIns="68580" bIns="34290">
            <a:spAutoFit/>
          </a:bodyPr>
          <a:lstStyle>
            <a:defPPr>
              <a:defRPr lang="zh-CN"/>
            </a:defPPr>
            <a:lvl1pPr marL="120650" indent="0">
              <a:lnSpc>
                <a:spcPct val="150000"/>
              </a:lnSpc>
              <a:defRPr sz="1400">
                <a:solidFill>
                  <a:schemeClr val="bg1"/>
                </a:solidFill>
                <a:effectLst/>
                <a:latin typeface="微软雅黑" panose="020B0503020204020204" pitchFamily="34" charset="-122"/>
                <a:ea typeface="微软雅黑" pitchFamily="34" charset="-122"/>
                <a:cs typeface="微软雅黑" panose="020B0503020204020204" pitchFamily="34" charset="-122"/>
              </a:defRPr>
            </a:lvl1pPr>
            <a:lvl2pPr marL="742950" indent="-285750">
              <a:defRPr>
                <a:latin typeface="Arial" pitchFamily="34" charset="0"/>
                <a:cs typeface="Arial" pitchFamily="34" charset="0"/>
              </a:defRPr>
            </a:lvl2pPr>
            <a:lvl3pPr marL="1143000" indent="-228600">
              <a:defRPr>
                <a:latin typeface="Arial" pitchFamily="34" charset="0"/>
                <a:cs typeface="Arial" pitchFamily="34" charset="0"/>
              </a:defRPr>
            </a:lvl3pPr>
            <a:lvl4pPr marL="1600200" indent="-228600">
              <a:defRPr>
                <a:latin typeface="Arial" pitchFamily="34" charset="0"/>
                <a:cs typeface="Arial" pitchFamily="34" charset="0"/>
              </a:defRPr>
            </a:lvl4pPr>
            <a:lvl5pPr marL="2057400" indent="-228600">
              <a:defRPr>
                <a:latin typeface="Arial" pitchFamily="34" charset="0"/>
                <a:cs typeface="Arial" pitchFamily="34" charset="0"/>
              </a:defRPr>
            </a:lvl5pPr>
            <a:lvl6pPr marL="2514600" indent="-228600" fontAlgn="base">
              <a:spcBef>
                <a:spcPct val="0"/>
              </a:spcBef>
              <a:spcAft>
                <a:spcPct val="0"/>
              </a:spcAft>
              <a:defRPr>
                <a:latin typeface="Arial" pitchFamily="34" charset="0"/>
                <a:cs typeface="Arial" pitchFamily="34" charset="0"/>
              </a:defRPr>
            </a:lvl6pPr>
            <a:lvl7pPr marL="2971800" indent="-228600" fontAlgn="base">
              <a:spcBef>
                <a:spcPct val="0"/>
              </a:spcBef>
              <a:spcAft>
                <a:spcPct val="0"/>
              </a:spcAft>
              <a:defRPr>
                <a:latin typeface="Arial" pitchFamily="34" charset="0"/>
                <a:cs typeface="Arial" pitchFamily="34" charset="0"/>
              </a:defRPr>
            </a:lvl7pPr>
            <a:lvl8pPr marL="3429000" indent="-228600" fontAlgn="base">
              <a:spcBef>
                <a:spcPct val="0"/>
              </a:spcBef>
              <a:spcAft>
                <a:spcPct val="0"/>
              </a:spcAft>
              <a:defRPr>
                <a:latin typeface="Arial" pitchFamily="34" charset="0"/>
                <a:cs typeface="Arial" pitchFamily="34" charset="0"/>
              </a:defRPr>
            </a:lvl8pPr>
            <a:lvl9pPr marL="3886200" indent="-228600" fontAlgn="base">
              <a:spcBef>
                <a:spcPct val="0"/>
              </a:spcBef>
              <a:spcAft>
                <a:spcPct val="0"/>
              </a:spcAft>
              <a:defRPr>
                <a:latin typeface="Arial" pitchFamily="34" charset="0"/>
                <a:cs typeface="Arial" pitchFamily="34" charset="0"/>
              </a:defRPr>
            </a:lvl9pPr>
          </a:lstStyle>
          <a:p>
            <a:r>
              <a:rPr lang="zh-CN" altLang="en-US" dirty="0">
                <a:solidFill>
                  <a:schemeClr val="tx2"/>
                </a:solidFill>
                <a:latin typeface="微软雅黑"/>
                <a:ea typeface="微软雅黑"/>
                <a:sym typeface="微软雅黑"/>
              </a:rPr>
              <a:t>损害呼吸道，毒品中大都掺入滑石粉、淀粉等粉状杂物，吸食后往往引发肺梗塞，肺气肿、肺结核等肺部疾病；损害免疫系统，引发许多疾病的传播和感染。</a:t>
            </a:r>
          </a:p>
        </p:txBody>
      </p:sp>
      <p:sp>
        <p:nvSpPr>
          <p:cNvPr id="6" name="Text Box 122"/>
          <p:cNvSpPr txBox="1">
            <a:spLocks noChangeArrowheads="1"/>
          </p:cNvSpPr>
          <p:nvPr/>
        </p:nvSpPr>
        <p:spPr bwMode="auto">
          <a:xfrm>
            <a:off x="938689" y="1153478"/>
            <a:ext cx="2496026" cy="299085"/>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l">
              <a:spcBef>
                <a:spcPct val="50000"/>
              </a:spcBef>
            </a:pPr>
            <a:r>
              <a:rPr lang="zh-CN" altLang="en-US" sz="1500" b="1" dirty="0">
                <a:solidFill>
                  <a:srgbClr val="0095AB"/>
                </a:solidFill>
                <a:latin typeface="微软雅黑"/>
                <a:ea typeface="微软雅黑"/>
                <a:cs typeface="微软雅黑" panose="020B0503020204020204" pitchFamily="34" charset="-122"/>
                <a:sym typeface="微软雅黑"/>
              </a:rPr>
              <a:t>吸毒严重损害人的身体健康</a:t>
            </a:r>
          </a:p>
        </p:txBody>
      </p:sp>
      <p:grpSp>
        <p:nvGrpSpPr>
          <p:cNvPr id="22532" name="组合 4"/>
          <p:cNvGrpSpPr/>
          <p:nvPr/>
        </p:nvGrpSpPr>
        <p:grpSpPr>
          <a:xfrm>
            <a:off x="284798" y="1113473"/>
            <a:ext cx="619601" cy="358140"/>
            <a:chOff x="616619" y="1074925"/>
            <a:chExt cx="2448836" cy="1414848"/>
          </a:xfrm>
        </p:grpSpPr>
        <p:sp>
          <p:nvSpPr>
            <p:cNvPr id="10" name="矩形 9"/>
            <p:cNvSpPr/>
            <p:nvPr/>
          </p:nvSpPr>
          <p:spPr>
            <a:xfrm rot="2700000">
              <a:off x="616953" y="1074590"/>
              <a:ext cx="1192352" cy="11930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13" name="矩形 12"/>
            <p:cNvSpPr/>
            <p:nvPr/>
          </p:nvSpPr>
          <p:spPr>
            <a:xfrm rot="2700000">
              <a:off x="1767014" y="1839216"/>
              <a:ext cx="650374" cy="650740"/>
            </a:xfrm>
            <a:prstGeom prst="rect">
              <a:avLst/>
            </a:prstGeom>
            <a:solidFill>
              <a:srgbClr val="2E3E4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14" name="矩形 13"/>
            <p:cNvSpPr/>
            <p:nvPr/>
          </p:nvSpPr>
          <p:spPr>
            <a:xfrm rot="2700000">
              <a:off x="2414898" y="1499768"/>
              <a:ext cx="650374" cy="650740"/>
            </a:xfrm>
            <a:prstGeom prst="rect">
              <a:avLst/>
            </a:prstGeom>
            <a:solidFill>
              <a:srgbClr val="2E3E4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grpSp>
      <p:pic>
        <p:nvPicPr>
          <p:cNvPr id="28" name="图片 27"/>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062788" y="3702368"/>
            <a:ext cx="2018824" cy="140731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childTnLst>
                          </p:cTn>
                        </p:par>
                        <p:par>
                          <p:cTn id="11" fill="hold" nodeType="withGroup">
                            <p:stCondLst>
                              <p:cond delay="500"/>
                            </p:stCondLst>
                            <p:childTnLst>
                              <p:par>
                                <p:cTn id="12" presetID="42" presetClass="entr" presetSubtype="0" fill="hold" nodeType="afterEffect">
                                  <p:childTnLst>
                                    <p:set>
                                      <p:cBhvr>
                                        <p:cTn id="13" dur="1" fill="hold">
                                          <p:stCondLst>
                                            <p:cond delay="0"/>
                                          </p:stCondLst>
                                        </p:cTn>
                                        <p:tgtEl>
                                          <p:spTgt spid="22532"/>
                                        </p:tgtEl>
                                        <p:attrNameLst>
                                          <p:attrName>style.visibility</p:attrName>
                                        </p:attrNameLst>
                                      </p:cBhvr>
                                      <p:to>
                                        <p:strVal val="visible"/>
                                      </p:to>
                                    </p:set>
                                    <p:animEffect transition="in" filter="fade">
                                      <p:cBhvr>
                                        <p:cTn id="14" dur="1000"/>
                                        <p:tgtEl>
                                          <p:spTgt spid="22532"/>
                                        </p:tgtEl>
                                      </p:cBhvr>
                                    </p:animEffect>
                                    <p:anim calcmode="lin" valueType="num">
                                      <p:cBhvr>
                                        <p:cTn id="15" dur="1000" fill="hold"/>
                                        <p:tgtEl>
                                          <p:spTgt spid="22532"/>
                                        </p:tgtEl>
                                        <p:attrNameLst>
                                          <p:attrName>ppt_x</p:attrName>
                                        </p:attrNameLst>
                                      </p:cBhvr>
                                      <p:tavLst>
                                        <p:tav tm="0">
                                          <p:val>
                                            <p:strVal val="#ppt_x"/>
                                          </p:val>
                                        </p:tav>
                                        <p:tav tm="100000">
                                          <p:val>
                                            <p:strVal val="#ppt_x"/>
                                          </p:val>
                                        </p:tav>
                                      </p:tavLst>
                                    </p:anim>
                                    <p:anim calcmode="lin" valueType="num">
                                      <p:cBhvr>
                                        <p:cTn id="16" dur="1000" fill="hold"/>
                                        <p:tgtEl>
                                          <p:spTgt spid="22532"/>
                                        </p:tgtEl>
                                        <p:attrNameLst>
                                          <p:attrName>ppt_y</p:attrName>
                                        </p:attrNameLst>
                                      </p:cBhvr>
                                      <p:tavLst>
                                        <p:tav tm="0">
                                          <p:val>
                                            <p:strVal val="#ppt_y+.1"/>
                                          </p:val>
                                        </p:tav>
                                        <p:tav tm="100000">
                                          <p:val>
                                            <p:strVal val="#ppt_y"/>
                                          </p:val>
                                        </p:tav>
                                      </p:tavLst>
                                    </p:anim>
                                  </p:childTnLst>
                                </p:cTn>
                              </p:par>
                            </p:childTnLst>
                          </p:cTn>
                        </p:par>
                        <p:par>
                          <p:cTn id="17" fill="hold" nodeType="withGroup">
                            <p:stCondLst>
                              <p:cond delay="1500"/>
                            </p:stCondLst>
                            <p:childTnLst>
                              <p:par>
                                <p:cTn id="18" presetID="42" presetClass="entr" presetSubtype="0" fill="hold" grpId="2" nodeType="afterEffect">
                                  <p:iterate type="lt">
                                    <p:tmPct val="10000"/>
                                  </p:iterate>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par>
                          <p:cTn id="23" fill="hold" nodeType="withGroup">
                            <p:stCondLst>
                              <p:cond delay="3599"/>
                            </p:stCondLst>
                            <p:childTnLst>
                              <p:par>
                                <p:cTn id="24" presetID="14" presetClass="entr" presetSubtype="10" fill="hold" nodeType="afterEffect">
                                  <p:childTnLst>
                                    <p:set>
                                      <p:cBhvr>
                                        <p:cTn id="25" dur="1" fill="hold">
                                          <p:stCondLst>
                                            <p:cond delay="0"/>
                                          </p:stCondLst>
                                        </p:cTn>
                                        <p:tgtEl>
                                          <p:spTgt spid="3"/>
                                        </p:tgtEl>
                                        <p:attrNameLst>
                                          <p:attrName>style.visibility</p:attrName>
                                        </p:attrNameLst>
                                      </p:cBhvr>
                                      <p:to>
                                        <p:strVal val="visible"/>
                                      </p:to>
                                    </p:set>
                                    <p:animEffect transition="in" filter="randombar(horizontal)">
                                      <p:cBhvr>
                                        <p:cTn id="26" dur="500"/>
                                        <p:tgtEl>
                                          <p:spTgt spid="3"/>
                                        </p:tgtEl>
                                      </p:cBhvr>
                                    </p:animEffect>
                                  </p:childTnLst>
                                </p:cTn>
                              </p:par>
                            </p:childTnLst>
                          </p:cTn>
                        </p:par>
                        <p:par>
                          <p:cTn id="27" fill="hold" nodeType="withGroup">
                            <p:stCondLst>
                              <p:cond delay="4099"/>
                            </p:stCondLst>
                            <p:childTnLst>
                              <p:par>
                                <p:cTn id="28" presetID="22" presetClass="entr" presetSubtype="1" fill="hold" grpId="0" nodeType="afterEffect">
                                  <p:childTnLst>
                                    <p:set>
                                      <p:cBhvr>
                                        <p:cTn id="29" dur="1" fill="hold">
                                          <p:stCondLst>
                                            <p:cond delay="0"/>
                                          </p:stCondLst>
                                        </p:cTn>
                                        <p:tgtEl>
                                          <p:spTgt spid="8"/>
                                        </p:tgtEl>
                                        <p:attrNameLst>
                                          <p:attrName>style.visibility</p:attrName>
                                        </p:attrNameLst>
                                      </p:cBhvr>
                                      <p:to>
                                        <p:strVal val="visible"/>
                                      </p:to>
                                    </p:set>
                                    <p:animEffect transition="in" filter="wipe(up)">
                                      <p:cBhvr>
                                        <p:cTn id="30" dur="500"/>
                                        <p:tgtEl>
                                          <p:spTgt spid="8"/>
                                        </p:tgtEl>
                                      </p:cBhvr>
                                    </p:animEffect>
                                  </p:childTnLst>
                                </p:cTn>
                              </p:par>
                            </p:childTnLst>
                          </p:cTn>
                        </p:par>
                        <p:par>
                          <p:cTn id="31" fill="hold" nodeType="withGroup">
                            <p:stCondLst>
                              <p:cond delay="4599"/>
                            </p:stCondLst>
                            <p:childTnLst>
                              <p:par>
                                <p:cTn id="32" presetID="22" presetClass="entr" presetSubtype="1" fill="hold" grpId="1" nodeType="afterEffect">
                                  <p:childTnLst>
                                    <p:set>
                                      <p:cBhvr>
                                        <p:cTn id="33" dur="1" fill="hold">
                                          <p:stCondLst>
                                            <p:cond delay="0"/>
                                          </p:stCondLst>
                                        </p:cTn>
                                        <p:tgtEl>
                                          <p:spTgt spid="7"/>
                                        </p:tgtEl>
                                        <p:attrNameLst>
                                          <p:attrName>style.visibility</p:attrName>
                                        </p:attrNameLst>
                                      </p:cBhvr>
                                      <p:to>
                                        <p:strVal val="visible"/>
                                      </p:to>
                                    </p:set>
                                    <p:animEffect transition="in" filter="wipe(up)">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1"/>
      <p:bldP spid="6" grpId="2"/>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组合 4"/>
          <p:cNvGrpSpPr/>
          <p:nvPr/>
        </p:nvGrpSpPr>
        <p:grpSpPr>
          <a:xfrm>
            <a:off x="210026" y="151447"/>
            <a:ext cx="2373154" cy="654368"/>
            <a:chOff x="396" y="453"/>
            <a:chExt cx="4983" cy="1374"/>
          </a:xfrm>
        </p:grpSpPr>
        <p:pic>
          <p:nvPicPr>
            <p:cNvPr id="17" name="图片 16" descr="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 y="453"/>
              <a:ext cx="1374" cy="1374"/>
            </a:xfrm>
            <a:prstGeom prst="rect">
              <a:avLst/>
            </a:prstGeom>
          </p:spPr>
        </p:pic>
        <p:sp>
          <p:nvSpPr>
            <p:cNvPr id="4" name="文本框 3"/>
            <p:cNvSpPr txBox="1"/>
            <p:nvPr/>
          </p:nvSpPr>
          <p:spPr>
            <a:xfrm>
              <a:off x="1861" y="729"/>
              <a:ext cx="3518" cy="872"/>
            </a:xfrm>
            <a:prstGeom prst="rect">
              <a:avLst/>
            </a:prstGeom>
            <a:noFill/>
          </p:spPr>
          <p:txBody>
            <a:bodyPr wrap="none" rtlCol="0">
              <a:spAutoFit/>
            </a:bodyPr>
            <a:lstStyle/>
            <a:p>
              <a:pPr algn="ctr"/>
              <a:r>
                <a:rPr kumimoji="1" lang="zh-CN" altLang="en-US" sz="2100" spc="225">
                  <a:solidFill>
                    <a:schemeClr val="tx1">
                      <a:lumMod val="85000"/>
                      <a:lumOff val="15000"/>
                    </a:schemeClr>
                  </a:solidFill>
                  <a:latin typeface="微软雅黑"/>
                  <a:ea typeface="微软雅黑"/>
                  <a:cs typeface="微软雅黑" panose="020B0503020204020204" pitchFamily="34" charset="-122"/>
                  <a:sym typeface="微软雅黑"/>
                </a:rPr>
                <a:t>什么是毒品</a:t>
              </a:r>
            </a:p>
          </p:txBody>
        </p:sp>
      </p:grpSp>
      <p:sp>
        <p:nvSpPr>
          <p:cNvPr id="6" name="Text Box 122"/>
          <p:cNvSpPr txBox="1">
            <a:spLocks noChangeArrowheads="1"/>
          </p:cNvSpPr>
          <p:nvPr/>
        </p:nvSpPr>
        <p:spPr bwMode="auto">
          <a:xfrm>
            <a:off x="938689" y="1153478"/>
            <a:ext cx="2496026" cy="299085"/>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l">
              <a:spcBef>
                <a:spcPct val="50000"/>
              </a:spcBef>
            </a:pPr>
            <a:r>
              <a:rPr lang="zh-CN" altLang="en-US" sz="1500" b="1">
                <a:solidFill>
                  <a:srgbClr val="0095AB"/>
                </a:solidFill>
                <a:latin typeface="微软雅黑"/>
                <a:ea typeface="微软雅黑"/>
                <a:cs typeface="微软雅黑" panose="020B0503020204020204" pitchFamily="34" charset="-122"/>
                <a:sym typeface="微软雅黑"/>
              </a:rPr>
              <a:t>吸毒严重损害人的身体健康</a:t>
            </a:r>
          </a:p>
        </p:txBody>
      </p:sp>
      <p:grpSp>
        <p:nvGrpSpPr>
          <p:cNvPr id="22532" name="组合 4"/>
          <p:cNvGrpSpPr/>
          <p:nvPr/>
        </p:nvGrpSpPr>
        <p:grpSpPr>
          <a:xfrm>
            <a:off x="284798" y="1113473"/>
            <a:ext cx="619601" cy="358140"/>
            <a:chOff x="616619" y="1074925"/>
            <a:chExt cx="2448836" cy="1414848"/>
          </a:xfrm>
        </p:grpSpPr>
        <p:sp>
          <p:nvSpPr>
            <p:cNvPr id="10" name="矩形 9"/>
            <p:cNvSpPr/>
            <p:nvPr/>
          </p:nvSpPr>
          <p:spPr>
            <a:xfrm rot="2700000">
              <a:off x="616953" y="1074590"/>
              <a:ext cx="1192352" cy="11930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13" name="矩形 12"/>
            <p:cNvSpPr/>
            <p:nvPr/>
          </p:nvSpPr>
          <p:spPr>
            <a:xfrm rot="2700000">
              <a:off x="1767014" y="1839216"/>
              <a:ext cx="650374" cy="650740"/>
            </a:xfrm>
            <a:prstGeom prst="rect">
              <a:avLst/>
            </a:prstGeom>
            <a:solidFill>
              <a:srgbClr val="2E3E4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14" name="矩形 13"/>
            <p:cNvSpPr/>
            <p:nvPr/>
          </p:nvSpPr>
          <p:spPr>
            <a:xfrm rot="2700000">
              <a:off x="2414898" y="1499768"/>
              <a:ext cx="650374" cy="650740"/>
            </a:xfrm>
            <a:prstGeom prst="rect">
              <a:avLst/>
            </a:prstGeom>
            <a:solidFill>
              <a:srgbClr val="2E3E4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grpSp>
      <p:sp>
        <p:nvSpPr>
          <p:cNvPr id="8" name="Text Box 126"/>
          <p:cNvSpPr txBox="1">
            <a:spLocks noChangeArrowheads="1"/>
          </p:cNvSpPr>
          <p:nvPr/>
        </p:nvSpPr>
        <p:spPr bwMode="auto">
          <a:xfrm>
            <a:off x="2406015" y="1822609"/>
            <a:ext cx="4971098" cy="577081"/>
          </a:xfrm>
          <a:prstGeom prst="rect">
            <a:avLst/>
          </a:prstGeom>
          <a:noFill/>
          <a:ln>
            <a:noFill/>
          </a:ln>
        </p:spPr>
        <p:txBody>
          <a:bodyPr wrap="square" lIns="68580" tIns="34290" rIns="68580" bIns="34290">
            <a:spAutoFit/>
          </a:bodyPr>
          <a:lstStyle>
            <a:lvl1pPr marL="120650" indent="-120650" algn="l">
              <a:defRPr>
                <a:solidFill>
                  <a:schemeClr val="tx1"/>
                </a:solidFill>
                <a:latin typeface="Arial" pitchFamily="34" charset="0"/>
                <a:cs typeface="Arial" pitchFamily="34" charset="0"/>
              </a:defRPr>
            </a:lvl1pPr>
            <a:lvl2pPr marL="742950" indent="-285750" algn="l">
              <a:defRPr>
                <a:solidFill>
                  <a:schemeClr val="tx1"/>
                </a:solidFill>
                <a:latin typeface="Arial" pitchFamily="34" charset="0"/>
                <a:cs typeface="Arial" pitchFamily="34" charset="0"/>
              </a:defRPr>
            </a:lvl2pPr>
            <a:lvl3pPr marL="1143000" indent="-228600" algn="l">
              <a:defRPr>
                <a:solidFill>
                  <a:schemeClr val="tx1"/>
                </a:solidFill>
                <a:latin typeface="Arial" pitchFamily="34" charset="0"/>
                <a:cs typeface="Arial" pitchFamily="34" charset="0"/>
              </a:defRPr>
            </a:lvl3pPr>
            <a:lvl4pPr marL="1600200" indent="-228600" algn="l">
              <a:defRPr>
                <a:solidFill>
                  <a:schemeClr val="tx1"/>
                </a:solidFill>
                <a:latin typeface="Arial" pitchFamily="34" charset="0"/>
                <a:cs typeface="Arial" pitchFamily="34" charset="0"/>
              </a:defRPr>
            </a:lvl4pPr>
            <a:lvl5pPr marL="2057400" indent="-228600" algn="l">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indent="0">
              <a:lnSpc>
                <a:spcPct val="150000"/>
              </a:lnSpc>
            </a:pPr>
            <a:r>
              <a:rPr lang="zh-CN" altLang="en-US" sz="1100" dirty="0">
                <a:solidFill>
                  <a:schemeClr val="tx2"/>
                </a:solidFill>
                <a:latin typeface="微软雅黑"/>
                <a:ea typeface="微软雅黑"/>
                <a:cs typeface="微软雅黑" panose="020B0503020204020204" pitchFamily="34" charset="-122"/>
                <a:sym typeface="微软雅黑"/>
              </a:rPr>
              <a:t>损伤血管。静脉注射毒品，可引起局部动脉梗塞、静脉炎、坏死性血管火和霉菌性动脉瘤等。</a:t>
            </a:r>
          </a:p>
        </p:txBody>
      </p:sp>
      <p:sp>
        <p:nvSpPr>
          <p:cNvPr id="7" name="5"/>
          <p:cNvSpPr txBox="1">
            <a:spLocks noChangeArrowheads="1"/>
          </p:cNvSpPr>
          <p:nvPr/>
        </p:nvSpPr>
        <p:spPr bwMode="auto">
          <a:xfrm>
            <a:off x="2244566" y="3890963"/>
            <a:ext cx="3608070" cy="715581"/>
          </a:xfrm>
          <a:prstGeom prst="rect">
            <a:avLst/>
          </a:prstGeom>
          <a:noFill/>
          <a:ln>
            <a:noFill/>
          </a:ln>
        </p:spPr>
        <p:txBody>
          <a:bodyPr wrap="square" lIns="68580" tIns="34290" rIns="68580" bIns="34290">
            <a:spAutoFit/>
          </a:bodyPr>
          <a:lstStyle>
            <a:defPPr>
              <a:defRPr lang="zh-CN"/>
            </a:defPPr>
            <a:lvl1pPr marL="120650" indent="0">
              <a:lnSpc>
                <a:spcPct val="150000"/>
              </a:lnSpc>
              <a:defRPr sz="1400">
                <a:solidFill>
                  <a:schemeClr val="bg1"/>
                </a:solidFill>
                <a:effectLst/>
                <a:latin typeface="微软雅黑" panose="020B0503020204020204" pitchFamily="34" charset="-122"/>
                <a:ea typeface="微软雅黑" pitchFamily="34" charset="-122"/>
                <a:cs typeface="微软雅黑" panose="020B0503020204020204" pitchFamily="34" charset="-122"/>
              </a:defRPr>
            </a:lvl1pPr>
            <a:lvl2pPr marL="742950" indent="-285750">
              <a:defRPr>
                <a:latin typeface="Arial" pitchFamily="34" charset="0"/>
                <a:cs typeface="Arial" pitchFamily="34" charset="0"/>
              </a:defRPr>
            </a:lvl2pPr>
            <a:lvl3pPr marL="1143000" indent="-228600">
              <a:defRPr>
                <a:latin typeface="Arial" pitchFamily="34" charset="0"/>
                <a:cs typeface="Arial" pitchFamily="34" charset="0"/>
              </a:defRPr>
            </a:lvl3pPr>
            <a:lvl4pPr marL="1600200" indent="-228600">
              <a:defRPr>
                <a:latin typeface="Arial" pitchFamily="34" charset="0"/>
                <a:cs typeface="Arial" pitchFamily="34" charset="0"/>
              </a:defRPr>
            </a:lvl4pPr>
            <a:lvl5pPr marL="2057400" indent="-228600">
              <a:defRPr>
                <a:latin typeface="Arial" pitchFamily="34" charset="0"/>
                <a:cs typeface="Arial" pitchFamily="34" charset="0"/>
              </a:defRPr>
            </a:lvl5pPr>
            <a:lvl6pPr marL="2514600" indent="-228600" fontAlgn="base">
              <a:spcBef>
                <a:spcPct val="0"/>
              </a:spcBef>
              <a:spcAft>
                <a:spcPct val="0"/>
              </a:spcAft>
              <a:defRPr>
                <a:latin typeface="Arial" pitchFamily="34" charset="0"/>
                <a:cs typeface="Arial" pitchFamily="34" charset="0"/>
              </a:defRPr>
            </a:lvl6pPr>
            <a:lvl7pPr marL="2971800" indent="-228600" fontAlgn="base">
              <a:spcBef>
                <a:spcPct val="0"/>
              </a:spcBef>
              <a:spcAft>
                <a:spcPct val="0"/>
              </a:spcAft>
              <a:defRPr>
                <a:latin typeface="Arial" pitchFamily="34" charset="0"/>
                <a:cs typeface="Arial" pitchFamily="34" charset="0"/>
              </a:defRPr>
            </a:lvl7pPr>
            <a:lvl8pPr marL="3429000" indent="-228600" fontAlgn="base">
              <a:spcBef>
                <a:spcPct val="0"/>
              </a:spcBef>
              <a:spcAft>
                <a:spcPct val="0"/>
              </a:spcAft>
              <a:defRPr>
                <a:latin typeface="Arial" pitchFamily="34" charset="0"/>
                <a:cs typeface="Arial" pitchFamily="34" charset="0"/>
              </a:defRPr>
            </a:lvl8pPr>
            <a:lvl9pPr marL="3886200" indent="-228600" fontAlgn="base">
              <a:spcBef>
                <a:spcPct val="0"/>
              </a:spcBef>
              <a:spcAft>
                <a:spcPct val="0"/>
              </a:spcAft>
              <a:defRPr>
                <a:latin typeface="Arial" pitchFamily="34" charset="0"/>
                <a:cs typeface="Arial" pitchFamily="34" charset="0"/>
              </a:defRPr>
            </a:lvl9pPr>
          </a:lstStyle>
          <a:p>
            <a:r>
              <a:rPr lang="zh-CN" altLang="en-US" dirty="0">
                <a:solidFill>
                  <a:schemeClr val="tx2"/>
                </a:solidFill>
                <a:latin typeface="微软雅黑"/>
                <a:ea typeface="微软雅黑"/>
                <a:sym typeface="微软雅黑"/>
              </a:rPr>
              <a:t>损害神经系统。如急性感染性神经火，细菌性脑膜火等。</a:t>
            </a:r>
          </a:p>
        </p:txBody>
      </p:sp>
      <p:grpSp>
        <p:nvGrpSpPr>
          <p:cNvPr id="23" name="组合 22"/>
          <p:cNvGrpSpPr/>
          <p:nvPr/>
        </p:nvGrpSpPr>
        <p:grpSpPr>
          <a:xfrm>
            <a:off x="931069" y="1998821"/>
            <a:ext cx="2067402" cy="2177415"/>
            <a:chOff x="1955" y="4197"/>
            <a:chExt cx="4341" cy="4572"/>
          </a:xfrm>
        </p:grpSpPr>
        <p:grpSp>
          <p:nvGrpSpPr>
            <p:cNvPr id="16" name="组合 15"/>
            <p:cNvGrpSpPr/>
            <p:nvPr/>
          </p:nvGrpSpPr>
          <p:grpSpPr>
            <a:xfrm>
              <a:off x="1955" y="4197"/>
              <a:ext cx="4259" cy="4572"/>
              <a:chOff x="1955" y="4197"/>
              <a:chExt cx="4259" cy="4572"/>
            </a:xfrm>
          </p:grpSpPr>
          <p:grpSp>
            <p:nvGrpSpPr>
              <p:cNvPr id="3" name="组合 2"/>
              <p:cNvGrpSpPr/>
              <p:nvPr/>
            </p:nvGrpSpPr>
            <p:grpSpPr>
              <a:xfrm>
                <a:off x="1955" y="4197"/>
                <a:ext cx="4071" cy="4572"/>
                <a:chOff x="1738" y="3238"/>
                <a:chExt cx="5352" cy="6010"/>
              </a:xfrm>
            </p:grpSpPr>
            <p:sp>
              <p:nvSpPr>
                <p:cNvPr id="9" name="矩形 8"/>
                <p:cNvSpPr/>
                <p:nvPr/>
              </p:nvSpPr>
              <p:spPr>
                <a:xfrm rot="2700000">
                  <a:off x="1738" y="4315"/>
                  <a:ext cx="3003" cy="3003"/>
                </a:xfrm>
                <a:prstGeom prst="rect">
                  <a:avLst/>
                </a:prstGeom>
                <a:blipFill rotWithShape="0">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11" name="矩形 10"/>
                <p:cNvSpPr/>
                <p:nvPr/>
              </p:nvSpPr>
              <p:spPr>
                <a:xfrm rot="2700000">
                  <a:off x="3539" y="7474"/>
                  <a:ext cx="1775" cy="17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sp>
              <p:nvSpPr>
                <p:cNvPr id="12" name="矩形 11"/>
                <p:cNvSpPr/>
                <p:nvPr/>
              </p:nvSpPr>
              <p:spPr>
                <a:xfrm rot="2700000">
                  <a:off x="4225" y="3238"/>
                  <a:ext cx="1313" cy="13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cxnSp>
              <p:nvCxnSpPr>
                <p:cNvPr id="18" name="直接连接符 17"/>
                <p:cNvCxnSpPr/>
                <p:nvPr/>
              </p:nvCxnSpPr>
              <p:spPr>
                <a:xfrm>
                  <a:off x="5450" y="4278"/>
                  <a:ext cx="1533" cy="1431"/>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5088" y="5732"/>
                  <a:ext cx="2002" cy="2041"/>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grpSp>
          <p:sp>
            <p:nvSpPr>
              <p:cNvPr id="15" name="矩形 14"/>
              <p:cNvSpPr/>
              <p:nvPr/>
            </p:nvSpPr>
            <p:spPr>
              <a:xfrm rot="2700000">
                <a:off x="5215" y="5726"/>
                <a:ext cx="999" cy="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eaLnBrk="0" fontAlgn="base" hangingPunct="0">
                  <a:spcBef>
                    <a:spcPct val="0"/>
                  </a:spcBef>
                  <a:spcAft>
                    <a:spcPct val="0"/>
                  </a:spcAft>
                  <a:defRPr/>
                </a:pPr>
                <a:endParaRPr lang="zh-CN" altLang="en-US">
                  <a:latin typeface="微软雅黑"/>
                  <a:ea typeface="微软雅黑"/>
                  <a:sym typeface="微软雅黑"/>
                </a:endParaRPr>
              </a:p>
            </p:txBody>
          </p:sp>
        </p:grpSp>
        <p:sp>
          <p:nvSpPr>
            <p:cNvPr id="20" name="文本框 19"/>
            <p:cNvSpPr txBox="1"/>
            <p:nvPr/>
          </p:nvSpPr>
          <p:spPr>
            <a:xfrm>
              <a:off x="3874" y="4285"/>
              <a:ext cx="1054" cy="872"/>
            </a:xfrm>
            <a:prstGeom prst="rect">
              <a:avLst/>
            </a:prstGeom>
            <a:noFill/>
          </p:spPr>
          <p:txBody>
            <a:bodyPr wrap="none" rtlCol="0">
              <a:spAutoFit/>
            </a:bodyPr>
            <a:lstStyle/>
            <a:p>
              <a:r>
                <a:rPr kumimoji="1" lang="en-US" altLang="zh-CN" sz="2100">
                  <a:solidFill>
                    <a:schemeClr val="bg1"/>
                  </a:solidFill>
                  <a:latin typeface="微软雅黑"/>
                  <a:ea typeface="微软雅黑"/>
                  <a:cs typeface="Arial" pitchFamily="34" charset="0"/>
                  <a:sym typeface="微软雅黑"/>
                </a:rPr>
                <a:t>01</a:t>
              </a:r>
            </a:p>
          </p:txBody>
        </p:sp>
        <p:sp>
          <p:nvSpPr>
            <p:cNvPr id="21" name="文本框 20"/>
            <p:cNvSpPr txBox="1"/>
            <p:nvPr/>
          </p:nvSpPr>
          <p:spPr>
            <a:xfrm>
              <a:off x="5242" y="5814"/>
              <a:ext cx="1054" cy="872"/>
            </a:xfrm>
            <a:prstGeom prst="rect">
              <a:avLst/>
            </a:prstGeom>
            <a:noFill/>
          </p:spPr>
          <p:txBody>
            <a:bodyPr wrap="none" rtlCol="0">
              <a:spAutoFit/>
            </a:bodyPr>
            <a:lstStyle/>
            <a:p>
              <a:r>
                <a:rPr kumimoji="1" lang="en-US" altLang="zh-CN" sz="2100">
                  <a:solidFill>
                    <a:schemeClr val="bg1"/>
                  </a:solidFill>
                  <a:latin typeface="微软雅黑"/>
                  <a:ea typeface="微软雅黑"/>
                  <a:cs typeface="Arial" pitchFamily="34" charset="0"/>
                  <a:sym typeface="微软雅黑"/>
                </a:rPr>
                <a:t>02</a:t>
              </a:r>
            </a:p>
          </p:txBody>
        </p:sp>
        <p:sp>
          <p:nvSpPr>
            <p:cNvPr id="22" name="文本框 21"/>
            <p:cNvSpPr txBox="1"/>
            <p:nvPr/>
          </p:nvSpPr>
          <p:spPr>
            <a:xfrm>
              <a:off x="3528" y="7683"/>
              <a:ext cx="1054" cy="872"/>
            </a:xfrm>
            <a:prstGeom prst="rect">
              <a:avLst/>
            </a:prstGeom>
            <a:noFill/>
          </p:spPr>
          <p:txBody>
            <a:bodyPr wrap="none" rtlCol="0">
              <a:spAutoFit/>
            </a:bodyPr>
            <a:lstStyle/>
            <a:p>
              <a:r>
                <a:rPr kumimoji="1" lang="en-US" altLang="zh-CN" sz="2100">
                  <a:solidFill>
                    <a:schemeClr val="bg1"/>
                  </a:solidFill>
                  <a:latin typeface="微软雅黑"/>
                  <a:ea typeface="微软雅黑"/>
                  <a:cs typeface="Arial" pitchFamily="34" charset="0"/>
                  <a:sym typeface="微软雅黑"/>
                </a:rPr>
                <a:t>03</a:t>
              </a:r>
            </a:p>
          </p:txBody>
        </p:sp>
      </p:grpSp>
      <p:sp>
        <p:nvSpPr>
          <p:cNvPr id="36" name="90"/>
          <p:cNvSpPr txBox="1">
            <a:spLocks noChangeArrowheads="1"/>
          </p:cNvSpPr>
          <p:nvPr/>
        </p:nvSpPr>
        <p:spPr bwMode="auto">
          <a:xfrm>
            <a:off x="3057525" y="2605087"/>
            <a:ext cx="5634990" cy="1038746"/>
          </a:xfrm>
          <a:prstGeom prst="rect">
            <a:avLst/>
          </a:prstGeom>
          <a:noFill/>
          <a:ln>
            <a:noFill/>
          </a:ln>
        </p:spPr>
        <p:txBody>
          <a:bodyPr wrap="square" lIns="68580" tIns="34290" rIns="68580" bIns="34290">
            <a:spAutoFit/>
          </a:bodyPr>
          <a:lstStyle>
            <a:defPPr>
              <a:defRPr lang="zh-CN"/>
            </a:defPPr>
            <a:lvl1pPr marL="120650" indent="0">
              <a:lnSpc>
                <a:spcPct val="150000"/>
              </a:lnSpc>
              <a:defRPr sz="1400">
                <a:effectLst>
                  <a:outerShdw blurRad="38100" dist="38100" dir="2700000" algn="tl">
                    <a:srgbClr val="FFFFFF"/>
                  </a:outerShdw>
                </a:effectLst>
                <a:latin typeface="微软雅黑" panose="020B0503020204020204" pitchFamily="34" charset="-122"/>
                <a:ea typeface="微软雅黑" pitchFamily="34" charset="-122"/>
                <a:cs typeface="微软雅黑" panose="020B0503020204020204" pitchFamily="34" charset="-122"/>
              </a:defRPr>
            </a:lvl1pPr>
            <a:lvl2pPr marL="742950" indent="-285750">
              <a:defRPr>
                <a:latin typeface="Arial" pitchFamily="34" charset="0"/>
                <a:cs typeface="Arial" pitchFamily="34" charset="0"/>
              </a:defRPr>
            </a:lvl2pPr>
            <a:lvl3pPr marL="1143000" indent="-228600">
              <a:defRPr>
                <a:latin typeface="Arial" pitchFamily="34" charset="0"/>
                <a:cs typeface="Arial" pitchFamily="34" charset="0"/>
              </a:defRPr>
            </a:lvl3pPr>
            <a:lvl4pPr marL="1600200" indent="-228600">
              <a:defRPr>
                <a:latin typeface="Arial" pitchFamily="34" charset="0"/>
                <a:cs typeface="Arial" pitchFamily="34" charset="0"/>
              </a:defRPr>
            </a:lvl4pPr>
            <a:lvl5pPr marL="2057400" indent="-228600">
              <a:defRPr>
                <a:latin typeface="Arial" pitchFamily="34" charset="0"/>
                <a:cs typeface="Arial" pitchFamily="34" charset="0"/>
              </a:defRPr>
            </a:lvl5pPr>
            <a:lvl6pPr marL="2514600" indent="-228600" fontAlgn="base">
              <a:spcBef>
                <a:spcPct val="0"/>
              </a:spcBef>
              <a:spcAft>
                <a:spcPct val="0"/>
              </a:spcAft>
              <a:defRPr>
                <a:latin typeface="Arial" pitchFamily="34" charset="0"/>
                <a:cs typeface="Arial" pitchFamily="34" charset="0"/>
              </a:defRPr>
            </a:lvl6pPr>
            <a:lvl7pPr marL="2971800" indent="-228600" fontAlgn="base">
              <a:spcBef>
                <a:spcPct val="0"/>
              </a:spcBef>
              <a:spcAft>
                <a:spcPct val="0"/>
              </a:spcAft>
              <a:defRPr>
                <a:latin typeface="Arial" pitchFamily="34" charset="0"/>
                <a:cs typeface="Arial" pitchFamily="34" charset="0"/>
              </a:defRPr>
            </a:lvl7pPr>
            <a:lvl8pPr marL="3429000" indent="-228600" fontAlgn="base">
              <a:spcBef>
                <a:spcPct val="0"/>
              </a:spcBef>
              <a:spcAft>
                <a:spcPct val="0"/>
              </a:spcAft>
              <a:defRPr>
                <a:latin typeface="Arial" pitchFamily="34" charset="0"/>
                <a:cs typeface="Arial" pitchFamily="34" charset="0"/>
              </a:defRPr>
            </a:lvl8pPr>
            <a:lvl9pPr marL="3886200" indent="-228600" fontAlgn="base">
              <a:spcBef>
                <a:spcPct val="0"/>
              </a:spcBef>
              <a:spcAft>
                <a:spcPct val="0"/>
              </a:spcAft>
              <a:defRPr>
                <a:latin typeface="Arial" pitchFamily="34" charset="0"/>
                <a:cs typeface="Arial" pitchFamily="34" charset="0"/>
              </a:defRPr>
            </a:lvl9pPr>
          </a:lstStyle>
          <a:p>
            <a:r>
              <a:rPr lang="zh-CN" altLang="en-US" dirty="0">
                <a:solidFill>
                  <a:schemeClr val="tx2"/>
                </a:solidFill>
                <a:effectLst/>
                <a:latin typeface="微软雅黑"/>
                <a:ea typeface="微软雅黑"/>
                <a:sym typeface="微软雅黑"/>
              </a:rPr>
              <a:t>引发多种精神病症状。如自私、冷淡、社会公德意识差，有时出现幻觉冲动，导致自残、自杀和伤人。</a:t>
            </a:r>
            <a:r>
              <a:rPr lang="en-US" altLang="zh-CN" dirty="0">
                <a:solidFill>
                  <a:schemeClr val="tx2"/>
                </a:solidFill>
                <a:effectLst/>
                <a:latin typeface="微软雅黑"/>
                <a:ea typeface="微软雅黑"/>
                <a:sym typeface="微软雅黑"/>
              </a:rPr>
              <a:t>92</a:t>
            </a:r>
            <a:r>
              <a:rPr lang="zh-CN" altLang="en-US" dirty="0">
                <a:solidFill>
                  <a:schemeClr val="tx2"/>
                </a:solidFill>
                <a:effectLst/>
                <a:latin typeface="微软雅黑"/>
                <a:ea typeface="微软雅黑"/>
                <a:sym typeface="微软雅黑"/>
              </a:rPr>
              <a:t>年郴州市刘某毒瘾发作，感觉自己手臂内有数条虫子在爬，便操起菜刀，将自己左臂砍断。</a:t>
            </a:r>
          </a:p>
        </p:txBody>
      </p:sp>
      <p:pic>
        <p:nvPicPr>
          <p:cNvPr id="28" name="图片 27"/>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062788" y="3702368"/>
            <a:ext cx="2018824" cy="140731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stCondLst>
                                    <p:cond delay="0"/>
                                  </p:stCondLst>
                                  <p:childTnLst>
                                    <p:set>
                                      <p:cBhvr>
                                        <p:cTn id="7" dur="1" fill="hold">
                                          <p:stCondLst>
                                            <p:cond delay="0"/>
                                          </p:stCondLst>
                                        </p:cTn>
                                        <p:tgtEl>
                                          <p:spTgt spid="5"/>
                                        </p:tgtEl>
                                        <p:attrNameLst>
                                          <p:attrName>style.visibility</p:attrName>
                                        </p:attrNameLst>
                                      </p:cBhvr>
                                      <p:to>
                                        <p:strVal val="visible"/>
                                      </p:to>
                                    </p:set>
                                    <p:anim calcmode="lin" valueType="num">
                                      <p:cBhvr>
                                        <p:cTn id="8" dur="500" fill="hold"/>
                                        <p:tgtEl>
                                          <p:spTgt spid="5"/>
                                        </p:tgtEl>
                                        <p:attrNameLst>
                                          <p:attrName>ppt_w</p:attrName>
                                        </p:attrNameLst>
                                      </p:cBhvr>
                                      <p:tavLst>
                                        <p:tav tm="0">
                                          <p:val>
                                            <p:fltVal val="0"/>
                                          </p:val>
                                        </p:tav>
                                        <p:tav tm="100000">
                                          <p:val>
                                            <p:strVal val="#ppt_w"/>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Effect transition="in" filter="fade">
                                      <p:cBhvr>
                                        <p:cTn id="10" dur="500"/>
                                        <p:tgtEl>
                                          <p:spTgt spid="5"/>
                                        </p:tgtEl>
                                      </p:cBhvr>
                                    </p:animEffect>
                                  </p:childTnLst>
                                </p:cTn>
                              </p:par>
                              <p:par>
                                <p:cTn id="11" presetID="42" presetClass="entr" presetSubtype="0" fill="hold" nodeType="withEffect">
                                  <p:stCondLst>
                                    <p:cond delay="0"/>
                                  </p:stCondLst>
                                  <p:childTnLst>
                                    <p:set>
                                      <p:cBhvr>
                                        <p:cTn id="12" dur="1" fill="hold">
                                          <p:stCondLst>
                                            <p:cond delay="0"/>
                                          </p:stCondLst>
                                        </p:cTn>
                                        <p:tgtEl>
                                          <p:spTgt spid="22532"/>
                                        </p:tgtEl>
                                        <p:attrNameLst>
                                          <p:attrName>style.visibility</p:attrName>
                                        </p:attrNameLst>
                                      </p:cBhvr>
                                      <p:to>
                                        <p:strVal val="visible"/>
                                      </p:to>
                                    </p:set>
                                    <p:animEffect transition="in" filter="fade">
                                      <p:cBhvr>
                                        <p:cTn id="13" dur="1000"/>
                                        <p:tgtEl>
                                          <p:spTgt spid="22532"/>
                                        </p:tgtEl>
                                      </p:cBhvr>
                                    </p:animEffect>
                                    <p:anim calcmode="lin" valueType="num">
                                      <p:cBhvr>
                                        <p:cTn id="14" dur="1000" fill="hold"/>
                                        <p:tgtEl>
                                          <p:spTgt spid="22532"/>
                                        </p:tgtEl>
                                        <p:attrNameLst>
                                          <p:attrName>ppt_x</p:attrName>
                                        </p:attrNameLst>
                                      </p:cBhvr>
                                      <p:tavLst>
                                        <p:tav tm="0">
                                          <p:val>
                                            <p:strVal val="#ppt_x"/>
                                          </p:val>
                                        </p:tav>
                                        <p:tav tm="100000">
                                          <p:val>
                                            <p:strVal val="#ppt_x"/>
                                          </p:val>
                                        </p:tav>
                                      </p:tavLst>
                                    </p:anim>
                                    <p:anim calcmode="lin" valueType="num">
                                      <p:cBhvr>
                                        <p:cTn id="15" dur="1000" fill="hold"/>
                                        <p:tgtEl>
                                          <p:spTgt spid="22532"/>
                                        </p:tgtEl>
                                        <p:attrNameLst>
                                          <p:attrName>ppt_y</p:attrName>
                                        </p:attrNameLst>
                                      </p:cBhvr>
                                      <p:tavLst>
                                        <p:tav tm="0">
                                          <p:val>
                                            <p:strVal val="#ppt_y+.1"/>
                                          </p:val>
                                        </p:tav>
                                        <p:tav tm="100000">
                                          <p:val>
                                            <p:strVal val="#ppt_y"/>
                                          </p:val>
                                        </p:tav>
                                      </p:tavLst>
                                    </p:anim>
                                  </p:childTnLst>
                                </p:cTn>
                              </p:par>
                            </p:childTnLst>
                          </p:cTn>
                        </p:par>
                        <p:par>
                          <p:cTn id="16" fill="hold" nodeType="withGroup">
                            <p:stCondLst>
                              <p:cond delay="500"/>
                            </p:stCondLst>
                            <p:childTnLst>
                              <p:par>
                                <p:cTn id="17" presetID="42" presetClass="entr" presetSubtype="0" fill="hold" grpId="0" nodeType="afterEffect">
                                  <p:iterate type="lt">
                                    <p:tmPct val="10000"/>
                                  </p:iterate>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par>
                          <p:cTn id="22" fill="hold" nodeType="withGroup">
                            <p:stCondLst>
                              <p:cond delay="3099"/>
                            </p:stCondLst>
                            <p:childTnLst>
                              <p:par>
                                <p:cTn id="23" presetID="53" presetClass="entr" presetSubtype="0" fill="hold" nodeType="afterEffec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childTnLst>
                                </p:cTn>
                              </p:par>
                            </p:childTnLst>
                          </p:cTn>
                        </p:par>
                        <p:par>
                          <p:cTn id="28" fill="hold" nodeType="withGroup">
                            <p:stCondLst>
                              <p:cond delay="3599"/>
                            </p:stCondLst>
                            <p:childTnLst>
                              <p:par>
                                <p:cTn id="29" presetID="22" presetClass="entr" presetSubtype="1" fill="hold" grpId="1" nodeType="afterEffect">
                                  <p:childTnLst>
                                    <p:set>
                                      <p:cBhvr>
                                        <p:cTn id="30" dur="1" fill="hold">
                                          <p:stCondLst>
                                            <p:cond delay="0"/>
                                          </p:stCondLst>
                                        </p:cTn>
                                        <p:tgtEl>
                                          <p:spTgt spid="8"/>
                                        </p:tgtEl>
                                        <p:attrNameLst>
                                          <p:attrName>style.visibility</p:attrName>
                                        </p:attrNameLst>
                                      </p:cBhvr>
                                      <p:to>
                                        <p:strVal val="visible"/>
                                      </p:to>
                                    </p:set>
                                    <p:animEffect transition="in" filter="wipe(up)">
                                      <p:cBhvr>
                                        <p:cTn id="31" dur="500"/>
                                        <p:tgtEl>
                                          <p:spTgt spid="8"/>
                                        </p:tgtEl>
                                      </p:cBhvr>
                                    </p:animEffect>
                                  </p:childTnLst>
                                </p:cTn>
                              </p:par>
                            </p:childTnLst>
                          </p:cTn>
                        </p:par>
                        <p:par>
                          <p:cTn id="32" fill="hold" nodeType="withGroup">
                            <p:stCondLst>
                              <p:cond delay="4099"/>
                            </p:stCondLst>
                            <p:childTnLst>
                              <p:par>
                                <p:cTn id="33" presetID="53" presetClass="entr" presetSubtype="0" fill="hold" grpId="3" nodeType="afterEffect">
                                  <p:iterate type="lt">
                                    <p:tmPct val="10000"/>
                                  </p:iterate>
                                  <p:childTnLst>
                                    <p:set>
                                      <p:cBhvr>
                                        <p:cTn id="34" dur="1" fill="hold">
                                          <p:stCondLst>
                                            <p:cond delay="0"/>
                                          </p:stCondLst>
                                        </p:cTn>
                                        <p:tgtEl>
                                          <p:spTgt spid="36"/>
                                        </p:tgtEl>
                                        <p:attrNameLst>
                                          <p:attrName>style.visibility</p:attrName>
                                        </p:attrNameLst>
                                      </p:cBhvr>
                                      <p:to>
                                        <p:strVal val="visible"/>
                                      </p:to>
                                    </p:set>
                                    <p:anim calcmode="lin" valueType="num">
                                      <p:cBhvr>
                                        <p:cTn id="35" dur="500" fill="hold"/>
                                        <p:tgtEl>
                                          <p:spTgt spid="36"/>
                                        </p:tgtEl>
                                        <p:attrNameLst>
                                          <p:attrName>ppt_w</p:attrName>
                                        </p:attrNameLst>
                                      </p:cBhvr>
                                      <p:tavLst>
                                        <p:tav tm="0">
                                          <p:val>
                                            <p:fltVal val="0"/>
                                          </p:val>
                                        </p:tav>
                                        <p:tav tm="100000">
                                          <p:val>
                                            <p:strVal val="#ppt_w"/>
                                          </p:val>
                                        </p:tav>
                                      </p:tavLst>
                                    </p:anim>
                                    <p:anim calcmode="lin" valueType="num">
                                      <p:cBhvr>
                                        <p:cTn id="36" dur="500" fill="hold"/>
                                        <p:tgtEl>
                                          <p:spTgt spid="36"/>
                                        </p:tgtEl>
                                        <p:attrNameLst>
                                          <p:attrName>ppt_h</p:attrName>
                                        </p:attrNameLst>
                                      </p:cBhvr>
                                      <p:tavLst>
                                        <p:tav tm="0">
                                          <p:val>
                                            <p:fltVal val="0"/>
                                          </p:val>
                                        </p:tav>
                                        <p:tav tm="100000">
                                          <p:val>
                                            <p:strVal val="#ppt_h"/>
                                          </p:val>
                                        </p:tav>
                                      </p:tavLst>
                                    </p:anim>
                                    <p:animEffect transition="in" filter="fade">
                                      <p:cBhvr>
                                        <p:cTn id="37" dur="500"/>
                                        <p:tgtEl>
                                          <p:spTgt spid="36"/>
                                        </p:tgtEl>
                                      </p:cBhvr>
                                    </p:animEffect>
                                  </p:childTnLst>
                                </p:cTn>
                              </p:par>
                            </p:childTnLst>
                          </p:cTn>
                        </p:par>
                        <p:par>
                          <p:cTn id="38" fill="hold" nodeType="withGroup">
                            <p:stCondLst>
                              <p:cond delay="8899"/>
                            </p:stCondLst>
                            <p:childTnLst>
                              <p:par>
                                <p:cTn id="39" presetID="22" presetClass="entr" presetSubtype="1" fill="hold" grpId="2" nodeType="afterEffect">
                                  <p:childTnLst>
                                    <p:set>
                                      <p:cBhvr>
                                        <p:cTn id="40" dur="1" fill="hold">
                                          <p:stCondLst>
                                            <p:cond delay="0"/>
                                          </p:stCondLst>
                                        </p:cTn>
                                        <p:tgtEl>
                                          <p:spTgt spid="7"/>
                                        </p:tgtEl>
                                        <p:attrNameLst>
                                          <p:attrName>style.visibility</p:attrName>
                                        </p:attrNameLst>
                                      </p:cBhvr>
                                      <p:to>
                                        <p:strVal val="visible"/>
                                      </p:to>
                                    </p:set>
                                    <p:animEffect transition="in" filter="wipe(up)">
                                      <p:cBhvr>
                                        <p:cTn id="4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1"/>
      <p:bldP spid="7" grpId="2"/>
      <p:bldP spid="36" grpId="3"/>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alphaModFix amt="8900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16" name="图片 15"/>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 y="1"/>
            <a:ext cx="1467326" cy="1686401"/>
          </a:xfrm>
          <a:prstGeom prst="rect">
            <a:avLst/>
          </a:prstGeom>
        </p:spPr>
      </p:pic>
      <p:grpSp>
        <p:nvGrpSpPr>
          <p:cNvPr id="9" name="组合 8"/>
          <p:cNvGrpSpPr/>
          <p:nvPr/>
        </p:nvGrpSpPr>
        <p:grpSpPr>
          <a:xfrm>
            <a:off x="3572206" y="1139666"/>
            <a:ext cx="2020253" cy="1269683"/>
            <a:chOff x="7479" y="1667"/>
            <a:chExt cx="4242" cy="2666"/>
          </a:xfrm>
        </p:grpSpPr>
        <p:sp>
          <p:nvSpPr>
            <p:cNvPr id="33" name="矩形 32"/>
            <p:cNvSpPr/>
            <p:nvPr/>
          </p:nvSpPr>
          <p:spPr>
            <a:xfrm>
              <a:off x="7479" y="1667"/>
              <a:ext cx="4242" cy="2666"/>
            </a:xfrm>
            <a:prstGeom prst="rect">
              <a:avLst/>
            </a:prstGeom>
            <a:solidFill>
              <a:srgbClr val="0060A8">
                <a:alpha val="9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sz="9000">
                <a:latin typeface="微软雅黑"/>
                <a:ea typeface="微软雅黑"/>
                <a:sym typeface="微软雅黑"/>
              </a:endParaRPr>
            </a:p>
          </p:txBody>
        </p:sp>
        <p:sp>
          <p:nvSpPr>
            <p:cNvPr id="3" name="文本框 2"/>
            <p:cNvSpPr txBox="1"/>
            <p:nvPr/>
          </p:nvSpPr>
          <p:spPr>
            <a:xfrm>
              <a:off x="7836" y="2274"/>
              <a:ext cx="3700" cy="1519"/>
            </a:xfrm>
            <a:prstGeom prst="rect">
              <a:avLst/>
            </a:prstGeom>
            <a:noFill/>
          </p:spPr>
          <p:txBody>
            <a:bodyPr wrap="none" rtlCol="0">
              <a:spAutoFit/>
            </a:bodyPr>
            <a:lstStyle/>
            <a:p>
              <a:pPr algn="l"/>
              <a:r>
                <a:rPr kumimoji="1" lang="zh-CN" altLang="en-US" sz="4100" b="1">
                  <a:solidFill>
                    <a:schemeClr val="bg1"/>
                  </a:solidFill>
                  <a:latin typeface="微软雅黑"/>
                  <a:ea typeface="微软雅黑"/>
                  <a:cs typeface="微软雅黑" panose="020B0503020204020204" pitchFamily="34" charset="-122"/>
                  <a:sym typeface="微软雅黑"/>
                </a:rPr>
                <a:t>第二章</a:t>
              </a:r>
            </a:p>
          </p:txBody>
        </p:sp>
      </p:grpSp>
      <p:sp>
        <p:nvSpPr>
          <p:cNvPr id="14" name="文本框 13"/>
          <p:cNvSpPr txBox="1"/>
          <p:nvPr/>
        </p:nvSpPr>
        <p:spPr>
          <a:xfrm>
            <a:off x="2413490" y="2536927"/>
            <a:ext cx="4337685" cy="761048"/>
          </a:xfrm>
          <a:prstGeom prst="rect">
            <a:avLst/>
          </a:prstGeom>
          <a:noFill/>
        </p:spPr>
        <p:txBody>
          <a:bodyPr wrap="none" lIns="68580" tIns="34290" rIns="68580" bIns="34290" rtlCol="0">
            <a:spAutoFit/>
          </a:bodyPr>
          <a:lstStyle/>
          <a:p>
            <a:pPr algn="ctr"/>
            <a:r>
              <a:rPr kumimoji="1" lang="zh-CN" altLang="en-US" sz="4500" b="1" spc="225">
                <a:solidFill>
                  <a:schemeClr val="tx1">
                    <a:lumMod val="75000"/>
                    <a:lumOff val="25000"/>
                  </a:schemeClr>
                </a:solidFill>
                <a:latin typeface="微软雅黑"/>
                <a:ea typeface="微软雅黑"/>
                <a:cs typeface="微软雅黑" panose="020B0503020204020204" pitchFamily="34" charset="-122"/>
                <a:sym typeface="微软雅黑"/>
              </a:rPr>
              <a:t>新型毒品的危害</a:t>
            </a:r>
          </a:p>
        </p:txBody>
      </p:sp>
      <p:sp>
        <p:nvSpPr>
          <p:cNvPr id="36" name="文本框 35"/>
          <p:cNvSpPr txBox="1"/>
          <p:nvPr/>
        </p:nvSpPr>
        <p:spPr>
          <a:xfrm>
            <a:off x="1689828" y="3389472"/>
            <a:ext cx="5764054" cy="577081"/>
          </a:xfrm>
          <a:prstGeom prst="rect">
            <a:avLst/>
          </a:prstGeom>
          <a:noFill/>
        </p:spPr>
        <p:txBody>
          <a:bodyPr wrap="square" lIns="68580" tIns="34290" rIns="68580" bIns="34290" rtlCol="0">
            <a:spAutoFit/>
          </a:bodyPr>
          <a:lstStyle/>
          <a:p>
            <a:pPr algn="ctr"/>
            <a:r>
              <a:rPr lang="en-US" altLang="zh-CN" sz="1100">
                <a:solidFill>
                  <a:schemeClr val="tx1">
                    <a:lumMod val="65000"/>
                    <a:lumOff val="35000"/>
                  </a:schemeClr>
                </a:solidFill>
                <a:latin typeface="微软雅黑"/>
                <a:ea typeface="微软雅黑"/>
                <a:cs typeface="STHeiti Light" charset="-122"/>
                <a:sym typeface="微软雅黑"/>
              </a:rPr>
              <a:t>Lorem Ipsum Dolor Sit Amet, Consectetuer Adipiscing Elit. Maecenas Porttitor Congue Massa. Fusce Posuere, Magnased</a:t>
            </a:r>
            <a:r>
              <a:rPr lang="zh-CN" altLang="en-US" sz="1100">
                <a:solidFill>
                  <a:schemeClr val="tx1">
                    <a:lumMod val="65000"/>
                    <a:lumOff val="35000"/>
                  </a:schemeClr>
                </a:solidFill>
                <a:latin typeface="微软雅黑"/>
                <a:ea typeface="微软雅黑"/>
                <a:cs typeface="STHeiti Light" charset="-122"/>
                <a:sym typeface="微软雅黑"/>
              </a:rPr>
              <a:t> </a:t>
            </a:r>
            <a:r>
              <a:rPr lang="en-US" altLang="zh-CN" sz="1100">
                <a:solidFill>
                  <a:schemeClr val="tx1">
                    <a:lumMod val="65000"/>
                    <a:lumOff val="35000"/>
                  </a:schemeClr>
                </a:solidFill>
                <a:latin typeface="微软雅黑"/>
                <a:ea typeface="微软雅黑"/>
                <a:cs typeface="STHeiti Light" charset="-122"/>
                <a:sym typeface="微软雅黑"/>
              </a:rPr>
              <a:t>Lorem Ipsum Dolor Sit Amet, Consectetuer Adipiscing Elit. Maecenas</a:t>
            </a:r>
          </a:p>
        </p:txBody>
      </p:sp>
      <p:pic>
        <p:nvPicPr>
          <p:cNvPr id="15" name="图片 1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7716270" y="3190596"/>
            <a:ext cx="1253516" cy="184425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 presetClass="entr" presetSubtype="9" fill="hold" nodeType="afterEffect">
                                  <p:stCondLst>
                                    <p:cond delay="0"/>
                                  </p:stCondLst>
                                  <p:childTnLst>
                                    <p:set>
                                      <p:cBhvr>
                                        <p:cTn id="7" dur="1" fill="hold">
                                          <p:stCondLst>
                                            <p:cond delay="0"/>
                                          </p:stCondLst>
                                        </p:cTn>
                                        <p:tgtEl>
                                          <p:spTgt spid="16"/>
                                        </p:tgtEl>
                                        <p:attrNameLst>
                                          <p:attrName>style.visibility</p:attrName>
                                        </p:attrNameLst>
                                      </p:cBhvr>
                                      <p:to>
                                        <p:strVal val="visible"/>
                                      </p:to>
                                    </p:set>
                                    <p:anim calcmode="lin" valueType="num">
                                      <p:cBhvr additive="base">
                                        <p:cTn id="8" dur="500" fill="hold"/>
                                        <p:tgtEl>
                                          <p:spTgt spid="16"/>
                                        </p:tgtEl>
                                        <p:attrNameLst>
                                          <p:attrName>ppt_x</p:attrName>
                                        </p:attrNameLst>
                                      </p:cBhvr>
                                      <p:tavLst>
                                        <p:tav tm="0">
                                          <p:val>
                                            <p:strVal val="0-#ppt_w/2"/>
                                          </p:val>
                                        </p:tav>
                                        <p:tav tm="100000">
                                          <p:val>
                                            <p:strVal val="#ppt_x"/>
                                          </p:val>
                                        </p:tav>
                                      </p:tavLst>
                                    </p:anim>
                                    <p:anim calcmode="lin" valueType="num">
                                      <p:cBhvr additive="base">
                                        <p:cTn id="9" dur="500" fill="hold"/>
                                        <p:tgtEl>
                                          <p:spTgt spid="16"/>
                                        </p:tgtEl>
                                        <p:attrNameLst>
                                          <p:attrName>ppt_y</p:attrName>
                                        </p:attrNameLst>
                                      </p:cBhvr>
                                      <p:tavLst>
                                        <p:tav tm="0">
                                          <p:val>
                                            <p:strVal val="0-#ppt_h/2"/>
                                          </p:val>
                                        </p:tav>
                                        <p:tav tm="100000">
                                          <p:val>
                                            <p:strVal val="#ppt_y"/>
                                          </p:val>
                                        </p:tav>
                                      </p:tavLst>
                                    </p:anim>
                                  </p:childTnLst>
                                </p:cTn>
                              </p:par>
                            </p:childTnLst>
                          </p:cTn>
                        </p:par>
                        <p:par>
                          <p:cTn id="10" fill="hold" nodeType="withGroup">
                            <p:stCondLst>
                              <p:cond delay="500"/>
                            </p:stCondLst>
                            <p:childTnLst>
                              <p:par>
                                <p:cTn id="11" presetID="37" presetClass="entr" presetSubtype="0" fill="hold" nodeType="afterEffec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anim calcmode="lin" valueType="num">
                                      <p:cBhvr>
                                        <p:cTn id="14" dur="1000" fill="hold"/>
                                        <p:tgtEl>
                                          <p:spTgt spid="15"/>
                                        </p:tgtEl>
                                        <p:attrNameLst>
                                          <p:attrName>ppt_x</p:attrName>
                                        </p:attrNameLst>
                                      </p:cBhvr>
                                      <p:tavLst>
                                        <p:tav tm="0">
                                          <p:val>
                                            <p:strVal val="#ppt_x"/>
                                          </p:val>
                                        </p:tav>
                                        <p:tav tm="100000">
                                          <p:val>
                                            <p:strVal val="#ppt_x"/>
                                          </p:val>
                                        </p:tav>
                                      </p:tavLst>
                                    </p:anim>
                                    <p:anim calcmode="lin" valueType="num">
                                      <p:cBhvr>
                                        <p:cTn id="15" dur="900" decel="100000" fill="hold"/>
                                        <p:tgtEl>
                                          <p:spTgt spid="15"/>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17" fill="hold" nodeType="withGroup">
                            <p:stCondLst>
                              <p:cond delay="1500"/>
                            </p:stCondLst>
                            <p:childTnLst>
                              <p:par>
                                <p:cTn id="18" presetID="2" presetClass="entr" presetSubtype="1" fill="hold" nodeType="afterEffec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0-#ppt_h/2"/>
                                          </p:val>
                                        </p:tav>
                                        <p:tav tm="100000">
                                          <p:val>
                                            <p:strVal val="#ppt_y"/>
                                          </p:val>
                                        </p:tav>
                                      </p:tavLst>
                                    </p:anim>
                                  </p:childTnLst>
                                </p:cTn>
                              </p:par>
                            </p:childTnLst>
                          </p:cTn>
                        </p:par>
                        <p:par>
                          <p:cTn id="22" fill="hold" nodeType="withGroup">
                            <p:stCondLst>
                              <p:cond delay="2000"/>
                            </p:stCondLst>
                            <p:childTnLst>
                              <p:par>
                                <p:cTn id="23" presetID="2" presetClass="entr" presetSubtype="2" decel="50000" fill="hold" grpId="0" nodeType="afterEffec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1000" fill="hold"/>
                                        <p:tgtEl>
                                          <p:spTgt spid="14"/>
                                        </p:tgtEl>
                                        <p:attrNameLst>
                                          <p:attrName>ppt_x</p:attrName>
                                        </p:attrNameLst>
                                      </p:cBhvr>
                                      <p:tavLst>
                                        <p:tav tm="0">
                                          <p:val>
                                            <p:strVal val="1+#ppt_w/2"/>
                                          </p:val>
                                        </p:tav>
                                        <p:tav tm="100000">
                                          <p:val>
                                            <p:strVal val="#ppt_x"/>
                                          </p:val>
                                        </p:tav>
                                      </p:tavLst>
                                    </p:anim>
                                    <p:anim calcmode="lin" valueType="num">
                                      <p:cBhvr additive="base">
                                        <p:cTn id="26" dur="1000" fill="hold"/>
                                        <p:tgtEl>
                                          <p:spTgt spid="14"/>
                                        </p:tgtEl>
                                        <p:attrNameLst>
                                          <p:attrName>ppt_y</p:attrName>
                                        </p:attrNameLst>
                                      </p:cBhvr>
                                      <p:tavLst>
                                        <p:tav tm="0">
                                          <p:val>
                                            <p:strVal val="#ppt_y"/>
                                          </p:val>
                                        </p:tav>
                                        <p:tav tm="100000">
                                          <p:val>
                                            <p:strVal val="#ppt_y"/>
                                          </p:val>
                                        </p:tav>
                                      </p:tavLst>
                                    </p:anim>
                                  </p:childTnLst>
                                </p:cTn>
                              </p:par>
                            </p:childTnLst>
                          </p:cTn>
                        </p:par>
                        <p:par>
                          <p:cTn id="27" fill="hold" nodeType="withGroup">
                            <p:stCondLst>
                              <p:cond delay="3000"/>
                            </p:stCondLst>
                            <p:childTnLst>
                              <p:par>
                                <p:cTn id="28" presetID="16" presetClass="entr" presetSubtype="21" fill="hold" grpId="1" nodeType="afterEffect">
                                  <p:childTnLst>
                                    <p:set>
                                      <p:cBhvr>
                                        <p:cTn id="29" dur="1" fill="hold">
                                          <p:stCondLst>
                                            <p:cond delay="0"/>
                                          </p:stCondLst>
                                        </p:cTn>
                                        <p:tgtEl>
                                          <p:spTgt spid="36"/>
                                        </p:tgtEl>
                                        <p:attrNameLst>
                                          <p:attrName>style.visibility</p:attrName>
                                        </p:attrNameLst>
                                      </p:cBhvr>
                                      <p:to>
                                        <p:strVal val="visible"/>
                                      </p:to>
                                    </p:set>
                                    <p:animEffect transition="in" filter="barn(inVertical)">
                                      <p:cBhvr>
                                        <p:cTn id="3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6" grpId="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17.06.20"/>
  <p:tag name="AS_TITLE" val="Aspose.Slides for Java"/>
  <p:tag name="AS_VERSION" val="17.6"/>
  <p:tag name="ISPRING_PRESENTATION_TITLE" val="珍爱生命远离毒品PPT模板"/>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Arial"/>
        <a:cs typeface="Arial"/>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Arial"/>
        <a:cs typeface="Arial"/>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1352</Words>
  <Application>Microsoft Office PowerPoint</Application>
  <PresentationFormat>全屏显示(16:9)</PresentationFormat>
  <Paragraphs>122</Paragraphs>
  <Slides>19</Slides>
  <Notes>19</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19</vt:i4>
      </vt:variant>
    </vt:vector>
  </HeadingPairs>
  <TitlesOfParts>
    <vt:vector size="33" baseType="lpstr">
      <vt:lpstr>FZZhengHeiS-EB-GB</vt:lpstr>
      <vt:lpstr>Meiryo</vt:lpstr>
      <vt:lpstr>STHeiti Light</vt:lpstr>
      <vt:lpstr>等线</vt:lpstr>
      <vt:lpstr>等线</vt:lpstr>
      <vt:lpstr>DengXian Light</vt:lpstr>
      <vt:lpstr>宋体</vt:lpstr>
      <vt:lpstr>微软雅黑</vt:lpstr>
      <vt:lpstr>Arial</vt:lpstr>
      <vt:lpstr>Calibri</vt:lpstr>
      <vt:lpstr>Calibri Light</vt:lpstr>
      <vt:lpstr>Lato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6</cp:revision>
  <cp:lastPrinted>2020-12-17T11:12:44Z</cp:lastPrinted>
  <dcterms:created xsi:type="dcterms:W3CDTF">2020-12-17T11:12:44Z</dcterms:created>
  <dcterms:modified xsi:type="dcterms:W3CDTF">2023-04-19T07:09:34Z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