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notesMasterIdLst>
    <p:notesMasterId r:id="rId23"/>
  </p:notesMasterIdLst>
  <p:sldIdLst>
    <p:sldId id="282" r:id="rId3"/>
    <p:sldId id="306" r:id="rId4"/>
    <p:sldId id="280" r:id="rId5"/>
    <p:sldId id="260" r:id="rId6"/>
    <p:sldId id="259" r:id="rId7"/>
    <p:sldId id="270" r:id="rId8"/>
    <p:sldId id="307" r:id="rId9"/>
    <p:sldId id="267" r:id="rId10"/>
    <p:sldId id="262" r:id="rId11"/>
    <p:sldId id="265" r:id="rId12"/>
    <p:sldId id="308" r:id="rId13"/>
    <p:sldId id="263" r:id="rId14"/>
    <p:sldId id="271" r:id="rId15"/>
    <p:sldId id="264" r:id="rId16"/>
    <p:sldId id="266" r:id="rId17"/>
    <p:sldId id="309" r:id="rId18"/>
    <p:sldId id="261" r:id="rId19"/>
    <p:sldId id="269" r:id="rId20"/>
    <p:sldId id="268" r:id="rId21"/>
    <p:sldId id="310" r:id="rId22"/>
  </p:sldIdLst>
  <p:sldSz cx="9144000" cy="5143500" type="screen16x9"/>
  <p:notesSz cx="6858000" cy="9144000"/>
  <p:custDataLst>
    <p:tags r:id="rId24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9F9"/>
    <a:srgbClr val="E43A2B"/>
    <a:srgbClr val="4A4A4A"/>
    <a:srgbClr val="404040"/>
    <a:srgbClr val="000000"/>
    <a:srgbClr val="FD0200"/>
    <a:srgbClr val="C4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>
      <p:cViewPr varScale="1">
        <p:scale>
          <a:sx n="143" d="100"/>
          <a:sy n="143" d="100"/>
        </p:scale>
        <p:origin x="72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FC654-8339-4EAB-B045-934F28F68AE2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35F10-B811-48B0-88A3-581D6E71F6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1648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C97D-8B96-48FB-9767-8B981505B0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617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687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D5431-61B2-4086-9AA2-D878769C3D7D}" type="slidenum">
              <a:rPr lang="zh-CN" altLang="en-US">
                <a:solidFill>
                  <a:prstClr val="black"/>
                </a:solidFill>
                <a:latin typeface="等线"/>
                <a:ea typeface="等线" panose="02010600030101010101" charset="-122"/>
              </a:rPr>
              <a:t>11</a:t>
            </a:fld>
            <a:endParaRPr lang="zh-CN" altLang="en-US">
              <a:solidFill>
                <a:prstClr val="black"/>
              </a:solidFill>
              <a:latin typeface="等线"/>
              <a:ea typeface="等线" panose="0201060003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5368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430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572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623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2452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D5431-61B2-4086-9AA2-D878769C3D7D}" type="slidenum">
              <a:rPr lang="zh-CN" altLang="en-US">
                <a:solidFill>
                  <a:prstClr val="black"/>
                </a:solidFill>
                <a:latin typeface="等线"/>
                <a:ea typeface="等线" panose="02010600030101010101" charset="-122"/>
              </a:rPr>
              <a:t>16</a:t>
            </a:fld>
            <a:endParaRPr lang="zh-CN" altLang="en-US">
              <a:solidFill>
                <a:prstClr val="black"/>
              </a:solidFill>
              <a:latin typeface="等线"/>
              <a:ea typeface="等线" panose="0201060003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52077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4004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816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092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D5431-61B2-4086-9AA2-D878769C3D7D}" type="slidenum">
              <a:rPr lang="zh-CN" altLang="en-US" smtClean="0">
                <a:solidFill>
                  <a:prstClr val="black"/>
                </a:solidFill>
                <a:latin typeface="等线"/>
                <a:ea typeface="等线" panose="02010600030101010101" charset="-122"/>
              </a:rPr>
              <a:t>2</a:t>
            </a:fld>
            <a:endParaRPr lang="zh-CN" altLang="en-US">
              <a:solidFill>
                <a:prstClr val="black"/>
              </a:solidFill>
              <a:latin typeface="等线"/>
              <a:ea typeface="等线" panose="0201060003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78392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7215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D5431-61B2-4086-9AA2-D878769C3D7D}" type="slidenum">
              <a:rPr lang="zh-CN" altLang="en-US">
                <a:solidFill>
                  <a:prstClr val="black"/>
                </a:solidFill>
                <a:latin typeface="等线"/>
                <a:ea typeface="等线" panose="02010600030101010101" charset="-122"/>
              </a:rPr>
              <a:t>3</a:t>
            </a:fld>
            <a:endParaRPr lang="zh-CN" altLang="en-US">
              <a:solidFill>
                <a:prstClr val="black"/>
              </a:solidFill>
              <a:latin typeface="等线"/>
              <a:ea typeface="等线" panose="0201060003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8745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2050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269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2514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D5431-61B2-4086-9AA2-D878769C3D7D}" type="slidenum">
              <a:rPr lang="zh-CN" altLang="en-US">
                <a:solidFill>
                  <a:prstClr val="black"/>
                </a:solidFill>
                <a:latin typeface="等线"/>
                <a:ea typeface="等线" panose="02010600030101010101" charset="-122"/>
              </a:rPr>
              <a:t>7</a:t>
            </a:fld>
            <a:endParaRPr lang="zh-CN" altLang="en-US">
              <a:solidFill>
                <a:prstClr val="black"/>
              </a:solidFill>
              <a:latin typeface="等线"/>
              <a:ea typeface="等线" panose="0201060003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0749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783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35F10-B811-48B0-88A3-581D6E71F66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407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899100" y="685800"/>
            <a:ext cx="7349400" cy="1927800"/>
          </a:xfrm>
        </p:spPr>
        <p:txBody>
          <a:bodyPr lIns="67500" tIns="35100" rIns="67500" bIns="35100" anchor="b" anchorCtr="0">
            <a:normAutofit/>
          </a:bodyPr>
          <a:lstStyle>
            <a:lvl1pPr algn="ctr">
              <a:defRPr sz="4500" b="1" i="0" spc="225" baseline="0">
                <a:effectLst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899100" y="2670300"/>
            <a:ext cx="7349400" cy="1104300"/>
          </a:xfrm>
        </p:spPr>
        <p:txBody>
          <a:bodyPr lIns="67500" tIns="35100" rIns="67500" bIns="351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1800" u="none" strike="noStrike" kern="1200" cap="none" spc="150" normalizeH="0" baseline="0"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16BB126-E496-43B7-9492-3280A7377ECC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A68F045-1B92-4A5F-99B4-F1FEAE77D9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56300" y="580500"/>
            <a:ext cx="8229600" cy="4112100"/>
          </a:xfrm>
        </p:spPr>
        <p:txBody>
          <a:bodyPr/>
          <a:lstStyle>
            <a:lvl1pPr marL="171450" indent="-171450" eaLnBrk="1" fontAlgn="auto" latinLnBrk="0" hangingPunct="1">
              <a:lnSpc>
                <a:spcPct val="130000"/>
              </a:lnSpc>
              <a:defRPr u="none" strike="noStrike" kern="1200" cap="none" spc="113" normalizeH="0" baseline="0">
                <a:uFillTx/>
              </a:defRPr>
            </a:lvl1pPr>
            <a:lvl2pPr marL="514350" indent="-171450" defTabSz="685800" eaLnBrk="1" fontAlgn="auto" latinLnBrk="0" hangingPunct="1">
              <a:lnSpc>
                <a:spcPct val="120000"/>
              </a:lnSpc>
              <a:tabLst>
                <a:tab pos="1207294" algn="l"/>
              </a:tabLst>
              <a:defRPr u="none" strike="noStrike" kern="1200" cap="none" spc="113" normalizeH="0" baseline="0"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defRPr u="none" strike="noStrike" kern="1200" cap="none" spc="113" normalizeH="0" baseline="0"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defRPr u="none" strike="noStrike" kern="1200" cap="none" spc="113" normalizeH="0" baseline="0"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defRPr u="none" strike="noStrike" kern="1200" cap="none" spc="113" normalizeH="0" baseline="0"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99100" y="1863000"/>
            <a:ext cx="7349400" cy="764100"/>
          </a:xfrm>
        </p:spPr>
        <p:txBody>
          <a:bodyPr vert="horz" lIns="67500" tIns="35100" rIns="67500" bIns="35100" rtlCol="0" anchor="t" anchorCtr="0">
            <a:normAutofit/>
          </a:bodyPr>
          <a:lstStyle>
            <a:lvl1pPr marL="0" marR="0" algn="ctr" defTabSz="685800" rtl="0" eaLnBrk="1" fontAlgn="auto" latinLnBrk="0" hangingPunct="1">
              <a:lnSpc>
                <a:spcPct val="100000"/>
              </a:lnSpc>
              <a:buNone/>
              <a:defRPr kumimoji="0" lang="zh-CN" altLang="en-US" sz="4500" b="1" i="0" u="none" strike="noStrike" kern="1200" cap="none" spc="225" normalizeH="0" baseline="0" noProof="1">
                <a:effectLst/>
                <a:uFillTx/>
                <a:latin typeface="Arial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99100" y="2670300"/>
            <a:ext cx="7349400" cy="353700"/>
          </a:xfrm>
        </p:spPr>
        <p:txBody>
          <a:bodyPr lIns="67500" tIns="35100" rIns="67500" bIns="351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150" baseline="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70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67500" tIns="35100" rIns="67500" bIns="35100" rtlCol="0" anchor="ctr" anchorCtr="0">
            <a:normAutofit/>
          </a:bodyPr>
          <a:lstStyle>
            <a:lvl1pPr marL="0" marR="0" algn="l" defTabSz="6858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225" normalizeH="0" baseline="0" noProof="1">
                <a:uFillTx/>
                <a:latin typeface="Arial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1117800"/>
            <a:ext cx="8226900" cy="3569400"/>
          </a:xfrm>
        </p:spPr>
        <p:txBody>
          <a:bodyPr vert="horz" lIns="67500" tIns="35100" rIns="67500" bIns="35100" rtlCol="0">
            <a:normAutofit/>
          </a:bodyPr>
          <a:lstStyle>
            <a:lvl1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defRPr kumimoji="0" lang="zh-CN" altLang="en-US" sz="14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  <a:tabLst>
                <a:tab pos="1207294" algn="l"/>
              </a:tabLs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225"/>
              </a:spcAft>
              <a:defRPr kumimoji="0" lang="zh-CN" altLang="en-US" sz="11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225"/>
              </a:spcAft>
              <a:defRPr kumimoji="0" lang="zh-CN" altLang="en-US" sz="11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5pPr>
            <a:lvl6pPr marL="1714500" indent="0">
              <a:buNone/>
              <a:defRPr/>
            </a:lvl6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16BB126-E496-43B7-9492-3280A7377ECC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A68F045-1B92-4A5F-99B4-F1FEAE77D9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051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654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4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942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027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132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227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9264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418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6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493100" y="2886300"/>
            <a:ext cx="5826600" cy="575100"/>
          </a:xfrm>
        </p:spPr>
        <p:txBody>
          <a:bodyPr lIns="67500" tIns="35100" rIns="67500" bIns="35100" anchor="b" anchorCtr="0">
            <a:normAutofit/>
          </a:bodyPr>
          <a:lstStyle>
            <a:lvl1pPr>
              <a:defRPr sz="3300" b="1" i="0" u="none" strike="noStrike" kern="1200" cap="none" spc="225" normalizeH="0" baseline="0"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493100" y="3461400"/>
            <a:ext cx="5826600" cy="650700"/>
          </a:xfrm>
        </p:spPr>
        <p:txBody>
          <a:bodyPr lIns="67500" tIns="35100" rIns="67500" bIns="351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4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4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16BB126-E496-43B7-9492-3280A7377ECC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A68F045-1B92-4A5F-99B4-F1FEAE77D9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67500" tIns="35100" rIns="67500" bIns="35100" rtlCol="0" anchor="ctr" anchorCtr="0">
            <a:normAutofit/>
          </a:bodyPr>
          <a:lstStyle>
            <a:lvl1pPr marL="0" marR="0" lvl="0" algn="l" defTabSz="6858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225" normalizeH="0" baseline="0" noProof="1">
                <a:uFillTx/>
                <a:latin typeface="Arial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0" y="1125900"/>
            <a:ext cx="3882600" cy="3561300"/>
          </a:xfrm>
        </p:spPr>
        <p:txBody>
          <a:bodyPr vert="horz" lIns="67500" tIns="35100" rIns="67500" bIns="35100" rtlCol="0">
            <a:normAutofit/>
          </a:bodyPr>
          <a:lstStyle>
            <a:lvl1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450"/>
              </a:spcAf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  <a:tabLst>
                <a:tab pos="1207294" algn="l"/>
              </a:tabLs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225"/>
              </a:spcAft>
              <a:defRPr kumimoji="0" lang="zh-CN" altLang="en-US" sz="11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225"/>
              </a:spcAft>
              <a:defRPr kumimoji="0" lang="zh-CN" altLang="en-US" sz="11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00" y="1125900"/>
            <a:ext cx="3882600" cy="3561300"/>
          </a:xfrm>
        </p:spPr>
        <p:txBody>
          <a:bodyPr lIns="67500" tIns="35100" rIns="67500" bIns="35100">
            <a:normAutofit/>
          </a:bodyPr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450"/>
              </a:spcAft>
              <a:defRPr sz="1200" u="none" strike="noStrike" kern="1200" cap="none" spc="113" normalizeH="0" baseline="0">
                <a:latin typeface="Arial" pitchFamily="34" charset="0"/>
                <a:ea typeface="微软雅黑"/>
              </a:defRPr>
            </a:lvl1pPr>
            <a:lvl2pPr marL="514350" indent="-171450" defTabSz="685800" eaLnBrk="1" fontAlgn="auto" latinLnBrk="0" hangingPunct="1">
              <a:lnSpc>
                <a:spcPct val="120000"/>
              </a:lnSpc>
              <a:tabLst>
                <a:tab pos="1207294" algn="l"/>
              </a:tabLst>
              <a:defRPr sz="1200" u="none" strike="noStrike" kern="1200" cap="none" spc="113" normalizeH="0" baseline="0">
                <a:latin typeface="Arial" pitchFamily="34" charset="0"/>
                <a:ea typeface="微软雅黑"/>
              </a:defRPr>
            </a:lvl2pPr>
            <a:lvl3pPr marL="857250" indent="-171450" eaLnBrk="1" fontAlgn="auto" latinLnBrk="0" hangingPunct="1">
              <a:lnSpc>
                <a:spcPct val="120000"/>
              </a:lnSpc>
              <a:defRPr sz="1200" u="none" strike="noStrike" kern="1200" cap="none" spc="113" normalizeH="0" baseline="0">
                <a:latin typeface="Arial" pitchFamily="34" charset="0"/>
                <a:ea typeface="微软雅黑"/>
              </a:defRPr>
            </a:lvl3pPr>
            <a:lvl4pPr marL="1200150" indent="-171450" eaLnBrk="1" fontAlgn="auto" latinLnBrk="0" hangingPunct="1">
              <a:lnSpc>
                <a:spcPct val="120000"/>
              </a:lnSpc>
              <a:defRPr sz="1100" u="none" strike="noStrike" kern="1200" cap="none" spc="113" normalizeH="0" baseline="0">
                <a:latin typeface="Arial" pitchFamily="34" charset="0"/>
                <a:ea typeface="微软雅黑"/>
              </a:defRPr>
            </a:lvl4pPr>
            <a:lvl5pPr eaLnBrk="1" fontAlgn="auto" latinLnBrk="0" hangingPunct="1">
              <a:lnSpc>
                <a:spcPct val="120000"/>
              </a:lnSpc>
              <a:defRPr sz="1100" u="none" strike="noStrike" kern="1200" cap="none" spc="113" normalizeH="0">
                <a:latin typeface="Arial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16BB126-E496-43B7-9492-3280A7377ECC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A68F045-1B92-4A5F-99B4-F1FEAE77D9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67500" tIns="35100" rIns="67500" bIns="35100" rtlCol="0" anchor="ctr" anchorCtr="0">
            <a:normAutofit/>
          </a:bodyPr>
          <a:lstStyle>
            <a:lvl1pPr marL="0" marR="0" lvl="0" algn="l" defTabSz="6858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225" normalizeH="0" baseline="0" noProof="1">
                <a:uFillTx/>
                <a:latin typeface="Arial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0" y="1071900"/>
            <a:ext cx="4006800" cy="286200"/>
          </a:xfrm>
        </p:spPr>
        <p:txBody>
          <a:bodyPr lIns="76200" tIns="28575" rIns="57150" bIns="28575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1500" b="1" u="none" strike="noStrike" kern="1200" cap="none" spc="150" normalizeH="0" baseline="0">
                <a:uFillTx/>
                <a:latin typeface="Arial" pitchFamily="34" charset="0"/>
                <a:ea typeface="微软雅黑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0" y="1390500"/>
            <a:ext cx="4006800" cy="3296700"/>
          </a:xfrm>
        </p:spPr>
        <p:txBody>
          <a:bodyPr vert="horz" lIns="76200" tIns="0" rIns="61913" bIns="0" rtlCol="0">
            <a:normAutofit/>
          </a:bodyPr>
          <a:lstStyle>
            <a:lvl1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450"/>
              </a:spcAf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  <a:tabLst>
                <a:tab pos="1207294" algn="l"/>
              </a:tabLs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225"/>
              </a:spcAft>
              <a:defRPr kumimoji="0" lang="zh-CN" altLang="en-US" sz="11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225"/>
              </a:spcAft>
              <a:defRPr kumimoji="0" lang="zh-CN" altLang="en-US" sz="11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066297"/>
            <a:ext cx="4006800" cy="286200"/>
          </a:xfrm>
        </p:spPr>
        <p:txBody>
          <a:bodyPr vert="horz" lIns="76200" tIns="28575" rIns="57150" bIns="28575" rtlCol="0" anchor="t" anchorCtr="0">
            <a:normAutofit/>
          </a:bodyPr>
          <a:lstStyle>
            <a:lvl1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1500" b="1" i="0" u="none" strike="noStrike" kern="1200" cap="none" spc="150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390500"/>
            <a:ext cx="4006800" cy="3296700"/>
          </a:xfrm>
        </p:spPr>
        <p:txBody>
          <a:bodyPr vert="horz" lIns="76200" tIns="0" rIns="61913" bIns="0" rtlCol="0">
            <a:normAutofit/>
          </a:bodyPr>
          <a:lstStyle>
            <a:lvl1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450"/>
              </a:spcAf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  <a:tabLst>
                <a:tab pos="1207294" algn="l"/>
              </a:tabLs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225"/>
              </a:spcAft>
              <a:defRPr kumimoji="0" lang="zh-CN" altLang="en-US" sz="11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225"/>
              </a:spcAft>
              <a:defRPr kumimoji="0" lang="zh-CN" altLang="en-US" sz="11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516BB126-E496-43B7-9492-3280A7377ECC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BA68F045-1B92-4A5F-99B4-F1FEAE77D9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67500" tIns="35100" rIns="67500" bIns="35100" rtlCol="0" anchor="ctr" anchorCtr="0">
            <a:normAutofit/>
          </a:bodyPr>
          <a:lstStyle>
            <a:lvl1pPr marL="0" marR="0" lvl="0" algn="l" defTabSz="6858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225" normalizeH="0" baseline="0" noProof="1">
                <a:uFillTx/>
                <a:latin typeface="Arial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516BB126-E496-43B7-9492-3280A7377ECC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BA68F045-1B92-4A5F-99B4-F1FEAE77D9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300" y="1166400"/>
            <a:ext cx="3924808" cy="3456000"/>
          </a:xfrm>
        </p:spPr>
        <p:txBody>
          <a:bodyPr vert="horz" lIns="67500" tIns="35100" rIns="67500" bIns="35100" rtlCol="0">
            <a:normAutofit/>
          </a:bodyPr>
          <a:lstStyle>
            <a:lvl1pPr marL="0" marR="0" lvl="0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itchFamily="34" charset="0"/>
              <a:buNone/>
              <a:defRPr kumimoji="0" lang="zh-CN" altLang="en-US" sz="1200" b="0" i="0" u="none" strike="noStrike" kern="1200" cap="none" spc="0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itchFamily="34" charset="0"/>
              <a:buChar char="•"/>
              <a:tabLst>
                <a:tab pos="1207294" algn="l"/>
              </a:tabLst>
              <a:defRPr kumimoji="0" lang="zh-CN" altLang="en-US" sz="1200" b="0" i="0" u="none" strike="noStrike" kern="1200" cap="none" spc="113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itchFamily="34" charset="0"/>
              <a:buChar char="•"/>
              <a:defRPr kumimoji="0" lang="zh-CN" altLang="en-US" sz="1200" b="0" i="0" u="none" strike="noStrike" kern="1200" cap="none" spc="113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itchFamily="34" charset="0"/>
              <a:buChar char="•"/>
              <a:defRPr kumimoji="0" lang="zh-CN" altLang="en-US" sz="1200" b="0" i="0" u="none" strike="noStrike" kern="1200" cap="none" spc="113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itchFamily="34" charset="0"/>
              <a:buChar char="•"/>
              <a:defRPr kumimoji="0" lang="zh-CN" altLang="en-US" sz="1200" b="0" i="0" u="none" strike="noStrike" kern="1200" cap="none" spc="113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800" y="1166400"/>
            <a:ext cx="3920400" cy="3456000"/>
          </a:xfrm>
        </p:spPr>
        <p:txBody>
          <a:bodyPr vert="horz" lIns="67500" tIns="35100" rIns="67500" bIns="35100" rtlCol="0">
            <a:normAutofit/>
          </a:bodyPr>
          <a:lstStyle>
            <a:lvl1pPr marL="0" marR="0" lvl="0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450"/>
              </a:spcAft>
              <a:buFont typeface="Arial" pitchFamily="34" charset="0"/>
              <a:buNone/>
              <a:defRPr kumimoji="0" lang="zh-CN" altLang="en-US" sz="1200" b="0" i="0" u="none" strike="noStrike" kern="1200" cap="none" spc="113" normalizeH="0" baseline="0" noProof="1">
                <a:uFillTx/>
                <a:latin typeface="Arial" pitchFamily="34" charset="0"/>
                <a:ea typeface="微软雅黑"/>
                <a:cs typeface="+mn-cs"/>
                <a:sym typeface="+mn-ea"/>
              </a:defRPr>
            </a:lvl1pPr>
            <a:lvl2pPr marL="342900" indent="0" defTabSz="685800" eaLnBrk="1" fontAlgn="auto" latinLnBrk="0" hangingPunct="1">
              <a:buFont typeface="Arial" pitchFamily="34" charset="0"/>
              <a:buNone/>
              <a:tabLst>
                <a:tab pos="1207294" algn="l"/>
              </a:tabLst>
              <a:defRPr u="none" strike="noStrike" kern="1200" cap="none" spc="113" normalizeH="0">
                <a:uFillTx/>
                <a:latin typeface="Arial" pitchFamily="34" charset="0"/>
                <a:ea typeface="微软雅黑"/>
              </a:defRPr>
            </a:lvl2pPr>
            <a:lvl3pPr eaLnBrk="1" fontAlgn="auto" latinLnBrk="0" hangingPunct="1">
              <a:buFont typeface="Arial" pitchFamily="34" charset="0"/>
              <a:buChar char="●"/>
              <a:defRPr u="none" strike="noStrike" kern="1200" cap="none" spc="113" normalizeH="0">
                <a:uFillTx/>
                <a:latin typeface="Arial" pitchFamily="34" charset="0"/>
                <a:ea typeface="微软雅黑"/>
              </a:defRPr>
            </a:lvl3pPr>
            <a:lvl4pPr eaLnBrk="1" fontAlgn="auto" latinLnBrk="0" hangingPunct="1">
              <a:defRPr u="none" strike="noStrike" kern="1200" cap="none" spc="113" normalizeH="0">
                <a:uFillTx/>
                <a:latin typeface="Arial" pitchFamily="34" charset="0"/>
                <a:ea typeface="微软雅黑"/>
              </a:defRPr>
            </a:lvl4pPr>
            <a:lvl5pPr eaLnBrk="1" fontAlgn="auto" latinLnBrk="0" hangingPunct="1">
              <a:defRPr u="none" strike="noStrike" kern="1200" cap="none" spc="113" normalizeH="0">
                <a:uFillTx/>
                <a:latin typeface="Arial" pitchFamily="34" charset="0"/>
                <a:ea typeface="微软雅黑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16BB126-E496-43B7-9492-3280A7377ECC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A68F045-1B92-4A5F-99B4-F1FEAE77D9A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100" y="685800"/>
            <a:ext cx="783000" cy="3771900"/>
          </a:xfrm>
        </p:spPr>
        <p:txBody>
          <a:bodyPr vert="eaVert" lIns="67500" tIns="35100" rIns="67500" bIns="35100" rtlCol="0" anchor="ctr" anchorCtr="0">
            <a:normAutofit/>
          </a:bodyPr>
          <a:lstStyle>
            <a:lvl1pPr marL="0" marR="0" lvl="0" algn="l" defTabSz="6858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100" b="1" i="0" u="none" strike="noStrike" kern="1200" cap="none" spc="225" normalizeH="0" baseline="0" noProof="1">
                <a:uFillTx/>
                <a:latin typeface="Arial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00" y="685800"/>
            <a:ext cx="6876900" cy="3771900"/>
          </a:xfrm>
        </p:spPr>
        <p:txBody>
          <a:bodyPr vert="eaVert" lIns="35100" tIns="35100" rIns="35100" bIns="35100"/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750"/>
              </a:spcAft>
              <a:defRPr u="none" strike="noStrike" kern="1200" cap="none" spc="113" normalizeH="0" baseline="0">
                <a:uFillTx/>
              </a:defRPr>
            </a:lvl1pPr>
            <a:lvl2pPr marL="514350" indent="-171450" defTabSz="685800" eaLnBrk="1" fontAlgn="auto" latinLnBrk="0" hangingPunct="1">
              <a:lnSpc>
                <a:spcPct val="120000"/>
              </a:lnSpc>
              <a:spcAft>
                <a:spcPts val="450"/>
              </a:spcAft>
              <a:tabLst>
                <a:tab pos="1207294" algn="l"/>
              </a:tabLst>
              <a:defRPr u="none" strike="noStrike" kern="1200" cap="none" spc="113" normalizeH="0" baseline="0"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spcAft>
                <a:spcPts val="450"/>
              </a:spcAft>
              <a:defRPr u="none" strike="noStrike" kern="1200" cap="none" spc="113" normalizeH="0" baseline="0"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spcAft>
                <a:spcPts val="225"/>
              </a:spcAft>
              <a:defRPr u="none" strike="noStrike" kern="1200" cap="none" spc="113" normalizeH="0" baseline="0"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spcAft>
                <a:spcPts val="225"/>
              </a:spcAft>
              <a:defRPr u="none" strike="noStrike" kern="1200" cap="none" spc="113" normalizeH="0" baseline="0"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16BB126-E496-43B7-9492-3280A7377ECC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A68F045-1B92-4A5F-99B4-F1FEAE77D9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456300" y="456300"/>
            <a:ext cx="8226900" cy="529200"/>
          </a:xfrm>
          <a:prstGeom prst="rect">
            <a:avLst/>
          </a:prstGeom>
        </p:spPr>
        <p:txBody>
          <a:bodyPr vert="horz" lIns="67628" tIns="35243" rIns="67628" bIns="35243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>
          <a:xfrm>
            <a:off x="456300" y="1117800"/>
            <a:ext cx="8226900" cy="3569400"/>
          </a:xfrm>
          <a:prstGeom prst="rect">
            <a:avLst/>
          </a:prstGeom>
        </p:spPr>
        <p:txBody>
          <a:bodyPr vert="horz" lIns="67500" tIns="35100" rIns="67500" bIns="351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3"/>
            </p:custDataLst>
          </p:nvPr>
        </p:nvSpPr>
        <p:spPr>
          <a:xfrm>
            <a:off x="459000" y="4735800"/>
            <a:ext cx="2025000" cy="2376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>
              <a:defRPr sz="8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4"/>
            </p:custDataLst>
          </p:nvPr>
        </p:nvSpPr>
        <p:spPr>
          <a:xfrm>
            <a:off x="3087000" y="4735800"/>
            <a:ext cx="2970000" cy="2376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>
              <a:defRPr sz="8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5"/>
            </p:custDataLst>
          </p:nvPr>
        </p:nvSpPr>
        <p:spPr>
          <a:xfrm>
            <a:off x="6658200" y="4735800"/>
            <a:ext cx="2025000" cy="2376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r">
              <a:defRPr sz="8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med">
    <p:fade/>
  </p:transition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225" normalizeH="0" baseline="0">
          <a:solidFill>
            <a:schemeClr val="tx1">
              <a:lumMod val="85000"/>
              <a:lumOff val="15000"/>
            </a:schemeClr>
          </a:solidFill>
          <a:uFillTx/>
          <a:latin typeface="Arial" pitchFamily="34" charset="0"/>
          <a:ea typeface="微软雅黑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750"/>
        </a:spcAft>
        <a:buFont typeface="Arial" pitchFamily="34" charset="0"/>
        <a:buChar char="●"/>
        <a:defRPr sz="140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450"/>
        </a:spcAft>
        <a:buFont typeface="Arial" pitchFamily="34" charset="0"/>
        <a:buChar char="●"/>
        <a:tabLst>
          <a:tab pos="1207294" algn="l"/>
        </a:tabLst>
        <a:defRPr sz="120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450"/>
        </a:spcAft>
        <a:buFont typeface="Arial" pitchFamily="34" charset="0"/>
        <a:buChar char="●"/>
        <a:defRPr sz="120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225"/>
        </a:spcAft>
        <a:buFont typeface="Wingdings"/>
        <a:buChar char=""/>
        <a:defRPr sz="110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225"/>
        </a:spcAft>
        <a:buFont typeface="Arial" pitchFamily="34" charset="0"/>
        <a:buChar char="•"/>
        <a:defRPr sz="110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23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72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png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68.xml"/><Relationship Id="rId7" Type="http://schemas.openxmlformats.org/officeDocument/2006/relationships/image" Target="../media/image7.png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9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2084428" y="687510"/>
            <a:ext cx="5378581" cy="9002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5400" b="1" spc="375">
                <a:solidFill>
                  <a:srgbClr val="E43A2B"/>
                </a:solidFill>
                <a:latin typeface="微软雅黑"/>
                <a:ea typeface="微软雅黑"/>
                <a:sym typeface="微软雅黑"/>
              </a:rPr>
              <a:t>消防安全早知道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185447" y="1724142"/>
            <a:ext cx="291973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2700" spc="300" dirty="0">
                <a:solidFill>
                  <a:srgbClr val="455B9E"/>
                </a:solidFill>
                <a:latin typeface="微软雅黑"/>
                <a:ea typeface="微软雅黑"/>
                <a:sym typeface="微软雅黑"/>
              </a:rPr>
              <a:t>FIRE SAFETY</a:t>
            </a:r>
            <a:endParaRPr lang="zh-CN" altLang="en-US" sz="2700" spc="300" dirty="0">
              <a:solidFill>
                <a:srgbClr val="455B9E"/>
              </a:solidFill>
              <a:latin typeface="微软雅黑"/>
              <a:ea typeface="微软雅黑"/>
              <a:sym typeface="微软雅黑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1698171" y="132134"/>
            <a:ext cx="478972" cy="0"/>
          </a:xfrm>
          <a:prstGeom prst="line">
            <a:avLst/>
          </a:prstGeom>
          <a:ln>
            <a:solidFill>
              <a:srgbClr val="455B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665515" y="244944"/>
            <a:ext cx="321129" cy="0"/>
          </a:xfrm>
          <a:prstGeom prst="line">
            <a:avLst/>
          </a:prstGeom>
          <a:ln>
            <a:solidFill>
              <a:srgbClr val="455B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823358" y="366178"/>
            <a:ext cx="478972" cy="0"/>
          </a:xfrm>
          <a:prstGeom prst="line">
            <a:avLst/>
          </a:prstGeom>
          <a:ln>
            <a:solidFill>
              <a:srgbClr val="455B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809014" y="1977263"/>
            <a:ext cx="478972" cy="0"/>
          </a:xfrm>
          <a:prstGeom prst="line">
            <a:avLst/>
          </a:prstGeom>
          <a:ln>
            <a:solidFill>
              <a:srgbClr val="455B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6776357" y="2090072"/>
            <a:ext cx="321129" cy="0"/>
          </a:xfrm>
          <a:prstGeom prst="line">
            <a:avLst/>
          </a:prstGeom>
          <a:ln>
            <a:solidFill>
              <a:srgbClr val="455B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6934200" y="2211306"/>
            <a:ext cx="478972" cy="0"/>
          </a:xfrm>
          <a:prstGeom prst="line">
            <a:avLst/>
          </a:prstGeom>
          <a:ln>
            <a:solidFill>
              <a:srgbClr val="455B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9956" y="2303146"/>
            <a:ext cx="4530717" cy="21235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p15="http://schemas.microsoft.com/office/powerpoint/2012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8"/>
          <p:cNvGrpSpPr/>
          <p:nvPr/>
        </p:nvGrpSpPr>
        <p:grpSpPr>
          <a:xfrm>
            <a:off x="882316" y="1198097"/>
            <a:ext cx="4085275" cy="3049261"/>
            <a:chOff x="5447928" y="1701800"/>
            <a:chExt cx="6319745" cy="4390505"/>
          </a:xfrm>
        </p:grpSpPr>
        <p:sp>
          <p:nvSpPr>
            <p:cNvPr id="7" name="3"/>
            <p:cNvSpPr/>
            <p:nvPr/>
          </p:nvSpPr>
          <p:spPr>
            <a:xfrm>
              <a:off x="5447928" y="1701800"/>
              <a:ext cx="6048747" cy="4390504"/>
            </a:xfrm>
            <a:prstGeom prst="rect">
              <a:avLst/>
            </a:prstGeom>
            <a:noFill/>
            <a:ln>
              <a:solidFill>
                <a:srgbClr val="E43A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4A4A4A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" name="25"/>
            <p:cNvSpPr/>
            <p:nvPr/>
          </p:nvSpPr>
          <p:spPr>
            <a:xfrm rot="5400000" flipH="1">
              <a:off x="9320393" y="3645025"/>
              <a:ext cx="4390504" cy="504056"/>
            </a:xfrm>
            <a:custGeom>
              <a:avLst/>
              <a:gdLst>
                <a:gd name="connsiteX0" fmla="*/ 4390504 w 4390504"/>
                <a:gd name="connsiteY0" fmla="*/ 216024 h 504056"/>
                <a:gd name="connsiteX1" fmla="*/ 4390504 w 4390504"/>
                <a:gd name="connsiteY1" fmla="*/ 504056 h 504056"/>
                <a:gd name="connsiteX2" fmla="*/ 0 w 4390504"/>
                <a:gd name="connsiteY2" fmla="*/ 504056 h 504056"/>
                <a:gd name="connsiteX3" fmla="*/ 0 w 4390504"/>
                <a:gd name="connsiteY3" fmla="*/ 216024 h 504056"/>
                <a:gd name="connsiteX4" fmla="*/ 1985629 w 4390504"/>
                <a:gd name="connsiteY4" fmla="*/ 216024 h 504056"/>
                <a:gd name="connsiteX5" fmla="*/ 2195252 w 4390504"/>
                <a:gd name="connsiteY5" fmla="*/ 0 h 504056"/>
                <a:gd name="connsiteX6" fmla="*/ 2404874 w 4390504"/>
                <a:gd name="connsiteY6" fmla="*/ 216024 h 50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90504" h="504056">
                  <a:moveTo>
                    <a:pt x="4390504" y="216024"/>
                  </a:moveTo>
                  <a:lnTo>
                    <a:pt x="4390504" y="504056"/>
                  </a:lnTo>
                  <a:lnTo>
                    <a:pt x="0" y="504056"/>
                  </a:lnTo>
                  <a:lnTo>
                    <a:pt x="0" y="216024"/>
                  </a:lnTo>
                  <a:lnTo>
                    <a:pt x="1985629" y="216024"/>
                  </a:lnTo>
                  <a:lnTo>
                    <a:pt x="2195252" y="0"/>
                  </a:lnTo>
                  <a:lnTo>
                    <a:pt x="2404874" y="216024"/>
                  </a:lnTo>
                  <a:close/>
                </a:path>
              </a:pathLst>
            </a:custGeom>
            <a:solidFill>
              <a:srgbClr val="E43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4A4A4A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0" name="TextBox 19"/>
          <p:cNvSpPr txBox="1"/>
          <p:nvPr/>
        </p:nvSpPr>
        <p:spPr>
          <a:xfrm>
            <a:off x="1284331" y="1643724"/>
            <a:ext cx="2916264" cy="692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1500" b="1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不能随意拨打火警电话，假报火警是扰乱社会公共秩序的违行为</a:t>
            </a:r>
          </a:p>
          <a:p>
            <a:pPr>
              <a:spcBef>
                <a:spcPct val="0"/>
              </a:spcBef>
              <a:defRPr/>
            </a:pPr>
            <a:endParaRPr lang="en-US" altLang="zh-CN" sz="1500" b="1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</p:txBody>
      </p:sp>
      <p:cxnSp>
        <p:nvCxnSpPr>
          <p:cNvPr id="14" name="30"/>
          <p:cNvCxnSpPr/>
          <p:nvPr/>
        </p:nvCxnSpPr>
        <p:spPr>
          <a:xfrm>
            <a:off x="1252578" y="2221071"/>
            <a:ext cx="2916263" cy="1"/>
          </a:xfrm>
          <a:prstGeom prst="line">
            <a:avLst/>
          </a:prstGeom>
          <a:ln w="12700">
            <a:solidFill>
              <a:srgbClr val="E43A2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804672" y="954580"/>
            <a:ext cx="3674475" cy="3674475"/>
          </a:xfrm>
          <a:prstGeom prst="rect">
            <a:avLst/>
          </a:prstGeom>
        </p:spPr>
      </p:pic>
      <p:sp>
        <p:nvSpPr>
          <p:cNvPr id="4" name="TextBox 68"/>
          <p:cNvSpPr txBox="1"/>
          <p:nvPr/>
        </p:nvSpPr>
        <p:spPr>
          <a:xfrm rot="16200000">
            <a:off x="2060966" y="-1280425"/>
            <a:ext cx="507831" cy="331853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02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如何拨打火警电话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1201868" y="2303117"/>
            <a:ext cx="3073799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9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假报警是一种严重扰乱社会治安的行为，严重浪费了警力、物力，使得消防队员疲于奔命，更为严重的是无端占用了消防资源，如果同一时间内发生火灾，将会耽误救援时间，使得消防部门错过最佳的灭火时间。</a:t>
            </a:r>
            <a:endParaRPr lang="en-US" altLang="zh-CN" sz="900" dirty="0">
              <a:solidFill>
                <a:srgbClr val="4A4A4A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201868" y="3516179"/>
            <a:ext cx="299872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9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温情提醒：拨打“</a:t>
            </a:r>
            <a:r>
              <a:rPr lang="en-US" altLang="zh-CN" sz="9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119”</a:t>
            </a:r>
            <a:r>
              <a:rPr lang="zh-CN" altLang="en-US" sz="9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火警电话与公安消防队出警灭火都是免费的。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3676650" y="1277782"/>
            <a:ext cx="4309640" cy="1561441"/>
            <a:chOff x="4686435" y="3015561"/>
            <a:chExt cx="5746186" cy="2081921"/>
          </a:xfrm>
        </p:grpSpPr>
        <p:sp>
          <p:nvSpPr>
            <p:cNvPr id="42" name="标题 1"/>
            <p:cNvSpPr txBox="1"/>
            <p:nvPr/>
          </p:nvSpPr>
          <p:spPr>
            <a:xfrm>
              <a:off x="4686435" y="4268013"/>
              <a:ext cx="5746186" cy="829469"/>
            </a:xfrm>
            <a:prstGeom prst="rect">
              <a:avLst/>
            </a:prstGeom>
          </p:spPr>
          <p:txBody>
            <a:bodyPr rtlCol="0"/>
            <a:lstStyle>
              <a:lvl1pPr algn="ctr" defTabSz="1219200" rtl="0" eaLnBrk="1" latinLnBrk="0" hangingPunct="1">
                <a:spcBef>
                  <a:spcPct val="0"/>
                </a:spcBef>
                <a:buNone/>
                <a:defRPr sz="5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zh-CN" altLang="en-US" sz="3600" b="1" spc="450">
                  <a:solidFill>
                    <a:srgbClr val="455B9E"/>
                  </a:solidFill>
                  <a:latin typeface="微软雅黑"/>
                  <a:ea typeface="微软雅黑"/>
                  <a:sym typeface="微软雅黑"/>
                </a:rPr>
                <a:t>防火与疏散逃生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5439595" y="3015561"/>
              <a:ext cx="3961762" cy="1149032"/>
              <a:chOff x="5439595" y="3015561"/>
              <a:chExt cx="3961762" cy="1149032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8229600" y="3160017"/>
                <a:ext cx="1171757" cy="819084"/>
              </a:xfrm>
              <a:prstGeom prst="rect">
                <a:avLst/>
              </a:pr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altLang="zh-CN" sz="3600" b="1" spc="450" dirty="0">
                    <a:solidFill>
                      <a:prstClr val="white"/>
                    </a:solidFill>
                    <a:latin typeface="微软雅黑"/>
                    <a:ea typeface="微软雅黑"/>
                    <a:sym typeface="微软雅黑"/>
                  </a:rPr>
                  <a:t>03</a:t>
                </a:r>
                <a:endParaRPr lang="zh-CN" altLang="en-US" sz="3600" b="1" spc="450" dirty="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5439595" y="3015561"/>
                <a:ext cx="2814960" cy="1149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altLang="zh-CN" sz="5000" b="1" spc="450">
                    <a:solidFill>
                      <a:srgbClr val="C00000"/>
                    </a:solidFill>
                    <a:latin typeface="微软雅黑"/>
                    <a:ea typeface="微软雅黑"/>
                    <a:sym typeface="微软雅黑"/>
                  </a:rPr>
                  <a:t>PART</a:t>
                </a:r>
                <a:endParaRPr lang="zh-CN" altLang="en-US" sz="5000" b="1" spc="450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8164" y="1641506"/>
            <a:ext cx="651491" cy="7972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49608" y="1070437"/>
            <a:ext cx="3169834" cy="39428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p15="http://schemas.microsoft.com/office/powerpoint/2012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8"/>
          <p:cNvSpPr txBox="1"/>
          <p:nvPr/>
        </p:nvSpPr>
        <p:spPr>
          <a:xfrm rot="16200000">
            <a:off x="1883166" y="-1085471"/>
            <a:ext cx="507831" cy="298190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03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防火与疏散逃生</a:t>
            </a:r>
          </a:p>
        </p:txBody>
      </p:sp>
      <p:sp>
        <p:nvSpPr>
          <p:cNvPr id="7" name="矩形 6"/>
          <p:cNvSpPr/>
          <p:nvPr/>
        </p:nvSpPr>
        <p:spPr>
          <a:xfrm>
            <a:off x="4942375" y="1483854"/>
            <a:ext cx="703660" cy="703660"/>
          </a:xfrm>
          <a:prstGeom prst="rect">
            <a:avLst/>
          </a:prstGeom>
          <a:solidFill>
            <a:srgbClr val="E43A2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en-US" altLang="zh-CN" sz="2100" kern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01</a:t>
            </a:r>
            <a:endParaRPr lang="zh-CN" altLang="en-US" sz="2100" kern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42375" y="3030393"/>
            <a:ext cx="703660" cy="703660"/>
          </a:xfrm>
          <a:prstGeom prst="rect">
            <a:avLst/>
          </a:prstGeom>
          <a:solidFill>
            <a:srgbClr val="E43A2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en-US" altLang="zh-CN" sz="2100" kern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02</a:t>
            </a:r>
            <a:endParaRPr lang="zh-CN" altLang="en-US" sz="2100" kern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915" y="1041372"/>
            <a:ext cx="3362711" cy="336271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5798002" y="1549326"/>
            <a:ext cx="2507084" cy="5770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1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发生火灾时，不要盲目慌乱的择路而逃，更而是要冷静下来观察火势、火源寻求逃生路线。 </a:t>
            </a:r>
          </a:p>
        </p:txBody>
      </p:sp>
      <p:sp>
        <p:nvSpPr>
          <p:cNvPr id="18" name="矩形 17"/>
          <p:cNvSpPr/>
          <p:nvPr/>
        </p:nvSpPr>
        <p:spPr>
          <a:xfrm>
            <a:off x="5798001" y="3048285"/>
            <a:ext cx="2508112" cy="74635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1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如逃生必经路线充满烟雾，要用湿毛巾或衣物捂住脸部，防止或减少吸入有毒烟气，并降低姿势或葡匐在地前进。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-5"/>
          <p:cNvSpPr/>
          <p:nvPr>
            <p:custDataLst>
              <p:tags r:id="rId1"/>
            </p:custDataLst>
          </p:nvPr>
        </p:nvSpPr>
        <p:spPr>
          <a:xfrm>
            <a:off x="3856632" y="1858089"/>
            <a:ext cx="1426845" cy="1426845"/>
          </a:xfrm>
          <a:prstGeom prst="ellipse">
            <a:avLst/>
          </a:prstGeom>
          <a:noFill/>
          <a:ln>
            <a:solidFill>
              <a:srgbClr val="E43A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89" tIns="19844" rIns="39689" bIns="19844" anchor="ctr"/>
          <a:lstStyle/>
          <a:p>
            <a:pPr algn="ctr" defTabSz="51435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100" b="1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逃生</a:t>
            </a:r>
            <a:endParaRPr lang="en-US" altLang="zh-CN" sz="2100" b="1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  <a:p>
            <a:pPr algn="ctr" defTabSz="51435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100" b="1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方法</a:t>
            </a:r>
          </a:p>
        </p:txBody>
      </p:sp>
      <p:sp>
        <p:nvSpPr>
          <p:cNvPr id="12" name="PA-文本框 7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37746" y="1310878"/>
            <a:ext cx="173307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689" tIns="0" rIns="39689" bIns="0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r" eaLnBrk="1" hangingPunct="1">
              <a:lnSpc>
                <a:spcPct val="150000"/>
              </a:lnSpc>
            </a:pPr>
            <a:r>
              <a:rPr lang="en-US" altLang="zh-CN" sz="1800" b="1">
                <a:solidFill>
                  <a:srgbClr val="4A4A4A"/>
                </a:solidFill>
                <a:latin typeface="微软雅黑"/>
                <a:ea typeface="微软雅黑"/>
                <a:cs typeface="华文黑体" charset="-122"/>
                <a:sym typeface="微软雅黑"/>
              </a:rPr>
              <a:t>01</a:t>
            </a:r>
            <a:endParaRPr lang="zh-CN" altLang="en-US" sz="1800" b="1">
              <a:solidFill>
                <a:srgbClr val="4A4A4A"/>
              </a:solidFill>
              <a:latin typeface="微软雅黑"/>
              <a:ea typeface="微软雅黑"/>
              <a:cs typeface="华文黑体" charset="-122"/>
              <a:sym typeface="微软雅黑"/>
            </a:endParaRPr>
          </a:p>
        </p:txBody>
      </p:sp>
      <p:sp>
        <p:nvSpPr>
          <p:cNvPr id="16" name="PA-文本框 7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37746" y="2925365"/>
            <a:ext cx="173307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689" tIns="0" rIns="39689" bIns="0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r" eaLnBrk="1" hangingPunct="1">
              <a:lnSpc>
                <a:spcPct val="150000"/>
              </a:lnSpc>
            </a:pPr>
            <a:r>
              <a:rPr lang="en-US" altLang="zh-CN" sz="1800" b="1">
                <a:solidFill>
                  <a:srgbClr val="4A4A4A"/>
                </a:solidFill>
                <a:latin typeface="微软雅黑"/>
                <a:ea typeface="微软雅黑"/>
                <a:cs typeface="华文黑体" charset="-122"/>
                <a:sym typeface="微软雅黑"/>
              </a:rPr>
              <a:t>03</a:t>
            </a:r>
            <a:endParaRPr lang="zh-CN" altLang="en-US" sz="1800" b="1">
              <a:solidFill>
                <a:srgbClr val="4A4A4A"/>
              </a:solidFill>
              <a:latin typeface="微软雅黑"/>
              <a:ea typeface="微软雅黑"/>
              <a:cs typeface="华文黑体" charset="-122"/>
              <a:sym typeface="微软雅黑"/>
            </a:endParaRPr>
          </a:p>
        </p:txBody>
      </p:sp>
      <p:sp>
        <p:nvSpPr>
          <p:cNvPr id="20" name="PA-文本框 7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985424" y="1310878"/>
            <a:ext cx="173307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689" tIns="0" rIns="39689" bIns="0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1800" b="1">
                <a:solidFill>
                  <a:srgbClr val="4A4A4A"/>
                </a:solidFill>
                <a:latin typeface="微软雅黑"/>
                <a:ea typeface="微软雅黑"/>
                <a:cs typeface="华文黑体" charset="-122"/>
                <a:sym typeface="微软雅黑"/>
              </a:rPr>
              <a:t>02</a:t>
            </a:r>
            <a:endParaRPr lang="zh-CN" altLang="en-US" sz="1800" b="1">
              <a:solidFill>
                <a:srgbClr val="4A4A4A"/>
              </a:solidFill>
              <a:latin typeface="微软雅黑"/>
              <a:ea typeface="微软雅黑"/>
              <a:cs typeface="华文黑体" charset="-122"/>
              <a:sym typeface="微软雅黑"/>
            </a:endParaRPr>
          </a:p>
        </p:txBody>
      </p:sp>
      <p:sp>
        <p:nvSpPr>
          <p:cNvPr id="24" name="PA-文本框 7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985424" y="2925365"/>
            <a:ext cx="173307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689" tIns="0" rIns="39689" bIns="0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13130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1800" b="1">
                <a:solidFill>
                  <a:srgbClr val="4A4A4A"/>
                </a:solidFill>
                <a:latin typeface="微软雅黑"/>
                <a:ea typeface="微软雅黑"/>
                <a:cs typeface="华文黑体" charset="-122"/>
                <a:sym typeface="微软雅黑"/>
              </a:rPr>
              <a:t>04</a:t>
            </a:r>
            <a:endParaRPr lang="zh-CN" altLang="en-US" sz="1800" b="1">
              <a:solidFill>
                <a:srgbClr val="4A4A4A"/>
              </a:solidFill>
              <a:latin typeface="微软雅黑"/>
              <a:ea typeface="微软雅黑"/>
              <a:cs typeface="华文黑体" charset="-122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7" name="TextBox 68"/>
          <p:cNvSpPr txBox="1"/>
          <p:nvPr/>
        </p:nvSpPr>
        <p:spPr>
          <a:xfrm rot="16200000">
            <a:off x="1883166" y="-1085471"/>
            <a:ext cx="507831" cy="298190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03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防火与疏散逃生</a:t>
            </a:r>
          </a:p>
        </p:txBody>
      </p:sp>
      <p:sp>
        <p:nvSpPr>
          <p:cNvPr id="9" name="矩形 8"/>
          <p:cNvSpPr/>
          <p:nvPr/>
        </p:nvSpPr>
        <p:spPr>
          <a:xfrm>
            <a:off x="5974631" y="3362635"/>
            <a:ext cx="2260334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9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从火场逃生时可将浸湿的棉大衣、棉被、窗帘、毛毯、等遮盖在身上</a:t>
            </a:r>
            <a:r>
              <a:rPr lang="en-US" altLang="zh-CN" sz="9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,</a:t>
            </a:r>
            <a:r>
              <a:rPr lang="zh-CN" altLang="en-US" sz="9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防止被火烧伤。</a:t>
            </a:r>
          </a:p>
        </p:txBody>
      </p:sp>
      <p:sp>
        <p:nvSpPr>
          <p:cNvPr id="11" name="矩形 10"/>
          <p:cNvSpPr/>
          <p:nvPr/>
        </p:nvSpPr>
        <p:spPr>
          <a:xfrm>
            <a:off x="1164482" y="1745394"/>
            <a:ext cx="1945197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r"/>
            <a:r>
              <a:rPr lang="zh-CN" altLang="en-US" sz="9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发生火灾时，不要盲目慌乱的择路而逃，更而是要冷静下来观察火势、火源寻求逃生路线。 </a:t>
            </a:r>
          </a:p>
        </p:txBody>
      </p:sp>
      <p:sp>
        <p:nvSpPr>
          <p:cNvPr id="13" name="矩形 12"/>
          <p:cNvSpPr/>
          <p:nvPr/>
        </p:nvSpPr>
        <p:spPr>
          <a:xfrm>
            <a:off x="1203343" y="3353655"/>
            <a:ext cx="1906337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r"/>
            <a:r>
              <a:rPr lang="zh-CN" altLang="en-US" sz="9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不要留恋财物，尽快逃出火场，千万记住，既已逃出决不回跑。</a:t>
            </a:r>
          </a:p>
        </p:txBody>
      </p:sp>
      <p:sp>
        <p:nvSpPr>
          <p:cNvPr id="15" name="矩形 14"/>
          <p:cNvSpPr/>
          <p:nvPr/>
        </p:nvSpPr>
        <p:spPr>
          <a:xfrm>
            <a:off x="5963826" y="1712765"/>
            <a:ext cx="2087956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9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如逃生必经路线充满烟雾，要用湿毛巾或衣物捂住脸部，防止或减少吸入有毒烟气，并降低姿势或葡匐在地前进。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1"/>
      <p:bldP spid="16" grpId="2"/>
      <p:bldP spid="20" grpId="3"/>
      <p:bldP spid="24" grpId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59960" y="2764154"/>
            <a:ext cx="332445" cy="332445"/>
          </a:xfrm>
          <a:prstGeom prst="rect">
            <a:avLst/>
          </a:prstGeom>
          <a:solidFill>
            <a:srgbClr val="E43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en-US" altLang="zh-CN" sz="11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01</a:t>
            </a:r>
            <a:endParaRPr lang="zh-CN" altLang="en-US" sz="1100" b="1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60279" y="2903433"/>
            <a:ext cx="1407933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150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镇定下来</a:t>
            </a:r>
          </a:p>
        </p:txBody>
      </p:sp>
      <p:sp>
        <p:nvSpPr>
          <p:cNvPr id="9" name="矩形 8"/>
          <p:cNvSpPr/>
          <p:nvPr/>
        </p:nvSpPr>
        <p:spPr>
          <a:xfrm>
            <a:off x="1165901" y="3166195"/>
            <a:ext cx="2177799" cy="9156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100" dirty="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寻找并按下报警器吸引他人注意。</a:t>
            </a:r>
          </a:p>
          <a:p>
            <a:r>
              <a:rPr lang="zh-CN" altLang="en-US" sz="1100" dirty="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火灾发生时会产生毒烟，如果大声喊叫则会吸入大量毒烟，所以喊叫是不可取的。</a:t>
            </a:r>
          </a:p>
          <a:p>
            <a:pPr>
              <a:spcBef>
                <a:spcPct val="0"/>
              </a:spcBef>
            </a:pPr>
            <a:endParaRPr lang="en-US" altLang="zh-CN" sz="1100" dirty="0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05885" y="2722727"/>
            <a:ext cx="332445" cy="332445"/>
          </a:xfrm>
          <a:prstGeom prst="rect">
            <a:avLst/>
          </a:prstGeom>
          <a:solidFill>
            <a:srgbClr val="E43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en-US" altLang="zh-CN" sz="11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02</a:t>
            </a:r>
            <a:endParaRPr lang="zh-CN" altLang="en-US" sz="1100" b="1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206202" y="2862006"/>
            <a:ext cx="1407933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150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弯腰前进</a:t>
            </a:r>
          </a:p>
        </p:txBody>
      </p:sp>
      <p:sp>
        <p:nvSpPr>
          <p:cNvPr id="12" name="矩形 11"/>
          <p:cNvSpPr/>
          <p:nvPr/>
        </p:nvSpPr>
        <p:spPr>
          <a:xfrm>
            <a:off x="3712325" y="3137634"/>
            <a:ext cx="2176683" cy="96693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ts val="1350"/>
              </a:lnSpc>
              <a:spcBef>
                <a:spcPct val="0"/>
              </a:spcBef>
            </a:pPr>
            <a:r>
              <a:rPr lang="zh-CN" altLang="en-US" sz="1100" dirty="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火灾时产生的浓烟会大量聚集于上部空间，用湿毛巾捂住口鼻并弯腰前行可以有效减少浓烟带来的伤害。</a:t>
            </a:r>
          </a:p>
          <a:p>
            <a:pPr>
              <a:lnSpc>
                <a:spcPts val="1350"/>
              </a:lnSpc>
              <a:spcBef>
                <a:spcPct val="0"/>
              </a:spcBef>
            </a:pPr>
            <a:endParaRPr lang="en-US" altLang="zh-CN" sz="1100" dirty="0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47327" y="2722727"/>
            <a:ext cx="332445" cy="332445"/>
          </a:xfrm>
          <a:prstGeom prst="rect">
            <a:avLst/>
          </a:prstGeom>
          <a:solidFill>
            <a:srgbClr val="E43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en-US" altLang="zh-CN" sz="11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03</a:t>
            </a:r>
            <a:endParaRPr lang="zh-CN" altLang="en-US" sz="1100" b="1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747645" y="2862006"/>
            <a:ext cx="1752888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150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回忆消防通道位置</a:t>
            </a:r>
          </a:p>
        </p:txBody>
      </p:sp>
      <p:sp>
        <p:nvSpPr>
          <p:cNvPr id="15" name="矩形 14"/>
          <p:cNvSpPr/>
          <p:nvPr/>
        </p:nvSpPr>
        <p:spPr>
          <a:xfrm>
            <a:off x="6281290" y="3166195"/>
            <a:ext cx="2159849" cy="78739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ts val="1350"/>
              </a:lnSpc>
              <a:spcBef>
                <a:spcPct val="0"/>
              </a:spcBef>
            </a:pPr>
            <a:r>
              <a:rPr lang="zh-CN" altLang="en-US" sz="1100" dirty="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因为电梯不具有耐高温性，当遇到高温时，电梯容易发生变形甚至卡住，甚至还会有触电的危险。</a:t>
            </a:r>
          </a:p>
          <a:p>
            <a:pPr>
              <a:lnSpc>
                <a:spcPts val="1350"/>
              </a:lnSpc>
              <a:spcBef>
                <a:spcPct val="0"/>
              </a:spcBef>
            </a:pPr>
            <a:endParaRPr lang="en-US" altLang="zh-CN" sz="1100" dirty="0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4001" y="951886"/>
            <a:ext cx="1881137" cy="188113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8854" y="862425"/>
            <a:ext cx="1958351" cy="1958351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4522" y="848709"/>
            <a:ext cx="2050914" cy="205091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17" name="TextBox 68"/>
          <p:cNvSpPr txBox="1"/>
          <p:nvPr/>
        </p:nvSpPr>
        <p:spPr>
          <a:xfrm rot="16200000">
            <a:off x="1883166" y="-1085471"/>
            <a:ext cx="507831" cy="298190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03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防火与疏散逃生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1"/>
      <p:bldP spid="9" grpId="2"/>
      <p:bldP spid="10" grpId="3" animBg="1"/>
      <p:bldP spid="11" grpId="4"/>
      <p:bldP spid="12" grpId="5"/>
      <p:bldP spid="13" grpId="6" animBg="1"/>
      <p:bldP spid="14" grpId="7"/>
      <p:bldP spid="15" grpId="8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546724" y="1233300"/>
            <a:ext cx="2884258" cy="2769715"/>
            <a:chOff x="3300866" y="1821149"/>
            <a:chExt cx="3845677" cy="3692953"/>
          </a:xfrm>
        </p:grpSpPr>
        <p:grpSp>
          <p:nvGrpSpPr>
            <p:cNvPr id="7" name="组合 6"/>
            <p:cNvGrpSpPr/>
            <p:nvPr/>
          </p:nvGrpSpPr>
          <p:grpSpPr>
            <a:xfrm>
              <a:off x="3300866" y="2199553"/>
              <a:ext cx="2052638" cy="2906713"/>
              <a:chOff x="2940050" y="1745040"/>
              <a:chExt cx="2052638" cy="3603625"/>
            </a:xfrm>
          </p:grpSpPr>
          <p:cxnSp>
            <p:nvCxnSpPr>
              <p:cNvPr id="18" name="直接连接符 17"/>
              <p:cNvCxnSpPr/>
              <p:nvPr/>
            </p:nvCxnSpPr>
            <p:spPr>
              <a:xfrm flipH="1">
                <a:off x="3516313" y="1745040"/>
                <a:ext cx="0" cy="360045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 rot="5400000" flipH="1">
                <a:off x="4254501" y="1006852"/>
                <a:ext cx="0" cy="1476375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 rot="5400000" flipH="1">
                <a:off x="3678238" y="2821364"/>
                <a:ext cx="0" cy="1476375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 rot="5400000" flipH="1">
                <a:off x="4254501" y="4610477"/>
                <a:ext cx="0" cy="1476375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圆角矩形 10"/>
            <p:cNvSpPr/>
            <p:nvPr/>
          </p:nvSpPr>
          <p:spPr>
            <a:xfrm>
              <a:off x="4267991" y="1821149"/>
              <a:ext cx="2855913" cy="773112"/>
            </a:xfrm>
            <a:prstGeom prst="roundRect">
              <a:avLst/>
            </a:prstGeom>
            <a:solidFill>
              <a:srgbClr val="E43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圆角矩形 11"/>
            <p:cNvSpPr/>
            <p:nvPr/>
          </p:nvSpPr>
          <p:spPr>
            <a:xfrm>
              <a:off x="4267991" y="3324714"/>
              <a:ext cx="2855913" cy="774700"/>
            </a:xfrm>
            <a:prstGeom prst="roundRect">
              <a:avLst/>
            </a:prstGeom>
            <a:solidFill>
              <a:srgbClr val="E43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圆角矩形 12"/>
            <p:cNvSpPr/>
            <p:nvPr/>
          </p:nvSpPr>
          <p:spPr>
            <a:xfrm>
              <a:off x="4267991" y="4739402"/>
              <a:ext cx="2855913" cy="774700"/>
            </a:xfrm>
            <a:prstGeom prst="roundRect">
              <a:avLst/>
            </a:prstGeom>
            <a:solidFill>
              <a:srgbClr val="E43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文本框 41"/>
            <p:cNvSpPr txBox="1">
              <a:spLocks noChangeArrowheads="1"/>
            </p:cNvSpPr>
            <p:nvPr/>
          </p:nvSpPr>
          <p:spPr bwMode="auto">
            <a:xfrm>
              <a:off x="4942722" y="1993572"/>
              <a:ext cx="147732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800" b="1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rPr>
                <a:t>镇定下来</a:t>
              </a:r>
              <a:endParaRPr lang="zh-CN" altLang="zh-CN" sz="18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文本框 42"/>
            <p:cNvSpPr txBox="1">
              <a:spLocks noChangeArrowheads="1"/>
            </p:cNvSpPr>
            <p:nvPr/>
          </p:nvSpPr>
          <p:spPr bwMode="auto">
            <a:xfrm>
              <a:off x="4937960" y="3498724"/>
              <a:ext cx="147732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  <a:defRPr/>
              </a:pPr>
              <a:r>
                <a:rPr lang="zh-CN" altLang="en-US" sz="1800" b="1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rPr>
                <a:t>弯腰前进</a:t>
              </a:r>
              <a:endParaRPr lang="zh-CN" altLang="zh-CN" sz="18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文本框 43"/>
            <p:cNvSpPr txBox="1">
              <a:spLocks noChangeArrowheads="1"/>
            </p:cNvSpPr>
            <p:nvPr/>
          </p:nvSpPr>
          <p:spPr bwMode="auto">
            <a:xfrm>
              <a:off x="4438110" y="4895223"/>
              <a:ext cx="2708433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  <a:defRPr/>
              </a:pPr>
              <a:r>
                <a:rPr lang="zh-CN" altLang="en-US" sz="1800" b="1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rPr>
                <a:t>回忆消防通道位置</a:t>
              </a:r>
              <a:endParaRPr lang="zh-CN" altLang="zh-CN" sz="18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345" y="1109592"/>
            <a:ext cx="2571750" cy="2571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64269"/>
            <a:ext cx="9144000" cy="1425638"/>
          </a:xfrm>
          <a:prstGeom prst="rect">
            <a:avLst/>
          </a:prstGeom>
        </p:spPr>
      </p:pic>
      <p:sp>
        <p:nvSpPr>
          <p:cNvPr id="25" name="TextBox 68"/>
          <p:cNvSpPr txBox="1"/>
          <p:nvPr/>
        </p:nvSpPr>
        <p:spPr>
          <a:xfrm rot="16200000">
            <a:off x="1883166" y="-1085471"/>
            <a:ext cx="507831" cy="298190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03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防火与疏散逃生</a:t>
            </a:r>
          </a:p>
        </p:txBody>
      </p:sp>
      <p:sp>
        <p:nvSpPr>
          <p:cNvPr id="26" name="矩形 25"/>
          <p:cNvSpPr/>
          <p:nvPr/>
        </p:nvSpPr>
        <p:spPr>
          <a:xfrm>
            <a:off x="5707149" y="1278052"/>
            <a:ext cx="2217647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900" dirty="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寻找并按下报警器吸引他人注意。</a:t>
            </a:r>
          </a:p>
          <a:p>
            <a:r>
              <a:rPr lang="zh-CN" altLang="en-US" sz="900" dirty="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火灾发生时会产生毒烟，如果大声喊叫则会吸入大量毒烟，所以喊叫是不可取的。</a:t>
            </a:r>
          </a:p>
          <a:p>
            <a:pPr>
              <a:spcBef>
                <a:spcPct val="0"/>
              </a:spcBef>
            </a:pPr>
            <a:endParaRPr lang="en-US" altLang="zh-CN" sz="900" dirty="0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707149" y="2382080"/>
            <a:ext cx="2216993" cy="78739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ts val="1350"/>
              </a:lnSpc>
              <a:spcBef>
                <a:spcPct val="0"/>
              </a:spcBef>
            </a:pPr>
            <a:r>
              <a:rPr lang="zh-CN" altLang="en-US" sz="90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火灾时产生的浓烟会大量聚集于上部空间，用湿毛巾捂住口鼻并弯腰前行可以有效减少浓烟带来的伤害。</a:t>
            </a:r>
          </a:p>
          <a:p>
            <a:pPr>
              <a:lnSpc>
                <a:spcPts val="1350"/>
              </a:lnSpc>
              <a:spcBef>
                <a:spcPct val="0"/>
              </a:spcBef>
            </a:pPr>
            <a:endParaRPr lang="en-US" altLang="zh-CN" sz="900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707149" y="3436324"/>
            <a:ext cx="2273721" cy="78739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ts val="1350"/>
              </a:lnSpc>
              <a:spcBef>
                <a:spcPct val="0"/>
              </a:spcBef>
            </a:pPr>
            <a:r>
              <a:rPr lang="zh-CN" altLang="en-US" sz="90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因为电梯不具有耐高温性，当遇到高温时，电梯容易发生变形甚至卡住，甚至还会有触电的危险。</a:t>
            </a:r>
          </a:p>
          <a:p>
            <a:pPr>
              <a:lnSpc>
                <a:spcPts val="1350"/>
              </a:lnSpc>
              <a:spcBef>
                <a:spcPct val="0"/>
              </a:spcBef>
            </a:pPr>
            <a:endParaRPr lang="en-US" altLang="zh-CN" sz="900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1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2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1"/>
      <p:bldP spid="28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3619500" y="1277782"/>
            <a:ext cx="4309640" cy="1561441"/>
            <a:chOff x="4610235" y="3015561"/>
            <a:chExt cx="5746186" cy="2081921"/>
          </a:xfrm>
        </p:grpSpPr>
        <p:sp>
          <p:nvSpPr>
            <p:cNvPr id="42" name="标题 1"/>
            <p:cNvSpPr txBox="1"/>
            <p:nvPr/>
          </p:nvSpPr>
          <p:spPr>
            <a:xfrm>
              <a:off x="4610235" y="4268013"/>
              <a:ext cx="5746186" cy="829469"/>
            </a:xfrm>
            <a:prstGeom prst="rect">
              <a:avLst/>
            </a:prstGeom>
          </p:spPr>
          <p:txBody>
            <a:bodyPr rtlCol="0"/>
            <a:lstStyle>
              <a:lvl1pPr algn="ctr" defTabSz="1219200" rtl="0" eaLnBrk="1" latinLnBrk="0" hangingPunct="1">
                <a:spcBef>
                  <a:spcPct val="0"/>
                </a:spcBef>
                <a:buNone/>
                <a:defRPr sz="5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zh-CN" altLang="en-US" sz="3600" b="1" spc="450">
                  <a:solidFill>
                    <a:srgbClr val="455B9E"/>
                  </a:solidFill>
                  <a:latin typeface="微软雅黑"/>
                  <a:ea typeface="微软雅黑"/>
                  <a:sym typeface="微软雅黑"/>
                </a:rPr>
                <a:t>灭火装置使用方法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5439595" y="3015561"/>
              <a:ext cx="3998156" cy="1149032"/>
              <a:chOff x="5439595" y="3015561"/>
              <a:chExt cx="3998156" cy="1149032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8229600" y="3160017"/>
                <a:ext cx="1208151" cy="819084"/>
              </a:xfrm>
              <a:prstGeom prst="rect">
                <a:avLst/>
              </a:pr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altLang="zh-CN" sz="3600" b="1" spc="450">
                    <a:solidFill>
                      <a:prstClr val="white"/>
                    </a:solidFill>
                    <a:latin typeface="微软雅黑"/>
                    <a:ea typeface="微软雅黑"/>
                    <a:sym typeface="微软雅黑"/>
                  </a:rPr>
                  <a:t>04</a:t>
                </a:r>
                <a:endParaRPr lang="zh-CN" altLang="en-US" sz="3600" b="1" spc="45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5439595" y="3015561"/>
                <a:ext cx="2814960" cy="1149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altLang="zh-CN" sz="5000" b="1" spc="450">
                    <a:solidFill>
                      <a:srgbClr val="C00000"/>
                    </a:solidFill>
                    <a:latin typeface="微软雅黑"/>
                    <a:ea typeface="微软雅黑"/>
                    <a:sym typeface="微软雅黑"/>
                  </a:rPr>
                  <a:t>PART</a:t>
                </a:r>
                <a:endParaRPr lang="zh-CN" altLang="en-US" sz="5000" b="1" spc="450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8164" y="1641506"/>
            <a:ext cx="651491" cy="7972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49608" y="1070437"/>
            <a:ext cx="3169834" cy="39428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p15="http://schemas.microsoft.com/office/powerpoint/2012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8"/>
          <p:cNvSpPr txBox="1"/>
          <p:nvPr/>
        </p:nvSpPr>
        <p:spPr>
          <a:xfrm rot="16200000">
            <a:off x="2060966" y="-1270689"/>
            <a:ext cx="507831" cy="331853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04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灭火装置使用方法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661888" y="1225759"/>
            <a:ext cx="3483044" cy="896179"/>
            <a:chOff x="7460957" y="1815013"/>
            <a:chExt cx="3341586" cy="1194905"/>
          </a:xfrm>
        </p:grpSpPr>
        <p:sp>
          <p:nvSpPr>
            <p:cNvPr id="7" name="矩形 47"/>
            <p:cNvSpPr>
              <a:spLocks noChangeArrowheads="1"/>
            </p:cNvSpPr>
            <p:nvPr/>
          </p:nvSpPr>
          <p:spPr bwMode="auto">
            <a:xfrm>
              <a:off x="7489740" y="2148176"/>
              <a:ext cx="3312803" cy="861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55" tIns="34278" rIns="68555" bIns="34278">
              <a:spAutoFit/>
            </a:bodyPr>
            <a:lstStyle/>
            <a:p>
              <a:pPr>
                <a:lnSpc>
                  <a:spcPts val="1500"/>
                </a:lnSpc>
                <a:spcBef>
                  <a:spcPct val="0"/>
                </a:spcBef>
              </a:pPr>
              <a:r>
                <a:rPr lang="zh-CN" altLang="en-US" sz="1100" dirty="0">
                  <a:solidFill>
                    <a:srgbClr val="4A4A4A"/>
                  </a:solidFill>
                  <a:latin typeface="微软雅黑"/>
                  <a:ea typeface="微软雅黑"/>
                  <a:sym typeface="微软雅黑"/>
                </a:rPr>
                <a:t>主要针对各种易燃、可燃液体、可燃气体及带电设备的初起火灾。</a:t>
              </a:r>
            </a:p>
            <a:p>
              <a:pPr>
                <a:lnSpc>
                  <a:spcPts val="1500"/>
                </a:lnSpc>
                <a:spcBef>
                  <a:spcPct val="0"/>
                </a:spcBef>
              </a:pPr>
              <a:endParaRPr lang="en-US" altLang="zh-CN" sz="1100" dirty="0">
                <a:solidFill>
                  <a:srgbClr val="4A4A4A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" name="矩形 3"/>
            <p:cNvSpPr>
              <a:spLocks noChangeArrowheads="1"/>
            </p:cNvSpPr>
            <p:nvPr/>
          </p:nvSpPr>
          <p:spPr bwMode="auto">
            <a:xfrm>
              <a:off x="7460957" y="1815013"/>
              <a:ext cx="1055566" cy="400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55" tIns="34278" rIns="68555" bIns="34278">
              <a:spAutoFit/>
            </a:bodyPr>
            <a:lstStyle/>
            <a:p>
              <a:pPr algn="ctr" latinLnBrk="1"/>
              <a:r>
                <a:rPr lang="zh-CN" altLang="en-US" sz="1500" b="1">
                  <a:solidFill>
                    <a:srgbClr val="4A4A4A"/>
                  </a:solidFill>
                  <a:latin typeface="微软雅黑"/>
                  <a:ea typeface="微软雅黑"/>
                  <a:cs typeface="Arial" pitchFamily="34" charset="0"/>
                  <a:sym typeface="微软雅黑"/>
                </a:rPr>
                <a:t>干粉灭火器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691891" y="2237210"/>
            <a:ext cx="3553351" cy="710739"/>
            <a:chOff x="7489740" y="3163614"/>
            <a:chExt cx="3409037" cy="947652"/>
          </a:xfrm>
        </p:grpSpPr>
        <p:sp>
          <p:nvSpPr>
            <p:cNvPr id="11" name="矩形 47"/>
            <p:cNvSpPr>
              <a:spLocks noChangeArrowheads="1"/>
            </p:cNvSpPr>
            <p:nvPr/>
          </p:nvSpPr>
          <p:spPr bwMode="auto">
            <a:xfrm>
              <a:off x="7489740" y="3506005"/>
              <a:ext cx="3409037" cy="605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55" tIns="34278" rIns="68555" bIns="34278">
              <a:spAutoFit/>
            </a:bodyPr>
            <a:lstStyle/>
            <a:p>
              <a:pPr>
                <a:lnSpc>
                  <a:spcPts val="1500"/>
                </a:lnSpc>
                <a:spcBef>
                  <a:spcPct val="0"/>
                </a:spcBef>
              </a:pPr>
              <a:r>
                <a:rPr lang="zh-CN" altLang="en-US" sz="1100">
                  <a:solidFill>
                    <a:srgbClr val="4A4A4A"/>
                  </a:solidFill>
                  <a:latin typeface="微软雅黑"/>
                  <a:ea typeface="微软雅黑"/>
                  <a:sym typeface="微软雅黑"/>
                </a:rPr>
                <a:t>主要针对仪器仪表、图书档案、珍贵文物等初起火灾。</a:t>
              </a:r>
            </a:p>
            <a:p>
              <a:pPr>
                <a:lnSpc>
                  <a:spcPts val="1500"/>
                </a:lnSpc>
                <a:spcBef>
                  <a:spcPct val="0"/>
                </a:spcBef>
              </a:pPr>
              <a:endParaRPr lang="en-US" altLang="zh-CN" sz="1100">
                <a:solidFill>
                  <a:srgbClr val="4A4A4A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矩形 3"/>
            <p:cNvSpPr>
              <a:spLocks noChangeArrowheads="1"/>
            </p:cNvSpPr>
            <p:nvPr/>
          </p:nvSpPr>
          <p:spPr bwMode="auto">
            <a:xfrm>
              <a:off x="7521389" y="3163614"/>
              <a:ext cx="1141688" cy="707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55" tIns="34278" rIns="68555" bIns="34278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en-US" altLang="zh-CN" sz="1500" b="1">
                  <a:solidFill>
                    <a:srgbClr val="4A4A4A"/>
                  </a:solidFill>
                  <a:latin typeface="微软雅黑"/>
                  <a:ea typeface="微软雅黑"/>
                  <a:cs typeface="Arial" pitchFamily="34" charset="0"/>
                  <a:sym typeface="微软雅黑"/>
                </a:rPr>
                <a:t>1211</a:t>
              </a:r>
              <a:r>
                <a:rPr lang="zh-CN" altLang="en-US" sz="1500" b="1">
                  <a:solidFill>
                    <a:srgbClr val="4A4A4A"/>
                  </a:solidFill>
                  <a:latin typeface="微软雅黑"/>
                  <a:ea typeface="微软雅黑"/>
                  <a:cs typeface="Arial" pitchFamily="34" charset="0"/>
                  <a:sym typeface="微软雅黑"/>
                </a:rPr>
                <a:t>灭火器</a:t>
              </a:r>
            </a:p>
            <a:p>
              <a:pPr>
                <a:spcBef>
                  <a:spcPct val="0"/>
                </a:spcBef>
                <a:buFont typeface="Arial" pitchFamily="34" charset="0"/>
                <a:buNone/>
                <a:defRPr/>
              </a:pPr>
              <a:endParaRPr lang="zh-CN" altLang="en-US" sz="1500" b="1">
                <a:solidFill>
                  <a:srgbClr val="4A4A4A"/>
                </a:solidFill>
                <a:latin typeface="微软雅黑"/>
                <a:ea typeface="微软雅黑"/>
                <a:cs typeface="Arial" pitchFamily="34" charset="0"/>
                <a:sym typeface="微软雅黑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693080" y="3280272"/>
            <a:ext cx="3553352" cy="898717"/>
            <a:chOff x="7490881" y="4554361"/>
            <a:chExt cx="3409038" cy="1198288"/>
          </a:xfrm>
        </p:grpSpPr>
        <p:sp>
          <p:nvSpPr>
            <p:cNvPr id="14" name="矩形 47"/>
            <p:cNvSpPr>
              <a:spLocks noChangeArrowheads="1"/>
            </p:cNvSpPr>
            <p:nvPr/>
          </p:nvSpPr>
          <p:spPr bwMode="auto">
            <a:xfrm>
              <a:off x="7490881" y="4890907"/>
              <a:ext cx="3409038" cy="861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55" tIns="34278" rIns="68555" bIns="34278">
              <a:spAutoFit/>
            </a:bodyPr>
            <a:lstStyle/>
            <a:p>
              <a:pPr>
                <a:lnSpc>
                  <a:spcPts val="1500"/>
                </a:lnSpc>
                <a:spcBef>
                  <a:spcPct val="0"/>
                </a:spcBef>
              </a:pPr>
              <a:r>
                <a:rPr lang="zh-CN" altLang="en-US" sz="1100">
                  <a:solidFill>
                    <a:srgbClr val="4A4A4A"/>
                  </a:solidFill>
                  <a:latin typeface="微软雅黑"/>
                  <a:ea typeface="微软雅黑"/>
                  <a:sym typeface="微软雅黑"/>
                </a:rPr>
                <a:t>主要针对各种易燃、可燃液体和气体火灾，贵重物品、档案资料、仪器仪表以及</a:t>
              </a:r>
              <a:r>
                <a:rPr lang="en-US" altLang="zh-CN" sz="1100">
                  <a:solidFill>
                    <a:srgbClr val="4A4A4A"/>
                  </a:solidFill>
                  <a:latin typeface="微软雅黑"/>
                  <a:ea typeface="微软雅黑"/>
                  <a:sym typeface="微软雅黑"/>
                </a:rPr>
                <a:t>600</a:t>
              </a:r>
              <a:r>
                <a:rPr lang="zh-CN" altLang="en-US" sz="1100">
                  <a:solidFill>
                    <a:srgbClr val="4A4A4A"/>
                  </a:solidFill>
                  <a:latin typeface="微软雅黑"/>
                  <a:ea typeface="微软雅黑"/>
                  <a:sym typeface="微软雅黑"/>
                </a:rPr>
                <a:t>伏以下的电器设备。</a:t>
              </a:r>
            </a:p>
            <a:p>
              <a:pPr>
                <a:lnSpc>
                  <a:spcPts val="1500"/>
                </a:lnSpc>
                <a:spcBef>
                  <a:spcPct val="0"/>
                </a:spcBef>
              </a:pPr>
              <a:endParaRPr lang="en-US" altLang="zh-CN" sz="1100">
                <a:solidFill>
                  <a:srgbClr val="4A4A4A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矩形 3"/>
            <p:cNvSpPr>
              <a:spLocks noChangeArrowheads="1"/>
            </p:cNvSpPr>
            <p:nvPr/>
          </p:nvSpPr>
          <p:spPr bwMode="auto">
            <a:xfrm>
              <a:off x="7521390" y="4554361"/>
              <a:ext cx="1424661" cy="400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55" tIns="34278" rIns="68555" bIns="34278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zh-CN" altLang="en-US" sz="1500" b="1">
                  <a:solidFill>
                    <a:srgbClr val="4A4A4A"/>
                  </a:solidFill>
                  <a:latin typeface="微软雅黑"/>
                  <a:ea typeface="微软雅黑"/>
                  <a:cs typeface="Arial" pitchFamily="34" charset="0"/>
                  <a:sym typeface="微软雅黑"/>
                </a:rPr>
                <a:t>二氧化碳灭火器</a:t>
              </a:r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4461725" y="1173187"/>
            <a:ext cx="3082" cy="721820"/>
          </a:xfrm>
          <a:prstGeom prst="line">
            <a:avLst/>
          </a:prstGeom>
          <a:ln w="28575">
            <a:solidFill>
              <a:srgbClr val="E43A2B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4464806" y="2069534"/>
            <a:ext cx="0" cy="866515"/>
          </a:xfrm>
          <a:prstGeom prst="line">
            <a:avLst/>
          </a:prstGeom>
          <a:ln w="28575">
            <a:solidFill>
              <a:srgbClr val="E43A2B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4474329" y="3117646"/>
            <a:ext cx="0" cy="866515"/>
          </a:xfrm>
          <a:prstGeom prst="line">
            <a:avLst/>
          </a:prstGeom>
          <a:ln w="28575">
            <a:solidFill>
              <a:srgbClr val="E43A2B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291" y="642496"/>
            <a:ext cx="3952820" cy="39545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668036" y="1505239"/>
            <a:ext cx="1442703" cy="2308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5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01 </a:t>
            </a:r>
            <a:r>
              <a:rPr lang="zh-CN" altLang="en-US" sz="15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操作注意事项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157129" y="1501509"/>
            <a:ext cx="1442703" cy="2308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b="0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方正黑体简体" panose="02010601030101010101" pitchFamily="2" charset="-122"/>
                <a:ea typeface="方正黑体简体" panose="02010601030101010101" pitchFamily="2" charset="-122"/>
                <a:cs typeface="+mn-ea"/>
              </a:defRPr>
            </a:lvl1pPr>
          </a:lstStyle>
          <a:p>
            <a:r>
              <a:rPr lang="en-US" altLang="zh-CN" sz="150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02 </a:t>
            </a:r>
            <a:r>
              <a:rPr lang="zh-CN" altLang="en-US" sz="150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操作注意事项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78246" y="2827488"/>
            <a:ext cx="1442703" cy="2308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b="0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方正黑体简体" panose="02010601030101010101" pitchFamily="2" charset="-122"/>
                <a:ea typeface="方正黑体简体" panose="02010601030101010101" pitchFamily="2" charset="-122"/>
                <a:cs typeface="+mn-ea"/>
              </a:defRPr>
            </a:lvl1pPr>
          </a:lstStyle>
          <a:p>
            <a:r>
              <a:rPr lang="en-US" altLang="zh-CN" sz="150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03 </a:t>
            </a:r>
            <a:r>
              <a:rPr lang="zh-CN" altLang="en-US" sz="1500">
                <a:solidFill>
                  <a:srgbClr val="4A4A4A"/>
                </a:solidFill>
                <a:latin typeface="微软雅黑"/>
                <a:ea typeface="微软雅黑"/>
                <a:sym typeface="微软雅黑"/>
              </a:rPr>
              <a:t>操作注意事项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81998" y="1813922"/>
            <a:ext cx="193001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charset="-122"/>
                <a:ea typeface="微软雅黑"/>
              </a:defRPr>
            </a:lvl1pPr>
          </a:lstStyle>
          <a:p>
            <a:pPr>
              <a:spcBef>
                <a:spcPct val="0"/>
              </a:spcBef>
            </a:pPr>
            <a:r>
              <a:rPr lang="zh-CN" altLang="en-US" sz="1100" dirty="0">
                <a:solidFill>
                  <a:srgbClr val="4A4A4A"/>
                </a:solidFill>
                <a:latin typeface="微软雅黑"/>
                <a:sym typeface="微软雅黑"/>
              </a:rPr>
              <a:t>干粉灭火器在使用前上下颠倒几次，使筒内的干粉松动。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61234" y="1813922"/>
            <a:ext cx="1930016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charset="-122"/>
                <a:ea typeface="微软雅黑"/>
              </a:defRPr>
            </a:lvl1pPr>
          </a:lstStyle>
          <a:p>
            <a:pPr>
              <a:spcBef>
                <a:spcPct val="0"/>
              </a:spcBef>
            </a:pPr>
            <a:r>
              <a:rPr lang="zh-CN" altLang="en-US" sz="1100">
                <a:solidFill>
                  <a:srgbClr val="4A4A4A"/>
                </a:solidFill>
                <a:latin typeface="微软雅黑"/>
                <a:sym typeface="微软雅黑"/>
              </a:rPr>
              <a:t>在室内狭小空间使用时，灭火后操作者应迅速离开，以防止窒息。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692208" y="3097239"/>
            <a:ext cx="3115436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charset="-122"/>
                <a:ea typeface="微软雅黑"/>
              </a:defRPr>
            </a:lvl1pPr>
          </a:lstStyle>
          <a:p>
            <a:pPr>
              <a:spcBef>
                <a:spcPct val="0"/>
              </a:spcBef>
            </a:pPr>
            <a:r>
              <a:rPr lang="zh-CN" altLang="en-US" sz="1100">
                <a:solidFill>
                  <a:srgbClr val="4A4A4A"/>
                </a:solidFill>
                <a:latin typeface="微软雅黑"/>
                <a:sym typeface="微软雅黑"/>
              </a:rPr>
              <a:t>二氧化碳灭火器使用时应抓住喇叭筒根部的手柄，不能直接用手抓住喇叭筒外壁，防止手被冻伤。</a:t>
            </a:r>
          </a:p>
          <a:p>
            <a:pPr>
              <a:spcBef>
                <a:spcPct val="0"/>
              </a:spcBef>
            </a:pPr>
            <a:endParaRPr lang="en-US" altLang="zh-CN" sz="1100">
              <a:solidFill>
                <a:srgbClr val="4A4A4A"/>
              </a:solidFill>
              <a:latin typeface="微软雅黑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3435" y="1223932"/>
            <a:ext cx="2790892" cy="28988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16" name="TextBox 68"/>
          <p:cNvSpPr txBox="1"/>
          <p:nvPr/>
        </p:nvSpPr>
        <p:spPr>
          <a:xfrm rot="16200000">
            <a:off x="2060966" y="-1270689"/>
            <a:ext cx="507831" cy="331853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04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灭火装置使用方法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1"/>
      <p:bldP spid="9" grpId="2"/>
      <p:bldP spid="11" grpId="3"/>
      <p:bldP spid="12" grpId="4"/>
      <p:bldP spid="13" grpId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15" name="TextBox 68"/>
          <p:cNvSpPr txBox="1"/>
          <p:nvPr/>
        </p:nvSpPr>
        <p:spPr>
          <a:xfrm rot="16200000">
            <a:off x="2060966" y="-1270689"/>
            <a:ext cx="507831" cy="331853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04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灭火装置使用方法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28487" y="1216729"/>
            <a:ext cx="3458498" cy="178621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74028" y="1216729"/>
            <a:ext cx="3458498" cy="1688342"/>
          </a:xfrm>
          <a:prstGeom prst="rect">
            <a:avLst/>
          </a:prstGeom>
        </p:spPr>
      </p:pic>
      <p:sp>
        <p:nvSpPr>
          <p:cNvPr id="19" name="圆角矩形 1"/>
          <p:cNvSpPr/>
          <p:nvPr/>
        </p:nvSpPr>
        <p:spPr>
          <a:xfrm>
            <a:off x="1328486" y="3324681"/>
            <a:ext cx="6504039" cy="587395"/>
          </a:xfrm>
          <a:prstGeom prst="roundRect">
            <a:avLst/>
          </a:prstGeom>
          <a:solidFill>
            <a:srgbClr val="E43A2B"/>
          </a:solidFill>
        </p:spPr>
        <p:txBody>
          <a:bodyPr wrap="square" lIns="68580" tIns="34290" rIns="68580" bIns="3429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15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喷射有效距离应保持在</a:t>
            </a:r>
            <a:r>
              <a:rPr lang="en-US" altLang="zh-CN" sz="15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1.5</a:t>
            </a:r>
            <a:r>
              <a:rPr lang="zh-CN" altLang="en-US" sz="15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米左右。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文本框 44"/>
          <p:cNvSpPr txBox="1"/>
          <p:nvPr/>
        </p:nvSpPr>
        <p:spPr>
          <a:xfrm>
            <a:off x="2994943" y="200032"/>
            <a:ext cx="1408078" cy="83099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defRPr/>
            </a:pPr>
            <a:r>
              <a:rPr lang="zh-CN" altLang="en-US" sz="5000" b="1">
                <a:solidFill>
                  <a:srgbClr val="455B9E"/>
                </a:solidFill>
                <a:latin typeface="微软雅黑"/>
                <a:ea typeface="微软雅黑"/>
                <a:sym typeface="微软雅黑"/>
              </a:rPr>
              <a:t>目录</a:t>
            </a:r>
          </a:p>
        </p:txBody>
      </p:sp>
      <p:sp>
        <p:nvSpPr>
          <p:cNvPr id="46" name="TextBox 68"/>
          <p:cNvSpPr txBox="1"/>
          <p:nvPr/>
        </p:nvSpPr>
        <p:spPr>
          <a:xfrm rot="16200000">
            <a:off x="5285062" y="-315923"/>
            <a:ext cx="461665" cy="2035814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100" b="1" spc="450">
                <a:solidFill>
                  <a:srgbClr val="C00000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CONTENTS</a:t>
            </a:r>
            <a:endParaRPr lang="zh-CN" altLang="en-US" sz="2100" b="1" spc="450">
              <a:solidFill>
                <a:srgbClr val="C00000"/>
              </a:solidFill>
              <a:latin typeface="微软雅黑"/>
              <a:ea typeface="微软雅黑"/>
              <a:cs typeface="Arial" pitchFamily="34" charset="0"/>
              <a:sym typeface="微软雅黑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159879" y="1604171"/>
            <a:ext cx="894143" cy="507831"/>
            <a:chOff x="2215144" y="927951"/>
            <a:chExt cx="1244730" cy="930825"/>
          </a:xfrm>
        </p:grpSpPr>
        <p:sp>
          <p:nvSpPr>
            <p:cNvPr id="42" name="平行四边形 41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3" name="文本框 9"/>
            <p:cNvSpPr txBox="1"/>
            <p:nvPr/>
          </p:nvSpPr>
          <p:spPr>
            <a:xfrm>
              <a:off x="2393074" y="927951"/>
              <a:ext cx="1066800" cy="930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700" b="1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 sz="27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159879" y="2283942"/>
            <a:ext cx="894143" cy="507831"/>
            <a:chOff x="2215144" y="1952311"/>
            <a:chExt cx="1244730" cy="930829"/>
          </a:xfrm>
        </p:grpSpPr>
        <p:sp>
          <p:nvSpPr>
            <p:cNvPr id="47" name="平行四边形 46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8" name="文本框 10"/>
            <p:cNvSpPr txBox="1"/>
            <p:nvPr/>
          </p:nvSpPr>
          <p:spPr>
            <a:xfrm>
              <a:off x="2393074" y="1952311"/>
              <a:ext cx="1066800" cy="930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700" b="1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7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4159879" y="2985954"/>
            <a:ext cx="894143" cy="507831"/>
            <a:chOff x="2215144" y="3018134"/>
            <a:chExt cx="1244730" cy="930825"/>
          </a:xfrm>
        </p:grpSpPr>
        <p:sp>
          <p:nvSpPr>
            <p:cNvPr id="50" name="平行四边形 49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4" name="文本框 11"/>
            <p:cNvSpPr txBox="1"/>
            <p:nvPr/>
          </p:nvSpPr>
          <p:spPr>
            <a:xfrm>
              <a:off x="2393074" y="3018134"/>
              <a:ext cx="1066800" cy="930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700" b="1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27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4159879" y="3668604"/>
            <a:ext cx="894143" cy="508252"/>
            <a:chOff x="2215144" y="4047039"/>
            <a:chExt cx="1244730" cy="931598"/>
          </a:xfrm>
        </p:grpSpPr>
        <p:sp>
          <p:nvSpPr>
            <p:cNvPr id="56" name="平行四边形 55"/>
            <p:cNvSpPr/>
            <p:nvPr/>
          </p:nvSpPr>
          <p:spPr>
            <a:xfrm>
              <a:off x="2215144" y="4135856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7" name="文本框 12"/>
            <p:cNvSpPr txBox="1"/>
            <p:nvPr/>
          </p:nvSpPr>
          <p:spPr>
            <a:xfrm>
              <a:off x="2393074" y="4047039"/>
              <a:ext cx="1066800" cy="930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700" b="1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rPr>
                <a:t>04</a:t>
              </a:r>
              <a:endParaRPr lang="zh-CN" altLang="en-US" sz="2700" b="1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4887675" y="1623075"/>
            <a:ext cx="3109528" cy="459797"/>
            <a:chOff x="4315150" y="953426"/>
            <a:chExt cx="2354801" cy="540057"/>
          </a:xfrm>
        </p:grpSpPr>
        <p:sp>
          <p:nvSpPr>
            <p:cNvPr id="59" name="矩形 58"/>
            <p:cNvSpPr/>
            <p:nvPr/>
          </p:nvSpPr>
          <p:spPr>
            <a:xfrm>
              <a:off x="4609350" y="1028213"/>
              <a:ext cx="1828755" cy="46091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dist"/>
              <a:r>
                <a:rPr lang="zh-CN" altLang="en-US" sz="2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软雅黑"/>
                  <a:ea typeface="微软雅黑"/>
                  <a:sym typeface="微软雅黑"/>
                </a:rPr>
                <a:t>认识消防安全</a:t>
              </a:r>
              <a:endParaRPr lang="en-GB" altLang="zh-CN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0" name="平行四边形 59"/>
            <p:cNvSpPr/>
            <p:nvPr/>
          </p:nvSpPr>
          <p:spPr>
            <a:xfrm>
              <a:off x="4315150" y="953426"/>
              <a:ext cx="2354801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dist"/>
              <a:endParaRPr lang="zh-CN" altLang="en-US" sz="2700" b="1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4887676" y="2317389"/>
            <a:ext cx="3109529" cy="459797"/>
            <a:chOff x="4315150" y="1647579"/>
            <a:chExt cx="3857250" cy="540057"/>
          </a:xfrm>
        </p:grpSpPr>
        <p:sp>
          <p:nvSpPr>
            <p:cNvPr id="62" name="矩形 61"/>
            <p:cNvSpPr/>
            <p:nvPr/>
          </p:nvSpPr>
          <p:spPr>
            <a:xfrm>
              <a:off x="4797060" y="1723859"/>
              <a:ext cx="2827146" cy="46091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dist"/>
              <a:r>
                <a:rPr lang="zh-CN" altLang="en-US" sz="2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软雅黑"/>
                  <a:ea typeface="微软雅黑"/>
                  <a:sym typeface="微软雅黑"/>
                </a:rPr>
                <a:t>如何拨打火警电话</a:t>
              </a:r>
              <a:endParaRPr lang="en-GB" altLang="zh-CN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3" name="平行四边形 62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dist"/>
              <a:endParaRPr lang="zh-CN" altLang="en-US" sz="2700" b="1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4887675" y="3011701"/>
            <a:ext cx="3109528" cy="459797"/>
            <a:chOff x="4315150" y="2341731"/>
            <a:chExt cx="3857250" cy="540057"/>
          </a:xfrm>
        </p:grpSpPr>
        <p:sp>
          <p:nvSpPr>
            <p:cNvPr id="65" name="矩形 64"/>
            <p:cNvSpPr/>
            <p:nvPr/>
          </p:nvSpPr>
          <p:spPr>
            <a:xfrm>
              <a:off x="4797061" y="2398117"/>
              <a:ext cx="2827146" cy="46091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dist"/>
              <a:r>
                <a:rPr lang="zh-CN" altLang="en-US" sz="2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软雅黑"/>
                  <a:ea typeface="微软雅黑"/>
                  <a:sym typeface="微软雅黑"/>
                </a:rPr>
                <a:t>防火与疏散逃生</a:t>
              </a:r>
              <a:endParaRPr lang="en-GB" altLang="zh-CN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6" name="平行四边形 65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dist"/>
              <a:endParaRPr lang="zh-CN" altLang="en-US" sz="2700" b="1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4887676" y="3706015"/>
            <a:ext cx="3109527" cy="459797"/>
            <a:chOff x="4315150" y="3035884"/>
            <a:chExt cx="3857250" cy="540057"/>
          </a:xfrm>
        </p:grpSpPr>
        <p:sp>
          <p:nvSpPr>
            <p:cNvPr id="68" name="矩形 67"/>
            <p:cNvSpPr/>
            <p:nvPr/>
          </p:nvSpPr>
          <p:spPr>
            <a:xfrm>
              <a:off x="4797061" y="3101389"/>
              <a:ext cx="2827146" cy="46091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dist"/>
              <a:r>
                <a:rPr lang="zh-CN" altLang="en-US" sz="2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软雅黑"/>
                  <a:ea typeface="微软雅黑"/>
                  <a:sym typeface="微软雅黑"/>
                </a:rPr>
                <a:t>灭火装置使用方法</a:t>
              </a:r>
              <a:endParaRPr lang="en-GB" altLang="zh-CN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9" name="平行四边形 68"/>
            <p:cNvSpPr/>
            <p:nvPr/>
          </p:nvSpPr>
          <p:spPr>
            <a:xfrm>
              <a:off x="4315150" y="3035884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dist"/>
              <a:endParaRPr lang="zh-CN" altLang="en-US" sz="2700" b="1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30" name="图片 2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21416" y="3344368"/>
            <a:ext cx="3381806" cy="158504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47655" y="347072"/>
            <a:ext cx="11079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D6E9F9"/>
                </a:solidFill>
              </a:rPr>
              <a:t>https://www.ypppt.com/</a:t>
            </a:r>
            <a:endParaRPr lang="zh-CN" altLang="en-US" sz="500" dirty="0">
              <a:solidFill>
                <a:srgbClr val="D6E9F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p15="http://schemas.microsoft.com/office/powerpoint/2012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nodeType="withEffect"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993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4119441" y="1277782"/>
            <a:ext cx="3628724" cy="1471979"/>
            <a:chOff x="5276823" y="3015561"/>
            <a:chExt cx="4838298" cy="1962639"/>
          </a:xfrm>
        </p:grpSpPr>
        <p:sp>
          <p:nvSpPr>
            <p:cNvPr id="42" name="标题 1"/>
            <p:cNvSpPr txBox="1"/>
            <p:nvPr/>
          </p:nvSpPr>
          <p:spPr>
            <a:xfrm>
              <a:off x="5276823" y="4148731"/>
              <a:ext cx="4838298" cy="829469"/>
            </a:xfrm>
            <a:prstGeom prst="rect">
              <a:avLst/>
            </a:prstGeom>
          </p:spPr>
          <p:txBody>
            <a:bodyPr rtlCol="0"/>
            <a:lstStyle>
              <a:lvl1pPr algn="ctr" defTabSz="1219200" rtl="0" eaLnBrk="1" latinLnBrk="0" hangingPunct="1">
                <a:spcBef>
                  <a:spcPct val="0"/>
                </a:spcBef>
                <a:buNone/>
                <a:defRPr sz="5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zh-CN" altLang="en-US" sz="3600" b="1" spc="450">
                  <a:solidFill>
                    <a:srgbClr val="455B9E"/>
                  </a:solidFill>
                  <a:latin typeface="微软雅黑"/>
                  <a:ea typeface="微软雅黑"/>
                  <a:sym typeface="微软雅黑"/>
                </a:rPr>
                <a:t>认识消防安全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5439595" y="3015561"/>
              <a:ext cx="3970861" cy="1149032"/>
              <a:chOff x="5439595" y="3015561"/>
              <a:chExt cx="3970861" cy="1149032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8229600" y="3160017"/>
                <a:ext cx="1180856" cy="819084"/>
              </a:xfrm>
              <a:prstGeom prst="rect">
                <a:avLst/>
              </a:pr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altLang="zh-CN" sz="3600" b="1" spc="450">
                    <a:solidFill>
                      <a:prstClr val="white"/>
                    </a:solidFill>
                    <a:latin typeface="微软雅黑"/>
                    <a:ea typeface="微软雅黑"/>
                    <a:sym typeface="微软雅黑"/>
                  </a:rPr>
                  <a:t>01</a:t>
                </a:r>
                <a:endParaRPr lang="zh-CN" altLang="en-US" sz="3600" b="1" spc="45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5439595" y="3015561"/>
                <a:ext cx="2814960" cy="1149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altLang="zh-CN" sz="5000" b="1" spc="450">
                    <a:solidFill>
                      <a:srgbClr val="C00000"/>
                    </a:solidFill>
                    <a:latin typeface="微软雅黑"/>
                    <a:ea typeface="微软雅黑"/>
                    <a:sym typeface="微软雅黑"/>
                  </a:rPr>
                  <a:t>PART</a:t>
                </a:r>
                <a:endParaRPr lang="zh-CN" altLang="en-US" sz="5000" b="1" spc="450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8164" y="1641506"/>
            <a:ext cx="651491" cy="7972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49608" y="1070437"/>
            <a:ext cx="3169834" cy="39428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p15="http://schemas.microsoft.com/office/powerpoint/2012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2" name="TextBox 68"/>
          <p:cNvSpPr txBox="1"/>
          <p:nvPr/>
        </p:nvSpPr>
        <p:spPr>
          <a:xfrm rot="16200000">
            <a:off x="1790033" y="-934057"/>
            <a:ext cx="507831" cy="2645276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01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认识消防安全</a:t>
            </a:r>
          </a:p>
        </p:txBody>
      </p:sp>
      <p:sp>
        <p:nvSpPr>
          <p:cNvPr id="7" name="TextBox 24"/>
          <p:cNvSpPr txBox="1"/>
          <p:nvPr/>
        </p:nvSpPr>
        <p:spPr>
          <a:xfrm>
            <a:off x="2516029" y="808673"/>
            <a:ext cx="4178198" cy="132382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1992</a:t>
            </a:r>
            <a:r>
              <a:rPr lang="zh-CN" altLang="en-US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年，公安部发出通知，将每年的</a:t>
            </a:r>
            <a:r>
              <a:rPr lang="en-US" altLang="zh-CN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11</a:t>
            </a:r>
            <a:r>
              <a:rPr lang="zh-CN" altLang="en-US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月</a:t>
            </a:r>
            <a:r>
              <a:rPr lang="en-US" altLang="zh-CN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9</a:t>
            </a:r>
            <a:r>
              <a:rPr lang="zh-CN" altLang="en-US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日定为“</a:t>
            </a:r>
            <a:r>
              <a:rPr lang="en-US" altLang="zh-CN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119</a:t>
            </a:r>
            <a:r>
              <a:rPr lang="zh-CN" altLang="en-US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消防宣传日”。开展这一活动的原因，是因为冬季是火灾多发季节。为了搞好冬季防火工作，以“</a:t>
            </a:r>
            <a:r>
              <a:rPr lang="en-US" altLang="zh-CN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119</a:t>
            </a:r>
            <a:r>
              <a:rPr lang="zh-CN" altLang="en-US" b="1" dirty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消防宣传日”为契机，拉开冬防序幕</a:t>
            </a:r>
            <a:r>
              <a:rPr lang="zh-CN" altLang="en-US" b="1" dirty="0" smtClean="0">
                <a:solidFill>
                  <a:srgbClr val="4A4A4A"/>
                </a:solidFill>
                <a:latin typeface="微软雅黑"/>
                <a:ea typeface="微软雅黑"/>
                <a:cs typeface="微软雅黑" panose="020B0503020204020204" charset="-122"/>
                <a:sym typeface="微软雅黑"/>
              </a:rPr>
              <a:t>。</a:t>
            </a:r>
            <a:endParaRPr lang="en-US" altLang="zh-CN" b="1" dirty="0">
              <a:solidFill>
                <a:srgbClr val="4A4A4A"/>
              </a:solidFill>
              <a:latin typeface="微软雅黑"/>
              <a:ea typeface="微软雅黑"/>
              <a:cs typeface="微软雅黑" panose="020B0503020204020204" charset="-122"/>
              <a:sym typeface="微软雅黑"/>
            </a:endParaRPr>
          </a:p>
        </p:txBody>
      </p:sp>
      <p:sp>
        <p:nvSpPr>
          <p:cNvPr id="10" name="TextBox 24"/>
          <p:cNvSpPr txBox="1"/>
          <p:nvPr/>
        </p:nvSpPr>
        <p:spPr>
          <a:xfrm>
            <a:off x="2516029" y="2493750"/>
            <a:ext cx="3925714" cy="150310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16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"119</a:t>
            </a:r>
            <a:r>
              <a:rPr lang="zh-CN" altLang="en-US" sz="16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消防宣传日</a:t>
            </a:r>
            <a:r>
              <a:rPr lang="en-US" altLang="zh-CN" sz="16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"</a:t>
            </a:r>
            <a:r>
              <a:rPr lang="zh-CN" altLang="en-US" sz="16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是指：集中一段时间开展内容广泛、形式多样的消防安全宣传活动，以提高全民消防安全意识，推动消防工作社会化的进程</a:t>
            </a:r>
            <a:r>
              <a:rPr lang="zh-CN" altLang="en-US" sz="1600" dirty="0" smtClean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。</a:t>
            </a:r>
            <a:endParaRPr lang="en-US" altLang="zh-CN" sz="1600" dirty="0">
              <a:solidFill>
                <a:srgbClr val="4A4A4A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5810" y="1607315"/>
            <a:ext cx="2380732" cy="238073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7458" y="975001"/>
            <a:ext cx="2380731" cy="23807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4"/>
          <p:cNvSpPr txBox="1"/>
          <p:nvPr/>
        </p:nvSpPr>
        <p:spPr>
          <a:xfrm>
            <a:off x="839456" y="1102300"/>
            <a:ext cx="2586990" cy="43767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4A4A4A"/>
                </a:solidFill>
                <a:latin typeface="微软雅黑"/>
                <a:ea typeface="微软雅黑"/>
                <a:cs typeface="Avenir Medium Oblique" charset="0"/>
                <a:sym typeface="微软雅黑"/>
              </a:rPr>
              <a:t>消防宣传日的由来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6378" y="1102523"/>
            <a:ext cx="3328158" cy="332815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14350" y="1540193"/>
            <a:ext cx="4932045" cy="22845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57175" indent="-257175">
              <a:lnSpc>
                <a:spcPct val="150000"/>
              </a:lnSpc>
              <a:buFont typeface="Wingdings" pitchFamily="2" charset="2"/>
              <a:buChar char="p"/>
            </a:pPr>
            <a:endParaRPr lang="en-US" altLang="zh-CN" sz="1200" b="1" dirty="0">
              <a:solidFill>
                <a:srgbClr val="4A4A4A"/>
              </a:solidFill>
              <a:latin typeface="微软雅黑"/>
              <a:ea typeface="微软雅黑"/>
              <a:cs typeface="宋体" panose="02010600030101010101" pitchFamily="2" charset="-122"/>
              <a:sym typeface="微软雅黑"/>
            </a:endParaRPr>
          </a:p>
          <a:p>
            <a:pPr marL="257175" indent="-257175"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我国过去的火警电话是“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09”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，因为在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20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世纪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70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年代以前，我国特别通讯是“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0”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号。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20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世纪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70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年代后期，我国通讯服务号码由“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0”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改为“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11”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，根据标准化管理的要求，火警电话号码统一定为“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119”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，是汉语“要要救”的谐音。</a:t>
            </a:r>
            <a:endParaRPr lang="en-US" altLang="zh-CN" sz="1200" b="1" dirty="0">
              <a:solidFill>
                <a:srgbClr val="4A4A4A"/>
              </a:solidFill>
              <a:latin typeface="微软雅黑"/>
              <a:ea typeface="微软雅黑"/>
              <a:cs typeface="宋体" panose="02010600030101010101" pitchFamily="2" charset="-122"/>
              <a:sym typeface="微软雅黑"/>
            </a:endParaRPr>
          </a:p>
          <a:p>
            <a:pPr marL="257175" indent="-257175">
              <a:lnSpc>
                <a:spcPct val="150000"/>
              </a:lnSpc>
              <a:buFont typeface="Wingdings" pitchFamily="2" charset="2"/>
              <a:buChar char="p"/>
            </a:pPr>
            <a:endParaRPr lang="en-US" altLang="zh-CN" sz="1200" b="1" dirty="0">
              <a:solidFill>
                <a:srgbClr val="4A4A4A"/>
              </a:solidFill>
              <a:latin typeface="微软雅黑"/>
              <a:ea typeface="微软雅黑"/>
              <a:cs typeface="宋体" panose="02010600030101010101" pitchFamily="2" charset="-122"/>
              <a:sym typeface="微软雅黑"/>
            </a:endParaRPr>
          </a:p>
          <a:p>
            <a:pPr marL="257175" indent="-257175"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因为每年“</a:t>
            </a:r>
            <a:r>
              <a:rPr lang="en-US" altLang="zh-CN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119”</a:t>
            </a:r>
            <a:r>
              <a:rPr lang="zh-CN" altLang="en-US" sz="1200" b="1" dirty="0">
                <a:solidFill>
                  <a:srgbClr val="4A4A4A"/>
                </a:solidFill>
                <a:latin typeface="微软雅黑"/>
                <a:ea typeface="微软雅黑"/>
                <a:cs typeface="宋体" panose="02010600030101010101" pitchFamily="2" charset="-122"/>
                <a:sym typeface="微软雅黑"/>
              </a:rPr>
              <a:t>是我国的消防宣传日，实际上这一天已成为我国的消防节。</a:t>
            </a:r>
          </a:p>
        </p:txBody>
      </p:sp>
      <p:sp>
        <p:nvSpPr>
          <p:cNvPr id="7" name="TextBox 68"/>
          <p:cNvSpPr txBox="1"/>
          <p:nvPr/>
        </p:nvSpPr>
        <p:spPr>
          <a:xfrm rot="16200000">
            <a:off x="1790033" y="-934057"/>
            <a:ext cx="507831" cy="2645276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01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认识消防安全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椭圆 10"/>
          <p:cNvSpPr/>
          <p:nvPr>
            <p:custDataLst>
              <p:tags r:id="rId1"/>
            </p:custDataLst>
          </p:nvPr>
        </p:nvSpPr>
        <p:spPr>
          <a:xfrm>
            <a:off x="1878245" y="1156425"/>
            <a:ext cx="2075974" cy="2075974"/>
          </a:xfrm>
          <a:prstGeom prst="ellipse">
            <a:avLst/>
          </a:prstGeom>
          <a:noFill/>
          <a:ln w="38100">
            <a:solidFill>
              <a:srgbClr val="E43A2B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DF003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800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PA-椭圆 12"/>
          <p:cNvSpPr/>
          <p:nvPr>
            <p:custDataLst>
              <p:tags r:id="rId2"/>
            </p:custDataLst>
          </p:nvPr>
        </p:nvSpPr>
        <p:spPr>
          <a:xfrm>
            <a:off x="5313519" y="1156425"/>
            <a:ext cx="2075974" cy="2075974"/>
          </a:xfrm>
          <a:prstGeom prst="ellipse">
            <a:avLst/>
          </a:prstGeom>
          <a:noFill/>
          <a:ln w="38100">
            <a:solidFill>
              <a:srgbClr val="E43A2B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DF003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800">
              <a:solidFill>
                <a:srgbClr val="4A4A4A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9" name="TextBox 68"/>
          <p:cNvSpPr txBox="1"/>
          <p:nvPr/>
        </p:nvSpPr>
        <p:spPr>
          <a:xfrm rot="16200000">
            <a:off x="1790033" y="-934057"/>
            <a:ext cx="507831" cy="2645276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01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认识消防安全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17243" y="1503365"/>
            <a:ext cx="1608002" cy="139804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345207">
            <a:off x="5614314" y="1430843"/>
            <a:ext cx="1796689" cy="1527137"/>
          </a:xfrm>
          <a:custGeom>
            <a:avLst/>
            <a:gdLst>
              <a:gd name="connsiteX0" fmla="*/ 0 w 3544100"/>
              <a:gd name="connsiteY0" fmla="*/ 0 h 3012388"/>
              <a:gd name="connsiteX1" fmla="*/ 3544100 w 3544100"/>
              <a:gd name="connsiteY1" fmla="*/ 0 h 3012388"/>
              <a:gd name="connsiteX2" fmla="*/ 3544097 w 3544100"/>
              <a:gd name="connsiteY2" fmla="*/ 2730092 h 3012388"/>
              <a:gd name="connsiteX3" fmla="*/ 3069398 w 3544100"/>
              <a:gd name="connsiteY3" fmla="*/ 2789661 h 3012388"/>
              <a:gd name="connsiteX4" fmla="*/ 3069741 w 3544100"/>
              <a:gd name="connsiteY4" fmla="*/ 2778346 h 3012388"/>
              <a:gd name="connsiteX5" fmla="*/ 2596014 w 3544100"/>
              <a:gd name="connsiteY5" fmla="*/ 2485270 h 3012388"/>
              <a:gd name="connsiteX6" fmla="*/ 2190273 w 3544100"/>
              <a:gd name="connsiteY6" fmla="*/ 2866958 h 3012388"/>
              <a:gd name="connsiteX7" fmla="*/ 2197820 w 3544100"/>
              <a:gd name="connsiteY7" fmla="*/ 2899034 h 3012388"/>
              <a:gd name="connsiteX8" fmla="*/ 1294511 w 3544100"/>
              <a:gd name="connsiteY8" fmla="*/ 3012388 h 3012388"/>
              <a:gd name="connsiteX9" fmla="*/ 1293658 w 3544100"/>
              <a:gd name="connsiteY9" fmla="*/ 3012140 h 3012388"/>
              <a:gd name="connsiteX10" fmla="*/ 1089823 w 3544100"/>
              <a:gd name="connsiteY10" fmla="*/ 3004638 h 3012388"/>
              <a:gd name="connsiteX11" fmla="*/ 1074342 w 3544100"/>
              <a:gd name="connsiteY11" fmla="*/ 3007257 h 3012388"/>
              <a:gd name="connsiteX12" fmla="*/ 1081449 w 3544100"/>
              <a:gd name="connsiteY12" fmla="*/ 2959531 h 3012388"/>
              <a:gd name="connsiteX13" fmla="*/ 1018612 w 3544100"/>
              <a:gd name="connsiteY13" fmla="*/ 2861525 h 3012388"/>
              <a:gd name="connsiteX14" fmla="*/ 976821 w 3544100"/>
              <a:gd name="connsiteY14" fmla="*/ 2836930 h 3012388"/>
              <a:gd name="connsiteX15" fmla="*/ 1015387 w 3544100"/>
              <a:gd name="connsiteY15" fmla="*/ 2830875 h 3012388"/>
              <a:gd name="connsiteX16" fmla="*/ 1152950 w 3544100"/>
              <a:gd name="connsiteY16" fmla="*/ 2757033 h 3012388"/>
              <a:gd name="connsiteX17" fmla="*/ 911427 w 3544100"/>
              <a:gd name="connsiteY17" fmla="*/ 2716270 h 3012388"/>
              <a:gd name="connsiteX18" fmla="*/ 747137 w 3544100"/>
              <a:gd name="connsiteY18" fmla="*/ 2751890 h 3012388"/>
              <a:gd name="connsiteX19" fmla="*/ 723431 w 3544100"/>
              <a:gd name="connsiteY19" fmla="*/ 2764433 h 3012388"/>
              <a:gd name="connsiteX20" fmla="*/ 649329 w 3544100"/>
              <a:gd name="connsiteY20" fmla="*/ 2756084 h 3012388"/>
              <a:gd name="connsiteX21" fmla="*/ 387531 w 3544100"/>
              <a:gd name="connsiteY21" fmla="*/ 2761397 h 3012388"/>
              <a:gd name="connsiteX22" fmla="*/ 19069 w 3544100"/>
              <a:gd name="connsiteY22" fmla="*/ 2844301 h 3012388"/>
              <a:gd name="connsiteX23" fmla="*/ 0 w 3544100"/>
              <a:gd name="connsiteY23" fmla="*/ 2852759 h 301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44100" h="3012388">
                <a:moveTo>
                  <a:pt x="0" y="0"/>
                </a:moveTo>
                <a:lnTo>
                  <a:pt x="3544100" y="0"/>
                </a:lnTo>
                <a:lnTo>
                  <a:pt x="3544097" y="2730092"/>
                </a:lnTo>
                <a:lnTo>
                  <a:pt x="3069398" y="2789661"/>
                </a:lnTo>
                <a:lnTo>
                  <a:pt x="3069741" y="2778346"/>
                </a:lnTo>
                <a:cubicBezTo>
                  <a:pt x="3050967" y="2592016"/>
                  <a:pt x="2838872" y="2460801"/>
                  <a:pt x="2596014" y="2485270"/>
                </a:cubicBezTo>
                <a:cubicBezTo>
                  <a:pt x="2353155" y="2509740"/>
                  <a:pt x="2171499" y="2680627"/>
                  <a:pt x="2190273" y="2866958"/>
                </a:cubicBezTo>
                <a:lnTo>
                  <a:pt x="2197820" y="2899034"/>
                </a:lnTo>
                <a:lnTo>
                  <a:pt x="1294511" y="3012388"/>
                </a:lnTo>
                <a:lnTo>
                  <a:pt x="1293658" y="3012140"/>
                </a:lnTo>
                <a:cubicBezTo>
                  <a:pt x="1240479" y="3000173"/>
                  <a:pt x="1168333" y="2996728"/>
                  <a:pt x="1089823" y="3004638"/>
                </a:cubicBezTo>
                <a:lnTo>
                  <a:pt x="1074342" y="3007257"/>
                </a:lnTo>
                <a:lnTo>
                  <a:pt x="1081449" y="2959531"/>
                </a:lnTo>
                <a:cubicBezTo>
                  <a:pt x="1077758" y="2922893"/>
                  <a:pt x="1055572" y="2889870"/>
                  <a:pt x="1018612" y="2861525"/>
                </a:cubicBezTo>
                <a:lnTo>
                  <a:pt x="976821" y="2836930"/>
                </a:lnTo>
                <a:lnTo>
                  <a:pt x="1015387" y="2830875"/>
                </a:lnTo>
                <a:cubicBezTo>
                  <a:pt x="1098758" y="2812593"/>
                  <a:pt x="1155640" y="2783726"/>
                  <a:pt x="1152950" y="2757033"/>
                </a:cubicBezTo>
                <a:cubicBezTo>
                  <a:pt x="1149364" y="2721442"/>
                  <a:pt x="1041231" y="2703191"/>
                  <a:pt x="911427" y="2716270"/>
                </a:cubicBezTo>
                <a:cubicBezTo>
                  <a:pt x="846525" y="2722809"/>
                  <a:pt x="788495" y="2735942"/>
                  <a:pt x="747137" y="2751890"/>
                </a:cubicBezTo>
                <a:lnTo>
                  <a:pt x="723431" y="2764433"/>
                </a:lnTo>
                <a:lnTo>
                  <a:pt x="649329" y="2756084"/>
                </a:lnTo>
                <a:cubicBezTo>
                  <a:pt x="568156" y="2750699"/>
                  <a:pt x="479650" y="2752115"/>
                  <a:pt x="387531" y="2761397"/>
                </a:cubicBezTo>
                <a:cubicBezTo>
                  <a:pt x="249353" y="2775319"/>
                  <a:pt x="122669" y="2804960"/>
                  <a:pt x="19069" y="2844301"/>
                </a:cubicBezTo>
                <a:lnTo>
                  <a:pt x="0" y="2852759"/>
                </a:lnTo>
                <a:close/>
              </a:path>
            </a:pathLst>
          </a:custGeom>
        </p:spPr>
      </p:pic>
      <p:sp>
        <p:nvSpPr>
          <p:cNvPr id="15" name="文本框 14"/>
          <p:cNvSpPr txBox="1"/>
          <p:nvPr/>
        </p:nvSpPr>
        <p:spPr>
          <a:xfrm>
            <a:off x="1878245" y="3575080"/>
            <a:ext cx="2257063" cy="530915"/>
          </a:xfrm>
          <a:prstGeom prst="rect">
            <a:avLst/>
          </a:prstGeom>
          <a:solidFill>
            <a:srgbClr val="E43A2B"/>
          </a:solidFill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30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灭火器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313519" y="3575080"/>
            <a:ext cx="2257063" cy="530915"/>
          </a:xfrm>
          <a:prstGeom prst="rect">
            <a:avLst/>
          </a:prstGeom>
          <a:solidFill>
            <a:srgbClr val="E43A2B"/>
          </a:solidFill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30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消防栓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3619500" y="1277782"/>
            <a:ext cx="4309640" cy="1561441"/>
            <a:chOff x="4610235" y="3015561"/>
            <a:chExt cx="5746186" cy="2081921"/>
          </a:xfrm>
        </p:grpSpPr>
        <p:sp>
          <p:nvSpPr>
            <p:cNvPr id="42" name="标题 1"/>
            <p:cNvSpPr txBox="1"/>
            <p:nvPr/>
          </p:nvSpPr>
          <p:spPr>
            <a:xfrm>
              <a:off x="4610235" y="4268013"/>
              <a:ext cx="5746186" cy="829469"/>
            </a:xfrm>
            <a:prstGeom prst="rect">
              <a:avLst/>
            </a:prstGeom>
          </p:spPr>
          <p:txBody>
            <a:bodyPr rtlCol="0"/>
            <a:lstStyle>
              <a:lvl1pPr algn="ctr" defTabSz="1219200" rtl="0" eaLnBrk="1" latinLnBrk="0" hangingPunct="1">
                <a:spcBef>
                  <a:spcPct val="0"/>
                </a:spcBef>
                <a:buNone/>
                <a:defRPr sz="5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zh-CN" altLang="en-US" sz="3600" b="1" spc="450">
                  <a:solidFill>
                    <a:srgbClr val="455B9E"/>
                  </a:solidFill>
                  <a:latin typeface="微软雅黑"/>
                  <a:ea typeface="微软雅黑"/>
                  <a:sym typeface="微软雅黑"/>
                </a:rPr>
                <a:t>如何拨打火警电话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5439595" y="3015561"/>
              <a:ext cx="3998156" cy="1149032"/>
              <a:chOff x="5439595" y="3015561"/>
              <a:chExt cx="3998156" cy="1149032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8229600" y="3160017"/>
                <a:ext cx="1208151" cy="819084"/>
              </a:xfrm>
              <a:prstGeom prst="rect">
                <a:avLst/>
              </a:pr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altLang="zh-CN" sz="3600" b="1" spc="450" dirty="0">
                    <a:solidFill>
                      <a:prstClr val="white"/>
                    </a:solidFill>
                    <a:latin typeface="微软雅黑"/>
                    <a:ea typeface="微软雅黑"/>
                    <a:sym typeface="微软雅黑"/>
                  </a:rPr>
                  <a:t>02</a:t>
                </a:r>
                <a:endParaRPr lang="zh-CN" altLang="en-US" sz="3600" b="1" spc="450" dirty="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5439595" y="3015561"/>
                <a:ext cx="2814960" cy="1149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altLang="zh-CN" sz="5000" b="1" spc="450">
                    <a:solidFill>
                      <a:srgbClr val="C00000"/>
                    </a:solidFill>
                    <a:latin typeface="微软雅黑"/>
                    <a:ea typeface="微软雅黑"/>
                    <a:sym typeface="微软雅黑"/>
                  </a:rPr>
                  <a:t>PART</a:t>
                </a:r>
                <a:endParaRPr lang="zh-CN" altLang="en-US" sz="5000" b="1" spc="450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8164" y="1641506"/>
            <a:ext cx="651491" cy="7972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49608" y="1070437"/>
            <a:ext cx="3169834" cy="39428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p15="http://schemas.microsoft.com/office/powerpoint/2012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8"/>
          <p:cNvSpPr txBox="1"/>
          <p:nvPr/>
        </p:nvSpPr>
        <p:spPr>
          <a:xfrm rot="16200000">
            <a:off x="2060966" y="-1280425"/>
            <a:ext cx="507831" cy="331853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02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如何拨打火警电话</a:t>
            </a:r>
          </a:p>
        </p:txBody>
      </p:sp>
      <p:cxnSp>
        <p:nvCxnSpPr>
          <p:cNvPr id="6" name="PA-直接连接符 25"/>
          <p:cNvCxnSpPr/>
          <p:nvPr>
            <p:custDataLst>
              <p:tags r:id="rId1"/>
            </p:custDataLst>
          </p:nvPr>
        </p:nvCxnSpPr>
        <p:spPr>
          <a:xfrm>
            <a:off x="5144731" y="1566399"/>
            <a:ext cx="2940844" cy="0"/>
          </a:xfrm>
          <a:prstGeom prst="line">
            <a:avLst/>
          </a:prstGeom>
          <a:solidFill>
            <a:srgbClr val="DF0032"/>
          </a:solidFill>
          <a:ln>
            <a:solidFill>
              <a:srgbClr val="E43A2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PA-直接连接符 23"/>
          <p:cNvCxnSpPr/>
          <p:nvPr>
            <p:custDataLst>
              <p:tags r:id="rId2"/>
            </p:custDataLst>
          </p:nvPr>
        </p:nvCxnSpPr>
        <p:spPr>
          <a:xfrm>
            <a:off x="5144731" y="2296014"/>
            <a:ext cx="2940844" cy="0"/>
          </a:xfrm>
          <a:prstGeom prst="line">
            <a:avLst/>
          </a:prstGeom>
          <a:solidFill>
            <a:srgbClr val="DF0032"/>
          </a:solidFill>
          <a:ln>
            <a:solidFill>
              <a:srgbClr val="E43A2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PA-直接连接符 21"/>
          <p:cNvCxnSpPr/>
          <p:nvPr>
            <p:custDataLst>
              <p:tags r:id="rId3"/>
            </p:custDataLst>
          </p:nvPr>
        </p:nvCxnSpPr>
        <p:spPr>
          <a:xfrm>
            <a:off x="5144731" y="2989434"/>
            <a:ext cx="2940844" cy="0"/>
          </a:xfrm>
          <a:prstGeom prst="line">
            <a:avLst/>
          </a:prstGeom>
          <a:solidFill>
            <a:srgbClr val="DF0032"/>
          </a:solidFill>
          <a:ln>
            <a:solidFill>
              <a:srgbClr val="E43A2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PA-直接连接符 19"/>
          <p:cNvCxnSpPr/>
          <p:nvPr>
            <p:custDataLst>
              <p:tags r:id="rId4"/>
            </p:custDataLst>
          </p:nvPr>
        </p:nvCxnSpPr>
        <p:spPr>
          <a:xfrm>
            <a:off x="5144731" y="3693808"/>
            <a:ext cx="2940844" cy="0"/>
          </a:xfrm>
          <a:prstGeom prst="line">
            <a:avLst/>
          </a:prstGeom>
          <a:solidFill>
            <a:srgbClr val="DF0032"/>
          </a:solidFill>
          <a:ln>
            <a:solidFill>
              <a:srgbClr val="E43A2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5804">
            <a:off x="188880" y="1278753"/>
            <a:ext cx="4873956" cy="3631635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4631056" y="1971199"/>
            <a:ext cx="3839051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发现火灾，可以打电话直接报警。家中没有电话的，要尽快使用邻居、电话亭或者附近单位的电话报警；</a:t>
            </a:r>
          </a:p>
        </p:txBody>
      </p:sp>
      <p:sp>
        <p:nvSpPr>
          <p:cNvPr id="22" name="矩形 21"/>
          <p:cNvSpPr/>
          <p:nvPr/>
        </p:nvSpPr>
        <p:spPr>
          <a:xfrm>
            <a:off x="4531043" y="1254919"/>
            <a:ext cx="4090511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火警电话的号码是</a:t>
            </a:r>
            <a:r>
              <a:rPr lang="en-US" altLang="zh-CN" sz="12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119</a:t>
            </a:r>
            <a:r>
              <a:rPr lang="zh-CN" altLang="en-US" sz="1200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。这个号码应当牢记，在全国任何地区，向公安消防部门报告火警的电话号码都是一样的；</a:t>
            </a:r>
            <a:endParaRPr lang="en-US" altLang="zh-CN" sz="1200" dirty="0">
              <a:solidFill>
                <a:srgbClr val="4A4A4A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707255" y="2654618"/>
            <a:ext cx="3830955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打电话报警一定要想法先让自己冷静镇定，以免慌慌张张，说话前言不搭后语，延长时间。</a:t>
            </a:r>
          </a:p>
        </p:txBody>
      </p:sp>
      <p:sp>
        <p:nvSpPr>
          <p:cNvPr id="26" name="矩形 25"/>
          <p:cNvSpPr/>
          <p:nvPr/>
        </p:nvSpPr>
        <p:spPr>
          <a:xfrm>
            <a:off x="4809813" y="3324220"/>
            <a:ext cx="3371831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报警以后，最好安排人员到附近的路口等候消防车，指引通往火场的道路</a:t>
            </a: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7016">
            <a:off x="15099" y="63063"/>
            <a:ext cx="651033" cy="65103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188" y="972443"/>
            <a:ext cx="1353845" cy="135384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7610" y="970808"/>
            <a:ext cx="1353845" cy="135384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188" y="2619226"/>
            <a:ext cx="1353845" cy="135384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7610" y="2617591"/>
            <a:ext cx="1353845" cy="1353845"/>
          </a:xfrm>
          <a:prstGeom prst="rect">
            <a:avLst/>
          </a:prstGeom>
        </p:spPr>
      </p:pic>
      <p:sp>
        <p:nvSpPr>
          <p:cNvPr id="4" name="TextBox 68"/>
          <p:cNvSpPr txBox="1"/>
          <p:nvPr/>
        </p:nvSpPr>
        <p:spPr>
          <a:xfrm rot="16200000">
            <a:off x="2060966" y="-1280425"/>
            <a:ext cx="507831" cy="3318537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en-US" altLang="zh-CN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02 </a:t>
            </a:r>
            <a:r>
              <a:rPr lang="zh-CN" altLang="en-US" sz="2400" b="1" spc="225">
                <a:solidFill>
                  <a:srgbClr val="E43A2B"/>
                </a:solidFill>
                <a:latin typeface="微软雅黑"/>
                <a:ea typeface="微软雅黑"/>
                <a:cs typeface="Arial" pitchFamily="34" charset="0"/>
                <a:sym typeface="微软雅黑"/>
              </a:rPr>
              <a:t>如何拨打火警电话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717862"/>
            <a:ext cx="9144000" cy="1425638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6143525" y="1337221"/>
            <a:ext cx="2151941" cy="10849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发现火灾，可以打电话直接报警。家中没有电话的，要尽快使用邻居、电话亭或者附近单位的电话报警；</a:t>
            </a:r>
            <a:endParaRPr lang="en-US" altLang="zh-CN" sz="1100">
              <a:solidFill>
                <a:srgbClr val="4A4A4A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290660" y="1348471"/>
            <a:ext cx="2321444" cy="10849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火警电话的号码是</a:t>
            </a:r>
            <a:r>
              <a:rPr lang="en-US" altLang="zh-CN" sz="11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119</a:t>
            </a:r>
            <a:r>
              <a:rPr lang="zh-CN" altLang="en-US" sz="11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。这个号码应当牢记，在全国任何地区，向公安消防部门报告火警的电话号码都是一样的；</a:t>
            </a:r>
            <a:endParaRPr lang="en-US" altLang="zh-CN" sz="1100">
              <a:solidFill>
                <a:srgbClr val="4A4A4A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345567" y="3043571"/>
            <a:ext cx="2211630" cy="8309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打电话报警一定要想法先让自己冷静镇定，以免慌慌张张，说话前言不搭后语，延长时间。</a:t>
            </a:r>
            <a:endParaRPr lang="en-US" altLang="zh-CN" sz="1100">
              <a:solidFill>
                <a:srgbClr val="4A4A4A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143525" y="3043571"/>
            <a:ext cx="2205378" cy="8309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rgbClr val="4A4A4A"/>
                </a:solidFill>
                <a:latin typeface="微软雅黑"/>
                <a:ea typeface="微软雅黑"/>
                <a:cs typeface="+mn-ea"/>
                <a:sym typeface="微软雅黑"/>
              </a:rPr>
              <a:t>报警以后，最好安排人员到附近的路口等候消防车，指引通往火场的道路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 xmlns:p15="http://schemas.microsoft.com/office/powerpoint/2012/main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红白卡通消防安全培训PPT模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第一PPT模板网-WWW.1PPT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1186</Words>
  <Application>Microsoft Office PowerPoint</Application>
  <PresentationFormat>全屏显示(16:9)</PresentationFormat>
  <Paragraphs>131</Paragraphs>
  <Slides>20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Meiryo</vt:lpstr>
      <vt:lpstr>等线</vt:lpstr>
      <vt:lpstr>华文黑体</vt:lpstr>
      <vt:lpstr>宋体</vt:lpstr>
      <vt:lpstr>微软雅黑</vt:lpstr>
      <vt:lpstr>Arial</vt:lpstr>
      <vt:lpstr>Avenir Medium Oblique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2020-12-22T10:58:28Z</cp:lastPrinted>
  <dcterms:created xsi:type="dcterms:W3CDTF">2020-12-22T10:58:28Z</dcterms:created>
  <dcterms:modified xsi:type="dcterms:W3CDTF">2023-04-19T08:20:26Z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