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68" r:id="rId3"/>
  </p:sldMasterIdLst>
  <p:notesMasterIdLst>
    <p:notesMasterId r:id="rId4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308" r:id="rId17"/>
    <p:sldId id="270" r:id="rId18"/>
    <p:sldId id="271" r:id="rId19"/>
    <p:sldId id="309" r:id="rId20"/>
    <p:sldId id="273" r:id="rId21"/>
    <p:sldId id="300" r:id="rId22"/>
    <p:sldId id="275" r:id="rId23"/>
    <p:sldId id="310" r:id="rId24"/>
    <p:sldId id="277" r:id="rId25"/>
    <p:sldId id="278" r:id="rId26"/>
    <p:sldId id="279" r:id="rId27"/>
    <p:sldId id="302" r:id="rId28"/>
    <p:sldId id="281" r:id="rId29"/>
    <p:sldId id="311" r:id="rId30"/>
    <p:sldId id="283" r:id="rId31"/>
    <p:sldId id="284" r:id="rId32"/>
    <p:sldId id="285" r:id="rId33"/>
    <p:sldId id="312" r:id="rId34"/>
    <p:sldId id="287" r:id="rId35"/>
    <p:sldId id="288" r:id="rId36"/>
    <p:sldId id="289" r:id="rId37"/>
    <p:sldId id="290" r:id="rId38"/>
    <p:sldId id="291" r:id="rId39"/>
    <p:sldId id="292" r:id="rId40"/>
    <p:sldId id="293" r:id="rId41"/>
    <p:sldId id="294" r:id="rId42"/>
    <p:sldId id="305" r:id="rId43"/>
    <p:sldId id="297" r:id="rId44"/>
    <p:sldId id="313" r:id="rId45"/>
    <p:sldId id="314" r:id="rId4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8" autoAdjust="0"/>
    <p:restoredTop sz="94660"/>
  </p:normalViewPr>
  <p:slideViewPr>
    <p:cSldViewPr snapToGrid="0" showGuides="1">
      <p:cViewPr varScale="1">
        <p:scale>
          <a:sx n="106" d="100"/>
          <a:sy n="106" d="100"/>
        </p:scale>
        <p:origin x="74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71AF32-6707-4933-9DE4-E6E34CD66282}" type="doc">
      <dgm:prSet loTypeId="urn:microsoft.com/office/officeart/2005/8/layout/lProcess2" loCatId="list" qsTypeId="urn:microsoft.com/office/officeart/2005/8/quickstyle/simple5" qsCatId="simple" csTypeId="urn:microsoft.com/office/officeart/2005/8/colors/accent2_1" csCatId="accent2" phldr="1"/>
      <dgm:spPr/>
      <dgm:t>
        <a:bodyPr/>
        <a:lstStyle/>
        <a:p>
          <a:endParaRPr lang="zh-CN" altLang="en-US"/>
        </a:p>
      </dgm:t>
    </dgm:pt>
    <dgm:pt modelId="{E361940F-511E-403F-A85B-5A18C4FCF06F}">
      <dgm:prSet phldrT="[文本]" custT="1"/>
      <dgm:spPr>
        <a:solidFill>
          <a:schemeClr val="accent4">
            <a:lumMod val="60000"/>
            <a:lumOff val="40000"/>
          </a:schemeClr>
        </a:solidFill>
      </dgm:spPr>
      <dgm:t>
        <a:bodyPr/>
        <a:lstStyle/>
        <a:p>
          <a:r>
            <a:rPr lang="zh-CN" altLang="en-US" sz="2000" b="0">
              <a:latin typeface="+mn-lt"/>
              <a:ea typeface="+mn-ea"/>
              <a:cs typeface="+mn-ea"/>
              <a:sym typeface="+mn-lt"/>
            </a:rPr>
            <a:t>前期投入</a:t>
          </a:r>
          <a:endParaRPr lang="zh-CN" altLang="en-US" sz="2000" dirty="0">
            <a:latin typeface="+mn-lt"/>
            <a:ea typeface="+mn-ea"/>
            <a:cs typeface="+mn-ea"/>
            <a:sym typeface="+mn-lt"/>
          </a:endParaRPr>
        </a:p>
      </dgm:t>
    </dgm:pt>
    <dgm:pt modelId="{61CAC5D5-38DE-4771-8F5E-8451DB08F9A7}" type="parTrans" cxnId="{317EC8DB-D1EF-4273-96D7-A8F0D953818B}">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47915778-2E8C-4E06-8FF2-702E25C9B665}" type="sibTrans" cxnId="{317EC8DB-D1EF-4273-96D7-A8F0D953818B}">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5B471D5D-6710-42ED-BB81-02927F90F3EC}">
      <dgm:prSet phldrT="[文本]" custT="1"/>
      <dgm:spPr/>
      <dgm:t>
        <a:bodyPr/>
        <a:lstStyle/>
        <a:p>
          <a:r>
            <a:rPr lang="zh-CN" altLang="en-US" sz="2000" b="0">
              <a:latin typeface="+mn-lt"/>
              <a:ea typeface="+mn-ea"/>
              <a:cs typeface="+mn-ea"/>
              <a:sym typeface="+mn-lt"/>
            </a:rPr>
            <a:t>市场适用性</a:t>
          </a:r>
          <a:endParaRPr lang="zh-CN" altLang="en-US" sz="2000" dirty="0">
            <a:latin typeface="+mn-lt"/>
            <a:ea typeface="+mn-ea"/>
            <a:cs typeface="+mn-ea"/>
            <a:sym typeface="+mn-lt"/>
          </a:endParaRPr>
        </a:p>
      </dgm:t>
    </dgm:pt>
    <dgm:pt modelId="{DF77EFEC-A2C0-4E97-9A6D-3FE764074BE7}" type="parTrans" cxnId="{9EDE7AE6-7971-4BA8-91A2-FA15559BDA83}">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EBDC62F1-9502-4A0A-AF32-70E266795F74}" type="sibTrans" cxnId="{9EDE7AE6-7971-4BA8-91A2-FA15559BDA83}">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670A9D5F-05FA-4BA3-80E6-BB2B4C20B948}">
      <dgm:prSet phldrT="[文本]" custT="1"/>
      <dgm:spPr/>
      <dgm:t>
        <a:bodyPr/>
        <a:lstStyle/>
        <a:p>
          <a:r>
            <a:rPr lang="zh-CN" altLang="en-US" sz="2000" b="0">
              <a:latin typeface="+mn-lt"/>
              <a:ea typeface="+mn-ea"/>
              <a:cs typeface="+mn-ea"/>
              <a:sym typeface="+mn-lt"/>
            </a:rPr>
            <a:t>权属状况</a:t>
          </a:r>
          <a:endParaRPr lang="zh-CN" altLang="en-US" sz="2000" dirty="0">
            <a:latin typeface="+mn-lt"/>
            <a:ea typeface="+mn-ea"/>
            <a:cs typeface="+mn-ea"/>
            <a:sym typeface="+mn-lt"/>
          </a:endParaRPr>
        </a:p>
      </dgm:t>
    </dgm:pt>
    <dgm:pt modelId="{83343496-B679-437E-9621-F1606391BB6E}" type="parTrans" cxnId="{DC495343-C111-40B3-9AD5-06892D92F43B}">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42DA1FE5-D964-4C98-9089-9EE4BEC02F19}" type="sibTrans" cxnId="{DC495343-C111-40B3-9AD5-06892D92F43B}">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8B19B39E-D300-4E60-984B-9C9A9A1DEEDE}">
      <dgm:prSet phldrT="[文本]" custT="1"/>
      <dgm:spPr>
        <a:solidFill>
          <a:schemeClr val="accent4">
            <a:lumMod val="60000"/>
            <a:lumOff val="40000"/>
          </a:schemeClr>
        </a:solidFill>
      </dgm:spPr>
      <dgm:t>
        <a:bodyPr/>
        <a:lstStyle/>
        <a:p>
          <a:r>
            <a:rPr lang="zh-CN" altLang="en-US" sz="2000" b="0" dirty="0">
              <a:latin typeface="+mn-lt"/>
              <a:ea typeface="+mn-ea"/>
              <a:cs typeface="+mn-ea"/>
              <a:sym typeface="+mn-lt"/>
            </a:rPr>
            <a:t>创新性</a:t>
          </a:r>
          <a:endParaRPr lang="zh-CN" altLang="en-US" sz="2000" dirty="0">
            <a:latin typeface="+mn-lt"/>
            <a:ea typeface="+mn-ea"/>
            <a:cs typeface="+mn-ea"/>
            <a:sym typeface="+mn-lt"/>
          </a:endParaRPr>
        </a:p>
      </dgm:t>
    </dgm:pt>
    <dgm:pt modelId="{E924FB7E-89B0-4ADF-94EB-20B020D48383}" type="parTrans" cxnId="{1A0A239E-9DA4-41C2-876B-9529F36243D2}">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CEC8F342-E2A4-4DAC-97AC-D393BD057DA0}" type="sibTrans" cxnId="{1A0A239E-9DA4-41C2-876B-9529F36243D2}">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9615210E-9920-4E05-8329-330E57251AA1}">
      <dgm:prSet phldrT="[文本]" custT="1"/>
      <dgm:spPr/>
      <dgm:t>
        <a:bodyPr/>
        <a:lstStyle/>
        <a:p>
          <a:r>
            <a:rPr lang="zh-CN" altLang="en-US" sz="2000" b="0">
              <a:latin typeface="+mn-lt"/>
              <a:ea typeface="+mn-ea"/>
              <a:cs typeface="+mn-ea"/>
              <a:sym typeface="+mn-lt"/>
            </a:rPr>
            <a:t>市场实施</a:t>
          </a:r>
          <a:endParaRPr lang="en-US" altLang="zh-CN" sz="2000" b="0">
            <a:latin typeface="+mn-lt"/>
            <a:ea typeface="+mn-ea"/>
            <a:cs typeface="+mn-ea"/>
            <a:sym typeface="+mn-lt"/>
          </a:endParaRPr>
        </a:p>
        <a:p>
          <a:r>
            <a:rPr lang="zh-CN" altLang="en-US" sz="2000" b="0">
              <a:latin typeface="+mn-lt"/>
              <a:ea typeface="+mn-ea"/>
              <a:cs typeface="+mn-ea"/>
              <a:sym typeface="+mn-lt"/>
            </a:rPr>
            <a:t>能力</a:t>
          </a:r>
          <a:endParaRPr lang="zh-CN" altLang="en-US" sz="2000" dirty="0">
            <a:latin typeface="+mn-lt"/>
            <a:ea typeface="+mn-ea"/>
            <a:cs typeface="+mn-ea"/>
            <a:sym typeface="+mn-lt"/>
          </a:endParaRPr>
        </a:p>
      </dgm:t>
    </dgm:pt>
    <dgm:pt modelId="{03C111F9-2866-41AB-92DA-7C96AEE1B265}" type="parTrans" cxnId="{18021A0D-E72C-4897-8C9B-71A684A3AA0F}">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14F98E05-DE2E-4D44-BEE7-6FAC43B48EDD}" type="sibTrans" cxnId="{18021A0D-E72C-4897-8C9B-71A684A3AA0F}">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69A214DE-E148-4BB3-BB0C-832AB06AEA6F}">
      <dgm:prSet phldrT="[文本]" custT="1"/>
      <dgm:spPr/>
      <dgm:t>
        <a:bodyPr/>
        <a:lstStyle/>
        <a:p>
          <a:r>
            <a:rPr lang="zh-CN" altLang="en-US" sz="2000" dirty="0">
              <a:latin typeface="+mn-lt"/>
              <a:ea typeface="+mn-ea"/>
              <a:cs typeface="+mn-ea"/>
              <a:sym typeface="+mn-lt"/>
            </a:rPr>
            <a:t>数量</a:t>
          </a:r>
        </a:p>
      </dgm:t>
    </dgm:pt>
    <dgm:pt modelId="{C9DDC890-B99E-41F9-9AFC-C4E796D197EF}" type="parTrans" cxnId="{7D8A186A-DA57-4E17-B877-32C0FCD0C849}">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67BE86FB-6715-4AA8-9413-41234FFAEF75}" type="sibTrans" cxnId="{7D8A186A-DA57-4E17-B877-32C0FCD0C849}">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277D6177-D2F2-4F3A-9C16-4E1D450075DC}">
      <dgm:prSet phldrT="[文本]" custT="1"/>
      <dgm:spPr>
        <a:solidFill>
          <a:schemeClr val="accent4">
            <a:lumMod val="60000"/>
            <a:lumOff val="40000"/>
          </a:schemeClr>
        </a:solidFill>
      </dgm:spPr>
      <dgm:t>
        <a:bodyPr/>
        <a:lstStyle/>
        <a:p>
          <a:r>
            <a:rPr lang="zh-CN" altLang="en-US" sz="2000" b="0">
              <a:latin typeface="+mn-lt"/>
              <a:ea typeface="+mn-ea"/>
              <a:cs typeface="+mn-ea"/>
              <a:sym typeface="+mn-lt"/>
            </a:rPr>
            <a:t>成熟度</a:t>
          </a:r>
          <a:endParaRPr lang="zh-CN" altLang="en-US" sz="2000" dirty="0">
            <a:latin typeface="+mn-lt"/>
            <a:ea typeface="+mn-ea"/>
            <a:cs typeface="+mn-ea"/>
            <a:sym typeface="+mn-lt"/>
          </a:endParaRPr>
        </a:p>
      </dgm:t>
    </dgm:pt>
    <dgm:pt modelId="{866D52FF-E4CD-462C-BD27-38551BFD6F81}" type="parTrans" cxnId="{7AD2C5D6-8E93-4526-805A-7484E7B3A951}">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1CD5DC4F-E40D-40A3-9CEB-298AA4164BFC}" type="sibTrans" cxnId="{7AD2C5D6-8E93-4526-805A-7484E7B3A951}">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4382B255-B637-4BD7-8A10-FDD48AD9740A}">
      <dgm:prSet phldrT="[文本]" custT="1"/>
      <dgm:spPr/>
      <dgm:t>
        <a:bodyPr/>
        <a:lstStyle/>
        <a:p>
          <a:r>
            <a:rPr lang="zh-CN" altLang="en-US" sz="2000" b="0">
              <a:latin typeface="+mn-lt"/>
              <a:ea typeface="+mn-ea"/>
              <a:cs typeface="+mn-ea"/>
              <a:sym typeface="+mn-lt"/>
            </a:rPr>
            <a:t>市场垄断性</a:t>
          </a:r>
          <a:endParaRPr lang="zh-CN" altLang="en-US" sz="2000" dirty="0">
            <a:latin typeface="+mn-lt"/>
            <a:ea typeface="+mn-ea"/>
            <a:cs typeface="+mn-ea"/>
            <a:sym typeface="+mn-lt"/>
          </a:endParaRPr>
        </a:p>
      </dgm:t>
    </dgm:pt>
    <dgm:pt modelId="{354FF75B-1183-41CE-A51B-51960D6A88CF}" type="parTrans" cxnId="{134E19D1-CE22-4033-8C05-5C129AD0F904}">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FF8A98D7-A940-4BAC-AD93-D23F433E42BD}" type="sibTrans" cxnId="{134E19D1-CE22-4033-8C05-5C129AD0F904}">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0C0ADFD4-28B4-4383-85D2-0648FA154565}">
      <dgm:prSet phldrT="[文本]" custT="1"/>
      <dgm:spPr/>
      <dgm:t>
        <a:bodyPr/>
        <a:lstStyle/>
        <a:p>
          <a:r>
            <a:rPr lang="zh-CN" altLang="en-US" sz="2000" b="0">
              <a:latin typeface="+mn-lt"/>
              <a:ea typeface="+mn-ea"/>
              <a:cs typeface="+mn-ea"/>
              <a:sym typeface="+mn-lt"/>
            </a:rPr>
            <a:t>战略价值</a:t>
          </a:r>
          <a:endParaRPr lang="zh-CN" altLang="en-US" sz="2000" dirty="0">
            <a:latin typeface="+mn-lt"/>
            <a:ea typeface="+mn-ea"/>
            <a:cs typeface="+mn-ea"/>
            <a:sym typeface="+mn-lt"/>
          </a:endParaRPr>
        </a:p>
      </dgm:t>
    </dgm:pt>
    <dgm:pt modelId="{B78EBA97-FCBE-42A8-893A-55B9C754753D}" type="parTrans" cxnId="{9D4077DB-0E3E-4EAE-975A-0EDEB3277D2D}">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7C4C3692-BC65-4C1F-A271-06181B5C4DF5}" type="sibTrans" cxnId="{9D4077DB-0E3E-4EAE-975A-0EDEB3277D2D}">
      <dgm:prSet/>
      <dgm:spPr/>
      <dgm:t>
        <a:bodyPr/>
        <a:lstStyle/>
        <a:p>
          <a:endParaRPr lang="zh-CN" altLang="en-US" sz="2000">
            <a:latin typeface="思源宋体 CN" panose="02020400000000000000" pitchFamily="18" charset="-122"/>
            <a:ea typeface="思源宋体 CN" panose="02020400000000000000" pitchFamily="18" charset="-122"/>
          </a:endParaRPr>
        </a:p>
      </dgm:t>
    </dgm:pt>
    <dgm:pt modelId="{6332C0FA-7DEE-4140-834A-94EC523A1D51}" type="pres">
      <dgm:prSet presAssocID="{7971AF32-6707-4933-9DE4-E6E34CD66282}" presName="theList" presStyleCnt="0">
        <dgm:presLayoutVars>
          <dgm:dir/>
          <dgm:animLvl val="lvl"/>
          <dgm:resizeHandles val="exact"/>
        </dgm:presLayoutVars>
      </dgm:prSet>
      <dgm:spPr/>
      <dgm:t>
        <a:bodyPr/>
        <a:lstStyle/>
        <a:p>
          <a:endParaRPr lang="zh-CN" altLang="en-US"/>
        </a:p>
      </dgm:t>
    </dgm:pt>
    <dgm:pt modelId="{D80D6660-510A-4C1F-BE97-F706755BF497}" type="pres">
      <dgm:prSet presAssocID="{E361940F-511E-403F-A85B-5A18C4FCF06F}" presName="compNode" presStyleCnt="0"/>
      <dgm:spPr/>
    </dgm:pt>
    <dgm:pt modelId="{0A8F8EB2-E69B-40C7-BAC6-C2B3DCFA3612}" type="pres">
      <dgm:prSet presAssocID="{E361940F-511E-403F-A85B-5A18C4FCF06F}" presName="aNode" presStyleLbl="bgShp" presStyleIdx="0" presStyleCnt="3"/>
      <dgm:spPr/>
      <dgm:t>
        <a:bodyPr/>
        <a:lstStyle/>
        <a:p>
          <a:endParaRPr lang="zh-CN" altLang="en-US"/>
        </a:p>
      </dgm:t>
    </dgm:pt>
    <dgm:pt modelId="{A4BB6772-FE91-4E1C-9F0E-61D8D75A5188}" type="pres">
      <dgm:prSet presAssocID="{E361940F-511E-403F-A85B-5A18C4FCF06F}" presName="textNode" presStyleLbl="bgShp" presStyleIdx="0" presStyleCnt="3"/>
      <dgm:spPr/>
      <dgm:t>
        <a:bodyPr/>
        <a:lstStyle/>
        <a:p>
          <a:endParaRPr lang="zh-CN" altLang="en-US"/>
        </a:p>
      </dgm:t>
    </dgm:pt>
    <dgm:pt modelId="{EAEDB07E-7759-464B-BD2D-D12C45151EE1}" type="pres">
      <dgm:prSet presAssocID="{E361940F-511E-403F-A85B-5A18C4FCF06F}" presName="compChildNode" presStyleCnt="0"/>
      <dgm:spPr/>
    </dgm:pt>
    <dgm:pt modelId="{C92B182B-FA0A-4FBD-9C94-E08EC025BCB9}" type="pres">
      <dgm:prSet presAssocID="{E361940F-511E-403F-A85B-5A18C4FCF06F}" presName="theInnerList" presStyleCnt="0"/>
      <dgm:spPr/>
    </dgm:pt>
    <dgm:pt modelId="{3021A64D-DF5C-441B-AAE3-6A1BF244F2A5}" type="pres">
      <dgm:prSet presAssocID="{5B471D5D-6710-42ED-BB81-02927F90F3EC}" presName="childNode" presStyleLbl="node1" presStyleIdx="0" presStyleCnt="6">
        <dgm:presLayoutVars>
          <dgm:bulletEnabled val="1"/>
        </dgm:presLayoutVars>
      </dgm:prSet>
      <dgm:spPr/>
      <dgm:t>
        <a:bodyPr/>
        <a:lstStyle/>
        <a:p>
          <a:endParaRPr lang="zh-CN" altLang="en-US"/>
        </a:p>
      </dgm:t>
    </dgm:pt>
    <dgm:pt modelId="{FBBA4D00-4365-45E1-AA5F-14315B72BDF8}" type="pres">
      <dgm:prSet presAssocID="{5B471D5D-6710-42ED-BB81-02927F90F3EC}" presName="aSpace2" presStyleCnt="0"/>
      <dgm:spPr/>
    </dgm:pt>
    <dgm:pt modelId="{7CC88D5A-ED9D-4D0D-ACF9-6CBD56209D87}" type="pres">
      <dgm:prSet presAssocID="{670A9D5F-05FA-4BA3-80E6-BB2B4C20B948}" presName="childNode" presStyleLbl="node1" presStyleIdx="1" presStyleCnt="6">
        <dgm:presLayoutVars>
          <dgm:bulletEnabled val="1"/>
        </dgm:presLayoutVars>
      </dgm:prSet>
      <dgm:spPr/>
      <dgm:t>
        <a:bodyPr/>
        <a:lstStyle/>
        <a:p>
          <a:endParaRPr lang="zh-CN" altLang="en-US"/>
        </a:p>
      </dgm:t>
    </dgm:pt>
    <dgm:pt modelId="{6EF9CCE1-AB59-4C26-9786-274350C0E666}" type="pres">
      <dgm:prSet presAssocID="{E361940F-511E-403F-A85B-5A18C4FCF06F}" presName="aSpace" presStyleCnt="0"/>
      <dgm:spPr/>
    </dgm:pt>
    <dgm:pt modelId="{C9B813FC-C2EC-4A93-A509-05E9B4840268}" type="pres">
      <dgm:prSet presAssocID="{8B19B39E-D300-4E60-984B-9C9A9A1DEEDE}" presName="compNode" presStyleCnt="0"/>
      <dgm:spPr/>
    </dgm:pt>
    <dgm:pt modelId="{A5D53261-5C81-440D-BBDB-D756FAFEF57A}" type="pres">
      <dgm:prSet presAssocID="{8B19B39E-D300-4E60-984B-9C9A9A1DEEDE}" presName="aNode" presStyleLbl="bgShp" presStyleIdx="1" presStyleCnt="3"/>
      <dgm:spPr/>
      <dgm:t>
        <a:bodyPr/>
        <a:lstStyle/>
        <a:p>
          <a:endParaRPr lang="zh-CN" altLang="en-US"/>
        </a:p>
      </dgm:t>
    </dgm:pt>
    <dgm:pt modelId="{DB904AE3-08DC-49D7-966B-252EAEE353F9}" type="pres">
      <dgm:prSet presAssocID="{8B19B39E-D300-4E60-984B-9C9A9A1DEEDE}" presName="textNode" presStyleLbl="bgShp" presStyleIdx="1" presStyleCnt="3"/>
      <dgm:spPr/>
      <dgm:t>
        <a:bodyPr/>
        <a:lstStyle/>
        <a:p>
          <a:endParaRPr lang="zh-CN" altLang="en-US"/>
        </a:p>
      </dgm:t>
    </dgm:pt>
    <dgm:pt modelId="{506512AE-E269-4051-9E8F-281C824BD707}" type="pres">
      <dgm:prSet presAssocID="{8B19B39E-D300-4E60-984B-9C9A9A1DEEDE}" presName="compChildNode" presStyleCnt="0"/>
      <dgm:spPr/>
    </dgm:pt>
    <dgm:pt modelId="{1CA4321C-F14F-49F3-B7F5-E7162C20CEF9}" type="pres">
      <dgm:prSet presAssocID="{8B19B39E-D300-4E60-984B-9C9A9A1DEEDE}" presName="theInnerList" presStyleCnt="0"/>
      <dgm:spPr/>
    </dgm:pt>
    <dgm:pt modelId="{FF27097F-527C-4B97-8061-9620661EFA1E}" type="pres">
      <dgm:prSet presAssocID="{9615210E-9920-4E05-8329-330E57251AA1}" presName="childNode" presStyleLbl="node1" presStyleIdx="2" presStyleCnt="6">
        <dgm:presLayoutVars>
          <dgm:bulletEnabled val="1"/>
        </dgm:presLayoutVars>
      </dgm:prSet>
      <dgm:spPr/>
      <dgm:t>
        <a:bodyPr/>
        <a:lstStyle/>
        <a:p>
          <a:endParaRPr lang="zh-CN" altLang="en-US"/>
        </a:p>
      </dgm:t>
    </dgm:pt>
    <dgm:pt modelId="{16AEEE13-B44D-4218-817D-D98252E924DA}" type="pres">
      <dgm:prSet presAssocID="{9615210E-9920-4E05-8329-330E57251AA1}" presName="aSpace2" presStyleCnt="0"/>
      <dgm:spPr/>
    </dgm:pt>
    <dgm:pt modelId="{4C383A9F-F407-45E3-BB58-D82C8D99D146}" type="pres">
      <dgm:prSet presAssocID="{69A214DE-E148-4BB3-BB0C-832AB06AEA6F}" presName="childNode" presStyleLbl="node1" presStyleIdx="3" presStyleCnt="6">
        <dgm:presLayoutVars>
          <dgm:bulletEnabled val="1"/>
        </dgm:presLayoutVars>
      </dgm:prSet>
      <dgm:spPr/>
      <dgm:t>
        <a:bodyPr/>
        <a:lstStyle/>
        <a:p>
          <a:endParaRPr lang="zh-CN" altLang="en-US"/>
        </a:p>
      </dgm:t>
    </dgm:pt>
    <dgm:pt modelId="{E1489C93-9B76-4B48-838D-95BD5E0C7BC4}" type="pres">
      <dgm:prSet presAssocID="{8B19B39E-D300-4E60-984B-9C9A9A1DEEDE}" presName="aSpace" presStyleCnt="0"/>
      <dgm:spPr/>
    </dgm:pt>
    <dgm:pt modelId="{59519F1B-4765-4069-8CD2-BDD53E85FCCF}" type="pres">
      <dgm:prSet presAssocID="{277D6177-D2F2-4F3A-9C16-4E1D450075DC}" presName="compNode" presStyleCnt="0"/>
      <dgm:spPr/>
    </dgm:pt>
    <dgm:pt modelId="{9D3BBFEB-1815-4BAF-BD39-799E9D41A0BC}" type="pres">
      <dgm:prSet presAssocID="{277D6177-D2F2-4F3A-9C16-4E1D450075DC}" presName="aNode" presStyleLbl="bgShp" presStyleIdx="2" presStyleCnt="3" custLinFactNeighborX="7510" custLinFactNeighborY="-7213"/>
      <dgm:spPr/>
      <dgm:t>
        <a:bodyPr/>
        <a:lstStyle/>
        <a:p>
          <a:endParaRPr lang="zh-CN" altLang="en-US"/>
        </a:p>
      </dgm:t>
    </dgm:pt>
    <dgm:pt modelId="{8ECCB1D3-422D-4966-94EF-C5892EB204D3}" type="pres">
      <dgm:prSet presAssocID="{277D6177-D2F2-4F3A-9C16-4E1D450075DC}" presName="textNode" presStyleLbl="bgShp" presStyleIdx="2" presStyleCnt="3"/>
      <dgm:spPr/>
      <dgm:t>
        <a:bodyPr/>
        <a:lstStyle/>
        <a:p>
          <a:endParaRPr lang="zh-CN" altLang="en-US"/>
        </a:p>
      </dgm:t>
    </dgm:pt>
    <dgm:pt modelId="{2250A35E-271E-4BC2-B4F6-7F74A9E8AA3A}" type="pres">
      <dgm:prSet presAssocID="{277D6177-D2F2-4F3A-9C16-4E1D450075DC}" presName="compChildNode" presStyleCnt="0"/>
      <dgm:spPr/>
    </dgm:pt>
    <dgm:pt modelId="{B915954E-5B78-4E34-9729-2307C6889888}" type="pres">
      <dgm:prSet presAssocID="{277D6177-D2F2-4F3A-9C16-4E1D450075DC}" presName="theInnerList" presStyleCnt="0"/>
      <dgm:spPr/>
    </dgm:pt>
    <dgm:pt modelId="{94DA923A-3151-437B-B16F-DC5460B51F64}" type="pres">
      <dgm:prSet presAssocID="{4382B255-B637-4BD7-8A10-FDD48AD9740A}" presName="childNode" presStyleLbl="node1" presStyleIdx="4" presStyleCnt="6">
        <dgm:presLayoutVars>
          <dgm:bulletEnabled val="1"/>
        </dgm:presLayoutVars>
      </dgm:prSet>
      <dgm:spPr/>
      <dgm:t>
        <a:bodyPr/>
        <a:lstStyle/>
        <a:p>
          <a:endParaRPr lang="zh-CN" altLang="en-US"/>
        </a:p>
      </dgm:t>
    </dgm:pt>
    <dgm:pt modelId="{CBD042C7-C859-46A3-A150-0AE0D4F75E76}" type="pres">
      <dgm:prSet presAssocID="{4382B255-B637-4BD7-8A10-FDD48AD9740A}" presName="aSpace2" presStyleCnt="0"/>
      <dgm:spPr/>
    </dgm:pt>
    <dgm:pt modelId="{098BF156-5885-422B-B4FA-6B18FCFF5E4D}" type="pres">
      <dgm:prSet presAssocID="{0C0ADFD4-28B4-4383-85D2-0648FA154565}" presName="childNode" presStyleLbl="node1" presStyleIdx="5" presStyleCnt="6">
        <dgm:presLayoutVars>
          <dgm:bulletEnabled val="1"/>
        </dgm:presLayoutVars>
      </dgm:prSet>
      <dgm:spPr/>
      <dgm:t>
        <a:bodyPr/>
        <a:lstStyle/>
        <a:p>
          <a:endParaRPr lang="zh-CN" altLang="en-US"/>
        </a:p>
      </dgm:t>
    </dgm:pt>
  </dgm:ptLst>
  <dgm:cxnLst>
    <dgm:cxn modelId="{DC495343-C111-40B3-9AD5-06892D92F43B}" srcId="{E361940F-511E-403F-A85B-5A18C4FCF06F}" destId="{670A9D5F-05FA-4BA3-80E6-BB2B4C20B948}" srcOrd="1" destOrd="0" parTransId="{83343496-B679-437E-9621-F1606391BB6E}" sibTransId="{42DA1FE5-D964-4C98-9089-9EE4BEC02F19}"/>
    <dgm:cxn modelId="{8C931A7B-EA9B-463E-A629-AD73D5DAD1E5}" type="presOf" srcId="{8B19B39E-D300-4E60-984B-9C9A9A1DEEDE}" destId="{A5D53261-5C81-440D-BBDB-D756FAFEF57A}" srcOrd="0" destOrd="0" presId="urn:microsoft.com/office/officeart/2005/8/layout/lProcess2"/>
    <dgm:cxn modelId="{1A0A239E-9DA4-41C2-876B-9529F36243D2}" srcId="{7971AF32-6707-4933-9DE4-E6E34CD66282}" destId="{8B19B39E-D300-4E60-984B-9C9A9A1DEEDE}" srcOrd="1" destOrd="0" parTransId="{E924FB7E-89B0-4ADF-94EB-20B020D48383}" sibTransId="{CEC8F342-E2A4-4DAC-97AC-D393BD057DA0}"/>
    <dgm:cxn modelId="{9D4077DB-0E3E-4EAE-975A-0EDEB3277D2D}" srcId="{277D6177-D2F2-4F3A-9C16-4E1D450075DC}" destId="{0C0ADFD4-28B4-4383-85D2-0648FA154565}" srcOrd="1" destOrd="0" parTransId="{B78EBA97-FCBE-42A8-893A-55B9C754753D}" sibTransId="{7C4C3692-BC65-4C1F-A271-06181B5C4DF5}"/>
    <dgm:cxn modelId="{3BFAF77F-A654-44FD-B95B-D089DDA4102C}" type="presOf" srcId="{0C0ADFD4-28B4-4383-85D2-0648FA154565}" destId="{098BF156-5885-422B-B4FA-6B18FCFF5E4D}" srcOrd="0" destOrd="0" presId="urn:microsoft.com/office/officeart/2005/8/layout/lProcess2"/>
    <dgm:cxn modelId="{5EAD1B33-6D8C-4C0D-A51E-59EF21B370CE}" type="presOf" srcId="{670A9D5F-05FA-4BA3-80E6-BB2B4C20B948}" destId="{7CC88D5A-ED9D-4D0D-ACF9-6CBD56209D87}" srcOrd="0" destOrd="0" presId="urn:microsoft.com/office/officeart/2005/8/layout/lProcess2"/>
    <dgm:cxn modelId="{2F25A376-B6E7-4DF4-9E7E-17BE5AF7E343}" type="presOf" srcId="{8B19B39E-D300-4E60-984B-9C9A9A1DEEDE}" destId="{DB904AE3-08DC-49D7-966B-252EAEE353F9}" srcOrd="1" destOrd="0" presId="urn:microsoft.com/office/officeart/2005/8/layout/lProcess2"/>
    <dgm:cxn modelId="{C72670A7-622D-4046-A390-85943F40A4AC}" type="presOf" srcId="{9615210E-9920-4E05-8329-330E57251AA1}" destId="{FF27097F-527C-4B97-8061-9620661EFA1E}" srcOrd="0" destOrd="0" presId="urn:microsoft.com/office/officeart/2005/8/layout/lProcess2"/>
    <dgm:cxn modelId="{0317820E-B0D9-4150-BA69-B16BBA166314}" type="presOf" srcId="{E361940F-511E-403F-A85B-5A18C4FCF06F}" destId="{A4BB6772-FE91-4E1C-9F0E-61D8D75A5188}" srcOrd="1" destOrd="0" presId="urn:microsoft.com/office/officeart/2005/8/layout/lProcess2"/>
    <dgm:cxn modelId="{317EC8DB-D1EF-4273-96D7-A8F0D953818B}" srcId="{7971AF32-6707-4933-9DE4-E6E34CD66282}" destId="{E361940F-511E-403F-A85B-5A18C4FCF06F}" srcOrd="0" destOrd="0" parTransId="{61CAC5D5-38DE-4771-8F5E-8451DB08F9A7}" sibTransId="{47915778-2E8C-4E06-8FF2-702E25C9B665}"/>
    <dgm:cxn modelId="{9EDE7AE6-7971-4BA8-91A2-FA15559BDA83}" srcId="{E361940F-511E-403F-A85B-5A18C4FCF06F}" destId="{5B471D5D-6710-42ED-BB81-02927F90F3EC}" srcOrd="0" destOrd="0" parTransId="{DF77EFEC-A2C0-4E97-9A6D-3FE764074BE7}" sibTransId="{EBDC62F1-9502-4A0A-AF32-70E266795F74}"/>
    <dgm:cxn modelId="{18021A0D-E72C-4897-8C9B-71A684A3AA0F}" srcId="{8B19B39E-D300-4E60-984B-9C9A9A1DEEDE}" destId="{9615210E-9920-4E05-8329-330E57251AA1}" srcOrd="0" destOrd="0" parTransId="{03C111F9-2866-41AB-92DA-7C96AEE1B265}" sibTransId="{14F98E05-DE2E-4D44-BEE7-6FAC43B48EDD}"/>
    <dgm:cxn modelId="{83854BB9-B814-4420-B8DC-911B23B890B7}" type="presOf" srcId="{5B471D5D-6710-42ED-BB81-02927F90F3EC}" destId="{3021A64D-DF5C-441B-AAE3-6A1BF244F2A5}" srcOrd="0" destOrd="0" presId="urn:microsoft.com/office/officeart/2005/8/layout/lProcess2"/>
    <dgm:cxn modelId="{37C10148-A16A-4755-A726-8820C4D9BAD4}" type="presOf" srcId="{69A214DE-E148-4BB3-BB0C-832AB06AEA6F}" destId="{4C383A9F-F407-45E3-BB58-D82C8D99D146}" srcOrd="0" destOrd="0" presId="urn:microsoft.com/office/officeart/2005/8/layout/lProcess2"/>
    <dgm:cxn modelId="{B24CC464-9B00-4C7A-B6D3-60DA7F47EF14}" type="presOf" srcId="{277D6177-D2F2-4F3A-9C16-4E1D450075DC}" destId="{9D3BBFEB-1815-4BAF-BD39-799E9D41A0BC}" srcOrd="0" destOrd="0" presId="urn:microsoft.com/office/officeart/2005/8/layout/lProcess2"/>
    <dgm:cxn modelId="{8BE1F795-36DD-47A3-B489-ACAE7D60CA0F}" type="presOf" srcId="{277D6177-D2F2-4F3A-9C16-4E1D450075DC}" destId="{8ECCB1D3-422D-4966-94EF-C5892EB204D3}" srcOrd="1" destOrd="0" presId="urn:microsoft.com/office/officeart/2005/8/layout/lProcess2"/>
    <dgm:cxn modelId="{9BF3D732-CF75-44F9-A990-6352E1F319A1}" type="presOf" srcId="{4382B255-B637-4BD7-8A10-FDD48AD9740A}" destId="{94DA923A-3151-437B-B16F-DC5460B51F64}" srcOrd="0" destOrd="0" presId="urn:microsoft.com/office/officeart/2005/8/layout/lProcess2"/>
    <dgm:cxn modelId="{7AD2C5D6-8E93-4526-805A-7484E7B3A951}" srcId="{7971AF32-6707-4933-9DE4-E6E34CD66282}" destId="{277D6177-D2F2-4F3A-9C16-4E1D450075DC}" srcOrd="2" destOrd="0" parTransId="{866D52FF-E4CD-462C-BD27-38551BFD6F81}" sibTransId="{1CD5DC4F-E40D-40A3-9CEB-298AA4164BFC}"/>
    <dgm:cxn modelId="{50A4E3DE-5D8B-4E16-9AC2-0EAFBE822D09}" type="presOf" srcId="{7971AF32-6707-4933-9DE4-E6E34CD66282}" destId="{6332C0FA-7DEE-4140-834A-94EC523A1D51}" srcOrd="0" destOrd="0" presId="urn:microsoft.com/office/officeart/2005/8/layout/lProcess2"/>
    <dgm:cxn modelId="{134E19D1-CE22-4033-8C05-5C129AD0F904}" srcId="{277D6177-D2F2-4F3A-9C16-4E1D450075DC}" destId="{4382B255-B637-4BD7-8A10-FDD48AD9740A}" srcOrd="0" destOrd="0" parTransId="{354FF75B-1183-41CE-A51B-51960D6A88CF}" sibTransId="{FF8A98D7-A940-4BAC-AD93-D23F433E42BD}"/>
    <dgm:cxn modelId="{24A78616-BA0A-400B-80F1-EA76CCE5FB76}" type="presOf" srcId="{E361940F-511E-403F-A85B-5A18C4FCF06F}" destId="{0A8F8EB2-E69B-40C7-BAC6-C2B3DCFA3612}" srcOrd="0" destOrd="0" presId="urn:microsoft.com/office/officeart/2005/8/layout/lProcess2"/>
    <dgm:cxn modelId="{7D8A186A-DA57-4E17-B877-32C0FCD0C849}" srcId="{8B19B39E-D300-4E60-984B-9C9A9A1DEEDE}" destId="{69A214DE-E148-4BB3-BB0C-832AB06AEA6F}" srcOrd="1" destOrd="0" parTransId="{C9DDC890-B99E-41F9-9AFC-C4E796D197EF}" sibTransId="{67BE86FB-6715-4AA8-9413-41234FFAEF75}"/>
    <dgm:cxn modelId="{923E57DA-B959-49C8-ADF2-9E50B8872D98}" type="presParOf" srcId="{6332C0FA-7DEE-4140-834A-94EC523A1D51}" destId="{D80D6660-510A-4C1F-BE97-F706755BF497}" srcOrd="0" destOrd="0" presId="urn:microsoft.com/office/officeart/2005/8/layout/lProcess2"/>
    <dgm:cxn modelId="{5907588C-4087-4868-9107-14E004AF7053}" type="presParOf" srcId="{D80D6660-510A-4C1F-BE97-F706755BF497}" destId="{0A8F8EB2-E69B-40C7-BAC6-C2B3DCFA3612}" srcOrd="0" destOrd="0" presId="urn:microsoft.com/office/officeart/2005/8/layout/lProcess2"/>
    <dgm:cxn modelId="{567153CA-28DC-49A7-B241-30FD56549BD1}" type="presParOf" srcId="{D80D6660-510A-4C1F-BE97-F706755BF497}" destId="{A4BB6772-FE91-4E1C-9F0E-61D8D75A5188}" srcOrd="1" destOrd="0" presId="urn:microsoft.com/office/officeart/2005/8/layout/lProcess2"/>
    <dgm:cxn modelId="{062E5A9D-2538-4CF4-AAB1-E7A2C2CDA847}" type="presParOf" srcId="{D80D6660-510A-4C1F-BE97-F706755BF497}" destId="{EAEDB07E-7759-464B-BD2D-D12C45151EE1}" srcOrd="2" destOrd="0" presId="urn:microsoft.com/office/officeart/2005/8/layout/lProcess2"/>
    <dgm:cxn modelId="{48B3EB03-CBF3-43DF-92FB-87077C1E939E}" type="presParOf" srcId="{EAEDB07E-7759-464B-BD2D-D12C45151EE1}" destId="{C92B182B-FA0A-4FBD-9C94-E08EC025BCB9}" srcOrd="0" destOrd="0" presId="urn:microsoft.com/office/officeart/2005/8/layout/lProcess2"/>
    <dgm:cxn modelId="{0EFC8A4B-62AF-4D47-8A7A-409C9AEDD3AD}" type="presParOf" srcId="{C92B182B-FA0A-4FBD-9C94-E08EC025BCB9}" destId="{3021A64D-DF5C-441B-AAE3-6A1BF244F2A5}" srcOrd="0" destOrd="0" presId="urn:microsoft.com/office/officeart/2005/8/layout/lProcess2"/>
    <dgm:cxn modelId="{C4BEE4B1-3E8D-4A1B-95E9-A7F2B7E7076D}" type="presParOf" srcId="{C92B182B-FA0A-4FBD-9C94-E08EC025BCB9}" destId="{FBBA4D00-4365-45E1-AA5F-14315B72BDF8}" srcOrd="1" destOrd="0" presId="urn:microsoft.com/office/officeart/2005/8/layout/lProcess2"/>
    <dgm:cxn modelId="{76DE3805-53A8-4047-BB77-ACA3C13AB10E}" type="presParOf" srcId="{C92B182B-FA0A-4FBD-9C94-E08EC025BCB9}" destId="{7CC88D5A-ED9D-4D0D-ACF9-6CBD56209D87}" srcOrd="2" destOrd="0" presId="urn:microsoft.com/office/officeart/2005/8/layout/lProcess2"/>
    <dgm:cxn modelId="{FB8AA241-6147-4B1A-943A-13B081E9E153}" type="presParOf" srcId="{6332C0FA-7DEE-4140-834A-94EC523A1D51}" destId="{6EF9CCE1-AB59-4C26-9786-274350C0E666}" srcOrd="1" destOrd="0" presId="urn:microsoft.com/office/officeart/2005/8/layout/lProcess2"/>
    <dgm:cxn modelId="{46186182-98B1-4408-A59B-0EA859D0984A}" type="presParOf" srcId="{6332C0FA-7DEE-4140-834A-94EC523A1D51}" destId="{C9B813FC-C2EC-4A93-A509-05E9B4840268}" srcOrd="2" destOrd="0" presId="urn:microsoft.com/office/officeart/2005/8/layout/lProcess2"/>
    <dgm:cxn modelId="{F4F8FB05-5409-43EA-9C10-353F68DC90ED}" type="presParOf" srcId="{C9B813FC-C2EC-4A93-A509-05E9B4840268}" destId="{A5D53261-5C81-440D-BBDB-D756FAFEF57A}" srcOrd="0" destOrd="0" presId="urn:microsoft.com/office/officeart/2005/8/layout/lProcess2"/>
    <dgm:cxn modelId="{550ED35A-6D4E-44DC-945C-A3B760A1C7B6}" type="presParOf" srcId="{C9B813FC-C2EC-4A93-A509-05E9B4840268}" destId="{DB904AE3-08DC-49D7-966B-252EAEE353F9}" srcOrd="1" destOrd="0" presId="urn:microsoft.com/office/officeart/2005/8/layout/lProcess2"/>
    <dgm:cxn modelId="{992C15ED-105F-4D73-86A9-3919B5ADBD0C}" type="presParOf" srcId="{C9B813FC-C2EC-4A93-A509-05E9B4840268}" destId="{506512AE-E269-4051-9E8F-281C824BD707}" srcOrd="2" destOrd="0" presId="urn:microsoft.com/office/officeart/2005/8/layout/lProcess2"/>
    <dgm:cxn modelId="{1AF0DF25-C577-42E0-B5DD-CAFD5FB5CF89}" type="presParOf" srcId="{506512AE-E269-4051-9E8F-281C824BD707}" destId="{1CA4321C-F14F-49F3-B7F5-E7162C20CEF9}" srcOrd="0" destOrd="0" presId="urn:microsoft.com/office/officeart/2005/8/layout/lProcess2"/>
    <dgm:cxn modelId="{E4D1EDCE-5789-4A74-A716-372818A8353B}" type="presParOf" srcId="{1CA4321C-F14F-49F3-B7F5-E7162C20CEF9}" destId="{FF27097F-527C-4B97-8061-9620661EFA1E}" srcOrd="0" destOrd="0" presId="urn:microsoft.com/office/officeart/2005/8/layout/lProcess2"/>
    <dgm:cxn modelId="{48A6EBBB-39E0-4467-A5AF-1EAF87FA819E}" type="presParOf" srcId="{1CA4321C-F14F-49F3-B7F5-E7162C20CEF9}" destId="{16AEEE13-B44D-4218-817D-D98252E924DA}" srcOrd="1" destOrd="0" presId="urn:microsoft.com/office/officeart/2005/8/layout/lProcess2"/>
    <dgm:cxn modelId="{89B5269E-41B1-4546-8505-8067904A4FAE}" type="presParOf" srcId="{1CA4321C-F14F-49F3-B7F5-E7162C20CEF9}" destId="{4C383A9F-F407-45E3-BB58-D82C8D99D146}" srcOrd="2" destOrd="0" presId="urn:microsoft.com/office/officeart/2005/8/layout/lProcess2"/>
    <dgm:cxn modelId="{416B01C7-714A-416C-B042-DED971F1AF1A}" type="presParOf" srcId="{6332C0FA-7DEE-4140-834A-94EC523A1D51}" destId="{E1489C93-9B76-4B48-838D-95BD5E0C7BC4}" srcOrd="3" destOrd="0" presId="urn:microsoft.com/office/officeart/2005/8/layout/lProcess2"/>
    <dgm:cxn modelId="{4E4F3CEE-9907-436C-A213-98751AF60177}" type="presParOf" srcId="{6332C0FA-7DEE-4140-834A-94EC523A1D51}" destId="{59519F1B-4765-4069-8CD2-BDD53E85FCCF}" srcOrd="4" destOrd="0" presId="urn:microsoft.com/office/officeart/2005/8/layout/lProcess2"/>
    <dgm:cxn modelId="{F1FB979C-5D01-4564-B31E-92C71937F85D}" type="presParOf" srcId="{59519F1B-4765-4069-8CD2-BDD53E85FCCF}" destId="{9D3BBFEB-1815-4BAF-BD39-799E9D41A0BC}" srcOrd="0" destOrd="0" presId="urn:microsoft.com/office/officeart/2005/8/layout/lProcess2"/>
    <dgm:cxn modelId="{4522632D-6DCA-48C4-AB8D-328E78A0CC50}" type="presParOf" srcId="{59519F1B-4765-4069-8CD2-BDD53E85FCCF}" destId="{8ECCB1D3-422D-4966-94EF-C5892EB204D3}" srcOrd="1" destOrd="0" presId="urn:microsoft.com/office/officeart/2005/8/layout/lProcess2"/>
    <dgm:cxn modelId="{A6BD0E04-F85A-4D73-B2E2-0BD15F293CD5}" type="presParOf" srcId="{59519F1B-4765-4069-8CD2-BDD53E85FCCF}" destId="{2250A35E-271E-4BC2-B4F6-7F74A9E8AA3A}" srcOrd="2" destOrd="0" presId="urn:microsoft.com/office/officeart/2005/8/layout/lProcess2"/>
    <dgm:cxn modelId="{FE393828-A018-4AC7-A311-CA52A96826C1}" type="presParOf" srcId="{2250A35E-271E-4BC2-B4F6-7F74A9E8AA3A}" destId="{B915954E-5B78-4E34-9729-2307C6889888}" srcOrd="0" destOrd="0" presId="urn:microsoft.com/office/officeart/2005/8/layout/lProcess2"/>
    <dgm:cxn modelId="{612A2245-963F-48BF-A035-AFC0318697C6}" type="presParOf" srcId="{B915954E-5B78-4E34-9729-2307C6889888}" destId="{94DA923A-3151-437B-B16F-DC5460B51F64}" srcOrd="0" destOrd="0" presId="urn:microsoft.com/office/officeart/2005/8/layout/lProcess2"/>
    <dgm:cxn modelId="{37A91A40-40E6-4BD1-A96A-184B66BA6BB5}" type="presParOf" srcId="{B915954E-5B78-4E34-9729-2307C6889888}" destId="{CBD042C7-C859-46A3-A150-0AE0D4F75E76}" srcOrd="1" destOrd="0" presId="urn:microsoft.com/office/officeart/2005/8/layout/lProcess2"/>
    <dgm:cxn modelId="{FDEF415A-18DD-4ACA-A7D4-74B209490686}" type="presParOf" srcId="{B915954E-5B78-4E34-9729-2307C6889888}" destId="{098BF156-5885-422B-B4FA-6B18FCFF5E4D}"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971AF32-6707-4933-9DE4-E6E34CD66282}"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zh-CN" altLang="en-US"/>
        </a:p>
      </dgm:t>
    </dgm:pt>
    <dgm:pt modelId="{E361940F-511E-403F-A85B-5A18C4FCF06F}">
      <dgm:prSet phldrT="[文本]" custT="1"/>
      <dgm:spPr>
        <a:solidFill>
          <a:srgbClr val="C00000"/>
        </a:solidFill>
      </dgm:spPr>
      <dgm:t>
        <a:bodyPr/>
        <a:lstStyle/>
        <a:p>
          <a:r>
            <a:rPr lang="zh-CN" altLang="en-US" sz="1200" b="1" dirty="0">
              <a:solidFill>
                <a:schemeClr val="bg1"/>
              </a:solidFill>
              <a:latin typeface="+mn-lt"/>
              <a:ea typeface="+mn-ea"/>
              <a:cs typeface="+mn-ea"/>
              <a:sym typeface="+mn-lt"/>
            </a:rPr>
            <a:t>   前期投入：研发总经费、研发周期</a:t>
          </a:r>
          <a:r>
            <a:rPr lang="en-US" altLang="en-US" sz="1200" b="1" dirty="0">
              <a:solidFill>
                <a:schemeClr val="bg1"/>
              </a:solidFill>
              <a:latin typeface="+mn-lt"/>
              <a:ea typeface="+mn-ea"/>
              <a:cs typeface="+mn-ea"/>
              <a:sym typeface="+mn-lt"/>
            </a:rPr>
            <a:t>---</a:t>
          </a:r>
          <a:r>
            <a:rPr lang="zh-CN" altLang="en-US" sz="1200" b="1" dirty="0">
              <a:solidFill>
                <a:schemeClr val="bg1"/>
              </a:solidFill>
              <a:latin typeface="+mn-lt"/>
              <a:ea typeface="+mn-ea"/>
              <a:cs typeface="+mn-ea"/>
              <a:sym typeface="+mn-lt"/>
            </a:rPr>
            <a:t>技术越复杂、研发周 期越长，价值越大</a:t>
          </a:r>
        </a:p>
      </dgm:t>
    </dgm:pt>
    <dgm:pt modelId="{61CAC5D5-38DE-4771-8F5E-8451DB08F9A7}" type="parTrans" cxnId="{317EC8DB-D1EF-4273-96D7-A8F0D953818B}">
      <dgm:prSet/>
      <dgm:spPr/>
      <dgm:t>
        <a:bodyPr/>
        <a:lstStyle/>
        <a:p>
          <a:endParaRPr lang="zh-CN" altLang="en-US" sz="1200">
            <a:latin typeface="思源宋体 CN" panose="02020400000000000000" pitchFamily="18" charset="-122"/>
            <a:ea typeface="思源宋体 CN" panose="02020400000000000000" pitchFamily="18" charset="-122"/>
          </a:endParaRPr>
        </a:p>
      </dgm:t>
    </dgm:pt>
    <dgm:pt modelId="{47915778-2E8C-4E06-8FF2-702E25C9B665}" type="sibTrans" cxnId="{317EC8DB-D1EF-4273-96D7-A8F0D953818B}">
      <dgm:prSet/>
      <dgm:spPr/>
      <dgm:t>
        <a:bodyPr/>
        <a:lstStyle/>
        <a:p>
          <a:endParaRPr lang="zh-CN" altLang="en-US" sz="1200">
            <a:latin typeface="思源宋体 CN" panose="02020400000000000000" pitchFamily="18" charset="-122"/>
            <a:ea typeface="思源宋体 CN" panose="02020400000000000000" pitchFamily="18" charset="-122"/>
          </a:endParaRPr>
        </a:p>
      </dgm:t>
    </dgm:pt>
    <dgm:pt modelId="{5B471D5D-6710-42ED-BB81-02927F90F3EC}">
      <dgm:prSet phldrT="[文本]" custT="1"/>
      <dgm:spPr>
        <a:ln>
          <a:noFill/>
        </a:ln>
      </dgm:spPr>
      <dgm:t>
        <a:bodyPr/>
        <a:lstStyle/>
        <a:p>
          <a:r>
            <a:rPr lang="zh-CN" altLang="en-US" sz="1200" b="0" dirty="0">
              <a:latin typeface="+mn-lt"/>
              <a:ea typeface="+mn-ea"/>
              <a:cs typeface="+mn-ea"/>
              <a:sym typeface="+mn-lt"/>
            </a:rPr>
            <a:t>市场适用性：包含适用范围和适用程度两个因素</a:t>
          </a:r>
        </a:p>
      </dgm:t>
    </dgm:pt>
    <dgm:pt modelId="{DF77EFEC-A2C0-4E97-9A6D-3FE764074BE7}" type="parTrans" cxnId="{9EDE7AE6-7971-4BA8-91A2-FA15559BDA83}">
      <dgm:prSet/>
      <dgm:spPr/>
      <dgm:t>
        <a:bodyPr/>
        <a:lstStyle/>
        <a:p>
          <a:endParaRPr lang="zh-CN" altLang="en-US" sz="1200">
            <a:latin typeface="思源宋体 CN" panose="02020400000000000000" pitchFamily="18" charset="-122"/>
            <a:ea typeface="思源宋体 CN" panose="02020400000000000000" pitchFamily="18" charset="-122"/>
          </a:endParaRPr>
        </a:p>
      </dgm:t>
    </dgm:pt>
    <dgm:pt modelId="{EBDC62F1-9502-4A0A-AF32-70E266795F74}" type="sibTrans" cxnId="{9EDE7AE6-7971-4BA8-91A2-FA15559BDA83}">
      <dgm:prSet/>
      <dgm:spPr/>
      <dgm:t>
        <a:bodyPr/>
        <a:lstStyle/>
        <a:p>
          <a:endParaRPr lang="zh-CN" altLang="en-US" sz="1200">
            <a:latin typeface="思源宋体 CN" panose="02020400000000000000" pitchFamily="18" charset="-122"/>
            <a:ea typeface="思源宋体 CN" panose="02020400000000000000" pitchFamily="18" charset="-122"/>
          </a:endParaRPr>
        </a:p>
      </dgm:t>
    </dgm:pt>
    <dgm:pt modelId="{670A9D5F-05FA-4BA3-80E6-BB2B4C20B948}">
      <dgm:prSet phldrT="[文本]" custT="1"/>
      <dgm:spPr>
        <a:ln>
          <a:noFill/>
        </a:ln>
      </dgm:spPr>
      <dgm:t>
        <a:bodyPr/>
        <a:lstStyle/>
        <a:p>
          <a:r>
            <a:rPr lang="zh-CN" altLang="en-US" sz="1200" b="0" dirty="0">
              <a:latin typeface="+mn-lt"/>
              <a:ea typeface="+mn-ea"/>
              <a:cs typeface="+mn-ea"/>
              <a:sym typeface="+mn-lt"/>
            </a:rPr>
            <a:t>权属状况指标：权属类型分为</a:t>
          </a:r>
          <a:endParaRPr lang="en-US" altLang="zh-CN" sz="1200" b="0" dirty="0">
            <a:latin typeface="+mn-lt"/>
            <a:ea typeface="+mn-ea"/>
            <a:cs typeface="+mn-ea"/>
            <a:sym typeface="+mn-lt"/>
          </a:endParaRPr>
        </a:p>
        <a:p>
          <a:r>
            <a:rPr lang="zh-CN" altLang="en-US" sz="1200" b="0" dirty="0">
              <a:latin typeface="+mn-lt"/>
              <a:ea typeface="+mn-ea"/>
              <a:cs typeface="+mn-ea"/>
              <a:sym typeface="+mn-lt"/>
            </a:rPr>
            <a:t>专利、商标、著作权、商业秘密</a:t>
          </a:r>
          <a:endParaRPr lang="en-US" altLang="zh-CN" sz="1200" b="0" dirty="0">
            <a:latin typeface="+mn-lt"/>
            <a:ea typeface="+mn-ea"/>
            <a:cs typeface="+mn-ea"/>
            <a:sym typeface="+mn-lt"/>
          </a:endParaRPr>
        </a:p>
        <a:p>
          <a:r>
            <a:rPr lang="zh-CN" altLang="en-US" sz="1200" b="0" dirty="0">
              <a:latin typeface="+mn-lt"/>
              <a:ea typeface="+mn-ea"/>
              <a:cs typeface="+mn-ea"/>
              <a:sym typeface="+mn-lt"/>
            </a:rPr>
            <a:t>四种</a:t>
          </a:r>
        </a:p>
      </dgm:t>
    </dgm:pt>
    <dgm:pt modelId="{83343496-B679-437E-9621-F1606391BB6E}" type="parTrans" cxnId="{DC495343-C111-40B3-9AD5-06892D92F43B}">
      <dgm:prSet/>
      <dgm:spPr/>
      <dgm:t>
        <a:bodyPr/>
        <a:lstStyle/>
        <a:p>
          <a:endParaRPr lang="zh-CN" altLang="en-US" sz="1200">
            <a:latin typeface="思源宋体 CN" panose="02020400000000000000" pitchFamily="18" charset="-122"/>
            <a:ea typeface="思源宋体 CN" panose="02020400000000000000" pitchFamily="18" charset="-122"/>
          </a:endParaRPr>
        </a:p>
      </dgm:t>
    </dgm:pt>
    <dgm:pt modelId="{42DA1FE5-D964-4C98-9089-9EE4BEC02F19}" type="sibTrans" cxnId="{DC495343-C111-40B3-9AD5-06892D92F43B}">
      <dgm:prSet/>
      <dgm:spPr/>
      <dgm:t>
        <a:bodyPr/>
        <a:lstStyle/>
        <a:p>
          <a:endParaRPr lang="zh-CN" altLang="en-US" sz="1200">
            <a:latin typeface="思源宋体 CN" panose="02020400000000000000" pitchFamily="18" charset="-122"/>
            <a:ea typeface="思源宋体 CN" panose="02020400000000000000" pitchFamily="18" charset="-122"/>
          </a:endParaRPr>
        </a:p>
      </dgm:t>
    </dgm:pt>
    <dgm:pt modelId="{8B19B39E-D300-4E60-984B-9C9A9A1DEEDE}">
      <dgm:prSet phldrT="[文本]" custT="1"/>
      <dgm:spPr>
        <a:solidFill>
          <a:schemeClr val="accent4">
            <a:lumMod val="60000"/>
            <a:lumOff val="40000"/>
          </a:schemeClr>
        </a:solidFill>
      </dgm:spPr>
      <dgm:t>
        <a:bodyPr/>
        <a:lstStyle/>
        <a:p>
          <a:r>
            <a:rPr lang="zh-CN" altLang="en-US" sz="1200" b="0" dirty="0">
              <a:latin typeface="+mn-lt"/>
              <a:ea typeface="+mn-ea"/>
              <a:cs typeface="+mn-ea"/>
              <a:sym typeface="+mn-lt"/>
            </a:rPr>
            <a:t>创新性：创新度高，价值大</a:t>
          </a:r>
        </a:p>
      </dgm:t>
    </dgm:pt>
    <dgm:pt modelId="{E924FB7E-89B0-4ADF-94EB-20B020D48383}" type="parTrans" cxnId="{1A0A239E-9DA4-41C2-876B-9529F36243D2}">
      <dgm:prSet/>
      <dgm:spPr/>
      <dgm:t>
        <a:bodyPr/>
        <a:lstStyle/>
        <a:p>
          <a:endParaRPr lang="zh-CN" altLang="en-US" sz="1200">
            <a:latin typeface="思源宋体 CN" panose="02020400000000000000" pitchFamily="18" charset="-122"/>
            <a:ea typeface="思源宋体 CN" panose="02020400000000000000" pitchFamily="18" charset="-122"/>
          </a:endParaRPr>
        </a:p>
      </dgm:t>
    </dgm:pt>
    <dgm:pt modelId="{CEC8F342-E2A4-4DAC-97AC-D393BD057DA0}" type="sibTrans" cxnId="{1A0A239E-9DA4-41C2-876B-9529F36243D2}">
      <dgm:prSet/>
      <dgm:spPr/>
      <dgm:t>
        <a:bodyPr/>
        <a:lstStyle/>
        <a:p>
          <a:endParaRPr lang="zh-CN" altLang="en-US" sz="1200">
            <a:latin typeface="思源宋体 CN" panose="02020400000000000000" pitchFamily="18" charset="-122"/>
            <a:ea typeface="思源宋体 CN" panose="02020400000000000000" pitchFamily="18" charset="-122"/>
          </a:endParaRPr>
        </a:p>
      </dgm:t>
    </dgm:pt>
    <dgm:pt modelId="{9615210E-9920-4E05-8329-330E57251AA1}">
      <dgm:prSet phldrT="[文本]" custT="1"/>
      <dgm:spPr>
        <a:ln>
          <a:noFill/>
        </a:ln>
      </dgm:spPr>
      <dgm:t>
        <a:bodyPr/>
        <a:lstStyle/>
        <a:p>
          <a:r>
            <a:rPr lang="zh-CN" altLang="en-US" sz="1200" b="0" dirty="0">
              <a:latin typeface="+mn-lt"/>
              <a:ea typeface="+mn-ea"/>
              <a:cs typeface="+mn-ea"/>
              <a:sym typeface="+mn-lt"/>
            </a:rPr>
            <a:t>市场实施能力：包含市场实施条件和政策适应性两个因素</a:t>
          </a:r>
        </a:p>
      </dgm:t>
    </dgm:pt>
    <dgm:pt modelId="{03C111F9-2866-41AB-92DA-7C96AEE1B265}" type="parTrans" cxnId="{18021A0D-E72C-4897-8C9B-71A684A3AA0F}">
      <dgm:prSet/>
      <dgm:spPr/>
      <dgm:t>
        <a:bodyPr/>
        <a:lstStyle/>
        <a:p>
          <a:endParaRPr lang="zh-CN" altLang="en-US" sz="1200">
            <a:latin typeface="思源宋体 CN" panose="02020400000000000000" pitchFamily="18" charset="-122"/>
            <a:ea typeface="思源宋体 CN" panose="02020400000000000000" pitchFamily="18" charset="-122"/>
          </a:endParaRPr>
        </a:p>
      </dgm:t>
    </dgm:pt>
    <dgm:pt modelId="{14F98E05-DE2E-4D44-BEE7-6FAC43B48EDD}" type="sibTrans" cxnId="{18021A0D-E72C-4897-8C9B-71A684A3AA0F}">
      <dgm:prSet/>
      <dgm:spPr/>
      <dgm:t>
        <a:bodyPr/>
        <a:lstStyle/>
        <a:p>
          <a:endParaRPr lang="zh-CN" altLang="en-US" sz="1200">
            <a:latin typeface="思源宋体 CN" panose="02020400000000000000" pitchFamily="18" charset="-122"/>
            <a:ea typeface="思源宋体 CN" panose="02020400000000000000" pitchFamily="18" charset="-122"/>
          </a:endParaRPr>
        </a:p>
      </dgm:t>
    </dgm:pt>
    <dgm:pt modelId="{69A214DE-E148-4BB3-BB0C-832AB06AEA6F}">
      <dgm:prSet phldrT="[文本]" custT="1"/>
      <dgm:spPr>
        <a:ln>
          <a:noFill/>
        </a:ln>
      </dgm:spPr>
      <dgm:t>
        <a:bodyPr/>
        <a:lstStyle/>
        <a:p>
          <a:r>
            <a:rPr lang="zh-CN" altLang="en-US" sz="1200" dirty="0">
              <a:latin typeface="+mn-lt"/>
              <a:ea typeface="+mn-ea"/>
              <a:cs typeface="+mn-ea"/>
              <a:sym typeface="+mn-lt"/>
            </a:rPr>
            <a:t>数量：一般而言，数量越多，价值越大，还可以采用捆绑销售</a:t>
          </a:r>
        </a:p>
      </dgm:t>
    </dgm:pt>
    <dgm:pt modelId="{C9DDC890-B99E-41F9-9AFC-C4E796D197EF}" type="parTrans" cxnId="{7D8A186A-DA57-4E17-B877-32C0FCD0C849}">
      <dgm:prSet/>
      <dgm:spPr/>
      <dgm:t>
        <a:bodyPr/>
        <a:lstStyle/>
        <a:p>
          <a:endParaRPr lang="zh-CN" altLang="en-US" sz="1200">
            <a:latin typeface="思源宋体 CN" panose="02020400000000000000" pitchFamily="18" charset="-122"/>
            <a:ea typeface="思源宋体 CN" panose="02020400000000000000" pitchFamily="18" charset="-122"/>
          </a:endParaRPr>
        </a:p>
      </dgm:t>
    </dgm:pt>
    <dgm:pt modelId="{67BE86FB-6715-4AA8-9413-41234FFAEF75}" type="sibTrans" cxnId="{7D8A186A-DA57-4E17-B877-32C0FCD0C849}">
      <dgm:prSet/>
      <dgm:spPr/>
      <dgm:t>
        <a:bodyPr/>
        <a:lstStyle/>
        <a:p>
          <a:endParaRPr lang="zh-CN" altLang="en-US" sz="1200">
            <a:latin typeface="思源宋体 CN" panose="02020400000000000000" pitchFamily="18" charset="-122"/>
            <a:ea typeface="思源宋体 CN" panose="02020400000000000000" pitchFamily="18" charset="-122"/>
          </a:endParaRPr>
        </a:p>
      </dgm:t>
    </dgm:pt>
    <dgm:pt modelId="{277D6177-D2F2-4F3A-9C16-4E1D450075DC}">
      <dgm:prSet phldrT="[文本]" custT="1"/>
      <dgm:spPr>
        <a:solidFill>
          <a:srgbClr val="C00000"/>
        </a:solidFill>
      </dgm:spPr>
      <dgm:t>
        <a:bodyPr/>
        <a:lstStyle/>
        <a:p>
          <a:r>
            <a:rPr lang="zh-CN" altLang="en-US" sz="1200" b="1" dirty="0">
              <a:solidFill>
                <a:schemeClr val="bg1"/>
              </a:solidFill>
              <a:latin typeface="+mn-lt"/>
              <a:ea typeface="+mn-ea"/>
              <a:cs typeface="+mn-ea"/>
              <a:sym typeface="+mn-lt"/>
            </a:rPr>
            <a:t>成熟度： 知识产权所处的寿命阶段不同，</a:t>
          </a:r>
          <a:endParaRPr lang="en-US" altLang="zh-CN" sz="1200" b="1" dirty="0">
            <a:solidFill>
              <a:schemeClr val="bg1"/>
            </a:solidFill>
            <a:latin typeface="+mn-lt"/>
            <a:ea typeface="+mn-ea"/>
            <a:cs typeface="+mn-ea"/>
            <a:sym typeface="+mn-lt"/>
          </a:endParaRPr>
        </a:p>
        <a:p>
          <a:r>
            <a:rPr lang="zh-CN" altLang="en-US" sz="1200" b="1" dirty="0">
              <a:solidFill>
                <a:schemeClr val="bg1"/>
              </a:solidFill>
              <a:latin typeface="+mn-lt"/>
              <a:ea typeface="+mn-ea"/>
              <a:cs typeface="+mn-ea"/>
              <a:sym typeface="+mn-lt"/>
            </a:rPr>
            <a:t>价值不同，处于成熟期的价值大，处于</a:t>
          </a:r>
          <a:endParaRPr lang="en-US" altLang="zh-CN" sz="1200" b="1" dirty="0">
            <a:solidFill>
              <a:schemeClr val="bg1"/>
            </a:solidFill>
            <a:latin typeface="+mn-lt"/>
            <a:ea typeface="+mn-ea"/>
            <a:cs typeface="+mn-ea"/>
            <a:sym typeface="+mn-lt"/>
          </a:endParaRPr>
        </a:p>
        <a:p>
          <a:r>
            <a:rPr lang="zh-CN" altLang="en-US" sz="1200" b="1" dirty="0">
              <a:solidFill>
                <a:schemeClr val="bg1"/>
              </a:solidFill>
              <a:latin typeface="+mn-lt"/>
              <a:ea typeface="+mn-ea"/>
              <a:cs typeface="+mn-ea"/>
              <a:sym typeface="+mn-lt"/>
            </a:rPr>
            <a:t>开发期、末期的价值较小</a:t>
          </a:r>
        </a:p>
      </dgm:t>
    </dgm:pt>
    <dgm:pt modelId="{866D52FF-E4CD-462C-BD27-38551BFD6F81}" type="parTrans" cxnId="{7AD2C5D6-8E93-4526-805A-7484E7B3A951}">
      <dgm:prSet/>
      <dgm:spPr/>
      <dgm:t>
        <a:bodyPr/>
        <a:lstStyle/>
        <a:p>
          <a:endParaRPr lang="zh-CN" altLang="en-US" sz="1200">
            <a:latin typeface="思源宋体 CN" panose="02020400000000000000" pitchFamily="18" charset="-122"/>
            <a:ea typeface="思源宋体 CN" panose="02020400000000000000" pitchFamily="18" charset="-122"/>
          </a:endParaRPr>
        </a:p>
      </dgm:t>
    </dgm:pt>
    <dgm:pt modelId="{1CD5DC4F-E40D-40A3-9CEB-298AA4164BFC}" type="sibTrans" cxnId="{7AD2C5D6-8E93-4526-805A-7484E7B3A951}">
      <dgm:prSet/>
      <dgm:spPr/>
      <dgm:t>
        <a:bodyPr/>
        <a:lstStyle/>
        <a:p>
          <a:endParaRPr lang="zh-CN" altLang="en-US" sz="1200">
            <a:latin typeface="思源宋体 CN" panose="02020400000000000000" pitchFamily="18" charset="-122"/>
            <a:ea typeface="思源宋体 CN" panose="02020400000000000000" pitchFamily="18" charset="-122"/>
          </a:endParaRPr>
        </a:p>
      </dgm:t>
    </dgm:pt>
    <dgm:pt modelId="{4382B255-B637-4BD7-8A10-FDD48AD9740A}">
      <dgm:prSet phldrT="[文本]" custT="1"/>
      <dgm:spPr>
        <a:ln>
          <a:noFill/>
        </a:ln>
      </dgm:spPr>
      <dgm:t>
        <a:bodyPr/>
        <a:lstStyle/>
        <a:p>
          <a:r>
            <a:rPr lang="zh-CN" altLang="en-US" sz="1100" b="0" dirty="0">
              <a:latin typeface="+mn-lt"/>
              <a:ea typeface="+mn-ea"/>
              <a:cs typeface="+mn-ea"/>
              <a:sym typeface="+mn-lt"/>
            </a:rPr>
            <a:t>市场垄断性： 保密程度和替代产品，保密程度如国防、军工科技等，技术保密性要求高，市场推广能力弱，价值相应减小；替代产品多，价值小</a:t>
          </a:r>
        </a:p>
      </dgm:t>
    </dgm:pt>
    <dgm:pt modelId="{354FF75B-1183-41CE-A51B-51960D6A88CF}" type="parTrans" cxnId="{134E19D1-CE22-4033-8C05-5C129AD0F904}">
      <dgm:prSet/>
      <dgm:spPr/>
      <dgm:t>
        <a:bodyPr/>
        <a:lstStyle/>
        <a:p>
          <a:endParaRPr lang="zh-CN" altLang="en-US" sz="1200">
            <a:latin typeface="思源宋体 CN" panose="02020400000000000000" pitchFamily="18" charset="-122"/>
            <a:ea typeface="思源宋体 CN" panose="02020400000000000000" pitchFamily="18" charset="-122"/>
          </a:endParaRPr>
        </a:p>
      </dgm:t>
    </dgm:pt>
    <dgm:pt modelId="{FF8A98D7-A940-4BAC-AD93-D23F433E42BD}" type="sibTrans" cxnId="{134E19D1-CE22-4033-8C05-5C129AD0F904}">
      <dgm:prSet/>
      <dgm:spPr/>
      <dgm:t>
        <a:bodyPr/>
        <a:lstStyle/>
        <a:p>
          <a:endParaRPr lang="zh-CN" altLang="en-US" sz="1200">
            <a:latin typeface="思源宋体 CN" panose="02020400000000000000" pitchFamily="18" charset="-122"/>
            <a:ea typeface="思源宋体 CN" panose="02020400000000000000" pitchFamily="18" charset="-122"/>
          </a:endParaRPr>
        </a:p>
      </dgm:t>
    </dgm:pt>
    <dgm:pt modelId="{0C0ADFD4-28B4-4383-85D2-0648FA154565}">
      <dgm:prSet phldrT="[文本]" custT="1"/>
      <dgm:spPr>
        <a:ln>
          <a:noFill/>
        </a:ln>
      </dgm:spPr>
      <dgm:t>
        <a:bodyPr/>
        <a:lstStyle/>
        <a:p>
          <a:r>
            <a:rPr lang="zh-CN" altLang="en-US" sz="1200" b="0" dirty="0">
              <a:latin typeface="+mn-lt"/>
              <a:ea typeface="+mn-ea"/>
              <a:cs typeface="+mn-ea"/>
              <a:sym typeface="+mn-lt"/>
            </a:rPr>
            <a:t>战略价值：指对企业未来发展的可能贡献，贡献越大价值越大。</a:t>
          </a:r>
        </a:p>
      </dgm:t>
    </dgm:pt>
    <dgm:pt modelId="{B78EBA97-FCBE-42A8-893A-55B9C754753D}" type="parTrans" cxnId="{9D4077DB-0E3E-4EAE-975A-0EDEB3277D2D}">
      <dgm:prSet/>
      <dgm:spPr/>
      <dgm:t>
        <a:bodyPr/>
        <a:lstStyle/>
        <a:p>
          <a:endParaRPr lang="zh-CN" altLang="en-US" sz="1200">
            <a:latin typeface="思源宋体 CN" panose="02020400000000000000" pitchFamily="18" charset="-122"/>
            <a:ea typeface="思源宋体 CN" panose="02020400000000000000" pitchFamily="18" charset="-122"/>
          </a:endParaRPr>
        </a:p>
      </dgm:t>
    </dgm:pt>
    <dgm:pt modelId="{7C4C3692-BC65-4C1F-A271-06181B5C4DF5}" type="sibTrans" cxnId="{9D4077DB-0E3E-4EAE-975A-0EDEB3277D2D}">
      <dgm:prSet/>
      <dgm:spPr/>
      <dgm:t>
        <a:bodyPr/>
        <a:lstStyle/>
        <a:p>
          <a:endParaRPr lang="zh-CN" altLang="en-US" sz="1200">
            <a:latin typeface="思源宋体 CN" panose="02020400000000000000" pitchFamily="18" charset="-122"/>
            <a:ea typeface="思源宋体 CN" panose="02020400000000000000" pitchFamily="18" charset="-122"/>
          </a:endParaRPr>
        </a:p>
      </dgm:t>
    </dgm:pt>
    <dgm:pt modelId="{6332C0FA-7DEE-4140-834A-94EC523A1D51}" type="pres">
      <dgm:prSet presAssocID="{7971AF32-6707-4933-9DE4-E6E34CD66282}" presName="theList" presStyleCnt="0">
        <dgm:presLayoutVars>
          <dgm:dir/>
          <dgm:animLvl val="lvl"/>
          <dgm:resizeHandles val="exact"/>
        </dgm:presLayoutVars>
      </dgm:prSet>
      <dgm:spPr/>
      <dgm:t>
        <a:bodyPr/>
        <a:lstStyle/>
        <a:p>
          <a:endParaRPr lang="zh-CN" altLang="en-US"/>
        </a:p>
      </dgm:t>
    </dgm:pt>
    <dgm:pt modelId="{D80D6660-510A-4C1F-BE97-F706755BF497}" type="pres">
      <dgm:prSet presAssocID="{E361940F-511E-403F-A85B-5A18C4FCF06F}" presName="compNode" presStyleCnt="0"/>
      <dgm:spPr/>
    </dgm:pt>
    <dgm:pt modelId="{0A8F8EB2-E69B-40C7-BAC6-C2B3DCFA3612}" type="pres">
      <dgm:prSet presAssocID="{E361940F-511E-403F-A85B-5A18C4FCF06F}" presName="aNode" presStyleLbl="bgShp" presStyleIdx="0" presStyleCnt="3"/>
      <dgm:spPr/>
      <dgm:t>
        <a:bodyPr/>
        <a:lstStyle/>
        <a:p>
          <a:endParaRPr lang="zh-CN" altLang="en-US"/>
        </a:p>
      </dgm:t>
    </dgm:pt>
    <dgm:pt modelId="{A4BB6772-FE91-4E1C-9F0E-61D8D75A5188}" type="pres">
      <dgm:prSet presAssocID="{E361940F-511E-403F-A85B-5A18C4FCF06F}" presName="textNode" presStyleLbl="bgShp" presStyleIdx="0" presStyleCnt="3"/>
      <dgm:spPr/>
      <dgm:t>
        <a:bodyPr/>
        <a:lstStyle/>
        <a:p>
          <a:endParaRPr lang="zh-CN" altLang="en-US"/>
        </a:p>
      </dgm:t>
    </dgm:pt>
    <dgm:pt modelId="{EAEDB07E-7759-464B-BD2D-D12C45151EE1}" type="pres">
      <dgm:prSet presAssocID="{E361940F-511E-403F-A85B-5A18C4FCF06F}" presName="compChildNode" presStyleCnt="0"/>
      <dgm:spPr/>
    </dgm:pt>
    <dgm:pt modelId="{C92B182B-FA0A-4FBD-9C94-E08EC025BCB9}" type="pres">
      <dgm:prSet presAssocID="{E361940F-511E-403F-A85B-5A18C4FCF06F}" presName="theInnerList" presStyleCnt="0"/>
      <dgm:spPr/>
    </dgm:pt>
    <dgm:pt modelId="{3021A64D-DF5C-441B-AAE3-6A1BF244F2A5}" type="pres">
      <dgm:prSet presAssocID="{5B471D5D-6710-42ED-BB81-02927F90F3EC}" presName="childNode" presStyleLbl="node1" presStyleIdx="0" presStyleCnt="6">
        <dgm:presLayoutVars>
          <dgm:bulletEnabled val="1"/>
        </dgm:presLayoutVars>
      </dgm:prSet>
      <dgm:spPr/>
      <dgm:t>
        <a:bodyPr/>
        <a:lstStyle/>
        <a:p>
          <a:endParaRPr lang="zh-CN" altLang="en-US"/>
        </a:p>
      </dgm:t>
    </dgm:pt>
    <dgm:pt modelId="{FBBA4D00-4365-45E1-AA5F-14315B72BDF8}" type="pres">
      <dgm:prSet presAssocID="{5B471D5D-6710-42ED-BB81-02927F90F3EC}" presName="aSpace2" presStyleCnt="0"/>
      <dgm:spPr/>
    </dgm:pt>
    <dgm:pt modelId="{7CC88D5A-ED9D-4D0D-ACF9-6CBD56209D87}" type="pres">
      <dgm:prSet presAssocID="{670A9D5F-05FA-4BA3-80E6-BB2B4C20B948}" presName="childNode" presStyleLbl="node1" presStyleIdx="1" presStyleCnt="6">
        <dgm:presLayoutVars>
          <dgm:bulletEnabled val="1"/>
        </dgm:presLayoutVars>
      </dgm:prSet>
      <dgm:spPr/>
      <dgm:t>
        <a:bodyPr/>
        <a:lstStyle/>
        <a:p>
          <a:endParaRPr lang="zh-CN" altLang="en-US"/>
        </a:p>
      </dgm:t>
    </dgm:pt>
    <dgm:pt modelId="{6EF9CCE1-AB59-4C26-9786-274350C0E666}" type="pres">
      <dgm:prSet presAssocID="{E361940F-511E-403F-A85B-5A18C4FCF06F}" presName="aSpace" presStyleCnt="0"/>
      <dgm:spPr/>
    </dgm:pt>
    <dgm:pt modelId="{C9B813FC-C2EC-4A93-A509-05E9B4840268}" type="pres">
      <dgm:prSet presAssocID="{8B19B39E-D300-4E60-984B-9C9A9A1DEEDE}" presName="compNode" presStyleCnt="0"/>
      <dgm:spPr/>
    </dgm:pt>
    <dgm:pt modelId="{A5D53261-5C81-440D-BBDB-D756FAFEF57A}" type="pres">
      <dgm:prSet presAssocID="{8B19B39E-D300-4E60-984B-9C9A9A1DEEDE}" presName="aNode" presStyleLbl="bgShp" presStyleIdx="1" presStyleCnt="3" custLinFactNeighborY="4573"/>
      <dgm:spPr/>
      <dgm:t>
        <a:bodyPr/>
        <a:lstStyle/>
        <a:p>
          <a:endParaRPr lang="zh-CN" altLang="en-US"/>
        </a:p>
      </dgm:t>
    </dgm:pt>
    <dgm:pt modelId="{DB904AE3-08DC-49D7-966B-252EAEE353F9}" type="pres">
      <dgm:prSet presAssocID="{8B19B39E-D300-4E60-984B-9C9A9A1DEEDE}" presName="textNode" presStyleLbl="bgShp" presStyleIdx="1" presStyleCnt="3"/>
      <dgm:spPr/>
      <dgm:t>
        <a:bodyPr/>
        <a:lstStyle/>
        <a:p>
          <a:endParaRPr lang="zh-CN" altLang="en-US"/>
        </a:p>
      </dgm:t>
    </dgm:pt>
    <dgm:pt modelId="{506512AE-E269-4051-9E8F-281C824BD707}" type="pres">
      <dgm:prSet presAssocID="{8B19B39E-D300-4E60-984B-9C9A9A1DEEDE}" presName="compChildNode" presStyleCnt="0"/>
      <dgm:spPr/>
    </dgm:pt>
    <dgm:pt modelId="{1CA4321C-F14F-49F3-B7F5-E7162C20CEF9}" type="pres">
      <dgm:prSet presAssocID="{8B19B39E-D300-4E60-984B-9C9A9A1DEEDE}" presName="theInnerList" presStyleCnt="0"/>
      <dgm:spPr/>
    </dgm:pt>
    <dgm:pt modelId="{FF27097F-527C-4B97-8061-9620661EFA1E}" type="pres">
      <dgm:prSet presAssocID="{9615210E-9920-4E05-8329-330E57251AA1}" presName="childNode" presStyleLbl="node1" presStyleIdx="2" presStyleCnt="6">
        <dgm:presLayoutVars>
          <dgm:bulletEnabled val="1"/>
        </dgm:presLayoutVars>
      </dgm:prSet>
      <dgm:spPr/>
      <dgm:t>
        <a:bodyPr/>
        <a:lstStyle/>
        <a:p>
          <a:endParaRPr lang="zh-CN" altLang="en-US"/>
        </a:p>
      </dgm:t>
    </dgm:pt>
    <dgm:pt modelId="{16AEEE13-B44D-4218-817D-D98252E924DA}" type="pres">
      <dgm:prSet presAssocID="{9615210E-9920-4E05-8329-330E57251AA1}" presName="aSpace2" presStyleCnt="0"/>
      <dgm:spPr/>
    </dgm:pt>
    <dgm:pt modelId="{4C383A9F-F407-45E3-BB58-D82C8D99D146}" type="pres">
      <dgm:prSet presAssocID="{69A214DE-E148-4BB3-BB0C-832AB06AEA6F}" presName="childNode" presStyleLbl="node1" presStyleIdx="3" presStyleCnt="6">
        <dgm:presLayoutVars>
          <dgm:bulletEnabled val="1"/>
        </dgm:presLayoutVars>
      </dgm:prSet>
      <dgm:spPr/>
      <dgm:t>
        <a:bodyPr/>
        <a:lstStyle/>
        <a:p>
          <a:endParaRPr lang="zh-CN" altLang="en-US"/>
        </a:p>
      </dgm:t>
    </dgm:pt>
    <dgm:pt modelId="{E1489C93-9B76-4B48-838D-95BD5E0C7BC4}" type="pres">
      <dgm:prSet presAssocID="{8B19B39E-D300-4E60-984B-9C9A9A1DEEDE}" presName="aSpace" presStyleCnt="0"/>
      <dgm:spPr/>
    </dgm:pt>
    <dgm:pt modelId="{59519F1B-4765-4069-8CD2-BDD53E85FCCF}" type="pres">
      <dgm:prSet presAssocID="{277D6177-D2F2-4F3A-9C16-4E1D450075DC}" presName="compNode" presStyleCnt="0"/>
      <dgm:spPr/>
    </dgm:pt>
    <dgm:pt modelId="{9D3BBFEB-1815-4BAF-BD39-799E9D41A0BC}" type="pres">
      <dgm:prSet presAssocID="{277D6177-D2F2-4F3A-9C16-4E1D450075DC}" presName="aNode" presStyleLbl="bgShp" presStyleIdx="2" presStyleCnt="3" custLinFactNeighborX="7510" custLinFactNeighborY="-7213"/>
      <dgm:spPr/>
      <dgm:t>
        <a:bodyPr/>
        <a:lstStyle/>
        <a:p>
          <a:endParaRPr lang="zh-CN" altLang="en-US"/>
        </a:p>
      </dgm:t>
    </dgm:pt>
    <dgm:pt modelId="{8ECCB1D3-422D-4966-94EF-C5892EB204D3}" type="pres">
      <dgm:prSet presAssocID="{277D6177-D2F2-4F3A-9C16-4E1D450075DC}" presName="textNode" presStyleLbl="bgShp" presStyleIdx="2" presStyleCnt="3"/>
      <dgm:spPr/>
      <dgm:t>
        <a:bodyPr/>
        <a:lstStyle/>
        <a:p>
          <a:endParaRPr lang="zh-CN" altLang="en-US"/>
        </a:p>
      </dgm:t>
    </dgm:pt>
    <dgm:pt modelId="{2250A35E-271E-4BC2-B4F6-7F74A9E8AA3A}" type="pres">
      <dgm:prSet presAssocID="{277D6177-D2F2-4F3A-9C16-4E1D450075DC}" presName="compChildNode" presStyleCnt="0"/>
      <dgm:spPr/>
    </dgm:pt>
    <dgm:pt modelId="{B915954E-5B78-4E34-9729-2307C6889888}" type="pres">
      <dgm:prSet presAssocID="{277D6177-D2F2-4F3A-9C16-4E1D450075DC}" presName="theInnerList" presStyleCnt="0"/>
      <dgm:spPr/>
    </dgm:pt>
    <dgm:pt modelId="{94DA923A-3151-437B-B16F-DC5460B51F64}" type="pres">
      <dgm:prSet presAssocID="{4382B255-B637-4BD7-8A10-FDD48AD9740A}" presName="childNode" presStyleLbl="node1" presStyleIdx="4" presStyleCnt="6">
        <dgm:presLayoutVars>
          <dgm:bulletEnabled val="1"/>
        </dgm:presLayoutVars>
      </dgm:prSet>
      <dgm:spPr/>
      <dgm:t>
        <a:bodyPr/>
        <a:lstStyle/>
        <a:p>
          <a:endParaRPr lang="zh-CN" altLang="en-US"/>
        </a:p>
      </dgm:t>
    </dgm:pt>
    <dgm:pt modelId="{CBD042C7-C859-46A3-A150-0AE0D4F75E76}" type="pres">
      <dgm:prSet presAssocID="{4382B255-B637-4BD7-8A10-FDD48AD9740A}" presName="aSpace2" presStyleCnt="0"/>
      <dgm:spPr/>
    </dgm:pt>
    <dgm:pt modelId="{098BF156-5885-422B-B4FA-6B18FCFF5E4D}" type="pres">
      <dgm:prSet presAssocID="{0C0ADFD4-28B4-4383-85D2-0648FA154565}" presName="childNode" presStyleLbl="node1" presStyleIdx="5" presStyleCnt="6">
        <dgm:presLayoutVars>
          <dgm:bulletEnabled val="1"/>
        </dgm:presLayoutVars>
      </dgm:prSet>
      <dgm:spPr/>
      <dgm:t>
        <a:bodyPr/>
        <a:lstStyle/>
        <a:p>
          <a:endParaRPr lang="zh-CN" altLang="en-US"/>
        </a:p>
      </dgm:t>
    </dgm:pt>
  </dgm:ptLst>
  <dgm:cxnLst>
    <dgm:cxn modelId="{9D4077DB-0E3E-4EAE-975A-0EDEB3277D2D}" srcId="{277D6177-D2F2-4F3A-9C16-4E1D450075DC}" destId="{0C0ADFD4-28B4-4383-85D2-0648FA154565}" srcOrd="1" destOrd="0" parTransId="{B78EBA97-FCBE-42A8-893A-55B9C754753D}" sibTransId="{7C4C3692-BC65-4C1F-A271-06181B5C4DF5}"/>
    <dgm:cxn modelId="{70FCB67F-F3EC-4EB1-9571-EFCDA79A9AE2}" type="presOf" srcId="{8B19B39E-D300-4E60-984B-9C9A9A1DEEDE}" destId="{DB904AE3-08DC-49D7-966B-252EAEE353F9}" srcOrd="1" destOrd="0" presId="urn:microsoft.com/office/officeart/2005/8/layout/lProcess2"/>
    <dgm:cxn modelId="{7AD2C5D6-8E93-4526-805A-7484E7B3A951}" srcId="{7971AF32-6707-4933-9DE4-E6E34CD66282}" destId="{277D6177-D2F2-4F3A-9C16-4E1D450075DC}" srcOrd="2" destOrd="0" parTransId="{866D52FF-E4CD-462C-BD27-38551BFD6F81}" sibTransId="{1CD5DC4F-E40D-40A3-9CEB-298AA4164BFC}"/>
    <dgm:cxn modelId="{F379383D-751B-4E09-9908-56D5D2C3EBA8}" type="presOf" srcId="{670A9D5F-05FA-4BA3-80E6-BB2B4C20B948}" destId="{7CC88D5A-ED9D-4D0D-ACF9-6CBD56209D87}" srcOrd="0" destOrd="0" presId="urn:microsoft.com/office/officeart/2005/8/layout/lProcess2"/>
    <dgm:cxn modelId="{85DF9145-2CAA-4ADC-BB99-2CBB45128659}" type="presOf" srcId="{69A214DE-E148-4BB3-BB0C-832AB06AEA6F}" destId="{4C383A9F-F407-45E3-BB58-D82C8D99D146}" srcOrd="0" destOrd="0" presId="urn:microsoft.com/office/officeart/2005/8/layout/lProcess2"/>
    <dgm:cxn modelId="{02D3903E-A006-4771-B1E3-DE7C1147E15D}" type="presOf" srcId="{E361940F-511E-403F-A85B-5A18C4FCF06F}" destId="{A4BB6772-FE91-4E1C-9F0E-61D8D75A5188}" srcOrd="1" destOrd="0" presId="urn:microsoft.com/office/officeart/2005/8/layout/lProcess2"/>
    <dgm:cxn modelId="{18021A0D-E72C-4897-8C9B-71A684A3AA0F}" srcId="{8B19B39E-D300-4E60-984B-9C9A9A1DEEDE}" destId="{9615210E-9920-4E05-8329-330E57251AA1}" srcOrd="0" destOrd="0" parTransId="{03C111F9-2866-41AB-92DA-7C96AEE1B265}" sibTransId="{14F98E05-DE2E-4D44-BEE7-6FAC43B48EDD}"/>
    <dgm:cxn modelId="{516BDC41-B8C1-44CA-A6AE-CDBEB5E004E8}" type="presOf" srcId="{277D6177-D2F2-4F3A-9C16-4E1D450075DC}" destId="{9D3BBFEB-1815-4BAF-BD39-799E9D41A0BC}" srcOrd="0" destOrd="0" presId="urn:microsoft.com/office/officeart/2005/8/layout/lProcess2"/>
    <dgm:cxn modelId="{56018A93-9E3B-49AD-9268-DE1DC6E4D44D}" type="presOf" srcId="{277D6177-D2F2-4F3A-9C16-4E1D450075DC}" destId="{8ECCB1D3-422D-4966-94EF-C5892EB204D3}" srcOrd="1" destOrd="0" presId="urn:microsoft.com/office/officeart/2005/8/layout/lProcess2"/>
    <dgm:cxn modelId="{DC495343-C111-40B3-9AD5-06892D92F43B}" srcId="{E361940F-511E-403F-A85B-5A18C4FCF06F}" destId="{670A9D5F-05FA-4BA3-80E6-BB2B4C20B948}" srcOrd="1" destOrd="0" parTransId="{83343496-B679-437E-9621-F1606391BB6E}" sibTransId="{42DA1FE5-D964-4C98-9089-9EE4BEC02F19}"/>
    <dgm:cxn modelId="{58150B22-1E1B-44E9-A023-3332692FA06A}" type="presOf" srcId="{0C0ADFD4-28B4-4383-85D2-0648FA154565}" destId="{098BF156-5885-422B-B4FA-6B18FCFF5E4D}" srcOrd="0" destOrd="0" presId="urn:microsoft.com/office/officeart/2005/8/layout/lProcess2"/>
    <dgm:cxn modelId="{8625714B-8FCD-42C8-9F78-D7C2531FBF37}" type="presOf" srcId="{4382B255-B637-4BD7-8A10-FDD48AD9740A}" destId="{94DA923A-3151-437B-B16F-DC5460B51F64}" srcOrd="0" destOrd="0" presId="urn:microsoft.com/office/officeart/2005/8/layout/lProcess2"/>
    <dgm:cxn modelId="{1A0A239E-9DA4-41C2-876B-9529F36243D2}" srcId="{7971AF32-6707-4933-9DE4-E6E34CD66282}" destId="{8B19B39E-D300-4E60-984B-9C9A9A1DEEDE}" srcOrd="1" destOrd="0" parTransId="{E924FB7E-89B0-4ADF-94EB-20B020D48383}" sibTransId="{CEC8F342-E2A4-4DAC-97AC-D393BD057DA0}"/>
    <dgm:cxn modelId="{7D8A186A-DA57-4E17-B877-32C0FCD0C849}" srcId="{8B19B39E-D300-4E60-984B-9C9A9A1DEEDE}" destId="{69A214DE-E148-4BB3-BB0C-832AB06AEA6F}" srcOrd="1" destOrd="0" parTransId="{C9DDC890-B99E-41F9-9AFC-C4E796D197EF}" sibTransId="{67BE86FB-6715-4AA8-9413-41234FFAEF75}"/>
    <dgm:cxn modelId="{34ED3C20-DC30-46E7-B685-6C709C5D0291}" type="presOf" srcId="{9615210E-9920-4E05-8329-330E57251AA1}" destId="{FF27097F-527C-4B97-8061-9620661EFA1E}" srcOrd="0" destOrd="0" presId="urn:microsoft.com/office/officeart/2005/8/layout/lProcess2"/>
    <dgm:cxn modelId="{9EDE7AE6-7971-4BA8-91A2-FA15559BDA83}" srcId="{E361940F-511E-403F-A85B-5A18C4FCF06F}" destId="{5B471D5D-6710-42ED-BB81-02927F90F3EC}" srcOrd="0" destOrd="0" parTransId="{DF77EFEC-A2C0-4E97-9A6D-3FE764074BE7}" sibTransId="{EBDC62F1-9502-4A0A-AF32-70E266795F74}"/>
    <dgm:cxn modelId="{134E19D1-CE22-4033-8C05-5C129AD0F904}" srcId="{277D6177-D2F2-4F3A-9C16-4E1D450075DC}" destId="{4382B255-B637-4BD7-8A10-FDD48AD9740A}" srcOrd="0" destOrd="0" parTransId="{354FF75B-1183-41CE-A51B-51960D6A88CF}" sibTransId="{FF8A98D7-A940-4BAC-AD93-D23F433E42BD}"/>
    <dgm:cxn modelId="{95672BA8-2EE6-4106-8592-2EA4E43AD3E9}" type="presOf" srcId="{8B19B39E-D300-4E60-984B-9C9A9A1DEEDE}" destId="{A5D53261-5C81-440D-BBDB-D756FAFEF57A}" srcOrd="0" destOrd="0" presId="urn:microsoft.com/office/officeart/2005/8/layout/lProcess2"/>
    <dgm:cxn modelId="{390A041E-7909-40BB-A8C8-25A11221D0EF}" type="presOf" srcId="{5B471D5D-6710-42ED-BB81-02927F90F3EC}" destId="{3021A64D-DF5C-441B-AAE3-6A1BF244F2A5}" srcOrd="0" destOrd="0" presId="urn:microsoft.com/office/officeart/2005/8/layout/lProcess2"/>
    <dgm:cxn modelId="{0FF4AC64-05CB-4553-93D5-E8769FD80E1B}" type="presOf" srcId="{7971AF32-6707-4933-9DE4-E6E34CD66282}" destId="{6332C0FA-7DEE-4140-834A-94EC523A1D51}" srcOrd="0" destOrd="0" presId="urn:microsoft.com/office/officeart/2005/8/layout/lProcess2"/>
    <dgm:cxn modelId="{317EC8DB-D1EF-4273-96D7-A8F0D953818B}" srcId="{7971AF32-6707-4933-9DE4-E6E34CD66282}" destId="{E361940F-511E-403F-A85B-5A18C4FCF06F}" srcOrd="0" destOrd="0" parTransId="{61CAC5D5-38DE-4771-8F5E-8451DB08F9A7}" sibTransId="{47915778-2E8C-4E06-8FF2-702E25C9B665}"/>
    <dgm:cxn modelId="{A801B359-7F4B-4E86-81C7-7001433ADD34}" type="presOf" srcId="{E361940F-511E-403F-A85B-5A18C4FCF06F}" destId="{0A8F8EB2-E69B-40C7-BAC6-C2B3DCFA3612}" srcOrd="0" destOrd="0" presId="urn:microsoft.com/office/officeart/2005/8/layout/lProcess2"/>
    <dgm:cxn modelId="{5AF3C0F0-FCDD-4C08-8A44-D94D8908E74C}" type="presParOf" srcId="{6332C0FA-7DEE-4140-834A-94EC523A1D51}" destId="{D80D6660-510A-4C1F-BE97-F706755BF497}" srcOrd="0" destOrd="0" presId="urn:microsoft.com/office/officeart/2005/8/layout/lProcess2"/>
    <dgm:cxn modelId="{361FCF37-6316-4A9A-948C-71A11B75E8DF}" type="presParOf" srcId="{D80D6660-510A-4C1F-BE97-F706755BF497}" destId="{0A8F8EB2-E69B-40C7-BAC6-C2B3DCFA3612}" srcOrd="0" destOrd="0" presId="urn:microsoft.com/office/officeart/2005/8/layout/lProcess2"/>
    <dgm:cxn modelId="{C61A9D6B-033D-4618-B4C1-60DAE9057F29}" type="presParOf" srcId="{D80D6660-510A-4C1F-BE97-F706755BF497}" destId="{A4BB6772-FE91-4E1C-9F0E-61D8D75A5188}" srcOrd="1" destOrd="0" presId="urn:microsoft.com/office/officeart/2005/8/layout/lProcess2"/>
    <dgm:cxn modelId="{0FAC442D-87F8-4369-8974-CFEEFFB7AE01}" type="presParOf" srcId="{D80D6660-510A-4C1F-BE97-F706755BF497}" destId="{EAEDB07E-7759-464B-BD2D-D12C45151EE1}" srcOrd="2" destOrd="0" presId="urn:microsoft.com/office/officeart/2005/8/layout/lProcess2"/>
    <dgm:cxn modelId="{7D15DCE4-2EFE-446B-BFFF-7D0966DB69C0}" type="presParOf" srcId="{EAEDB07E-7759-464B-BD2D-D12C45151EE1}" destId="{C92B182B-FA0A-4FBD-9C94-E08EC025BCB9}" srcOrd="0" destOrd="0" presId="urn:microsoft.com/office/officeart/2005/8/layout/lProcess2"/>
    <dgm:cxn modelId="{C3B6FCE7-F4E2-4A74-8D2A-31DCDF2C864F}" type="presParOf" srcId="{C92B182B-FA0A-4FBD-9C94-E08EC025BCB9}" destId="{3021A64D-DF5C-441B-AAE3-6A1BF244F2A5}" srcOrd="0" destOrd="0" presId="urn:microsoft.com/office/officeart/2005/8/layout/lProcess2"/>
    <dgm:cxn modelId="{743A1446-5424-4596-971F-6A80073FDC75}" type="presParOf" srcId="{C92B182B-FA0A-4FBD-9C94-E08EC025BCB9}" destId="{FBBA4D00-4365-45E1-AA5F-14315B72BDF8}" srcOrd="1" destOrd="0" presId="urn:microsoft.com/office/officeart/2005/8/layout/lProcess2"/>
    <dgm:cxn modelId="{9A9B9727-C965-47D2-AD4F-88563CB311D3}" type="presParOf" srcId="{C92B182B-FA0A-4FBD-9C94-E08EC025BCB9}" destId="{7CC88D5A-ED9D-4D0D-ACF9-6CBD56209D87}" srcOrd="2" destOrd="0" presId="urn:microsoft.com/office/officeart/2005/8/layout/lProcess2"/>
    <dgm:cxn modelId="{1B61AE2D-0BE9-47BE-B245-E1B36B9B1EBA}" type="presParOf" srcId="{6332C0FA-7DEE-4140-834A-94EC523A1D51}" destId="{6EF9CCE1-AB59-4C26-9786-274350C0E666}" srcOrd="1" destOrd="0" presId="urn:microsoft.com/office/officeart/2005/8/layout/lProcess2"/>
    <dgm:cxn modelId="{9CAE7328-08FD-4FA8-94E1-06D49C33A18F}" type="presParOf" srcId="{6332C0FA-7DEE-4140-834A-94EC523A1D51}" destId="{C9B813FC-C2EC-4A93-A509-05E9B4840268}" srcOrd="2" destOrd="0" presId="urn:microsoft.com/office/officeart/2005/8/layout/lProcess2"/>
    <dgm:cxn modelId="{B240B4D0-D4C7-4874-BEF4-6822407A4E14}" type="presParOf" srcId="{C9B813FC-C2EC-4A93-A509-05E9B4840268}" destId="{A5D53261-5C81-440D-BBDB-D756FAFEF57A}" srcOrd="0" destOrd="0" presId="urn:microsoft.com/office/officeart/2005/8/layout/lProcess2"/>
    <dgm:cxn modelId="{70F93536-9247-423F-B492-9188D6686FAE}" type="presParOf" srcId="{C9B813FC-C2EC-4A93-A509-05E9B4840268}" destId="{DB904AE3-08DC-49D7-966B-252EAEE353F9}" srcOrd="1" destOrd="0" presId="urn:microsoft.com/office/officeart/2005/8/layout/lProcess2"/>
    <dgm:cxn modelId="{392E8B5B-DE88-4ADC-A71C-7A5D4D722DF4}" type="presParOf" srcId="{C9B813FC-C2EC-4A93-A509-05E9B4840268}" destId="{506512AE-E269-4051-9E8F-281C824BD707}" srcOrd="2" destOrd="0" presId="urn:microsoft.com/office/officeart/2005/8/layout/lProcess2"/>
    <dgm:cxn modelId="{01F1F187-A252-4E3E-B323-DB0AABE50D27}" type="presParOf" srcId="{506512AE-E269-4051-9E8F-281C824BD707}" destId="{1CA4321C-F14F-49F3-B7F5-E7162C20CEF9}" srcOrd="0" destOrd="0" presId="urn:microsoft.com/office/officeart/2005/8/layout/lProcess2"/>
    <dgm:cxn modelId="{8828CA3B-64F0-4218-9C70-EF3AF5817E2A}" type="presParOf" srcId="{1CA4321C-F14F-49F3-B7F5-E7162C20CEF9}" destId="{FF27097F-527C-4B97-8061-9620661EFA1E}" srcOrd="0" destOrd="0" presId="urn:microsoft.com/office/officeart/2005/8/layout/lProcess2"/>
    <dgm:cxn modelId="{6934C43F-D0F9-49C1-B1CA-6FCE2ECA359B}" type="presParOf" srcId="{1CA4321C-F14F-49F3-B7F5-E7162C20CEF9}" destId="{16AEEE13-B44D-4218-817D-D98252E924DA}" srcOrd="1" destOrd="0" presId="urn:microsoft.com/office/officeart/2005/8/layout/lProcess2"/>
    <dgm:cxn modelId="{D09C1846-7569-4FD3-9BED-1B45DB23B69F}" type="presParOf" srcId="{1CA4321C-F14F-49F3-B7F5-E7162C20CEF9}" destId="{4C383A9F-F407-45E3-BB58-D82C8D99D146}" srcOrd="2" destOrd="0" presId="urn:microsoft.com/office/officeart/2005/8/layout/lProcess2"/>
    <dgm:cxn modelId="{11BE664F-67B6-4606-AAC8-C296694B58B6}" type="presParOf" srcId="{6332C0FA-7DEE-4140-834A-94EC523A1D51}" destId="{E1489C93-9B76-4B48-838D-95BD5E0C7BC4}" srcOrd="3" destOrd="0" presId="urn:microsoft.com/office/officeart/2005/8/layout/lProcess2"/>
    <dgm:cxn modelId="{21E3870E-84E6-481D-9C0C-BAD4005BFDC2}" type="presParOf" srcId="{6332C0FA-7DEE-4140-834A-94EC523A1D51}" destId="{59519F1B-4765-4069-8CD2-BDD53E85FCCF}" srcOrd="4" destOrd="0" presId="urn:microsoft.com/office/officeart/2005/8/layout/lProcess2"/>
    <dgm:cxn modelId="{3D0EBBB5-ABCA-4ACF-8B6D-5C9DD109DC03}" type="presParOf" srcId="{59519F1B-4765-4069-8CD2-BDD53E85FCCF}" destId="{9D3BBFEB-1815-4BAF-BD39-799E9D41A0BC}" srcOrd="0" destOrd="0" presId="urn:microsoft.com/office/officeart/2005/8/layout/lProcess2"/>
    <dgm:cxn modelId="{145A74E2-46BF-494F-9B5E-B5C905749557}" type="presParOf" srcId="{59519F1B-4765-4069-8CD2-BDD53E85FCCF}" destId="{8ECCB1D3-422D-4966-94EF-C5892EB204D3}" srcOrd="1" destOrd="0" presId="urn:microsoft.com/office/officeart/2005/8/layout/lProcess2"/>
    <dgm:cxn modelId="{F10F1CEE-E7CA-42CC-A69C-253ABDFCF91F}" type="presParOf" srcId="{59519F1B-4765-4069-8CD2-BDD53E85FCCF}" destId="{2250A35E-271E-4BC2-B4F6-7F74A9E8AA3A}" srcOrd="2" destOrd="0" presId="urn:microsoft.com/office/officeart/2005/8/layout/lProcess2"/>
    <dgm:cxn modelId="{E78AD2E5-F927-4B32-9365-FCC30DCAD57F}" type="presParOf" srcId="{2250A35E-271E-4BC2-B4F6-7F74A9E8AA3A}" destId="{B915954E-5B78-4E34-9729-2307C6889888}" srcOrd="0" destOrd="0" presId="urn:microsoft.com/office/officeart/2005/8/layout/lProcess2"/>
    <dgm:cxn modelId="{33A36DDE-2906-4E25-B1DC-CF089761C403}" type="presParOf" srcId="{B915954E-5B78-4E34-9729-2307C6889888}" destId="{94DA923A-3151-437B-B16F-DC5460B51F64}" srcOrd="0" destOrd="0" presId="urn:microsoft.com/office/officeart/2005/8/layout/lProcess2"/>
    <dgm:cxn modelId="{AAADC021-F073-4CAB-AB54-5ACC68B79293}" type="presParOf" srcId="{B915954E-5B78-4E34-9729-2307C6889888}" destId="{CBD042C7-C859-46A3-A150-0AE0D4F75E76}" srcOrd="1" destOrd="0" presId="urn:microsoft.com/office/officeart/2005/8/layout/lProcess2"/>
    <dgm:cxn modelId="{72FB7019-D234-4378-B073-6A4302B9F64C}" type="presParOf" srcId="{B915954E-5B78-4E34-9729-2307C6889888}" destId="{098BF156-5885-422B-B4FA-6B18FCFF5E4D}"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思源宋体 CN" panose="02020400000000000000"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思源宋体 CN" panose="02020400000000000000" pitchFamily="18" charset="-122"/>
              </a:defRPr>
            </a:lvl1pPr>
          </a:lstStyle>
          <a:p>
            <a:fld id="{54E639BB-65F6-4253-A9C3-A0F524345E7C}" type="datetimeFigureOut">
              <a:rPr lang="zh-CN" altLang="en-US" smtClean="0"/>
              <a:pPr/>
              <a:t>2023/4/21</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思源宋体 CN" panose="02020400000000000000"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思源宋体 CN" panose="02020400000000000000" pitchFamily="18" charset="-122"/>
              </a:defRPr>
            </a:lvl1pPr>
          </a:lstStyle>
          <a:p>
            <a:fld id="{745E392B-F5BF-4C59-BE81-44C321D5DD6C}" type="slidenum">
              <a:rPr lang="zh-CN" altLang="en-US" smtClean="0"/>
              <a:pPr/>
              <a:t>‹#›</a:t>
            </a:fld>
            <a:endParaRPr lang="zh-CN" altLang="en-US" dirty="0"/>
          </a:p>
        </p:txBody>
      </p:sp>
    </p:spTree>
    <p:extLst>
      <p:ext uri="{BB962C8B-B14F-4D97-AF65-F5344CB8AC3E}">
        <p14:creationId xmlns:p14="http://schemas.microsoft.com/office/powerpoint/2010/main" val="2858486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思源宋体 CN" panose="02020400000000000000" pitchFamily="18" charset="-122"/>
        <a:cs typeface="+mn-cs"/>
      </a:defRPr>
    </a:lvl1pPr>
    <a:lvl2pPr marL="457200" algn="l" defTabSz="914400" rtl="0" eaLnBrk="1" latinLnBrk="0" hangingPunct="1">
      <a:defRPr sz="1200" kern="1200">
        <a:solidFill>
          <a:schemeClr val="tx1"/>
        </a:solidFill>
        <a:latin typeface="+mn-lt"/>
        <a:ea typeface="思源宋体 CN" panose="02020400000000000000" pitchFamily="18" charset="-122"/>
        <a:cs typeface="+mn-cs"/>
      </a:defRPr>
    </a:lvl2pPr>
    <a:lvl3pPr marL="914400" algn="l" defTabSz="914400" rtl="0" eaLnBrk="1" latinLnBrk="0" hangingPunct="1">
      <a:defRPr sz="1200" kern="1200">
        <a:solidFill>
          <a:schemeClr val="tx1"/>
        </a:solidFill>
        <a:latin typeface="+mn-lt"/>
        <a:ea typeface="思源宋体 CN" panose="02020400000000000000" pitchFamily="18" charset="-122"/>
        <a:cs typeface="+mn-cs"/>
      </a:defRPr>
    </a:lvl3pPr>
    <a:lvl4pPr marL="1371600" algn="l" defTabSz="914400" rtl="0" eaLnBrk="1" latinLnBrk="0" hangingPunct="1">
      <a:defRPr sz="1200" kern="1200">
        <a:solidFill>
          <a:schemeClr val="tx1"/>
        </a:solidFill>
        <a:latin typeface="+mn-lt"/>
        <a:ea typeface="思源宋体 CN" panose="02020400000000000000" pitchFamily="18" charset="-122"/>
        <a:cs typeface="+mn-cs"/>
      </a:defRPr>
    </a:lvl4pPr>
    <a:lvl5pPr marL="1828800" algn="l" defTabSz="914400" rtl="0" eaLnBrk="1" latinLnBrk="0" hangingPunct="1">
      <a:defRPr sz="1200" kern="1200">
        <a:solidFill>
          <a:schemeClr val="tx1"/>
        </a:solidFill>
        <a:latin typeface="+mn-lt"/>
        <a:ea typeface="思源宋体 CN" panose="02020400000000000000"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745E392B-F5BF-4C59-BE81-44C321D5DD6C}" type="slidenum">
              <a:rPr lang="zh-CN" altLang="en-US" smtClean="0"/>
              <a:pPr/>
              <a:t>21</a:t>
            </a:fld>
            <a:endParaRPr lang="zh-CN" altLang="en-US" dirty="0"/>
          </a:p>
        </p:txBody>
      </p:sp>
    </p:spTree>
    <p:extLst>
      <p:ext uri="{BB962C8B-B14F-4D97-AF65-F5344CB8AC3E}">
        <p14:creationId xmlns:p14="http://schemas.microsoft.com/office/powerpoint/2010/main" val="2141198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a:xfrm>
            <a:off x="682625" y="1139825"/>
            <a:ext cx="5486400" cy="3086100"/>
          </a:xfrm>
          <a:noFill/>
          <a:ln>
            <a:solidFill>
              <a:srgbClr val="000000"/>
            </a:solidFill>
            <a:miter lim="800000"/>
            <a:headEnd/>
            <a:tailEnd/>
          </a:ln>
        </p:spPr>
      </p:sp>
      <p:sp>
        <p:nvSpPr>
          <p:cNvPr id="47107" name="备注占位符 2"/>
          <p:cNvSpPr>
            <a:spLocks noGrp="1" noChangeArrowheads="1"/>
          </p:cNvSpPr>
          <p:nvPr>
            <p:ph type="body" idx="1"/>
          </p:nvPr>
        </p:nvSpPr>
        <p:spPr>
          <a:xfrm>
            <a:off x="682625" y="4397375"/>
            <a:ext cx="5486400" cy="3600450"/>
          </a:xfrm>
          <a:noFill/>
        </p:spPr>
        <p:txBody>
          <a:bodyPr anchor="t"/>
          <a:lstStyle/>
          <a:p>
            <a:pPr eaLnBrk="1" hangingPunct="1">
              <a:spcBef>
                <a:spcPct val="0"/>
              </a:spcBef>
            </a:pPr>
            <a:r>
              <a:rPr lang="en-US" altLang="zh-CN" dirty="0"/>
              <a:t> </a:t>
            </a:r>
            <a:endParaRPr lang="zh-CN" altLang="en-US" dirty="0"/>
          </a:p>
        </p:txBody>
      </p:sp>
      <p:sp>
        <p:nvSpPr>
          <p:cNvPr id="47108" name="灯片编号占位符 3"/>
          <p:cNvSpPr txBox="1">
            <a:spLocks noGrp="1" noChangeArrowheads="1"/>
          </p:cNvSpPr>
          <p:nvPr/>
        </p:nvSpPr>
        <p:spPr bwMode="auto">
          <a:xfrm>
            <a:off x="3881438" y="868203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r" eaLnBrk="1" hangingPunct="1"/>
            <a:fld id="{0E70835C-117A-4293-BDC5-1BD720A61EDA}" type="slidenum">
              <a:rPr lang="zh-CN" altLang="en-US" sz="1200" b="0">
                <a:latin typeface="Calibri" panose="020F0502020204030204" pitchFamily="34" charset="0"/>
                <a:ea typeface="思源宋体 CN" panose="02020400000000000000" pitchFamily="18" charset="-122"/>
              </a:rPr>
              <a:pPr algn="r" eaLnBrk="1" hangingPunct="1"/>
              <a:t>24</a:t>
            </a:fld>
            <a:endParaRPr lang="zh-CN" altLang="en-US" sz="1200" b="0" dirty="0">
              <a:latin typeface="Calibri" panose="020F0502020204030204" pitchFamily="34" charset="0"/>
              <a:ea typeface="思源宋体 CN" panose="02020400000000000000" pitchFamily="18" charset="-122"/>
            </a:endParaRPr>
          </a:p>
        </p:txBody>
      </p:sp>
    </p:spTree>
    <p:extLst>
      <p:ext uri="{BB962C8B-B14F-4D97-AF65-F5344CB8AC3E}">
        <p14:creationId xmlns:p14="http://schemas.microsoft.com/office/powerpoint/2010/main" val="927028840"/>
      </p:ext>
    </p:extLst>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a:xfrm>
            <a:off x="682625" y="1139825"/>
            <a:ext cx="5486400" cy="3086100"/>
          </a:xfrm>
          <a:noFill/>
          <a:ln>
            <a:solidFill>
              <a:srgbClr val="000000"/>
            </a:solidFill>
            <a:miter lim="800000"/>
            <a:headEnd/>
            <a:tailEnd/>
          </a:ln>
        </p:spPr>
      </p:sp>
      <p:sp>
        <p:nvSpPr>
          <p:cNvPr id="47107" name="备注占位符 2"/>
          <p:cNvSpPr>
            <a:spLocks noGrp="1" noChangeArrowheads="1"/>
          </p:cNvSpPr>
          <p:nvPr>
            <p:ph type="body" idx="1"/>
          </p:nvPr>
        </p:nvSpPr>
        <p:spPr>
          <a:xfrm>
            <a:off x="682625" y="4397375"/>
            <a:ext cx="5486400" cy="3600450"/>
          </a:xfrm>
          <a:noFill/>
        </p:spPr>
        <p:txBody>
          <a:bodyPr anchor="t"/>
          <a:lstStyle/>
          <a:p>
            <a:pPr eaLnBrk="1" hangingPunct="1">
              <a:spcBef>
                <a:spcPct val="0"/>
              </a:spcBef>
            </a:pPr>
            <a:r>
              <a:rPr lang="en-US" altLang="zh-CN" dirty="0"/>
              <a:t> </a:t>
            </a:r>
            <a:endParaRPr lang="zh-CN" altLang="en-US" dirty="0"/>
          </a:p>
        </p:txBody>
      </p:sp>
      <p:sp>
        <p:nvSpPr>
          <p:cNvPr id="47108" name="灯片编号占位符 3"/>
          <p:cNvSpPr txBox="1">
            <a:spLocks noGrp="1" noChangeArrowheads="1"/>
          </p:cNvSpPr>
          <p:nvPr/>
        </p:nvSpPr>
        <p:spPr bwMode="auto">
          <a:xfrm>
            <a:off x="3881438" y="868203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r" eaLnBrk="1" hangingPunct="1"/>
            <a:fld id="{0E70835C-117A-4293-BDC5-1BD720A61EDA}" type="slidenum">
              <a:rPr lang="zh-CN" altLang="en-US" sz="1200" b="0">
                <a:latin typeface="Calibri" panose="020F0502020204030204" pitchFamily="34" charset="0"/>
                <a:ea typeface="思源宋体 CN" panose="02020400000000000000" pitchFamily="18" charset="-122"/>
              </a:rPr>
              <a:pPr algn="r" eaLnBrk="1" hangingPunct="1"/>
              <a:t>25</a:t>
            </a:fld>
            <a:endParaRPr lang="zh-CN" altLang="en-US" sz="1200" b="0" dirty="0">
              <a:latin typeface="Calibri" panose="020F0502020204030204" pitchFamily="34" charset="0"/>
              <a:ea typeface="思源宋体 CN" panose="02020400000000000000" pitchFamily="18" charset="-122"/>
            </a:endParaRPr>
          </a:p>
        </p:txBody>
      </p:sp>
    </p:spTree>
    <p:extLst>
      <p:ext uri="{BB962C8B-B14F-4D97-AF65-F5344CB8AC3E}">
        <p14:creationId xmlns:p14="http://schemas.microsoft.com/office/powerpoint/2010/main" val="2906922381"/>
      </p:ext>
    </p:extLst>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43</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997338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8103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2_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ea typeface="思源宋体 CN" panose="02020400000000000000" pitchFamily="18" charset="-122"/>
              </a:defRPr>
            </a:lvl1pPr>
          </a:lstStyle>
          <a:p>
            <a:r>
              <a:rPr lang="zh-CN" altLang="en-US" dirty="0"/>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ea typeface="思源宋体 CN" panose="02020400000000000000" pitchFamily="18" charset="-122"/>
              </a:defRPr>
            </a:lvl1pPr>
            <a:lvl2pPr>
              <a:defRPr sz="2800">
                <a:ea typeface="思源宋体 CN" panose="02020400000000000000" pitchFamily="18" charset="-122"/>
              </a:defRPr>
            </a:lvl2pPr>
            <a:lvl3pPr>
              <a:defRPr sz="2400">
                <a:ea typeface="思源宋体 CN" panose="02020400000000000000" pitchFamily="18" charset="-122"/>
              </a:defRPr>
            </a:lvl3pPr>
            <a:lvl4pPr>
              <a:defRPr sz="2000">
                <a:ea typeface="思源宋体 CN" panose="02020400000000000000" pitchFamily="18" charset="-122"/>
              </a:defRPr>
            </a:lvl4pPr>
            <a:lvl5pPr>
              <a:defRPr sz="2000">
                <a:ea typeface="思源宋体 CN" panose="02020400000000000000" pitchFamily="18"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ea typeface="思源宋体 CN" panose="02020400000000000000"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ea typeface="思源宋体 CN" panose="02020400000000000000" pitchFamily="18" charset="-122"/>
              </a:defRPr>
            </a:lvl1pPr>
          </a:lstStyle>
          <a:p>
            <a:fld id="{6A771047-0C0A-4F73-B03F-1F6775DD9F2A}" type="datetimeFigureOut">
              <a:rPr lang="zh-CN" altLang="en-US" smtClean="0"/>
              <a:pPr/>
              <a:t>2023/4/21</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ea typeface="思源宋体 CN" panose="02020400000000000000" pitchFamily="18"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ea typeface="思源宋体 CN" panose="02020400000000000000" pitchFamily="18" charset="-122"/>
              </a:defRPr>
            </a:lvl1pPr>
          </a:lstStyle>
          <a:p>
            <a:fld id="{D3F1AA0B-2013-4646-93CC-64E87979F222}" type="slidenum">
              <a:rPr lang="zh-CN" altLang="en-US" smtClean="0"/>
              <a:pPr/>
              <a:t>‹#›</a:t>
            </a:fld>
            <a:endParaRPr lang="zh-CN" altLang="en-US" dirty="0"/>
          </a:p>
        </p:txBody>
      </p:sp>
    </p:spTree>
    <p:extLst>
      <p:ext uri="{BB962C8B-B14F-4D97-AF65-F5344CB8AC3E}">
        <p14:creationId xmlns:p14="http://schemas.microsoft.com/office/powerpoint/2010/main" val="87702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3_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ea typeface="思源宋体 CN" panose="02020400000000000000" pitchFamily="18" charset="-122"/>
              </a:defRPr>
            </a:lvl1pPr>
          </a:lstStyle>
          <a:p>
            <a:r>
              <a:rPr lang="zh-CN" altLang="en-US" dirty="0"/>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ea typeface="思源宋体 CN" panose="02020400000000000000" pitchFamily="18" charset="-122"/>
              </a:defRPr>
            </a:lvl1pPr>
            <a:lvl2pPr>
              <a:defRPr sz="2800">
                <a:ea typeface="思源宋体 CN" panose="02020400000000000000" pitchFamily="18" charset="-122"/>
              </a:defRPr>
            </a:lvl2pPr>
            <a:lvl3pPr>
              <a:defRPr sz="2400">
                <a:ea typeface="思源宋体 CN" panose="02020400000000000000" pitchFamily="18" charset="-122"/>
              </a:defRPr>
            </a:lvl3pPr>
            <a:lvl4pPr>
              <a:defRPr sz="2000">
                <a:ea typeface="思源宋体 CN" panose="02020400000000000000" pitchFamily="18" charset="-122"/>
              </a:defRPr>
            </a:lvl4pPr>
            <a:lvl5pPr>
              <a:defRPr sz="2000">
                <a:ea typeface="思源宋体 CN" panose="02020400000000000000" pitchFamily="18"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ea typeface="思源宋体 CN" panose="02020400000000000000"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ea typeface="思源宋体 CN" panose="02020400000000000000" pitchFamily="18" charset="-122"/>
              </a:defRPr>
            </a:lvl1pPr>
          </a:lstStyle>
          <a:p>
            <a:fld id="{6A771047-0C0A-4F73-B03F-1F6775DD9F2A}" type="datetimeFigureOut">
              <a:rPr lang="zh-CN" altLang="en-US" smtClean="0"/>
              <a:pPr/>
              <a:t>2023/4/21</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ea typeface="思源宋体 CN" panose="02020400000000000000" pitchFamily="18"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ea typeface="思源宋体 CN" panose="02020400000000000000" pitchFamily="18" charset="-122"/>
              </a:defRPr>
            </a:lvl1pPr>
          </a:lstStyle>
          <a:p>
            <a:fld id="{D3F1AA0B-2013-4646-93CC-64E87979F222}" type="slidenum">
              <a:rPr lang="zh-CN" altLang="en-US" smtClean="0"/>
              <a:pPr/>
              <a:t>‹#›</a:t>
            </a:fld>
            <a:endParaRPr lang="zh-CN" altLang="en-US" dirty="0"/>
          </a:p>
        </p:txBody>
      </p:sp>
    </p:spTree>
    <p:extLst>
      <p:ext uri="{BB962C8B-B14F-4D97-AF65-F5344CB8AC3E}">
        <p14:creationId xmlns:p14="http://schemas.microsoft.com/office/powerpoint/2010/main" val="292934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4_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ea typeface="思源宋体 CN" panose="02020400000000000000" pitchFamily="18" charset="-122"/>
              </a:defRPr>
            </a:lvl1pPr>
          </a:lstStyle>
          <a:p>
            <a:r>
              <a:rPr lang="zh-CN" altLang="en-US" dirty="0"/>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ea typeface="思源宋体 CN" panose="02020400000000000000" pitchFamily="18" charset="-122"/>
              </a:defRPr>
            </a:lvl1pPr>
            <a:lvl2pPr>
              <a:defRPr sz="2800">
                <a:ea typeface="思源宋体 CN" panose="02020400000000000000" pitchFamily="18" charset="-122"/>
              </a:defRPr>
            </a:lvl2pPr>
            <a:lvl3pPr>
              <a:defRPr sz="2400">
                <a:ea typeface="思源宋体 CN" panose="02020400000000000000" pitchFamily="18" charset="-122"/>
              </a:defRPr>
            </a:lvl3pPr>
            <a:lvl4pPr>
              <a:defRPr sz="2000">
                <a:ea typeface="思源宋体 CN" panose="02020400000000000000" pitchFamily="18" charset="-122"/>
              </a:defRPr>
            </a:lvl4pPr>
            <a:lvl5pPr>
              <a:defRPr sz="2000">
                <a:ea typeface="思源宋体 CN" panose="02020400000000000000" pitchFamily="18"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ea typeface="思源宋体 CN" panose="02020400000000000000"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ea typeface="思源宋体 CN" panose="02020400000000000000" pitchFamily="18" charset="-122"/>
              </a:defRPr>
            </a:lvl1pPr>
          </a:lstStyle>
          <a:p>
            <a:fld id="{6A771047-0C0A-4F73-B03F-1F6775DD9F2A}" type="datetimeFigureOut">
              <a:rPr lang="zh-CN" altLang="en-US" smtClean="0"/>
              <a:pPr/>
              <a:t>2023/4/21</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ea typeface="思源宋体 CN" panose="02020400000000000000" pitchFamily="18"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ea typeface="思源宋体 CN" panose="02020400000000000000" pitchFamily="18" charset="-122"/>
              </a:defRPr>
            </a:lvl1pPr>
          </a:lstStyle>
          <a:p>
            <a:fld id="{D3F1AA0B-2013-4646-93CC-64E87979F222}" type="slidenum">
              <a:rPr lang="zh-CN" altLang="en-US" smtClean="0"/>
              <a:pPr/>
              <a:t>‹#›</a:t>
            </a:fld>
            <a:endParaRPr lang="zh-CN" altLang="en-US" dirty="0"/>
          </a:p>
        </p:txBody>
      </p:sp>
      <p:sp>
        <p:nvSpPr>
          <p:cNvPr id="8" name="TextBox 7"/>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a:t>
            </a:r>
            <a:r>
              <a:rPr lang="en-US" altLang="zh-CN" sz="100" dirty="0" smtClean="0">
                <a:solidFill>
                  <a:schemeClr val="tx1">
                    <a:alpha val="0"/>
                  </a:schemeClr>
                </a:solidFill>
                <a:latin typeface="微软雅黑" panose="020B0503020204020204" pitchFamily="34" charset="-122"/>
                <a:ea typeface="微软雅黑" panose="020B0503020204020204" pitchFamily="34" charset="-122"/>
              </a:rPr>
              <a:t>www.ypppt.com/hangye</a:t>
            </a:r>
            <a:r>
              <a:rPr lang="en-US" altLang="zh-CN" sz="100" dirty="0">
                <a:solidFill>
                  <a:schemeClr val="tx1">
                    <a:alpha val="0"/>
                  </a:schemeClr>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248212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ea typeface="思源宋体 CN" panose="02020400000000000000" pitchFamily="18" charset="-122"/>
              </a:defRPr>
            </a:lvl1pPr>
          </a:lstStyle>
          <a:p>
            <a:r>
              <a:rPr lang="zh-CN" altLang="en-US" dirty="0"/>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ea typeface="思源宋体 CN" panose="02020400000000000000" pitchFamily="18"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ea typeface="思源宋体 CN" panose="02020400000000000000"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ea typeface="思源宋体 CN" panose="02020400000000000000" pitchFamily="18" charset="-122"/>
              </a:defRPr>
            </a:lvl1pPr>
          </a:lstStyle>
          <a:p>
            <a:fld id="{6A771047-0C0A-4F73-B03F-1F6775DD9F2A}" type="datetimeFigureOut">
              <a:rPr lang="zh-CN" altLang="en-US" smtClean="0"/>
              <a:pPr/>
              <a:t>2023/4/21</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ea typeface="思源宋体 CN" panose="02020400000000000000" pitchFamily="18"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ea typeface="思源宋体 CN" panose="02020400000000000000" pitchFamily="18" charset="-122"/>
              </a:defRPr>
            </a:lvl1pPr>
          </a:lstStyle>
          <a:p>
            <a:fld id="{D3F1AA0B-2013-4646-93CC-64E87979F222}" type="slidenum">
              <a:rPr lang="zh-CN" altLang="en-US" smtClean="0"/>
              <a:pPr/>
              <a:t>‹#›</a:t>
            </a:fld>
            <a:endParaRPr lang="zh-CN" altLang="en-US" dirty="0"/>
          </a:p>
        </p:txBody>
      </p:sp>
    </p:spTree>
    <p:extLst>
      <p:ext uri="{BB962C8B-B14F-4D97-AF65-F5344CB8AC3E}">
        <p14:creationId xmlns:p14="http://schemas.microsoft.com/office/powerpoint/2010/main" val="204552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ea typeface="思源宋体 CN" panose="02020400000000000000" pitchFamily="18"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lvl1pPr>
              <a:defRPr>
                <a:ea typeface="思源宋体 CN" panose="02020400000000000000" pitchFamily="18" charset="-122"/>
              </a:defRPr>
            </a:lvl1pPr>
            <a:lvl2pPr>
              <a:defRPr>
                <a:ea typeface="思源宋体 CN" panose="02020400000000000000" pitchFamily="18" charset="-122"/>
              </a:defRPr>
            </a:lvl2pPr>
            <a:lvl3pPr>
              <a:defRPr>
                <a:ea typeface="思源宋体 CN" panose="02020400000000000000" pitchFamily="18" charset="-122"/>
              </a:defRPr>
            </a:lvl3pPr>
            <a:lvl4pPr>
              <a:defRPr>
                <a:ea typeface="思源宋体 CN" panose="02020400000000000000" pitchFamily="18" charset="-122"/>
              </a:defRPr>
            </a:lvl4pPr>
            <a:lvl5pPr>
              <a:defRPr>
                <a:ea typeface="思源宋体 CN" panose="02020400000000000000" pitchFamily="18"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ea typeface="思源宋体 CN" panose="02020400000000000000" pitchFamily="18" charset="-122"/>
              </a:defRPr>
            </a:lvl1pPr>
          </a:lstStyle>
          <a:p>
            <a:fld id="{6A771047-0C0A-4F73-B03F-1F6775DD9F2A}" type="datetimeFigureOut">
              <a:rPr lang="zh-CN" altLang="en-US" smtClean="0"/>
              <a:pPr/>
              <a:t>2023/4/21</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ea typeface="思源宋体 CN" panose="02020400000000000000" pitchFamily="18"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ea typeface="思源宋体 CN" panose="02020400000000000000" pitchFamily="18" charset="-122"/>
              </a:defRPr>
            </a:lvl1pPr>
          </a:lstStyle>
          <a:p>
            <a:fld id="{D3F1AA0B-2013-4646-93CC-64E87979F222}" type="slidenum">
              <a:rPr lang="zh-CN" altLang="en-US" smtClean="0"/>
              <a:pPr/>
              <a:t>‹#›</a:t>
            </a:fld>
            <a:endParaRPr lang="zh-CN" altLang="en-US" dirty="0"/>
          </a:p>
        </p:txBody>
      </p:sp>
    </p:spTree>
    <p:extLst>
      <p:ext uri="{BB962C8B-B14F-4D97-AF65-F5344CB8AC3E}">
        <p14:creationId xmlns:p14="http://schemas.microsoft.com/office/powerpoint/2010/main" val="40604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lvl1pPr>
              <a:defRPr>
                <a:ea typeface="思源宋体 CN" panose="02020400000000000000" pitchFamily="18"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lvl1pPr>
              <a:defRPr>
                <a:ea typeface="思源宋体 CN" panose="02020400000000000000" pitchFamily="18" charset="-122"/>
              </a:defRPr>
            </a:lvl1pPr>
            <a:lvl2pPr>
              <a:defRPr>
                <a:ea typeface="思源宋体 CN" panose="02020400000000000000" pitchFamily="18" charset="-122"/>
              </a:defRPr>
            </a:lvl2pPr>
            <a:lvl3pPr>
              <a:defRPr>
                <a:ea typeface="思源宋体 CN" panose="02020400000000000000" pitchFamily="18" charset="-122"/>
              </a:defRPr>
            </a:lvl3pPr>
            <a:lvl4pPr>
              <a:defRPr>
                <a:ea typeface="思源宋体 CN" panose="02020400000000000000" pitchFamily="18" charset="-122"/>
              </a:defRPr>
            </a:lvl4pPr>
            <a:lvl5pPr>
              <a:defRPr>
                <a:ea typeface="思源宋体 CN" panose="02020400000000000000" pitchFamily="18"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ea typeface="思源宋体 CN" panose="02020400000000000000" pitchFamily="18" charset="-122"/>
              </a:defRPr>
            </a:lvl1pPr>
          </a:lstStyle>
          <a:p>
            <a:fld id="{6A771047-0C0A-4F73-B03F-1F6775DD9F2A}" type="datetimeFigureOut">
              <a:rPr lang="zh-CN" altLang="en-US" smtClean="0"/>
              <a:pPr/>
              <a:t>2023/4/21</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ea typeface="思源宋体 CN" panose="02020400000000000000" pitchFamily="18"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ea typeface="思源宋体 CN" panose="02020400000000000000" pitchFamily="18" charset="-122"/>
              </a:defRPr>
            </a:lvl1pPr>
          </a:lstStyle>
          <a:p>
            <a:fld id="{D3F1AA0B-2013-4646-93CC-64E87979F222}" type="slidenum">
              <a:rPr lang="zh-CN" altLang="en-US" smtClean="0"/>
              <a:pPr/>
              <a:t>‹#›</a:t>
            </a:fld>
            <a:endParaRPr lang="zh-CN" altLang="en-US" dirty="0"/>
          </a:p>
        </p:txBody>
      </p:sp>
    </p:spTree>
    <p:extLst>
      <p:ext uri="{BB962C8B-B14F-4D97-AF65-F5344CB8AC3E}">
        <p14:creationId xmlns:p14="http://schemas.microsoft.com/office/powerpoint/2010/main" val="266195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2023/4/21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4015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2023/4/21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506333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6545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3516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5600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24114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11687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34782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27334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00535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82058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14894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65671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89792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977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1730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4494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6092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4437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a:defRPr>
                <a:ea typeface="思源宋体 CN" panose="02020400000000000000" pitchFamily="18" charset="-122"/>
              </a:defRPr>
            </a:lvl1pPr>
          </a:lstStyle>
          <a:p>
            <a:fld id="{6A771047-0C0A-4F73-B03F-1F6775DD9F2A}" type="datetimeFigureOut">
              <a:rPr lang="zh-CN" altLang="en-US" smtClean="0"/>
              <a:pPr/>
              <a:t>2023/4/21</a:t>
            </a:fld>
            <a:endParaRPr lang="zh-CN" altLang="en-US" dirty="0"/>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a:defRPr>
                <a:ea typeface="思源宋体 CN" panose="02020400000000000000" pitchFamily="18" charset="-122"/>
              </a:defRPr>
            </a:lvl1pPr>
          </a:lstStyle>
          <a:p>
            <a:endParaRPr lang="zh-CN" altLang="en-US" dirty="0"/>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lvl1pPr>
              <a:defRPr>
                <a:ea typeface="思源宋体 CN" panose="02020400000000000000" pitchFamily="18" charset="-122"/>
              </a:defRPr>
            </a:lvl1pPr>
          </a:lstStyle>
          <a:p>
            <a:fld id="{D3F1AA0B-2013-4646-93CC-64E87979F222}" type="slidenum">
              <a:rPr lang="zh-CN" altLang="en-US" smtClean="0"/>
              <a:pPr/>
              <a:t>‹#›</a:t>
            </a:fld>
            <a:endParaRPr lang="zh-CN" altLang="en-US" dirty="0"/>
          </a:p>
        </p:txBody>
      </p:sp>
    </p:spTree>
    <p:extLst>
      <p:ext uri="{BB962C8B-B14F-4D97-AF65-F5344CB8AC3E}">
        <p14:creationId xmlns:p14="http://schemas.microsoft.com/office/powerpoint/2010/main" val="209833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ea typeface="思源宋体 CN" panose="02020400000000000000" pitchFamily="18" charset="-122"/>
              </a:defRPr>
            </a:lvl1pPr>
          </a:lstStyle>
          <a:p>
            <a:r>
              <a:rPr lang="zh-CN" altLang="en-US" dirty="0"/>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ea typeface="思源宋体 CN" panose="02020400000000000000" pitchFamily="18" charset="-122"/>
              </a:defRPr>
            </a:lvl1pPr>
            <a:lvl2pPr>
              <a:defRPr sz="2800">
                <a:ea typeface="思源宋体 CN" panose="02020400000000000000" pitchFamily="18" charset="-122"/>
              </a:defRPr>
            </a:lvl2pPr>
            <a:lvl3pPr>
              <a:defRPr sz="2400">
                <a:ea typeface="思源宋体 CN" panose="02020400000000000000" pitchFamily="18" charset="-122"/>
              </a:defRPr>
            </a:lvl3pPr>
            <a:lvl4pPr>
              <a:defRPr sz="2000">
                <a:ea typeface="思源宋体 CN" panose="02020400000000000000" pitchFamily="18" charset="-122"/>
              </a:defRPr>
            </a:lvl4pPr>
            <a:lvl5pPr>
              <a:defRPr sz="2000">
                <a:ea typeface="思源宋体 CN" panose="02020400000000000000" pitchFamily="18"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ea typeface="思源宋体 CN" panose="02020400000000000000"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ea typeface="思源宋体 CN" panose="02020400000000000000" pitchFamily="18" charset="-122"/>
              </a:defRPr>
            </a:lvl1pPr>
          </a:lstStyle>
          <a:p>
            <a:fld id="{6A771047-0C0A-4F73-B03F-1F6775DD9F2A}" type="datetimeFigureOut">
              <a:rPr lang="zh-CN" altLang="en-US" smtClean="0"/>
              <a:pPr/>
              <a:t>2023/4/21</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ea typeface="思源宋体 CN" panose="02020400000000000000" pitchFamily="18"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ea typeface="思源宋体 CN" panose="02020400000000000000" pitchFamily="18" charset="-122"/>
              </a:defRPr>
            </a:lvl1pPr>
          </a:lstStyle>
          <a:p>
            <a:fld id="{D3F1AA0B-2013-4646-93CC-64E87979F222}" type="slidenum">
              <a:rPr lang="zh-CN" altLang="en-US" smtClean="0"/>
              <a:pPr/>
              <a:t>‹#›</a:t>
            </a:fld>
            <a:endParaRPr lang="zh-CN" altLang="en-US" dirty="0"/>
          </a:p>
        </p:txBody>
      </p:sp>
    </p:spTree>
    <p:extLst>
      <p:ext uri="{BB962C8B-B14F-4D97-AF65-F5344CB8AC3E}">
        <p14:creationId xmlns:p14="http://schemas.microsoft.com/office/powerpoint/2010/main" val="177868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1_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ea typeface="思源宋体 CN" panose="02020400000000000000" pitchFamily="18" charset="-122"/>
              </a:defRPr>
            </a:lvl1pPr>
          </a:lstStyle>
          <a:p>
            <a:r>
              <a:rPr lang="zh-CN" altLang="en-US" dirty="0"/>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ea typeface="思源宋体 CN" panose="02020400000000000000" pitchFamily="18" charset="-122"/>
              </a:defRPr>
            </a:lvl1pPr>
            <a:lvl2pPr>
              <a:defRPr sz="2800">
                <a:ea typeface="思源宋体 CN" panose="02020400000000000000" pitchFamily="18" charset="-122"/>
              </a:defRPr>
            </a:lvl2pPr>
            <a:lvl3pPr>
              <a:defRPr sz="2400">
                <a:ea typeface="思源宋体 CN" panose="02020400000000000000" pitchFamily="18" charset="-122"/>
              </a:defRPr>
            </a:lvl3pPr>
            <a:lvl4pPr>
              <a:defRPr sz="2000">
                <a:ea typeface="思源宋体 CN" panose="02020400000000000000" pitchFamily="18" charset="-122"/>
              </a:defRPr>
            </a:lvl4pPr>
            <a:lvl5pPr>
              <a:defRPr sz="2000">
                <a:ea typeface="思源宋体 CN" panose="02020400000000000000" pitchFamily="18"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ea typeface="思源宋体 CN" panose="02020400000000000000"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ea typeface="思源宋体 CN" panose="02020400000000000000" pitchFamily="18" charset="-122"/>
              </a:defRPr>
            </a:lvl1pPr>
          </a:lstStyle>
          <a:p>
            <a:fld id="{6A771047-0C0A-4F73-B03F-1F6775DD9F2A}" type="datetimeFigureOut">
              <a:rPr lang="zh-CN" altLang="en-US" smtClean="0"/>
              <a:pPr/>
              <a:t>2023/4/21</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ea typeface="思源宋体 CN" panose="02020400000000000000" pitchFamily="18"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ea typeface="思源宋体 CN" panose="02020400000000000000" pitchFamily="18" charset="-122"/>
              </a:defRPr>
            </a:lvl1pPr>
          </a:lstStyle>
          <a:p>
            <a:fld id="{D3F1AA0B-2013-4646-93CC-64E87979F222}" type="slidenum">
              <a:rPr lang="zh-CN" altLang="en-US" smtClean="0"/>
              <a:pPr/>
              <a:t>‹#›</a:t>
            </a:fld>
            <a:endParaRPr lang="zh-CN" altLang="en-US" dirty="0"/>
          </a:p>
        </p:txBody>
      </p:sp>
    </p:spTree>
    <p:extLst>
      <p:ext uri="{BB962C8B-B14F-4D97-AF65-F5344CB8AC3E}">
        <p14:creationId xmlns:p14="http://schemas.microsoft.com/office/powerpoint/2010/main" val="1768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071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1" r:id="rId10"/>
    <p:sldLayoutId id="2147483662" r:id="rId11"/>
    <p:sldLayoutId id="2147483663" r:id="rId12"/>
    <p:sldLayoutId id="2147483657" r:id="rId13"/>
    <p:sldLayoutId id="2147483658" r:id="rId14"/>
    <p:sldLayoutId id="2147483659"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11973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326406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1795974" y="1501010"/>
            <a:ext cx="8600051" cy="197048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12000" dirty="0">
                <a:solidFill>
                  <a:schemeClr val="bg1"/>
                </a:solidFill>
                <a:latin typeface="优设标题黑" panose="00000500000000000000" pitchFamily="2" charset="-122"/>
                <a:ea typeface="优设标题黑" panose="00000500000000000000" pitchFamily="2" charset="-122"/>
                <a:cs typeface="+mn-ea"/>
                <a:sym typeface="+mn-lt"/>
              </a:rPr>
              <a:t>知识产权培训</a:t>
            </a:r>
          </a:p>
        </p:txBody>
      </p:sp>
      <p:sp>
        <p:nvSpPr>
          <p:cNvPr id="7" name="文本框 6"/>
          <p:cNvSpPr txBox="1"/>
          <p:nvPr/>
        </p:nvSpPr>
        <p:spPr>
          <a:xfrm>
            <a:off x="3155132" y="3480756"/>
            <a:ext cx="5881738" cy="477054"/>
          </a:xfrm>
          <a:prstGeom prst="rect">
            <a:avLst/>
          </a:prstGeom>
          <a:noFill/>
        </p:spPr>
        <p:txBody>
          <a:bodyPr wrap="none" rtlCol="0">
            <a:spAutoFit/>
          </a:bodyPr>
          <a:lstStyle/>
          <a:p>
            <a:pPr algn="ctr"/>
            <a:r>
              <a:rPr lang="zh-CN" altLang="en-US" sz="2500" b="1" dirty="0">
                <a:solidFill>
                  <a:schemeClr val="bg1"/>
                </a:solidFill>
                <a:cs typeface="+mn-ea"/>
                <a:sym typeface="+mn-lt"/>
              </a:rPr>
              <a:t>尊重知识</a:t>
            </a:r>
            <a:r>
              <a:rPr lang="en-US" altLang="zh-CN" sz="2500" b="1" dirty="0">
                <a:solidFill>
                  <a:schemeClr val="bg1"/>
                </a:solidFill>
                <a:cs typeface="+mn-ea"/>
                <a:sym typeface="+mn-lt"/>
              </a:rPr>
              <a:t>  </a:t>
            </a:r>
            <a:r>
              <a:rPr lang="zh-CN" altLang="en-US" sz="2500" b="1" dirty="0">
                <a:solidFill>
                  <a:schemeClr val="bg1"/>
                </a:solidFill>
                <a:cs typeface="+mn-ea"/>
                <a:sym typeface="+mn-lt"/>
              </a:rPr>
              <a:t>继往开来</a:t>
            </a:r>
            <a:r>
              <a:rPr lang="en-US" altLang="zh-CN" sz="2500" b="1" dirty="0">
                <a:solidFill>
                  <a:schemeClr val="bg1"/>
                </a:solidFill>
                <a:cs typeface="+mn-ea"/>
                <a:sym typeface="+mn-lt"/>
              </a:rPr>
              <a:t>  </a:t>
            </a:r>
            <a:r>
              <a:rPr lang="zh-CN" altLang="en-US" sz="2500" b="1" dirty="0">
                <a:solidFill>
                  <a:schemeClr val="bg1"/>
                </a:solidFill>
                <a:cs typeface="+mn-ea"/>
                <a:sym typeface="+mn-lt"/>
              </a:rPr>
              <a:t>崇尚科学</a:t>
            </a:r>
            <a:r>
              <a:rPr lang="en-US" altLang="zh-CN" sz="2500" b="1" dirty="0">
                <a:solidFill>
                  <a:schemeClr val="bg1"/>
                </a:solidFill>
                <a:cs typeface="+mn-ea"/>
                <a:sym typeface="+mn-lt"/>
              </a:rPr>
              <a:t>  </a:t>
            </a:r>
            <a:r>
              <a:rPr lang="zh-CN" altLang="en-US" sz="2500" b="1" dirty="0">
                <a:solidFill>
                  <a:schemeClr val="bg1"/>
                </a:solidFill>
                <a:cs typeface="+mn-ea"/>
                <a:sym typeface="+mn-lt"/>
              </a:rPr>
              <a:t>与时俱进</a:t>
            </a:r>
          </a:p>
        </p:txBody>
      </p:sp>
      <p:grpSp>
        <p:nvGrpSpPr>
          <p:cNvPr id="10" name="组合 9"/>
          <p:cNvGrpSpPr/>
          <p:nvPr/>
        </p:nvGrpSpPr>
        <p:grpSpPr>
          <a:xfrm>
            <a:off x="4228641" y="4153360"/>
            <a:ext cx="3734718" cy="528810"/>
            <a:chOff x="4228641" y="3624550"/>
            <a:chExt cx="3734718" cy="528810"/>
          </a:xfrm>
        </p:grpSpPr>
        <p:sp>
          <p:nvSpPr>
            <p:cNvPr id="8" name="圆角矩形 7"/>
            <p:cNvSpPr/>
            <p:nvPr/>
          </p:nvSpPr>
          <p:spPr>
            <a:xfrm>
              <a:off x="4228641" y="3624550"/>
              <a:ext cx="3734718" cy="5288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文本框 8"/>
            <p:cNvSpPr txBox="1"/>
            <p:nvPr/>
          </p:nvSpPr>
          <p:spPr>
            <a:xfrm>
              <a:off x="4395054" y="3704289"/>
              <a:ext cx="3313728" cy="369332"/>
            </a:xfrm>
            <a:prstGeom prst="rect">
              <a:avLst/>
            </a:prstGeom>
            <a:noFill/>
          </p:spPr>
          <p:txBody>
            <a:bodyPr wrap="none" rtlCol="0">
              <a:spAutoFit/>
            </a:bodyPr>
            <a:lstStyle/>
            <a:p>
              <a:r>
                <a:rPr lang="zh-CN" altLang="en-US" dirty="0">
                  <a:solidFill>
                    <a:srgbClr val="FF0000"/>
                  </a:solidFill>
                  <a:cs typeface="+mn-ea"/>
                  <a:sym typeface="+mn-lt"/>
                </a:rPr>
                <a:t>演讲人</a:t>
              </a:r>
              <a:r>
                <a:rPr lang="zh-CN" altLang="en-US" dirty="0" smtClean="0">
                  <a:solidFill>
                    <a:srgbClr val="FF0000"/>
                  </a:solidFill>
                  <a:cs typeface="+mn-ea"/>
                  <a:sym typeface="+mn-lt"/>
                </a:rPr>
                <a:t>：</a:t>
              </a:r>
              <a:r>
                <a:rPr lang="zh-CN" altLang="en-US" dirty="0">
                  <a:solidFill>
                    <a:srgbClr val="FF0000"/>
                  </a:solidFill>
                  <a:cs typeface="+mn-ea"/>
                  <a:sym typeface="+mn-lt"/>
                </a:rPr>
                <a:t>优品</a:t>
              </a:r>
              <a:r>
                <a:rPr lang="en-US" altLang="zh-CN" dirty="0" smtClean="0">
                  <a:solidFill>
                    <a:srgbClr val="FF0000"/>
                  </a:solidFill>
                  <a:cs typeface="+mn-ea"/>
                  <a:sym typeface="+mn-lt"/>
                </a:rPr>
                <a:t>PPT </a:t>
              </a:r>
              <a:r>
                <a:rPr lang="zh-CN" altLang="en-US" dirty="0">
                  <a:solidFill>
                    <a:srgbClr val="FF0000"/>
                  </a:solidFill>
                  <a:cs typeface="+mn-ea"/>
                  <a:sym typeface="+mn-lt"/>
                </a:rPr>
                <a:t>时间：</a:t>
              </a:r>
              <a:r>
                <a:rPr lang="en-US" altLang="zh-CN" dirty="0">
                  <a:solidFill>
                    <a:srgbClr val="FF0000"/>
                  </a:solidFill>
                  <a:cs typeface="+mn-ea"/>
                  <a:sym typeface="+mn-lt"/>
                </a:rPr>
                <a:t>20XX</a:t>
              </a:r>
              <a:endParaRPr lang="zh-CN" altLang="en-US" dirty="0">
                <a:solidFill>
                  <a:srgbClr val="FF0000"/>
                </a:solidFill>
                <a:cs typeface="+mn-ea"/>
                <a:sym typeface="+mn-lt"/>
              </a:endParaRPr>
            </a:p>
          </p:txBody>
        </p:sp>
      </p:grpSp>
    </p:spTree>
    <p:extLst>
      <p:ext uri="{BB962C8B-B14F-4D97-AF65-F5344CB8AC3E}">
        <p14:creationId xmlns:p14="http://schemas.microsoft.com/office/powerpoint/2010/main" val="39846868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 calcmode="lin" valueType="num">
                                      <p:cBhvr>
                                        <p:cTn id="9" dur="2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5"/>
                                        </p:tgtEl>
                                      </p:cBhvr>
                                    </p:animEffect>
                                  </p:childTnLst>
                                </p:cTn>
                              </p:par>
                            </p:childTnLst>
                          </p:cTn>
                        </p:par>
                        <p:par>
                          <p:cTn id="12" fill="hold">
                            <p:stCondLst>
                              <p:cond delay="3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anim calcmode="lin" valueType="num">
                                      <p:cBhvr>
                                        <p:cTn id="1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7"/>
                                        </p:tgtEl>
                                      </p:cBhvr>
                                    </p:animEffect>
                                  </p:childTnLst>
                                </p:cTn>
                              </p:par>
                            </p:childTnLst>
                          </p:cTn>
                        </p:par>
                        <p:par>
                          <p:cTn id="20" fill="hold">
                            <p:stCondLst>
                              <p:cond delay="4250"/>
                            </p:stCondLst>
                            <p:childTnLst>
                              <p:par>
                                <p:cTn id="21" presetID="16" presetClass="entr" presetSubtype="21"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8083550" y="2023053"/>
            <a:ext cx="1878784" cy="2310408"/>
            <a:chOff x="2163148" y="2023053"/>
            <a:chExt cx="1878784" cy="2520950"/>
          </a:xfrm>
        </p:grpSpPr>
        <p:sp>
          <p:nvSpPr>
            <p:cNvPr id="27" name="矩形 26"/>
            <p:cNvSpPr/>
            <p:nvPr/>
          </p:nvSpPr>
          <p:spPr>
            <a:xfrm>
              <a:off x="2163148" y="2023053"/>
              <a:ext cx="1878784" cy="2520950"/>
            </a:xfrm>
            <a:prstGeom prst="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p:cNvSpPr txBox="1"/>
            <p:nvPr/>
          </p:nvSpPr>
          <p:spPr>
            <a:xfrm>
              <a:off x="2189470" y="3098862"/>
              <a:ext cx="1826141" cy="369406"/>
            </a:xfrm>
            <a:prstGeom prst="rect">
              <a:avLst/>
            </a:prstGeom>
            <a:noFill/>
          </p:spPr>
          <p:txBody>
            <a:bodyPr wrap="none" rtlCol="0">
              <a:spAutoFit/>
            </a:bodyPr>
            <a:lstStyle/>
            <a:p>
              <a:pPr algn="ctr"/>
              <a:r>
                <a:rPr lang="zh-CN" altLang="en-US" sz="1600" b="1" dirty="0">
                  <a:solidFill>
                    <a:srgbClr val="C00000"/>
                  </a:solidFill>
                  <a:cs typeface="+mn-ea"/>
                  <a:sym typeface="+mn-lt"/>
                </a:rPr>
                <a:t>外观设计专利证书</a:t>
              </a:r>
            </a:p>
          </p:txBody>
        </p:sp>
      </p:grpSp>
      <p:grpSp>
        <p:nvGrpSpPr>
          <p:cNvPr id="23" name="组合 22"/>
          <p:cNvGrpSpPr/>
          <p:nvPr/>
        </p:nvGrpSpPr>
        <p:grpSpPr>
          <a:xfrm>
            <a:off x="5163240" y="2023053"/>
            <a:ext cx="1878784" cy="2310408"/>
            <a:chOff x="2163148" y="2023053"/>
            <a:chExt cx="1878784" cy="2520950"/>
          </a:xfrm>
        </p:grpSpPr>
        <p:sp>
          <p:nvSpPr>
            <p:cNvPr id="24" name="矩形 23"/>
            <p:cNvSpPr/>
            <p:nvPr/>
          </p:nvSpPr>
          <p:spPr>
            <a:xfrm>
              <a:off x="2163148" y="2023053"/>
              <a:ext cx="1878784" cy="2520950"/>
            </a:xfrm>
            <a:prstGeom prst="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文本框 24"/>
            <p:cNvSpPr txBox="1"/>
            <p:nvPr/>
          </p:nvSpPr>
          <p:spPr>
            <a:xfrm>
              <a:off x="2189470" y="3098862"/>
              <a:ext cx="1826141" cy="369406"/>
            </a:xfrm>
            <a:prstGeom prst="rect">
              <a:avLst/>
            </a:prstGeom>
            <a:noFill/>
          </p:spPr>
          <p:txBody>
            <a:bodyPr wrap="none" rtlCol="0">
              <a:spAutoFit/>
            </a:bodyPr>
            <a:lstStyle/>
            <a:p>
              <a:pPr algn="ctr"/>
              <a:r>
                <a:rPr lang="zh-CN" altLang="en-US" sz="1600" b="1" dirty="0">
                  <a:solidFill>
                    <a:srgbClr val="C00000"/>
                  </a:solidFill>
                  <a:cs typeface="+mn-ea"/>
                  <a:sym typeface="+mn-lt"/>
                </a:rPr>
                <a:t>实用新型专利证书</a:t>
              </a:r>
            </a:p>
          </p:txBody>
        </p:sp>
      </p:grpSp>
      <p:grpSp>
        <p:nvGrpSpPr>
          <p:cNvPr id="11" name="组合 10"/>
          <p:cNvGrpSpPr/>
          <p:nvPr/>
        </p:nvGrpSpPr>
        <p:grpSpPr>
          <a:xfrm>
            <a:off x="2163148" y="2023053"/>
            <a:ext cx="1878784" cy="2310408"/>
            <a:chOff x="2163148" y="2023053"/>
            <a:chExt cx="1878784" cy="2520950"/>
          </a:xfrm>
        </p:grpSpPr>
        <p:sp>
          <p:nvSpPr>
            <p:cNvPr id="2" name="矩形 1"/>
            <p:cNvSpPr/>
            <p:nvPr/>
          </p:nvSpPr>
          <p:spPr>
            <a:xfrm>
              <a:off x="2163148" y="2023053"/>
              <a:ext cx="1878784" cy="2520950"/>
            </a:xfrm>
            <a:prstGeom prst="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2317710" y="3098862"/>
              <a:ext cx="1569660" cy="402988"/>
            </a:xfrm>
            <a:prstGeom prst="rect">
              <a:avLst/>
            </a:prstGeom>
            <a:noFill/>
          </p:spPr>
          <p:txBody>
            <a:bodyPr wrap="none" rtlCol="0">
              <a:spAutoFit/>
            </a:bodyPr>
            <a:lstStyle/>
            <a:p>
              <a:pPr algn="ctr"/>
              <a:r>
                <a:rPr lang="zh-CN" altLang="en-US" b="1" dirty="0">
                  <a:solidFill>
                    <a:srgbClr val="C00000"/>
                  </a:solidFill>
                  <a:cs typeface="+mn-ea"/>
                  <a:sym typeface="+mn-lt"/>
                </a:rPr>
                <a:t>发明专利证书</a:t>
              </a:r>
            </a:p>
          </p:txBody>
        </p:sp>
      </p:grpSp>
      <p:sp>
        <p:nvSpPr>
          <p:cNvPr id="6" name="矩形 5"/>
          <p:cNvSpPr/>
          <p:nvPr/>
        </p:nvSpPr>
        <p:spPr>
          <a:xfrm>
            <a:off x="8047232" y="4596331"/>
            <a:ext cx="1995054" cy="369332"/>
          </a:xfrm>
          <a:prstGeom prst="rect">
            <a:avLst/>
          </a:prstGeom>
        </p:spPr>
        <p:txBody>
          <a:bodyPr wrap="square">
            <a:spAutoFit/>
          </a:bodyPr>
          <a:lstStyle/>
          <a:p>
            <a:r>
              <a:rPr lang="zh-CN" altLang="en-US" b="1" dirty="0">
                <a:solidFill>
                  <a:srgbClr val="FF0000"/>
                </a:solidFill>
                <a:cs typeface="+mn-ea"/>
                <a:sym typeface="+mn-lt"/>
              </a:rPr>
              <a:t> 外观设计</a:t>
            </a:r>
            <a:r>
              <a:rPr lang="en-US" altLang="zh-CN" b="1" dirty="0">
                <a:solidFill>
                  <a:srgbClr val="FF0000"/>
                </a:solidFill>
                <a:cs typeface="+mn-ea"/>
                <a:sym typeface="+mn-lt"/>
              </a:rPr>
              <a:t>Design</a:t>
            </a:r>
            <a:endParaRPr lang="zh-CN" altLang="en-US" b="1" dirty="0">
              <a:solidFill>
                <a:srgbClr val="FF0000"/>
              </a:solidFill>
              <a:cs typeface="+mn-ea"/>
              <a:sym typeface="+mn-lt"/>
            </a:endParaRPr>
          </a:p>
        </p:txBody>
      </p:sp>
      <p:sp>
        <p:nvSpPr>
          <p:cNvPr id="7" name="矩形 6"/>
          <p:cNvSpPr/>
          <p:nvPr/>
        </p:nvSpPr>
        <p:spPr>
          <a:xfrm>
            <a:off x="2163148" y="4596331"/>
            <a:ext cx="1878784" cy="369332"/>
          </a:xfrm>
          <a:prstGeom prst="rect">
            <a:avLst/>
          </a:prstGeom>
        </p:spPr>
        <p:txBody>
          <a:bodyPr wrap="none">
            <a:spAutoFit/>
          </a:bodyPr>
          <a:lstStyle/>
          <a:p>
            <a:r>
              <a:rPr lang="zh-CN" altLang="en-US" b="1" dirty="0">
                <a:solidFill>
                  <a:srgbClr val="FF0000"/>
                </a:solidFill>
                <a:cs typeface="+mn-ea"/>
                <a:sym typeface="+mn-lt"/>
              </a:rPr>
              <a:t>发明 </a:t>
            </a:r>
            <a:r>
              <a:rPr lang="en-US" altLang="zh-CN" b="1" dirty="0">
                <a:solidFill>
                  <a:srgbClr val="FF0000"/>
                </a:solidFill>
                <a:cs typeface="+mn-ea"/>
                <a:sym typeface="+mn-lt"/>
              </a:rPr>
              <a:t>invention </a:t>
            </a:r>
            <a:endParaRPr lang="zh-CN" altLang="en-US" b="1" dirty="0">
              <a:solidFill>
                <a:srgbClr val="FF0000"/>
              </a:solidFill>
              <a:cs typeface="+mn-ea"/>
              <a:sym typeface="+mn-lt"/>
            </a:endParaRPr>
          </a:p>
        </p:txBody>
      </p:sp>
      <p:sp>
        <p:nvSpPr>
          <p:cNvPr id="8" name="矩形 7"/>
          <p:cNvSpPr/>
          <p:nvPr/>
        </p:nvSpPr>
        <p:spPr>
          <a:xfrm>
            <a:off x="4754157" y="4596331"/>
            <a:ext cx="2690929" cy="369332"/>
          </a:xfrm>
          <a:prstGeom prst="rect">
            <a:avLst/>
          </a:prstGeom>
        </p:spPr>
        <p:txBody>
          <a:bodyPr wrap="none">
            <a:spAutoFit/>
          </a:bodyPr>
          <a:lstStyle/>
          <a:p>
            <a:r>
              <a:rPr lang="zh-CN" altLang="en-US" b="1" dirty="0">
                <a:solidFill>
                  <a:srgbClr val="FF0000"/>
                </a:solidFill>
                <a:cs typeface="+mn-ea"/>
                <a:sym typeface="+mn-lt"/>
              </a:rPr>
              <a:t>实用新型</a:t>
            </a:r>
            <a:r>
              <a:rPr lang="en-US" altLang="zh-CN" b="1" dirty="0">
                <a:solidFill>
                  <a:srgbClr val="FF0000"/>
                </a:solidFill>
                <a:cs typeface="+mn-ea"/>
                <a:sym typeface="+mn-lt"/>
              </a:rPr>
              <a:t>Utility Model </a:t>
            </a:r>
            <a:endParaRPr lang="zh-CN" altLang="en-US" b="1" dirty="0">
              <a:solidFill>
                <a:srgbClr val="FF0000"/>
              </a:solidFill>
              <a:cs typeface="+mn-ea"/>
              <a:sym typeface="+mn-lt"/>
            </a:endParaRPr>
          </a:p>
        </p:txBody>
      </p:sp>
      <p:sp>
        <p:nvSpPr>
          <p:cNvPr id="10" name="矩形 9"/>
          <p:cNvSpPr/>
          <p:nvPr/>
        </p:nvSpPr>
        <p:spPr>
          <a:xfrm>
            <a:off x="2024207" y="4861412"/>
            <a:ext cx="2161233" cy="787523"/>
          </a:xfrm>
          <a:prstGeom prst="rect">
            <a:avLst/>
          </a:prstGeom>
        </p:spPr>
        <p:txBody>
          <a:bodyPr wrap="square">
            <a:spAutoFit/>
          </a:bodyPr>
          <a:lstStyle/>
          <a:p>
            <a:pPr>
              <a:lnSpc>
                <a:spcPct val="150000"/>
              </a:lnSpc>
            </a:pPr>
            <a:r>
              <a:rPr lang="zh-CN" altLang="en-US" sz="1600" dirty="0">
                <a:solidFill>
                  <a:schemeClr val="tx1">
                    <a:lumMod val="65000"/>
                    <a:lumOff val="35000"/>
                  </a:schemeClr>
                </a:solidFill>
                <a:cs typeface="+mn-ea"/>
                <a:sym typeface="+mn-lt"/>
              </a:rPr>
              <a:t>保护期限：</a:t>
            </a:r>
            <a:r>
              <a:rPr lang="en-US" altLang="zh-CN" sz="1600" dirty="0">
                <a:solidFill>
                  <a:schemeClr val="tx1">
                    <a:lumMod val="65000"/>
                    <a:lumOff val="35000"/>
                  </a:schemeClr>
                </a:solidFill>
                <a:cs typeface="+mn-ea"/>
                <a:sym typeface="+mn-lt"/>
              </a:rPr>
              <a:t>20years</a:t>
            </a:r>
          </a:p>
          <a:p>
            <a:pPr>
              <a:lnSpc>
                <a:spcPct val="150000"/>
              </a:lnSpc>
            </a:pPr>
            <a:r>
              <a:rPr lang="zh-CN" altLang="en-US" sz="1600" dirty="0">
                <a:solidFill>
                  <a:schemeClr val="tx1">
                    <a:lumMod val="65000"/>
                    <a:lumOff val="35000"/>
                  </a:schemeClr>
                </a:solidFill>
                <a:cs typeface="+mn-ea"/>
                <a:sym typeface="+mn-lt"/>
              </a:rPr>
              <a:t>授权时间：</a:t>
            </a:r>
            <a:r>
              <a:rPr lang="en-US" altLang="zh-CN" sz="1600" dirty="0">
                <a:solidFill>
                  <a:schemeClr val="tx1">
                    <a:lumMod val="65000"/>
                    <a:lumOff val="35000"/>
                  </a:schemeClr>
                </a:solidFill>
                <a:cs typeface="+mn-ea"/>
                <a:sym typeface="+mn-lt"/>
              </a:rPr>
              <a:t>1-2years </a:t>
            </a:r>
          </a:p>
        </p:txBody>
      </p:sp>
      <p:sp>
        <p:nvSpPr>
          <p:cNvPr id="12" name="矩形 11"/>
          <p:cNvSpPr/>
          <p:nvPr/>
        </p:nvSpPr>
        <p:spPr>
          <a:xfrm>
            <a:off x="4940363" y="4861412"/>
            <a:ext cx="2347117" cy="787523"/>
          </a:xfrm>
          <a:prstGeom prst="rect">
            <a:avLst/>
          </a:prstGeom>
        </p:spPr>
        <p:txBody>
          <a:bodyPr wrap="none">
            <a:spAutoFit/>
          </a:bodyPr>
          <a:lstStyle/>
          <a:p>
            <a:pPr>
              <a:lnSpc>
                <a:spcPct val="150000"/>
              </a:lnSpc>
            </a:pPr>
            <a:r>
              <a:rPr lang="zh-CN" altLang="en-US" sz="1600" dirty="0">
                <a:solidFill>
                  <a:schemeClr val="tx1">
                    <a:lumMod val="65000"/>
                    <a:lumOff val="35000"/>
                  </a:schemeClr>
                </a:solidFill>
                <a:cs typeface="+mn-ea"/>
                <a:sym typeface="+mn-lt"/>
              </a:rPr>
              <a:t>保护期限：</a:t>
            </a:r>
            <a:r>
              <a:rPr lang="en-US" altLang="zh-CN" sz="1600" dirty="0">
                <a:solidFill>
                  <a:schemeClr val="tx1">
                    <a:lumMod val="65000"/>
                    <a:lumOff val="35000"/>
                  </a:schemeClr>
                </a:solidFill>
                <a:cs typeface="+mn-ea"/>
                <a:sym typeface="+mn-lt"/>
              </a:rPr>
              <a:t>10years</a:t>
            </a:r>
          </a:p>
          <a:p>
            <a:pPr>
              <a:lnSpc>
                <a:spcPct val="150000"/>
              </a:lnSpc>
            </a:pPr>
            <a:r>
              <a:rPr lang="zh-CN" altLang="en-US" sz="1600" dirty="0">
                <a:solidFill>
                  <a:schemeClr val="tx1">
                    <a:lumMod val="65000"/>
                    <a:lumOff val="35000"/>
                  </a:schemeClr>
                </a:solidFill>
                <a:cs typeface="+mn-ea"/>
                <a:sym typeface="+mn-lt"/>
              </a:rPr>
              <a:t>授权时间：</a:t>
            </a:r>
            <a:r>
              <a:rPr lang="en-US" altLang="zh-CN" sz="1600" dirty="0">
                <a:solidFill>
                  <a:schemeClr val="tx1">
                    <a:lumMod val="65000"/>
                    <a:lumOff val="35000"/>
                  </a:schemeClr>
                </a:solidFill>
                <a:cs typeface="+mn-ea"/>
                <a:sym typeface="+mn-lt"/>
              </a:rPr>
              <a:t>6-9months </a:t>
            </a:r>
            <a:endParaRPr lang="zh-CN" altLang="en-US" sz="1600" dirty="0">
              <a:solidFill>
                <a:schemeClr val="tx1">
                  <a:lumMod val="65000"/>
                  <a:lumOff val="35000"/>
                </a:schemeClr>
              </a:solidFill>
              <a:cs typeface="+mn-ea"/>
              <a:sym typeface="+mn-lt"/>
            </a:endParaRPr>
          </a:p>
        </p:txBody>
      </p:sp>
      <p:sp>
        <p:nvSpPr>
          <p:cNvPr id="13" name="矩形 12"/>
          <p:cNvSpPr/>
          <p:nvPr/>
        </p:nvSpPr>
        <p:spPr>
          <a:xfrm>
            <a:off x="7914650" y="4861411"/>
            <a:ext cx="2260219" cy="1200329"/>
          </a:xfrm>
          <a:prstGeom prst="rect">
            <a:avLst/>
          </a:prstGeom>
        </p:spPr>
        <p:txBody>
          <a:bodyPr wrap="square">
            <a:spAutoFit/>
          </a:bodyPr>
          <a:lstStyle/>
          <a:p>
            <a:pPr>
              <a:lnSpc>
                <a:spcPct val="150000"/>
              </a:lnSpc>
            </a:pPr>
            <a:r>
              <a:rPr lang="zh-CN" altLang="en-US" sz="1600" dirty="0">
                <a:solidFill>
                  <a:schemeClr val="tx1">
                    <a:lumMod val="65000"/>
                    <a:lumOff val="35000"/>
                  </a:schemeClr>
                </a:solidFill>
                <a:cs typeface="+mn-ea"/>
                <a:sym typeface="+mn-lt"/>
              </a:rPr>
              <a:t>保护期限：</a:t>
            </a:r>
            <a:r>
              <a:rPr lang="en-US" altLang="zh-CN" sz="1600" dirty="0">
                <a:solidFill>
                  <a:schemeClr val="tx1">
                    <a:lumMod val="65000"/>
                    <a:lumOff val="35000"/>
                  </a:schemeClr>
                </a:solidFill>
                <a:cs typeface="+mn-ea"/>
                <a:sym typeface="+mn-lt"/>
              </a:rPr>
              <a:t>10years </a:t>
            </a:r>
          </a:p>
          <a:p>
            <a:pPr>
              <a:lnSpc>
                <a:spcPct val="150000"/>
              </a:lnSpc>
            </a:pPr>
            <a:r>
              <a:rPr lang="zh-CN" altLang="en-US" sz="1600" dirty="0">
                <a:solidFill>
                  <a:schemeClr val="tx1">
                    <a:lumMod val="65000"/>
                    <a:lumOff val="35000"/>
                  </a:schemeClr>
                </a:solidFill>
                <a:cs typeface="+mn-ea"/>
                <a:sym typeface="+mn-lt"/>
              </a:rPr>
              <a:t>授权时间：</a:t>
            </a:r>
            <a:r>
              <a:rPr lang="en-US" altLang="zh-CN" sz="1600" dirty="0">
                <a:solidFill>
                  <a:schemeClr val="tx1">
                    <a:lumMod val="65000"/>
                    <a:lumOff val="35000"/>
                  </a:schemeClr>
                </a:solidFill>
                <a:cs typeface="+mn-ea"/>
                <a:sym typeface="+mn-lt"/>
              </a:rPr>
              <a:t>6-9months </a:t>
            </a:r>
          </a:p>
        </p:txBody>
      </p:sp>
      <p:grpSp>
        <p:nvGrpSpPr>
          <p:cNvPr id="14" name="组合 13"/>
          <p:cNvGrpSpPr/>
          <p:nvPr/>
        </p:nvGrpSpPr>
        <p:grpSpPr>
          <a:xfrm>
            <a:off x="104872" y="344358"/>
            <a:ext cx="11982257" cy="649081"/>
            <a:chOff x="46470" y="344358"/>
            <a:chExt cx="11982257" cy="649081"/>
          </a:xfrm>
        </p:grpSpPr>
        <p:sp>
          <p:nvSpPr>
            <p:cNvPr id="15" name="矩形 14"/>
            <p:cNvSpPr/>
            <p:nvPr/>
          </p:nvSpPr>
          <p:spPr>
            <a:xfrm>
              <a:off x="200705" y="771844"/>
              <a:ext cx="11828022" cy="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46470" y="344358"/>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146822" y="607849"/>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8" name="矩形 17"/>
          <p:cNvSpPr/>
          <p:nvPr/>
        </p:nvSpPr>
        <p:spPr>
          <a:xfrm>
            <a:off x="568709" y="206728"/>
            <a:ext cx="3018775" cy="523220"/>
          </a:xfrm>
          <a:prstGeom prst="rect">
            <a:avLst/>
          </a:prstGeom>
        </p:spPr>
        <p:txBody>
          <a:bodyPr wrap="none">
            <a:spAutoFit/>
          </a:bodyPr>
          <a:lstStyle/>
          <a:p>
            <a:r>
              <a:rPr lang="zh-CN" altLang="en-US" sz="2800" dirty="0">
                <a:solidFill>
                  <a:schemeClr val="accent4">
                    <a:lumMod val="75000"/>
                  </a:schemeClr>
                </a:solidFill>
                <a:cs typeface="+mn-ea"/>
                <a:sym typeface="+mn-lt"/>
              </a:rPr>
              <a:t>壹</a:t>
            </a:r>
            <a:r>
              <a:rPr lang="zh-CN" altLang="en-US" sz="2800" dirty="0">
                <a:solidFill>
                  <a:srgbClr val="FF0000"/>
                </a:solidFill>
                <a:cs typeface="+mn-ea"/>
                <a:sym typeface="+mn-lt"/>
              </a:rPr>
              <a:t>  知识产权概述 </a:t>
            </a:r>
          </a:p>
        </p:txBody>
      </p:sp>
      <p:sp>
        <p:nvSpPr>
          <p:cNvPr id="19" name="矩形 18"/>
          <p:cNvSpPr/>
          <p:nvPr/>
        </p:nvSpPr>
        <p:spPr>
          <a:xfrm>
            <a:off x="10427327" y="206728"/>
            <a:ext cx="1601400" cy="523220"/>
          </a:xfrm>
          <a:prstGeom prst="rect">
            <a:avLst/>
          </a:prstGeom>
        </p:spPr>
        <p:txBody>
          <a:bodyPr wrap="none">
            <a:spAutoFit/>
          </a:bodyPr>
          <a:lstStyle/>
          <a:p>
            <a:pPr algn="ctr"/>
            <a:r>
              <a:rPr lang="en-US" altLang="zh-CN" sz="2800" dirty="0">
                <a:solidFill>
                  <a:schemeClr val="accent4">
                    <a:lumMod val="75000"/>
                  </a:schemeClr>
                </a:solidFill>
                <a:cs typeface="+mn-ea"/>
                <a:sym typeface="+mn-lt"/>
              </a:rPr>
              <a:t>PART</a:t>
            </a:r>
            <a:r>
              <a:rPr lang="en-US" altLang="zh-CN" sz="2800" dirty="0">
                <a:solidFill>
                  <a:schemeClr val="tx1">
                    <a:lumMod val="65000"/>
                    <a:lumOff val="35000"/>
                  </a:schemeClr>
                </a:solidFill>
                <a:cs typeface="+mn-ea"/>
                <a:sym typeface="+mn-lt"/>
              </a:rPr>
              <a:t> </a:t>
            </a:r>
            <a:r>
              <a:rPr lang="en-US" altLang="zh-CN" sz="2800" dirty="0">
                <a:solidFill>
                  <a:srgbClr val="FF0000"/>
                </a:solidFill>
                <a:cs typeface="+mn-ea"/>
                <a:sym typeface="+mn-lt"/>
              </a:rPr>
              <a:t>01</a:t>
            </a:r>
            <a:endParaRPr lang="zh-CN" altLang="en-US" sz="2800" dirty="0">
              <a:solidFill>
                <a:srgbClr val="FF0000"/>
              </a:solidFill>
              <a:cs typeface="+mn-ea"/>
              <a:sym typeface="+mn-lt"/>
            </a:endParaRPr>
          </a:p>
        </p:txBody>
      </p:sp>
      <p:grpSp>
        <p:nvGrpSpPr>
          <p:cNvPr id="20" name="组合 19"/>
          <p:cNvGrpSpPr/>
          <p:nvPr/>
        </p:nvGrpSpPr>
        <p:grpSpPr>
          <a:xfrm>
            <a:off x="4886361" y="1118053"/>
            <a:ext cx="2419277" cy="587591"/>
            <a:chOff x="1674915" y="1507182"/>
            <a:chExt cx="2419277" cy="587591"/>
          </a:xfrm>
        </p:grpSpPr>
        <p:sp>
          <p:nvSpPr>
            <p:cNvPr id="21" name="圆角矩形 20"/>
            <p:cNvSpPr/>
            <p:nvPr/>
          </p:nvSpPr>
          <p:spPr>
            <a:xfrm>
              <a:off x="1674915" y="1507182"/>
              <a:ext cx="2419277" cy="58759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2118959" y="1600922"/>
              <a:ext cx="1531188" cy="400110"/>
            </a:xfrm>
            <a:prstGeom prst="rect">
              <a:avLst/>
            </a:prstGeom>
          </p:spPr>
          <p:txBody>
            <a:bodyPr wrap="none">
              <a:spAutoFit/>
            </a:bodyPr>
            <a:lstStyle/>
            <a:p>
              <a:r>
                <a:rPr lang="zh-CN" altLang="en-US" sz="2000" b="1" dirty="0">
                  <a:solidFill>
                    <a:schemeClr val="bg1"/>
                  </a:solidFill>
                  <a:cs typeface="+mn-ea"/>
                  <a:sym typeface="+mn-lt"/>
                </a:rPr>
                <a:t> 专利的类型</a:t>
              </a:r>
            </a:p>
          </p:txBody>
        </p:sp>
      </p:grpSp>
    </p:spTree>
    <p:extLst>
      <p:ext uri="{BB962C8B-B14F-4D97-AF65-F5344CB8AC3E}">
        <p14:creationId xmlns:p14="http://schemas.microsoft.com/office/powerpoint/2010/main" val="267273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8"/>
                                        </p:tgtEl>
                                        <p:attrNameLst>
                                          <p:attrName>ppt_y</p:attrName>
                                        </p:attrNameLst>
                                      </p:cBhvr>
                                      <p:tavLst>
                                        <p:tav tm="0">
                                          <p:val>
                                            <p:strVal val="#ppt_y"/>
                                          </p:val>
                                        </p:tav>
                                        <p:tav tm="100000">
                                          <p:val>
                                            <p:strVal val="#ppt_y"/>
                                          </p:val>
                                        </p:tav>
                                      </p:tavLst>
                                    </p:anim>
                                    <p:anim calcmode="lin" valueType="num">
                                      <p:cBhvr>
                                        <p:cTn id="13"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8"/>
                                        </p:tgtEl>
                                      </p:cBhvr>
                                    </p:animEffect>
                                  </p:childTnLst>
                                </p:cTn>
                              </p:par>
                            </p:childTnLst>
                          </p:cTn>
                        </p:par>
                        <p:par>
                          <p:cTn id="16" fill="hold">
                            <p:stCondLst>
                              <p:cond delay="130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180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2800"/>
                            </p:stCondLst>
                            <p:childTnLst>
                              <p:par>
                                <p:cTn id="29" presetID="4"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ox(in)">
                                      <p:cBhvr>
                                        <p:cTn id="31" dur="2000"/>
                                        <p:tgtEl>
                                          <p:spTgt spid="11"/>
                                        </p:tgtEl>
                                      </p:cBhvr>
                                    </p:animEffect>
                                  </p:childTnLst>
                                </p:cTn>
                              </p:par>
                              <p:par>
                                <p:cTn id="32" presetID="4" presetClass="entr" presetSubtype="32"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ox(out)">
                                      <p:cBhvr>
                                        <p:cTn id="34" dur="2000"/>
                                        <p:tgtEl>
                                          <p:spTgt spid="23"/>
                                        </p:tgtEl>
                                      </p:cBhvr>
                                    </p:animEffect>
                                  </p:childTnLst>
                                </p:cTn>
                              </p:par>
                              <p:par>
                                <p:cTn id="35" presetID="4" presetClass="entr" presetSubtype="16"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ox(in)">
                                      <p:cBhvr>
                                        <p:cTn id="37" dur="2000"/>
                                        <p:tgtEl>
                                          <p:spTgt spid="26"/>
                                        </p:tgtEl>
                                      </p:cBhvr>
                                    </p:animEffect>
                                  </p:childTnLst>
                                </p:cTn>
                              </p:par>
                            </p:childTnLst>
                          </p:cTn>
                        </p:par>
                        <p:par>
                          <p:cTn id="38" fill="hold">
                            <p:stCondLst>
                              <p:cond delay="4800"/>
                            </p:stCondLst>
                            <p:childTnLst>
                              <p:par>
                                <p:cTn id="39" presetID="2" presetClass="entr" presetSubtype="4"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2" grpId="0"/>
      <p:bldP spid="13"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153364" y="3052315"/>
            <a:ext cx="1717964" cy="369332"/>
          </a:xfrm>
          <a:prstGeom prst="rect">
            <a:avLst/>
          </a:prstGeom>
        </p:spPr>
        <p:txBody>
          <a:bodyPr wrap="square">
            <a:spAutoFit/>
          </a:bodyPr>
          <a:lstStyle/>
          <a:p>
            <a:pPr algn="ctr"/>
            <a:r>
              <a:rPr lang="zh-CN" altLang="en-US" dirty="0">
                <a:solidFill>
                  <a:schemeClr val="tx1">
                    <a:lumMod val="75000"/>
                    <a:lumOff val="25000"/>
                  </a:schemeClr>
                </a:solidFill>
                <a:cs typeface="+mn-ea"/>
                <a:sym typeface="+mn-lt"/>
              </a:rPr>
              <a:t>（</a:t>
            </a:r>
            <a:r>
              <a:rPr lang="en-US" altLang="zh-CN" dirty="0">
                <a:solidFill>
                  <a:schemeClr val="tx1">
                    <a:lumMod val="75000"/>
                    <a:lumOff val="25000"/>
                  </a:schemeClr>
                </a:solidFill>
                <a:cs typeface="+mn-ea"/>
                <a:sym typeface="+mn-lt"/>
              </a:rPr>
              <a:t>4</a:t>
            </a:r>
            <a:r>
              <a:rPr lang="zh-CN" altLang="en-US" dirty="0">
                <a:solidFill>
                  <a:schemeClr val="tx1">
                    <a:lumMod val="75000"/>
                    <a:lumOff val="25000"/>
                  </a:schemeClr>
                </a:solidFill>
                <a:cs typeface="+mn-ea"/>
                <a:sym typeface="+mn-lt"/>
              </a:rPr>
              <a:t>）无形性</a:t>
            </a:r>
          </a:p>
        </p:txBody>
      </p:sp>
      <p:sp>
        <p:nvSpPr>
          <p:cNvPr id="4" name="矩形 3"/>
          <p:cNvSpPr/>
          <p:nvPr/>
        </p:nvSpPr>
        <p:spPr>
          <a:xfrm>
            <a:off x="5080337" y="4745822"/>
            <a:ext cx="2031326" cy="461665"/>
          </a:xfrm>
          <a:prstGeom prst="rect">
            <a:avLst/>
          </a:prstGeom>
          <a:ln>
            <a:solidFill>
              <a:schemeClr val="accent4">
                <a:lumMod val="75000"/>
              </a:schemeClr>
            </a:solidFill>
          </a:ln>
        </p:spPr>
        <p:txBody>
          <a:bodyPr wrap="none">
            <a:spAutoFit/>
          </a:bodyPr>
          <a:lstStyle/>
          <a:p>
            <a:pPr algn="ctr"/>
            <a:r>
              <a:rPr lang="zh-CN" altLang="en-US" sz="2400" b="1" dirty="0">
                <a:solidFill>
                  <a:srgbClr val="FF0000"/>
                </a:solidFill>
                <a:cs typeface="+mn-ea"/>
                <a:sym typeface="+mn-lt"/>
              </a:rPr>
              <a:t>专利权的特性</a:t>
            </a:r>
          </a:p>
        </p:txBody>
      </p:sp>
      <p:sp>
        <p:nvSpPr>
          <p:cNvPr id="5" name="矩形 4"/>
          <p:cNvSpPr/>
          <p:nvPr/>
        </p:nvSpPr>
        <p:spPr>
          <a:xfrm>
            <a:off x="1339044" y="3052315"/>
            <a:ext cx="1473480" cy="369332"/>
          </a:xfrm>
          <a:prstGeom prst="rect">
            <a:avLst/>
          </a:prstGeom>
        </p:spPr>
        <p:txBody>
          <a:bodyPr wrap="none">
            <a:spAutoFit/>
          </a:bodyPr>
          <a:lstStyle/>
          <a:p>
            <a:pPr algn="ctr"/>
            <a:r>
              <a:rPr lang="zh-CN" altLang="en-US" dirty="0">
                <a:solidFill>
                  <a:schemeClr val="tx1">
                    <a:lumMod val="75000"/>
                    <a:lumOff val="25000"/>
                  </a:schemeClr>
                </a:solidFill>
                <a:cs typeface="+mn-ea"/>
                <a:sym typeface="+mn-lt"/>
              </a:rPr>
              <a:t>（</a:t>
            </a:r>
            <a:r>
              <a:rPr lang="en-US" altLang="zh-CN" dirty="0">
                <a:solidFill>
                  <a:schemeClr val="tx1">
                    <a:lumMod val="75000"/>
                    <a:lumOff val="25000"/>
                  </a:schemeClr>
                </a:solidFill>
                <a:cs typeface="+mn-ea"/>
                <a:sym typeface="+mn-lt"/>
              </a:rPr>
              <a:t>1</a:t>
            </a:r>
            <a:r>
              <a:rPr lang="zh-CN" altLang="en-US" dirty="0">
                <a:solidFill>
                  <a:schemeClr val="tx1">
                    <a:lumMod val="75000"/>
                    <a:lumOff val="25000"/>
                  </a:schemeClr>
                </a:solidFill>
                <a:cs typeface="+mn-ea"/>
                <a:sym typeface="+mn-lt"/>
              </a:rPr>
              <a:t>）排他性</a:t>
            </a:r>
          </a:p>
        </p:txBody>
      </p:sp>
      <p:sp>
        <p:nvSpPr>
          <p:cNvPr id="6" name="矩形 5"/>
          <p:cNvSpPr/>
          <p:nvPr/>
        </p:nvSpPr>
        <p:spPr>
          <a:xfrm>
            <a:off x="3254174" y="3052315"/>
            <a:ext cx="1542410" cy="369332"/>
          </a:xfrm>
          <a:prstGeom prst="rect">
            <a:avLst/>
          </a:prstGeom>
        </p:spPr>
        <p:txBody>
          <a:bodyPr wrap="none">
            <a:spAutoFit/>
          </a:bodyPr>
          <a:lstStyle/>
          <a:p>
            <a:pPr algn="ctr"/>
            <a:r>
              <a:rPr lang="zh-CN" altLang="en-US" dirty="0">
                <a:solidFill>
                  <a:schemeClr val="tx1">
                    <a:lumMod val="75000"/>
                    <a:lumOff val="25000"/>
                  </a:schemeClr>
                </a:solidFill>
                <a:cs typeface="+mn-ea"/>
                <a:sym typeface="+mn-lt"/>
              </a:rPr>
              <a:t>（</a:t>
            </a:r>
            <a:r>
              <a:rPr lang="en-US" altLang="zh-CN" dirty="0">
                <a:solidFill>
                  <a:schemeClr val="tx1">
                    <a:lumMod val="75000"/>
                    <a:lumOff val="25000"/>
                  </a:schemeClr>
                </a:solidFill>
                <a:cs typeface="+mn-ea"/>
                <a:sym typeface="+mn-lt"/>
              </a:rPr>
              <a:t>2</a:t>
            </a:r>
            <a:r>
              <a:rPr lang="zh-CN" altLang="en-US" dirty="0">
                <a:solidFill>
                  <a:schemeClr val="tx1">
                    <a:lumMod val="75000"/>
                    <a:lumOff val="25000"/>
                  </a:schemeClr>
                </a:solidFill>
                <a:cs typeface="+mn-ea"/>
                <a:sym typeface="+mn-lt"/>
              </a:rPr>
              <a:t>）时间性 </a:t>
            </a:r>
          </a:p>
        </p:txBody>
      </p:sp>
      <p:sp>
        <p:nvSpPr>
          <p:cNvPr id="7" name="矩形 6"/>
          <p:cNvSpPr/>
          <p:nvPr/>
        </p:nvSpPr>
        <p:spPr>
          <a:xfrm>
            <a:off x="5238234" y="3052315"/>
            <a:ext cx="1473480" cy="369332"/>
          </a:xfrm>
          <a:prstGeom prst="rect">
            <a:avLst/>
          </a:prstGeom>
        </p:spPr>
        <p:txBody>
          <a:bodyPr wrap="none">
            <a:spAutoFit/>
          </a:bodyPr>
          <a:lstStyle/>
          <a:p>
            <a:pPr algn="ctr"/>
            <a:r>
              <a:rPr lang="zh-CN" altLang="en-US" dirty="0">
                <a:solidFill>
                  <a:schemeClr val="tx1">
                    <a:lumMod val="75000"/>
                    <a:lumOff val="25000"/>
                  </a:schemeClr>
                </a:solidFill>
                <a:cs typeface="+mn-ea"/>
                <a:sym typeface="+mn-lt"/>
              </a:rPr>
              <a:t>（</a:t>
            </a:r>
            <a:r>
              <a:rPr lang="en-US" altLang="zh-CN" dirty="0">
                <a:solidFill>
                  <a:schemeClr val="tx1">
                    <a:lumMod val="75000"/>
                    <a:lumOff val="25000"/>
                  </a:schemeClr>
                </a:solidFill>
                <a:cs typeface="+mn-ea"/>
                <a:sym typeface="+mn-lt"/>
              </a:rPr>
              <a:t>3</a:t>
            </a:r>
            <a:r>
              <a:rPr lang="zh-CN" altLang="en-US" dirty="0">
                <a:solidFill>
                  <a:schemeClr val="tx1">
                    <a:lumMod val="75000"/>
                    <a:lumOff val="25000"/>
                  </a:schemeClr>
                </a:solidFill>
                <a:cs typeface="+mn-ea"/>
                <a:sym typeface="+mn-lt"/>
              </a:rPr>
              <a:t>）地域性</a:t>
            </a:r>
          </a:p>
        </p:txBody>
      </p:sp>
      <p:sp>
        <p:nvSpPr>
          <p:cNvPr id="9" name="矩形 8"/>
          <p:cNvSpPr/>
          <p:nvPr/>
        </p:nvSpPr>
        <p:spPr>
          <a:xfrm>
            <a:off x="9312978" y="3052315"/>
            <a:ext cx="1717964" cy="369332"/>
          </a:xfrm>
          <a:prstGeom prst="rect">
            <a:avLst/>
          </a:prstGeom>
        </p:spPr>
        <p:txBody>
          <a:bodyPr wrap="square">
            <a:spAutoFit/>
          </a:bodyPr>
          <a:lstStyle/>
          <a:p>
            <a:pPr algn="ctr"/>
            <a:r>
              <a:rPr lang="zh-CN" altLang="en-US" dirty="0">
                <a:solidFill>
                  <a:schemeClr val="tx1">
                    <a:lumMod val="75000"/>
                    <a:lumOff val="25000"/>
                  </a:schemeClr>
                </a:solidFill>
                <a:cs typeface="+mn-ea"/>
                <a:sym typeface="+mn-lt"/>
              </a:rPr>
              <a:t>（</a:t>
            </a:r>
            <a:r>
              <a:rPr lang="en-US" altLang="zh-CN" dirty="0">
                <a:solidFill>
                  <a:schemeClr val="tx1">
                    <a:lumMod val="75000"/>
                    <a:lumOff val="25000"/>
                  </a:schemeClr>
                </a:solidFill>
                <a:cs typeface="+mn-ea"/>
                <a:sym typeface="+mn-lt"/>
              </a:rPr>
              <a:t>5</a:t>
            </a:r>
            <a:r>
              <a:rPr lang="zh-CN" altLang="en-US" dirty="0">
                <a:solidFill>
                  <a:schemeClr val="tx1">
                    <a:lumMod val="75000"/>
                    <a:lumOff val="25000"/>
                  </a:schemeClr>
                </a:solidFill>
                <a:cs typeface="+mn-ea"/>
                <a:sym typeface="+mn-lt"/>
              </a:rPr>
              <a:t>）排他性</a:t>
            </a:r>
          </a:p>
        </p:txBody>
      </p:sp>
      <p:grpSp>
        <p:nvGrpSpPr>
          <p:cNvPr id="10" name="组合 9"/>
          <p:cNvGrpSpPr/>
          <p:nvPr/>
        </p:nvGrpSpPr>
        <p:grpSpPr>
          <a:xfrm>
            <a:off x="104872" y="344358"/>
            <a:ext cx="11982257" cy="649081"/>
            <a:chOff x="46470" y="344358"/>
            <a:chExt cx="11982257" cy="649081"/>
          </a:xfrm>
        </p:grpSpPr>
        <p:sp>
          <p:nvSpPr>
            <p:cNvPr id="11" name="矩形 10"/>
            <p:cNvSpPr/>
            <p:nvPr/>
          </p:nvSpPr>
          <p:spPr>
            <a:xfrm>
              <a:off x="200705" y="771844"/>
              <a:ext cx="11828022" cy="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46470" y="344358"/>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p:nvSpPr>
          <p:spPr>
            <a:xfrm>
              <a:off x="146822" y="607849"/>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 name="矩形 13"/>
          <p:cNvSpPr/>
          <p:nvPr/>
        </p:nvSpPr>
        <p:spPr>
          <a:xfrm>
            <a:off x="568709" y="206728"/>
            <a:ext cx="3018775" cy="523220"/>
          </a:xfrm>
          <a:prstGeom prst="rect">
            <a:avLst/>
          </a:prstGeom>
        </p:spPr>
        <p:txBody>
          <a:bodyPr wrap="none">
            <a:spAutoFit/>
          </a:bodyPr>
          <a:lstStyle/>
          <a:p>
            <a:r>
              <a:rPr lang="zh-CN" altLang="en-US" sz="2800" dirty="0">
                <a:solidFill>
                  <a:schemeClr val="accent4">
                    <a:lumMod val="75000"/>
                  </a:schemeClr>
                </a:solidFill>
                <a:cs typeface="+mn-ea"/>
                <a:sym typeface="+mn-lt"/>
              </a:rPr>
              <a:t>壹</a:t>
            </a:r>
            <a:r>
              <a:rPr lang="zh-CN" altLang="en-US" sz="2800" dirty="0">
                <a:solidFill>
                  <a:srgbClr val="FF0000"/>
                </a:solidFill>
                <a:cs typeface="+mn-ea"/>
                <a:sym typeface="+mn-lt"/>
              </a:rPr>
              <a:t>  知识产权概述 </a:t>
            </a:r>
          </a:p>
        </p:txBody>
      </p:sp>
      <p:sp>
        <p:nvSpPr>
          <p:cNvPr id="15" name="矩形 14"/>
          <p:cNvSpPr/>
          <p:nvPr/>
        </p:nvSpPr>
        <p:spPr>
          <a:xfrm>
            <a:off x="10427327" y="206728"/>
            <a:ext cx="1601400" cy="523220"/>
          </a:xfrm>
          <a:prstGeom prst="rect">
            <a:avLst/>
          </a:prstGeom>
        </p:spPr>
        <p:txBody>
          <a:bodyPr wrap="none">
            <a:spAutoFit/>
          </a:bodyPr>
          <a:lstStyle/>
          <a:p>
            <a:pPr algn="ctr"/>
            <a:r>
              <a:rPr lang="en-US" altLang="zh-CN" sz="2800" dirty="0">
                <a:solidFill>
                  <a:schemeClr val="accent4">
                    <a:lumMod val="75000"/>
                  </a:schemeClr>
                </a:solidFill>
                <a:cs typeface="+mn-ea"/>
                <a:sym typeface="+mn-lt"/>
              </a:rPr>
              <a:t>PART</a:t>
            </a:r>
            <a:r>
              <a:rPr lang="en-US" altLang="zh-CN" sz="2800" dirty="0">
                <a:solidFill>
                  <a:schemeClr val="tx1">
                    <a:lumMod val="65000"/>
                    <a:lumOff val="35000"/>
                  </a:schemeClr>
                </a:solidFill>
                <a:cs typeface="+mn-ea"/>
                <a:sym typeface="+mn-lt"/>
              </a:rPr>
              <a:t> </a:t>
            </a:r>
            <a:r>
              <a:rPr lang="en-US" altLang="zh-CN" sz="2800" dirty="0">
                <a:solidFill>
                  <a:srgbClr val="FF0000"/>
                </a:solidFill>
                <a:cs typeface="+mn-ea"/>
                <a:sym typeface="+mn-lt"/>
              </a:rPr>
              <a:t>01</a:t>
            </a:r>
            <a:endParaRPr lang="zh-CN" altLang="en-US" sz="2800" dirty="0">
              <a:solidFill>
                <a:srgbClr val="FF0000"/>
              </a:solidFill>
              <a:cs typeface="+mn-ea"/>
              <a:sym typeface="+mn-lt"/>
            </a:endParaRPr>
          </a:p>
        </p:txBody>
      </p:sp>
      <p:grpSp>
        <p:nvGrpSpPr>
          <p:cNvPr id="16" name="组合 15"/>
          <p:cNvGrpSpPr/>
          <p:nvPr/>
        </p:nvGrpSpPr>
        <p:grpSpPr>
          <a:xfrm>
            <a:off x="5036242" y="1478448"/>
            <a:ext cx="2119516" cy="587591"/>
            <a:chOff x="1674916" y="1507182"/>
            <a:chExt cx="2119516" cy="587591"/>
          </a:xfrm>
        </p:grpSpPr>
        <p:sp>
          <p:nvSpPr>
            <p:cNvPr id="17" name="圆角矩形 16"/>
            <p:cNvSpPr/>
            <p:nvPr/>
          </p:nvSpPr>
          <p:spPr>
            <a:xfrm>
              <a:off x="1674916" y="1507182"/>
              <a:ext cx="2119516" cy="58759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2118961" y="1600922"/>
              <a:ext cx="1266693" cy="400110"/>
            </a:xfrm>
            <a:prstGeom prst="rect">
              <a:avLst/>
            </a:prstGeom>
          </p:spPr>
          <p:txBody>
            <a:bodyPr wrap="none">
              <a:spAutoFit/>
            </a:bodyPr>
            <a:lstStyle/>
            <a:p>
              <a:r>
                <a:rPr lang="zh-CN" altLang="en-US" sz="2000" b="1" dirty="0">
                  <a:solidFill>
                    <a:schemeClr val="bg1"/>
                  </a:solidFill>
                  <a:cs typeface="+mn-ea"/>
                  <a:sym typeface="+mn-lt"/>
                </a:rPr>
                <a:t> </a:t>
              </a:r>
              <a:r>
                <a:rPr lang="en-US" altLang="zh-CN" sz="2000" b="1" dirty="0">
                  <a:solidFill>
                    <a:schemeClr val="bg1"/>
                  </a:solidFill>
                  <a:cs typeface="+mn-ea"/>
                  <a:sym typeface="+mn-lt"/>
                </a:rPr>
                <a:t>4</a:t>
              </a:r>
              <a:r>
                <a:rPr lang="zh-CN" altLang="en-US" sz="2000" b="1" dirty="0">
                  <a:solidFill>
                    <a:schemeClr val="bg1"/>
                  </a:solidFill>
                  <a:cs typeface="+mn-ea"/>
                  <a:sym typeface="+mn-lt"/>
                </a:rPr>
                <a:t>、专 利</a:t>
              </a:r>
            </a:p>
          </p:txBody>
        </p:sp>
      </p:grpSp>
      <p:sp>
        <p:nvSpPr>
          <p:cNvPr id="8" name="燕尾形箭头 7"/>
          <p:cNvSpPr/>
          <p:nvPr/>
        </p:nvSpPr>
        <p:spPr>
          <a:xfrm rot="19783701">
            <a:off x="7137657" y="4129864"/>
            <a:ext cx="2700000" cy="178419"/>
          </a:xfrm>
          <a:prstGeom prst="notched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燕尾形箭头 18"/>
          <p:cNvSpPr/>
          <p:nvPr/>
        </p:nvSpPr>
        <p:spPr>
          <a:xfrm rot="12690964">
            <a:off x="2488743" y="4121538"/>
            <a:ext cx="2700000" cy="178419"/>
          </a:xfrm>
          <a:prstGeom prst="notched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燕尾形箭头 19"/>
          <p:cNvSpPr/>
          <p:nvPr/>
        </p:nvSpPr>
        <p:spPr>
          <a:xfrm rot="13849917">
            <a:off x="4023973" y="3968601"/>
            <a:ext cx="1620000" cy="178419"/>
          </a:xfrm>
          <a:prstGeom prst="notched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燕尾形箭头 20"/>
          <p:cNvSpPr/>
          <p:nvPr/>
        </p:nvSpPr>
        <p:spPr>
          <a:xfrm rot="16200000">
            <a:off x="5565628" y="3968600"/>
            <a:ext cx="1080000" cy="178419"/>
          </a:xfrm>
          <a:prstGeom prst="notched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燕尾形箭头 21"/>
          <p:cNvSpPr/>
          <p:nvPr/>
        </p:nvSpPr>
        <p:spPr>
          <a:xfrm rot="18874447">
            <a:off x="6637700" y="3990196"/>
            <a:ext cx="1620000" cy="178419"/>
          </a:xfrm>
          <a:prstGeom prst="notched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47460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4"/>
                                        </p:tgtEl>
                                        <p:attrNameLst>
                                          <p:attrName>ppt_y</p:attrName>
                                        </p:attrNameLst>
                                      </p:cBhvr>
                                      <p:tavLst>
                                        <p:tav tm="0">
                                          <p:val>
                                            <p:strVal val="#ppt_y"/>
                                          </p:val>
                                        </p:tav>
                                        <p:tav tm="100000">
                                          <p:val>
                                            <p:strVal val="#ppt_y"/>
                                          </p:val>
                                        </p:tav>
                                      </p:tavLst>
                                    </p:anim>
                                    <p:anim calcmode="lin" valueType="num">
                                      <p:cBhvr>
                                        <p:cTn id="1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4"/>
                                        </p:tgtEl>
                                      </p:cBhvr>
                                    </p:animEffect>
                                  </p:childTnLst>
                                </p:cTn>
                              </p:par>
                            </p:childTnLst>
                          </p:cTn>
                        </p:par>
                        <p:par>
                          <p:cTn id="16" fill="hold">
                            <p:stCondLst>
                              <p:cond delay="1300"/>
                            </p:stCondLst>
                            <p:childTnLst>
                              <p:par>
                                <p:cTn id="17" presetID="53" presetClass="entr" presetSubtype="16"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p:stCondLst>
                              <p:cond delay="18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par>
                          <p:cTn id="28" fill="hold">
                            <p:stCondLst>
                              <p:cond delay="2800"/>
                            </p:stCondLst>
                            <p:childTnLst>
                              <p:par>
                                <p:cTn id="29" presetID="16" presetClass="entr" presetSubtype="21"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par>
                          <p:cTn id="32" fill="hold">
                            <p:stCondLst>
                              <p:cond delay="3300"/>
                            </p:stCondLst>
                            <p:childTnLst>
                              <p:par>
                                <p:cTn id="33" presetID="22" presetClass="entr" presetSubtype="4"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down)">
                                      <p:cBhvr>
                                        <p:cTn id="41" dur="500"/>
                                        <p:tgtEl>
                                          <p:spTgt spid="21"/>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down)">
                                      <p:cBhvr>
                                        <p:cTn id="44" dur="500"/>
                                        <p:tgtEl>
                                          <p:spTgt spid="2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childTnLst>
                          </p:cTn>
                        </p:par>
                        <p:par>
                          <p:cTn id="48" fill="hold">
                            <p:stCondLst>
                              <p:cond delay="3800"/>
                            </p:stCondLst>
                            <p:childTnLst>
                              <p:par>
                                <p:cTn id="49" presetID="10" presetClass="entr" presetSubtype="0"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P spid="7" grpId="0"/>
      <p:bldP spid="9" grpId="0"/>
      <p:bldP spid="14" grpId="0"/>
      <p:bldP spid="15" grpId="0"/>
      <p:bldP spid="8" grpId="0" animBg="1"/>
      <p:bldP spid="19" grpId="0" animBg="1"/>
      <p:bldP spid="20"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2057257" y="2331816"/>
            <a:ext cx="8126143" cy="1115771"/>
            <a:chOff x="2057257" y="2331816"/>
            <a:chExt cx="8126143" cy="1115771"/>
          </a:xfrm>
        </p:grpSpPr>
        <p:cxnSp>
          <p:nvCxnSpPr>
            <p:cNvPr id="5" name="直接连接符 4"/>
            <p:cNvCxnSpPr>
              <a:stCxn id="4" idx="2"/>
            </p:cNvCxnSpPr>
            <p:nvPr/>
          </p:nvCxnSpPr>
          <p:spPr>
            <a:xfrm>
              <a:off x="6096000" y="2331816"/>
              <a:ext cx="0" cy="55635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057257" y="2891237"/>
              <a:ext cx="0" cy="55635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096000" y="2891237"/>
              <a:ext cx="0" cy="55635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0164815" y="2891237"/>
              <a:ext cx="0" cy="55635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057257" y="2885055"/>
              <a:ext cx="8126143" cy="3111"/>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8" name="同心圆 27"/>
            <p:cNvSpPr/>
            <p:nvPr/>
          </p:nvSpPr>
          <p:spPr>
            <a:xfrm>
              <a:off x="5978912" y="2767967"/>
              <a:ext cx="234176" cy="234176"/>
            </a:xfrm>
            <a:prstGeom prst="donu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4" name="矩形 3"/>
          <p:cNvSpPr/>
          <p:nvPr/>
        </p:nvSpPr>
        <p:spPr>
          <a:xfrm>
            <a:off x="4926449" y="1870151"/>
            <a:ext cx="2339102" cy="461665"/>
          </a:xfrm>
          <a:prstGeom prst="rect">
            <a:avLst/>
          </a:prstGeom>
          <a:ln>
            <a:solidFill>
              <a:schemeClr val="accent4">
                <a:lumMod val="75000"/>
              </a:schemeClr>
            </a:solidFill>
          </a:ln>
        </p:spPr>
        <p:txBody>
          <a:bodyPr wrap="none">
            <a:spAutoFit/>
          </a:bodyPr>
          <a:lstStyle/>
          <a:p>
            <a:pPr algn="ctr"/>
            <a:r>
              <a:rPr lang="zh-CN" altLang="en-US" sz="2400" b="1" dirty="0">
                <a:solidFill>
                  <a:srgbClr val="FF0000"/>
                </a:solidFill>
                <a:cs typeface="+mn-ea"/>
                <a:sym typeface="+mn-lt"/>
              </a:rPr>
              <a:t>专利的审查流程</a:t>
            </a:r>
          </a:p>
        </p:txBody>
      </p:sp>
      <p:sp>
        <p:nvSpPr>
          <p:cNvPr id="8" name="矩形 7"/>
          <p:cNvSpPr/>
          <p:nvPr/>
        </p:nvSpPr>
        <p:spPr>
          <a:xfrm>
            <a:off x="8513054" y="3517716"/>
            <a:ext cx="3340692" cy="1569660"/>
          </a:xfrm>
          <a:prstGeom prst="rect">
            <a:avLst/>
          </a:prstGeom>
        </p:spPr>
        <p:txBody>
          <a:bodyPr wrap="square">
            <a:spAutoFit/>
          </a:bodyPr>
          <a:lstStyle/>
          <a:p>
            <a:pPr>
              <a:lnSpc>
                <a:spcPct val="150000"/>
              </a:lnSpc>
            </a:pPr>
            <a:r>
              <a:rPr lang="zh-CN" altLang="en-US" sz="1600" b="1" dirty="0">
                <a:solidFill>
                  <a:schemeClr val="tx1">
                    <a:lumMod val="65000"/>
                    <a:lumOff val="35000"/>
                  </a:schemeClr>
                </a:solidFill>
                <a:cs typeface="+mn-ea"/>
                <a:sym typeface="+mn-lt"/>
              </a:rPr>
              <a:t>（</a:t>
            </a:r>
            <a:r>
              <a:rPr lang="en-US" altLang="zh-CN" sz="1600" b="1" dirty="0">
                <a:solidFill>
                  <a:schemeClr val="tx1">
                    <a:lumMod val="65000"/>
                    <a:lumOff val="35000"/>
                  </a:schemeClr>
                </a:solidFill>
                <a:cs typeface="+mn-ea"/>
                <a:sym typeface="+mn-lt"/>
              </a:rPr>
              <a:t>3</a:t>
            </a:r>
            <a:r>
              <a:rPr lang="zh-CN" altLang="en-US" sz="1600" b="1" dirty="0">
                <a:solidFill>
                  <a:schemeClr val="tx1">
                    <a:lumMod val="65000"/>
                    <a:lumOff val="35000"/>
                  </a:schemeClr>
                </a:solidFill>
                <a:cs typeface="+mn-ea"/>
                <a:sym typeface="+mn-lt"/>
              </a:rPr>
              <a:t>）外观设计</a:t>
            </a:r>
          </a:p>
          <a:p>
            <a:pPr marL="342900" indent="-342900">
              <a:lnSpc>
                <a:spcPct val="150000"/>
              </a:lnSpc>
              <a:buFont typeface="+mj-lt"/>
              <a:buAutoNum type="alphaLcPeriod"/>
            </a:pPr>
            <a:r>
              <a:rPr lang="zh-CN" altLang="en-US" sz="1600" dirty="0">
                <a:solidFill>
                  <a:schemeClr val="tx1">
                    <a:lumMod val="65000"/>
                    <a:lumOff val="35000"/>
                  </a:schemeClr>
                </a:solidFill>
                <a:cs typeface="+mn-ea"/>
                <a:sym typeface="+mn-lt"/>
              </a:rPr>
              <a:t>提出申请和受理申请</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初步审查</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作出授权决定</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公告    </a:t>
            </a:r>
            <a:endParaRPr lang="en-US" altLang="zh-CN" sz="1600" dirty="0">
              <a:solidFill>
                <a:schemeClr val="tx1">
                  <a:lumMod val="65000"/>
                  <a:lumOff val="35000"/>
                </a:schemeClr>
              </a:solidFill>
              <a:cs typeface="+mn-ea"/>
              <a:sym typeface="+mn-lt"/>
            </a:endParaRPr>
          </a:p>
          <a:p>
            <a:pPr marL="342900" indent="-342900">
              <a:lnSpc>
                <a:spcPct val="150000"/>
              </a:lnSpc>
              <a:buFont typeface="+mj-lt"/>
              <a:buAutoNum type="alphaLcPeriod"/>
            </a:pPr>
            <a:r>
              <a:rPr lang="zh-CN" altLang="en-US" sz="1600" dirty="0">
                <a:solidFill>
                  <a:schemeClr val="tx1">
                    <a:lumMod val="65000"/>
                    <a:lumOff val="35000"/>
                  </a:schemeClr>
                </a:solidFill>
                <a:cs typeface="+mn-ea"/>
                <a:sym typeface="+mn-lt"/>
              </a:rPr>
              <a:t>大概需时：</a:t>
            </a:r>
            <a:r>
              <a:rPr lang="en-US" altLang="zh-CN" sz="1600" dirty="0">
                <a:solidFill>
                  <a:srgbClr val="FF0000"/>
                </a:solidFill>
                <a:cs typeface="+mn-ea"/>
                <a:sym typeface="+mn-lt"/>
              </a:rPr>
              <a:t>6</a:t>
            </a:r>
            <a:r>
              <a:rPr lang="zh-CN" altLang="en-US" sz="1600" dirty="0">
                <a:solidFill>
                  <a:srgbClr val="FF0000"/>
                </a:solidFill>
                <a:cs typeface="+mn-ea"/>
                <a:sym typeface="+mn-lt"/>
              </a:rPr>
              <a:t>个月至</a:t>
            </a:r>
            <a:r>
              <a:rPr lang="en-US" altLang="zh-CN" sz="1600" dirty="0">
                <a:solidFill>
                  <a:srgbClr val="FF0000"/>
                </a:solidFill>
                <a:cs typeface="+mn-ea"/>
                <a:sym typeface="+mn-lt"/>
              </a:rPr>
              <a:t>1</a:t>
            </a:r>
            <a:r>
              <a:rPr lang="zh-CN" altLang="en-US" sz="1600" dirty="0">
                <a:solidFill>
                  <a:srgbClr val="FF0000"/>
                </a:solidFill>
                <a:cs typeface="+mn-ea"/>
                <a:sym typeface="+mn-lt"/>
              </a:rPr>
              <a:t>年</a:t>
            </a:r>
          </a:p>
        </p:txBody>
      </p:sp>
      <p:sp>
        <p:nvSpPr>
          <p:cNvPr id="10" name="矩形 9"/>
          <p:cNvSpPr/>
          <p:nvPr/>
        </p:nvSpPr>
        <p:spPr>
          <a:xfrm>
            <a:off x="424873" y="3517716"/>
            <a:ext cx="3120934" cy="1938992"/>
          </a:xfrm>
          <a:prstGeom prst="rect">
            <a:avLst/>
          </a:prstGeom>
        </p:spPr>
        <p:txBody>
          <a:bodyPr wrap="square">
            <a:spAutoFit/>
          </a:bodyPr>
          <a:lstStyle/>
          <a:p>
            <a:pPr>
              <a:lnSpc>
                <a:spcPct val="150000"/>
              </a:lnSpc>
            </a:pPr>
            <a:r>
              <a:rPr lang="zh-CN" altLang="en-US" sz="1600" b="1" dirty="0">
                <a:solidFill>
                  <a:schemeClr val="tx1">
                    <a:lumMod val="65000"/>
                    <a:lumOff val="35000"/>
                  </a:schemeClr>
                </a:solidFill>
                <a:cs typeface="+mn-ea"/>
                <a:sym typeface="+mn-lt"/>
              </a:rPr>
              <a:t>（</a:t>
            </a:r>
            <a:r>
              <a:rPr lang="en-US" altLang="zh-CN" sz="1600" b="1" dirty="0">
                <a:solidFill>
                  <a:schemeClr val="tx1">
                    <a:lumMod val="65000"/>
                    <a:lumOff val="35000"/>
                  </a:schemeClr>
                </a:solidFill>
                <a:cs typeface="+mn-ea"/>
                <a:sym typeface="+mn-lt"/>
              </a:rPr>
              <a:t>1</a:t>
            </a:r>
            <a:r>
              <a:rPr lang="zh-CN" altLang="en-US" sz="1600" b="1" dirty="0">
                <a:solidFill>
                  <a:schemeClr val="tx1">
                    <a:lumMod val="65000"/>
                    <a:lumOff val="35000"/>
                  </a:schemeClr>
                </a:solidFill>
                <a:cs typeface="+mn-ea"/>
                <a:sym typeface="+mn-lt"/>
              </a:rPr>
              <a:t>）实用新型</a:t>
            </a:r>
          </a:p>
          <a:p>
            <a:pPr marL="342900" indent="-342900">
              <a:lnSpc>
                <a:spcPct val="150000"/>
              </a:lnSpc>
              <a:buFont typeface="+mj-lt"/>
              <a:buAutoNum type="alphaLcPeriod"/>
            </a:pPr>
            <a:r>
              <a:rPr lang="zh-CN" altLang="en-US" sz="1600" dirty="0">
                <a:solidFill>
                  <a:schemeClr val="tx1">
                    <a:lumMod val="65000"/>
                    <a:lumOff val="35000"/>
                  </a:schemeClr>
                </a:solidFill>
                <a:cs typeface="+mn-ea"/>
                <a:sym typeface="+mn-lt"/>
              </a:rPr>
              <a:t>提出申请和受理申请</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初步审查</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作出授权决定</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公告   </a:t>
            </a:r>
            <a:endParaRPr lang="en-US" altLang="zh-CN" sz="1600" dirty="0">
              <a:solidFill>
                <a:schemeClr val="tx1">
                  <a:lumMod val="65000"/>
                  <a:lumOff val="35000"/>
                </a:schemeClr>
              </a:solidFill>
              <a:cs typeface="+mn-ea"/>
              <a:sym typeface="+mn-lt"/>
            </a:endParaRPr>
          </a:p>
          <a:p>
            <a:pPr marL="342900" indent="-342900">
              <a:lnSpc>
                <a:spcPct val="150000"/>
              </a:lnSpc>
              <a:buFont typeface="+mj-lt"/>
              <a:buAutoNum type="alphaLcPeriod"/>
            </a:pPr>
            <a:r>
              <a:rPr lang="zh-CN" altLang="en-US" sz="1600" dirty="0">
                <a:solidFill>
                  <a:schemeClr val="tx1">
                    <a:lumMod val="65000"/>
                    <a:lumOff val="35000"/>
                  </a:schemeClr>
                </a:solidFill>
                <a:cs typeface="+mn-ea"/>
                <a:sym typeface="+mn-lt"/>
              </a:rPr>
              <a:t>大概需时：</a:t>
            </a:r>
            <a:r>
              <a:rPr lang="en-US" altLang="zh-CN" sz="1600" dirty="0">
                <a:solidFill>
                  <a:srgbClr val="FF0000"/>
                </a:solidFill>
                <a:cs typeface="+mn-ea"/>
                <a:sym typeface="+mn-lt"/>
              </a:rPr>
              <a:t>9</a:t>
            </a:r>
            <a:r>
              <a:rPr lang="zh-CN" altLang="en-US" sz="1600" dirty="0">
                <a:solidFill>
                  <a:srgbClr val="FF0000"/>
                </a:solidFill>
                <a:cs typeface="+mn-ea"/>
                <a:sym typeface="+mn-lt"/>
              </a:rPr>
              <a:t>个月至</a:t>
            </a:r>
            <a:r>
              <a:rPr lang="en-US" altLang="zh-CN" sz="1600" dirty="0">
                <a:solidFill>
                  <a:srgbClr val="FF0000"/>
                </a:solidFill>
                <a:cs typeface="+mn-ea"/>
                <a:sym typeface="+mn-lt"/>
              </a:rPr>
              <a:t>1</a:t>
            </a:r>
            <a:r>
              <a:rPr lang="zh-CN" altLang="en-US" sz="1600" dirty="0">
                <a:solidFill>
                  <a:srgbClr val="FF0000"/>
                </a:solidFill>
                <a:cs typeface="+mn-ea"/>
                <a:sym typeface="+mn-lt"/>
              </a:rPr>
              <a:t>年</a:t>
            </a:r>
          </a:p>
        </p:txBody>
      </p:sp>
      <p:sp>
        <p:nvSpPr>
          <p:cNvPr id="11" name="矩形 10"/>
          <p:cNvSpPr/>
          <p:nvPr/>
        </p:nvSpPr>
        <p:spPr>
          <a:xfrm>
            <a:off x="4115217" y="3517716"/>
            <a:ext cx="3961566" cy="2308324"/>
          </a:xfrm>
          <a:prstGeom prst="rect">
            <a:avLst/>
          </a:prstGeom>
        </p:spPr>
        <p:txBody>
          <a:bodyPr wrap="square">
            <a:spAutoFit/>
          </a:bodyPr>
          <a:lstStyle/>
          <a:p>
            <a:pPr>
              <a:lnSpc>
                <a:spcPct val="150000"/>
              </a:lnSpc>
            </a:pPr>
            <a:r>
              <a:rPr lang="zh-CN" altLang="en-US" sz="1600" b="1" dirty="0">
                <a:solidFill>
                  <a:schemeClr val="tx1">
                    <a:lumMod val="65000"/>
                    <a:lumOff val="35000"/>
                  </a:schemeClr>
                </a:solidFill>
                <a:cs typeface="+mn-ea"/>
                <a:sym typeface="+mn-lt"/>
              </a:rPr>
              <a:t>（</a:t>
            </a:r>
            <a:r>
              <a:rPr lang="en-US" altLang="zh-CN" sz="1600" b="1" dirty="0">
                <a:solidFill>
                  <a:schemeClr val="tx1">
                    <a:lumMod val="65000"/>
                    <a:lumOff val="35000"/>
                  </a:schemeClr>
                </a:solidFill>
                <a:cs typeface="+mn-ea"/>
                <a:sym typeface="+mn-lt"/>
              </a:rPr>
              <a:t>2</a:t>
            </a:r>
            <a:r>
              <a:rPr lang="zh-CN" altLang="en-US" sz="1600" b="1" dirty="0">
                <a:solidFill>
                  <a:schemeClr val="tx1">
                    <a:lumMod val="65000"/>
                    <a:lumOff val="35000"/>
                  </a:schemeClr>
                </a:solidFill>
                <a:cs typeface="+mn-ea"/>
                <a:sym typeface="+mn-lt"/>
              </a:rPr>
              <a:t>）发明</a:t>
            </a:r>
          </a:p>
          <a:p>
            <a:pPr marL="342900" indent="-342900">
              <a:lnSpc>
                <a:spcPct val="150000"/>
              </a:lnSpc>
              <a:buFont typeface="+mj-lt"/>
              <a:buAutoNum type="alphaLcPeriod"/>
            </a:pPr>
            <a:r>
              <a:rPr lang="zh-CN" altLang="en-US" sz="1600" dirty="0">
                <a:solidFill>
                  <a:schemeClr val="tx1">
                    <a:lumMod val="65000"/>
                    <a:lumOff val="35000"/>
                  </a:schemeClr>
                </a:solidFill>
                <a:cs typeface="+mn-ea"/>
                <a:sym typeface="+mn-lt"/>
              </a:rPr>
              <a:t>提出申请和受理申请</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初步审查</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申请公布</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提出实质审查请求（</a:t>
            </a:r>
            <a:r>
              <a:rPr lang="en-US" altLang="zh-CN" sz="1600" dirty="0">
                <a:solidFill>
                  <a:schemeClr val="tx1">
                    <a:lumMod val="65000"/>
                    <a:lumOff val="35000"/>
                  </a:schemeClr>
                </a:solidFill>
                <a:cs typeface="+mn-ea"/>
                <a:sym typeface="+mn-lt"/>
              </a:rPr>
              <a:t>3</a:t>
            </a:r>
            <a:r>
              <a:rPr lang="zh-CN" altLang="en-US" sz="1600" dirty="0">
                <a:solidFill>
                  <a:schemeClr val="tx1">
                    <a:lumMod val="65000"/>
                    <a:lumOff val="35000"/>
                  </a:schemeClr>
                </a:solidFill>
                <a:cs typeface="+mn-ea"/>
                <a:sym typeface="+mn-lt"/>
              </a:rPr>
              <a:t>年内）</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实质审查</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作出授权决定</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公告  </a:t>
            </a:r>
            <a:endParaRPr lang="en-US" altLang="zh-CN" sz="1600" dirty="0">
              <a:solidFill>
                <a:schemeClr val="tx1">
                  <a:lumMod val="65000"/>
                  <a:lumOff val="35000"/>
                </a:schemeClr>
              </a:solidFill>
              <a:cs typeface="+mn-ea"/>
              <a:sym typeface="+mn-lt"/>
            </a:endParaRPr>
          </a:p>
          <a:p>
            <a:pPr marL="342900" indent="-342900">
              <a:lnSpc>
                <a:spcPct val="150000"/>
              </a:lnSpc>
              <a:buFont typeface="+mj-lt"/>
              <a:buAutoNum type="alphaLcPeriod"/>
            </a:pPr>
            <a:r>
              <a:rPr lang="zh-CN" altLang="en-US" sz="1600" dirty="0">
                <a:solidFill>
                  <a:schemeClr val="tx1">
                    <a:lumMod val="65000"/>
                    <a:lumOff val="35000"/>
                  </a:schemeClr>
                </a:solidFill>
                <a:cs typeface="+mn-ea"/>
                <a:sym typeface="+mn-lt"/>
              </a:rPr>
              <a:t>大概需时：</a:t>
            </a:r>
            <a:r>
              <a:rPr lang="en-US" altLang="zh-CN" sz="1600" dirty="0">
                <a:solidFill>
                  <a:srgbClr val="FF0000"/>
                </a:solidFill>
                <a:cs typeface="+mn-ea"/>
                <a:sym typeface="+mn-lt"/>
              </a:rPr>
              <a:t>2</a:t>
            </a:r>
            <a:r>
              <a:rPr lang="zh-CN" altLang="en-US" sz="1600" dirty="0">
                <a:solidFill>
                  <a:srgbClr val="FF0000"/>
                </a:solidFill>
                <a:cs typeface="+mn-ea"/>
                <a:sym typeface="+mn-lt"/>
              </a:rPr>
              <a:t>年至</a:t>
            </a:r>
            <a:r>
              <a:rPr lang="en-US" altLang="zh-CN" sz="1600" dirty="0">
                <a:solidFill>
                  <a:srgbClr val="FF0000"/>
                </a:solidFill>
                <a:cs typeface="+mn-ea"/>
                <a:sym typeface="+mn-lt"/>
              </a:rPr>
              <a:t>3</a:t>
            </a:r>
            <a:r>
              <a:rPr lang="zh-CN" altLang="en-US" sz="1600" dirty="0">
                <a:solidFill>
                  <a:srgbClr val="FF0000"/>
                </a:solidFill>
                <a:cs typeface="+mn-ea"/>
                <a:sym typeface="+mn-lt"/>
              </a:rPr>
              <a:t>年</a:t>
            </a:r>
          </a:p>
        </p:txBody>
      </p:sp>
      <p:grpSp>
        <p:nvGrpSpPr>
          <p:cNvPr id="7" name="组合 6"/>
          <p:cNvGrpSpPr/>
          <p:nvPr/>
        </p:nvGrpSpPr>
        <p:grpSpPr>
          <a:xfrm>
            <a:off x="104872" y="344358"/>
            <a:ext cx="11982257" cy="649081"/>
            <a:chOff x="46470" y="344358"/>
            <a:chExt cx="11982257" cy="649081"/>
          </a:xfrm>
        </p:grpSpPr>
        <p:sp>
          <p:nvSpPr>
            <p:cNvPr id="9" name="矩形 8"/>
            <p:cNvSpPr/>
            <p:nvPr/>
          </p:nvSpPr>
          <p:spPr>
            <a:xfrm>
              <a:off x="200705" y="771844"/>
              <a:ext cx="11828022" cy="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46470" y="344358"/>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p:nvSpPr>
          <p:spPr>
            <a:xfrm>
              <a:off x="146822" y="607849"/>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 name="矩形 13"/>
          <p:cNvSpPr/>
          <p:nvPr/>
        </p:nvSpPr>
        <p:spPr>
          <a:xfrm>
            <a:off x="568709" y="206728"/>
            <a:ext cx="3018775" cy="523220"/>
          </a:xfrm>
          <a:prstGeom prst="rect">
            <a:avLst/>
          </a:prstGeom>
        </p:spPr>
        <p:txBody>
          <a:bodyPr wrap="none">
            <a:spAutoFit/>
          </a:bodyPr>
          <a:lstStyle/>
          <a:p>
            <a:r>
              <a:rPr lang="zh-CN" altLang="en-US" sz="2800" dirty="0">
                <a:solidFill>
                  <a:schemeClr val="accent4">
                    <a:lumMod val="75000"/>
                  </a:schemeClr>
                </a:solidFill>
                <a:cs typeface="+mn-ea"/>
                <a:sym typeface="+mn-lt"/>
              </a:rPr>
              <a:t>壹</a:t>
            </a:r>
            <a:r>
              <a:rPr lang="zh-CN" altLang="en-US" sz="2800" dirty="0">
                <a:solidFill>
                  <a:srgbClr val="FF0000"/>
                </a:solidFill>
                <a:cs typeface="+mn-ea"/>
                <a:sym typeface="+mn-lt"/>
              </a:rPr>
              <a:t>  知识产权概述 </a:t>
            </a:r>
          </a:p>
        </p:txBody>
      </p:sp>
      <p:sp>
        <p:nvSpPr>
          <p:cNvPr id="15" name="矩形 14"/>
          <p:cNvSpPr/>
          <p:nvPr/>
        </p:nvSpPr>
        <p:spPr>
          <a:xfrm>
            <a:off x="10427327" y="206728"/>
            <a:ext cx="1601400" cy="523220"/>
          </a:xfrm>
          <a:prstGeom prst="rect">
            <a:avLst/>
          </a:prstGeom>
        </p:spPr>
        <p:txBody>
          <a:bodyPr wrap="none">
            <a:spAutoFit/>
          </a:bodyPr>
          <a:lstStyle/>
          <a:p>
            <a:pPr algn="ctr"/>
            <a:r>
              <a:rPr lang="en-US" altLang="zh-CN" sz="2800" dirty="0">
                <a:solidFill>
                  <a:schemeClr val="accent4">
                    <a:lumMod val="75000"/>
                  </a:schemeClr>
                </a:solidFill>
                <a:cs typeface="+mn-ea"/>
                <a:sym typeface="+mn-lt"/>
              </a:rPr>
              <a:t>PART</a:t>
            </a:r>
            <a:r>
              <a:rPr lang="en-US" altLang="zh-CN" sz="2800" dirty="0">
                <a:solidFill>
                  <a:schemeClr val="tx1">
                    <a:lumMod val="65000"/>
                    <a:lumOff val="35000"/>
                  </a:schemeClr>
                </a:solidFill>
                <a:cs typeface="+mn-ea"/>
                <a:sym typeface="+mn-lt"/>
              </a:rPr>
              <a:t> </a:t>
            </a:r>
            <a:r>
              <a:rPr lang="en-US" altLang="zh-CN" sz="2800" dirty="0">
                <a:solidFill>
                  <a:srgbClr val="FF0000"/>
                </a:solidFill>
                <a:cs typeface="+mn-ea"/>
                <a:sym typeface="+mn-lt"/>
              </a:rPr>
              <a:t>01</a:t>
            </a:r>
            <a:endParaRPr lang="zh-CN" altLang="en-US" sz="2800" dirty="0">
              <a:solidFill>
                <a:srgbClr val="FF0000"/>
              </a:solidFill>
              <a:cs typeface="+mn-ea"/>
              <a:sym typeface="+mn-lt"/>
            </a:endParaRPr>
          </a:p>
        </p:txBody>
      </p:sp>
      <p:grpSp>
        <p:nvGrpSpPr>
          <p:cNvPr id="16" name="组合 15"/>
          <p:cNvGrpSpPr/>
          <p:nvPr/>
        </p:nvGrpSpPr>
        <p:grpSpPr>
          <a:xfrm>
            <a:off x="5036242" y="1001973"/>
            <a:ext cx="2119516" cy="587591"/>
            <a:chOff x="1674916" y="1507182"/>
            <a:chExt cx="2119516" cy="587591"/>
          </a:xfrm>
        </p:grpSpPr>
        <p:sp>
          <p:nvSpPr>
            <p:cNvPr id="17" name="圆角矩形 16"/>
            <p:cNvSpPr/>
            <p:nvPr/>
          </p:nvSpPr>
          <p:spPr>
            <a:xfrm>
              <a:off x="1674916" y="1507182"/>
              <a:ext cx="2119516" cy="58759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2118961" y="1600922"/>
              <a:ext cx="1266693" cy="400110"/>
            </a:xfrm>
            <a:prstGeom prst="rect">
              <a:avLst/>
            </a:prstGeom>
          </p:spPr>
          <p:txBody>
            <a:bodyPr wrap="none">
              <a:spAutoFit/>
            </a:bodyPr>
            <a:lstStyle/>
            <a:p>
              <a:r>
                <a:rPr lang="zh-CN" altLang="en-US" sz="2000" b="1" dirty="0">
                  <a:solidFill>
                    <a:schemeClr val="bg1"/>
                  </a:solidFill>
                  <a:cs typeface="+mn-ea"/>
                  <a:sym typeface="+mn-lt"/>
                </a:rPr>
                <a:t> </a:t>
              </a:r>
              <a:r>
                <a:rPr lang="en-US" altLang="zh-CN" sz="2000" b="1" dirty="0">
                  <a:solidFill>
                    <a:schemeClr val="bg1"/>
                  </a:solidFill>
                  <a:cs typeface="+mn-ea"/>
                  <a:sym typeface="+mn-lt"/>
                </a:rPr>
                <a:t>4</a:t>
              </a:r>
              <a:r>
                <a:rPr lang="zh-CN" altLang="en-US" sz="2000" b="1" dirty="0">
                  <a:solidFill>
                    <a:schemeClr val="bg1"/>
                  </a:solidFill>
                  <a:cs typeface="+mn-ea"/>
                  <a:sym typeface="+mn-lt"/>
                </a:rPr>
                <a:t>、专 利</a:t>
              </a:r>
            </a:p>
          </p:txBody>
        </p:sp>
      </p:grpSp>
    </p:spTree>
    <p:extLst>
      <p:ext uri="{BB962C8B-B14F-4D97-AF65-F5344CB8AC3E}">
        <p14:creationId xmlns:p14="http://schemas.microsoft.com/office/powerpoint/2010/main" val="110065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4"/>
                                        </p:tgtEl>
                                        <p:attrNameLst>
                                          <p:attrName>ppt_y</p:attrName>
                                        </p:attrNameLst>
                                      </p:cBhvr>
                                      <p:tavLst>
                                        <p:tav tm="0">
                                          <p:val>
                                            <p:strVal val="#ppt_y"/>
                                          </p:val>
                                        </p:tav>
                                        <p:tav tm="100000">
                                          <p:val>
                                            <p:strVal val="#ppt_y"/>
                                          </p:val>
                                        </p:tav>
                                      </p:tavLst>
                                    </p:anim>
                                    <p:anim calcmode="lin" valueType="num">
                                      <p:cBhvr>
                                        <p:cTn id="1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4"/>
                                        </p:tgtEl>
                                      </p:cBhvr>
                                    </p:animEffect>
                                  </p:childTnLst>
                                </p:cTn>
                              </p:par>
                            </p:childTnLst>
                          </p:cTn>
                        </p:par>
                        <p:par>
                          <p:cTn id="16" fill="hold">
                            <p:stCondLst>
                              <p:cond delay="1300"/>
                            </p:stCondLst>
                            <p:childTnLst>
                              <p:par>
                                <p:cTn id="17" presetID="53" presetClass="entr" presetSubtype="16"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p:stCondLst>
                              <p:cond delay="18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par>
                          <p:cTn id="28" fill="hold">
                            <p:stCondLst>
                              <p:cond delay="2800"/>
                            </p:stCondLst>
                            <p:childTnLst>
                              <p:par>
                                <p:cTn id="29" presetID="16" presetClass="entr" presetSubtype="21"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par>
                          <p:cTn id="32" fill="hold">
                            <p:stCondLst>
                              <p:cond delay="3300"/>
                            </p:stCondLst>
                            <p:childTnLst>
                              <p:par>
                                <p:cTn id="33" presetID="16" presetClass="entr" presetSubtype="37"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arn(outVertical)">
                                      <p:cBhvr>
                                        <p:cTn id="35" dur="500"/>
                                        <p:tgtEl>
                                          <p:spTgt spid="29"/>
                                        </p:tgtEl>
                                      </p:cBhvr>
                                    </p:animEffect>
                                  </p:childTnLst>
                                </p:cTn>
                              </p:par>
                            </p:childTnLst>
                          </p:cTn>
                        </p:par>
                        <p:par>
                          <p:cTn id="36" fill="hold">
                            <p:stCondLst>
                              <p:cond delay="3800"/>
                            </p:stCondLst>
                            <p:childTnLst>
                              <p:par>
                                <p:cTn id="37" presetID="42"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par>
                          <p:cTn id="42" fill="hold">
                            <p:stCondLst>
                              <p:cond delay="4800"/>
                            </p:stCondLst>
                            <p:childTnLst>
                              <p:par>
                                <p:cTn id="43" presetID="42"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par>
                          <p:cTn id="48" fill="hold">
                            <p:stCondLst>
                              <p:cond delay="5800"/>
                            </p:stCondLst>
                            <p:childTnLst>
                              <p:par>
                                <p:cTn id="49" presetID="42" presetClass="entr" presetSubtype="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1"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559329" y="3744819"/>
            <a:ext cx="2691183" cy="369332"/>
          </a:xfrm>
          <a:prstGeom prst="rect">
            <a:avLst/>
          </a:prstGeom>
        </p:spPr>
        <p:txBody>
          <a:bodyPr wrap="square">
            <a:spAutoFit/>
          </a:bodyPr>
          <a:lstStyle/>
          <a:p>
            <a:r>
              <a:rPr lang="zh-CN" altLang="en-US" dirty="0">
                <a:solidFill>
                  <a:schemeClr val="tx1">
                    <a:lumMod val="65000"/>
                    <a:lumOff val="35000"/>
                  </a:schemeClr>
                </a:solidFill>
                <a:cs typeface="+mn-ea"/>
                <a:sym typeface="+mn-lt"/>
              </a:rPr>
              <a:t>  （</a:t>
            </a:r>
            <a:r>
              <a:rPr lang="en-US" altLang="zh-CN" dirty="0">
                <a:solidFill>
                  <a:schemeClr val="tx1">
                    <a:lumMod val="65000"/>
                    <a:lumOff val="35000"/>
                  </a:schemeClr>
                </a:solidFill>
                <a:cs typeface="+mn-ea"/>
                <a:sym typeface="+mn-lt"/>
              </a:rPr>
              <a:t>3</a:t>
            </a:r>
            <a:r>
              <a:rPr lang="zh-CN" altLang="en-US" dirty="0">
                <a:solidFill>
                  <a:schemeClr val="tx1">
                    <a:lumMod val="65000"/>
                    <a:lumOff val="35000"/>
                  </a:schemeClr>
                </a:solidFill>
                <a:cs typeface="+mn-ea"/>
                <a:sym typeface="+mn-lt"/>
              </a:rPr>
              <a:t>）实用性：</a:t>
            </a:r>
            <a:r>
              <a:rPr lang="zh-CN" altLang="en-US" dirty="0">
                <a:solidFill>
                  <a:srgbClr val="FF0000"/>
                </a:solidFill>
                <a:cs typeface="+mn-ea"/>
                <a:sym typeface="+mn-lt"/>
              </a:rPr>
              <a:t>实现性</a:t>
            </a:r>
          </a:p>
        </p:txBody>
      </p:sp>
      <p:sp>
        <p:nvSpPr>
          <p:cNvPr id="4" name="矩形 3"/>
          <p:cNvSpPr/>
          <p:nvPr/>
        </p:nvSpPr>
        <p:spPr>
          <a:xfrm>
            <a:off x="1712459" y="3744819"/>
            <a:ext cx="1935145" cy="369332"/>
          </a:xfrm>
          <a:prstGeom prst="rect">
            <a:avLst/>
          </a:prstGeom>
        </p:spPr>
        <p:txBody>
          <a:bodyPr wrap="none">
            <a:spAutoFit/>
          </a:bodyPr>
          <a:lstStyle/>
          <a:p>
            <a:r>
              <a:rPr lang="zh-CN" altLang="en-US" dirty="0">
                <a:solidFill>
                  <a:schemeClr val="tx1">
                    <a:lumMod val="65000"/>
                    <a:lumOff val="35000"/>
                  </a:schemeClr>
                </a:solidFill>
                <a:cs typeface="+mn-ea"/>
                <a:sym typeface="+mn-lt"/>
              </a:rPr>
              <a:t>（</a:t>
            </a:r>
            <a:r>
              <a:rPr lang="en-US" altLang="zh-CN" dirty="0">
                <a:solidFill>
                  <a:schemeClr val="tx1">
                    <a:lumMod val="65000"/>
                    <a:lumOff val="35000"/>
                  </a:schemeClr>
                </a:solidFill>
                <a:cs typeface="+mn-ea"/>
                <a:sym typeface="+mn-lt"/>
              </a:rPr>
              <a:t>1</a:t>
            </a:r>
            <a:r>
              <a:rPr lang="zh-CN" altLang="en-US" dirty="0">
                <a:solidFill>
                  <a:schemeClr val="tx1">
                    <a:lumMod val="65000"/>
                    <a:lumOff val="35000"/>
                  </a:schemeClr>
                </a:solidFill>
                <a:cs typeface="+mn-ea"/>
                <a:sym typeface="+mn-lt"/>
              </a:rPr>
              <a:t>）新颖性：</a:t>
            </a:r>
            <a:r>
              <a:rPr lang="zh-CN" altLang="en-US" dirty="0">
                <a:solidFill>
                  <a:srgbClr val="FF0000"/>
                </a:solidFill>
                <a:cs typeface="+mn-ea"/>
                <a:sym typeface="+mn-lt"/>
              </a:rPr>
              <a:t>新</a:t>
            </a:r>
          </a:p>
        </p:txBody>
      </p:sp>
      <p:sp>
        <p:nvSpPr>
          <p:cNvPr id="5" name="矩形 4"/>
          <p:cNvSpPr/>
          <p:nvPr/>
        </p:nvSpPr>
        <p:spPr>
          <a:xfrm>
            <a:off x="4635894" y="3744819"/>
            <a:ext cx="1935145" cy="369332"/>
          </a:xfrm>
          <a:prstGeom prst="rect">
            <a:avLst/>
          </a:prstGeom>
        </p:spPr>
        <p:txBody>
          <a:bodyPr wrap="none">
            <a:spAutoFit/>
          </a:bodyPr>
          <a:lstStyle/>
          <a:p>
            <a:r>
              <a:rPr lang="zh-CN" altLang="en-US" dirty="0">
                <a:solidFill>
                  <a:schemeClr val="tx1">
                    <a:lumMod val="65000"/>
                    <a:lumOff val="35000"/>
                  </a:schemeClr>
                </a:solidFill>
                <a:cs typeface="+mn-ea"/>
                <a:sym typeface="+mn-lt"/>
              </a:rPr>
              <a:t>（</a:t>
            </a:r>
            <a:r>
              <a:rPr lang="en-US" altLang="zh-CN" dirty="0">
                <a:solidFill>
                  <a:schemeClr val="tx1">
                    <a:lumMod val="65000"/>
                    <a:lumOff val="35000"/>
                  </a:schemeClr>
                </a:solidFill>
                <a:cs typeface="+mn-ea"/>
                <a:sym typeface="+mn-lt"/>
              </a:rPr>
              <a:t>2</a:t>
            </a:r>
            <a:r>
              <a:rPr lang="zh-CN" altLang="en-US" dirty="0">
                <a:solidFill>
                  <a:schemeClr val="tx1">
                    <a:lumMod val="65000"/>
                    <a:lumOff val="35000"/>
                  </a:schemeClr>
                </a:solidFill>
                <a:cs typeface="+mn-ea"/>
                <a:sym typeface="+mn-lt"/>
              </a:rPr>
              <a:t>）创造性：</a:t>
            </a:r>
            <a:r>
              <a:rPr lang="zh-CN" altLang="en-US" dirty="0">
                <a:solidFill>
                  <a:srgbClr val="FF0000"/>
                </a:solidFill>
                <a:cs typeface="+mn-ea"/>
                <a:sym typeface="+mn-lt"/>
              </a:rPr>
              <a:t>好</a:t>
            </a:r>
          </a:p>
        </p:txBody>
      </p:sp>
      <p:grpSp>
        <p:nvGrpSpPr>
          <p:cNvPr id="6" name="组合 5"/>
          <p:cNvGrpSpPr/>
          <p:nvPr/>
        </p:nvGrpSpPr>
        <p:grpSpPr>
          <a:xfrm>
            <a:off x="104872" y="344358"/>
            <a:ext cx="11982257" cy="649081"/>
            <a:chOff x="46470" y="344358"/>
            <a:chExt cx="11982257" cy="649081"/>
          </a:xfrm>
        </p:grpSpPr>
        <p:sp>
          <p:nvSpPr>
            <p:cNvPr id="7" name="矩形 6"/>
            <p:cNvSpPr/>
            <p:nvPr/>
          </p:nvSpPr>
          <p:spPr>
            <a:xfrm>
              <a:off x="200705" y="771844"/>
              <a:ext cx="11828022" cy="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46470" y="344358"/>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146822" y="607849"/>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矩形 9"/>
          <p:cNvSpPr/>
          <p:nvPr/>
        </p:nvSpPr>
        <p:spPr>
          <a:xfrm>
            <a:off x="568709" y="206728"/>
            <a:ext cx="3018775" cy="523220"/>
          </a:xfrm>
          <a:prstGeom prst="rect">
            <a:avLst/>
          </a:prstGeom>
        </p:spPr>
        <p:txBody>
          <a:bodyPr wrap="none">
            <a:spAutoFit/>
          </a:bodyPr>
          <a:lstStyle/>
          <a:p>
            <a:r>
              <a:rPr lang="zh-CN" altLang="en-US" sz="2800" dirty="0">
                <a:solidFill>
                  <a:schemeClr val="accent4">
                    <a:lumMod val="75000"/>
                  </a:schemeClr>
                </a:solidFill>
                <a:cs typeface="+mn-ea"/>
                <a:sym typeface="+mn-lt"/>
              </a:rPr>
              <a:t>壹</a:t>
            </a:r>
            <a:r>
              <a:rPr lang="zh-CN" altLang="en-US" sz="2800" dirty="0">
                <a:solidFill>
                  <a:srgbClr val="FF0000"/>
                </a:solidFill>
                <a:cs typeface="+mn-ea"/>
                <a:sym typeface="+mn-lt"/>
              </a:rPr>
              <a:t>  知识产权概述 </a:t>
            </a:r>
          </a:p>
        </p:txBody>
      </p:sp>
      <p:sp>
        <p:nvSpPr>
          <p:cNvPr id="11" name="矩形 10"/>
          <p:cNvSpPr/>
          <p:nvPr/>
        </p:nvSpPr>
        <p:spPr>
          <a:xfrm>
            <a:off x="10427327" y="206728"/>
            <a:ext cx="1601400" cy="523220"/>
          </a:xfrm>
          <a:prstGeom prst="rect">
            <a:avLst/>
          </a:prstGeom>
        </p:spPr>
        <p:txBody>
          <a:bodyPr wrap="none">
            <a:spAutoFit/>
          </a:bodyPr>
          <a:lstStyle/>
          <a:p>
            <a:pPr algn="ctr"/>
            <a:r>
              <a:rPr lang="en-US" altLang="zh-CN" sz="2800" dirty="0">
                <a:solidFill>
                  <a:schemeClr val="accent4">
                    <a:lumMod val="75000"/>
                  </a:schemeClr>
                </a:solidFill>
                <a:cs typeface="+mn-ea"/>
                <a:sym typeface="+mn-lt"/>
              </a:rPr>
              <a:t>PART</a:t>
            </a:r>
            <a:r>
              <a:rPr lang="en-US" altLang="zh-CN" sz="2800" dirty="0">
                <a:solidFill>
                  <a:schemeClr val="tx1">
                    <a:lumMod val="65000"/>
                    <a:lumOff val="35000"/>
                  </a:schemeClr>
                </a:solidFill>
                <a:cs typeface="+mn-ea"/>
                <a:sym typeface="+mn-lt"/>
              </a:rPr>
              <a:t> </a:t>
            </a:r>
            <a:r>
              <a:rPr lang="en-US" altLang="zh-CN" sz="2800" dirty="0">
                <a:solidFill>
                  <a:srgbClr val="FF0000"/>
                </a:solidFill>
                <a:cs typeface="+mn-ea"/>
                <a:sym typeface="+mn-lt"/>
              </a:rPr>
              <a:t>01</a:t>
            </a:r>
            <a:endParaRPr lang="zh-CN" altLang="en-US" sz="2800" dirty="0">
              <a:solidFill>
                <a:srgbClr val="FF0000"/>
              </a:solidFill>
              <a:cs typeface="+mn-ea"/>
              <a:sym typeface="+mn-lt"/>
            </a:endParaRPr>
          </a:p>
        </p:txBody>
      </p:sp>
      <p:grpSp>
        <p:nvGrpSpPr>
          <p:cNvPr id="12" name="组合 11"/>
          <p:cNvGrpSpPr/>
          <p:nvPr/>
        </p:nvGrpSpPr>
        <p:grpSpPr>
          <a:xfrm>
            <a:off x="4735541" y="1366743"/>
            <a:ext cx="2720918" cy="587591"/>
            <a:chOff x="1354033" y="1507182"/>
            <a:chExt cx="2720918" cy="587591"/>
          </a:xfrm>
        </p:grpSpPr>
        <p:sp>
          <p:nvSpPr>
            <p:cNvPr id="13" name="圆角矩形 12"/>
            <p:cNvSpPr/>
            <p:nvPr/>
          </p:nvSpPr>
          <p:spPr>
            <a:xfrm>
              <a:off x="1354033" y="1507182"/>
              <a:ext cx="2720918" cy="58759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1596237" y="1600922"/>
              <a:ext cx="2236510" cy="400110"/>
            </a:xfrm>
            <a:prstGeom prst="rect">
              <a:avLst/>
            </a:prstGeom>
          </p:spPr>
          <p:txBody>
            <a:bodyPr wrap="none">
              <a:spAutoFit/>
            </a:bodyPr>
            <a:lstStyle/>
            <a:p>
              <a:r>
                <a:rPr lang="zh-CN" altLang="en-US" sz="2000" b="1" dirty="0">
                  <a:solidFill>
                    <a:schemeClr val="bg1"/>
                  </a:solidFill>
                  <a:cs typeface="+mn-ea"/>
                  <a:sym typeface="+mn-lt"/>
                </a:rPr>
                <a:t>专利性的判断标准</a:t>
              </a:r>
            </a:p>
          </p:txBody>
        </p:sp>
      </p:grpSp>
      <p:sp>
        <p:nvSpPr>
          <p:cNvPr id="15" name="上弧形箭头 14"/>
          <p:cNvSpPr/>
          <p:nvPr/>
        </p:nvSpPr>
        <p:spPr>
          <a:xfrm>
            <a:off x="2903220" y="2520433"/>
            <a:ext cx="3154680" cy="1188720"/>
          </a:xfrm>
          <a:prstGeom prst="curvedDownArrow">
            <a:avLst>
              <a:gd name="adj1" fmla="val 19321"/>
              <a:gd name="adj2" fmla="val 50000"/>
              <a:gd name="adj3" fmla="val 25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6" name="上弧形箭头 15"/>
          <p:cNvSpPr/>
          <p:nvPr/>
        </p:nvSpPr>
        <p:spPr>
          <a:xfrm flipV="1">
            <a:off x="5981989" y="4210408"/>
            <a:ext cx="3154680" cy="1188720"/>
          </a:xfrm>
          <a:prstGeom prst="curvedDownArrow">
            <a:avLst>
              <a:gd name="adj1" fmla="val 19321"/>
              <a:gd name="adj2" fmla="val 50000"/>
              <a:gd name="adj3" fmla="val 25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extLst>
      <p:ext uri="{BB962C8B-B14F-4D97-AF65-F5344CB8AC3E}">
        <p14:creationId xmlns:p14="http://schemas.microsoft.com/office/powerpoint/2010/main" val="329230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0"/>
                                        </p:tgtEl>
                                        <p:attrNameLst>
                                          <p:attrName>ppt_y</p:attrName>
                                        </p:attrNameLst>
                                      </p:cBhvr>
                                      <p:tavLst>
                                        <p:tav tm="0">
                                          <p:val>
                                            <p:strVal val="#ppt_y"/>
                                          </p:val>
                                        </p:tav>
                                        <p:tav tm="100000">
                                          <p:val>
                                            <p:strVal val="#ppt_y"/>
                                          </p:val>
                                        </p:tav>
                                      </p:tavLst>
                                    </p:anim>
                                    <p:anim calcmode="lin" valueType="num">
                                      <p:cBhvr>
                                        <p:cTn id="1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0"/>
                                        </p:tgtEl>
                                      </p:cBhvr>
                                    </p:animEffect>
                                  </p:childTnLst>
                                </p:cTn>
                              </p:par>
                            </p:childTnLst>
                          </p:cTn>
                        </p:par>
                        <p:par>
                          <p:cTn id="16" fill="hold">
                            <p:stCondLst>
                              <p:cond delay="13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80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2800"/>
                            </p:stCondLst>
                            <p:childTnLst>
                              <p:par>
                                <p:cTn id="29" presetID="16" presetClass="entr" presetSubtype="21"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par>
                          <p:cTn id="32" fill="hold">
                            <p:stCondLst>
                              <p:cond delay="33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3800"/>
                            </p:stCondLst>
                            <p:childTnLst>
                              <p:par>
                                <p:cTn id="37" presetID="16" presetClass="entr" presetSubtype="21"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childTnLst>
                          </p:cTn>
                        </p:par>
                        <p:par>
                          <p:cTn id="40" fill="hold">
                            <p:stCondLst>
                              <p:cond delay="4300"/>
                            </p:stCondLst>
                            <p:childTnLst>
                              <p:par>
                                <p:cTn id="41" presetID="22" presetClass="entr" presetSubtype="8"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par>
                          <p:cTn id="44" fill="hold">
                            <p:stCondLst>
                              <p:cond delay="4800"/>
                            </p:stCondLst>
                            <p:childTnLst>
                              <p:par>
                                <p:cTn id="45" presetID="16" presetClass="entr" presetSubtype="21"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arn(inVertical)">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1" grpId="0"/>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a:spLocks/>
          </p:cNvSpPr>
          <p:nvPr/>
        </p:nvSpPr>
        <p:spPr>
          <a:xfrm>
            <a:off x="4886370" y="727599"/>
            <a:ext cx="2419260" cy="197048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8000" b="1" dirty="0">
                <a:solidFill>
                  <a:schemeClr val="bg1"/>
                </a:solidFill>
                <a:latin typeface="+mn-lt"/>
                <a:ea typeface="+mn-ea"/>
                <a:cs typeface="+mn-ea"/>
                <a:sym typeface="+mn-lt"/>
              </a:rPr>
              <a:t>贰</a:t>
            </a:r>
          </a:p>
        </p:txBody>
      </p:sp>
      <p:sp>
        <p:nvSpPr>
          <p:cNvPr id="6" name="标题 1"/>
          <p:cNvSpPr txBox="1">
            <a:spLocks/>
          </p:cNvSpPr>
          <p:nvPr/>
        </p:nvSpPr>
        <p:spPr>
          <a:xfrm>
            <a:off x="1795975" y="2443756"/>
            <a:ext cx="8600051" cy="197048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10000" b="1" dirty="0">
                <a:solidFill>
                  <a:schemeClr val="bg1"/>
                </a:solidFill>
                <a:latin typeface="+mn-lt"/>
                <a:ea typeface="+mn-ea"/>
                <a:cs typeface="+mn-ea"/>
                <a:sym typeface="+mn-lt"/>
              </a:rPr>
              <a:t>专利的意义</a:t>
            </a:r>
          </a:p>
        </p:txBody>
      </p:sp>
      <p:sp>
        <p:nvSpPr>
          <p:cNvPr id="10" name="文本框 9"/>
          <p:cNvSpPr txBox="1"/>
          <p:nvPr/>
        </p:nvSpPr>
        <p:spPr>
          <a:xfrm>
            <a:off x="2756896" y="4307020"/>
            <a:ext cx="6678209" cy="700576"/>
          </a:xfrm>
          <a:prstGeom prst="rect">
            <a:avLst/>
          </a:prstGeom>
          <a:noFill/>
        </p:spPr>
        <p:txBody>
          <a:bodyPr wrap="square" rtlCol="0">
            <a:spAutoFit/>
          </a:bodyPr>
          <a:lstStyle/>
          <a:p>
            <a:pPr algn="ctr">
              <a:lnSpc>
                <a:spcPct val="150000"/>
              </a:lnSpc>
            </a:pPr>
            <a:r>
              <a:rPr lang="zh-CN" altLang="en-US" sz="1400" b="1" dirty="0">
                <a:solidFill>
                  <a:schemeClr val="bg1"/>
                </a:solidFill>
                <a:cs typeface="+mn-ea"/>
                <a:sym typeface="+mn-lt"/>
              </a:rPr>
              <a:t>知识产权，是“基于创造成果和工商标记依法产生的权利的统称”。最主要的三种知识产权是著作权、专利权和商标权，其中专利权与商标权也被统称为工业产权。</a:t>
            </a:r>
          </a:p>
        </p:txBody>
      </p:sp>
    </p:spTree>
    <p:extLst>
      <p:ext uri="{BB962C8B-B14F-4D97-AF65-F5344CB8AC3E}">
        <p14:creationId xmlns:p14="http://schemas.microsoft.com/office/powerpoint/2010/main" val="1097004901"/>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2000" fill="hold"/>
                                        <p:tgtEl>
                                          <p:spTgt spid="6"/>
                                        </p:tgtEl>
                                        <p:attrNameLst>
                                          <p:attrName>ppt_y</p:attrName>
                                        </p:attrNameLst>
                                      </p:cBhvr>
                                      <p:tavLst>
                                        <p:tav tm="0">
                                          <p:val>
                                            <p:strVal val="#ppt_y"/>
                                          </p:val>
                                        </p:tav>
                                        <p:tav tm="100000">
                                          <p:val>
                                            <p:strVal val="#ppt_y"/>
                                          </p:val>
                                        </p:tav>
                                      </p:tavLst>
                                    </p:anim>
                                    <p:anim calcmode="lin" valueType="num">
                                      <p:cBhvr>
                                        <p:cTn id="15" dur="2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2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2000" tmFilter="0,0; .5, 1; 1, 1"/>
                                        <p:tgtEl>
                                          <p:spTgt spid="6"/>
                                        </p:tgtEl>
                                      </p:cBhvr>
                                    </p:animEffect>
                                  </p:childTnLst>
                                </p:cTn>
                              </p:par>
                            </p:childTnLst>
                          </p:cTn>
                        </p:par>
                        <p:par>
                          <p:cTn id="18" fill="hold">
                            <p:stCondLst>
                              <p:cond delay="3300"/>
                            </p:stCondLst>
                            <p:childTnLst>
                              <p:par>
                                <p:cTn id="19" presetID="16" presetClass="entr" presetSubtype="37"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48000" y="1404915"/>
            <a:ext cx="6096000" cy="458908"/>
          </a:xfrm>
          <a:prstGeom prst="rect">
            <a:avLst/>
          </a:prstGeom>
          <a:ln>
            <a:solidFill>
              <a:schemeClr val="accent4">
                <a:lumMod val="75000"/>
              </a:schemeClr>
            </a:solidFill>
            <a:prstDash val="solid"/>
          </a:ln>
        </p:spPr>
        <p:txBody>
          <a:bodyPr anchor="ctr">
            <a:spAutoFit/>
          </a:bodyPr>
          <a:lstStyle/>
          <a:p>
            <a:pPr algn="ctr">
              <a:lnSpc>
                <a:spcPct val="150000"/>
              </a:lnSpc>
            </a:pPr>
            <a:r>
              <a:rPr lang="zh-CN" altLang="en-US" dirty="0">
                <a:solidFill>
                  <a:schemeClr val="tx1">
                    <a:lumMod val="65000"/>
                    <a:lumOff val="35000"/>
                  </a:schemeClr>
                </a:solidFill>
                <a:cs typeface="+mn-ea"/>
                <a:sym typeface="+mn-lt"/>
              </a:rPr>
              <a:t>从专利制度本身的社会意义看，其主要</a:t>
            </a:r>
            <a:r>
              <a:rPr lang="zh-CN" altLang="en-US" b="1" dirty="0">
                <a:solidFill>
                  <a:srgbClr val="FF0000"/>
                </a:solidFill>
                <a:cs typeface="+mn-ea"/>
                <a:sym typeface="+mn-lt"/>
              </a:rPr>
              <a:t>社会意义</a:t>
            </a:r>
            <a:r>
              <a:rPr lang="zh-CN" altLang="en-US" dirty="0">
                <a:solidFill>
                  <a:schemeClr val="tx1">
                    <a:lumMod val="65000"/>
                    <a:lumOff val="35000"/>
                  </a:schemeClr>
                </a:solidFill>
                <a:cs typeface="+mn-ea"/>
                <a:sym typeface="+mn-lt"/>
              </a:rPr>
              <a:t>有：</a:t>
            </a:r>
          </a:p>
        </p:txBody>
      </p:sp>
      <p:sp>
        <p:nvSpPr>
          <p:cNvPr id="3" name="矩形 2"/>
          <p:cNvSpPr/>
          <p:nvPr/>
        </p:nvSpPr>
        <p:spPr>
          <a:xfrm>
            <a:off x="2961351" y="2551837"/>
            <a:ext cx="3530889" cy="2308324"/>
          </a:xfrm>
          <a:prstGeom prst="rect">
            <a:avLst/>
          </a:prstGeom>
        </p:spPr>
        <p:txBody>
          <a:bodyPr wrap="square">
            <a:spAutoFit/>
          </a:bodyPr>
          <a:lstStyle/>
          <a:p>
            <a:pPr>
              <a:lnSpc>
                <a:spcPct val="200000"/>
              </a:lnSpc>
            </a:pPr>
            <a:r>
              <a:rPr lang="en-US" altLang="zh-CN" dirty="0">
                <a:solidFill>
                  <a:schemeClr val="tx1">
                    <a:lumMod val="65000"/>
                    <a:lumOff val="35000"/>
                  </a:schemeClr>
                </a:solidFill>
                <a:cs typeface="+mn-ea"/>
                <a:sym typeface="+mn-lt"/>
              </a:rPr>
              <a:t>1</a:t>
            </a:r>
            <a:r>
              <a:rPr lang="zh-CN" altLang="en-US" dirty="0">
                <a:solidFill>
                  <a:schemeClr val="tx1">
                    <a:lumMod val="65000"/>
                    <a:lumOff val="35000"/>
                  </a:schemeClr>
                </a:solidFill>
                <a:cs typeface="+mn-ea"/>
                <a:sym typeface="+mn-lt"/>
              </a:rPr>
              <a:t>、避免技术的失传；</a:t>
            </a:r>
          </a:p>
          <a:p>
            <a:pPr>
              <a:lnSpc>
                <a:spcPct val="200000"/>
              </a:lnSpc>
            </a:pPr>
            <a:r>
              <a:rPr lang="en-US" altLang="zh-CN" dirty="0">
                <a:solidFill>
                  <a:schemeClr val="tx1">
                    <a:lumMod val="65000"/>
                    <a:lumOff val="35000"/>
                  </a:schemeClr>
                </a:solidFill>
                <a:cs typeface="+mn-ea"/>
                <a:sym typeface="+mn-lt"/>
              </a:rPr>
              <a:t>2</a:t>
            </a:r>
            <a:r>
              <a:rPr lang="zh-CN" altLang="en-US" dirty="0">
                <a:solidFill>
                  <a:schemeClr val="tx1">
                    <a:lumMod val="65000"/>
                    <a:lumOff val="35000"/>
                  </a:schemeClr>
                </a:solidFill>
                <a:cs typeface="+mn-ea"/>
                <a:sym typeface="+mn-lt"/>
              </a:rPr>
              <a:t>、大幅度降低社会研发的成本；</a:t>
            </a:r>
          </a:p>
          <a:p>
            <a:pPr>
              <a:lnSpc>
                <a:spcPct val="200000"/>
              </a:lnSpc>
            </a:pPr>
            <a:r>
              <a:rPr lang="en-US" altLang="zh-CN" dirty="0">
                <a:solidFill>
                  <a:schemeClr val="tx1">
                    <a:lumMod val="65000"/>
                    <a:lumOff val="35000"/>
                  </a:schemeClr>
                </a:solidFill>
                <a:cs typeface="+mn-ea"/>
                <a:sym typeface="+mn-lt"/>
              </a:rPr>
              <a:t>3</a:t>
            </a:r>
            <a:r>
              <a:rPr lang="zh-CN" altLang="en-US" dirty="0">
                <a:solidFill>
                  <a:schemeClr val="tx1">
                    <a:lumMod val="65000"/>
                    <a:lumOff val="35000"/>
                  </a:schemeClr>
                </a:solidFill>
                <a:cs typeface="+mn-ea"/>
                <a:sym typeface="+mn-lt"/>
              </a:rPr>
              <a:t>、有利于加快技术的更新；</a:t>
            </a:r>
          </a:p>
          <a:p>
            <a:pPr>
              <a:lnSpc>
                <a:spcPct val="200000"/>
              </a:lnSpc>
            </a:pPr>
            <a:r>
              <a:rPr lang="en-US" altLang="zh-CN" dirty="0">
                <a:solidFill>
                  <a:schemeClr val="tx1">
                    <a:lumMod val="65000"/>
                    <a:lumOff val="35000"/>
                  </a:schemeClr>
                </a:solidFill>
                <a:cs typeface="+mn-ea"/>
                <a:sym typeface="+mn-lt"/>
              </a:rPr>
              <a:t>4</a:t>
            </a:r>
            <a:r>
              <a:rPr lang="zh-CN" altLang="en-US" dirty="0">
                <a:solidFill>
                  <a:schemeClr val="tx1">
                    <a:lumMod val="65000"/>
                    <a:lumOff val="35000"/>
                  </a:schemeClr>
                </a:solidFill>
                <a:cs typeface="+mn-ea"/>
                <a:sym typeface="+mn-lt"/>
              </a:rPr>
              <a:t>、富国强民。</a:t>
            </a:r>
          </a:p>
        </p:txBody>
      </p:sp>
      <p:grpSp>
        <p:nvGrpSpPr>
          <p:cNvPr id="4" name="组合 3"/>
          <p:cNvGrpSpPr/>
          <p:nvPr/>
        </p:nvGrpSpPr>
        <p:grpSpPr>
          <a:xfrm>
            <a:off x="104872" y="344358"/>
            <a:ext cx="11982257" cy="649081"/>
            <a:chOff x="46470" y="344358"/>
            <a:chExt cx="11982257" cy="649081"/>
          </a:xfrm>
        </p:grpSpPr>
        <p:sp>
          <p:nvSpPr>
            <p:cNvPr id="5" name="矩形 4"/>
            <p:cNvSpPr/>
            <p:nvPr/>
          </p:nvSpPr>
          <p:spPr>
            <a:xfrm>
              <a:off x="200705" y="771844"/>
              <a:ext cx="11828022" cy="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46470" y="344358"/>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146822" y="607849"/>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矩形 7"/>
          <p:cNvSpPr/>
          <p:nvPr/>
        </p:nvSpPr>
        <p:spPr>
          <a:xfrm>
            <a:off x="568709" y="206728"/>
            <a:ext cx="2659702" cy="523220"/>
          </a:xfrm>
          <a:prstGeom prst="rect">
            <a:avLst/>
          </a:prstGeom>
        </p:spPr>
        <p:txBody>
          <a:bodyPr wrap="none">
            <a:spAutoFit/>
          </a:bodyPr>
          <a:lstStyle/>
          <a:p>
            <a:r>
              <a:rPr lang="zh-CN" altLang="en-US" sz="2800" dirty="0">
                <a:solidFill>
                  <a:schemeClr val="accent4">
                    <a:lumMod val="75000"/>
                  </a:schemeClr>
                </a:solidFill>
                <a:cs typeface="+mn-ea"/>
                <a:sym typeface="+mn-lt"/>
              </a:rPr>
              <a:t>贰</a:t>
            </a:r>
            <a:r>
              <a:rPr lang="zh-CN" altLang="en-US" sz="2800" dirty="0">
                <a:solidFill>
                  <a:srgbClr val="FF0000"/>
                </a:solidFill>
                <a:cs typeface="+mn-ea"/>
                <a:sym typeface="+mn-lt"/>
              </a:rPr>
              <a:t>  专利的意义 </a:t>
            </a:r>
          </a:p>
        </p:txBody>
      </p:sp>
      <p:sp>
        <p:nvSpPr>
          <p:cNvPr id="9" name="矩形 8"/>
          <p:cNvSpPr/>
          <p:nvPr/>
        </p:nvSpPr>
        <p:spPr>
          <a:xfrm>
            <a:off x="10427327" y="206728"/>
            <a:ext cx="1601400" cy="523220"/>
          </a:xfrm>
          <a:prstGeom prst="rect">
            <a:avLst/>
          </a:prstGeom>
        </p:spPr>
        <p:txBody>
          <a:bodyPr wrap="none">
            <a:spAutoFit/>
          </a:bodyPr>
          <a:lstStyle/>
          <a:p>
            <a:pPr algn="ctr"/>
            <a:r>
              <a:rPr lang="en-US" altLang="zh-CN" sz="2800" dirty="0">
                <a:solidFill>
                  <a:schemeClr val="accent4">
                    <a:lumMod val="75000"/>
                  </a:schemeClr>
                </a:solidFill>
                <a:cs typeface="+mn-ea"/>
                <a:sym typeface="+mn-lt"/>
              </a:rPr>
              <a:t>PART</a:t>
            </a:r>
            <a:r>
              <a:rPr lang="en-US" altLang="zh-CN" sz="2800" dirty="0">
                <a:solidFill>
                  <a:schemeClr val="tx1">
                    <a:lumMod val="65000"/>
                    <a:lumOff val="35000"/>
                  </a:schemeClr>
                </a:solidFill>
                <a:cs typeface="+mn-ea"/>
                <a:sym typeface="+mn-lt"/>
              </a:rPr>
              <a:t> </a:t>
            </a:r>
            <a:r>
              <a:rPr lang="en-US" altLang="zh-CN" sz="2800" dirty="0">
                <a:solidFill>
                  <a:srgbClr val="FF0000"/>
                </a:solidFill>
                <a:cs typeface="+mn-ea"/>
                <a:sym typeface="+mn-lt"/>
              </a:rPr>
              <a:t>02</a:t>
            </a:r>
            <a:endParaRPr lang="zh-CN" altLang="en-US" sz="2800" dirty="0">
              <a:solidFill>
                <a:srgbClr val="FF0000"/>
              </a:solidFill>
              <a:cs typeface="+mn-ea"/>
              <a:sym typeface="+mn-lt"/>
            </a:endParaRPr>
          </a:p>
        </p:txBody>
      </p:sp>
      <p:pic>
        <p:nvPicPr>
          <p:cNvPr id="11" name="图片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3118" y="1912650"/>
            <a:ext cx="3429000" cy="3429000"/>
          </a:xfrm>
          <a:prstGeom prst="rect">
            <a:avLst/>
          </a:prstGeom>
        </p:spPr>
      </p:pic>
    </p:spTree>
    <p:extLst>
      <p:ext uri="{BB962C8B-B14F-4D97-AF65-F5344CB8AC3E}">
        <p14:creationId xmlns:p14="http://schemas.microsoft.com/office/powerpoint/2010/main" val="279261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1750"/>
                            </p:stCondLst>
                            <p:childTnLst>
                              <p:par>
                                <p:cTn id="23" presetID="13" presetClass="entr" presetSubtype="16"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plus(in)">
                                      <p:cBhvr>
                                        <p:cTn id="25" dur="2000"/>
                                        <p:tgtEl>
                                          <p:spTgt spid="11"/>
                                        </p:tgtEl>
                                      </p:cBhvr>
                                    </p:animEffect>
                                  </p:childTnLst>
                                </p:cTn>
                              </p:par>
                            </p:childTnLst>
                          </p:cTn>
                        </p:par>
                        <p:par>
                          <p:cTn id="26" fill="hold">
                            <p:stCondLst>
                              <p:cond delay="3750"/>
                            </p:stCondLst>
                            <p:childTnLst>
                              <p:par>
                                <p:cTn id="27" presetID="16" presetClass="entr" presetSubtype="21"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par>
                          <p:cTn id="30" fill="hold">
                            <p:stCondLst>
                              <p:cond delay="4250"/>
                            </p:stCondLst>
                            <p:childTnLst>
                              <p:par>
                                <p:cTn id="31" presetID="2" presetClass="entr" presetSubtype="4"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3732" y="1471876"/>
            <a:ext cx="5168438" cy="1338828"/>
          </a:xfrm>
          <a:prstGeom prst="rect">
            <a:avLst/>
          </a:prstGeom>
          <a:ln>
            <a:solidFill>
              <a:schemeClr val="accent4">
                <a:lumMod val="75000"/>
              </a:schemeClr>
            </a:solidFill>
          </a:ln>
        </p:spPr>
        <p:txBody>
          <a:bodyPr wrap="square" anchor="ctr">
            <a:spAutoFit/>
          </a:bodyPr>
          <a:lstStyle/>
          <a:p>
            <a:pPr>
              <a:lnSpc>
                <a:spcPct val="150000"/>
              </a:lnSpc>
            </a:pPr>
            <a:r>
              <a:rPr lang="zh-CN" altLang="en-US" dirty="0">
                <a:solidFill>
                  <a:schemeClr val="tx1">
                    <a:lumMod val="65000"/>
                    <a:lumOff val="35000"/>
                  </a:schemeClr>
                </a:solidFill>
                <a:cs typeface="+mn-ea"/>
                <a:sym typeface="+mn-lt"/>
              </a:rPr>
              <a:t>从企业的层面上看，专利制度的建立和不断完善，为企业提供了新的资源环境及经营模式，其主要的</a:t>
            </a:r>
            <a:r>
              <a:rPr lang="zh-CN" altLang="en-US" b="1" dirty="0">
                <a:solidFill>
                  <a:srgbClr val="FF0000"/>
                </a:solidFill>
                <a:cs typeface="+mn-ea"/>
                <a:sym typeface="+mn-lt"/>
              </a:rPr>
              <a:t>经济意义</a:t>
            </a:r>
            <a:r>
              <a:rPr lang="zh-CN" altLang="en-US" b="1" dirty="0">
                <a:solidFill>
                  <a:schemeClr val="tx1">
                    <a:lumMod val="65000"/>
                    <a:lumOff val="35000"/>
                  </a:schemeClr>
                </a:solidFill>
                <a:cs typeface="+mn-ea"/>
                <a:sym typeface="+mn-lt"/>
              </a:rPr>
              <a:t>：</a:t>
            </a:r>
          </a:p>
        </p:txBody>
      </p:sp>
      <p:sp>
        <p:nvSpPr>
          <p:cNvPr id="3" name="矩形 2"/>
          <p:cNvSpPr/>
          <p:nvPr/>
        </p:nvSpPr>
        <p:spPr>
          <a:xfrm>
            <a:off x="6096000" y="1471876"/>
            <a:ext cx="5379720" cy="3785652"/>
          </a:xfrm>
          <a:prstGeom prst="rect">
            <a:avLst/>
          </a:prstGeom>
        </p:spPr>
        <p:txBody>
          <a:bodyPr wrap="square">
            <a:spAutoFit/>
          </a:bodyPr>
          <a:lstStyle/>
          <a:p>
            <a:pPr marL="342900" indent="-342900">
              <a:lnSpc>
                <a:spcPct val="150000"/>
              </a:lnSpc>
              <a:buFont typeface="+mj-lt"/>
              <a:buAutoNum type="arabicPeriod"/>
            </a:pPr>
            <a:r>
              <a:rPr lang="zh-CN" altLang="en-US" sz="1600" dirty="0">
                <a:solidFill>
                  <a:schemeClr val="tx1">
                    <a:lumMod val="65000"/>
                    <a:lumOff val="35000"/>
                  </a:schemeClr>
                </a:solidFill>
                <a:cs typeface="+mn-ea"/>
                <a:sym typeface="+mn-lt"/>
              </a:rPr>
              <a:t>宣传、广告作用</a:t>
            </a:r>
          </a:p>
          <a:p>
            <a:pPr marL="342900" indent="-342900">
              <a:lnSpc>
                <a:spcPct val="150000"/>
              </a:lnSpc>
              <a:buFont typeface="+mj-lt"/>
              <a:buAutoNum type="arabicPeriod"/>
            </a:pPr>
            <a:r>
              <a:rPr lang="zh-CN" altLang="en-US" sz="1600" dirty="0">
                <a:solidFill>
                  <a:schemeClr val="tx1">
                    <a:lumMod val="65000"/>
                    <a:lumOff val="35000"/>
                  </a:schemeClr>
                </a:solidFill>
                <a:cs typeface="+mn-ea"/>
                <a:sym typeface="+mn-lt"/>
              </a:rPr>
              <a:t>更容易获得国家在科研和产业上的扶持；</a:t>
            </a:r>
          </a:p>
          <a:p>
            <a:pPr marL="342900" indent="-342900">
              <a:lnSpc>
                <a:spcPct val="150000"/>
              </a:lnSpc>
              <a:buFont typeface="+mj-lt"/>
              <a:buAutoNum type="arabicPeriod"/>
            </a:pPr>
            <a:r>
              <a:rPr lang="zh-CN" altLang="en-US" sz="1600" dirty="0">
                <a:solidFill>
                  <a:schemeClr val="tx1">
                    <a:lumMod val="65000"/>
                    <a:lumOff val="35000"/>
                  </a:schemeClr>
                </a:solidFill>
                <a:cs typeface="+mn-ea"/>
                <a:sym typeface="+mn-lt"/>
              </a:rPr>
              <a:t>通过检索能大幅度的降低企业研发的风险和成本；</a:t>
            </a:r>
          </a:p>
          <a:p>
            <a:pPr marL="342900" indent="-342900">
              <a:lnSpc>
                <a:spcPct val="150000"/>
              </a:lnSpc>
              <a:buFont typeface="+mj-lt"/>
              <a:buAutoNum type="arabicPeriod"/>
            </a:pPr>
            <a:r>
              <a:rPr lang="zh-CN" altLang="en-US" sz="1600" dirty="0">
                <a:solidFill>
                  <a:schemeClr val="tx1">
                    <a:lumMod val="65000"/>
                    <a:lumOff val="35000"/>
                  </a:schemeClr>
                </a:solidFill>
                <a:cs typeface="+mn-ea"/>
                <a:sym typeface="+mn-lt"/>
              </a:rPr>
              <a:t>通过对公开的专利技术的检索，可以更好的分析和研究竞争对手，从而能更好的认识竞争环境，和定位公司行业地位；</a:t>
            </a:r>
          </a:p>
          <a:p>
            <a:pPr marL="342900" indent="-342900">
              <a:lnSpc>
                <a:spcPct val="150000"/>
              </a:lnSpc>
              <a:buFont typeface="+mj-lt"/>
              <a:buAutoNum type="arabicPeriod"/>
            </a:pPr>
            <a:r>
              <a:rPr lang="zh-CN" altLang="en-US" sz="1600" dirty="0">
                <a:solidFill>
                  <a:schemeClr val="tx1">
                    <a:lumMod val="65000"/>
                    <a:lumOff val="35000"/>
                  </a:schemeClr>
                </a:solidFill>
                <a:cs typeface="+mn-ea"/>
                <a:sym typeface="+mn-lt"/>
              </a:rPr>
              <a:t>享受国家税收优惠、财政补贴等有关政策。</a:t>
            </a:r>
            <a:endParaRPr lang="en-US" altLang="zh-CN" sz="1600" dirty="0">
              <a:solidFill>
                <a:schemeClr val="tx1">
                  <a:lumMod val="65000"/>
                  <a:lumOff val="35000"/>
                </a:schemeClr>
              </a:solidFill>
              <a:cs typeface="+mn-ea"/>
              <a:sym typeface="+mn-lt"/>
            </a:endParaRPr>
          </a:p>
          <a:p>
            <a:pPr marL="342900" indent="-342900">
              <a:lnSpc>
                <a:spcPct val="150000"/>
              </a:lnSpc>
              <a:buFont typeface="+mj-lt"/>
              <a:buAutoNum type="arabicPeriod"/>
            </a:pPr>
            <a:r>
              <a:rPr lang="zh-CN" altLang="en-US" sz="1600" dirty="0">
                <a:solidFill>
                  <a:schemeClr val="tx1">
                    <a:lumMod val="65000"/>
                    <a:lumOff val="35000"/>
                  </a:schemeClr>
                </a:solidFill>
                <a:cs typeface="+mn-ea"/>
                <a:sym typeface="+mn-lt"/>
              </a:rPr>
              <a:t>改变经营模式；</a:t>
            </a:r>
          </a:p>
          <a:p>
            <a:pPr marL="342900" indent="-342900">
              <a:lnSpc>
                <a:spcPct val="150000"/>
              </a:lnSpc>
              <a:buFont typeface="+mj-lt"/>
              <a:buAutoNum type="arabicPeriod"/>
            </a:pPr>
            <a:r>
              <a:rPr lang="zh-CN" altLang="en-US" sz="1600" dirty="0">
                <a:solidFill>
                  <a:schemeClr val="tx1">
                    <a:lumMod val="65000"/>
                    <a:lumOff val="35000"/>
                  </a:schemeClr>
                </a:solidFill>
                <a:cs typeface="+mn-ea"/>
                <a:sym typeface="+mn-lt"/>
              </a:rPr>
              <a:t>更好的实现对人力资源的管理和激励；</a:t>
            </a:r>
          </a:p>
          <a:p>
            <a:pPr marL="342900" indent="-342900">
              <a:lnSpc>
                <a:spcPct val="150000"/>
              </a:lnSpc>
              <a:buFont typeface="+mj-lt"/>
              <a:buAutoNum type="arabicPeriod"/>
            </a:pPr>
            <a:r>
              <a:rPr lang="zh-CN" altLang="en-US" sz="1600" dirty="0">
                <a:solidFill>
                  <a:schemeClr val="tx1">
                    <a:lumMod val="65000"/>
                    <a:lumOff val="35000"/>
                  </a:schemeClr>
                </a:solidFill>
                <a:cs typeface="+mn-ea"/>
                <a:sym typeface="+mn-lt"/>
              </a:rPr>
              <a:t>商业谈判中提供筹码。</a:t>
            </a:r>
          </a:p>
        </p:txBody>
      </p:sp>
      <p:grpSp>
        <p:nvGrpSpPr>
          <p:cNvPr id="4" name="组合 3"/>
          <p:cNvGrpSpPr/>
          <p:nvPr/>
        </p:nvGrpSpPr>
        <p:grpSpPr>
          <a:xfrm>
            <a:off x="104872" y="344358"/>
            <a:ext cx="11982257" cy="649081"/>
            <a:chOff x="46470" y="344358"/>
            <a:chExt cx="11982257" cy="649081"/>
          </a:xfrm>
        </p:grpSpPr>
        <p:sp>
          <p:nvSpPr>
            <p:cNvPr id="5" name="矩形 4"/>
            <p:cNvSpPr/>
            <p:nvPr/>
          </p:nvSpPr>
          <p:spPr>
            <a:xfrm>
              <a:off x="200705" y="771844"/>
              <a:ext cx="11828022" cy="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46470" y="344358"/>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146822" y="607849"/>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矩形 7"/>
          <p:cNvSpPr/>
          <p:nvPr/>
        </p:nvSpPr>
        <p:spPr>
          <a:xfrm>
            <a:off x="568709" y="206728"/>
            <a:ext cx="2659702" cy="523220"/>
          </a:xfrm>
          <a:prstGeom prst="rect">
            <a:avLst/>
          </a:prstGeom>
        </p:spPr>
        <p:txBody>
          <a:bodyPr wrap="none">
            <a:spAutoFit/>
          </a:bodyPr>
          <a:lstStyle/>
          <a:p>
            <a:r>
              <a:rPr lang="zh-CN" altLang="en-US" sz="2800" dirty="0">
                <a:solidFill>
                  <a:schemeClr val="accent4">
                    <a:lumMod val="75000"/>
                  </a:schemeClr>
                </a:solidFill>
                <a:cs typeface="+mn-ea"/>
                <a:sym typeface="+mn-lt"/>
              </a:rPr>
              <a:t>贰</a:t>
            </a:r>
            <a:r>
              <a:rPr lang="zh-CN" altLang="en-US" sz="2800" dirty="0">
                <a:solidFill>
                  <a:srgbClr val="FF0000"/>
                </a:solidFill>
                <a:cs typeface="+mn-ea"/>
                <a:sym typeface="+mn-lt"/>
              </a:rPr>
              <a:t>  专利的意义 </a:t>
            </a:r>
          </a:p>
        </p:txBody>
      </p:sp>
      <p:sp>
        <p:nvSpPr>
          <p:cNvPr id="9" name="矩形 8"/>
          <p:cNvSpPr/>
          <p:nvPr/>
        </p:nvSpPr>
        <p:spPr>
          <a:xfrm>
            <a:off x="10427327" y="206728"/>
            <a:ext cx="1601400" cy="523220"/>
          </a:xfrm>
          <a:prstGeom prst="rect">
            <a:avLst/>
          </a:prstGeom>
        </p:spPr>
        <p:txBody>
          <a:bodyPr wrap="none">
            <a:spAutoFit/>
          </a:bodyPr>
          <a:lstStyle/>
          <a:p>
            <a:pPr algn="ctr"/>
            <a:r>
              <a:rPr lang="en-US" altLang="zh-CN" sz="2800" dirty="0">
                <a:solidFill>
                  <a:schemeClr val="accent4">
                    <a:lumMod val="75000"/>
                  </a:schemeClr>
                </a:solidFill>
                <a:cs typeface="+mn-ea"/>
                <a:sym typeface="+mn-lt"/>
              </a:rPr>
              <a:t>PART</a:t>
            </a:r>
            <a:r>
              <a:rPr lang="en-US" altLang="zh-CN" sz="2800" dirty="0">
                <a:solidFill>
                  <a:schemeClr val="tx1">
                    <a:lumMod val="65000"/>
                    <a:lumOff val="35000"/>
                  </a:schemeClr>
                </a:solidFill>
                <a:cs typeface="+mn-ea"/>
                <a:sym typeface="+mn-lt"/>
              </a:rPr>
              <a:t> </a:t>
            </a:r>
            <a:r>
              <a:rPr lang="en-US" altLang="zh-CN" sz="2800" dirty="0">
                <a:solidFill>
                  <a:srgbClr val="FF0000"/>
                </a:solidFill>
                <a:cs typeface="+mn-ea"/>
                <a:sym typeface="+mn-lt"/>
              </a:rPr>
              <a:t>02</a:t>
            </a:r>
            <a:endParaRPr lang="zh-CN" altLang="en-US" sz="2800" dirty="0">
              <a:solidFill>
                <a:srgbClr val="FF0000"/>
              </a:solidFill>
              <a:cs typeface="+mn-ea"/>
              <a:sym typeface="+mn-lt"/>
            </a:endParaRPr>
          </a:p>
        </p:txBody>
      </p:sp>
      <p:pic>
        <p:nvPicPr>
          <p:cNvPr id="10" name="图片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39141" y="2286000"/>
            <a:ext cx="3817620" cy="3817620"/>
          </a:xfrm>
          <a:prstGeom prst="rect">
            <a:avLst/>
          </a:prstGeom>
        </p:spPr>
      </p:pic>
    </p:spTree>
    <p:extLst>
      <p:ext uri="{BB962C8B-B14F-4D97-AF65-F5344CB8AC3E}">
        <p14:creationId xmlns:p14="http://schemas.microsoft.com/office/powerpoint/2010/main" val="3489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1750"/>
                            </p:stCondLst>
                            <p:childTnLst>
                              <p:par>
                                <p:cTn id="23" presetID="4"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2000"/>
                                        <p:tgtEl>
                                          <p:spTgt spid="10"/>
                                        </p:tgtEl>
                                      </p:cBhvr>
                                    </p:animEffect>
                                  </p:childTnLst>
                                </p:cTn>
                              </p:par>
                            </p:childTnLst>
                          </p:cTn>
                        </p:par>
                        <p:par>
                          <p:cTn id="26" fill="hold">
                            <p:stCondLst>
                              <p:cond delay="3750"/>
                            </p:stCondLst>
                            <p:childTnLst>
                              <p:par>
                                <p:cTn id="27" presetID="2" presetClass="entr" presetSubtype="9"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0-#ppt_w/2"/>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par>
                          <p:cTn id="31" fill="hold">
                            <p:stCondLst>
                              <p:cond delay="4250"/>
                            </p:stCondLst>
                            <p:childTnLst>
                              <p:par>
                                <p:cTn id="32" presetID="22" presetClass="entr" presetSubtype="8"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a:spLocks/>
          </p:cNvSpPr>
          <p:nvPr/>
        </p:nvSpPr>
        <p:spPr>
          <a:xfrm>
            <a:off x="4886370" y="727599"/>
            <a:ext cx="2419260" cy="197048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8000" b="1" dirty="0">
                <a:solidFill>
                  <a:schemeClr val="bg1"/>
                </a:solidFill>
                <a:latin typeface="+mn-lt"/>
                <a:ea typeface="+mn-ea"/>
                <a:cs typeface="+mn-ea"/>
                <a:sym typeface="+mn-lt"/>
              </a:rPr>
              <a:t>叁</a:t>
            </a:r>
          </a:p>
        </p:txBody>
      </p:sp>
      <p:sp>
        <p:nvSpPr>
          <p:cNvPr id="6" name="标题 1"/>
          <p:cNvSpPr txBox="1">
            <a:spLocks/>
          </p:cNvSpPr>
          <p:nvPr/>
        </p:nvSpPr>
        <p:spPr>
          <a:xfrm>
            <a:off x="1795975" y="2443756"/>
            <a:ext cx="8600051" cy="197048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10000" b="1" dirty="0">
                <a:solidFill>
                  <a:schemeClr val="bg1"/>
                </a:solidFill>
                <a:latin typeface="+mn-lt"/>
                <a:ea typeface="+mn-ea"/>
                <a:cs typeface="+mn-ea"/>
                <a:sym typeface="+mn-lt"/>
              </a:rPr>
              <a:t>专利挖掘浅议</a:t>
            </a:r>
          </a:p>
        </p:txBody>
      </p:sp>
      <p:sp>
        <p:nvSpPr>
          <p:cNvPr id="10" name="文本框 9"/>
          <p:cNvSpPr txBox="1"/>
          <p:nvPr/>
        </p:nvSpPr>
        <p:spPr>
          <a:xfrm>
            <a:off x="2756896" y="4307020"/>
            <a:ext cx="6678209" cy="700576"/>
          </a:xfrm>
          <a:prstGeom prst="rect">
            <a:avLst/>
          </a:prstGeom>
          <a:noFill/>
        </p:spPr>
        <p:txBody>
          <a:bodyPr wrap="square" rtlCol="0">
            <a:spAutoFit/>
          </a:bodyPr>
          <a:lstStyle/>
          <a:p>
            <a:pPr algn="ctr">
              <a:lnSpc>
                <a:spcPct val="150000"/>
              </a:lnSpc>
            </a:pPr>
            <a:r>
              <a:rPr lang="zh-CN" altLang="en-US" sz="1400" b="1" dirty="0">
                <a:solidFill>
                  <a:schemeClr val="bg1"/>
                </a:solidFill>
                <a:cs typeface="+mn-ea"/>
                <a:sym typeface="+mn-lt"/>
              </a:rPr>
              <a:t>知识产权，是“基于创造成果和工商标记依法产生的权利的统称”。最主要的三种知识产权是著作权、专利权和商标权，其中专利权与商标权也被统称为工业产权。</a:t>
            </a:r>
          </a:p>
        </p:txBody>
      </p:sp>
    </p:spTree>
    <p:extLst>
      <p:ext uri="{BB962C8B-B14F-4D97-AF65-F5344CB8AC3E}">
        <p14:creationId xmlns:p14="http://schemas.microsoft.com/office/powerpoint/2010/main" val="1455678102"/>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2000" fill="hold"/>
                                        <p:tgtEl>
                                          <p:spTgt spid="6"/>
                                        </p:tgtEl>
                                        <p:attrNameLst>
                                          <p:attrName>ppt_y</p:attrName>
                                        </p:attrNameLst>
                                      </p:cBhvr>
                                      <p:tavLst>
                                        <p:tav tm="0">
                                          <p:val>
                                            <p:strVal val="#ppt_y"/>
                                          </p:val>
                                        </p:tav>
                                        <p:tav tm="100000">
                                          <p:val>
                                            <p:strVal val="#ppt_y"/>
                                          </p:val>
                                        </p:tav>
                                      </p:tavLst>
                                    </p:anim>
                                    <p:anim calcmode="lin" valueType="num">
                                      <p:cBhvr>
                                        <p:cTn id="15" dur="2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2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2000" tmFilter="0,0; .5, 1; 1, 1"/>
                                        <p:tgtEl>
                                          <p:spTgt spid="6"/>
                                        </p:tgtEl>
                                      </p:cBhvr>
                                    </p:animEffect>
                                  </p:childTnLst>
                                </p:cTn>
                              </p:par>
                            </p:childTnLst>
                          </p:cTn>
                        </p:par>
                        <p:par>
                          <p:cTn id="18" fill="hold">
                            <p:stCondLst>
                              <p:cond delay="3500"/>
                            </p:stCondLst>
                            <p:childTnLst>
                              <p:par>
                                <p:cTn id="19" presetID="16" presetClass="entr" presetSubtype="37"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33495" y="729948"/>
            <a:ext cx="4480560" cy="4480560"/>
          </a:xfrm>
          <a:prstGeom prst="rect">
            <a:avLst/>
          </a:prstGeom>
        </p:spPr>
      </p:pic>
      <p:sp>
        <p:nvSpPr>
          <p:cNvPr id="9" name="矩形 8"/>
          <p:cNvSpPr/>
          <p:nvPr/>
        </p:nvSpPr>
        <p:spPr>
          <a:xfrm>
            <a:off x="5016859" y="4350926"/>
            <a:ext cx="5165886" cy="1200329"/>
          </a:xfrm>
          <a:prstGeom prst="rect">
            <a:avLst/>
          </a:prstGeom>
        </p:spPr>
        <p:txBody>
          <a:bodyPr wrap="square">
            <a:spAutoFit/>
          </a:bodyPr>
          <a:lstStyle/>
          <a:p>
            <a:r>
              <a:rPr lang="en-US" altLang="zh-CN" dirty="0">
                <a:solidFill>
                  <a:schemeClr val="tx1">
                    <a:lumMod val="65000"/>
                    <a:lumOff val="35000"/>
                  </a:schemeClr>
                </a:solidFill>
                <a:cs typeface="+mn-ea"/>
                <a:sym typeface="+mn-lt"/>
              </a:rPr>
              <a:t>1</a:t>
            </a:r>
            <a:r>
              <a:rPr lang="zh-CN" altLang="en-US" dirty="0">
                <a:solidFill>
                  <a:schemeClr val="tx1">
                    <a:lumMod val="65000"/>
                    <a:lumOff val="35000"/>
                  </a:schemeClr>
                </a:solidFill>
                <a:cs typeface="+mn-ea"/>
                <a:sym typeface="+mn-lt"/>
              </a:rPr>
              <a:t>、创造个人无资产价值（再深造，评职称）</a:t>
            </a:r>
          </a:p>
          <a:p>
            <a:r>
              <a:rPr lang="en-US" altLang="zh-CN" dirty="0">
                <a:solidFill>
                  <a:schemeClr val="tx1">
                    <a:lumMod val="65000"/>
                    <a:lumOff val="35000"/>
                  </a:schemeClr>
                </a:solidFill>
                <a:cs typeface="+mn-ea"/>
                <a:sym typeface="+mn-lt"/>
              </a:rPr>
              <a:t>2</a:t>
            </a:r>
            <a:r>
              <a:rPr lang="zh-CN" altLang="en-US" dirty="0">
                <a:solidFill>
                  <a:schemeClr val="tx1">
                    <a:lumMod val="65000"/>
                    <a:lumOff val="35000"/>
                  </a:schemeClr>
                </a:solidFill>
                <a:cs typeface="+mn-ea"/>
                <a:sym typeface="+mn-lt"/>
              </a:rPr>
              <a:t>、专利奖金</a:t>
            </a:r>
          </a:p>
          <a:p>
            <a:r>
              <a:rPr lang="en-US" altLang="zh-CN" dirty="0">
                <a:solidFill>
                  <a:schemeClr val="tx1">
                    <a:lumMod val="65000"/>
                    <a:lumOff val="35000"/>
                  </a:schemeClr>
                </a:solidFill>
                <a:cs typeface="+mn-ea"/>
                <a:sym typeface="+mn-lt"/>
              </a:rPr>
              <a:t>3</a:t>
            </a:r>
            <a:r>
              <a:rPr lang="zh-CN" altLang="en-US" dirty="0">
                <a:solidFill>
                  <a:schemeClr val="tx1">
                    <a:lumMod val="65000"/>
                    <a:lumOff val="35000"/>
                  </a:schemeClr>
                </a:solidFill>
                <a:cs typeface="+mn-ea"/>
                <a:sym typeface="+mn-lt"/>
              </a:rPr>
              <a:t>、个人成就感（署名权）</a:t>
            </a:r>
          </a:p>
          <a:p>
            <a:r>
              <a:rPr lang="en-US" altLang="zh-CN" dirty="0">
                <a:solidFill>
                  <a:schemeClr val="tx1">
                    <a:lumMod val="65000"/>
                    <a:lumOff val="35000"/>
                  </a:schemeClr>
                </a:solidFill>
                <a:cs typeface="+mn-ea"/>
                <a:sym typeface="+mn-lt"/>
              </a:rPr>
              <a:t>4</a:t>
            </a:r>
            <a:r>
              <a:rPr lang="zh-CN" altLang="en-US" dirty="0">
                <a:solidFill>
                  <a:schemeClr val="tx1">
                    <a:lumMod val="65000"/>
                    <a:lumOff val="35000"/>
                  </a:schemeClr>
                </a:solidFill>
                <a:cs typeface="+mn-ea"/>
                <a:sym typeface="+mn-lt"/>
              </a:rPr>
              <a:t>、为未来求职增加竞争力（猎头的一种工作技巧）</a:t>
            </a:r>
          </a:p>
        </p:txBody>
      </p:sp>
      <p:sp>
        <p:nvSpPr>
          <p:cNvPr id="3" name="矩形 2"/>
          <p:cNvSpPr/>
          <p:nvPr/>
        </p:nvSpPr>
        <p:spPr>
          <a:xfrm>
            <a:off x="2223583" y="2602721"/>
            <a:ext cx="6096000" cy="923330"/>
          </a:xfrm>
          <a:prstGeom prst="rect">
            <a:avLst/>
          </a:prstGeom>
        </p:spPr>
        <p:txBody>
          <a:bodyPr>
            <a:spAutoFit/>
          </a:bodyPr>
          <a:lstStyle/>
          <a:p>
            <a:r>
              <a:rPr lang="en-US" altLang="zh-CN" dirty="0">
                <a:solidFill>
                  <a:schemeClr val="tx1">
                    <a:lumMod val="65000"/>
                    <a:lumOff val="35000"/>
                  </a:schemeClr>
                </a:solidFill>
                <a:cs typeface="+mn-ea"/>
                <a:sym typeface="+mn-lt"/>
              </a:rPr>
              <a:t>1</a:t>
            </a:r>
            <a:r>
              <a:rPr lang="zh-CN" altLang="en-US" dirty="0">
                <a:solidFill>
                  <a:schemeClr val="tx1">
                    <a:lumMod val="65000"/>
                    <a:lumOff val="35000"/>
                  </a:schemeClr>
                </a:solidFill>
                <a:cs typeface="+mn-ea"/>
                <a:sym typeface="+mn-lt"/>
              </a:rPr>
              <a:t>、专利不等于高科技，从专利的种类说起</a:t>
            </a:r>
          </a:p>
          <a:p>
            <a:r>
              <a:rPr lang="en-US" altLang="zh-CN" dirty="0">
                <a:solidFill>
                  <a:schemeClr val="tx1">
                    <a:lumMod val="65000"/>
                    <a:lumOff val="35000"/>
                  </a:schemeClr>
                </a:solidFill>
                <a:cs typeface="+mn-ea"/>
                <a:sym typeface="+mn-lt"/>
              </a:rPr>
              <a:t>2</a:t>
            </a:r>
            <a:r>
              <a:rPr lang="zh-CN" altLang="en-US" dirty="0">
                <a:solidFill>
                  <a:schemeClr val="tx1">
                    <a:lumMod val="65000"/>
                    <a:lumOff val="35000"/>
                  </a:schemeClr>
                </a:solidFill>
                <a:cs typeface="+mn-ea"/>
                <a:sym typeface="+mn-lt"/>
              </a:rPr>
              <a:t>、国家每年核准大量专利，技术含量有高有低</a:t>
            </a:r>
          </a:p>
          <a:p>
            <a:r>
              <a:rPr lang="en-US" altLang="zh-CN" dirty="0">
                <a:solidFill>
                  <a:schemeClr val="tx1">
                    <a:lumMod val="65000"/>
                    <a:lumOff val="35000"/>
                  </a:schemeClr>
                </a:solidFill>
                <a:cs typeface="+mn-ea"/>
                <a:sym typeface="+mn-lt"/>
              </a:rPr>
              <a:t>3</a:t>
            </a:r>
            <a:r>
              <a:rPr lang="zh-CN" altLang="en-US" dirty="0">
                <a:solidFill>
                  <a:schemeClr val="tx1">
                    <a:lumMod val="65000"/>
                    <a:lumOff val="35000"/>
                  </a:schemeClr>
                </a:solidFill>
                <a:cs typeface="+mn-ea"/>
                <a:sym typeface="+mn-lt"/>
              </a:rPr>
              <a:t>、最有价值的专利往往是小改进　</a:t>
            </a:r>
          </a:p>
        </p:txBody>
      </p:sp>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4608" y="2176727"/>
            <a:ext cx="1162049" cy="1162049"/>
          </a:xfrm>
          <a:prstGeom prst="rect">
            <a:avLst/>
          </a:prstGeom>
        </p:spPr>
      </p:pic>
      <p:sp>
        <p:nvSpPr>
          <p:cNvPr id="6" name="矩形 5"/>
          <p:cNvSpPr/>
          <p:nvPr/>
        </p:nvSpPr>
        <p:spPr>
          <a:xfrm>
            <a:off x="2223583" y="2176727"/>
            <a:ext cx="6090129" cy="369332"/>
          </a:xfrm>
          <a:prstGeom prst="rect">
            <a:avLst/>
          </a:prstGeom>
        </p:spPr>
        <p:txBody>
          <a:bodyPr wrap="none">
            <a:spAutoFit/>
          </a:bodyPr>
          <a:lstStyle/>
          <a:p>
            <a:r>
              <a:rPr lang="zh-CN" altLang="en-US" b="1" dirty="0">
                <a:solidFill>
                  <a:schemeClr val="accent4">
                    <a:lumMod val="75000"/>
                  </a:schemeClr>
                </a:solidFill>
                <a:cs typeface="+mn-ea"/>
                <a:sym typeface="+mn-lt"/>
              </a:rPr>
              <a:t>专利的技术含量必须很高，小的改进不能获得专利            </a:t>
            </a:r>
          </a:p>
        </p:txBody>
      </p:sp>
      <p:grpSp>
        <p:nvGrpSpPr>
          <p:cNvPr id="10" name="组合 9"/>
          <p:cNvGrpSpPr/>
          <p:nvPr/>
        </p:nvGrpSpPr>
        <p:grpSpPr>
          <a:xfrm>
            <a:off x="104872" y="344358"/>
            <a:ext cx="11982257" cy="649081"/>
            <a:chOff x="46470" y="344358"/>
            <a:chExt cx="11982257" cy="649081"/>
          </a:xfrm>
        </p:grpSpPr>
        <p:sp>
          <p:nvSpPr>
            <p:cNvPr id="11" name="矩形 10"/>
            <p:cNvSpPr/>
            <p:nvPr/>
          </p:nvSpPr>
          <p:spPr>
            <a:xfrm>
              <a:off x="200705" y="771844"/>
              <a:ext cx="11828022" cy="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46470" y="344358"/>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p:nvSpPr>
          <p:spPr>
            <a:xfrm>
              <a:off x="146822" y="607849"/>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 name="矩形 13"/>
          <p:cNvSpPr/>
          <p:nvPr/>
        </p:nvSpPr>
        <p:spPr>
          <a:xfrm>
            <a:off x="568709" y="206728"/>
            <a:ext cx="2884123" cy="523220"/>
          </a:xfrm>
          <a:prstGeom prst="rect">
            <a:avLst/>
          </a:prstGeom>
        </p:spPr>
        <p:txBody>
          <a:bodyPr wrap="none">
            <a:spAutoFit/>
          </a:bodyPr>
          <a:lstStyle/>
          <a:p>
            <a:r>
              <a:rPr lang="zh-CN" altLang="en-US" sz="2800" dirty="0">
                <a:solidFill>
                  <a:schemeClr val="accent4">
                    <a:lumMod val="75000"/>
                  </a:schemeClr>
                </a:solidFill>
                <a:cs typeface="+mn-ea"/>
                <a:sym typeface="+mn-lt"/>
              </a:rPr>
              <a:t>叁</a:t>
            </a:r>
            <a:r>
              <a:rPr lang="zh-CN" altLang="en-US" sz="2800" dirty="0">
                <a:solidFill>
                  <a:srgbClr val="FF0000"/>
                </a:solidFill>
                <a:cs typeface="+mn-ea"/>
                <a:sym typeface="+mn-lt"/>
              </a:rPr>
              <a:t>  专利挖掘浅议</a:t>
            </a:r>
          </a:p>
        </p:txBody>
      </p:sp>
      <p:sp>
        <p:nvSpPr>
          <p:cNvPr id="15" name="矩形 14"/>
          <p:cNvSpPr/>
          <p:nvPr/>
        </p:nvSpPr>
        <p:spPr>
          <a:xfrm>
            <a:off x="10427327" y="206728"/>
            <a:ext cx="1601400" cy="523220"/>
          </a:xfrm>
          <a:prstGeom prst="rect">
            <a:avLst/>
          </a:prstGeom>
        </p:spPr>
        <p:txBody>
          <a:bodyPr wrap="none">
            <a:spAutoFit/>
          </a:bodyPr>
          <a:lstStyle/>
          <a:p>
            <a:pPr algn="ctr"/>
            <a:r>
              <a:rPr lang="en-US" altLang="zh-CN" sz="2800" dirty="0">
                <a:solidFill>
                  <a:schemeClr val="accent4">
                    <a:lumMod val="75000"/>
                  </a:schemeClr>
                </a:solidFill>
                <a:cs typeface="+mn-ea"/>
                <a:sym typeface="+mn-lt"/>
              </a:rPr>
              <a:t>PART</a:t>
            </a:r>
            <a:r>
              <a:rPr lang="en-US" altLang="zh-CN" sz="2800" dirty="0">
                <a:solidFill>
                  <a:schemeClr val="tx1">
                    <a:lumMod val="65000"/>
                    <a:lumOff val="35000"/>
                  </a:schemeClr>
                </a:solidFill>
                <a:cs typeface="+mn-ea"/>
                <a:sym typeface="+mn-lt"/>
              </a:rPr>
              <a:t> </a:t>
            </a:r>
            <a:r>
              <a:rPr lang="en-US" altLang="zh-CN" sz="2800" dirty="0">
                <a:solidFill>
                  <a:srgbClr val="FF0000"/>
                </a:solidFill>
                <a:cs typeface="+mn-ea"/>
                <a:sym typeface="+mn-lt"/>
              </a:rPr>
              <a:t>03</a:t>
            </a:r>
            <a:endParaRPr lang="zh-CN" altLang="en-US" sz="2800" dirty="0">
              <a:solidFill>
                <a:srgbClr val="FF0000"/>
              </a:solidFill>
              <a:cs typeface="+mn-ea"/>
              <a:sym typeface="+mn-lt"/>
            </a:endParaRPr>
          </a:p>
        </p:txBody>
      </p:sp>
      <p:grpSp>
        <p:nvGrpSpPr>
          <p:cNvPr id="16" name="组合 15"/>
          <p:cNvGrpSpPr/>
          <p:nvPr/>
        </p:nvGrpSpPr>
        <p:grpSpPr>
          <a:xfrm>
            <a:off x="4592197" y="1194890"/>
            <a:ext cx="3007605" cy="587591"/>
            <a:chOff x="1968252" y="1507182"/>
            <a:chExt cx="3007605" cy="587591"/>
          </a:xfrm>
        </p:grpSpPr>
        <p:sp>
          <p:nvSpPr>
            <p:cNvPr id="17" name="圆角矩形 16"/>
            <p:cNvSpPr/>
            <p:nvPr/>
          </p:nvSpPr>
          <p:spPr>
            <a:xfrm>
              <a:off x="1968252" y="1507182"/>
              <a:ext cx="3007605" cy="58759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2118959" y="1600922"/>
              <a:ext cx="2706190" cy="400110"/>
            </a:xfrm>
            <a:prstGeom prst="rect">
              <a:avLst/>
            </a:prstGeom>
          </p:spPr>
          <p:txBody>
            <a:bodyPr wrap="none">
              <a:spAutoFit/>
            </a:bodyPr>
            <a:lstStyle/>
            <a:p>
              <a:r>
                <a:rPr lang="zh-CN" altLang="en-US" sz="2000" b="1" dirty="0">
                  <a:solidFill>
                    <a:schemeClr val="bg1"/>
                  </a:solidFill>
                  <a:cs typeface="+mn-ea"/>
                  <a:sym typeface="+mn-lt"/>
                </a:rPr>
                <a:t> </a:t>
              </a:r>
              <a:r>
                <a:rPr lang="en-US" altLang="zh-CN" sz="2000" b="1" dirty="0">
                  <a:solidFill>
                    <a:schemeClr val="bg1"/>
                  </a:solidFill>
                  <a:cs typeface="+mn-ea"/>
                  <a:sym typeface="+mn-lt"/>
                </a:rPr>
                <a:t>1</a:t>
              </a:r>
              <a:r>
                <a:rPr lang="zh-CN" altLang="en-US" sz="2000" b="1" dirty="0">
                  <a:solidFill>
                    <a:schemeClr val="bg1"/>
                  </a:solidFill>
                  <a:cs typeface="+mn-ea"/>
                  <a:sym typeface="+mn-lt"/>
                </a:rPr>
                <a:t>、专利挖掘常见误解</a:t>
              </a:r>
            </a:p>
          </p:txBody>
        </p:sp>
      </p:grpSp>
      <p:pic>
        <p:nvPicPr>
          <p:cNvPr id="21" name="图片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7884" y="3924932"/>
            <a:ext cx="1162049" cy="1162049"/>
          </a:xfrm>
          <a:prstGeom prst="rect">
            <a:avLst/>
          </a:prstGeom>
        </p:spPr>
      </p:pic>
      <p:sp>
        <p:nvSpPr>
          <p:cNvPr id="22" name="矩形 21"/>
          <p:cNvSpPr/>
          <p:nvPr/>
        </p:nvSpPr>
        <p:spPr>
          <a:xfrm>
            <a:off x="5016859" y="3924932"/>
            <a:ext cx="4570482" cy="369332"/>
          </a:xfrm>
          <a:prstGeom prst="rect">
            <a:avLst/>
          </a:prstGeom>
        </p:spPr>
        <p:txBody>
          <a:bodyPr wrap="none">
            <a:spAutoFit/>
          </a:bodyPr>
          <a:lstStyle/>
          <a:p>
            <a:r>
              <a:rPr lang="zh-CN" altLang="en-US" b="1" dirty="0">
                <a:solidFill>
                  <a:schemeClr val="accent4">
                    <a:lumMod val="75000"/>
                  </a:schemeClr>
                </a:solidFill>
                <a:cs typeface="+mn-ea"/>
                <a:sym typeface="+mn-lt"/>
              </a:rPr>
              <a:t>申请专利是公司的事，对个人没有什么好处</a:t>
            </a:r>
          </a:p>
        </p:txBody>
      </p:sp>
    </p:spTree>
    <p:extLst>
      <p:ext uri="{BB962C8B-B14F-4D97-AF65-F5344CB8AC3E}">
        <p14:creationId xmlns:p14="http://schemas.microsoft.com/office/powerpoint/2010/main" val="16982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4"/>
                                        </p:tgtEl>
                                        <p:attrNameLst>
                                          <p:attrName>ppt_y</p:attrName>
                                        </p:attrNameLst>
                                      </p:cBhvr>
                                      <p:tavLst>
                                        <p:tav tm="0">
                                          <p:val>
                                            <p:strVal val="#ppt_y"/>
                                          </p:val>
                                        </p:tav>
                                        <p:tav tm="100000">
                                          <p:val>
                                            <p:strVal val="#ppt_y"/>
                                          </p:val>
                                        </p:tav>
                                      </p:tavLst>
                                    </p:anim>
                                    <p:anim calcmode="lin" valueType="num">
                                      <p:cBhvr>
                                        <p:cTn id="1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4"/>
                                        </p:tgtEl>
                                      </p:cBhvr>
                                    </p:animEffect>
                                  </p:childTnLst>
                                </p:cTn>
                              </p:par>
                            </p:childTnLst>
                          </p:cTn>
                        </p:par>
                        <p:par>
                          <p:cTn id="16" fill="hold">
                            <p:stCondLst>
                              <p:cond delay="1300"/>
                            </p:stCondLst>
                            <p:childTnLst>
                              <p:par>
                                <p:cTn id="17" presetID="53" presetClass="entr" presetSubtype="16"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p:stCondLst>
                              <p:cond delay="1800"/>
                            </p:stCondLst>
                            <p:childTnLst>
                              <p:par>
                                <p:cTn id="23" presetID="8"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amond(in)">
                                      <p:cBhvr>
                                        <p:cTn id="25" dur="2000"/>
                                        <p:tgtEl>
                                          <p:spTgt spid="4"/>
                                        </p:tgtEl>
                                      </p:cBhvr>
                                    </p:animEffect>
                                  </p:childTnLst>
                                </p:cTn>
                              </p:par>
                            </p:childTnLst>
                          </p:cTn>
                        </p:par>
                        <p:par>
                          <p:cTn id="26" fill="hold">
                            <p:stCondLst>
                              <p:cond delay="3800"/>
                            </p:stCondLst>
                            <p:childTnLst>
                              <p:par>
                                <p:cTn id="27" presetID="42"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par>
                          <p:cTn id="32" fill="hold">
                            <p:stCondLst>
                              <p:cond delay="4800"/>
                            </p:stCondLst>
                            <p:childTnLst>
                              <p:par>
                                <p:cTn id="33" presetID="31"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style.rotation</p:attrName>
                                        </p:attrNameLst>
                                      </p:cBhvr>
                                      <p:tavLst>
                                        <p:tav tm="0">
                                          <p:val>
                                            <p:fltVal val="90"/>
                                          </p:val>
                                        </p:tav>
                                        <p:tav tm="100000">
                                          <p:val>
                                            <p:fltVal val="0"/>
                                          </p:val>
                                        </p:tav>
                                      </p:tavLst>
                                    </p:anim>
                                    <p:animEffect transition="in" filter="fade">
                                      <p:cBhvr>
                                        <p:cTn id="38" dur="1000"/>
                                        <p:tgtEl>
                                          <p:spTgt spid="5"/>
                                        </p:tgtEl>
                                      </p:cBhvr>
                                    </p:animEffect>
                                  </p:childTnLst>
                                </p:cTn>
                              </p:par>
                            </p:childTnLst>
                          </p:cTn>
                        </p:par>
                        <p:par>
                          <p:cTn id="39" fill="hold">
                            <p:stCondLst>
                              <p:cond delay="6800"/>
                            </p:stCondLst>
                            <p:childTnLst>
                              <p:par>
                                <p:cTn id="40" presetID="42"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par>
                          <p:cTn id="45" fill="hold">
                            <p:stCondLst>
                              <p:cond delay="7800"/>
                            </p:stCondLst>
                            <p:childTnLst>
                              <p:par>
                                <p:cTn id="46" presetID="22" presetClass="entr" presetSubtype="8"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500"/>
                                        <p:tgtEl>
                                          <p:spTgt spid="3"/>
                                        </p:tgtEl>
                                      </p:cBhvr>
                                    </p:animEffect>
                                  </p:childTnLst>
                                </p:cTn>
                              </p:par>
                            </p:childTnLst>
                          </p:cTn>
                        </p:par>
                        <p:par>
                          <p:cTn id="49" fill="hold">
                            <p:stCondLst>
                              <p:cond delay="8300"/>
                            </p:stCondLst>
                            <p:childTnLst>
                              <p:par>
                                <p:cTn id="50" presetID="31" presetClass="entr" presetSubtype="0"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1000" fill="hold"/>
                                        <p:tgtEl>
                                          <p:spTgt spid="21"/>
                                        </p:tgtEl>
                                        <p:attrNameLst>
                                          <p:attrName>ppt_w</p:attrName>
                                        </p:attrNameLst>
                                      </p:cBhvr>
                                      <p:tavLst>
                                        <p:tav tm="0">
                                          <p:val>
                                            <p:fltVal val="0"/>
                                          </p:val>
                                        </p:tav>
                                        <p:tav tm="100000">
                                          <p:val>
                                            <p:strVal val="#ppt_w"/>
                                          </p:val>
                                        </p:tav>
                                      </p:tavLst>
                                    </p:anim>
                                    <p:anim calcmode="lin" valueType="num">
                                      <p:cBhvr>
                                        <p:cTn id="53" dur="1000" fill="hold"/>
                                        <p:tgtEl>
                                          <p:spTgt spid="21"/>
                                        </p:tgtEl>
                                        <p:attrNameLst>
                                          <p:attrName>ppt_h</p:attrName>
                                        </p:attrNameLst>
                                      </p:cBhvr>
                                      <p:tavLst>
                                        <p:tav tm="0">
                                          <p:val>
                                            <p:fltVal val="0"/>
                                          </p:val>
                                        </p:tav>
                                        <p:tav tm="100000">
                                          <p:val>
                                            <p:strVal val="#ppt_h"/>
                                          </p:val>
                                        </p:tav>
                                      </p:tavLst>
                                    </p:anim>
                                    <p:anim calcmode="lin" valueType="num">
                                      <p:cBhvr>
                                        <p:cTn id="54" dur="1000" fill="hold"/>
                                        <p:tgtEl>
                                          <p:spTgt spid="21"/>
                                        </p:tgtEl>
                                        <p:attrNameLst>
                                          <p:attrName>style.rotation</p:attrName>
                                        </p:attrNameLst>
                                      </p:cBhvr>
                                      <p:tavLst>
                                        <p:tav tm="0">
                                          <p:val>
                                            <p:fltVal val="90"/>
                                          </p:val>
                                        </p:tav>
                                        <p:tav tm="100000">
                                          <p:val>
                                            <p:fltVal val="0"/>
                                          </p:val>
                                        </p:tav>
                                      </p:tavLst>
                                    </p:anim>
                                    <p:animEffect transition="in" filter="fade">
                                      <p:cBhvr>
                                        <p:cTn id="55" dur="1000"/>
                                        <p:tgtEl>
                                          <p:spTgt spid="21"/>
                                        </p:tgtEl>
                                      </p:cBhvr>
                                    </p:animEffect>
                                  </p:childTnLst>
                                </p:cTn>
                              </p:par>
                            </p:childTnLst>
                          </p:cTn>
                        </p:par>
                        <p:par>
                          <p:cTn id="56" fill="hold">
                            <p:stCondLst>
                              <p:cond delay="93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10300"/>
                            </p:stCondLst>
                            <p:childTnLst>
                              <p:par>
                                <p:cTn id="63" presetID="22" presetClass="entr" presetSubtype="8"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6" grpId="0"/>
      <p:bldP spid="14" grpId="0"/>
      <p:bldP spid="15"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19870" y="1797892"/>
            <a:ext cx="3140034" cy="2355025"/>
          </a:xfrm>
          <a:prstGeom prst="rect">
            <a:avLst/>
          </a:prstGeom>
        </p:spPr>
      </p:pic>
      <p:sp>
        <p:nvSpPr>
          <p:cNvPr id="9" name="矩形 8"/>
          <p:cNvSpPr/>
          <p:nvPr/>
        </p:nvSpPr>
        <p:spPr>
          <a:xfrm>
            <a:off x="5016859" y="4733065"/>
            <a:ext cx="6119714" cy="874407"/>
          </a:xfrm>
          <a:prstGeom prst="rect">
            <a:avLst/>
          </a:prstGeom>
        </p:spPr>
        <p:txBody>
          <a:bodyPr wrap="square">
            <a:spAutoFit/>
          </a:bodyPr>
          <a:lstStyle/>
          <a:p>
            <a:pPr>
              <a:lnSpc>
                <a:spcPct val="150000"/>
              </a:lnSpc>
            </a:pPr>
            <a:r>
              <a:rPr lang="en-US" altLang="zh-CN" dirty="0">
                <a:solidFill>
                  <a:schemeClr val="tx1">
                    <a:lumMod val="65000"/>
                    <a:lumOff val="35000"/>
                  </a:schemeClr>
                </a:solidFill>
                <a:cs typeface="+mn-ea"/>
                <a:sym typeface="+mn-lt"/>
              </a:rPr>
              <a:t>1</a:t>
            </a:r>
            <a:r>
              <a:rPr lang="zh-CN" altLang="en-US" dirty="0">
                <a:solidFill>
                  <a:schemeClr val="tx1">
                    <a:lumMod val="65000"/>
                    <a:lumOff val="35000"/>
                  </a:schemeClr>
                </a:solidFill>
                <a:cs typeface="+mn-ea"/>
                <a:sym typeface="+mn-lt"/>
              </a:rPr>
              <a:t>、专利虽然保护的是技术，但本质上却是一种商业策略。</a:t>
            </a:r>
            <a:r>
              <a:rPr lang="en-US" altLang="zh-CN" dirty="0">
                <a:solidFill>
                  <a:schemeClr val="tx1">
                    <a:lumMod val="65000"/>
                    <a:lumOff val="35000"/>
                  </a:schemeClr>
                </a:solidFill>
                <a:cs typeface="+mn-ea"/>
                <a:sym typeface="+mn-lt"/>
              </a:rPr>
              <a:t>2</a:t>
            </a:r>
            <a:r>
              <a:rPr lang="zh-CN" altLang="en-US" dirty="0">
                <a:solidFill>
                  <a:schemeClr val="tx1">
                    <a:lumMod val="65000"/>
                    <a:lumOff val="35000"/>
                  </a:schemeClr>
                </a:solidFill>
                <a:cs typeface="+mn-ea"/>
                <a:sym typeface="+mn-lt"/>
              </a:rPr>
              <a:t>、在关键点上设卡，使对手不能通过一个产品一个专利</a:t>
            </a:r>
          </a:p>
        </p:txBody>
      </p:sp>
      <p:sp>
        <p:nvSpPr>
          <p:cNvPr id="3" name="矩形 2"/>
          <p:cNvSpPr/>
          <p:nvPr/>
        </p:nvSpPr>
        <p:spPr>
          <a:xfrm>
            <a:off x="2223583" y="2602721"/>
            <a:ext cx="6096000" cy="1200329"/>
          </a:xfrm>
          <a:prstGeom prst="rect">
            <a:avLst/>
          </a:prstGeom>
        </p:spPr>
        <p:txBody>
          <a:bodyPr>
            <a:spAutoFit/>
          </a:bodyPr>
          <a:lstStyle/>
          <a:p>
            <a:r>
              <a:rPr lang="en-US" altLang="zh-CN" dirty="0">
                <a:solidFill>
                  <a:schemeClr val="tx1">
                    <a:lumMod val="65000"/>
                    <a:lumOff val="35000"/>
                  </a:schemeClr>
                </a:solidFill>
                <a:cs typeface="+mn-ea"/>
                <a:sym typeface="+mn-lt"/>
              </a:rPr>
              <a:t>1</a:t>
            </a:r>
            <a:r>
              <a:rPr lang="zh-CN" altLang="en-US" dirty="0">
                <a:solidFill>
                  <a:schemeClr val="tx1">
                    <a:lumMod val="65000"/>
                    <a:lumOff val="35000"/>
                  </a:schemeClr>
                </a:solidFill>
                <a:cs typeface="+mn-ea"/>
                <a:sym typeface="+mn-lt"/>
              </a:rPr>
              <a:t>、对技术方案的完整性的理解不同于研发要求（理论上可以实现，不需要实际数据）</a:t>
            </a:r>
          </a:p>
          <a:p>
            <a:r>
              <a:rPr lang="en-US" altLang="zh-CN" dirty="0">
                <a:solidFill>
                  <a:schemeClr val="tx1">
                    <a:lumMod val="65000"/>
                    <a:lumOff val="35000"/>
                  </a:schemeClr>
                </a:solidFill>
                <a:cs typeface="+mn-ea"/>
                <a:sym typeface="+mn-lt"/>
              </a:rPr>
              <a:t>2</a:t>
            </a:r>
            <a:r>
              <a:rPr lang="zh-CN" altLang="en-US" dirty="0">
                <a:solidFill>
                  <a:schemeClr val="tx1">
                    <a:lumMod val="65000"/>
                    <a:lumOff val="35000"/>
                  </a:schemeClr>
                </a:solidFill>
                <a:cs typeface="+mn-ea"/>
                <a:sym typeface="+mn-lt"/>
              </a:rPr>
              <a:t>、专利申请的紧迫性（先申请制度）</a:t>
            </a:r>
          </a:p>
          <a:p>
            <a:r>
              <a:rPr lang="en-US" altLang="zh-CN" dirty="0">
                <a:solidFill>
                  <a:schemeClr val="tx1">
                    <a:lumMod val="65000"/>
                    <a:lumOff val="35000"/>
                  </a:schemeClr>
                </a:solidFill>
                <a:cs typeface="+mn-ea"/>
                <a:sym typeface="+mn-lt"/>
              </a:rPr>
              <a:t>3</a:t>
            </a:r>
            <a:r>
              <a:rPr lang="zh-CN" altLang="en-US" dirty="0">
                <a:solidFill>
                  <a:schemeClr val="tx1">
                    <a:lumMod val="65000"/>
                    <a:lumOff val="35000"/>
                  </a:schemeClr>
                </a:solidFill>
                <a:cs typeface="+mn-ea"/>
                <a:sym typeface="+mn-lt"/>
              </a:rPr>
              <a:t>、补救措施要求优先权，进行进一步细化</a:t>
            </a:r>
          </a:p>
        </p:txBody>
      </p:sp>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4608" y="2176727"/>
            <a:ext cx="1162049" cy="1162049"/>
          </a:xfrm>
          <a:prstGeom prst="rect">
            <a:avLst/>
          </a:prstGeom>
        </p:spPr>
      </p:pic>
      <p:sp>
        <p:nvSpPr>
          <p:cNvPr id="6" name="矩形 5"/>
          <p:cNvSpPr/>
          <p:nvPr/>
        </p:nvSpPr>
        <p:spPr>
          <a:xfrm>
            <a:off x="2223583" y="2176727"/>
            <a:ext cx="6647974" cy="369332"/>
          </a:xfrm>
          <a:prstGeom prst="rect">
            <a:avLst/>
          </a:prstGeom>
        </p:spPr>
        <p:txBody>
          <a:bodyPr wrap="none">
            <a:spAutoFit/>
          </a:bodyPr>
          <a:lstStyle/>
          <a:p>
            <a:r>
              <a:rPr lang="zh-CN" altLang="en-US" b="1" dirty="0">
                <a:solidFill>
                  <a:schemeClr val="accent4">
                    <a:lumMod val="75000"/>
                  </a:schemeClr>
                </a:solidFill>
                <a:cs typeface="+mn-ea"/>
                <a:sym typeface="+mn-lt"/>
              </a:rPr>
              <a:t>现在只是个构想，没有实际产品，因此没有必要也不能申请专利</a:t>
            </a:r>
          </a:p>
        </p:txBody>
      </p:sp>
      <p:grpSp>
        <p:nvGrpSpPr>
          <p:cNvPr id="10" name="组合 9"/>
          <p:cNvGrpSpPr/>
          <p:nvPr/>
        </p:nvGrpSpPr>
        <p:grpSpPr>
          <a:xfrm>
            <a:off x="104872" y="344358"/>
            <a:ext cx="11982257" cy="649081"/>
            <a:chOff x="46470" y="344358"/>
            <a:chExt cx="11982257" cy="649081"/>
          </a:xfrm>
        </p:grpSpPr>
        <p:sp>
          <p:nvSpPr>
            <p:cNvPr id="11" name="矩形 10"/>
            <p:cNvSpPr/>
            <p:nvPr/>
          </p:nvSpPr>
          <p:spPr>
            <a:xfrm>
              <a:off x="200705" y="771844"/>
              <a:ext cx="11828022" cy="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46470" y="344358"/>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p:nvSpPr>
          <p:spPr>
            <a:xfrm>
              <a:off x="146822" y="607849"/>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 name="矩形 13"/>
          <p:cNvSpPr/>
          <p:nvPr/>
        </p:nvSpPr>
        <p:spPr>
          <a:xfrm>
            <a:off x="568709" y="206728"/>
            <a:ext cx="2884123" cy="523220"/>
          </a:xfrm>
          <a:prstGeom prst="rect">
            <a:avLst/>
          </a:prstGeom>
        </p:spPr>
        <p:txBody>
          <a:bodyPr wrap="none">
            <a:spAutoFit/>
          </a:bodyPr>
          <a:lstStyle/>
          <a:p>
            <a:r>
              <a:rPr lang="zh-CN" altLang="en-US" sz="2800" dirty="0">
                <a:solidFill>
                  <a:schemeClr val="accent4">
                    <a:lumMod val="75000"/>
                  </a:schemeClr>
                </a:solidFill>
                <a:cs typeface="+mn-ea"/>
                <a:sym typeface="+mn-lt"/>
              </a:rPr>
              <a:t>叁</a:t>
            </a:r>
            <a:r>
              <a:rPr lang="zh-CN" altLang="en-US" sz="2800" dirty="0">
                <a:solidFill>
                  <a:srgbClr val="FF0000"/>
                </a:solidFill>
                <a:cs typeface="+mn-ea"/>
                <a:sym typeface="+mn-lt"/>
              </a:rPr>
              <a:t>  专利挖掘浅议</a:t>
            </a:r>
          </a:p>
        </p:txBody>
      </p:sp>
      <p:sp>
        <p:nvSpPr>
          <p:cNvPr id="15" name="矩形 14"/>
          <p:cNvSpPr/>
          <p:nvPr/>
        </p:nvSpPr>
        <p:spPr>
          <a:xfrm>
            <a:off x="10427327" y="206728"/>
            <a:ext cx="1601400" cy="523220"/>
          </a:xfrm>
          <a:prstGeom prst="rect">
            <a:avLst/>
          </a:prstGeom>
        </p:spPr>
        <p:txBody>
          <a:bodyPr wrap="none">
            <a:spAutoFit/>
          </a:bodyPr>
          <a:lstStyle/>
          <a:p>
            <a:pPr algn="ctr"/>
            <a:r>
              <a:rPr lang="en-US" altLang="zh-CN" sz="2800" dirty="0">
                <a:solidFill>
                  <a:schemeClr val="accent4">
                    <a:lumMod val="75000"/>
                  </a:schemeClr>
                </a:solidFill>
                <a:cs typeface="+mn-ea"/>
                <a:sym typeface="+mn-lt"/>
              </a:rPr>
              <a:t>PART</a:t>
            </a:r>
            <a:r>
              <a:rPr lang="en-US" altLang="zh-CN" sz="2800" dirty="0">
                <a:solidFill>
                  <a:schemeClr val="tx1">
                    <a:lumMod val="65000"/>
                    <a:lumOff val="35000"/>
                  </a:schemeClr>
                </a:solidFill>
                <a:cs typeface="+mn-ea"/>
                <a:sym typeface="+mn-lt"/>
              </a:rPr>
              <a:t> </a:t>
            </a:r>
            <a:r>
              <a:rPr lang="en-US" altLang="zh-CN" sz="2800" dirty="0">
                <a:solidFill>
                  <a:srgbClr val="FF0000"/>
                </a:solidFill>
                <a:cs typeface="+mn-ea"/>
                <a:sym typeface="+mn-lt"/>
              </a:rPr>
              <a:t>03</a:t>
            </a:r>
            <a:endParaRPr lang="zh-CN" altLang="en-US" sz="2800" dirty="0">
              <a:solidFill>
                <a:srgbClr val="FF0000"/>
              </a:solidFill>
              <a:cs typeface="+mn-ea"/>
              <a:sym typeface="+mn-lt"/>
            </a:endParaRPr>
          </a:p>
        </p:txBody>
      </p:sp>
      <p:grpSp>
        <p:nvGrpSpPr>
          <p:cNvPr id="16" name="组合 15"/>
          <p:cNvGrpSpPr/>
          <p:nvPr/>
        </p:nvGrpSpPr>
        <p:grpSpPr>
          <a:xfrm>
            <a:off x="4592197" y="1194890"/>
            <a:ext cx="3007605" cy="587591"/>
            <a:chOff x="1968252" y="1507182"/>
            <a:chExt cx="3007605" cy="587591"/>
          </a:xfrm>
        </p:grpSpPr>
        <p:sp>
          <p:nvSpPr>
            <p:cNvPr id="17" name="圆角矩形 16"/>
            <p:cNvSpPr/>
            <p:nvPr/>
          </p:nvSpPr>
          <p:spPr>
            <a:xfrm>
              <a:off x="1968252" y="1507182"/>
              <a:ext cx="3007605" cy="58759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2118959" y="1600922"/>
              <a:ext cx="2706190" cy="400110"/>
            </a:xfrm>
            <a:prstGeom prst="rect">
              <a:avLst/>
            </a:prstGeom>
          </p:spPr>
          <p:txBody>
            <a:bodyPr wrap="none">
              <a:spAutoFit/>
            </a:bodyPr>
            <a:lstStyle/>
            <a:p>
              <a:r>
                <a:rPr lang="zh-CN" altLang="en-US" sz="2000" b="1" dirty="0">
                  <a:solidFill>
                    <a:schemeClr val="bg1"/>
                  </a:solidFill>
                  <a:cs typeface="+mn-ea"/>
                  <a:sym typeface="+mn-lt"/>
                </a:rPr>
                <a:t> </a:t>
              </a:r>
              <a:r>
                <a:rPr lang="en-US" altLang="zh-CN" sz="2000" b="1" dirty="0">
                  <a:solidFill>
                    <a:schemeClr val="bg1"/>
                  </a:solidFill>
                  <a:cs typeface="+mn-ea"/>
                  <a:sym typeface="+mn-lt"/>
                </a:rPr>
                <a:t>1</a:t>
              </a:r>
              <a:r>
                <a:rPr lang="zh-CN" altLang="en-US" sz="2000" b="1" dirty="0">
                  <a:solidFill>
                    <a:schemeClr val="bg1"/>
                  </a:solidFill>
                  <a:cs typeface="+mn-ea"/>
                  <a:sym typeface="+mn-lt"/>
                </a:rPr>
                <a:t>、专利挖掘常见误解</a:t>
              </a:r>
            </a:p>
          </p:txBody>
        </p:sp>
      </p:grpSp>
      <p:pic>
        <p:nvPicPr>
          <p:cNvPr id="21" name="图片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7884" y="4307071"/>
            <a:ext cx="1162049" cy="1162049"/>
          </a:xfrm>
          <a:prstGeom prst="rect">
            <a:avLst/>
          </a:prstGeom>
        </p:spPr>
      </p:pic>
      <p:sp>
        <p:nvSpPr>
          <p:cNvPr id="22" name="矩形 21"/>
          <p:cNvSpPr/>
          <p:nvPr/>
        </p:nvSpPr>
        <p:spPr>
          <a:xfrm>
            <a:off x="5016859" y="4307071"/>
            <a:ext cx="5032147" cy="369332"/>
          </a:xfrm>
          <a:prstGeom prst="rect">
            <a:avLst/>
          </a:prstGeom>
        </p:spPr>
        <p:txBody>
          <a:bodyPr wrap="none">
            <a:spAutoFit/>
          </a:bodyPr>
          <a:lstStyle/>
          <a:p>
            <a:r>
              <a:rPr lang="zh-CN" altLang="en-US" b="1" dirty="0">
                <a:solidFill>
                  <a:schemeClr val="accent4">
                    <a:lumMod val="75000"/>
                  </a:schemeClr>
                </a:solidFill>
                <a:cs typeface="+mn-ea"/>
                <a:sym typeface="+mn-lt"/>
              </a:rPr>
              <a:t>这不是我的发明，我的专利只保护我的技术方案</a:t>
            </a:r>
          </a:p>
        </p:txBody>
      </p:sp>
    </p:spTree>
    <p:extLst>
      <p:ext uri="{BB962C8B-B14F-4D97-AF65-F5344CB8AC3E}">
        <p14:creationId xmlns:p14="http://schemas.microsoft.com/office/powerpoint/2010/main" val="184512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4"/>
                                        </p:tgtEl>
                                        <p:attrNameLst>
                                          <p:attrName>ppt_y</p:attrName>
                                        </p:attrNameLst>
                                      </p:cBhvr>
                                      <p:tavLst>
                                        <p:tav tm="0">
                                          <p:val>
                                            <p:strVal val="#ppt_y"/>
                                          </p:val>
                                        </p:tav>
                                        <p:tav tm="100000">
                                          <p:val>
                                            <p:strVal val="#ppt_y"/>
                                          </p:val>
                                        </p:tav>
                                      </p:tavLst>
                                    </p:anim>
                                    <p:anim calcmode="lin" valueType="num">
                                      <p:cBhvr>
                                        <p:cTn id="1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4"/>
                                        </p:tgtEl>
                                      </p:cBhvr>
                                    </p:animEffect>
                                  </p:childTnLst>
                                </p:cTn>
                              </p:par>
                            </p:childTnLst>
                          </p:cTn>
                        </p:par>
                        <p:par>
                          <p:cTn id="16" fill="hold">
                            <p:stCondLst>
                              <p:cond delay="1300"/>
                            </p:stCondLst>
                            <p:childTnLst>
                              <p:par>
                                <p:cTn id="17" presetID="53" presetClass="entr" presetSubtype="16"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p:stCondLst>
                              <p:cond delay="1800"/>
                            </p:stCondLst>
                            <p:childTnLst>
                              <p:par>
                                <p:cTn id="23" presetID="8"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amond(in)">
                                      <p:cBhvr>
                                        <p:cTn id="25" dur="2000"/>
                                        <p:tgtEl>
                                          <p:spTgt spid="4"/>
                                        </p:tgtEl>
                                      </p:cBhvr>
                                    </p:animEffect>
                                  </p:childTnLst>
                                </p:cTn>
                              </p:par>
                            </p:childTnLst>
                          </p:cTn>
                        </p:par>
                        <p:par>
                          <p:cTn id="26" fill="hold">
                            <p:stCondLst>
                              <p:cond delay="3800"/>
                            </p:stCondLst>
                            <p:childTnLst>
                              <p:par>
                                <p:cTn id="27" presetID="42"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par>
                          <p:cTn id="32" fill="hold">
                            <p:stCondLst>
                              <p:cond delay="4800"/>
                            </p:stCondLst>
                            <p:childTnLst>
                              <p:par>
                                <p:cTn id="33" presetID="31"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style.rotation</p:attrName>
                                        </p:attrNameLst>
                                      </p:cBhvr>
                                      <p:tavLst>
                                        <p:tav tm="0">
                                          <p:val>
                                            <p:fltVal val="90"/>
                                          </p:val>
                                        </p:tav>
                                        <p:tav tm="100000">
                                          <p:val>
                                            <p:fltVal val="0"/>
                                          </p:val>
                                        </p:tav>
                                      </p:tavLst>
                                    </p:anim>
                                    <p:animEffect transition="in" filter="fade">
                                      <p:cBhvr>
                                        <p:cTn id="38" dur="1000"/>
                                        <p:tgtEl>
                                          <p:spTgt spid="5"/>
                                        </p:tgtEl>
                                      </p:cBhvr>
                                    </p:animEffect>
                                  </p:childTnLst>
                                </p:cTn>
                              </p:par>
                            </p:childTnLst>
                          </p:cTn>
                        </p:par>
                        <p:par>
                          <p:cTn id="39" fill="hold">
                            <p:stCondLst>
                              <p:cond delay="6800"/>
                            </p:stCondLst>
                            <p:childTnLst>
                              <p:par>
                                <p:cTn id="40" presetID="42"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par>
                          <p:cTn id="45" fill="hold">
                            <p:stCondLst>
                              <p:cond delay="7800"/>
                            </p:stCondLst>
                            <p:childTnLst>
                              <p:par>
                                <p:cTn id="46" presetID="22" presetClass="entr" presetSubtype="8"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500"/>
                                        <p:tgtEl>
                                          <p:spTgt spid="3"/>
                                        </p:tgtEl>
                                      </p:cBhvr>
                                    </p:animEffect>
                                  </p:childTnLst>
                                </p:cTn>
                              </p:par>
                            </p:childTnLst>
                          </p:cTn>
                        </p:par>
                        <p:par>
                          <p:cTn id="49" fill="hold">
                            <p:stCondLst>
                              <p:cond delay="8300"/>
                            </p:stCondLst>
                            <p:childTnLst>
                              <p:par>
                                <p:cTn id="50" presetID="31" presetClass="entr" presetSubtype="0"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1000" fill="hold"/>
                                        <p:tgtEl>
                                          <p:spTgt spid="21"/>
                                        </p:tgtEl>
                                        <p:attrNameLst>
                                          <p:attrName>ppt_w</p:attrName>
                                        </p:attrNameLst>
                                      </p:cBhvr>
                                      <p:tavLst>
                                        <p:tav tm="0">
                                          <p:val>
                                            <p:fltVal val="0"/>
                                          </p:val>
                                        </p:tav>
                                        <p:tav tm="100000">
                                          <p:val>
                                            <p:strVal val="#ppt_w"/>
                                          </p:val>
                                        </p:tav>
                                      </p:tavLst>
                                    </p:anim>
                                    <p:anim calcmode="lin" valueType="num">
                                      <p:cBhvr>
                                        <p:cTn id="53" dur="1000" fill="hold"/>
                                        <p:tgtEl>
                                          <p:spTgt spid="21"/>
                                        </p:tgtEl>
                                        <p:attrNameLst>
                                          <p:attrName>ppt_h</p:attrName>
                                        </p:attrNameLst>
                                      </p:cBhvr>
                                      <p:tavLst>
                                        <p:tav tm="0">
                                          <p:val>
                                            <p:fltVal val="0"/>
                                          </p:val>
                                        </p:tav>
                                        <p:tav tm="100000">
                                          <p:val>
                                            <p:strVal val="#ppt_h"/>
                                          </p:val>
                                        </p:tav>
                                      </p:tavLst>
                                    </p:anim>
                                    <p:anim calcmode="lin" valueType="num">
                                      <p:cBhvr>
                                        <p:cTn id="54" dur="1000" fill="hold"/>
                                        <p:tgtEl>
                                          <p:spTgt spid="21"/>
                                        </p:tgtEl>
                                        <p:attrNameLst>
                                          <p:attrName>style.rotation</p:attrName>
                                        </p:attrNameLst>
                                      </p:cBhvr>
                                      <p:tavLst>
                                        <p:tav tm="0">
                                          <p:val>
                                            <p:fltVal val="90"/>
                                          </p:val>
                                        </p:tav>
                                        <p:tav tm="100000">
                                          <p:val>
                                            <p:fltVal val="0"/>
                                          </p:val>
                                        </p:tav>
                                      </p:tavLst>
                                    </p:anim>
                                    <p:animEffect transition="in" filter="fade">
                                      <p:cBhvr>
                                        <p:cTn id="55" dur="1000"/>
                                        <p:tgtEl>
                                          <p:spTgt spid="21"/>
                                        </p:tgtEl>
                                      </p:cBhvr>
                                    </p:animEffect>
                                  </p:childTnLst>
                                </p:cTn>
                              </p:par>
                            </p:childTnLst>
                          </p:cTn>
                        </p:par>
                        <p:par>
                          <p:cTn id="56" fill="hold">
                            <p:stCondLst>
                              <p:cond delay="93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10300"/>
                            </p:stCondLst>
                            <p:childTnLst>
                              <p:par>
                                <p:cTn id="63" presetID="22" presetClass="entr" presetSubtype="8"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6" grpId="0"/>
      <p:bldP spid="14" grpId="0"/>
      <p:bldP spid="15"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43080" y="2782675"/>
            <a:ext cx="3105839" cy="3105839"/>
          </a:xfrm>
          <a:prstGeom prst="rect">
            <a:avLst/>
          </a:prstGeom>
        </p:spPr>
      </p:pic>
      <p:sp>
        <p:nvSpPr>
          <p:cNvPr id="2" name="矩形 1"/>
          <p:cNvSpPr/>
          <p:nvPr/>
        </p:nvSpPr>
        <p:spPr>
          <a:xfrm>
            <a:off x="5285521" y="788451"/>
            <a:ext cx="1620957" cy="523220"/>
          </a:xfrm>
          <a:prstGeom prst="rect">
            <a:avLst/>
          </a:prstGeom>
        </p:spPr>
        <p:txBody>
          <a:bodyPr wrap="none">
            <a:spAutoFit/>
          </a:bodyPr>
          <a:lstStyle/>
          <a:p>
            <a:pPr algn="ctr"/>
            <a:r>
              <a:rPr lang="zh-CN" altLang="en-US" sz="2800" b="1" dirty="0">
                <a:solidFill>
                  <a:srgbClr val="FF0000"/>
                </a:solidFill>
                <a:cs typeface="+mn-ea"/>
                <a:sym typeface="+mn-lt"/>
              </a:rPr>
              <a:t>课前案例</a:t>
            </a:r>
          </a:p>
        </p:txBody>
      </p:sp>
      <p:sp>
        <p:nvSpPr>
          <p:cNvPr id="3" name="矩形 2"/>
          <p:cNvSpPr/>
          <p:nvPr/>
        </p:nvSpPr>
        <p:spPr>
          <a:xfrm>
            <a:off x="2673928" y="1627599"/>
            <a:ext cx="6844145" cy="1338828"/>
          </a:xfrm>
          <a:prstGeom prst="rect">
            <a:avLst/>
          </a:prstGeom>
        </p:spPr>
        <p:txBody>
          <a:bodyPr wrap="square">
            <a:spAutoFit/>
          </a:bodyPr>
          <a:lstStyle/>
          <a:p>
            <a:pPr>
              <a:lnSpc>
                <a:spcPct val="150000"/>
              </a:lnSpc>
            </a:pPr>
            <a:r>
              <a:rPr lang="zh-CN" altLang="en-US" dirty="0">
                <a:solidFill>
                  <a:schemeClr val="tx1">
                    <a:lumMod val="75000"/>
                    <a:lumOff val="25000"/>
                  </a:schemeClr>
                </a:solidFill>
                <a:cs typeface="+mn-ea"/>
                <a:sym typeface="+mn-lt"/>
              </a:rPr>
              <a:t>       问答 “一入电信深似海 从此手机不好买！”与</a:t>
            </a:r>
            <a:r>
              <a:rPr lang="en-US" altLang="zh-CN" dirty="0">
                <a:solidFill>
                  <a:schemeClr val="tx1">
                    <a:lumMod val="75000"/>
                    <a:lumOff val="25000"/>
                  </a:schemeClr>
                </a:solidFill>
                <a:cs typeface="+mn-ea"/>
                <a:sym typeface="+mn-lt"/>
              </a:rPr>
              <a:t>2015</a:t>
            </a:r>
            <a:r>
              <a:rPr lang="zh-CN" altLang="en-US" dirty="0">
                <a:solidFill>
                  <a:schemeClr val="tx1">
                    <a:lumMod val="75000"/>
                    <a:lumOff val="25000"/>
                  </a:schemeClr>
                </a:solidFill>
                <a:cs typeface="+mn-ea"/>
                <a:sym typeface="+mn-lt"/>
              </a:rPr>
              <a:t>年“中国史上最高反垄断罚单”有何关系？</a:t>
            </a:r>
            <a:r>
              <a:rPr lang="en-US" altLang="zh-CN" dirty="0">
                <a:solidFill>
                  <a:schemeClr val="tx1">
                    <a:lumMod val="75000"/>
                    <a:lumOff val="25000"/>
                  </a:schemeClr>
                </a:solidFill>
                <a:cs typeface="+mn-ea"/>
                <a:sym typeface="+mn-lt"/>
              </a:rPr>
              <a:t>2015</a:t>
            </a:r>
            <a:r>
              <a:rPr lang="zh-CN" altLang="en-US" dirty="0">
                <a:solidFill>
                  <a:schemeClr val="tx1">
                    <a:lumMod val="75000"/>
                    <a:lumOff val="25000"/>
                  </a:schemeClr>
                </a:solidFill>
                <a:cs typeface="+mn-ea"/>
                <a:sym typeface="+mn-lt"/>
              </a:rPr>
              <a:t>年</a:t>
            </a:r>
            <a:r>
              <a:rPr lang="en-US" altLang="zh-CN" dirty="0">
                <a:solidFill>
                  <a:schemeClr val="tx1">
                    <a:lumMod val="75000"/>
                    <a:lumOff val="25000"/>
                  </a:schemeClr>
                </a:solidFill>
                <a:cs typeface="+mn-ea"/>
                <a:sym typeface="+mn-lt"/>
              </a:rPr>
              <a:t>9</a:t>
            </a:r>
            <a:r>
              <a:rPr lang="zh-CN" altLang="en-US" dirty="0">
                <a:solidFill>
                  <a:schemeClr val="tx1">
                    <a:lumMod val="75000"/>
                    <a:lumOff val="25000"/>
                  </a:schemeClr>
                </a:solidFill>
                <a:cs typeface="+mn-ea"/>
                <a:sym typeface="+mn-lt"/>
              </a:rPr>
              <a:t>月，“贵港通”微信公众号 最近先后近</a:t>
            </a:r>
            <a:r>
              <a:rPr lang="en-US" altLang="zh-CN" dirty="0">
                <a:solidFill>
                  <a:schemeClr val="tx1">
                    <a:lumMod val="75000"/>
                    <a:lumOff val="25000"/>
                  </a:schemeClr>
                </a:solidFill>
                <a:cs typeface="+mn-ea"/>
                <a:sym typeface="+mn-lt"/>
              </a:rPr>
              <a:t>10</a:t>
            </a:r>
            <a:r>
              <a:rPr lang="zh-CN" altLang="en-US" dirty="0">
                <a:solidFill>
                  <a:schemeClr val="tx1">
                    <a:lumMod val="75000"/>
                    <a:lumOff val="25000"/>
                  </a:schemeClr>
                </a:solidFill>
                <a:cs typeface="+mn-ea"/>
                <a:sym typeface="+mn-lt"/>
              </a:rPr>
              <a:t>次擅自转载南国早报的文章被约谈！</a:t>
            </a:r>
          </a:p>
        </p:txBody>
      </p:sp>
      <p:sp>
        <p:nvSpPr>
          <p:cNvPr id="5" name="TextBox 4">
            <a:extLst>
              <a:ext uri="{FF2B5EF4-FFF2-40B4-BE49-F238E27FC236}">
                <a16:creationId xmlns="" xmlns:a16="http://schemas.microsoft.com/office/drawing/2014/main" id="{EB684C7E-20A7-9694-F2D4-694B922B40F4}"/>
              </a:ext>
            </a:extLst>
          </p:cNvPr>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cs typeface="+mn-ea"/>
                <a:sym typeface="+mn-lt"/>
              </a:rPr>
              <a:t>行业</a:t>
            </a:r>
            <a:r>
              <a:rPr lang="en-US" altLang="zh-CN" sz="100" dirty="0">
                <a:solidFill>
                  <a:schemeClr val="tx1">
                    <a:alpha val="0"/>
                  </a:schemeClr>
                </a:solidFill>
                <a:cs typeface="+mn-ea"/>
                <a:sym typeface="+mn-lt"/>
              </a:rPr>
              <a:t>PPT</a:t>
            </a:r>
            <a:r>
              <a:rPr lang="zh-CN" altLang="en-US" sz="100" dirty="0">
                <a:solidFill>
                  <a:schemeClr val="tx1">
                    <a:alpha val="0"/>
                  </a:schemeClr>
                </a:solidFill>
                <a:cs typeface="+mn-ea"/>
                <a:sym typeface="+mn-lt"/>
              </a:rPr>
              <a:t>模板</a:t>
            </a:r>
            <a:r>
              <a:rPr lang="en-US" altLang="zh-CN" sz="100" dirty="0">
                <a:solidFill>
                  <a:schemeClr val="tx1">
                    <a:alpha val="0"/>
                  </a:schemeClr>
                </a:solidFill>
                <a:cs typeface="+mn-ea"/>
                <a:sym typeface="+mn-lt"/>
              </a:rPr>
              <a:t>http://</a:t>
            </a:r>
            <a:r>
              <a:rPr lang="en-US" altLang="zh-CN" sz="100" dirty="0" smtClean="0">
                <a:solidFill>
                  <a:schemeClr val="tx1">
                    <a:alpha val="0"/>
                  </a:schemeClr>
                </a:solidFill>
                <a:cs typeface="+mn-ea"/>
                <a:sym typeface="+mn-lt"/>
              </a:rPr>
              <a:t>www.ypppt.com/hangye</a:t>
            </a:r>
            <a:r>
              <a:rPr lang="en-US" altLang="zh-CN" sz="100" dirty="0">
                <a:solidFill>
                  <a:schemeClr val="tx1">
                    <a:alpha val="0"/>
                  </a:schemeClr>
                </a:solidFill>
                <a:cs typeface="+mn-ea"/>
                <a:sym typeface="+mn-lt"/>
              </a:rPr>
              <a:t>/</a:t>
            </a:r>
          </a:p>
        </p:txBody>
      </p:sp>
      <p:sp>
        <p:nvSpPr>
          <p:cNvPr id="6" name="文本框 5"/>
          <p:cNvSpPr txBox="1"/>
          <p:nvPr/>
        </p:nvSpPr>
        <p:spPr>
          <a:xfrm>
            <a:off x="1013988" y="325925"/>
            <a:ext cx="1511929" cy="215444"/>
          </a:xfrm>
          <a:prstGeom prst="rect">
            <a:avLst/>
          </a:prstGeom>
          <a:noFill/>
        </p:spPr>
        <p:txBody>
          <a:bodyPr wrap="square" rtlCol="0">
            <a:spAutoFit/>
          </a:bodyPr>
          <a:lstStyle/>
          <a:p>
            <a:r>
              <a:rPr lang="en-US" altLang="zh-CN" sz="800" dirty="0">
                <a:solidFill>
                  <a:srgbClr val="FFFFFF"/>
                </a:solidFill>
              </a:rPr>
              <a:t>https://www.ypppt.com/</a:t>
            </a:r>
            <a:endParaRPr lang="zh-CN" altLang="en-US" sz="800" dirty="0">
              <a:solidFill>
                <a:srgbClr val="FFFFFF"/>
              </a:solidFill>
            </a:endParaRPr>
          </a:p>
        </p:txBody>
      </p:sp>
    </p:spTree>
    <p:extLst>
      <p:ext uri="{BB962C8B-B14F-4D97-AF65-F5344CB8AC3E}">
        <p14:creationId xmlns:p14="http://schemas.microsoft.com/office/powerpoint/2010/main" val="49850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8"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par>
                          <p:cTn id="14" fill="hold">
                            <p:stCondLst>
                              <p:cond delay="2500"/>
                            </p:stCondLst>
                            <p:childTnLst>
                              <p:par>
                                <p:cTn id="15" presetID="22" presetClass="entr" presetSubtype="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705970" y="2361064"/>
            <a:ext cx="4088071" cy="493609"/>
            <a:chOff x="1705970" y="2361064"/>
            <a:chExt cx="4088071" cy="493609"/>
          </a:xfrm>
        </p:grpSpPr>
        <p:sp>
          <p:nvSpPr>
            <p:cNvPr id="16" name="同心圆 15"/>
            <p:cNvSpPr/>
            <p:nvPr/>
          </p:nvSpPr>
          <p:spPr>
            <a:xfrm>
              <a:off x="1705970" y="2361064"/>
              <a:ext cx="482915" cy="464810"/>
            </a:xfrm>
            <a:prstGeom prst="donu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7" name="矩形 16"/>
            <p:cNvSpPr/>
            <p:nvPr/>
          </p:nvSpPr>
          <p:spPr>
            <a:xfrm>
              <a:off x="1834041" y="2825873"/>
              <a:ext cx="3960000" cy="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 name="矩形 2"/>
          <p:cNvSpPr/>
          <p:nvPr/>
        </p:nvSpPr>
        <p:spPr>
          <a:xfrm>
            <a:off x="2188885" y="2394986"/>
            <a:ext cx="3852337" cy="430887"/>
          </a:xfrm>
          <a:prstGeom prst="rect">
            <a:avLst/>
          </a:prstGeom>
        </p:spPr>
        <p:txBody>
          <a:bodyPr wrap="none">
            <a:spAutoFit/>
          </a:bodyPr>
          <a:lstStyle/>
          <a:p>
            <a:r>
              <a:rPr lang="zh-CN" altLang="en-US" sz="2200" dirty="0">
                <a:solidFill>
                  <a:schemeClr val="tx1">
                    <a:lumMod val="65000"/>
                    <a:lumOff val="35000"/>
                  </a:schemeClr>
                </a:solidFill>
                <a:cs typeface="+mn-ea"/>
                <a:sym typeface="+mn-lt"/>
              </a:rPr>
              <a:t>什么样的技术可以形成专利？</a:t>
            </a:r>
          </a:p>
        </p:txBody>
      </p:sp>
      <p:sp>
        <p:nvSpPr>
          <p:cNvPr id="4" name="矩形 3"/>
          <p:cNvSpPr/>
          <p:nvPr/>
        </p:nvSpPr>
        <p:spPr>
          <a:xfrm>
            <a:off x="2188885" y="3162934"/>
            <a:ext cx="4092174" cy="874407"/>
          </a:xfrm>
          <a:prstGeom prst="rect">
            <a:avLst/>
          </a:prstGeom>
        </p:spPr>
        <p:txBody>
          <a:bodyPr wrap="square">
            <a:spAutoFit/>
          </a:bodyPr>
          <a:lstStyle/>
          <a:p>
            <a:pPr>
              <a:lnSpc>
                <a:spcPct val="150000"/>
              </a:lnSpc>
            </a:pPr>
            <a:r>
              <a:rPr lang="en-US" altLang="zh-CN" dirty="0">
                <a:solidFill>
                  <a:schemeClr val="tx1">
                    <a:lumMod val="65000"/>
                    <a:lumOff val="35000"/>
                  </a:schemeClr>
                </a:solidFill>
                <a:cs typeface="+mn-ea"/>
                <a:sym typeface="+mn-lt"/>
              </a:rPr>
              <a:t>1</a:t>
            </a:r>
            <a:r>
              <a:rPr lang="zh-CN" altLang="en-US" dirty="0">
                <a:solidFill>
                  <a:schemeClr val="tx1">
                    <a:lumMod val="65000"/>
                    <a:lumOff val="35000"/>
                  </a:schemeClr>
                </a:solidFill>
                <a:cs typeface="+mn-ea"/>
                <a:sym typeface="+mn-lt"/>
              </a:rPr>
              <a:t>、技术方案与现有技术方案不同</a:t>
            </a:r>
          </a:p>
          <a:p>
            <a:pPr>
              <a:lnSpc>
                <a:spcPct val="150000"/>
              </a:lnSpc>
            </a:pPr>
            <a:r>
              <a:rPr lang="en-US" altLang="zh-CN" dirty="0">
                <a:solidFill>
                  <a:schemeClr val="tx1">
                    <a:lumMod val="65000"/>
                    <a:lumOff val="35000"/>
                  </a:schemeClr>
                </a:solidFill>
                <a:cs typeface="+mn-ea"/>
                <a:sym typeface="+mn-lt"/>
              </a:rPr>
              <a:t>2</a:t>
            </a:r>
            <a:r>
              <a:rPr lang="zh-CN" altLang="en-US" dirty="0">
                <a:solidFill>
                  <a:schemeClr val="tx1">
                    <a:lumMod val="65000"/>
                    <a:lumOff val="35000"/>
                  </a:schemeClr>
                </a:solidFill>
                <a:cs typeface="+mn-ea"/>
                <a:sym typeface="+mn-lt"/>
              </a:rPr>
              <a:t>、取得一定的效果</a:t>
            </a:r>
          </a:p>
        </p:txBody>
      </p:sp>
      <p:sp>
        <p:nvSpPr>
          <p:cNvPr id="5" name="矩形 4"/>
          <p:cNvSpPr/>
          <p:nvPr/>
        </p:nvSpPr>
        <p:spPr>
          <a:xfrm>
            <a:off x="6281059" y="2274838"/>
            <a:ext cx="4946968" cy="2308324"/>
          </a:xfrm>
          <a:prstGeom prst="rect">
            <a:avLst/>
          </a:prstGeom>
        </p:spPr>
        <p:txBody>
          <a:bodyPr wrap="square">
            <a:spAutoFit/>
          </a:bodyPr>
          <a:lstStyle/>
          <a:p>
            <a:pPr>
              <a:lnSpc>
                <a:spcPct val="150000"/>
              </a:lnSpc>
            </a:pPr>
            <a:r>
              <a:rPr lang="zh-CN" altLang="en-US" sz="1600" b="1" dirty="0">
                <a:solidFill>
                  <a:schemeClr val="accent4">
                    <a:lumMod val="75000"/>
                  </a:schemeClr>
                </a:solidFill>
                <a:cs typeface="+mn-ea"/>
                <a:sym typeface="+mn-lt"/>
              </a:rPr>
              <a:t>养成发现专利的工作习惯：</a:t>
            </a:r>
          </a:p>
          <a:p>
            <a:pPr>
              <a:lnSpc>
                <a:spcPct val="150000"/>
              </a:lnSpc>
            </a:pPr>
            <a:r>
              <a:rPr lang="zh-CN" altLang="en-US" sz="1600" dirty="0">
                <a:solidFill>
                  <a:schemeClr val="tx1">
                    <a:lumMod val="65000"/>
                    <a:lumOff val="35000"/>
                  </a:schemeClr>
                </a:solidFill>
                <a:cs typeface="+mn-ea"/>
                <a:sym typeface="+mn-lt"/>
              </a:rPr>
              <a:t>审视你所有的工作量，有没有哪怕最微小的创造性思维的火花；</a:t>
            </a:r>
          </a:p>
          <a:p>
            <a:pPr>
              <a:lnSpc>
                <a:spcPct val="150000"/>
              </a:lnSpc>
            </a:pPr>
            <a:r>
              <a:rPr lang="zh-CN" altLang="en-US" sz="1600" dirty="0">
                <a:solidFill>
                  <a:schemeClr val="tx1">
                    <a:lumMod val="65000"/>
                    <a:lumOff val="35000"/>
                  </a:schemeClr>
                </a:solidFill>
                <a:cs typeface="+mn-ea"/>
                <a:sym typeface="+mn-lt"/>
              </a:rPr>
              <a:t>如果有，则进一步了解先前技术的缺点和你的创造性工作的相对优点；</a:t>
            </a:r>
          </a:p>
          <a:p>
            <a:pPr>
              <a:lnSpc>
                <a:spcPct val="150000"/>
              </a:lnSpc>
            </a:pPr>
            <a:r>
              <a:rPr lang="zh-CN" altLang="en-US" sz="1600" dirty="0">
                <a:solidFill>
                  <a:schemeClr val="tx1">
                    <a:lumMod val="65000"/>
                    <a:lumOff val="35000"/>
                  </a:schemeClr>
                </a:solidFill>
                <a:cs typeface="+mn-ea"/>
                <a:sym typeface="+mn-lt"/>
              </a:rPr>
              <a:t>把这些以及你的完整技术方案记录下来交给专利人员。</a:t>
            </a:r>
          </a:p>
        </p:txBody>
      </p:sp>
      <p:sp>
        <p:nvSpPr>
          <p:cNvPr id="6" name="矩形 5"/>
          <p:cNvSpPr/>
          <p:nvPr/>
        </p:nvSpPr>
        <p:spPr>
          <a:xfrm>
            <a:off x="3238487" y="4974360"/>
            <a:ext cx="5715026" cy="477054"/>
          </a:xfrm>
          <a:prstGeom prst="rect">
            <a:avLst/>
          </a:prstGeom>
        </p:spPr>
        <p:txBody>
          <a:bodyPr wrap="none">
            <a:spAutoFit/>
          </a:bodyPr>
          <a:lstStyle/>
          <a:p>
            <a:r>
              <a:rPr lang="zh-CN" altLang="en-US" sz="2500" b="1" dirty="0">
                <a:solidFill>
                  <a:srgbClr val="FF0000"/>
                </a:solidFill>
                <a:cs typeface="+mn-ea"/>
                <a:sym typeface="+mn-lt"/>
              </a:rPr>
              <a:t> 你就成了发明人，发明就是如此简单！</a:t>
            </a:r>
            <a:endParaRPr lang="zh-CN" altLang="en-US" sz="2500" dirty="0">
              <a:solidFill>
                <a:srgbClr val="FF0000"/>
              </a:solidFill>
              <a:cs typeface="+mn-ea"/>
              <a:sym typeface="+mn-lt"/>
            </a:endParaRPr>
          </a:p>
        </p:txBody>
      </p:sp>
      <p:grpSp>
        <p:nvGrpSpPr>
          <p:cNvPr id="7" name="组合 6"/>
          <p:cNvGrpSpPr/>
          <p:nvPr/>
        </p:nvGrpSpPr>
        <p:grpSpPr>
          <a:xfrm>
            <a:off x="104872" y="344358"/>
            <a:ext cx="11982257" cy="649081"/>
            <a:chOff x="46470" y="344358"/>
            <a:chExt cx="11982257" cy="649081"/>
          </a:xfrm>
        </p:grpSpPr>
        <p:sp>
          <p:nvSpPr>
            <p:cNvPr id="8" name="矩形 7"/>
            <p:cNvSpPr/>
            <p:nvPr/>
          </p:nvSpPr>
          <p:spPr>
            <a:xfrm>
              <a:off x="200705" y="771844"/>
              <a:ext cx="11828022" cy="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46470" y="344358"/>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146822" y="607849"/>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1" name="矩形 10"/>
          <p:cNvSpPr/>
          <p:nvPr/>
        </p:nvSpPr>
        <p:spPr>
          <a:xfrm>
            <a:off x="568709" y="206728"/>
            <a:ext cx="2884123" cy="523220"/>
          </a:xfrm>
          <a:prstGeom prst="rect">
            <a:avLst/>
          </a:prstGeom>
        </p:spPr>
        <p:txBody>
          <a:bodyPr wrap="none">
            <a:spAutoFit/>
          </a:bodyPr>
          <a:lstStyle/>
          <a:p>
            <a:r>
              <a:rPr lang="zh-CN" altLang="en-US" sz="2800" dirty="0">
                <a:solidFill>
                  <a:schemeClr val="accent4">
                    <a:lumMod val="75000"/>
                  </a:schemeClr>
                </a:solidFill>
                <a:cs typeface="+mn-ea"/>
                <a:sym typeface="+mn-lt"/>
              </a:rPr>
              <a:t>叁</a:t>
            </a:r>
            <a:r>
              <a:rPr lang="zh-CN" altLang="en-US" sz="2800" dirty="0">
                <a:solidFill>
                  <a:srgbClr val="FF0000"/>
                </a:solidFill>
                <a:cs typeface="+mn-ea"/>
                <a:sym typeface="+mn-lt"/>
              </a:rPr>
              <a:t>  专利挖掘浅议</a:t>
            </a:r>
          </a:p>
        </p:txBody>
      </p:sp>
      <p:sp>
        <p:nvSpPr>
          <p:cNvPr id="12" name="矩形 11"/>
          <p:cNvSpPr/>
          <p:nvPr/>
        </p:nvSpPr>
        <p:spPr>
          <a:xfrm>
            <a:off x="10427327" y="206728"/>
            <a:ext cx="1601400" cy="523220"/>
          </a:xfrm>
          <a:prstGeom prst="rect">
            <a:avLst/>
          </a:prstGeom>
        </p:spPr>
        <p:txBody>
          <a:bodyPr wrap="none">
            <a:spAutoFit/>
          </a:bodyPr>
          <a:lstStyle/>
          <a:p>
            <a:pPr algn="ctr"/>
            <a:r>
              <a:rPr lang="en-US" altLang="zh-CN" sz="2800" dirty="0">
                <a:solidFill>
                  <a:schemeClr val="accent4">
                    <a:lumMod val="75000"/>
                  </a:schemeClr>
                </a:solidFill>
                <a:cs typeface="+mn-ea"/>
                <a:sym typeface="+mn-lt"/>
              </a:rPr>
              <a:t>PART</a:t>
            </a:r>
            <a:r>
              <a:rPr lang="en-US" altLang="zh-CN" sz="2800" dirty="0">
                <a:solidFill>
                  <a:schemeClr val="tx1">
                    <a:lumMod val="65000"/>
                    <a:lumOff val="35000"/>
                  </a:schemeClr>
                </a:solidFill>
                <a:cs typeface="+mn-ea"/>
                <a:sym typeface="+mn-lt"/>
              </a:rPr>
              <a:t> </a:t>
            </a:r>
            <a:r>
              <a:rPr lang="en-US" altLang="zh-CN" sz="2800" dirty="0">
                <a:solidFill>
                  <a:srgbClr val="FF0000"/>
                </a:solidFill>
                <a:cs typeface="+mn-ea"/>
                <a:sym typeface="+mn-lt"/>
              </a:rPr>
              <a:t>03</a:t>
            </a:r>
            <a:endParaRPr lang="zh-CN" altLang="en-US" sz="2800" dirty="0">
              <a:solidFill>
                <a:srgbClr val="FF0000"/>
              </a:solidFill>
              <a:cs typeface="+mn-ea"/>
              <a:sym typeface="+mn-lt"/>
            </a:endParaRPr>
          </a:p>
        </p:txBody>
      </p:sp>
      <p:grpSp>
        <p:nvGrpSpPr>
          <p:cNvPr id="13" name="组合 12"/>
          <p:cNvGrpSpPr/>
          <p:nvPr/>
        </p:nvGrpSpPr>
        <p:grpSpPr>
          <a:xfrm>
            <a:off x="4592197" y="1194890"/>
            <a:ext cx="3007605" cy="587591"/>
            <a:chOff x="1968252" y="1507182"/>
            <a:chExt cx="3007605" cy="587591"/>
          </a:xfrm>
        </p:grpSpPr>
        <p:sp>
          <p:nvSpPr>
            <p:cNvPr id="14" name="圆角矩形 13"/>
            <p:cNvSpPr/>
            <p:nvPr/>
          </p:nvSpPr>
          <p:spPr>
            <a:xfrm>
              <a:off x="1968252" y="1507182"/>
              <a:ext cx="3007605" cy="58759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a:off x="2631920" y="1600922"/>
              <a:ext cx="1702710" cy="400110"/>
            </a:xfrm>
            <a:prstGeom prst="rect">
              <a:avLst/>
            </a:prstGeom>
          </p:spPr>
          <p:txBody>
            <a:bodyPr wrap="none">
              <a:spAutoFit/>
            </a:bodyPr>
            <a:lstStyle/>
            <a:p>
              <a:r>
                <a:rPr lang="zh-CN" altLang="en-US" sz="2000" b="1" dirty="0">
                  <a:solidFill>
                    <a:schemeClr val="bg1"/>
                  </a:solidFill>
                  <a:cs typeface="+mn-ea"/>
                  <a:sym typeface="+mn-lt"/>
                </a:rPr>
                <a:t> </a:t>
              </a:r>
              <a:r>
                <a:rPr lang="en-US" altLang="zh-CN" sz="2000" b="1" dirty="0">
                  <a:solidFill>
                    <a:schemeClr val="bg1"/>
                  </a:solidFill>
                  <a:cs typeface="+mn-ea"/>
                  <a:sym typeface="+mn-lt"/>
                </a:rPr>
                <a:t>2</a:t>
              </a:r>
              <a:r>
                <a:rPr lang="zh-CN" altLang="en-US" sz="2000" b="1" dirty="0">
                  <a:solidFill>
                    <a:schemeClr val="bg1"/>
                  </a:solidFill>
                  <a:cs typeface="+mn-ea"/>
                  <a:sym typeface="+mn-lt"/>
                </a:rPr>
                <a:t>、专利挖掘</a:t>
              </a:r>
            </a:p>
          </p:txBody>
        </p:sp>
      </p:grpSp>
    </p:spTree>
    <p:extLst>
      <p:ext uri="{BB962C8B-B14F-4D97-AF65-F5344CB8AC3E}">
        <p14:creationId xmlns:p14="http://schemas.microsoft.com/office/powerpoint/2010/main" val="386220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1"/>
                                        </p:tgtEl>
                                        <p:attrNameLst>
                                          <p:attrName>ppt_y</p:attrName>
                                        </p:attrNameLst>
                                      </p:cBhvr>
                                      <p:tavLst>
                                        <p:tav tm="0">
                                          <p:val>
                                            <p:strVal val="#ppt_y"/>
                                          </p:val>
                                        </p:tav>
                                        <p:tav tm="100000">
                                          <p:val>
                                            <p:strVal val="#ppt_y"/>
                                          </p:val>
                                        </p:tav>
                                      </p:tavLst>
                                    </p:anim>
                                    <p:anim calcmode="lin" valueType="num">
                                      <p:cBhvr>
                                        <p:cTn id="1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1"/>
                                        </p:tgtEl>
                                      </p:cBhvr>
                                    </p:animEffect>
                                  </p:childTnLst>
                                </p:cTn>
                              </p:par>
                            </p:childTnLst>
                          </p:cTn>
                        </p:par>
                        <p:par>
                          <p:cTn id="16" fill="hold">
                            <p:stCondLst>
                              <p:cond delay="13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8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2800"/>
                            </p:stCondLst>
                            <p:childTnLst>
                              <p:par>
                                <p:cTn id="29" presetID="22" presetClass="entr" presetSubtype="8"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par>
                          <p:cTn id="32" fill="hold">
                            <p:stCondLst>
                              <p:cond delay="3300"/>
                            </p:stCondLst>
                            <p:childTnLst>
                              <p:par>
                                <p:cTn id="33" presetID="10" presetClass="entr" presetSubtype="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par>
                          <p:cTn id="36" fill="hold">
                            <p:stCondLst>
                              <p:cond delay="3800"/>
                            </p:stCondLst>
                            <p:childTnLst>
                              <p:par>
                                <p:cTn id="37" presetID="2" presetClass="entr" presetSubtype="4"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par>
                          <p:cTn id="41" fill="hold">
                            <p:stCondLst>
                              <p:cond delay="4300"/>
                            </p:stCondLst>
                            <p:childTnLst>
                              <p:par>
                                <p:cTn id="42" presetID="6" presetClass="entr" presetSubtype="16"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circle(in)">
                                      <p:cBhvr>
                                        <p:cTn id="44" dur="2000"/>
                                        <p:tgtEl>
                                          <p:spTgt spid="5"/>
                                        </p:tgtEl>
                                      </p:cBhvr>
                                    </p:animEffect>
                                  </p:childTnLst>
                                </p:cTn>
                              </p:par>
                            </p:childTnLst>
                          </p:cTn>
                        </p:par>
                        <p:par>
                          <p:cTn id="45" fill="hold">
                            <p:stCondLst>
                              <p:cond delay="6300"/>
                            </p:stCondLst>
                            <p:childTnLst>
                              <p:par>
                                <p:cTn id="46" presetID="16" presetClass="entr" presetSubtype="21" fill="hold" nodeType="after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Effect transition="in" filter="barn(inVertical)">
                                      <p:cBhvr>
                                        <p:cTn id="4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a:spLocks/>
          </p:cNvSpPr>
          <p:nvPr/>
        </p:nvSpPr>
        <p:spPr>
          <a:xfrm>
            <a:off x="4886370" y="727599"/>
            <a:ext cx="2419260" cy="197048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8000" b="1" dirty="0">
                <a:solidFill>
                  <a:schemeClr val="bg1"/>
                </a:solidFill>
                <a:latin typeface="+mn-lt"/>
                <a:ea typeface="+mn-ea"/>
                <a:cs typeface="+mn-ea"/>
                <a:sym typeface="+mn-lt"/>
              </a:rPr>
              <a:t>肆</a:t>
            </a:r>
          </a:p>
        </p:txBody>
      </p:sp>
      <p:sp>
        <p:nvSpPr>
          <p:cNvPr id="6" name="标题 1"/>
          <p:cNvSpPr txBox="1">
            <a:spLocks/>
          </p:cNvSpPr>
          <p:nvPr/>
        </p:nvSpPr>
        <p:spPr>
          <a:xfrm>
            <a:off x="897987" y="2443756"/>
            <a:ext cx="10396026" cy="197048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8000" b="1" dirty="0">
                <a:solidFill>
                  <a:schemeClr val="bg1"/>
                </a:solidFill>
                <a:latin typeface="+mn-lt"/>
                <a:ea typeface="+mn-ea"/>
                <a:cs typeface="+mn-ea"/>
                <a:sym typeface="+mn-lt"/>
              </a:rPr>
              <a:t>企业的专利管理与运用</a:t>
            </a:r>
          </a:p>
        </p:txBody>
      </p:sp>
      <p:sp>
        <p:nvSpPr>
          <p:cNvPr id="10" name="文本框 9"/>
          <p:cNvSpPr txBox="1"/>
          <p:nvPr/>
        </p:nvSpPr>
        <p:spPr>
          <a:xfrm>
            <a:off x="2756896" y="4307020"/>
            <a:ext cx="6678209" cy="700576"/>
          </a:xfrm>
          <a:prstGeom prst="rect">
            <a:avLst/>
          </a:prstGeom>
          <a:noFill/>
        </p:spPr>
        <p:txBody>
          <a:bodyPr wrap="square" rtlCol="0">
            <a:spAutoFit/>
          </a:bodyPr>
          <a:lstStyle/>
          <a:p>
            <a:pPr algn="ctr">
              <a:lnSpc>
                <a:spcPct val="150000"/>
              </a:lnSpc>
            </a:pPr>
            <a:r>
              <a:rPr lang="zh-CN" altLang="en-US" sz="1400" b="1" dirty="0">
                <a:solidFill>
                  <a:schemeClr val="bg1"/>
                </a:solidFill>
                <a:cs typeface="+mn-ea"/>
                <a:sym typeface="+mn-lt"/>
              </a:rPr>
              <a:t>知识产权，是“基于创造成果和工商标记依法产生的权利的统称”。最主要的三种知识产权是著作权、专利权和商标权，其中专利权与商标权也被统称为工业产权。</a:t>
            </a:r>
          </a:p>
        </p:txBody>
      </p:sp>
    </p:spTree>
    <p:extLst>
      <p:ext uri="{BB962C8B-B14F-4D97-AF65-F5344CB8AC3E}">
        <p14:creationId xmlns:p14="http://schemas.microsoft.com/office/powerpoint/2010/main" val="428145910"/>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2000" fill="hold"/>
                                        <p:tgtEl>
                                          <p:spTgt spid="6"/>
                                        </p:tgtEl>
                                        <p:attrNameLst>
                                          <p:attrName>ppt_y</p:attrName>
                                        </p:attrNameLst>
                                      </p:cBhvr>
                                      <p:tavLst>
                                        <p:tav tm="0">
                                          <p:val>
                                            <p:strVal val="#ppt_y"/>
                                          </p:val>
                                        </p:tav>
                                        <p:tav tm="100000">
                                          <p:val>
                                            <p:strVal val="#ppt_y"/>
                                          </p:val>
                                        </p:tav>
                                      </p:tavLst>
                                    </p:anim>
                                    <p:anim calcmode="lin" valueType="num">
                                      <p:cBhvr>
                                        <p:cTn id="15" dur="2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2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2000" tmFilter="0,0; .5, 1; 1, 1"/>
                                        <p:tgtEl>
                                          <p:spTgt spid="6"/>
                                        </p:tgtEl>
                                      </p:cBhvr>
                                    </p:animEffect>
                                  </p:childTnLst>
                                </p:cTn>
                              </p:par>
                            </p:childTnLst>
                          </p:cTn>
                        </p:par>
                        <p:par>
                          <p:cTn id="18" fill="hold">
                            <p:stCondLst>
                              <p:cond delay="4300"/>
                            </p:stCondLst>
                            <p:childTnLst>
                              <p:par>
                                <p:cTn id="19" presetID="16" presetClass="entr" presetSubtype="37"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20"/>
          <p:cNvSpPr/>
          <p:nvPr/>
        </p:nvSpPr>
        <p:spPr>
          <a:xfrm>
            <a:off x="-88073" y="1287751"/>
            <a:ext cx="12295313" cy="3913868"/>
          </a:xfrm>
          <a:custGeom>
            <a:avLst/>
            <a:gdLst>
              <a:gd name="connsiteX0" fmla="*/ 88073 w 12295313"/>
              <a:gd name="connsiteY0" fmla="*/ 643919 h 3913868"/>
              <a:gd name="connsiteX1" fmla="*/ 842453 w 12295313"/>
              <a:gd name="connsiteY1" fmla="*/ 243869 h 3913868"/>
              <a:gd name="connsiteX2" fmla="*/ 6180263 w 12295313"/>
              <a:gd name="connsiteY2" fmla="*/ 3912899 h 3913868"/>
              <a:gd name="connsiteX3" fmla="*/ 11015153 w 12295313"/>
              <a:gd name="connsiteY3" fmla="*/ 621059 h 3913868"/>
              <a:gd name="connsiteX4" fmla="*/ 12295313 w 12295313"/>
              <a:gd name="connsiteY4" fmla="*/ 1878359 h 3913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5313" h="3913868">
                <a:moveTo>
                  <a:pt x="88073" y="643919"/>
                </a:moveTo>
                <a:cubicBezTo>
                  <a:pt x="-42420" y="171479"/>
                  <a:pt x="-172912" y="-300961"/>
                  <a:pt x="842453" y="243869"/>
                </a:cubicBezTo>
                <a:cubicBezTo>
                  <a:pt x="1857818" y="788699"/>
                  <a:pt x="4484813" y="3850034"/>
                  <a:pt x="6180263" y="3912899"/>
                </a:cubicBezTo>
                <a:cubicBezTo>
                  <a:pt x="7875713" y="3975764"/>
                  <a:pt x="9995978" y="960149"/>
                  <a:pt x="11015153" y="621059"/>
                </a:cubicBezTo>
                <a:cubicBezTo>
                  <a:pt x="12034328" y="281969"/>
                  <a:pt x="12164820" y="1080164"/>
                  <a:pt x="12295313" y="1878359"/>
                </a:cubicBezTo>
              </a:path>
            </a:pathLst>
          </a:cu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p:cNvGrpSpPr/>
          <p:nvPr/>
        </p:nvGrpSpPr>
        <p:grpSpPr>
          <a:xfrm>
            <a:off x="1188720" y="1782481"/>
            <a:ext cx="2080260" cy="1955129"/>
            <a:chOff x="1188720" y="1782481"/>
            <a:chExt cx="2080260" cy="1955129"/>
          </a:xfrm>
        </p:grpSpPr>
        <p:sp>
          <p:nvSpPr>
            <p:cNvPr id="2" name="椭圆 1"/>
            <p:cNvSpPr/>
            <p:nvPr/>
          </p:nvSpPr>
          <p:spPr>
            <a:xfrm>
              <a:off x="1188720" y="1782481"/>
              <a:ext cx="2080260" cy="195512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607526" y="2575379"/>
              <a:ext cx="1242648" cy="369332"/>
            </a:xfrm>
            <a:prstGeom prst="rect">
              <a:avLst/>
            </a:prstGeom>
          </p:spPr>
          <p:txBody>
            <a:bodyPr wrap="none">
              <a:spAutoFit/>
            </a:bodyPr>
            <a:lstStyle/>
            <a:p>
              <a:r>
                <a:rPr lang="zh-CN" altLang="en-US" b="1" dirty="0">
                  <a:solidFill>
                    <a:srgbClr val="FF0000"/>
                  </a:solidFill>
                  <a:cs typeface="+mn-ea"/>
                  <a:sym typeface="+mn-lt"/>
                </a:rPr>
                <a:t>（</a:t>
              </a:r>
              <a:r>
                <a:rPr lang="en-US" altLang="zh-CN" b="1" dirty="0">
                  <a:solidFill>
                    <a:srgbClr val="FF0000"/>
                  </a:solidFill>
                  <a:cs typeface="+mn-ea"/>
                  <a:sym typeface="+mn-lt"/>
                </a:rPr>
                <a:t>1</a:t>
              </a:r>
              <a:r>
                <a:rPr lang="zh-CN" altLang="en-US" b="1" dirty="0">
                  <a:solidFill>
                    <a:srgbClr val="FF0000"/>
                  </a:solidFill>
                  <a:cs typeface="+mn-ea"/>
                  <a:sym typeface="+mn-lt"/>
                </a:rPr>
                <a:t>）转让</a:t>
              </a:r>
            </a:p>
          </p:txBody>
        </p:sp>
      </p:grpSp>
      <p:grpSp>
        <p:nvGrpSpPr>
          <p:cNvPr id="20" name="组合 19"/>
          <p:cNvGrpSpPr/>
          <p:nvPr/>
        </p:nvGrpSpPr>
        <p:grpSpPr>
          <a:xfrm>
            <a:off x="8239124" y="1782480"/>
            <a:ext cx="2211698" cy="1955129"/>
            <a:chOff x="8239124" y="1782480"/>
            <a:chExt cx="2211698" cy="1955129"/>
          </a:xfrm>
        </p:grpSpPr>
        <p:sp>
          <p:nvSpPr>
            <p:cNvPr id="18" name="椭圆 17"/>
            <p:cNvSpPr/>
            <p:nvPr/>
          </p:nvSpPr>
          <p:spPr>
            <a:xfrm>
              <a:off x="8370562" y="1782480"/>
              <a:ext cx="2080260" cy="195512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8239124" y="2575378"/>
              <a:ext cx="2165978" cy="369332"/>
            </a:xfrm>
            <a:prstGeom prst="rect">
              <a:avLst/>
            </a:prstGeom>
          </p:spPr>
          <p:txBody>
            <a:bodyPr wrap="none">
              <a:spAutoFit/>
            </a:bodyPr>
            <a:lstStyle/>
            <a:p>
              <a:pPr algn="ctr"/>
              <a:r>
                <a:rPr lang="zh-CN" altLang="en-US" b="1" dirty="0">
                  <a:solidFill>
                    <a:srgbClr val="FF0000"/>
                  </a:solidFill>
                  <a:cs typeface="+mn-ea"/>
                  <a:sym typeface="+mn-lt"/>
                </a:rPr>
                <a:t>（</a:t>
              </a:r>
              <a:r>
                <a:rPr lang="en-US" altLang="zh-CN" b="1" dirty="0">
                  <a:solidFill>
                    <a:srgbClr val="FF0000"/>
                  </a:solidFill>
                  <a:cs typeface="+mn-ea"/>
                  <a:sym typeface="+mn-lt"/>
                </a:rPr>
                <a:t>3</a:t>
              </a:r>
              <a:r>
                <a:rPr lang="zh-CN" altLang="en-US" b="1" dirty="0">
                  <a:solidFill>
                    <a:srgbClr val="FF0000"/>
                  </a:solidFill>
                  <a:cs typeface="+mn-ea"/>
                  <a:sym typeface="+mn-lt"/>
                </a:rPr>
                <a:t>）起诉他人侵权</a:t>
              </a:r>
            </a:p>
          </p:txBody>
        </p:sp>
      </p:grpSp>
      <p:grpSp>
        <p:nvGrpSpPr>
          <p:cNvPr id="19" name="组合 18"/>
          <p:cNvGrpSpPr/>
          <p:nvPr/>
        </p:nvGrpSpPr>
        <p:grpSpPr>
          <a:xfrm>
            <a:off x="4671061" y="3232085"/>
            <a:ext cx="2849879" cy="2642935"/>
            <a:chOff x="4671061" y="3232085"/>
            <a:chExt cx="2849879" cy="2642935"/>
          </a:xfrm>
        </p:grpSpPr>
        <p:sp>
          <p:nvSpPr>
            <p:cNvPr id="17" name="椭圆 16"/>
            <p:cNvSpPr/>
            <p:nvPr/>
          </p:nvSpPr>
          <p:spPr>
            <a:xfrm>
              <a:off x="4671061" y="3232085"/>
              <a:ext cx="2849879" cy="264293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4880689" y="4195010"/>
              <a:ext cx="2584857" cy="1200329"/>
            </a:xfrm>
            <a:prstGeom prst="rect">
              <a:avLst/>
            </a:prstGeom>
          </p:spPr>
          <p:txBody>
            <a:bodyPr wrap="square">
              <a:spAutoFit/>
            </a:bodyPr>
            <a:lstStyle/>
            <a:p>
              <a:pPr>
                <a:lnSpc>
                  <a:spcPct val="150000"/>
                </a:lnSpc>
              </a:pPr>
              <a:r>
                <a:rPr lang="zh-CN" altLang="en-US" sz="1600" b="1" dirty="0">
                  <a:solidFill>
                    <a:schemeClr val="tx1">
                      <a:lumMod val="75000"/>
                      <a:lumOff val="25000"/>
                    </a:schemeClr>
                  </a:solidFill>
                  <a:cs typeface="+mn-ea"/>
                  <a:sym typeface="+mn-lt"/>
                </a:rPr>
                <a:t>独占实施许可、排他实施许可、普通实施许可、交叉实施许可、分实施许可</a:t>
              </a:r>
            </a:p>
          </p:txBody>
        </p:sp>
        <p:sp>
          <p:nvSpPr>
            <p:cNvPr id="7" name="矩形 6"/>
            <p:cNvSpPr/>
            <p:nvPr/>
          </p:nvSpPr>
          <p:spPr>
            <a:xfrm>
              <a:off x="5474675" y="3737609"/>
              <a:ext cx="1242648" cy="369332"/>
            </a:xfrm>
            <a:prstGeom prst="rect">
              <a:avLst/>
            </a:prstGeom>
          </p:spPr>
          <p:txBody>
            <a:bodyPr wrap="none">
              <a:spAutoFit/>
            </a:bodyPr>
            <a:lstStyle/>
            <a:p>
              <a:r>
                <a:rPr lang="zh-CN" altLang="en-US" b="1" dirty="0">
                  <a:solidFill>
                    <a:srgbClr val="FF0000"/>
                  </a:solidFill>
                  <a:cs typeface="+mn-ea"/>
                  <a:sym typeface="+mn-lt"/>
                </a:rPr>
                <a:t>（</a:t>
              </a:r>
              <a:r>
                <a:rPr lang="en-US" altLang="zh-CN" b="1" dirty="0">
                  <a:solidFill>
                    <a:srgbClr val="FF0000"/>
                  </a:solidFill>
                  <a:cs typeface="+mn-ea"/>
                  <a:sym typeface="+mn-lt"/>
                </a:rPr>
                <a:t>2</a:t>
              </a:r>
              <a:r>
                <a:rPr lang="zh-CN" altLang="en-US" b="1" dirty="0">
                  <a:solidFill>
                    <a:srgbClr val="FF0000"/>
                  </a:solidFill>
                  <a:cs typeface="+mn-ea"/>
                  <a:sym typeface="+mn-lt"/>
                </a:rPr>
                <a:t>）许可</a:t>
              </a:r>
              <a:endParaRPr lang="en-US" altLang="zh-CN" b="1" dirty="0">
                <a:solidFill>
                  <a:srgbClr val="FF0000"/>
                </a:solidFill>
                <a:cs typeface="+mn-ea"/>
                <a:sym typeface="+mn-lt"/>
              </a:endParaRPr>
            </a:p>
          </p:txBody>
        </p:sp>
      </p:grpSp>
      <p:grpSp>
        <p:nvGrpSpPr>
          <p:cNvPr id="8" name="组合 7"/>
          <p:cNvGrpSpPr/>
          <p:nvPr/>
        </p:nvGrpSpPr>
        <p:grpSpPr>
          <a:xfrm>
            <a:off x="104872" y="344358"/>
            <a:ext cx="11982257" cy="649081"/>
            <a:chOff x="46470" y="344358"/>
            <a:chExt cx="11982257" cy="649081"/>
          </a:xfrm>
        </p:grpSpPr>
        <p:sp>
          <p:nvSpPr>
            <p:cNvPr id="9" name="矩形 8"/>
            <p:cNvSpPr/>
            <p:nvPr/>
          </p:nvSpPr>
          <p:spPr>
            <a:xfrm>
              <a:off x="200705" y="771844"/>
              <a:ext cx="11828022" cy="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46470" y="344358"/>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146822" y="607849"/>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2" name="矩形 11"/>
          <p:cNvSpPr/>
          <p:nvPr/>
        </p:nvSpPr>
        <p:spPr>
          <a:xfrm>
            <a:off x="568709" y="206728"/>
            <a:ext cx="4320413" cy="523220"/>
          </a:xfrm>
          <a:prstGeom prst="rect">
            <a:avLst/>
          </a:prstGeom>
        </p:spPr>
        <p:txBody>
          <a:bodyPr wrap="none">
            <a:spAutoFit/>
          </a:bodyPr>
          <a:lstStyle/>
          <a:p>
            <a:r>
              <a:rPr lang="zh-CN" altLang="en-US" sz="2800" dirty="0">
                <a:solidFill>
                  <a:schemeClr val="accent4">
                    <a:lumMod val="75000"/>
                  </a:schemeClr>
                </a:solidFill>
                <a:cs typeface="+mn-ea"/>
                <a:sym typeface="+mn-lt"/>
              </a:rPr>
              <a:t>肆</a:t>
            </a:r>
            <a:r>
              <a:rPr lang="zh-CN" altLang="en-US" sz="2800" dirty="0">
                <a:solidFill>
                  <a:srgbClr val="FF0000"/>
                </a:solidFill>
                <a:cs typeface="+mn-ea"/>
                <a:sym typeface="+mn-lt"/>
              </a:rPr>
              <a:t>  企业的专利管理与运用</a:t>
            </a:r>
          </a:p>
        </p:txBody>
      </p:sp>
      <p:sp>
        <p:nvSpPr>
          <p:cNvPr id="13" name="矩形 12"/>
          <p:cNvSpPr/>
          <p:nvPr/>
        </p:nvSpPr>
        <p:spPr>
          <a:xfrm>
            <a:off x="10427327" y="206728"/>
            <a:ext cx="1601400" cy="523220"/>
          </a:xfrm>
          <a:prstGeom prst="rect">
            <a:avLst/>
          </a:prstGeom>
        </p:spPr>
        <p:txBody>
          <a:bodyPr wrap="none">
            <a:spAutoFit/>
          </a:bodyPr>
          <a:lstStyle/>
          <a:p>
            <a:pPr algn="ctr"/>
            <a:r>
              <a:rPr lang="en-US" altLang="zh-CN" sz="2800" dirty="0">
                <a:solidFill>
                  <a:schemeClr val="accent4">
                    <a:lumMod val="75000"/>
                  </a:schemeClr>
                </a:solidFill>
                <a:cs typeface="+mn-ea"/>
                <a:sym typeface="+mn-lt"/>
              </a:rPr>
              <a:t>PART</a:t>
            </a:r>
            <a:r>
              <a:rPr lang="en-US" altLang="zh-CN" sz="2800" dirty="0">
                <a:solidFill>
                  <a:schemeClr val="tx1">
                    <a:lumMod val="65000"/>
                    <a:lumOff val="35000"/>
                  </a:schemeClr>
                </a:solidFill>
                <a:cs typeface="+mn-ea"/>
                <a:sym typeface="+mn-lt"/>
              </a:rPr>
              <a:t> </a:t>
            </a:r>
            <a:r>
              <a:rPr lang="en-US" altLang="zh-CN" sz="2800" dirty="0">
                <a:solidFill>
                  <a:srgbClr val="FF0000"/>
                </a:solidFill>
                <a:cs typeface="+mn-ea"/>
                <a:sym typeface="+mn-lt"/>
              </a:rPr>
              <a:t>04</a:t>
            </a:r>
            <a:endParaRPr lang="zh-CN" altLang="en-US" sz="2800" dirty="0">
              <a:solidFill>
                <a:srgbClr val="FF0000"/>
              </a:solidFill>
              <a:cs typeface="+mn-ea"/>
              <a:sym typeface="+mn-lt"/>
            </a:endParaRPr>
          </a:p>
        </p:txBody>
      </p:sp>
      <p:grpSp>
        <p:nvGrpSpPr>
          <p:cNvPr id="14" name="组合 13"/>
          <p:cNvGrpSpPr/>
          <p:nvPr/>
        </p:nvGrpSpPr>
        <p:grpSpPr>
          <a:xfrm>
            <a:off x="4592197" y="1194890"/>
            <a:ext cx="3007605" cy="587591"/>
            <a:chOff x="1968252" y="1507182"/>
            <a:chExt cx="3007605" cy="587591"/>
          </a:xfrm>
        </p:grpSpPr>
        <p:sp>
          <p:nvSpPr>
            <p:cNvPr id="15" name="圆角矩形 14"/>
            <p:cNvSpPr/>
            <p:nvPr/>
          </p:nvSpPr>
          <p:spPr>
            <a:xfrm>
              <a:off x="1968252" y="1507182"/>
              <a:ext cx="3007605" cy="58759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2631920" y="1600922"/>
              <a:ext cx="1702710" cy="400110"/>
            </a:xfrm>
            <a:prstGeom prst="rect">
              <a:avLst/>
            </a:prstGeom>
          </p:spPr>
          <p:txBody>
            <a:bodyPr wrap="none">
              <a:spAutoFit/>
            </a:bodyPr>
            <a:lstStyle/>
            <a:p>
              <a:r>
                <a:rPr lang="zh-CN" altLang="en-US" sz="2000" b="1" dirty="0">
                  <a:solidFill>
                    <a:schemeClr val="bg1"/>
                  </a:solidFill>
                  <a:cs typeface="+mn-ea"/>
                  <a:sym typeface="+mn-lt"/>
                </a:rPr>
                <a:t> </a:t>
              </a:r>
              <a:r>
                <a:rPr lang="en-US" altLang="zh-CN" sz="2000" b="1" dirty="0">
                  <a:solidFill>
                    <a:schemeClr val="bg1"/>
                  </a:solidFill>
                  <a:cs typeface="+mn-ea"/>
                  <a:sym typeface="+mn-lt"/>
                </a:rPr>
                <a:t>1</a:t>
              </a:r>
              <a:r>
                <a:rPr lang="zh-CN" altLang="en-US" sz="2000" b="1" dirty="0">
                  <a:solidFill>
                    <a:schemeClr val="bg1"/>
                  </a:solidFill>
                  <a:cs typeface="+mn-ea"/>
                  <a:sym typeface="+mn-lt"/>
                </a:rPr>
                <a:t>、专利运营</a:t>
              </a:r>
            </a:p>
          </p:txBody>
        </p:sp>
      </p:grpSp>
    </p:spTree>
    <p:extLst>
      <p:ext uri="{BB962C8B-B14F-4D97-AF65-F5344CB8AC3E}">
        <p14:creationId xmlns:p14="http://schemas.microsoft.com/office/powerpoint/2010/main" val="31988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2"/>
                                        </p:tgtEl>
                                        <p:attrNameLst>
                                          <p:attrName>ppt_y</p:attrName>
                                        </p:attrNameLst>
                                      </p:cBhvr>
                                      <p:tavLst>
                                        <p:tav tm="0">
                                          <p:val>
                                            <p:strVal val="#ppt_y"/>
                                          </p:val>
                                        </p:tav>
                                        <p:tav tm="100000">
                                          <p:val>
                                            <p:strVal val="#ppt_y"/>
                                          </p:val>
                                        </p:tav>
                                      </p:tavLst>
                                    </p:anim>
                                    <p:anim calcmode="lin" valueType="num">
                                      <p:cBhvr>
                                        <p:cTn id="1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par>
                          <p:cTn id="32" fill="hold">
                            <p:stCondLst>
                              <p:cond delay="3500"/>
                            </p:stCondLst>
                            <p:childTnLst>
                              <p:par>
                                <p:cTn id="33" presetID="53" presetClass="entr" presetSubtype="16"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27566" y="2612153"/>
            <a:ext cx="6096000" cy="2169825"/>
          </a:xfrm>
          <a:prstGeom prst="rect">
            <a:avLst/>
          </a:prstGeom>
        </p:spPr>
        <p:txBody>
          <a:bodyPr>
            <a:spAutoFit/>
          </a:bodyPr>
          <a:lstStyle/>
          <a:p>
            <a:pPr>
              <a:lnSpc>
                <a:spcPct val="150000"/>
              </a:lnSpc>
            </a:pPr>
            <a:r>
              <a:rPr lang="zh-CN" altLang="en-US" dirty="0">
                <a:solidFill>
                  <a:schemeClr val="tx1">
                    <a:lumMod val="65000"/>
                    <a:lumOff val="35000"/>
                  </a:schemeClr>
                </a:solidFill>
                <a:cs typeface="+mn-ea"/>
                <a:sym typeface="+mn-lt"/>
              </a:rPr>
              <a:t>拥有</a:t>
            </a:r>
            <a:r>
              <a:rPr lang="zh-CN" altLang="en-US" b="1" dirty="0">
                <a:solidFill>
                  <a:schemeClr val="accent4">
                    <a:lumMod val="75000"/>
                  </a:schemeClr>
                </a:solidFill>
                <a:cs typeface="+mn-ea"/>
                <a:sym typeface="+mn-lt"/>
              </a:rPr>
              <a:t>核心专利的数量</a:t>
            </a:r>
            <a:r>
              <a:rPr lang="zh-CN" altLang="en-US" dirty="0">
                <a:solidFill>
                  <a:schemeClr val="tx1">
                    <a:lumMod val="65000"/>
                    <a:lumOff val="35000"/>
                  </a:schemeClr>
                </a:solidFill>
                <a:cs typeface="+mn-ea"/>
                <a:sym typeface="+mn-lt"/>
              </a:rPr>
              <a:t>在一定程度上决定了一个企业科技创新的能力，以及其在某一行业中的地位。并且，专利还是企业的一项重要无形资产，在市场竞争和知识经济的条件下，专利的许可费、转让费、以及通过专利形成的技术垄断正越来越成为一个企业新的利润增长点。</a:t>
            </a:r>
          </a:p>
        </p:txBody>
      </p:sp>
      <p:grpSp>
        <p:nvGrpSpPr>
          <p:cNvPr id="4" name="组合 3"/>
          <p:cNvGrpSpPr/>
          <p:nvPr/>
        </p:nvGrpSpPr>
        <p:grpSpPr>
          <a:xfrm>
            <a:off x="104872" y="344358"/>
            <a:ext cx="11982257" cy="649081"/>
            <a:chOff x="46470" y="344358"/>
            <a:chExt cx="11982257" cy="649081"/>
          </a:xfrm>
        </p:grpSpPr>
        <p:sp>
          <p:nvSpPr>
            <p:cNvPr id="5" name="矩形 4"/>
            <p:cNvSpPr/>
            <p:nvPr/>
          </p:nvSpPr>
          <p:spPr>
            <a:xfrm>
              <a:off x="200705" y="771844"/>
              <a:ext cx="11828022" cy="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46470" y="344358"/>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146822" y="607849"/>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矩形 7"/>
          <p:cNvSpPr/>
          <p:nvPr/>
        </p:nvSpPr>
        <p:spPr>
          <a:xfrm>
            <a:off x="568709" y="206728"/>
            <a:ext cx="4320413" cy="523220"/>
          </a:xfrm>
          <a:prstGeom prst="rect">
            <a:avLst/>
          </a:prstGeom>
        </p:spPr>
        <p:txBody>
          <a:bodyPr wrap="none">
            <a:spAutoFit/>
          </a:bodyPr>
          <a:lstStyle/>
          <a:p>
            <a:r>
              <a:rPr lang="zh-CN" altLang="en-US" sz="2800" dirty="0">
                <a:solidFill>
                  <a:schemeClr val="accent4">
                    <a:lumMod val="75000"/>
                  </a:schemeClr>
                </a:solidFill>
                <a:cs typeface="+mn-ea"/>
                <a:sym typeface="+mn-lt"/>
              </a:rPr>
              <a:t>肆</a:t>
            </a:r>
            <a:r>
              <a:rPr lang="zh-CN" altLang="en-US" sz="2800" dirty="0">
                <a:solidFill>
                  <a:srgbClr val="FF0000"/>
                </a:solidFill>
                <a:cs typeface="+mn-ea"/>
                <a:sym typeface="+mn-lt"/>
              </a:rPr>
              <a:t>  企业的专利管理与运用</a:t>
            </a:r>
          </a:p>
        </p:txBody>
      </p:sp>
      <p:sp>
        <p:nvSpPr>
          <p:cNvPr id="9" name="矩形 8"/>
          <p:cNvSpPr/>
          <p:nvPr/>
        </p:nvSpPr>
        <p:spPr>
          <a:xfrm>
            <a:off x="10427327" y="206728"/>
            <a:ext cx="1601400" cy="523220"/>
          </a:xfrm>
          <a:prstGeom prst="rect">
            <a:avLst/>
          </a:prstGeom>
        </p:spPr>
        <p:txBody>
          <a:bodyPr wrap="none">
            <a:spAutoFit/>
          </a:bodyPr>
          <a:lstStyle/>
          <a:p>
            <a:pPr algn="ctr"/>
            <a:r>
              <a:rPr lang="en-US" altLang="zh-CN" sz="2800" dirty="0">
                <a:solidFill>
                  <a:schemeClr val="accent4">
                    <a:lumMod val="75000"/>
                  </a:schemeClr>
                </a:solidFill>
                <a:cs typeface="+mn-ea"/>
                <a:sym typeface="+mn-lt"/>
              </a:rPr>
              <a:t>PART</a:t>
            </a:r>
            <a:r>
              <a:rPr lang="en-US" altLang="zh-CN" sz="2800" dirty="0">
                <a:solidFill>
                  <a:schemeClr val="tx1">
                    <a:lumMod val="65000"/>
                    <a:lumOff val="35000"/>
                  </a:schemeClr>
                </a:solidFill>
                <a:cs typeface="+mn-ea"/>
                <a:sym typeface="+mn-lt"/>
              </a:rPr>
              <a:t> </a:t>
            </a:r>
            <a:r>
              <a:rPr lang="en-US" altLang="zh-CN" sz="2800" dirty="0">
                <a:solidFill>
                  <a:srgbClr val="FF0000"/>
                </a:solidFill>
                <a:cs typeface="+mn-ea"/>
                <a:sym typeface="+mn-lt"/>
              </a:rPr>
              <a:t>04</a:t>
            </a:r>
            <a:endParaRPr lang="zh-CN" altLang="en-US" sz="2800" dirty="0">
              <a:solidFill>
                <a:srgbClr val="FF0000"/>
              </a:solidFill>
              <a:cs typeface="+mn-ea"/>
              <a:sym typeface="+mn-lt"/>
            </a:endParaRPr>
          </a:p>
        </p:txBody>
      </p:sp>
      <p:grpSp>
        <p:nvGrpSpPr>
          <p:cNvPr id="10" name="组合 9"/>
          <p:cNvGrpSpPr/>
          <p:nvPr/>
        </p:nvGrpSpPr>
        <p:grpSpPr>
          <a:xfrm>
            <a:off x="4592198" y="1401718"/>
            <a:ext cx="3007605" cy="587591"/>
            <a:chOff x="2021139" y="1507182"/>
            <a:chExt cx="3007605" cy="587591"/>
          </a:xfrm>
        </p:grpSpPr>
        <p:sp>
          <p:nvSpPr>
            <p:cNvPr id="11" name="圆角矩形 10"/>
            <p:cNvSpPr/>
            <p:nvPr/>
          </p:nvSpPr>
          <p:spPr>
            <a:xfrm>
              <a:off x="2021139" y="1507182"/>
              <a:ext cx="3007605" cy="58759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2300086" y="1600922"/>
              <a:ext cx="2449710" cy="400110"/>
            </a:xfrm>
            <a:prstGeom prst="rect">
              <a:avLst/>
            </a:prstGeom>
          </p:spPr>
          <p:txBody>
            <a:bodyPr wrap="none">
              <a:spAutoFit/>
            </a:bodyPr>
            <a:lstStyle/>
            <a:p>
              <a:r>
                <a:rPr lang="zh-CN" altLang="en-US" sz="2000" b="1" dirty="0">
                  <a:solidFill>
                    <a:schemeClr val="bg1"/>
                  </a:solidFill>
                  <a:cs typeface="+mn-ea"/>
                  <a:sym typeface="+mn-lt"/>
                </a:rPr>
                <a:t> </a:t>
              </a:r>
              <a:r>
                <a:rPr lang="en-US" altLang="zh-CN" sz="2000" b="1" dirty="0">
                  <a:solidFill>
                    <a:schemeClr val="bg1"/>
                  </a:solidFill>
                  <a:cs typeface="+mn-ea"/>
                  <a:sym typeface="+mn-lt"/>
                </a:rPr>
                <a:t>2</a:t>
              </a:r>
              <a:r>
                <a:rPr lang="zh-CN" altLang="en-US" sz="2000" b="1" dirty="0">
                  <a:solidFill>
                    <a:schemeClr val="bg1"/>
                  </a:solidFill>
                  <a:cs typeface="+mn-ea"/>
                  <a:sym typeface="+mn-lt"/>
                </a:rPr>
                <a:t>、专利的商业运营</a:t>
              </a:r>
            </a:p>
          </p:txBody>
        </p:sp>
      </p:grpSp>
      <p:pic>
        <p:nvPicPr>
          <p:cNvPr id="13" name="图片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93672" y="2713203"/>
            <a:ext cx="2249943" cy="1967725"/>
          </a:xfrm>
          <a:prstGeom prst="rect">
            <a:avLst/>
          </a:prstGeom>
        </p:spPr>
      </p:pic>
    </p:spTree>
    <p:extLst>
      <p:ext uri="{BB962C8B-B14F-4D97-AF65-F5344CB8AC3E}">
        <p14:creationId xmlns:p14="http://schemas.microsoft.com/office/powerpoint/2010/main" val="30704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up)">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46571" y="-210819"/>
            <a:ext cx="3755571" cy="3755571"/>
          </a:xfrm>
          <a:prstGeom prst="rect">
            <a:avLst/>
          </a:prstGeom>
        </p:spPr>
      </p:pic>
      <p:sp>
        <p:nvSpPr>
          <p:cNvPr id="46083" name="椭圆 1"/>
          <p:cNvSpPr>
            <a:spLocks noChangeArrowheads="1"/>
          </p:cNvSpPr>
          <p:nvPr/>
        </p:nvSpPr>
        <p:spPr bwMode="auto">
          <a:xfrm>
            <a:off x="1060656" y="2502187"/>
            <a:ext cx="638175" cy="638175"/>
          </a:xfrm>
          <a:prstGeom prst="ellipse">
            <a:avLst/>
          </a:prstGeom>
          <a:solidFill>
            <a:schemeClr val="accent4">
              <a:lumMod val="60000"/>
              <a:lumOff val="40000"/>
            </a:schemeClr>
          </a:solidFill>
          <a:ln w="12700" cmpd="sng">
            <a:noFill/>
            <a:round/>
            <a:headEnd/>
            <a:tailEnd/>
          </a:ln>
        </p:spPr>
        <p:txBody>
          <a:bodyPr lIns="0" tIns="0" rIns="0" bIns="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FF0000"/>
                </a:solidFill>
                <a:latin typeface="+mn-lt"/>
                <a:ea typeface="+mn-ea"/>
                <a:cs typeface="+mn-ea"/>
                <a:sym typeface="+mn-lt"/>
              </a:rPr>
              <a:t>01</a:t>
            </a:r>
            <a:endParaRPr lang="zh-CN" altLang="en-US" sz="2800" dirty="0">
              <a:solidFill>
                <a:srgbClr val="FF0000"/>
              </a:solidFill>
              <a:latin typeface="+mn-lt"/>
              <a:ea typeface="+mn-ea"/>
              <a:cs typeface="+mn-ea"/>
              <a:sym typeface="+mn-lt"/>
            </a:endParaRPr>
          </a:p>
        </p:txBody>
      </p:sp>
      <p:cxnSp>
        <p:nvCxnSpPr>
          <p:cNvPr id="46084" name="直接箭头连接符 7"/>
          <p:cNvCxnSpPr>
            <a:cxnSpLocks noChangeShapeType="1"/>
          </p:cNvCxnSpPr>
          <p:nvPr/>
        </p:nvCxnSpPr>
        <p:spPr bwMode="auto">
          <a:xfrm flipV="1">
            <a:off x="1698831" y="2687924"/>
            <a:ext cx="492125" cy="190500"/>
          </a:xfrm>
          <a:prstGeom prst="straightConnector1">
            <a:avLst/>
          </a:prstGeom>
          <a:noFill/>
          <a:ln w="28575" cmpd="sng">
            <a:solidFill>
              <a:schemeClr val="accent4">
                <a:lumMod val="75000"/>
              </a:schemeClr>
            </a:solidFill>
            <a:round/>
            <a:headEnd/>
            <a:tailEnd type="arrow" w="med" len="med"/>
          </a:ln>
          <a:extLst>
            <a:ext uri="{909E8E84-426E-40DD-AFC4-6F175D3DCCD1}">
              <a14:hiddenFill xmlns:a14="http://schemas.microsoft.com/office/drawing/2010/main">
                <a:noFill/>
              </a14:hiddenFill>
            </a:ext>
          </a:extLst>
        </p:spPr>
      </p:cxnSp>
      <p:sp>
        <p:nvSpPr>
          <p:cNvPr id="46085" name="TextBox 9"/>
          <p:cNvSpPr txBox="1">
            <a:spLocks noChangeArrowheads="1"/>
          </p:cNvSpPr>
          <p:nvPr/>
        </p:nvSpPr>
        <p:spPr bwMode="auto">
          <a:xfrm>
            <a:off x="2190956" y="2004019"/>
            <a:ext cx="5341937"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zh-CN" altLang="en-US" sz="1600" b="0" dirty="0">
                <a:solidFill>
                  <a:schemeClr val="tx1">
                    <a:lumMod val="75000"/>
                    <a:lumOff val="25000"/>
                  </a:schemeClr>
                </a:solidFill>
                <a:latin typeface="+mn-lt"/>
                <a:ea typeface="+mn-ea"/>
                <a:cs typeface="+mn-ea"/>
                <a:sym typeface="+mn-lt"/>
              </a:rPr>
              <a:t>企业在境内（不含港、澳、台）注册，近三年内通过自主研发、受让、受赠、并购等方式，或通过5年以上独占许可方式，对其主要产品（服务）的核心支柱拥有自主知识产权；</a:t>
            </a:r>
            <a:endParaRPr lang="en-US" altLang="zh-CN" sz="1600" b="0" dirty="0">
              <a:solidFill>
                <a:schemeClr val="tx1">
                  <a:lumMod val="75000"/>
                  <a:lumOff val="25000"/>
                </a:schemeClr>
              </a:solidFill>
              <a:latin typeface="+mn-lt"/>
              <a:ea typeface="+mn-ea"/>
              <a:cs typeface="+mn-ea"/>
              <a:sym typeface="+mn-lt"/>
            </a:endParaRPr>
          </a:p>
        </p:txBody>
      </p:sp>
      <p:sp>
        <p:nvSpPr>
          <p:cNvPr id="46086" name="椭圆 11"/>
          <p:cNvSpPr>
            <a:spLocks noChangeArrowheads="1"/>
          </p:cNvSpPr>
          <p:nvPr/>
        </p:nvSpPr>
        <p:spPr bwMode="auto">
          <a:xfrm>
            <a:off x="2858500" y="3828313"/>
            <a:ext cx="638175" cy="639762"/>
          </a:xfrm>
          <a:prstGeom prst="ellipse">
            <a:avLst/>
          </a:prstGeom>
          <a:solidFill>
            <a:schemeClr val="accent4">
              <a:lumMod val="60000"/>
              <a:lumOff val="40000"/>
            </a:schemeClr>
          </a:solidFill>
          <a:ln w="12700" cmpd="sng">
            <a:noFill/>
            <a:round/>
            <a:headEnd/>
            <a:tailEnd/>
          </a:ln>
        </p:spPr>
        <p:txBody>
          <a:bodyPr lIns="0" tIns="0" rIns="0" bIns="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FF0000"/>
                </a:solidFill>
                <a:latin typeface="+mn-lt"/>
                <a:ea typeface="+mn-ea"/>
                <a:cs typeface="+mn-ea"/>
                <a:sym typeface="+mn-lt"/>
              </a:rPr>
              <a:t>02</a:t>
            </a:r>
            <a:endParaRPr lang="zh-CN" altLang="en-US" sz="2800" dirty="0">
              <a:solidFill>
                <a:srgbClr val="FF0000"/>
              </a:solidFill>
              <a:latin typeface="+mn-lt"/>
              <a:ea typeface="+mn-ea"/>
              <a:cs typeface="+mn-ea"/>
              <a:sym typeface="+mn-lt"/>
            </a:endParaRPr>
          </a:p>
        </p:txBody>
      </p:sp>
      <p:cxnSp>
        <p:nvCxnSpPr>
          <p:cNvPr id="46087" name="直接箭头连接符 14"/>
          <p:cNvCxnSpPr>
            <a:cxnSpLocks noChangeShapeType="1"/>
            <a:stCxn id="46086" idx="6"/>
          </p:cNvCxnSpPr>
          <p:nvPr/>
        </p:nvCxnSpPr>
        <p:spPr bwMode="auto">
          <a:xfrm flipV="1">
            <a:off x="3496675" y="3958488"/>
            <a:ext cx="492125" cy="188912"/>
          </a:xfrm>
          <a:prstGeom prst="straightConnector1">
            <a:avLst/>
          </a:prstGeom>
          <a:noFill/>
          <a:ln w="28575" cmpd="sng">
            <a:solidFill>
              <a:schemeClr val="accent4">
                <a:lumMod val="75000"/>
              </a:schemeClr>
            </a:solidFill>
            <a:round/>
            <a:headEnd/>
            <a:tailEnd type="arrow" w="med" len="med"/>
          </a:ln>
          <a:extLst>
            <a:ext uri="{909E8E84-426E-40DD-AFC4-6F175D3DCCD1}">
              <a14:hiddenFill xmlns:a14="http://schemas.microsoft.com/office/drawing/2010/main">
                <a:noFill/>
              </a14:hiddenFill>
            </a:ext>
          </a:extLst>
        </p:spPr>
      </p:cxnSp>
      <p:sp>
        <p:nvSpPr>
          <p:cNvPr id="46088" name="椭圆 15"/>
          <p:cNvSpPr>
            <a:spLocks noChangeArrowheads="1"/>
          </p:cNvSpPr>
          <p:nvPr/>
        </p:nvSpPr>
        <p:spPr bwMode="auto">
          <a:xfrm>
            <a:off x="4737432" y="5188821"/>
            <a:ext cx="638175" cy="638175"/>
          </a:xfrm>
          <a:prstGeom prst="ellipse">
            <a:avLst/>
          </a:prstGeom>
          <a:solidFill>
            <a:schemeClr val="accent4">
              <a:lumMod val="60000"/>
              <a:lumOff val="40000"/>
            </a:schemeClr>
          </a:solidFill>
          <a:ln w="12700" cmpd="sng">
            <a:noFill/>
            <a:round/>
            <a:headEnd/>
            <a:tailEnd/>
          </a:ln>
        </p:spPr>
        <p:txBody>
          <a:bodyPr lIns="0" tIns="0" rIns="0" bIns="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rgbClr val="FF0000"/>
                </a:solidFill>
                <a:latin typeface="+mn-lt"/>
                <a:ea typeface="+mn-ea"/>
                <a:cs typeface="+mn-ea"/>
                <a:sym typeface="+mn-lt"/>
              </a:rPr>
              <a:t>03</a:t>
            </a:r>
            <a:endParaRPr lang="zh-CN" altLang="en-US" sz="2800">
              <a:solidFill>
                <a:srgbClr val="FF0000"/>
              </a:solidFill>
              <a:latin typeface="+mn-lt"/>
              <a:ea typeface="+mn-ea"/>
              <a:cs typeface="+mn-ea"/>
              <a:sym typeface="+mn-lt"/>
            </a:endParaRPr>
          </a:p>
        </p:txBody>
      </p:sp>
      <p:cxnSp>
        <p:nvCxnSpPr>
          <p:cNvPr id="46089" name="直接箭头连接符 18"/>
          <p:cNvCxnSpPr>
            <a:cxnSpLocks noChangeShapeType="1"/>
            <a:stCxn id="46088" idx="6"/>
          </p:cNvCxnSpPr>
          <p:nvPr/>
        </p:nvCxnSpPr>
        <p:spPr bwMode="auto">
          <a:xfrm flipV="1">
            <a:off x="5375607" y="5318996"/>
            <a:ext cx="490537" cy="188913"/>
          </a:xfrm>
          <a:prstGeom prst="straightConnector1">
            <a:avLst/>
          </a:prstGeom>
          <a:noFill/>
          <a:ln w="28575" cmpd="sng">
            <a:solidFill>
              <a:schemeClr val="accent4">
                <a:lumMod val="75000"/>
              </a:schemeClr>
            </a:solidFill>
            <a:round/>
            <a:headEnd/>
            <a:tailEnd type="arrow" w="med" len="med"/>
          </a:ln>
          <a:extLst>
            <a:ext uri="{909E8E84-426E-40DD-AFC4-6F175D3DCCD1}">
              <a14:hiddenFill xmlns:a14="http://schemas.microsoft.com/office/drawing/2010/main">
                <a:noFill/>
              </a14:hiddenFill>
            </a:ext>
          </a:extLst>
        </p:spPr>
      </p:cxnSp>
      <p:sp>
        <p:nvSpPr>
          <p:cNvPr id="46090" name="TextBox 20"/>
          <p:cNvSpPr txBox="1">
            <a:spLocks noChangeArrowheads="1"/>
          </p:cNvSpPr>
          <p:nvPr/>
        </p:nvSpPr>
        <p:spPr bwMode="auto">
          <a:xfrm>
            <a:off x="3999686" y="3250938"/>
            <a:ext cx="5205413"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buClr>
                <a:schemeClr val="hlink"/>
              </a:buClr>
              <a:buSzPct val="120000"/>
            </a:pPr>
            <a:r>
              <a:rPr lang="zh-CN" altLang="en-US" sz="1600" b="0" dirty="0">
                <a:solidFill>
                  <a:schemeClr val="tx1">
                    <a:lumMod val="75000"/>
                    <a:lumOff val="25000"/>
                  </a:schemeClr>
                </a:solidFill>
                <a:latin typeface="+mn-lt"/>
                <a:ea typeface="+mn-ea"/>
                <a:cs typeface="+mn-ea"/>
                <a:sym typeface="+mn-lt"/>
              </a:rPr>
              <a:t>产品（服务）属《国有重点支持的高新技术领域》范围：</a:t>
            </a:r>
          </a:p>
          <a:p>
            <a:pPr algn="just" eaLnBrk="1" hangingPunct="1">
              <a:lnSpc>
                <a:spcPct val="130000"/>
              </a:lnSpc>
              <a:buClr>
                <a:schemeClr val="hlink"/>
              </a:buClr>
              <a:buSzPct val="120000"/>
            </a:pPr>
            <a:r>
              <a:rPr lang="zh-CN" altLang="en-US" sz="1600" b="0" dirty="0">
                <a:solidFill>
                  <a:schemeClr val="tx1">
                    <a:lumMod val="75000"/>
                    <a:lumOff val="25000"/>
                  </a:schemeClr>
                </a:solidFill>
                <a:latin typeface="+mn-lt"/>
                <a:ea typeface="+mn-ea"/>
                <a:cs typeface="+mn-ea"/>
                <a:sym typeface="+mn-lt"/>
              </a:rPr>
              <a:t> 电子信息技术、生物与新医药技术、航空航天技术、</a:t>
            </a:r>
            <a:r>
              <a:rPr lang="en-US" altLang="zh-CN" sz="1600" b="0" dirty="0" err="1">
                <a:solidFill>
                  <a:schemeClr val="tx1">
                    <a:lumMod val="75000"/>
                    <a:lumOff val="25000"/>
                  </a:schemeClr>
                </a:solidFill>
                <a:latin typeface="+mn-lt"/>
                <a:ea typeface="+mn-ea"/>
                <a:cs typeface="+mn-ea"/>
                <a:sym typeface="+mn-lt"/>
              </a:rPr>
              <a:t>新材料技术</a:t>
            </a:r>
            <a:r>
              <a:rPr lang="zh-CN" altLang="en-US" sz="1600" b="0" dirty="0">
                <a:solidFill>
                  <a:schemeClr val="tx1">
                    <a:lumMod val="75000"/>
                    <a:lumOff val="25000"/>
                  </a:schemeClr>
                </a:solidFill>
                <a:latin typeface="+mn-lt"/>
                <a:ea typeface="+mn-ea"/>
                <a:cs typeface="+mn-ea"/>
                <a:sym typeface="+mn-lt"/>
              </a:rPr>
              <a:t>、</a:t>
            </a:r>
            <a:r>
              <a:rPr lang="en-US" altLang="zh-CN" sz="1600" b="0" dirty="0" err="1">
                <a:solidFill>
                  <a:schemeClr val="tx1">
                    <a:lumMod val="75000"/>
                    <a:lumOff val="25000"/>
                  </a:schemeClr>
                </a:solidFill>
                <a:latin typeface="+mn-lt"/>
                <a:ea typeface="+mn-ea"/>
                <a:cs typeface="+mn-ea"/>
                <a:sym typeface="+mn-lt"/>
              </a:rPr>
              <a:t>高技术服务业</a:t>
            </a:r>
            <a:r>
              <a:rPr lang="en-US" altLang="zh-CN" sz="1600" b="0" dirty="0">
                <a:solidFill>
                  <a:schemeClr val="tx1">
                    <a:lumMod val="75000"/>
                    <a:lumOff val="25000"/>
                  </a:schemeClr>
                </a:solidFill>
                <a:latin typeface="+mn-lt"/>
                <a:ea typeface="+mn-ea"/>
                <a:cs typeface="+mn-ea"/>
                <a:sym typeface="+mn-lt"/>
              </a:rPr>
              <a:t> </a:t>
            </a:r>
            <a:r>
              <a:rPr lang="zh-CN" altLang="en-US" sz="1600" b="0" dirty="0">
                <a:solidFill>
                  <a:schemeClr val="tx1">
                    <a:lumMod val="75000"/>
                    <a:lumOff val="25000"/>
                  </a:schemeClr>
                </a:solidFill>
                <a:latin typeface="+mn-lt"/>
                <a:ea typeface="+mn-ea"/>
                <a:cs typeface="+mn-ea"/>
                <a:sym typeface="+mn-lt"/>
              </a:rPr>
              <a:t>、</a:t>
            </a:r>
            <a:r>
              <a:rPr lang="en-US" altLang="zh-CN" sz="1600" b="0" dirty="0" err="1">
                <a:solidFill>
                  <a:schemeClr val="tx1">
                    <a:lumMod val="75000"/>
                    <a:lumOff val="25000"/>
                  </a:schemeClr>
                </a:solidFill>
                <a:latin typeface="+mn-lt"/>
                <a:ea typeface="+mn-ea"/>
                <a:cs typeface="+mn-ea"/>
                <a:sym typeface="+mn-lt"/>
              </a:rPr>
              <a:t>新能源及节能技术</a:t>
            </a:r>
            <a:r>
              <a:rPr lang="zh-CN" altLang="en-US" sz="1600" b="0" dirty="0">
                <a:solidFill>
                  <a:schemeClr val="tx1">
                    <a:lumMod val="75000"/>
                    <a:lumOff val="25000"/>
                  </a:schemeClr>
                </a:solidFill>
                <a:latin typeface="+mn-lt"/>
                <a:ea typeface="+mn-ea"/>
                <a:cs typeface="+mn-ea"/>
                <a:sym typeface="+mn-lt"/>
              </a:rPr>
              <a:t>、</a:t>
            </a:r>
            <a:r>
              <a:rPr lang="en-US" altLang="zh-CN" sz="1600" b="0" dirty="0" err="1">
                <a:solidFill>
                  <a:schemeClr val="tx1">
                    <a:lumMod val="75000"/>
                    <a:lumOff val="25000"/>
                  </a:schemeClr>
                </a:solidFill>
                <a:latin typeface="+mn-lt"/>
                <a:ea typeface="+mn-ea"/>
                <a:cs typeface="+mn-ea"/>
                <a:sym typeface="+mn-lt"/>
              </a:rPr>
              <a:t>资源与环境技术</a:t>
            </a:r>
            <a:r>
              <a:rPr lang="zh-CN" altLang="en-US" sz="1600" b="0" dirty="0">
                <a:solidFill>
                  <a:schemeClr val="tx1">
                    <a:lumMod val="75000"/>
                    <a:lumOff val="25000"/>
                  </a:schemeClr>
                </a:solidFill>
                <a:latin typeface="+mn-lt"/>
                <a:ea typeface="+mn-ea"/>
                <a:cs typeface="+mn-ea"/>
                <a:sym typeface="+mn-lt"/>
              </a:rPr>
              <a:t>、</a:t>
            </a:r>
            <a:r>
              <a:rPr lang="en-US" altLang="zh-CN" sz="1600" b="0" dirty="0" err="1">
                <a:solidFill>
                  <a:schemeClr val="tx1">
                    <a:lumMod val="75000"/>
                    <a:lumOff val="25000"/>
                  </a:schemeClr>
                </a:solidFill>
                <a:latin typeface="+mn-lt"/>
                <a:ea typeface="+mn-ea"/>
                <a:cs typeface="+mn-ea"/>
                <a:sym typeface="+mn-lt"/>
              </a:rPr>
              <a:t>高新技术改造传统产业</a:t>
            </a:r>
            <a:r>
              <a:rPr lang="zh-CN" altLang="en-US" sz="1600" b="0" dirty="0">
                <a:solidFill>
                  <a:schemeClr val="tx1">
                    <a:lumMod val="75000"/>
                    <a:lumOff val="25000"/>
                  </a:schemeClr>
                </a:solidFill>
                <a:latin typeface="+mn-lt"/>
                <a:ea typeface="+mn-ea"/>
                <a:cs typeface="+mn-ea"/>
                <a:sym typeface="+mn-lt"/>
              </a:rPr>
              <a:t>、</a:t>
            </a:r>
            <a:r>
              <a:rPr lang="en-US" altLang="zh-CN" sz="1600" b="0" dirty="0" err="1">
                <a:solidFill>
                  <a:schemeClr val="tx1">
                    <a:lumMod val="75000"/>
                    <a:lumOff val="25000"/>
                  </a:schemeClr>
                </a:solidFill>
                <a:latin typeface="+mn-lt"/>
                <a:ea typeface="+mn-ea"/>
                <a:cs typeface="+mn-ea"/>
                <a:sym typeface="+mn-lt"/>
              </a:rPr>
              <a:t>其他领域</a:t>
            </a:r>
            <a:r>
              <a:rPr lang="zh-CN" altLang="en-US" sz="1600" b="0" dirty="0">
                <a:solidFill>
                  <a:schemeClr val="tx1">
                    <a:lumMod val="75000"/>
                    <a:lumOff val="25000"/>
                  </a:schemeClr>
                </a:solidFill>
                <a:latin typeface="+mn-lt"/>
                <a:ea typeface="+mn-ea"/>
                <a:cs typeface="+mn-ea"/>
                <a:sym typeface="+mn-lt"/>
              </a:rPr>
              <a:t>；</a:t>
            </a:r>
            <a:endParaRPr lang="en-US" altLang="zh-CN" sz="1600" b="0" dirty="0">
              <a:solidFill>
                <a:schemeClr val="tx1">
                  <a:lumMod val="75000"/>
                  <a:lumOff val="25000"/>
                </a:schemeClr>
              </a:solidFill>
              <a:latin typeface="+mn-lt"/>
              <a:ea typeface="+mn-ea"/>
              <a:cs typeface="+mn-ea"/>
              <a:sym typeface="+mn-lt"/>
            </a:endParaRPr>
          </a:p>
        </p:txBody>
      </p:sp>
      <p:sp>
        <p:nvSpPr>
          <p:cNvPr id="46091" name="TextBox 22"/>
          <p:cNvSpPr txBox="1">
            <a:spLocks noChangeArrowheads="1"/>
          </p:cNvSpPr>
          <p:nvPr/>
        </p:nvSpPr>
        <p:spPr bwMode="auto">
          <a:xfrm>
            <a:off x="5866144" y="4952290"/>
            <a:ext cx="5156200" cy="70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buClr>
                <a:schemeClr val="hlink"/>
              </a:buClr>
              <a:buSzPct val="120000"/>
            </a:pPr>
            <a:r>
              <a:rPr lang="zh-CN" altLang="en-US" sz="1600" b="0">
                <a:solidFill>
                  <a:schemeClr val="tx1">
                    <a:lumMod val="75000"/>
                    <a:lumOff val="25000"/>
                  </a:schemeClr>
                </a:solidFill>
                <a:latin typeface="+mn-lt"/>
                <a:ea typeface="+mn-ea"/>
                <a:cs typeface="+mn-ea"/>
                <a:sym typeface="+mn-lt"/>
              </a:rPr>
              <a:t>大学专科以上科技人员占企业当年职工人数30%以上，其中研发人员占企业当年职工总数10%以上；</a:t>
            </a:r>
            <a:endParaRPr lang="en-US" altLang="zh-CN" sz="1600" b="0">
              <a:solidFill>
                <a:schemeClr val="tx1">
                  <a:lumMod val="75000"/>
                  <a:lumOff val="25000"/>
                </a:schemeClr>
              </a:solidFill>
              <a:latin typeface="+mn-lt"/>
              <a:ea typeface="+mn-ea"/>
              <a:cs typeface="+mn-ea"/>
              <a:sym typeface="+mn-lt"/>
            </a:endParaRPr>
          </a:p>
        </p:txBody>
      </p:sp>
      <p:grpSp>
        <p:nvGrpSpPr>
          <p:cNvPr id="13" name="组合 12"/>
          <p:cNvGrpSpPr/>
          <p:nvPr/>
        </p:nvGrpSpPr>
        <p:grpSpPr>
          <a:xfrm>
            <a:off x="104872" y="344358"/>
            <a:ext cx="11982257" cy="649081"/>
            <a:chOff x="46470" y="344358"/>
            <a:chExt cx="11982257" cy="649081"/>
          </a:xfrm>
        </p:grpSpPr>
        <p:sp>
          <p:nvSpPr>
            <p:cNvPr id="14" name="矩形 13"/>
            <p:cNvSpPr/>
            <p:nvPr/>
          </p:nvSpPr>
          <p:spPr>
            <a:xfrm>
              <a:off x="200705" y="771844"/>
              <a:ext cx="11828022" cy="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a:off x="46470" y="344358"/>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146822" y="607849"/>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矩形 16"/>
          <p:cNvSpPr/>
          <p:nvPr/>
        </p:nvSpPr>
        <p:spPr>
          <a:xfrm>
            <a:off x="568709" y="206728"/>
            <a:ext cx="4320413" cy="523220"/>
          </a:xfrm>
          <a:prstGeom prst="rect">
            <a:avLst/>
          </a:prstGeom>
        </p:spPr>
        <p:txBody>
          <a:bodyPr wrap="none">
            <a:spAutoFit/>
          </a:bodyPr>
          <a:lstStyle/>
          <a:p>
            <a:r>
              <a:rPr lang="zh-CN" altLang="en-US" sz="2800" dirty="0">
                <a:solidFill>
                  <a:schemeClr val="accent4">
                    <a:lumMod val="75000"/>
                  </a:schemeClr>
                </a:solidFill>
                <a:cs typeface="+mn-ea"/>
                <a:sym typeface="+mn-lt"/>
              </a:rPr>
              <a:t>肆</a:t>
            </a:r>
            <a:r>
              <a:rPr lang="zh-CN" altLang="en-US" sz="2800" dirty="0">
                <a:solidFill>
                  <a:srgbClr val="FF0000"/>
                </a:solidFill>
                <a:cs typeface="+mn-ea"/>
                <a:sym typeface="+mn-lt"/>
              </a:rPr>
              <a:t>  企业的专利管理与运用</a:t>
            </a:r>
          </a:p>
        </p:txBody>
      </p:sp>
      <p:sp>
        <p:nvSpPr>
          <p:cNvPr id="18" name="矩形 17"/>
          <p:cNvSpPr/>
          <p:nvPr/>
        </p:nvSpPr>
        <p:spPr>
          <a:xfrm>
            <a:off x="10427327" y="206728"/>
            <a:ext cx="1601400" cy="523220"/>
          </a:xfrm>
          <a:prstGeom prst="rect">
            <a:avLst/>
          </a:prstGeom>
        </p:spPr>
        <p:txBody>
          <a:bodyPr wrap="none">
            <a:spAutoFit/>
          </a:bodyPr>
          <a:lstStyle/>
          <a:p>
            <a:pPr algn="ctr"/>
            <a:r>
              <a:rPr lang="en-US" altLang="zh-CN" sz="2800" dirty="0">
                <a:solidFill>
                  <a:schemeClr val="accent4">
                    <a:lumMod val="75000"/>
                  </a:schemeClr>
                </a:solidFill>
                <a:cs typeface="+mn-ea"/>
                <a:sym typeface="+mn-lt"/>
              </a:rPr>
              <a:t>PART</a:t>
            </a:r>
            <a:r>
              <a:rPr lang="en-US" altLang="zh-CN" sz="2800" dirty="0">
                <a:solidFill>
                  <a:schemeClr val="tx1">
                    <a:lumMod val="65000"/>
                    <a:lumOff val="35000"/>
                  </a:schemeClr>
                </a:solidFill>
                <a:cs typeface="+mn-ea"/>
                <a:sym typeface="+mn-lt"/>
              </a:rPr>
              <a:t> </a:t>
            </a:r>
            <a:r>
              <a:rPr lang="en-US" altLang="zh-CN" sz="2800" dirty="0">
                <a:solidFill>
                  <a:srgbClr val="FF0000"/>
                </a:solidFill>
                <a:cs typeface="+mn-ea"/>
                <a:sym typeface="+mn-lt"/>
              </a:rPr>
              <a:t>04</a:t>
            </a:r>
            <a:endParaRPr lang="zh-CN" altLang="en-US" sz="2800" dirty="0">
              <a:solidFill>
                <a:srgbClr val="FF0000"/>
              </a:solidFill>
              <a:cs typeface="+mn-ea"/>
              <a:sym typeface="+mn-lt"/>
            </a:endParaRPr>
          </a:p>
        </p:txBody>
      </p:sp>
      <p:grpSp>
        <p:nvGrpSpPr>
          <p:cNvPr id="19" name="组合 18"/>
          <p:cNvGrpSpPr/>
          <p:nvPr/>
        </p:nvGrpSpPr>
        <p:grpSpPr>
          <a:xfrm>
            <a:off x="4592198" y="1173117"/>
            <a:ext cx="3007605" cy="587591"/>
            <a:chOff x="2021139" y="1507182"/>
            <a:chExt cx="3007605" cy="587591"/>
          </a:xfrm>
        </p:grpSpPr>
        <p:sp>
          <p:nvSpPr>
            <p:cNvPr id="20" name="圆角矩形 19"/>
            <p:cNvSpPr/>
            <p:nvPr/>
          </p:nvSpPr>
          <p:spPr>
            <a:xfrm>
              <a:off x="2021139" y="1507182"/>
              <a:ext cx="3007605" cy="58759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2171846" y="1600922"/>
              <a:ext cx="2706190" cy="400110"/>
            </a:xfrm>
            <a:prstGeom prst="rect">
              <a:avLst/>
            </a:prstGeom>
          </p:spPr>
          <p:txBody>
            <a:bodyPr wrap="none">
              <a:spAutoFit/>
            </a:bodyPr>
            <a:lstStyle/>
            <a:p>
              <a:r>
                <a:rPr lang="zh-CN" altLang="en-US" sz="2000" b="1" dirty="0">
                  <a:solidFill>
                    <a:schemeClr val="bg1"/>
                  </a:solidFill>
                  <a:cs typeface="+mn-ea"/>
                  <a:sym typeface="+mn-lt"/>
                </a:rPr>
                <a:t> </a:t>
              </a:r>
              <a:r>
                <a:rPr lang="en-US" altLang="zh-CN" sz="2000" b="1" dirty="0">
                  <a:solidFill>
                    <a:schemeClr val="bg1"/>
                  </a:solidFill>
                  <a:cs typeface="+mn-ea"/>
                  <a:sym typeface="+mn-lt"/>
                </a:rPr>
                <a:t>3</a:t>
              </a:r>
              <a:r>
                <a:rPr lang="zh-CN" altLang="en-US" sz="2000" b="1" dirty="0">
                  <a:solidFill>
                    <a:schemeClr val="bg1"/>
                  </a:solidFill>
                  <a:cs typeface="+mn-ea"/>
                  <a:sym typeface="+mn-lt"/>
                </a:rPr>
                <a:t>、高新技术企业认定</a:t>
              </a:r>
            </a:p>
          </p:txBody>
        </p:sp>
      </p:grpSp>
    </p:spTree>
    <p:extLst>
      <p:ext uri="{BB962C8B-B14F-4D97-AF65-F5344CB8AC3E}">
        <p14:creationId xmlns:p14="http://schemas.microsoft.com/office/powerpoint/2010/main" val="349472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7"/>
                                        </p:tgtEl>
                                        <p:attrNameLst>
                                          <p:attrName>ppt_y</p:attrName>
                                        </p:attrNameLst>
                                      </p:cBhvr>
                                      <p:tavLst>
                                        <p:tav tm="0">
                                          <p:val>
                                            <p:strVal val="#ppt_y"/>
                                          </p:val>
                                        </p:tav>
                                        <p:tav tm="100000">
                                          <p:val>
                                            <p:strVal val="#ppt_y"/>
                                          </p:val>
                                        </p:tav>
                                      </p:tavLst>
                                    </p:anim>
                                    <p:anim calcmode="lin" valueType="num">
                                      <p:cBhvr>
                                        <p:cTn id="13"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7"/>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2000"/>
                            </p:stCondLst>
                            <p:childTnLst>
                              <p:par>
                                <p:cTn id="23" presetID="6"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53" presetClass="entr" presetSubtype="16" fill="hold" grpId="0" nodeType="afterEffect">
                                  <p:stCondLst>
                                    <p:cond delay="0"/>
                                  </p:stCondLst>
                                  <p:childTnLst>
                                    <p:set>
                                      <p:cBhvr>
                                        <p:cTn id="34" dur="1" fill="hold">
                                          <p:stCondLst>
                                            <p:cond delay="0"/>
                                          </p:stCondLst>
                                        </p:cTn>
                                        <p:tgtEl>
                                          <p:spTgt spid="46083"/>
                                        </p:tgtEl>
                                        <p:attrNameLst>
                                          <p:attrName>style.visibility</p:attrName>
                                        </p:attrNameLst>
                                      </p:cBhvr>
                                      <p:to>
                                        <p:strVal val="visible"/>
                                      </p:to>
                                    </p:set>
                                    <p:anim calcmode="lin" valueType="num">
                                      <p:cBhvr>
                                        <p:cTn id="35" dur="500" fill="hold"/>
                                        <p:tgtEl>
                                          <p:spTgt spid="46083"/>
                                        </p:tgtEl>
                                        <p:attrNameLst>
                                          <p:attrName>ppt_w</p:attrName>
                                        </p:attrNameLst>
                                      </p:cBhvr>
                                      <p:tavLst>
                                        <p:tav tm="0">
                                          <p:val>
                                            <p:fltVal val="0"/>
                                          </p:val>
                                        </p:tav>
                                        <p:tav tm="100000">
                                          <p:val>
                                            <p:strVal val="#ppt_w"/>
                                          </p:val>
                                        </p:tav>
                                      </p:tavLst>
                                    </p:anim>
                                    <p:anim calcmode="lin" valueType="num">
                                      <p:cBhvr>
                                        <p:cTn id="36" dur="500" fill="hold"/>
                                        <p:tgtEl>
                                          <p:spTgt spid="46083"/>
                                        </p:tgtEl>
                                        <p:attrNameLst>
                                          <p:attrName>ppt_h</p:attrName>
                                        </p:attrNameLst>
                                      </p:cBhvr>
                                      <p:tavLst>
                                        <p:tav tm="0">
                                          <p:val>
                                            <p:fltVal val="0"/>
                                          </p:val>
                                        </p:tav>
                                        <p:tav tm="100000">
                                          <p:val>
                                            <p:strVal val="#ppt_h"/>
                                          </p:val>
                                        </p:tav>
                                      </p:tavLst>
                                    </p:anim>
                                    <p:animEffect transition="in" filter="fade">
                                      <p:cBhvr>
                                        <p:cTn id="37" dur="500"/>
                                        <p:tgtEl>
                                          <p:spTgt spid="46083"/>
                                        </p:tgtEl>
                                      </p:cBhvr>
                                    </p:animEffect>
                                  </p:childTnLst>
                                </p:cTn>
                              </p:par>
                            </p:childTnLst>
                          </p:cTn>
                        </p:par>
                        <p:par>
                          <p:cTn id="38" fill="hold">
                            <p:stCondLst>
                              <p:cond delay="5500"/>
                            </p:stCondLst>
                            <p:childTnLst>
                              <p:par>
                                <p:cTn id="39" presetID="22" presetClass="entr" presetSubtype="8" fill="hold" nodeType="afterEffect">
                                  <p:stCondLst>
                                    <p:cond delay="0"/>
                                  </p:stCondLst>
                                  <p:childTnLst>
                                    <p:set>
                                      <p:cBhvr>
                                        <p:cTn id="40" dur="1" fill="hold">
                                          <p:stCondLst>
                                            <p:cond delay="0"/>
                                          </p:stCondLst>
                                        </p:cTn>
                                        <p:tgtEl>
                                          <p:spTgt spid="46084"/>
                                        </p:tgtEl>
                                        <p:attrNameLst>
                                          <p:attrName>style.visibility</p:attrName>
                                        </p:attrNameLst>
                                      </p:cBhvr>
                                      <p:to>
                                        <p:strVal val="visible"/>
                                      </p:to>
                                    </p:set>
                                    <p:animEffect transition="in" filter="wipe(left)">
                                      <p:cBhvr>
                                        <p:cTn id="41" dur="500"/>
                                        <p:tgtEl>
                                          <p:spTgt spid="46084"/>
                                        </p:tgtEl>
                                      </p:cBhvr>
                                    </p:animEffect>
                                  </p:childTnLst>
                                </p:cTn>
                              </p:par>
                            </p:childTnLst>
                          </p:cTn>
                        </p:par>
                        <p:par>
                          <p:cTn id="42" fill="hold">
                            <p:stCondLst>
                              <p:cond delay="6000"/>
                            </p:stCondLst>
                            <p:childTnLst>
                              <p:par>
                                <p:cTn id="43" presetID="17" presetClass="entr" presetSubtype="10" fill="hold" grpId="0" nodeType="afterEffect">
                                  <p:stCondLst>
                                    <p:cond delay="0"/>
                                  </p:stCondLst>
                                  <p:childTnLst>
                                    <p:set>
                                      <p:cBhvr>
                                        <p:cTn id="44" dur="1" fill="hold">
                                          <p:stCondLst>
                                            <p:cond delay="0"/>
                                          </p:stCondLst>
                                        </p:cTn>
                                        <p:tgtEl>
                                          <p:spTgt spid="46085"/>
                                        </p:tgtEl>
                                        <p:attrNameLst>
                                          <p:attrName>style.visibility</p:attrName>
                                        </p:attrNameLst>
                                      </p:cBhvr>
                                      <p:to>
                                        <p:strVal val="visible"/>
                                      </p:to>
                                    </p:set>
                                    <p:anim calcmode="lin" valueType="num">
                                      <p:cBhvr>
                                        <p:cTn id="45" dur="500" fill="hold"/>
                                        <p:tgtEl>
                                          <p:spTgt spid="46085"/>
                                        </p:tgtEl>
                                        <p:attrNameLst>
                                          <p:attrName>ppt_w</p:attrName>
                                        </p:attrNameLst>
                                      </p:cBhvr>
                                      <p:tavLst>
                                        <p:tav tm="0">
                                          <p:val>
                                            <p:fltVal val="0"/>
                                          </p:val>
                                        </p:tav>
                                        <p:tav tm="100000">
                                          <p:val>
                                            <p:strVal val="#ppt_w"/>
                                          </p:val>
                                        </p:tav>
                                      </p:tavLst>
                                    </p:anim>
                                    <p:anim calcmode="lin" valueType="num">
                                      <p:cBhvr>
                                        <p:cTn id="46" dur="500" fill="hold"/>
                                        <p:tgtEl>
                                          <p:spTgt spid="46085"/>
                                        </p:tgtEl>
                                        <p:attrNameLst>
                                          <p:attrName>ppt_h</p:attrName>
                                        </p:attrNameLst>
                                      </p:cBhvr>
                                      <p:tavLst>
                                        <p:tav tm="0">
                                          <p:val>
                                            <p:strVal val="#ppt_h"/>
                                          </p:val>
                                        </p:tav>
                                        <p:tav tm="100000">
                                          <p:val>
                                            <p:strVal val="#ppt_h"/>
                                          </p:val>
                                        </p:tav>
                                      </p:tavLst>
                                    </p:anim>
                                  </p:childTnLst>
                                </p:cTn>
                              </p:par>
                            </p:childTnLst>
                          </p:cTn>
                        </p:par>
                        <p:par>
                          <p:cTn id="47" fill="hold">
                            <p:stCondLst>
                              <p:cond delay="6500"/>
                            </p:stCondLst>
                            <p:childTnLst>
                              <p:par>
                                <p:cTn id="48" presetID="53" presetClass="entr" presetSubtype="16" fill="hold" grpId="0" nodeType="afterEffect">
                                  <p:stCondLst>
                                    <p:cond delay="0"/>
                                  </p:stCondLst>
                                  <p:childTnLst>
                                    <p:set>
                                      <p:cBhvr>
                                        <p:cTn id="49" dur="1" fill="hold">
                                          <p:stCondLst>
                                            <p:cond delay="0"/>
                                          </p:stCondLst>
                                        </p:cTn>
                                        <p:tgtEl>
                                          <p:spTgt spid="46086"/>
                                        </p:tgtEl>
                                        <p:attrNameLst>
                                          <p:attrName>style.visibility</p:attrName>
                                        </p:attrNameLst>
                                      </p:cBhvr>
                                      <p:to>
                                        <p:strVal val="visible"/>
                                      </p:to>
                                    </p:set>
                                    <p:anim calcmode="lin" valueType="num">
                                      <p:cBhvr>
                                        <p:cTn id="50" dur="500" fill="hold"/>
                                        <p:tgtEl>
                                          <p:spTgt spid="46086"/>
                                        </p:tgtEl>
                                        <p:attrNameLst>
                                          <p:attrName>ppt_w</p:attrName>
                                        </p:attrNameLst>
                                      </p:cBhvr>
                                      <p:tavLst>
                                        <p:tav tm="0">
                                          <p:val>
                                            <p:fltVal val="0"/>
                                          </p:val>
                                        </p:tav>
                                        <p:tav tm="100000">
                                          <p:val>
                                            <p:strVal val="#ppt_w"/>
                                          </p:val>
                                        </p:tav>
                                      </p:tavLst>
                                    </p:anim>
                                    <p:anim calcmode="lin" valueType="num">
                                      <p:cBhvr>
                                        <p:cTn id="51" dur="500" fill="hold"/>
                                        <p:tgtEl>
                                          <p:spTgt spid="46086"/>
                                        </p:tgtEl>
                                        <p:attrNameLst>
                                          <p:attrName>ppt_h</p:attrName>
                                        </p:attrNameLst>
                                      </p:cBhvr>
                                      <p:tavLst>
                                        <p:tav tm="0">
                                          <p:val>
                                            <p:fltVal val="0"/>
                                          </p:val>
                                        </p:tav>
                                        <p:tav tm="100000">
                                          <p:val>
                                            <p:strVal val="#ppt_h"/>
                                          </p:val>
                                        </p:tav>
                                      </p:tavLst>
                                    </p:anim>
                                    <p:animEffect transition="in" filter="fade">
                                      <p:cBhvr>
                                        <p:cTn id="52" dur="500"/>
                                        <p:tgtEl>
                                          <p:spTgt spid="46086"/>
                                        </p:tgtEl>
                                      </p:cBhvr>
                                    </p:animEffect>
                                  </p:childTnLst>
                                </p:cTn>
                              </p:par>
                            </p:childTnLst>
                          </p:cTn>
                        </p:par>
                        <p:par>
                          <p:cTn id="53" fill="hold">
                            <p:stCondLst>
                              <p:cond delay="7000"/>
                            </p:stCondLst>
                            <p:childTnLst>
                              <p:par>
                                <p:cTn id="54" presetID="22" presetClass="entr" presetSubtype="8" fill="hold" nodeType="afterEffect">
                                  <p:stCondLst>
                                    <p:cond delay="0"/>
                                  </p:stCondLst>
                                  <p:childTnLst>
                                    <p:set>
                                      <p:cBhvr>
                                        <p:cTn id="55" dur="1" fill="hold">
                                          <p:stCondLst>
                                            <p:cond delay="0"/>
                                          </p:stCondLst>
                                        </p:cTn>
                                        <p:tgtEl>
                                          <p:spTgt spid="46087"/>
                                        </p:tgtEl>
                                        <p:attrNameLst>
                                          <p:attrName>style.visibility</p:attrName>
                                        </p:attrNameLst>
                                      </p:cBhvr>
                                      <p:to>
                                        <p:strVal val="visible"/>
                                      </p:to>
                                    </p:set>
                                    <p:animEffect transition="in" filter="wipe(left)">
                                      <p:cBhvr>
                                        <p:cTn id="56" dur="500"/>
                                        <p:tgtEl>
                                          <p:spTgt spid="46087"/>
                                        </p:tgtEl>
                                      </p:cBhvr>
                                    </p:animEffect>
                                  </p:childTnLst>
                                </p:cTn>
                              </p:par>
                            </p:childTnLst>
                          </p:cTn>
                        </p:par>
                        <p:par>
                          <p:cTn id="57" fill="hold">
                            <p:stCondLst>
                              <p:cond delay="7500"/>
                            </p:stCondLst>
                            <p:childTnLst>
                              <p:par>
                                <p:cTn id="58" presetID="17" presetClass="entr" presetSubtype="10" fill="hold" grpId="0" nodeType="afterEffect">
                                  <p:stCondLst>
                                    <p:cond delay="0"/>
                                  </p:stCondLst>
                                  <p:childTnLst>
                                    <p:set>
                                      <p:cBhvr>
                                        <p:cTn id="59" dur="1" fill="hold">
                                          <p:stCondLst>
                                            <p:cond delay="0"/>
                                          </p:stCondLst>
                                        </p:cTn>
                                        <p:tgtEl>
                                          <p:spTgt spid="46090"/>
                                        </p:tgtEl>
                                        <p:attrNameLst>
                                          <p:attrName>style.visibility</p:attrName>
                                        </p:attrNameLst>
                                      </p:cBhvr>
                                      <p:to>
                                        <p:strVal val="visible"/>
                                      </p:to>
                                    </p:set>
                                    <p:anim calcmode="lin" valueType="num">
                                      <p:cBhvr>
                                        <p:cTn id="60" dur="500" fill="hold"/>
                                        <p:tgtEl>
                                          <p:spTgt spid="46090"/>
                                        </p:tgtEl>
                                        <p:attrNameLst>
                                          <p:attrName>ppt_w</p:attrName>
                                        </p:attrNameLst>
                                      </p:cBhvr>
                                      <p:tavLst>
                                        <p:tav tm="0">
                                          <p:val>
                                            <p:fltVal val="0"/>
                                          </p:val>
                                        </p:tav>
                                        <p:tav tm="100000">
                                          <p:val>
                                            <p:strVal val="#ppt_w"/>
                                          </p:val>
                                        </p:tav>
                                      </p:tavLst>
                                    </p:anim>
                                    <p:anim calcmode="lin" valueType="num">
                                      <p:cBhvr>
                                        <p:cTn id="61" dur="500" fill="hold"/>
                                        <p:tgtEl>
                                          <p:spTgt spid="46090"/>
                                        </p:tgtEl>
                                        <p:attrNameLst>
                                          <p:attrName>ppt_h</p:attrName>
                                        </p:attrNameLst>
                                      </p:cBhvr>
                                      <p:tavLst>
                                        <p:tav tm="0">
                                          <p:val>
                                            <p:strVal val="#ppt_h"/>
                                          </p:val>
                                        </p:tav>
                                        <p:tav tm="100000">
                                          <p:val>
                                            <p:strVal val="#ppt_h"/>
                                          </p:val>
                                        </p:tav>
                                      </p:tavLst>
                                    </p:anim>
                                  </p:childTnLst>
                                </p:cTn>
                              </p:par>
                            </p:childTnLst>
                          </p:cTn>
                        </p:par>
                        <p:par>
                          <p:cTn id="62" fill="hold">
                            <p:stCondLst>
                              <p:cond delay="8000"/>
                            </p:stCondLst>
                            <p:childTnLst>
                              <p:par>
                                <p:cTn id="63" presetID="53" presetClass="entr" presetSubtype="16" fill="hold" grpId="0" nodeType="afterEffect">
                                  <p:stCondLst>
                                    <p:cond delay="0"/>
                                  </p:stCondLst>
                                  <p:childTnLst>
                                    <p:set>
                                      <p:cBhvr>
                                        <p:cTn id="64" dur="1" fill="hold">
                                          <p:stCondLst>
                                            <p:cond delay="0"/>
                                          </p:stCondLst>
                                        </p:cTn>
                                        <p:tgtEl>
                                          <p:spTgt spid="46088"/>
                                        </p:tgtEl>
                                        <p:attrNameLst>
                                          <p:attrName>style.visibility</p:attrName>
                                        </p:attrNameLst>
                                      </p:cBhvr>
                                      <p:to>
                                        <p:strVal val="visible"/>
                                      </p:to>
                                    </p:set>
                                    <p:anim calcmode="lin" valueType="num">
                                      <p:cBhvr>
                                        <p:cTn id="65" dur="500" fill="hold"/>
                                        <p:tgtEl>
                                          <p:spTgt spid="46088"/>
                                        </p:tgtEl>
                                        <p:attrNameLst>
                                          <p:attrName>ppt_w</p:attrName>
                                        </p:attrNameLst>
                                      </p:cBhvr>
                                      <p:tavLst>
                                        <p:tav tm="0">
                                          <p:val>
                                            <p:fltVal val="0"/>
                                          </p:val>
                                        </p:tav>
                                        <p:tav tm="100000">
                                          <p:val>
                                            <p:strVal val="#ppt_w"/>
                                          </p:val>
                                        </p:tav>
                                      </p:tavLst>
                                    </p:anim>
                                    <p:anim calcmode="lin" valueType="num">
                                      <p:cBhvr>
                                        <p:cTn id="66" dur="500" fill="hold"/>
                                        <p:tgtEl>
                                          <p:spTgt spid="46088"/>
                                        </p:tgtEl>
                                        <p:attrNameLst>
                                          <p:attrName>ppt_h</p:attrName>
                                        </p:attrNameLst>
                                      </p:cBhvr>
                                      <p:tavLst>
                                        <p:tav tm="0">
                                          <p:val>
                                            <p:fltVal val="0"/>
                                          </p:val>
                                        </p:tav>
                                        <p:tav tm="100000">
                                          <p:val>
                                            <p:strVal val="#ppt_h"/>
                                          </p:val>
                                        </p:tav>
                                      </p:tavLst>
                                    </p:anim>
                                    <p:animEffect transition="in" filter="fade">
                                      <p:cBhvr>
                                        <p:cTn id="67" dur="500"/>
                                        <p:tgtEl>
                                          <p:spTgt spid="46088"/>
                                        </p:tgtEl>
                                      </p:cBhvr>
                                    </p:animEffect>
                                  </p:childTnLst>
                                </p:cTn>
                              </p:par>
                            </p:childTnLst>
                          </p:cTn>
                        </p:par>
                        <p:par>
                          <p:cTn id="68" fill="hold">
                            <p:stCondLst>
                              <p:cond delay="8500"/>
                            </p:stCondLst>
                            <p:childTnLst>
                              <p:par>
                                <p:cTn id="69" presetID="22" presetClass="entr" presetSubtype="8" fill="hold" nodeType="afterEffect">
                                  <p:stCondLst>
                                    <p:cond delay="0"/>
                                  </p:stCondLst>
                                  <p:childTnLst>
                                    <p:set>
                                      <p:cBhvr>
                                        <p:cTn id="70" dur="1" fill="hold">
                                          <p:stCondLst>
                                            <p:cond delay="0"/>
                                          </p:stCondLst>
                                        </p:cTn>
                                        <p:tgtEl>
                                          <p:spTgt spid="46089"/>
                                        </p:tgtEl>
                                        <p:attrNameLst>
                                          <p:attrName>style.visibility</p:attrName>
                                        </p:attrNameLst>
                                      </p:cBhvr>
                                      <p:to>
                                        <p:strVal val="visible"/>
                                      </p:to>
                                    </p:set>
                                    <p:animEffect transition="in" filter="wipe(left)">
                                      <p:cBhvr>
                                        <p:cTn id="71" dur="500"/>
                                        <p:tgtEl>
                                          <p:spTgt spid="46089"/>
                                        </p:tgtEl>
                                      </p:cBhvr>
                                    </p:animEffect>
                                  </p:childTnLst>
                                </p:cTn>
                              </p:par>
                            </p:childTnLst>
                          </p:cTn>
                        </p:par>
                        <p:par>
                          <p:cTn id="72" fill="hold">
                            <p:stCondLst>
                              <p:cond delay="9000"/>
                            </p:stCondLst>
                            <p:childTnLst>
                              <p:par>
                                <p:cTn id="73" presetID="17" presetClass="entr" presetSubtype="10" fill="hold" grpId="0" nodeType="afterEffect">
                                  <p:stCondLst>
                                    <p:cond delay="0"/>
                                  </p:stCondLst>
                                  <p:childTnLst>
                                    <p:set>
                                      <p:cBhvr>
                                        <p:cTn id="74" dur="1" fill="hold">
                                          <p:stCondLst>
                                            <p:cond delay="0"/>
                                          </p:stCondLst>
                                        </p:cTn>
                                        <p:tgtEl>
                                          <p:spTgt spid="46091"/>
                                        </p:tgtEl>
                                        <p:attrNameLst>
                                          <p:attrName>style.visibility</p:attrName>
                                        </p:attrNameLst>
                                      </p:cBhvr>
                                      <p:to>
                                        <p:strVal val="visible"/>
                                      </p:to>
                                    </p:set>
                                    <p:anim calcmode="lin" valueType="num">
                                      <p:cBhvr>
                                        <p:cTn id="75" dur="500" fill="hold"/>
                                        <p:tgtEl>
                                          <p:spTgt spid="46091"/>
                                        </p:tgtEl>
                                        <p:attrNameLst>
                                          <p:attrName>ppt_w</p:attrName>
                                        </p:attrNameLst>
                                      </p:cBhvr>
                                      <p:tavLst>
                                        <p:tav tm="0">
                                          <p:val>
                                            <p:fltVal val="0"/>
                                          </p:val>
                                        </p:tav>
                                        <p:tav tm="100000">
                                          <p:val>
                                            <p:strVal val="#ppt_w"/>
                                          </p:val>
                                        </p:tav>
                                      </p:tavLst>
                                    </p:anim>
                                    <p:anim calcmode="lin" valueType="num">
                                      <p:cBhvr>
                                        <p:cTn id="76" dur="500" fill="hold"/>
                                        <p:tgtEl>
                                          <p:spTgt spid="460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nimBg="1"/>
      <p:bldP spid="46085" grpId="0"/>
      <p:bldP spid="46086" grpId="0" animBg="1"/>
      <p:bldP spid="46088" grpId="0" animBg="1"/>
      <p:bldP spid="46090" grpId="0"/>
      <p:bldP spid="46091"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20773" y="1855337"/>
            <a:ext cx="2294705" cy="1905448"/>
          </a:xfrm>
          <a:prstGeom prst="rect">
            <a:avLst/>
          </a:prstGeom>
        </p:spPr>
      </p:pic>
      <p:sp>
        <p:nvSpPr>
          <p:cNvPr id="46083" name="椭圆 1"/>
          <p:cNvSpPr>
            <a:spLocks noChangeArrowheads="1"/>
          </p:cNvSpPr>
          <p:nvPr/>
        </p:nvSpPr>
        <p:spPr bwMode="auto">
          <a:xfrm>
            <a:off x="956155" y="2580565"/>
            <a:ext cx="638175" cy="638175"/>
          </a:xfrm>
          <a:prstGeom prst="ellipse">
            <a:avLst/>
          </a:prstGeom>
          <a:solidFill>
            <a:schemeClr val="accent4">
              <a:lumMod val="60000"/>
              <a:lumOff val="40000"/>
            </a:schemeClr>
          </a:solidFill>
          <a:ln w="12700" cmpd="sng">
            <a:noFill/>
            <a:round/>
            <a:headEnd/>
            <a:tailEnd/>
          </a:ln>
        </p:spPr>
        <p:txBody>
          <a:bodyPr lIns="0" tIns="0" rIns="0" bIns="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FF0000"/>
                </a:solidFill>
                <a:latin typeface="+mn-lt"/>
                <a:ea typeface="+mn-ea"/>
                <a:cs typeface="+mn-ea"/>
                <a:sym typeface="+mn-lt"/>
              </a:rPr>
              <a:t>04</a:t>
            </a:r>
            <a:endParaRPr lang="zh-CN" altLang="en-US" sz="2800" dirty="0">
              <a:solidFill>
                <a:srgbClr val="FF0000"/>
              </a:solidFill>
              <a:latin typeface="+mn-lt"/>
              <a:ea typeface="+mn-ea"/>
              <a:cs typeface="+mn-ea"/>
              <a:sym typeface="+mn-lt"/>
            </a:endParaRPr>
          </a:p>
        </p:txBody>
      </p:sp>
      <p:cxnSp>
        <p:nvCxnSpPr>
          <p:cNvPr id="46084" name="直接箭头连接符 7"/>
          <p:cNvCxnSpPr>
            <a:cxnSpLocks noChangeShapeType="1"/>
          </p:cNvCxnSpPr>
          <p:nvPr/>
        </p:nvCxnSpPr>
        <p:spPr bwMode="auto">
          <a:xfrm flipV="1">
            <a:off x="1594330" y="2766302"/>
            <a:ext cx="492125" cy="190500"/>
          </a:xfrm>
          <a:prstGeom prst="straightConnector1">
            <a:avLst/>
          </a:prstGeom>
          <a:noFill/>
          <a:ln w="28575" cmpd="sng">
            <a:solidFill>
              <a:schemeClr val="accent4">
                <a:lumMod val="75000"/>
              </a:schemeClr>
            </a:solidFill>
            <a:round/>
            <a:headEnd/>
            <a:tailEnd type="arrow" w="med" len="med"/>
          </a:ln>
          <a:extLst>
            <a:ext uri="{909E8E84-426E-40DD-AFC4-6F175D3DCCD1}">
              <a14:hiddenFill xmlns:a14="http://schemas.microsoft.com/office/drawing/2010/main">
                <a:noFill/>
              </a14:hiddenFill>
            </a:ext>
          </a:extLst>
        </p:spPr>
      </p:cxnSp>
      <p:sp>
        <p:nvSpPr>
          <p:cNvPr id="46085" name="TextBox 9"/>
          <p:cNvSpPr txBox="1">
            <a:spLocks noChangeArrowheads="1"/>
          </p:cNvSpPr>
          <p:nvPr/>
        </p:nvSpPr>
        <p:spPr bwMode="auto">
          <a:xfrm>
            <a:off x="2086455" y="2082397"/>
            <a:ext cx="6273777"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zh-CN" altLang="en-US" sz="1600" b="0" dirty="0">
                <a:solidFill>
                  <a:schemeClr val="tx1">
                    <a:lumMod val="75000"/>
                    <a:lumOff val="25000"/>
                  </a:schemeClr>
                </a:solidFill>
                <a:latin typeface="+mn-lt"/>
                <a:ea typeface="+mn-ea"/>
                <a:cs typeface="+mn-ea"/>
                <a:sym typeface="+mn-lt"/>
              </a:rPr>
              <a:t>近三年研发费用点销售收入总额比例符合以下要求：</a:t>
            </a:r>
            <a:endParaRPr lang="en-US" altLang="zh-CN" sz="1600" b="0" dirty="0">
              <a:solidFill>
                <a:schemeClr val="tx1">
                  <a:lumMod val="75000"/>
                  <a:lumOff val="25000"/>
                </a:schemeClr>
              </a:solidFill>
              <a:latin typeface="+mn-lt"/>
              <a:ea typeface="+mn-ea"/>
              <a:cs typeface="+mn-ea"/>
              <a:sym typeface="+mn-lt"/>
            </a:endParaRPr>
          </a:p>
          <a:p>
            <a:pPr marL="342900" indent="-342900" algn="just" eaLnBrk="1" hangingPunct="1">
              <a:lnSpc>
                <a:spcPct val="130000"/>
              </a:lnSpc>
              <a:buFont typeface="+mj-lt"/>
              <a:buAutoNum type="alphaLcParenR"/>
            </a:pPr>
            <a:r>
              <a:rPr lang="zh-CN" altLang="en-US" sz="1600" b="0" dirty="0">
                <a:solidFill>
                  <a:schemeClr val="tx1">
                    <a:lumMod val="75000"/>
                    <a:lumOff val="25000"/>
                  </a:schemeClr>
                </a:solidFill>
                <a:latin typeface="+mn-lt"/>
                <a:ea typeface="+mn-ea"/>
                <a:cs typeface="+mn-ea"/>
                <a:sym typeface="+mn-lt"/>
              </a:rPr>
              <a:t>最近一年销售收入小于</a:t>
            </a:r>
            <a:r>
              <a:rPr lang="en-US" altLang="zh-CN" sz="1600" b="0" dirty="0">
                <a:solidFill>
                  <a:schemeClr val="tx1">
                    <a:lumMod val="75000"/>
                    <a:lumOff val="25000"/>
                  </a:schemeClr>
                </a:solidFill>
                <a:latin typeface="+mn-lt"/>
                <a:ea typeface="+mn-ea"/>
                <a:cs typeface="+mn-ea"/>
                <a:sym typeface="+mn-lt"/>
              </a:rPr>
              <a:t>5000</a:t>
            </a:r>
            <a:r>
              <a:rPr lang="zh-CN" altLang="en-US" sz="1600" b="0" dirty="0">
                <a:solidFill>
                  <a:schemeClr val="tx1">
                    <a:lumMod val="75000"/>
                    <a:lumOff val="25000"/>
                  </a:schemeClr>
                </a:solidFill>
                <a:latin typeface="+mn-lt"/>
                <a:ea typeface="+mn-ea"/>
                <a:cs typeface="+mn-ea"/>
                <a:sym typeface="+mn-lt"/>
              </a:rPr>
              <a:t>万元的，比例不低于</a:t>
            </a:r>
            <a:r>
              <a:rPr lang="en-US" altLang="zh-CN" sz="1600" b="0" dirty="0">
                <a:solidFill>
                  <a:schemeClr val="tx1">
                    <a:lumMod val="75000"/>
                    <a:lumOff val="25000"/>
                  </a:schemeClr>
                </a:solidFill>
                <a:latin typeface="+mn-lt"/>
                <a:ea typeface="+mn-ea"/>
                <a:cs typeface="+mn-ea"/>
                <a:sym typeface="+mn-lt"/>
              </a:rPr>
              <a:t>6%</a:t>
            </a:r>
            <a:r>
              <a:rPr lang="zh-CN" altLang="en-US" sz="1600" b="0" dirty="0">
                <a:solidFill>
                  <a:schemeClr val="tx1">
                    <a:lumMod val="75000"/>
                    <a:lumOff val="25000"/>
                  </a:schemeClr>
                </a:solidFill>
                <a:latin typeface="+mn-lt"/>
                <a:ea typeface="+mn-ea"/>
                <a:cs typeface="+mn-ea"/>
                <a:sym typeface="+mn-lt"/>
              </a:rPr>
              <a:t>；</a:t>
            </a:r>
          </a:p>
          <a:p>
            <a:pPr marL="342900" indent="-342900" algn="just" eaLnBrk="1" hangingPunct="1">
              <a:lnSpc>
                <a:spcPct val="130000"/>
              </a:lnSpc>
              <a:buFont typeface="+mj-lt"/>
              <a:buAutoNum type="alphaLcParenR"/>
            </a:pPr>
            <a:r>
              <a:rPr lang="zh-CN" altLang="en-US" sz="1600" b="0" dirty="0">
                <a:solidFill>
                  <a:schemeClr val="tx1">
                    <a:lumMod val="75000"/>
                    <a:lumOff val="25000"/>
                  </a:schemeClr>
                </a:solidFill>
                <a:latin typeface="+mn-lt"/>
                <a:ea typeface="+mn-ea"/>
                <a:cs typeface="+mn-ea"/>
                <a:sym typeface="+mn-lt"/>
              </a:rPr>
              <a:t>最近一年销售收入在</a:t>
            </a:r>
            <a:r>
              <a:rPr lang="en-US" altLang="zh-CN" sz="1600" b="0" dirty="0">
                <a:solidFill>
                  <a:schemeClr val="tx1">
                    <a:lumMod val="75000"/>
                    <a:lumOff val="25000"/>
                  </a:schemeClr>
                </a:solidFill>
                <a:latin typeface="+mn-lt"/>
                <a:ea typeface="+mn-ea"/>
                <a:cs typeface="+mn-ea"/>
                <a:sym typeface="+mn-lt"/>
              </a:rPr>
              <a:t>5000</a:t>
            </a:r>
            <a:r>
              <a:rPr lang="zh-CN" altLang="en-US" sz="1600" b="0" dirty="0">
                <a:solidFill>
                  <a:schemeClr val="tx1">
                    <a:lumMod val="75000"/>
                    <a:lumOff val="25000"/>
                  </a:schemeClr>
                </a:solidFill>
                <a:latin typeface="+mn-lt"/>
                <a:ea typeface="+mn-ea"/>
                <a:cs typeface="+mn-ea"/>
                <a:sym typeface="+mn-lt"/>
              </a:rPr>
              <a:t>万元至</a:t>
            </a:r>
            <a:r>
              <a:rPr lang="en-US" altLang="zh-CN" sz="1600" b="0" dirty="0">
                <a:solidFill>
                  <a:schemeClr val="tx1">
                    <a:lumMod val="75000"/>
                    <a:lumOff val="25000"/>
                  </a:schemeClr>
                </a:solidFill>
                <a:latin typeface="+mn-lt"/>
                <a:ea typeface="+mn-ea"/>
                <a:cs typeface="+mn-ea"/>
                <a:sym typeface="+mn-lt"/>
              </a:rPr>
              <a:t>2</a:t>
            </a:r>
            <a:r>
              <a:rPr lang="zh-CN" altLang="en-US" sz="1600" b="0" dirty="0">
                <a:solidFill>
                  <a:schemeClr val="tx1">
                    <a:lumMod val="75000"/>
                    <a:lumOff val="25000"/>
                  </a:schemeClr>
                </a:solidFill>
                <a:latin typeface="+mn-lt"/>
                <a:ea typeface="+mn-ea"/>
                <a:cs typeface="+mn-ea"/>
                <a:sym typeface="+mn-lt"/>
              </a:rPr>
              <a:t>亿元的，比例不低于</a:t>
            </a:r>
            <a:r>
              <a:rPr lang="en-US" altLang="zh-CN" sz="1600" b="0" dirty="0">
                <a:solidFill>
                  <a:schemeClr val="tx1">
                    <a:lumMod val="75000"/>
                    <a:lumOff val="25000"/>
                  </a:schemeClr>
                </a:solidFill>
                <a:latin typeface="+mn-lt"/>
                <a:ea typeface="+mn-ea"/>
                <a:cs typeface="+mn-ea"/>
                <a:sym typeface="+mn-lt"/>
              </a:rPr>
              <a:t>4%</a:t>
            </a:r>
            <a:r>
              <a:rPr lang="zh-CN" altLang="en-US" sz="1600" b="0" dirty="0">
                <a:solidFill>
                  <a:schemeClr val="tx1">
                    <a:lumMod val="75000"/>
                    <a:lumOff val="25000"/>
                  </a:schemeClr>
                </a:solidFill>
                <a:latin typeface="+mn-lt"/>
                <a:ea typeface="+mn-ea"/>
                <a:cs typeface="+mn-ea"/>
                <a:sym typeface="+mn-lt"/>
              </a:rPr>
              <a:t>；</a:t>
            </a:r>
          </a:p>
          <a:p>
            <a:pPr marL="342900" indent="-342900" algn="just" eaLnBrk="1" hangingPunct="1">
              <a:lnSpc>
                <a:spcPct val="130000"/>
              </a:lnSpc>
              <a:buFont typeface="+mj-lt"/>
              <a:buAutoNum type="alphaLcParenR"/>
            </a:pPr>
            <a:r>
              <a:rPr lang="zh-CN" altLang="en-US" sz="1600" b="0" dirty="0">
                <a:solidFill>
                  <a:schemeClr val="tx1">
                    <a:lumMod val="75000"/>
                    <a:lumOff val="25000"/>
                  </a:schemeClr>
                </a:solidFill>
                <a:latin typeface="+mn-lt"/>
                <a:ea typeface="+mn-ea"/>
                <a:cs typeface="+mn-ea"/>
                <a:sym typeface="+mn-lt"/>
              </a:rPr>
              <a:t>最近一年销售收入在</a:t>
            </a:r>
            <a:r>
              <a:rPr lang="en-US" altLang="zh-CN" sz="1600" b="0" dirty="0">
                <a:solidFill>
                  <a:schemeClr val="tx1">
                    <a:lumMod val="75000"/>
                    <a:lumOff val="25000"/>
                  </a:schemeClr>
                </a:solidFill>
                <a:latin typeface="+mn-lt"/>
                <a:ea typeface="+mn-ea"/>
                <a:cs typeface="+mn-ea"/>
                <a:sym typeface="+mn-lt"/>
              </a:rPr>
              <a:t>2</a:t>
            </a:r>
            <a:r>
              <a:rPr lang="zh-CN" altLang="en-US" sz="1600" b="0" dirty="0">
                <a:solidFill>
                  <a:schemeClr val="tx1">
                    <a:lumMod val="75000"/>
                    <a:lumOff val="25000"/>
                  </a:schemeClr>
                </a:solidFill>
                <a:latin typeface="+mn-lt"/>
                <a:ea typeface="+mn-ea"/>
                <a:cs typeface="+mn-ea"/>
                <a:sym typeface="+mn-lt"/>
              </a:rPr>
              <a:t>亿元以上的，比例不低于</a:t>
            </a:r>
            <a:r>
              <a:rPr lang="en-US" altLang="zh-CN" sz="1600" b="0" dirty="0">
                <a:solidFill>
                  <a:schemeClr val="tx1">
                    <a:lumMod val="75000"/>
                    <a:lumOff val="25000"/>
                  </a:schemeClr>
                </a:solidFill>
                <a:latin typeface="+mn-lt"/>
                <a:ea typeface="+mn-ea"/>
                <a:cs typeface="+mn-ea"/>
                <a:sym typeface="+mn-lt"/>
              </a:rPr>
              <a:t>3%</a:t>
            </a:r>
            <a:r>
              <a:rPr lang="zh-CN" altLang="en-US" sz="1600" b="0" dirty="0">
                <a:solidFill>
                  <a:schemeClr val="tx1">
                    <a:lumMod val="75000"/>
                    <a:lumOff val="25000"/>
                  </a:schemeClr>
                </a:solidFill>
                <a:latin typeface="+mn-lt"/>
                <a:ea typeface="+mn-ea"/>
                <a:cs typeface="+mn-ea"/>
                <a:sym typeface="+mn-lt"/>
              </a:rPr>
              <a:t>；</a:t>
            </a:r>
          </a:p>
        </p:txBody>
      </p:sp>
      <p:sp>
        <p:nvSpPr>
          <p:cNvPr id="46086" name="椭圆 11"/>
          <p:cNvSpPr>
            <a:spLocks noChangeArrowheads="1"/>
          </p:cNvSpPr>
          <p:nvPr/>
        </p:nvSpPr>
        <p:spPr bwMode="auto">
          <a:xfrm>
            <a:off x="2753999" y="3945880"/>
            <a:ext cx="638175" cy="639762"/>
          </a:xfrm>
          <a:prstGeom prst="ellipse">
            <a:avLst/>
          </a:prstGeom>
          <a:solidFill>
            <a:schemeClr val="accent4">
              <a:lumMod val="60000"/>
              <a:lumOff val="40000"/>
            </a:schemeClr>
          </a:solidFill>
          <a:ln w="12700" cmpd="sng">
            <a:noFill/>
            <a:round/>
            <a:headEnd/>
            <a:tailEnd/>
          </a:ln>
        </p:spPr>
        <p:txBody>
          <a:bodyPr lIns="0" tIns="0" rIns="0" bIns="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FF0000"/>
                </a:solidFill>
                <a:latin typeface="+mn-lt"/>
                <a:ea typeface="+mn-ea"/>
                <a:cs typeface="+mn-ea"/>
                <a:sym typeface="+mn-lt"/>
              </a:rPr>
              <a:t>05</a:t>
            </a:r>
            <a:endParaRPr lang="zh-CN" altLang="en-US" sz="2800" dirty="0">
              <a:solidFill>
                <a:srgbClr val="FF0000"/>
              </a:solidFill>
              <a:latin typeface="+mn-lt"/>
              <a:ea typeface="+mn-ea"/>
              <a:cs typeface="+mn-ea"/>
              <a:sym typeface="+mn-lt"/>
            </a:endParaRPr>
          </a:p>
        </p:txBody>
      </p:sp>
      <p:cxnSp>
        <p:nvCxnSpPr>
          <p:cNvPr id="46087" name="直接箭头连接符 14"/>
          <p:cNvCxnSpPr>
            <a:cxnSpLocks noChangeShapeType="1"/>
            <a:stCxn id="46086" idx="6"/>
          </p:cNvCxnSpPr>
          <p:nvPr/>
        </p:nvCxnSpPr>
        <p:spPr bwMode="auto">
          <a:xfrm flipV="1">
            <a:off x="3392174" y="4076055"/>
            <a:ext cx="492125" cy="188912"/>
          </a:xfrm>
          <a:prstGeom prst="straightConnector1">
            <a:avLst/>
          </a:prstGeom>
          <a:noFill/>
          <a:ln w="28575" cmpd="sng">
            <a:solidFill>
              <a:schemeClr val="accent4">
                <a:lumMod val="75000"/>
              </a:schemeClr>
            </a:solidFill>
            <a:round/>
            <a:headEnd/>
            <a:tailEnd type="arrow" w="med" len="med"/>
          </a:ln>
          <a:extLst>
            <a:ext uri="{909E8E84-426E-40DD-AFC4-6F175D3DCCD1}">
              <a14:hiddenFill xmlns:a14="http://schemas.microsoft.com/office/drawing/2010/main">
                <a:noFill/>
              </a14:hiddenFill>
            </a:ext>
          </a:extLst>
        </p:spPr>
      </p:cxnSp>
      <p:sp>
        <p:nvSpPr>
          <p:cNvPr id="46088" name="椭圆 15"/>
          <p:cNvSpPr>
            <a:spLocks noChangeArrowheads="1"/>
          </p:cNvSpPr>
          <p:nvPr/>
        </p:nvSpPr>
        <p:spPr bwMode="auto">
          <a:xfrm>
            <a:off x="4514082" y="5000398"/>
            <a:ext cx="638175" cy="638175"/>
          </a:xfrm>
          <a:prstGeom prst="ellipse">
            <a:avLst/>
          </a:prstGeom>
          <a:solidFill>
            <a:schemeClr val="accent4">
              <a:lumMod val="60000"/>
              <a:lumOff val="40000"/>
            </a:schemeClr>
          </a:solidFill>
          <a:ln w="12700" cmpd="sng">
            <a:noFill/>
            <a:round/>
            <a:headEnd/>
            <a:tailEnd/>
          </a:ln>
        </p:spPr>
        <p:txBody>
          <a:bodyPr lIns="0" tIns="0" rIns="0" bIns="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FF0000"/>
                </a:solidFill>
                <a:latin typeface="+mn-lt"/>
                <a:ea typeface="+mn-ea"/>
                <a:cs typeface="+mn-ea"/>
                <a:sym typeface="+mn-lt"/>
              </a:rPr>
              <a:t>06</a:t>
            </a:r>
            <a:endParaRPr lang="zh-CN" altLang="en-US" sz="2800" dirty="0">
              <a:solidFill>
                <a:srgbClr val="FF0000"/>
              </a:solidFill>
              <a:latin typeface="+mn-lt"/>
              <a:ea typeface="+mn-ea"/>
              <a:cs typeface="+mn-ea"/>
              <a:sym typeface="+mn-lt"/>
            </a:endParaRPr>
          </a:p>
        </p:txBody>
      </p:sp>
      <p:cxnSp>
        <p:nvCxnSpPr>
          <p:cNvPr id="46089" name="直接箭头连接符 18"/>
          <p:cNvCxnSpPr>
            <a:cxnSpLocks noChangeShapeType="1"/>
            <a:stCxn id="46088" idx="6"/>
          </p:cNvCxnSpPr>
          <p:nvPr/>
        </p:nvCxnSpPr>
        <p:spPr bwMode="auto">
          <a:xfrm flipV="1">
            <a:off x="5152257" y="5130573"/>
            <a:ext cx="490537" cy="188913"/>
          </a:xfrm>
          <a:prstGeom prst="straightConnector1">
            <a:avLst/>
          </a:prstGeom>
          <a:noFill/>
          <a:ln w="28575" cmpd="sng">
            <a:solidFill>
              <a:schemeClr val="accent4">
                <a:lumMod val="75000"/>
              </a:schemeClr>
            </a:solidFill>
            <a:round/>
            <a:headEnd/>
            <a:tailEnd type="arrow" w="med" len="med"/>
          </a:ln>
          <a:extLst>
            <a:ext uri="{909E8E84-426E-40DD-AFC4-6F175D3DCCD1}">
              <a14:hiddenFill xmlns:a14="http://schemas.microsoft.com/office/drawing/2010/main">
                <a:noFill/>
              </a14:hiddenFill>
            </a:ext>
          </a:extLst>
        </p:spPr>
      </p:cxnSp>
      <p:sp>
        <p:nvSpPr>
          <p:cNvPr id="46090" name="TextBox 20"/>
          <p:cNvSpPr txBox="1">
            <a:spLocks noChangeArrowheads="1"/>
          </p:cNvSpPr>
          <p:nvPr/>
        </p:nvSpPr>
        <p:spPr bwMode="auto">
          <a:xfrm>
            <a:off x="3884299" y="3831481"/>
            <a:ext cx="5523138" cy="3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buClr>
                <a:schemeClr val="hlink"/>
              </a:buClr>
              <a:buSzPct val="120000"/>
            </a:pPr>
            <a:r>
              <a:rPr lang="zh-CN" altLang="en-US" sz="1600" b="0" dirty="0">
                <a:solidFill>
                  <a:schemeClr val="tx1">
                    <a:lumMod val="75000"/>
                    <a:lumOff val="25000"/>
                  </a:schemeClr>
                </a:solidFill>
                <a:latin typeface="+mn-lt"/>
                <a:ea typeface="+mn-ea"/>
                <a:cs typeface="+mn-ea"/>
                <a:sym typeface="+mn-lt"/>
              </a:rPr>
              <a:t>高新技术产品（服务）收入占企业当年总收入的</a:t>
            </a:r>
            <a:r>
              <a:rPr lang="en-US" altLang="zh-CN" sz="1600" b="0" dirty="0">
                <a:solidFill>
                  <a:schemeClr val="tx1">
                    <a:lumMod val="75000"/>
                    <a:lumOff val="25000"/>
                  </a:schemeClr>
                </a:solidFill>
                <a:latin typeface="+mn-lt"/>
                <a:ea typeface="+mn-ea"/>
                <a:cs typeface="+mn-ea"/>
                <a:sym typeface="+mn-lt"/>
              </a:rPr>
              <a:t>60%</a:t>
            </a:r>
            <a:r>
              <a:rPr lang="zh-CN" altLang="en-US" sz="1600" b="0" dirty="0">
                <a:solidFill>
                  <a:schemeClr val="tx1">
                    <a:lumMod val="75000"/>
                    <a:lumOff val="25000"/>
                  </a:schemeClr>
                </a:solidFill>
                <a:latin typeface="+mn-lt"/>
                <a:ea typeface="+mn-ea"/>
                <a:cs typeface="+mn-ea"/>
                <a:sym typeface="+mn-lt"/>
              </a:rPr>
              <a:t>以上；</a:t>
            </a:r>
          </a:p>
        </p:txBody>
      </p:sp>
      <p:sp>
        <p:nvSpPr>
          <p:cNvPr id="46091" name="TextBox 22"/>
          <p:cNvSpPr txBox="1">
            <a:spLocks noChangeArrowheads="1"/>
          </p:cNvSpPr>
          <p:nvPr/>
        </p:nvSpPr>
        <p:spPr bwMode="auto">
          <a:xfrm>
            <a:off x="5642794" y="4585977"/>
            <a:ext cx="5156200"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buClr>
                <a:schemeClr val="hlink"/>
              </a:buClr>
              <a:buSzPct val="120000"/>
            </a:pPr>
            <a:r>
              <a:rPr lang="zh-CN" altLang="en-US" sz="1600" b="0" dirty="0">
                <a:solidFill>
                  <a:schemeClr val="tx1">
                    <a:lumMod val="75000"/>
                    <a:lumOff val="25000"/>
                  </a:schemeClr>
                </a:solidFill>
                <a:latin typeface="+mn-lt"/>
                <a:ea typeface="+mn-ea"/>
                <a:cs typeface="+mn-ea"/>
                <a:sym typeface="+mn-lt"/>
              </a:rPr>
              <a:t>企业研究开发组织管理水平、科技成果转化能力、自主知识产权数量、销售与总资产成长性等指标符合</a:t>
            </a:r>
            <a:r>
              <a:rPr lang="en-US" altLang="zh-CN" sz="1600" b="0" dirty="0">
                <a:solidFill>
                  <a:schemeClr val="tx1">
                    <a:lumMod val="75000"/>
                    <a:lumOff val="25000"/>
                  </a:schemeClr>
                </a:solidFill>
                <a:latin typeface="+mn-lt"/>
                <a:ea typeface="+mn-ea"/>
                <a:cs typeface="+mn-ea"/>
                <a:sym typeface="+mn-lt"/>
              </a:rPr>
              <a:t>《</a:t>
            </a:r>
            <a:r>
              <a:rPr lang="zh-CN" altLang="en-US" sz="1600" b="0" dirty="0">
                <a:solidFill>
                  <a:schemeClr val="tx1">
                    <a:lumMod val="75000"/>
                    <a:lumOff val="25000"/>
                  </a:schemeClr>
                </a:solidFill>
                <a:latin typeface="+mn-lt"/>
                <a:ea typeface="+mn-ea"/>
                <a:cs typeface="+mn-ea"/>
                <a:sym typeface="+mn-lt"/>
              </a:rPr>
              <a:t>高新技术企业认定管理工作指引</a:t>
            </a:r>
            <a:r>
              <a:rPr lang="en-US" altLang="zh-CN" sz="1600" b="0" dirty="0">
                <a:solidFill>
                  <a:schemeClr val="tx1">
                    <a:lumMod val="75000"/>
                    <a:lumOff val="25000"/>
                  </a:schemeClr>
                </a:solidFill>
                <a:latin typeface="+mn-lt"/>
                <a:ea typeface="+mn-ea"/>
                <a:cs typeface="+mn-ea"/>
                <a:sym typeface="+mn-lt"/>
              </a:rPr>
              <a:t>》</a:t>
            </a:r>
            <a:r>
              <a:rPr lang="zh-CN" altLang="en-US" sz="1600" b="0" dirty="0">
                <a:solidFill>
                  <a:schemeClr val="tx1">
                    <a:lumMod val="75000"/>
                    <a:lumOff val="25000"/>
                  </a:schemeClr>
                </a:solidFill>
                <a:latin typeface="+mn-lt"/>
                <a:ea typeface="+mn-ea"/>
                <a:cs typeface="+mn-ea"/>
                <a:sym typeface="+mn-lt"/>
              </a:rPr>
              <a:t>的要求。</a:t>
            </a:r>
          </a:p>
        </p:txBody>
      </p:sp>
      <p:grpSp>
        <p:nvGrpSpPr>
          <p:cNvPr id="13" name="组合 12"/>
          <p:cNvGrpSpPr/>
          <p:nvPr/>
        </p:nvGrpSpPr>
        <p:grpSpPr>
          <a:xfrm>
            <a:off x="104872" y="344358"/>
            <a:ext cx="11982257" cy="649081"/>
            <a:chOff x="46470" y="344358"/>
            <a:chExt cx="11982257" cy="649081"/>
          </a:xfrm>
        </p:grpSpPr>
        <p:sp>
          <p:nvSpPr>
            <p:cNvPr id="14" name="矩形 13"/>
            <p:cNvSpPr/>
            <p:nvPr/>
          </p:nvSpPr>
          <p:spPr>
            <a:xfrm>
              <a:off x="200705" y="771844"/>
              <a:ext cx="11828022" cy="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a:off x="46470" y="344358"/>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146822" y="607849"/>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矩形 16"/>
          <p:cNvSpPr/>
          <p:nvPr/>
        </p:nvSpPr>
        <p:spPr>
          <a:xfrm>
            <a:off x="568709" y="206728"/>
            <a:ext cx="4320413" cy="523220"/>
          </a:xfrm>
          <a:prstGeom prst="rect">
            <a:avLst/>
          </a:prstGeom>
        </p:spPr>
        <p:txBody>
          <a:bodyPr wrap="none">
            <a:spAutoFit/>
          </a:bodyPr>
          <a:lstStyle/>
          <a:p>
            <a:r>
              <a:rPr lang="zh-CN" altLang="en-US" sz="2800" dirty="0">
                <a:solidFill>
                  <a:schemeClr val="accent4">
                    <a:lumMod val="75000"/>
                  </a:schemeClr>
                </a:solidFill>
                <a:cs typeface="+mn-ea"/>
                <a:sym typeface="+mn-lt"/>
              </a:rPr>
              <a:t>肆</a:t>
            </a:r>
            <a:r>
              <a:rPr lang="zh-CN" altLang="en-US" sz="2800" dirty="0">
                <a:solidFill>
                  <a:srgbClr val="FF0000"/>
                </a:solidFill>
                <a:cs typeface="+mn-ea"/>
                <a:sym typeface="+mn-lt"/>
              </a:rPr>
              <a:t>  企业的专利管理与运用</a:t>
            </a:r>
          </a:p>
        </p:txBody>
      </p:sp>
      <p:sp>
        <p:nvSpPr>
          <p:cNvPr id="18" name="矩形 17"/>
          <p:cNvSpPr/>
          <p:nvPr/>
        </p:nvSpPr>
        <p:spPr>
          <a:xfrm>
            <a:off x="10427327" y="206728"/>
            <a:ext cx="1601400" cy="523220"/>
          </a:xfrm>
          <a:prstGeom prst="rect">
            <a:avLst/>
          </a:prstGeom>
        </p:spPr>
        <p:txBody>
          <a:bodyPr wrap="none">
            <a:spAutoFit/>
          </a:bodyPr>
          <a:lstStyle/>
          <a:p>
            <a:pPr algn="ctr"/>
            <a:r>
              <a:rPr lang="en-US" altLang="zh-CN" sz="2800" dirty="0">
                <a:solidFill>
                  <a:schemeClr val="accent4">
                    <a:lumMod val="75000"/>
                  </a:schemeClr>
                </a:solidFill>
                <a:cs typeface="+mn-ea"/>
                <a:sym typeface="+mn-lt"/>
              </a:rPr>
              <a:t>PART</a:t>
            </a:r>
            <a:r>
              <a:rPr lang="en-US" altLang="zh-CN" sz="2800" dirty="0">
                <a:solidFill>
                  <a:schemeClr val="tx1">
                    <a:lumMod val="65000"/>
                    <a:lumOff val="35000"/>
                  </a:schemeClr>
                </a:solidFill>
                <a:cs typeface="+mn-ea"/>
                <a:sym typeface="+mn-lt"/>
              </a:rPr>
              <a:t> </a:t>
            </a:r>
            <a:r>
              <a:rPr lang="en-US" altLang="zh-CN" sz="2800" dirty="0">
                <a:solidFill>
                  <a:srgbClr val="FF0000"/>
                </a:solidFill>
                <a:cs typeface="+mn-ea"/>
                <a:sym typeface="+mn-lt"/>
              </a:rPr>
              <a:t>04</a:t>
            </a:r>
            <a:endParaRPr lang="zh-CN" altLang="en-US" sz="2800" dirty="0">
              <a:solidFill>
                <a:srgbClr val="FF0000"/>
              </a:solidFill>
              <a:cs typeface="+mn-ea"/>
              <a:sym typeface="+mn-lt"/>
            </a:endParaRPr>
          </a:p>
        </p:txBody>
      </p:sp>
      <p:grpSp>
        <p:nvGrpSpPr>
          <p:cNvPr id="19" name="组合 18"/>
          <p:cNvGrpSpPr/>
          <p:nvPr/>
        </p:nvGrpSpPr>
        <p:grpSpPr>
          <a:xfrm>
            <a:off x="4592198" y="1173117"/>
            <a:ext cx="3007605" cy="587591"/>
            <a:chOff x="2021139" y="1507182"/>
            <a:chExt cx="3007605" cy="587591"/>
          </a:xfrm>
        </p:grpSpPr>
        <p:sp>
          <p:nvSpPr>
            <p:cNvPr id="20" name="圆角矩形 19"/>
            <p:cNvSpPr/>
            <p:nvPr/>
          </p:nvSpPr>
          <p:spPr>
            <a:xfrm>
              <a:off x="2021139" y="1507182"/>
              <a:ext cx="3007605" cy="58759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2171846" y="1600922"/>
              <a:ext cx="2706190" cy="400110"/>
            </a:xfrm>
            <a:prstGeom prst="rect">
              <a:avLst/>
            </a:prstGeom>
          </p:spPr>
          <p:txBody>
            <a:bodyPr wrap="none">
              <a:spAutoFit/>
            </a:bodyPr>
            <a:lstStyle/>
            <a:p>
              <a:r>
                <a:rPr lang="zh-CN" altLang="en-US" sz="2000" b="1" dirty="0">
                  <a:solidFill>
                    <a:schemeClr val="bg1"/>
                  </a:solidFill>
                  <a:cs typeface="+mn-ea"/>
                  <a:sym typeface="+mn-lt"/>
                </a:rPr>
                <a:t> </a:t>
              </a:r>
              <a:r>
                <a:rPr lang="en-US" altLang="zh-CN" sz="2000" b="1" dirty="0">
                  <a:solidFill>
                    <a:schemeClr val="bg1"/>
                  </a:solidFill>
                  <a:cs typeface="+mn-ea"/>
                  <a:sym typeface="+mn-lt"/>
                </a:rPr>
                <a:t>3</a:t>
              </a:r>
              <a:r>
                <a:rPr lang="zh-CN" altLang="en-US" sz="2000" b="1" dirty="0">
                  <a:solidFill>
                    <a:schemeClr val="bg1"/>
                  </a:solidFill>
                  <a:cs typeface="+mn-ea"/>
                  <a:sym typeface="+mn-lt"/>
                </a:rPr>
                <a:t>、高新技术企业认定</a:t>
              </a:r>
            </a:p>
          </p:txBody>
        </p:sp>
      </p:grpSp>
    </p:spTree>
    <p:extLst>
      <p:ext uri="{BB962C8B-B14F-4D97-AF65-F5344CB8AC3E}">
        <p14:creationId xmlns:p14="http://schemas.microsoft.com/office/powerpoint/2010/main" val="147062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7"/>
                                        </p:tgtEl>
                                        <p:attrNameLst>
                                          <p:attrName>ppt_y</p:attrName>
                                        </p:attrNameLst>
                                      </p:cBhvr>
                                      <p:tavLst>
                                        <p:tav tm="0">
                                          <p:val>
                                            <p:strVal val="#ppt_y"/>
                                          </p:val>
                                        </p:tav>
                                        <p:tav tm="100000">
                                          <p:val>
                                            <p:strVal val="#ppt_y"/>
                                          </p:val>
                                        </p:tav>
                                      </p:tavLst>
                                    </p:anim>
                                    <p:anim calcmode="lin" valueType="num">
                                      <p:cBhvr>
                                        <p:cTn id="13"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7"/>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2000"/>
                            </p:stCondLst>
                            <p:childTnLst>
                              <p:par>
                                <p:cTn id="23" presetID="6"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53" presetClass="entr" presetSubtype="16" fill="hold" grpId="0" nodeType="afterEffect">
                                  <p:stCondLst>
                                    <p:cond delay="0"/>
                                  </p:stCondLst>
                                  <p:childTnLst>
                                    <p:set>
                                      <p:cBhvr>
                                        <p:cTn id="34" dur="1" fill="hold">
                                          <p:stCondLst>
                                            <p:cond delay="0"/>
                                          </p:stCondLst>
                                        </p:cTn>
                                        <p:tgtEl>
                                          <p:spTgt spid="46083"/>
                                        </p:tgtEl>
                                        <p:attrNameLst>
                                          <p:attrName>style.visibility</p:attrName>
                                        </p:attrNameLst>
                                      </p:cBhvr>
                                      <p:to>
                                        <p:strVal val="visible"/>
                                      </p:to>
                                    </p:set>
                                    <p:anim calcmode="lin" valueType="num">
                                      <p:cBhvr>
                                        <p:cTn id="35" dur="500" fill="hold"/>
                                        <p:tgtEl>
                                          <p:spTgt spid="46083"/>
                                        </p:tgtEl>
                                        <p:attrNameLst>
                                          <p:attrName>ppt_w</p:attrName>
                                        </p:attrNameLst>
                                      </p:cBhvr>
                                      <p:tavLst>
                                        <p:tav tm="0">
                                          <p:val>
                                            <p:fltVal val="0"/>
                                          </p:val>
                                        </p:tav>
                                        <p:tav tm="100000">
                                          <p:val>
                                            <p:strVal val="#ppt_w"/>
                                          </p:val>
                                        </p:tav>
                                      </p:tavLst>
                                    </p:anim>
                                    <p:anim calcmode="lin" valueType="num">
                                      <p:cBhvr>
                                        <p:cTn id="36" dur="500" fill="hold"/>
                                        <p:tgtEl>
                                          <p:spTgt spid="46083"/>
                                        </p:tgtEl>
                                        <p:attrNameLst>
                                          <p:attrName>ppt_h</p:attrName>
                                        </p:attrNameLst>
                                      </p:cBhvr>
                                      <p:tavLst>
                                        <p:tav tm="0">
                                          <p:val>
                                            <p:fltVal val="0"/>
                                          </p:val>
                                        </p:tav>
                                        <p:tav tm="100000">
                                          <p:val>
                                            <p:strVal val="#ppt_h"/>
                                          </p:val>
                                        </p:tav>
                                      </p:tavLst>
                                    </p:anim>
                                    <p:animEffect transition="in" filter="fade">
                                      <p:cBhvr>
                                        <p:cTn id="37" dur="500"/>
                                        <p:tgtEl>
                                          <p:spTgt spid="46083"/>
                                        </p:tgtEl>
                                      </p:cBhvr>
                                    </p:animEffect>
                                  </p:childTnLst>
                                </p:cTn>
                              </p:par>
                            </p:childTnLst>
                          </p:cTn>
                        </p:par>
                        <p:par>
                          <p:cTn id="38" fill="hold">
                            <p:stCondLst>
                              <p:cond delay="5500"/>
                            </p:stCondLst>
                            <p:childTnLst>
                              <p:par>
                                <p:cTn id="39" presetID="22" presetClass="entr" presetSubtype="8" fill="hold" nodeType="afterEffect">
                                  <p:stCondLst>
                                    <p:cond delay="0"/>
                                  </p:stCondLst>
                                  <p:childTnLst>
                                    <p:set>
                                      <p:cBhvr>
                                        <p:cTn id="40" dur="1" fill="hold">
                                          <p:stCondLst>
                                            <p:cond delay="0"/>
                                          </p:stCondLst>
                                        </p:cTn>
                                        <p:tgtEl>
                                          <p:spTgt spid="46084"/>
                                        </p:tgtEl>
                                        <p:attrNameLst>
                                          <p:attrName>style.visibility</p:attrName>
                                        </p:attrNameLst>
                                      </p:cBhvr>
                                      <p:to>
                                        <p:strVal val="visible"/>
                                      </p:to>
                                    </p:set>
                                    <p:animEffect transition="in" filter="wipe(left)">
                                      <p:cBhvr>
                                        <p:cTn id="41" dur="500"/>
                                        <p:tgtEl>
                                          <p:spTgt spid="46084"/>
                                        </p:tgtEl>
                                      </p:cBhvr>
                                    </p:animEffect>
                                  </p:childTnLst>
                                </p:cTn>
                              </p:par>
                            </p:childTnLst>
                          </p:cTn>
                        </p:par>
                        <p:par>
                          <p:cTn id="42" fill="hold">
                            <p:stCondLst>
                              <p:cond delay="6000"/>
                            </p:stCondLst>
                            <p:childTnLst>
                              <p:par>
                                <p:cTn id="43" presetID="17" presetClass="entr" presetSubtype="10" fill="hold" grpId="0" nodeType="afterEffect">
                                  <p:stCondLst>
                                    <p:cond delay="0"/>
                                  </p:stCondLst>
                                  <p:childTnLst>
                                    <p:set>
                                      <p:cBhvr>
                                        <p:cTn id="44" dur="1" fill="hold">
                                          <p:stCondLst>
                                            <p:cond delay="0"/>
                                          </p:stCondLst>
                                        </p:cTn>
                                        <p:tgtEl>
                                          <p:spTgt spid="46085"/>
                                        </p:tgtEl>
                                        <p:attrNameLst>
                                          <p:attrName>style.visibility</p:attrName>
                                        </p:attrNameLst>
                                      </p:cBhvr>
                                      <p:to>
                                        <p:strVal val="visible"/>
                                      </p:to>
                                    </p:set>
                                    <p:anim calcmode="lin" valueType="num">
                                      <p:cBhvr>
                                        <p:cTn id="45" dur="500" fill="hold"/>
                                        <p:tgtEl>
                                          <p:spTgt spid="46085"/>
                                        </p:tgtEl>
                                        <p:attrNameLst>
                                          <p:attrName>ppt_w</p:attrName>
                                        </p:attrNameLst>
                                      </p:cBhvr>
                                      <p:tavLst>
                                        <p:tav tm="0">
                                          <p:val>
                                            <p:fltVal val="0"/>
                                          </p:val>
                                        </p:tav>
                                        <p:tav tm="100000">
                                          <p:val>
                                            <p:strVal val="#ppt_w"/>
                                          </p:val>
                                        </p:tav>
                                      </p:tavLst>
                                    </p:anim>
                                    <p:anim calcmode="lin" valueType="num">
                                      <p:cBhvr>
                                        <p:cTn id="46" dur="500" fill="hold"/>
                                        <p:tgtEl>
                                          <p:spTgt spid="46085"/>
                                        </p:tgtEl>
                                        <p:attrNameLst>
                                          <p:attrName>ppt_h</p:attrName>
                                        </p:attrNameLst>
                                      </p:cBhvr>
                                      <p:tavLst>
                                        <p:tav tm="0">
                                          <p:val>
                                            <p:strVal val="#ppt_h"/>
                                          </p:val>
                                        </p:tav>
                                        <p:tav tm="100000">
                                          <p:val>
                                            <p:strVal val="#ppt_h"/>
                                          </p:val>
                                        </p:tav>
                                      </p:tavLst>
                                    </p:anim>
                                  </p:childTnLst>
                                </p:cTn>
                              </p:par>
                            </p:childTnLst>
                          </p:cTn>
                        </p:par>
                        <p:par>
                          <p:cTn id="47" fill="hold">
                            <p:stCondLst>
                              <p:cond delay="6500"/>
                            </p:stCondLst>
                            <p:childTnLst>
                              <p:par>
                                <p:cTn id="48" presetID="53" presetClass="entr" presetSubtype="16" fill="hold" grpId="0" nodeType="afterEffect">
                                  <p:stCondLst>
                                    <p:cond delay="0"/>
                                  </p:stCondLst>
                                  <p:childTnLst>
                                    <p:set>
                                      <p:cBhvr>
                                        <p:cTn id="49" dur="1" fill="hold">
                                          <p:stCondLst>
                                            <p:cond delay="0"/>
                                          </p:stCondLst>
                                        </p:cTn>
                                        <p:tgtEl>
                                          <p:spTgt spid="46086"/>
                                        </p:tgtEl>
                                        <p:attrNameLst>
                                          <p:attrName>style.visibility</p:attrName>
                                        </p:attrNameLst>
                                      </p:cBhvr>
                                      <p:to>
                                        <p:strVal val="visible"/>
                                      </p:to>
                                    </p:set>
                                    <p:anim calcmode="lin" valueType="num">
                                      <p:cBhvr>
                                        <p:cTn id="50" dur="500" fill="hold"/>
                                        <p:tgtEl>
                                          <p:spTgt spid="46086"/>
                                        </p:tgtEl>
                                        <p:attrNameLst>
                                          <p:attrName>ppt_w</p:attrName>
                                        </p:attrNameLst>
                                      </p:cBhvr>
                                      <p:tavLst>
                                        <p:tav tm="0">
                                          <p:val>
                                            <p:fltVal val="0"/>
                                          </p:val>
                                        </p:tav>
                                        <p:tav tm="100000">
                                          <p:val>
                                            <p:strVal val="#ppt_w"/>
                                          </p:val>
                                        </p:tav>
                                      </p:tavLst>
                                    </p:anim>
                                    <p:anim calcmode="lin" valueType="num">
                                      <p:cBhvr>
                                        <p:cTn id="51" dur="500" fill="hold"/>
                                        <p:tgtEl>
                                          <p:spTgt spid="46086"/>
                                        </p:tgtEl>
                                        <p:attrNameLst>
                                          <p:attrName>ppt_h</p:attrName>
                                        </p:attrNameLst>
                                      </p:cBhvr>
                                      <p:tavLst>
                                        <p:tav tm="0">
                                          <p:val>
                                            <p:fltVal val="0"/>
                                          </p:val>
                                        </p:tav>
                                        <p:tav tm="100000">
                                          <p:val>
                                            <p:strVal val="#ppt_h"/>
                                          </p:val>
                                        </p:tav>
                                      </p:tavLst>
                                    </p:anim>
                                    <p:animEffect transition="in" filter="fade">
                                      <p:cBhvr>
                                        <p:cTn id="52" dur="500"/>
                                        <p:tgtEl>
                                          <p:spTgt spid="46086"/>
                                        </p:tgtEl>
                                      </p:cBhvr>
                                    </p:animEffect>
                                  </p:childTnLst>
                                </p:cTn>
                              </p:par>
                            </p:childTnLst>
                          </p:cTn>
                        </p:par>
                        <p:par>
                          <p:cTn id="53" fill="hold">
                            <p:stCondLst>
                              <p:cond delay="7000"/>
                            </p:stCondLst>
                            <p:childTnLst>
                              <p:par>
                                <p:cTn id="54" presetID="22" presetClass="entr" presetSubtype="8" fill="hold" nodeType="afterEffect">
                                  <p:stCondLst>
                                    <p:cond delay="0"/>
                                  </p:stCondLst>
                                  <p:childTnLst>
                                    <p:set>
                                      <p:cBhvr>
                                        <p:cTn id="55" dur="1" fill="hold">
                                          <p:stCondLst>
                                            <p:cond delay="0"/>
                                          </p:stCondLst>
                                        </p:cTn>
                                        <p:tgtEl>
                                          <p:spTgt spid="46087"/>
                                        </p:tgtEl>
                                        <p:attrNameLst>
                                          <p:attrName>style.visibility</p:attrName>
                                        </p:attrNameLst>
                                      </p:cBhvr>
                                      <p:to>
                                        <p:strVal val="visible"/>
                                      </p:to>
                                    </p:set>
                                    <p:animEffect transition="in" filter="wipe(left)">
                                      <p:cBhvr>
                                        <p:cTn id="56" dur="500"/>
                                        <p:tgtEl>
                                          <p:spTgt spid="46087"/>
                                        </p:tgtEl>
                                      </p:cBhvr>
                                    </p:animEffect>
                                  </p:childTnLst>
                                </p:cTn>
                              </p:par>
                            </p:childTnLst>
                          </p:cTn>
                        </p:par>
                        <p:par>
                          <p:cTn id="57" fill="hold">
                            <p:stCondLst>
                              <p:cond delay="7500"/>
                            </p:stCondLst>
                            <p:childTnLst>
                              <p:par>
                                <p:cTn id="58" presetID="17" presetClass="entr" presetSubtype="10" fill="hold" grpId="0" nodeType="afterEffect">
                                  <p:stCondLst>
                                    <p:cond delay="0"/>
                                  </p:stCondLst>
                                  <p:childTnLst>
                                    <p:set>
                                      <p:cBhvr>
                                        <p:cTn id="59" dur="1" fill="hold">
                                          <p:stCondLst>
                                            <p:cond delay="0"/>
                                          </p:stCondLst>
                                        </p:cTn>
                                        <p:tgtEl>
                                          <p:spTgt spid="46090"/>
                                        </p:tgtEl>
                                        <p:attrNameLst>
                                          <p:attrName>style.visibility</p:attrName>
                                        </p:attrNameLst>
                                      </p:cBhvr>
                                      <p:to>
                                        <p:strVal val="visible"/>
                                      </p:to>
                                    </p:set>
                                    <p:anim calcmode="lin" valueType="num">
                                      <p:cBhvr>
                                        <p:cTn id="60" dur="500" fill="hold"/>
                                        <p:tgtEl>
                                          <p:spTgt spid="46090"/>
                                        </p:tgtEl>
                                        <p:attrNameLst>
                                          <p:attrName>ppt_w</p:attrName>
                                        </p:attrNameLst>
                                      </p:cBhvr>
                                      <p:tavLst>
                                        <p:tav tm="0">
                                          <p:val>
                                            <p:fltVal val="0"/>
                                          </p:val>
                                        </p:tav>
                                        <p:tav tm="100000">
                                          <p:val>
                                            <p:strVal val="#ppt_w"/>
                                          </p:val>
                                        </p:tav>
                                      </p:tavLst>
                                    </p:anim>
                                    <p:anim calcmode="lin" valueType="num">
                                      <p:cBhvr>
                                        <p:cTn id="61" dur="500" fill="hold"/>
                                        <p:tgtEl>
                                          <p:spTgt spid="46090"/>
                                        </p:tgtEl>
                                        <p:attrNameLst>
                                          <p:attrName>ppt_h</p:attrName>
                                        </p:attrNameLst>
                                      </p:cBhvr>
                                      <p:tavLst>
                                        <p:tav tm="0">
                                          <p:val>
                                            <p:strVal val="#ppt_h"/>
                                          </p:val>
                                        </p:tav>
                                        <p:tav tm="100000">
                                          <p:val>
                                            <p:strVal val="#ppt_h"/>
                                          </p:val>
                                        </p:tav>
                                      </p:tavLst>
                                    </p:anim>
                                  </p:childTnLst>
                                </p:cTn>
                              </p:par>
                            </p:childTnLst>
                          </p:cTn>
                        </p:par>
                        <p:par>
                          <p:cTn id="62" fill="hold">
                            <p:stCondLst>
                              <p:cond delay="8000"/>
                            </p:stCondLst>
                            <p:childTnLst>
                              <p:par>
                                <p:cTn id="63" presetID="53" presetClass="entr" presetSubtype="16" fill="hold" grpId="0" nodeType="afterEffect">
                                  <p:stCondLst>
                                    <p:cond delay="0"/>
                                  </p:stCondLst>
                                  <p:childTnLst>
                                    <p:set>
                                      <p:cBhvr>
                                        <p:cTn id="64" dur="1" fill="hold">
                                          <p:stCondLst>
                                            <p:cond delay="0"/>
                                          </p:stCondLst>
                                        </p:cTn>
                                        <p:tgtEl>
                                          <p:spTgt spid="46088"/>
                                        </p:tgtEl>
                                        <p:attrNameLst>
                                          <p:attrName>style.visibility</p:attrName>
                                        </p:attrNameLst>
                                      </p:cBhvr>
                                      <p:to>
                                        <p:strVal val="visible"/>
                                      </p:to>
                                    </p:set>
                                    <p:anim calcmode="lin" valueType="num">
                                      <p:cBhvr>
                                        <p:cTn id="65" dur="500" fill="hold"/>
                                        <p:tgtEl>
                                          <p:spTgt spid="46088"/>
                                        </p:tgtEl>
                                        <p:attrNameLst>
                                          <p:attrName>ppt_w</p:attrName>
                                        </p:attrNameLst>
                                      </p:cBhvr>
                                      <p:tavLst>
                                        <p:tav tm="0">
                                          <p:val>
                                            <p:fltVal val="0"/>
                                          </p:val>
                                        </p:tav>
                                        <p:tav tm="100000">
                                          <p:val>
                                            <p:strVal val="#ppt_w"/>
                                          </p:val>
                                        </p:tav>
                                      </p:tavLst>
                                    </p:anim>
                                    <p:anim calcmode="lin" valueType="num">
                                      <p:cBhvr>
                                        <p:cTn id="66" dur="500" fill="hold"/>
                                        <p:tgtEl>
                                          <p:spTgt spid="46088"/>
                                        </p:tgtEl>
                                        <p:attrNameLst>
                                          <p:attrName>ppt_h</p:attrName>
                                        </p:attrNameLst>
                                      </p:cBhvr>
                                      <p:tavLst>
                                        <p:tav tm="0">
                                          <p:val>
                                            <p:fltVal val="0"/>
                                          </p:val>
                                        </p:tav>
                                        <p:tav tm="100000">
                                          <p:val>
                                            <p:strVal val="#ppt_h"/>
                                          </p:val>
                                        </p:tav>
                                      </p:tavLst>
                                    </p:anim>
                                    <p:animEffect transition="in" filter="fade">
                                      <p:cBhvr>
                                        <p:cTn id="67" dur="500"/>
                                        <p:tgtEl>
                                          <p:spTgt spid="46088"/>
                                        </p:tgtEl>
                                      </p:cBhvr>
                                    </p:animEffect>
                                  </p:childTnLst>
                                </p:cTn>
                              </p:par>
                            </p:childTnLst>
                          </p:cTn>
                        </p:par>
                        <p:par>
                          <p:cTn id="68" fill="hold">
                            <p:stCondLst>
                              <p:cond delay="8500"/>
                            </p:stCondLst>
                            <p:childTnLst>
                              <p:par>
                                <p:cTn id="69" presetID="22" presetClass="entr" presetSubtype="8" fill="hold" nodeType="afterEffect">
                                  <p:stCondLst>
                                    <p:cond delay="0"/>
                                  </p:stCondLst>
                                  <p:childTnLst>
                                    <p:set>
                                      <p:cBhvr>
                                        <p:cTn id="70" dur="1" fill="hold">
                                          <p:stCondLst>
                                            <p:cond delay="0"/>
                                          </p:stCondLst>
                                        </p:cTn>
                                        <p:tgtEl>
                                          <p:spTgt spid="46089"/>
                                        </p:tgtEl>
                                        <p:attrNameLst>
                                          <p:attrName>style.visibility</p:attrName>
                                        </p:attrNameLst>
                                      </p:cBhvr>
                                      <p:to>
                                        <p:strVal val="visible"/>
                                      </p:to>
                                    </p:set>
                                    <p:animEffect transition="in" filter="wipe(left)">
                                      <p:cBhvr>
                                        <p:cTn id="71" dur="500"/>
                                        <p:tgtEl>
                                          <p:spTgt spid="46089"/>
                                        </p:tgtEl>
                                      </p:cBhvr>
                                    </p:animEffect>
                                  </p:childTnLst>
                                </p:cTn>
                              </p:par>
                            </p:childTnLst>
                          </p:cTn>
                        </p:par>
                        <p:par>
                          <p:cTn id="72" fill="hold">
                            <p:stCondLst>
                              <p:cond delay="9000"/>
                            </p:stCondLst>
                            <p:childTnLst>
                              <p:par>
                                <p:cTn id="73" presetID="17" presetClass="entr" presetSubtype="10" fill="hold" grpId="0" nodeType="afterEffect">
                                  <p:stCondLst>
                                    <p:cond delay="0"/>
                                  </p:stCondLst>
                                  <p:childTnLst>
                                    <p:set>
                                      <p:cBhvr>
                                        <p:cTn id="74" dur="1" fill="hold">
                                          <p:stCondLst>
                                            <p:cond delay="0"/>
                                          </p:stCondLst>
                                        </p:cTn>
                                        <p:tgtEl>
                                          <p:spTgt spid="46091"/>
                                        </p:tgtEl>
                                        <p:attrNameLst>
                                          <p:attrName>style.visibility</p:attrName>
                                        </p:attrNameLst>
                                      </p:cBhvr>
                                      <p:to>
                                        <p:strVal val="visible"/>
                                      </p:to>
                                    </p:set>
                                    <p:anim calcmode="lin" valueType="num">
                                      <p:cBhvr>
                                        <p:cTn id="75" dur="500" fill="hold"/>
                                        <p:tgtEl>
                                          <p:spTgt spid="46091"/>
                                        </p:tgtEl>
                                        <p:attrNameLst>
                                          <p:attrName>ppt_w</p:attrName>
                                        </p:attrNameLst>
                                      </p:cBhvr>
                                      <p:tavLst>
                                        <p:tav tm="0">
                                          <p:val>
                                            <p:fltVal val="0"/>
                                          </p:val>
                                        </p:tav>
                                        <p:tav tm="100000">
                                          <p:val>
                                            <p:strVal val="#ppt_w"/>
                                          </p:val>
                                        </p:tav>
                                      </p:tavLst>
                                    </p:anim>
                                    <p:anim calcmode="lin" valueType="num">
                                      <p:cBhvr>
                                        <p:cTn id="76" dur="500" fill="hold"/>
                                        <p:tgtEl>
                                          <p:spTgt spid="460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nimBg="1"/>
      <p:bldP spid="46085" grpId="0"/>
      <p:bldP spid="46086" grpId="0" animBg="1"/>
      <p:bldP spid="46088" grpId="0" animBg="1"/>
      <p:bldP spid="46090" grpId="0"/>
      <p:bldP spid="46091" grpId="0"/>
      <p:bldP spid="17"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04872" y="344358"/>
            <a:ext cx="11982257" cy="649081"/>
            <a:chOff x="46470" y="344358"/>
            <a:chExt cx="11982257" cy="649081"/>
          </a:xfrm>
        </p:grpSpPr>
        <p:sp>
          <p:nvSpPr>
            <p:cNvPr id="28" name="矩形 27"/>
            <p:cNvSpPr/>
            <p:nvPr/>
          </p:nvSpPr>
          <p:spPr>
            <a:xfrm>
              <a:off x="200705" y="771844"/>
              <a:ext cx="11828022" cy="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28"/>
            <p:cNvSpPr/>
            <p:nvPr/>
          </p:nvSpPr>
          <p:spPr>
            <a:xfrm>
              <a:off x="46470" y="344358"/>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p:cNvSpPr/>
            <p:nvPr/>
          </p:nvSpPr>
          <p:spPr>
            <a:xfrm>
              <a:off x="146822" y="607849"/>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1" name="矩形 30"/>
          <p:cNvSpPr/>
          <p:nvPr/>
        </p:nvSpPr>
        <p:spPr>
          <a:xfrm>
            <a:off x="568709" y="206728"/>
            <a:ext cx="4320413" cy="523220"/>
          </a:xfrm>
          <a:prstGeom prst="rect">
            <a:avLst/>
          </a:prstGeom>
        </p:spPr>
        <p:txBody>
          <a:bodyPr wrap="none">
            <a:spAutoFit/>
          </a:bodyPr>
          <a:lstStyle/>
          <a:p>
            <a:r>
              <a:rPr lang="zh-CN" altLang="en-US" sz="2800" dirty="0">
                <a:solidFill>
                  <a:schemeClr val="accent4">
                    <a:lumMod val="75000"/>
                  </a:schemeClr>
                </a:solidFill>
                <a:cs typeface="+mn-ea"/>
                <a:sym typeface="+mn-lt"/>
              </a:rPr>
              <a:t>肆</a:t>
            </a:r>
            <a:r>
              <a:rPr lang="zh-CN" altLang="en-US" sz="2800" dirty="0">
                <a:solidFill>
                  <a:srgbClr val="FF0000"/>
                </a:solidFill>
                <a:cs typeface="+mn-ea"/>
                <a:sym typeface="+mn-lt"/>
              </a:rPr>
              <a:t>  企业的专利管理与运用</a:t>
            </a:r>
          </a:p>
        </p:txBody>
      </p:sp>
      <p:sp>
        <p:nvSpPr>
          <p:cNvPr id="32" name="矩形 31"/>
          <p:cNvSpPr/>
          <p:nvPr/>
        </p:nvSpPr>
        <p:spPr>
          <a:xfrm>
            <a:off x="10427327" y="206728"/>
            <a:ext cx="1601400" cy="523220"/>
          </a:xfrm>
          <a:prstGeom prst="rect">
            <a:avLst/>
          </a:prstGeom>
        </p:spPr>
        <p:txBody>
          <a:bodyPr wrap="none">
            <a:spAutoFit/>
          </a:bodyPr>
          <a:lstStyle/>
          <a:p>
            <a:pPr algn="ctr"/>
            <a:r>
              <a:rPr lang="en-US" altLang="zh-CN" sz="2800" dirty="0">
                <a:solidFill>
                  <a:schemeClr val="accent4">
                    <a:lumMod val="75000"/>
                  </a:schemeClr>
                </a:solidFill>
                <a:cs typeface="+mn-ea"/>
                <a:sym typeface="+mn-lt"/>
              </a:rPr>
              <a:t>PART</a:t>
            </a:r>
            <a:r>
              <a:rPr lang="en-US" altLang="zh-CN" sz="2800" dirty="0">
                <a:solidFill>
                  <a:schemeClr val="tx1">
                    <a:lumMod val="65000"/>
                    <a:lumOff val="35000"/>
                  </a:schemeClr>
                </a:solidFill>
                <a:cs typeface="+mn-ea"/>
                <a:sym typeface="+mn-lt"/>
              </a:rPr>
              <a:t> </a:t>
            </a:r>
            <a:r>
              <a:rPr lang="en-US" altLang="zh-CN" sz="2800" dirty="0">
                <a:solidFill>
                  <a:srgbClr val="FF0000"/>
                </a:solidFill>
                <a:cs typeface="+mn-ea"/>
                <a:sym typeface="+mn-lt"/>
              </a:rPr>
              <a:t>04</a:t>
            </a:r>
            <a:endParaRPr lang="zh-CN" altLang="en-US" sz="2800" dirty="0">
              <a:solidFill>
                <a:srgbClr val="FF0000"/>
              </a:solidFill>
              <a:cs typeface="+mn-ea"/>
              <a:sym typeface="+mn-lt"/>
            </a:endParaRPr>
          </a:p>
        </p:txBody>
      </p:sp>
      <p:grpSp>
        <p:nvGrpSpPr>
          <p:cNvPr id="33" name="组合 32"/>
          <p:cNvGrpSpPr/>
          <p:nvPr/>
        </p:nvGrpSpPr>
        <p:grpSpPr>
          <a:xfrm>
            <a:off x="4029105" y="1173117"/>
            <a:ext cx="4133791" cy="587591"/>
            <a:chOff x="2021139" y="1507182"/>
            <a:chExt cx="4133791" cy="587591"/>
          </a:xfrm>
        </p:grpSpPr>
        <p:sp>
          <p:nvSpPr>
            <p:cNvPr id="34" name="圆角矩形 33"/>
            <p:cNvSpPr/>
            <p:nvPr/>
          </p:nvSpPr>
          <p:spPr>
            <a:xfrm>
              <a:off x="2021139" y="1507182"/>
              <a:ext cx="4133791" cy="58759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34"/>
            <p:cNvSpPr/>
            <p:nvPr/>
          </p:nvSpPr>
          <p:spPr>
            <a:xfrm>
              <a:off x="2221978" y="1600922"/>
              <a:ext cx="3732112" cy="400110"/>
            </a:xfrm>
            <a:prstGeom prst="rect">
              <a:avLst/>
            </a:prstGeom>
          </p:spPr>
          <p:txBody>
            <a:bodyPr wrap="none">
              <a:spAutoFit/>
            </a:bodyPr>
            <a:lstStyle/>
            <a:p>
              <a:r>
                <a:rPr lang="zh-CN" altLang="en-US" sz="2000" b="1" dirty="0">
                  <a:solidFill>
                    <a:schemeClr val="bg1"/>
                  </a:solidFill>
                  <a:cs typeface="+mn-ea"/>
                  <a:sym typeface="+mn-lt"/>
                </a:rPr>
                <a:t> </a:t>
              </a:r>
              <a:r>
                <a:rPr lang="en-US" altLang="zh-CN" sz="2000" b="1" dirty="0">
                  <a:solidFill>
                    <a:schemeClr val="bg1"/>
                  </a:solidFill>
                  <a:cs typeface="+mn-ea"/>
                  <a:sym typeface="+mn-lt"/>
                </a:rPr>
                <a:t>4</a:t>
              </a:r>
              <a:r>
                <a:rPr lang="zh-CN" altLang="en-US" sz="2000" b="1" dirty="0">
                  <a:solidFill>
                    <a:schemeClr val="bg1"/>
                  </a:solidFill>
                  <a:cs typeface="+mn-ea"/>
                  <a:sym typeface="+mn-lt"/>
                </a:rPr>
                <a:t>、高新技术企业认定所需材料</a:t>
              </a:r>
            </a:p>
          </p:txBody>
        </p:sp>
      </p:grpSp>
      <p:grpSp>
        <p:nvGrpSpPr>
          <p:cNvPr id="36" name="组合 35"/>
          <p:cNvGrpSpPr/>
          <p:nvPr/>
        </p:nvGrpSpPr>
        <p:grpSpPr>
          <a:xfrm>
            <a:off x="3931625" y="2270257"/>
            <a:ext cx="1796602" cy="1813976"/>
            <a:chOff x="3931625" y="2417839"/>
            <a:chExt cx="1796602" cy="1813976"/>
          </a:xfrm>
        </p:grpSpPr>
        <p:grpSp>
          <p:nvGrpSpPr>
            <p:cNvPr id="37" name="组合 36">
              <a:extLst>
                <a:ext uri="{FF2B5EF4-FFF2-40B4-BE49-F238E27FC236}">
                  <a16:creationId xmlns="" xmlns:a16="http://schemas.microsoft.com/office/drawing/2014/main" id="{EAFF3223-9C07-43FB-B6D4-AB27A51DC291}"/>
                </a:ext>
              </a:extLst>
            </p:cNvPr>
            <p:cNvGrpSpPr/>
            <p:nvPr/>
          </p:nvGrpSpPr>
          <p:grpSpPr>
            <a:xfrm>
              <a:off x="3931625" y="2417839"/>
              <a:ext cx="1796602" cy="1813976"/>
              <a:chOff x="3093617" y="3901336"/>
              <a:chExt cx="1554480" cy="1569512"/>
            </a:xfrm>
          </p:grpSpPr>
          <p:sp>
            <p:nvSpPr>
              <p:cNvPr id="42" name="任意多边形: 形状 18">
                <a:extLst>
                  <a:ext uri="{FF2B5EF4-FFF2-40B4-BE49-F238E27FC236}">
                    <a16:creationId xmlns="" xmlns:a16="http://schemas.microsoft.com/office/drawing/2014/main" id="{18CE943E-C8A0-4A9D-8CFD-D9BF6432DCBD}"/>
                  </a:ext>
                </a:extLst>
              </p:cNvPr>
              <p:cNvSpPr/>
              <p:nvPr/>
            </p:nvSpPr>
            <p:spPr>
              <a:xfrm rot="18900000">
                <a:off x="3395642" y="4283686"/>
                <a:ext cx="845941" cy="891031"/>
              </a:xfrm>
              <a:custGeom>
                <a:avLst/>
                <a:gdLst>
                  <a:gd name="connsiteX0" fmla="*/ 18316 w 845941"/>
                  <a:gd name="connsiteY0" fmla="*/ 1448 h 891031"/>
                  <a:gd name="connsiteX1" fmla="*/ 0 w 845941"/>
                  <a:gd name="connsiteY1" fmla="*/ 3203 h 891031"/>
                  <a:gd name="connsiteX2" fmla="*/ 0 w 845941"/>
                  <a:gd name="connsiteY2" fmla="*/ 0 h 891031"/>
                  <a:gd name="connsiteX3" fmla="*/ 760511 w 845941"/>
                  <a:gd name="connsiteY3" fmla="*/ 31232 h 891031"/>
                  <a:gd name="connsiteX4" fmla="*/ 696749 w 845941"/>
                  <a:gd name="connsiteY4" fmla="*/ 64785 h 891031"/>
                  <a:gd name="connsiteX5" fmla="*/ 625027 w 845941"/>
                  <a:gd name="connsiteY5" fmla="*/ 123371 h 891031"/>
                  <a:gd name="connsiteX6" fmla="*/ 625027 w 845941"/>
                  <a:gd name="connsiteY6" fmla="*/ 769950 h 891031"/>
                  <a:gd name="connsiteX7" fmla="*/ 776271 w 845941"/>
                  <a:gd name="connsiteY7" fmla="*/ 870383 h 891031"/>
                  <a:gd name="connsiteX8" fmla="*/ 845941 w 845941"/>
                  <a:gd name="connsiteY8" fmla="*/ 891031 h 891031"/>
                  <a:gd name="connsiteX9" fmla="*/ 831911 w 845941"/>
                  <a:gd name="connsiteY9" fmla="*/ 889881 h 891031"/>
                  <a:gd name="connsiteX10" fmla="*/ 484933 w 845941"/>
                  <a:gd name="connsiteY10" fmla="*/ 835196 h 891031"/>
                  <a:gd name="connsiteX11" fmla="*/ 226570 w 845941"/>
                  <a:gd name="connsiteY11" fmla="*/ 869410 h 891031"/>
                  <a:gd name="connsiteX12" fmla="*/ 284043 w 845941"/>
                  <a:gd name="connsiteY12" fmla="*/ 839166 h 891031"/>
                  <a:gd name="connsiteX13" fmla="*/ 355766 w 845941"/>
                  <a:gd name="connsiteY13" fmla="*/ 780580 h 891031"/>
                  <a:gd name="connsiteX14" fmla="*/ 355766 w 845941"/>
                  <a:gd name="connsiteY14" fmla="*/ 134001 h 891031"/>
                  <a:gd name="connsiteX15" fmla="*/ 204521 w 845941"/>
                  <a:gd name="connsiteY15" fmla="*/ 33568 h 891031"/>
                  <a:gd name="connsiteX16" fmla="*/ 125432 w 845941"/>
                  <a:gd name="connsiteY16" fmla="*/ 10129 h 891031"/>
                  <a:gd name="connsiteX17" fmla="*/ 247855 w 845941"/>
                  <a:gd name="connsiteY17" fmla="*/ 37643 h 891031"/>
                  <a:gd name="connsiteX18" fmla="*/ 495710 w 845941"/>
                  <a:gd name="connsiteY18" fmla="*/ 75285 h 89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45941" h="891031">
                    <a:moveTo>
                      <a:pt x="18316" y="1448"/>
                    </a:moveTo>
                    <a:lnTo>
                      <a:pt x="0" y="3203"/>
                    </a:lnTo>
                    <a:lnTo>
                      <a:pt x="0" y="0"/>
                    </a:lnTo>
                    <a:close/>
                    <a:moveTo>
                      <a:pt x="760511" y="31232"/>
                    </a:moveTo>
                    <a:lnTo>
                      <a:pt x="696749" y="64785"/>
                    </a:lnTo>
                    <a:cubicBezTo>
                      <a:pt x="671397" y="81525"/>
                      <a:pt x="647345" y="101053"/>
                      <a:pt x="625027" y="123371"/>
                    </a:cubicBezTo>
                    <a:cubicBezTo>
                      <a:pt x="446479" y="301919"/>
                      <a:pt x="446479" y="591402"/>
                      <a:pt x="625027" y="769950"/>
                    </a:cubicBezTo>
                    <a:cubicBezTo>
                      <a:pt x="669664" y="814587"/>
                      <a:pt x="721234" y="848065"/>
                      <a:pt x="776271" y="870383"/>
                    </a:cubicBezTo>
                    <a:lnTo>
                      <a:pt x="845941" y="891031"/>
                    </a:lnTo>
                    <a:lnTo>
                      <a:pt x="831911" y="889881"/>
                    </a:lnTo>
                    <a:cubicBezTo>
                      <a:pt x="716252" y="871653"/>
                      <a:pt x="602108" y="833858"/>
                      <a:pt x="484933" y="835196"/>
                    </a:cubicBezTo>
                    <a:lnTo>
                      <a:pt x="226570" y="869410"/>
                    </a:lnTo>
                    <a:lnTo>
                      <a:pt x="284043" y="839166"/>
                    </a:lnTo>
                    <a:cubicBezTo>
                      <a:pt x="309396" y="822427"/>
                      <a:pt x="333447" y="802898"/>
                      <a:pt x="355766" y="780580"/>
                    </a:cubicBezTo>
                    <a:cubicBezTo>
                      <a:pt x="534314" y="602032"/>
                      <a:pt x="534314" y="312549"/>
                      <a:pt x="355766" y="134001"/>
                    </a:cubicBezTo>
                    <a:cubicBezTo>
                      <a:pt x="311129" y="89364"/>
                      <a:pt x="259558" y="55886"/>
                      <a:pt x="204521" y="33568"/>
                    </a:cubicBezTo>
                    <a:lnTo>
                      <a:pt x="125432" y="10129"/>
                    </a:lnTo>
                    <a:lnTo>
                      <a:pt x="247855" y="37643"/>
                    </a:lnTo>
                    <a:cubicBezTo>
                      <a:pt x="330473" y="58218"/>
                      <a:pt x="413092" y="78792"/>
                      <a:pt x="495710" y="75285"/>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43" name="任意多边形: 形状 19">
                <a:extLst>
                  <a:ext uri="{FF2B5EF4-FFF2-40B4-BE49-F238E27FC236}">
                    <a16:creationId xmlns="" xmlns:a16="http://schemas.microsoft.com/office/drawing/2014/main" id="{119ECD0E-AB23-4365-ADAD-6BA5926E3208}"/>
                  </a:ext>
                </a:extLst>
              </p:cNvPr>
              <p:cNvSpPr/>
              <p:nvPr/>
            </p:nvSpPr>
            <p:spPr>
              <a:xfrm>
                <a:off x="3093617" y="4556448"/>
                <a:ext cx="914400" cy="914400"/>
              </a:xfrm>
              <a:custGeom>
                <a:avLst/>
                <a:gdLst>
                  <a:gd name="connsiteX0" fmla="*/ 457200 w 914400"/>
                  <a:gd name="connsiteY0" fmla="*/ 114403 h 914400"/>
                  <a:gd name="connsiteX1" fmla="*/ 114403 w 914400"/>
                  <a:gd name="connsiteY1" fmla="*/ 457200 h 914400"/>
                  <a:gd name="connsiteX2" fmla="*/ 457200 w 914400"/>
                  <a:gd name="connsiteY2" fmla="*/ 799997 h 914400"/>
                  <a:gd name="connsiteX3" fmla="*/ 799997 w 914400"/>
                  <a:gd name="connsiteY3" fmla="*/ 457200 h 914400"/>
                  <a:gd name="connsiteX4" fmla="*/ 457200 w 914400"/>
                  <a:gd name="connsiteY4" fmla="*/ 114403 h 914400"/>
                  <a:gd name="connsiteX5" fmla="*/ 457200 w 914400"/>
                  <a:gd name="connsiteY5" fmla="*/ 0 h 914400"/>
                  <a:gd name="connsiteX6" fmla="*/ 914400 w 914400"/>
                  <a:gd name="connsiteY6" fmla="*/ 457200 h 914400"/>
                  <a:gd name="connsiteX7" fmla="*/ 457200 w 914400"/>
                  <a:gd name="connsiteY7" fmla="*/ 914400 h 914400"/>
                  <a:gd name="connsiteX8" fmla="*/ 0 w 914400"/>
                  <a:gd name="connsiteY8" fmla="*/ 457200 h 914400"/>
                  <a:gd name="connsiteX9" fmla="*/ 457200 w 914400"/>
                  <a:gd name="connsiteY9"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 h="914400">
                    <a:moveTo>
                      <a:pt x="457200" y="114403"/>
                    </a:moveTo>
                    <a:cubicBezTo>
                      <a:pt x="267878" y="114403"/>
                      <a:pt x="114403" y="267878"/>
                      <a:pt x="114403" y="457200"/>
                    </a:cubicBezTo>
                    <a:cubicBezTo>
                      <a:pt x="114403" y="646522"/>
                      <a:pt x="267878" y="799997"/>
                      <a:pt x="457200" y="799997"/>
                    </a:cubicBezTo>
                    <a:cubicBezTo>
                      <a:pt x="646522" y="799997"/>
                      <a:pt x="799997" y="646522"/>
                      <a:pt x="799997" y="457200"/>
                    </a:cubicBezTo>
                    <a:cubicBezTo>
                      <a:pt x="799997" y="267878"/>
                      <a:pt x="646522" y="114403"/>
                      <a:pt x="457200" y="114403"/>
                    </a:cubicBezTo>
                    <a:close/>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44" name="任意多边形: 形状 20">
                <a:extLst>
                  <a:ext uri="{FF2B5EF4-FFF2-40B4-BE49-F238E27FC236}">
                    <a16:creationId xmlns="" xmlns:a16="http://schemas.microsoft.com/office/drawing/2014/main" id="{E08C44CC-5BBD-4D25-BFCA-1DA373F4DC86}"/>
                  </a:ext>
                </a:extLst>
              </p:cNvPr>
              <p:cNvSpPr/>
              <p:nvPr/>
            </p:nvSpPr>
            <p:spPr>
              <a:xfrm>
                <a:off x="3733697" y="3901336"/>
                <a:ext cx="914400" cy="914400"/>
              </a:xfrm>
              <a:custGeom>
                <a:avLst/>
                <a:gdLst>
                  <a:gd name="connsiteX0" fmla="*/ 457200 w 914400"/>
                  <a:gd name="connsiteY0" fmla="*/ 114403 h 914400"/>
                  <a:gd name="connsiteX1" fmla="*/ 114403 w 914400"/>
                  <a:gd name="connsiteY1" fmla="*/ 457200 h 914400"/>
                  <a:gd name="connsiteX2" fmla="*/ 457200 w 914400"/>
                  <a:gd name="connsiteY2" fmla="*/ 799997 h 914400"/>
                  <a:gd name="connsiteX3" fmla="*/ 799997 w 914400"/>
                  <a:gd name="connsiteY3" fmla="*/ 457200 h 914400"/>
                  <a:gd name="connsiteX4" fmla="*/ 457200 w 914400"/>
                  <a:gd name="connsiteY4" fmla="*/ 114403 h 914400"/>
                  <a:gd name="connsiteX5" fmla="*/ 457200 w 914400"/>
                  <a:gd name="connsiteY5" fmla="*/ 0 h 914400"/>
                  <a:gd name="connsiteX6" fmla="*/ 914400 w 914400"/>
                  <a:gd name="connsiteY6" fmla="*/ 457200 h 914400"/>
                  <a:gd name="connsiteX7" fmla="*/ 457200 w 914400"/>
                  <a:gd name="connsiteY7" fmla="*/ 914400 h 914400"/>
                  <a:gd name="connsiteX8" fmla="*/ 0 w 914400"/>
                  <a:gd name="connsiteY8" fmla="*/ 457200 h 914400"/>
                  <a:gd name="connsiteX9" fmla="*/ 457200 w 914400"/>
                  <a:gd name="connsiteY9"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 h="914400">
                    <a:moveTo>
                      <a:pt x="457200" y="114403"/>
                    </a:moveTo>
                    <a:cubicBezTo>
                      <a:pt x="267878" y="114403"/>
                      <a:pt x="114403" y="267878"/>
                      <a:pt x="114403" y="457200"/>
                    </a:cubicBezTo>
                    <a:cubicBezTo>
                      <a:pt x="114403" y="646522"/>
                      <a:pt x="267878" y="799997"/>
                      <a:pt x="457200" y="799997"/>
                    </a:cubicBezTo>
                    <a:cubicBezTo>
                      <a:pt x="646522" y="799997"/>
                      <a:pt x="799997" y="646522"/>
                      <a:pt x="799997" y="457200"/>
                    </a:cubicBezTo>
                    <a:cubicBezTo>
                      <a:pt x="799997" y="267878"/>
                      <a:pt x="646522" y="114403"/>
                      <a:pt x="457200" y="114403"/>
                    </a:cubicBezTo>
                    <a:close/>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sp>
          <p:nvSpPr>
            <p:cNvPr id="38" name="文本框 37">
              <a:extLst>
                <a:ext uri="{FF2B5EF4-FFF2-40B4-BE49-F238E27FC236}">
                  <a16:creationId xmlns="" xmlns:a16="http://schemas.microsoft.com/office/drawing/2014/main" id="{E58E4014-CD17-4A05-8962-7DD6D156B9B2}"/>
                </a:ext>
              </a:extLst>
            </p:cNvPr>
            <p:cNvSpPr txBox="1"/>
            <p:nvPr/>
          </p:nvSpPr>
          <p:spPr>
            <a:xfrm>
              <a:off x="4967218" y="2623085"/>
              <a:ext cx="470000" cy="646331"/>
            </a:xfrm>
            <a:prstGeom prst="rect">
              <a:avLst/>
            </a:prstGeom>
            <a:noFill/>
          </p:spPr>
          <p:txBody>
            <a:bodyPr wrap="none" rtlCol="0">
              <a:spAutoFit/>
            </a:bodyPr>
            <a:lstStyle/>
            <a:p>
              <a:r>
                <a:rPr lang="en-US" altLang="zh-CN" sz="3600" b="1" dirty="0">
                  <a:solidFill>
                    <a:schemeClr val="accent4">
                      <a:lumMod val="60000"/>
                      <a:lumOff val="40000"/>
                    </a:schemeClr>
                  </a:solidFill>
                  <a:cs typeface="+mn-ea"/>
                  <a:sym typeface="+mn-lt"/>
                </a:rPr>
                <a:t>2</a:t>
              </a:r>
              <a:endParaRPr lang="zh-CN" altLang="en-US" sz="3600" b="1" dirty="0">
                <a:solidFill>
                  <a:schemeClr val="accent4">
                    <a:lumMod val="60000"/>
                    <a:lumOff val="40000"/>
                  </a:schemeClr>
                </a:solidFill>
                <a:cs typeface="+mn-ea"/>
                <a:sym typeface="+mn-lt"/>
              </a:endParaRPr>
            </a:p>
          </p:txBody>
        </p:sp>
        <p:grpSp>
          <p:nvGrpSpPr>
            <p:cNvPr id="39" name="图形 26">
              <a:extLst>
                <a:ext uri="{FF2B5EF4-FFF2-40B4-BE49-F238E27FC236}">
                  <a16:creationId xmlns="" xmlns:a16="http://schemas.microsoft.com/office/drawing/2014/main" id="{8C993293-984A-4E74-A9D0-10F028C37243}"/>
                </a:ext>
              </a:extLst>
            </p:cNvPr>
            <p:cNvGrpSpPr/>
            <p:nvPr/>
          </p:nvGrpSpPr>
          <p:grpSpPr>
            <a:xfrm>
              <a:off x="4228954" y="3485984"/>
              <a:ext cx="457688" cy="457688"/>
              <a:chOff x="2735580" y="3124200"/>
              <a:chExt cx="1905000" cy="1905000"/>
            </a:xfrm>
            <a:solidFill>
              <a:schemeClr val="accent1"/>
            </a:solidFill>
          </p:grpSpPr>
          <p:sp>
            <p:nvSpPr>
              <p:cNvPr id="40" name="任意多边形: 形状 36">
                <a:extLst>
                  <a:ext uri="{FF2B5EF4-FFF2-40B4-BE49-F238E27FC236}">
                    <a16:creationId xmlns="" xmlns:a16="http://schemas.microsoft.com/office/drawing/2014/main" id="{2C6895A4-96A2-4249-B69D-16CAEB250EEE}"/>
                  </a:ext>
                </a:extLst>
              </p:cNvPr>
              <p:cNvSpPr/>
              <p:nvPr/>
            </p:nvSpPr>
            <p:spPr>
              <a:xfrm>
                <a:off x="3569017" y="3243262"/>
                <a:ext cx="952500" cy="1071562"/>
              </a:xfrm>
              <a:custGeom>
                <a:avLst/>
                <a:gdLst>
                  <a:gd name="connsiteX0" fmla="*/ 773906 w 952500"/>
                  <a:gd name="connsiteY0" fmla="*/ 178594 h 1071562"/>
                  <a:gd name="connsiteX1" fmla="*/ 467856 w 952500"/>
                  <a:gd name="connsiteY1" fmla="*/ 178594 h 1071562"/>
                  <a:gd name="connsiteX2" fmla="*/ 238125 w 952500"/>
                  <a:gd name="connsiteY2" fmla="*/ 0 h 1071562"/>
                  <a:gd name="connsiteX3" fmla="*/ 0 w 952500"/>
                  <a:gd name="connsiteY3" fmla="*/ 238125 h 1071562"/>
                  <a:gd name="connsiteX4" fmla="*/ 238125 w 952500"/>
                  <a:gd name="connsiteY4" fmla="*/ 476250 h 1071562"/>
                  <a:gd name="connsiteX5" fmla="*/ 467856 w 952500"/>
                  <a:gd name="connsiteY5" fmla="*/ 297656 h 1071562"/>
                  <a:gd name="connsiteX6" fmla="*/ 773906 w 952500"/>
                  <a:gd name="connsiteY6" fmla="*/ 297656 h 1071562"/>
                  <a:gd name="connsiteX7" fmla="*/ 833438 w 952500"/>
                  <a:gd name="connsiteY7" fmla="*/ 357188 h 1071562"/>
                  <a:gd name="connsiteX8" fmla="*/ 833438 w 952500"/>
                  <a:gd name="connsiteY8" fmla="*/ 892969 h 1071562"/>
                  <a:gd name="connsiteX9" fmla="*/ 773906 w 952500"/>
                  <a:gd name="connsiteY9" fmla="*/ 952500 h 1071562"/>
                  <a:gd name="connsiteX10" fmla="*/ 208359 w 952500"/>
                  <a:gd name="connsiteY10" fmla="*/ 952500 h 1071562"/>
                  <a:gd name="connsiteX11" fmla="*/ 148828 w 952500"/>
                  <a:gd name="connsiteY11" fmla="*/ 1012031 h 1071562"/>
                  <a:gd name="connsiteX12" fmla="*/ 208359 w 952500"/>
                  <a:gd name="connsiteY12" fmla="*/ 1071563 h 1071562"/>
                  <a:gd name="connsiteX13" fmla="*/ 773906 w 952500"/>
                  <a:gd name="connsiteY13" fmla="*/ 1071563 h 1071562"/>
                  <a:gd name="connsiteX14" fmla="*/ 952500 w 952500"/>
                  <a:gd name="connsiteY14" fmla="*/ 892969 h 1071562"/>
                  <a:gd name="connsiteX15" fmla="*/ 952500 w 952500"/>
                  <a:gd name="connsiteY15" fmla="*/ 357188 h 1071562"/>
                  <a:gd name="connsiteX16" fmla="*/ 773906 w 952500"/>
                  <a:gd name="connsiteY16" fmla="*/ 178594 h 1071562"/>
                  <a:gd name="connsiteX17" fmla="*/ 238125 w 952500"/>
                  <a:gd name="connsiteY17" fmla="*/ 357188 h 1071562"/>
                  <a:gd name="connsiteX18" fmla="*/ 119063 w 952500"/>
                  <a:gd name="connsiteY18" fmla="*/ 238065 h 1071562"/>
                  <a:gd name="connsiteX19" fmla="*/ 238185 w 952500"/>
                  <a:gd name="connsiteY19" fmla="*/ 119003 h 1071562"/>
                  <a:gd name="connsiteX20" fmla="*/ 357247 w 952500"/>
                  <a:gd name="connsiteY20" fmla="*/ 238125 h 1071562"/>
                  <a:gd name="connsiteX21" fmla="*/ 238125 w 952500"/>
                  <a:gd name="connsiteY21" fmla="*/ 357188 h 107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52500" h="1071562">
                    <a:moveTo>
                      <a:pt x="773906" y="178594"/>
                    </a:moveTo>
                    <a:lnTo>
                      <a:pt x="467856" y="178594"/>
                    </a:lnTo>
                    <a:cubicBezTo>
                      <a:pt x="440955" y="73648"/>
                      <a:pt x="346464" y="190"/>
                      <a:pt x="238125" y="0"/>
                    </a:cubicBezTo>
                    <a:cubicBezTo>
                      <a:pt x="106613" y="0"/>
                      <a:pt x="0" y="106613"/>
                      <a:pt x="0" y="238125"/>
                    </a:cubicBezTo>
                    <a:cubicBezTo>
                      <a:pt x="0" y="369637"/>
                      <a:pt x="106613" y="476250"/>
                      <a:pt x="238125" y="476250"/>
                    </a:cubicBezTo>
                    <a:cubicBezTo>
                      <a:pt x="346464" y="476060"/>
                      <a:pt x="440955" y="402602"/>
                      <a:pt x="467856" y="297656"/>
                    </a:cubicBezTo>
                    <a:lnTo>
                      <a:pt x="773906" y="297656"/>
                    </a:lnTo>
                    <a:cubicBezTo>
                      <a:pt x="806784" y="297656"/>
                      <a:pt x="833438" y="324310"/>
                      <a:pt x="833438" y="357188"/>
                    </a:cubicBezTo>
                    <a:lnTo>
                      <a:pt x="833438" y="892969"/>
                    </a:lnTo>
                    <a:cubicBezTo>
                      <a:pt x="833438" y="925847"/>
                      <a:pt x="806784" y="952500"/>
                      <a:pt x="773906" y="952500"/>
                    </a:cubicBezTo>
                    <a:lnTo>
                      <a:pt x="208359" y="952500"/>
                    </a:lnTo>
                    <a:cubicBezTo>
                      <a:pt x="175481" y="952500"/>
                      <a:pt x="148828" y="979153"/>
                      <a:pt x="148828" y="1012031"/>
                    </a:cubicBezTo>
                    <a:cubicBezTo>
                      <a:pt x="148828" y="1044909"/>
                      <a:pt x="175481" y="1071563"/>
                      <a:pt x="208359" y="1071563"/>
                    </a:cubicBezTo>
                    <a:lnTo>
                      <a:pt x="773906" y="1071563"/>
                    </a:lnTo>
                    <a:cubicBezTo>
                      <a:pt x="872540" y="1071563"/>
                      <a:pt x="952500" y="991603"/>
                      <a:pt x="952500" y="892969"/>
                    </a:cubicBezTo>
                    <a:lnTo>
                      <a:pt x="952500" y="357188"/>
                    </a:lnTo>
                    <a:cubicBezTo>
                      <a:pt x="952500" y="258554"/>
                      <a:pt x="872540" y="178594"/>
                      <a:pt x="773906" y="178594"/>
                    </a:cubicBezTo>
                    <a:close/>
                    <a:moveTo>
                      <a:pt x="238125" y="357188"/>
                    </a:moveTo>
                    <a:cubicBezTo>
                      <a:pt x="172352" y="357171"/>
                      <a:pt x="119046" y="303838"/>
                      <a:pt x="119063" y="238065"/>
                    </a:cubicBezTo>
                    <a:cubicBezTo>
                      <a:pt x="119079" y="172293"/>
                      <a:pt x="172412" y="118986"/>
                      <a:pt x="238185" y="119003"/>
                    </a:cubicBezTo>
                    <a:cubicBezTo>
                      <a:pt x="303957" y="119020"/>
                      <a:pt x="357264" y="172352"/>
                      <a:pt x="357247" y="238125"/>
                    </a:cubicBezTo>
                    <a:cubicBezTo>
                      <a:pt x="357230" y="303898"/>
                      <a:pt x="303898" y="357204"/>
                      <a:pt x="238125" y="357188"/>
                    </a:cubicBezTo>
                    <a:close/>
                  </a:path>
                </a:pathLst>
              </a:custGeom>
              <a:solidFill>
                <a:schemeClr val="accent4">
                  <a:lumMod val="75000"/>
                </a:schemeClr>
              </a:solidFill>
              <a:ln w="1860" cap="flat">
                <a:noFill/>
                <a:prstDash val="solid"/>
                <a:miter/>
              </a:ln>
            </p:spPr>
            <p:txBody>
              <a:bodyPr rtlCol="0" anchor="ctr"/>
              <a:lstStyle/>
              <a:p>
                <a:endParaRPr lang="zh-CN" altLang="en-US">
                  <a:cs typeface="+mn-ea"/>
                  <a:sym typeface="+mn-lt"/>
                </a:endParaRPr>
              </a:p>
            </p:txBody>
          </p:sp>
          <p:sp>
            <p:nvSpPr>
              <p:cNvPr id="41" name="任意多边形: 形状 37">
                <a:extLst>
                  <a:ext uri="{FF2B5EF4-FFF2-40B4-BE49-F238E27FC236}">
                    <a16:creationId xmlns="" xmlns:a16="http://schemas.microsoft.com/office/drawing/2014/main" id="{B7591FB0-F485-4346-9A91-C34C62CD5A38}"/>
                  </a:ext>
                </a:extLst>
              </p:cNvPr>
              <p:cNvSpPr/>
              <p:nvPr/>
            </p:nvSpPr>
            <p:spPr>
              <a:xfrm>
                <a:off x="2854642" y="3421856"/>
                <a:ext cx="1666928" cy="1488329"/>
              </a:xfrm>
              <a:custGeom>
                <a:avLst/>
                <a:gdLst>
                  <a:gd name="connsiteX0" fmla="*/ 1428750 w 1666928"/>
                  <a:gd name="connsiteY0" fmla="*/ 1012031 h 1488329"/>
                  <a:gd name="connsiteX1" fmla="*/ 1202472 w 1666928"/>
                  <a:gd name="connsiteY1" fmla="*/ 1179552 h 1488329"/>
                  <a:gd name="connsiteX2" fmla="*/ 595313 w 1666928"/>
                  <a:gd name="connsiteY2" fmla="*/ 1179552 h 1488329"/>
                  <a:gd name="connsiteX3" fmla="*/ 536258 w 1666928"/>
                  <a:gd name="connsiteY3" fmla="*/ 1122521 h 1488329"/>
                  <a:gd name="connsiteX4" fmla="*/ 707665 w 1666928"/>
                  <a:gd name="connsiteY4" fmla="*/ 833627 h 1488329"/>
                  <a:gd name="connsiteX5" fmla="*/ 476250 w 1666928"/>
                  <a:gd name="connsiteY5" fmla="*/ 654844 h 1488329"/>
                  <a:gd name="connsiteX6" fmla="*/ 271165 w 1666928"/>
                  <a:gd name="connsiteY6" fmla="*/ 773906 h 1488329"/>
                  <a:gd name="connsiteX7" fmla="*/ 178594 w 1666928"/>
                  <a:gd name="connsiteY7" fmla="*/ 773906 h 1488329"/>
                  <a:gd name="connsiteX8" fmla="*/ 119063 w 1666928"/>
                  <a:gd name="connsiteY8" fmla="*/ 714375 h 1488329"/>
                  <a:gd name="connsiteX9" fmla="*/ 119063 w 1666928"/>
                  <a:gd name="connsiteY9" fmla="*/ 178594 h 1488329"/>
                  <a:gd name="connsiteX10" fmla="*/ 178594 w 1666928"/>
                  <a:gd name="connsiteY10" fmla="*/ 119063 h 1488329"/>
                  <a:gd name="connsiteX11" fmla="*/ 565547 w 1666928"/>
                  <a:gd name="connsiteY11" fmla="*/ 119063 h 1488329"/>
                  <a:gd name="connsiteX12" fmla="*/ 625078 w 1666928"/>
                  <a:gd name="connsiteY12" fmla="*/ 59531 h 1488329"/>
                  <a:gd name="connsiteX13" fmla="*/ 565547 w 1666928"/>
                  <a:gd name="connsiteY13" fmla="*/ 0 h 1488329"/>
                  <a:gd name="connsiteX14" fmla="*/ 178594 w 1666928"/>
                  <a:gd name="connsiteY14" fmla="*/ 0 h 1488329"/>
                  <a:gd name="connsiteX15" fmla="*/ 0 w 1666928"/>
                  <a:gd name="connsiteY15" fmla="*/ 178594 h 1488329"/>
                  <a:gd name="connsiteX16" fmla="*/ 0 w 1666928"/>
                  <a:gd name="connsiteY16" fmla="*/ 714375 h 1488329"/>
                  <a:gd name="connsiteX17" fmla="*/ 178594 w 1666928"/>
                  <a:gd name="connsiteY17" fmla="*/ 892969 h 1488329"/>
                  <a:gd name="connsiteX18" fmla="*/ 238125 w 1666928"/>
                  <a:gd name="connsiteY18" fmla="*/ 892969 h 1488329"/>
                  <a:gd name="connsiteX19" fmla="*/ 417016 w 1666928"/>
                  <a:gd name="connsiteY19" fmla="*/ 1122759 h 1488329"/>
                  <a:gd name="connsiteX20" fmla="*/ 595313 w 1666928"/>
                  <a:gd name="connsiteY20" fmla="*/ 1298674 h 1488329"/>
                  <a:gd name="connsiteX21" fmla="*/ 1195626 w 1666928"/>
                  <a:gd name="connsiteY21" fmla="*/ 1298674 h 1488329"/>
                  <a:gd name="connsiteX22" fmla="*/ 1477274 w 1666928"/>
                  <a:gd name="connsiteY22" fmla="*/ 1483286 h 1488329"/>
                  <a:gd name="connsiteX23" fmla="*/ 1661886 w 1666928"/>
                  <a:gd name="connsiteY23" fmla="*/ 1201638 h 1488329"/>
                  <a:gd name="connsiteX24" fmla="*/ 1428750 w 1666928"/>
                  <a:gd name="connsiteY24" fmla="*/ 1012031 h 1488329"/>
                  <a:gd name="connsiteX25" fmla="*/ 357188 w 1666928"/>
                  <a:gd name="connsiteY25" fmla="*/ 892969 h 1488329"/>
                  <a:gd name="connsiteX26" fmla="*/ 476310 w 1666928"/>
                  <a:gd name="connsiteY26" fmla="*/ 773906 h 1488329"/>
                  <a:gd name="connsiteX27" fmla="*/ 595372 w 1666928"/>
                  <a:gd name="connsiteY27" fmla="*/ 893028 h 1488329"/>
                  <a:gd name="connsiteX28" fmla="*/ 476250 w 1666928"/>
                  <a:gd name="connsiteY28" fmla="*/ 1012091 h 1488329"/>
                  <a:gd name="connsiteX29" fmla="*/ 357188 w 1666928"/>
                  <a:gd name="connsiteY29" fmla="*/ 892969 h 1488329"/>
                  <a:gd name="connsiteX30" fmla="*/ 1428750 w 1666928"/>
                  <a:gd name="connsiteY30" fmla="*/ 1369219 h 1488329"/>
                  <a:gd name="connsiteX31" fmla="*/ 1309688 w 1666928"/>
                  <a:gd name="connsiteY31" fmla="*/ 1250097 h 1488329"/>
                  <a:gd name="connsiteX32" fmla="*/ 1428810 w 1666928"/>
                  <a:gd name="connsiteY32" fmla="*/ 1131034 h 1488329"/>
                  <a:gd name="connsiteX33" fmla="*/ 1547872 w 1666928"/>
                  <a:gd name="connsiteY33" fmla="*/ 1250156 h 1488329"/>
                  <a:gd name="connsiteX34" fmla="*/ 1428750 w 1666928"/>
                  <a:gd name="connsiteY34" fmla="*/ 1369219 h 14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66928" h="1488329">
                    <a:moveTo>
                      <a:pt x="1428750" y="1012031"/>
                    </a:moveTo>
                    <a:cubicBezTo>
                      <a:pt x="1322011" y="1012031"/>
                      <a:pt x="1232714" y="1082754"/>
                      <a:pt x="1202472" y="1179552"/>
                    </a:cubicBezTo>
                    <a:lnTo>
                      <a:pt x="595313" y="1179552"/>
                    </a:lnTo>
                    <a:cubicBezTo>
                      <a:pt x="563521" y="1179448"/>
                      <a:pt x="537470" y="1154289"/>
                      <a:pt x="536258" y="1122521"/>
                    </a:cubicBezTo>
                    <a:cubicBezTo>
                      <a:pt x="663366" y="1090079"/>
                      <a:pt x="740109" y="960736"/>
                      <a:pt x="707665" y="833627"/>
                    </a:cubicBezTo>
                    <a:cubicBezTo>
                      <a:pt x="680701" y="727984"/>
                      <a:pt x="585278" y="654263"/>
                      <a:pt x="476250" y="654844"/>
                    </a:cubicBezTo>
                    <a:cubicBezTo>
                      <a:pt x="388322" y="654844"/>
                      <a:pt x="312420" y="703005"/>
                      <a:pt x="271165" y="773906"/>
                    </a:cubicBezTo>
                    <a:lnTo>
                      <a:pt x="178594" y="773906"/>
                    </a:lnTo>
                    <a:cubicBezTo>
                      <a:pt x="145716" y="773906"/>
                      <a:pt x="119063" y="747253"/>
                      <a:pt x="119063" y="714375"/>
                    </a:cubicBezTo>
                    <a:lnTo>
                      <a:pt x="119063" y="178594"/>
                    </a:lnTo>
                    <a:cubicBezTo>
                      <a:pt x="119063" y="145716"/>
                      <a:pt x="145716" y="119063"/>
                      <a:pt x="178594" y="119063"/>
                    </a:cubicBezTo>
                    <a:lnTo>
                      <a:pt x="565547" y="119063"/>
                    </a:lnTo>
                    <a:cubicBezTo>
                      <a:pt x="598425" y="119063"/>
                      <a:pt x="625078" y="92409"/>
                      <a:pt x="625078" y="59531"/>
                    </a:cubicBezTo>
                    <a:cubicBezTo>
                      <a:pt x="625078" y="26653"/>
                      <a:pt x="598425" y="0"/>
                      <a:pt x="565547" y="0"/>
                    </a:cubicBezTo>
                    <a:lnTo>
                      <a:pt x="178594" y="0"/>
                    </a:lnTo>
                    <a:cubicBezTo>
                      <a:pt x="79960" y="0"/>
                      <a:pt x="0" y="79960"/>
                      <a:pt x="0" y="178594"/>
                    </a:cubicBezTo>
                    <a:lnTo>
                      <a:pt x="0" y="714375"/>
                    </a:lnTo>
                    <a:cubicBezTo>
                      <a:pt x="0" y="813009"/>
                      <a:pt x="79960" y="892969"/>
                      <a:pt x="178594" y="892969"/>
                    </a:cubicBezTo>
                    <a:lnTo>
                      <a:pt x="238125" y="892969"/>
                    </a:lnTo>
                    <a:cubicBezTo>
                      <a:pt x="238302" y="1001424"/>
                      <a:pt x="311918" y="1095985"/>
                      <a:pt x="417016" y="1122759"/>
                    </a:cubicBezTo>
                    <a:cubicBezTo>
                      <a:pt x="418415" y="1220259"/>
                      <a:pt x="497804" y="1298587"/>
                      <a:pt x="595313" y="1298674"/>
                    </a:cubicBezTo>
                    <a:lnTo>
                      <a:pt x="1195626" y="1298674"/>
                    </a:lnTo>
                    <a:cubicBezTo>
                      <a:pt x="1222422" y="1427429"/>
                      <a:pt x="1348519" y="1510083"/>
                      <a:pt x="1477274" y="1483286"/>
                    </a:cubicBezTo>
                    <a:cubicBezTo>
                      <a:pt x="1606027" y="1456490"/>
                      <a:pt x="1688680" y="1330393"/>
                      <a:pt x="1661886" y="1201638"/>
                    </a:cubicBezTo>
                    <a:cubicBezTo>
                      <a:pt x="1638899" y="1091189"/>
                      <a:pt x="1541566" y="1012029"/>
                      <a:pt x="1428750" y="1012031"/>
                    </a:cubicBezTo>
                    <a:close/>
                    <a:moveTo>
                      <a:pt x="357188" y="892969"/>
                    </a:moveTo>
                    <a:cubicBezTo>
                      <a:pt x="357204" y="827196"/>
                      <a:pt x="410537" y="773890"/>
                      <a:pt x="476310" y="773906"/>
                    </a:cubicBezTo>
                    <a:cubicBezTo>
                      <a:pt x="542082" y="773923"/>
                      <a:pt x="595389" y="827256"/>
                      <a:pt x="595372" y="893028"/>
                    </a:cubicBezTo>
                    <a:cubicBezTo>
                      <a:pt x="595355" y="958801"/>
                      <a:pt x="542023" y="1012108"/>
                      <a:pt x="476250" y="1012091"/>
                    </a:cubicBezTo>
                    <a:cubicBezTo>
                      <a:pt x="410477" y="1012074"/>
                      <a:pt x="357171" y="958741"/>
                      <a:pt x="357188" y="892969"/>
                    </a:cubicBezTo>
                    <a:close/>
                    <a:moveTo>
                      <a:pt x="1428750" y="1369219"/>
                    </a:moveTo>
                    <a:cubicBezTo>
                      <a:pt x="1362977" y="1369202"/>
                      <a:pt x="1309671" y="1315870"/>
                      <a:pt x="1309688" y="1250097"/>
                    </a:cubicBezTo>
                    <a:cubicBezTo>
                      <a:pt x="1309704" y="1184324"/>
                      <a:pt x="1363037" y="1131018"/>
                      <a:pt x="1428810" y="1131034"/>
                    </a:cubicBezTo>
                    <a:cubicBezTo>
                      <a:pt x="1494582" y="1131051"/>
                      <a:pt x="1547889" y="1184384"/>
                      <a:pt x="1547872" y="1250156"/>
                    </a:cubicBezTo>
                    <a:cubicBezTo>
                      <a:pt x="1547855" y="1315929"/>
                      <a:pt x="1494523" y="1369236"/>
                      <a:pt x="1428750" y="1369219"/>
                    </a:cubicBezTo>
                    <a:close/>
                  </a:path>
                </a:pathLst>
              </a:custGeom>
              <a:solidFill>
                <a:schemeClr val="accent4">
                  <a:lumMod val="75000"/>
                </a:schemeClr>
              </a:solidFill>
              <a:ln w="1860" cap="flat">
                <a:noFill/>
                <a:prstDash val="solid"/>
                <a:miter/>
              </a:ln>
            </p:spPr>
            <p:txBody>
              <a:bodyPr rtlCol="0" anchor="ctr"/>
              <a:lstStyle/>
              <a:p>
                <a:endParaRPr lang="zh-CN" altLang="en-US">
                  <a:cs typeface="+mn-ea"/>
                  <a:sym typeface="+mn-lt"/>
                </a:endParaRPr>
              </a:p>
            </p:txBody>
          </p:sp>
        </p:grpSp>
      </p:grpSp>
      <p:grpSp>
        <p:nvGrpSpPr>
          <p:cNvPr id="45" name="组合 44"/>
          <p:cNvGrpSpPr/>
          <p:nvPr/>
        </p:nvGrpSpPr>
        <p:grpSpPr>
          <a:xfrm>
            <a:off x="6463774" y="2270257"/>
            <a:ext cx="1796602" cy="1813976"/>
            <a:chOff x="6463774" y="2417839"/>
            <a:chExt cx="1796602" cy="1813976"/>
          </a:xfrm>
        </p:grpSpPr>
        <p:grpSp>
          <p:nvGrpSpPr>
            <p:cNvPr id="46" name="组合 45">
              <a:extLst>
                <a:ext uri="{FF2B5EF4-FFF2-40B4-BE49-F238E27FC236}">
                  <a16:creationId xmlns="" xmlns:a16="http://schemas.microsoft.com/office/drawing/2014/main" id="{5E43CFAF-DB17-46D3-9C1D-8B50B46EA015}"/>
                </a:ext>
              </a:extLst>
            </p:cNvPr>
            <p:cNvGrpSpPr/>
            <p:nvPr/>
          </p:nvGrpSpPr>
          <p:grpSpPr>
            <a:xfrm>
              <a:off x="6463774" y="2417839"/>
              <a:ext cx="1796602" cy="1813976"/>
              <a:chOff x="3093617" y="3901336"/>
              <a:chExt cx="1554480" cy="1569512"/>
            </a:xfrm>
          </p:grpSpPr>
          <p:sp>
            <p:nvSpPr>
              <p:cNvPr id="51" name="任意多边形: 形状 22">
                <a:extLst>
                  <a:ext uri="{FF2B5EF4-FFF2-40B4-BE49-F238E27FC236}">
                    <a16:creationId xmlns="" xmlns:a16="http://schemas.microsoft.com/office/drawing/2014/main" id="{825CD9E2-DABE-4BD5-8197-DECBC220761D}"/>
                  </a:ext>
                </a:extLst>
              </p:cNvPr>
              <p:cNvSpPr/>
              <p:nvPr/>
            </p:nvSpPr>
            <p:spPr>
              <a:xfrm rot="18900000">
                <a:off x="3395642" y="4283686"/>
                <a:ext cx="845941" cy="891031"/>
              </a:xfrm>
              <a:custGeom>
                <a:avLst/>
                <a:gdLst>
                  <a:gd name="connsiteX0" fmla="*/ 18316 w 845941"/>
                  <a:gd name="connsiteY0" fmla="*/ 1448 h 891031"/>
                  <a:gd name="connsiteX1" fmla="*/ 0 w 845941"/>
                  <a:gd name="connsiteY1" fmla="*/ 3203 h 891031"/>
                  <a:gd name="connsiteX2" fmla="*/ 0 w 845941"/>
                  <a:gd name="connsiteY2" fmla="*/ 0 h 891031"/>
                  <a:gd name="connsiteX3" fmla="*/ 760511 w 845941"/>
                  <a:gd name="connsiteY3" fmla="*/ 31232 h 891031"/>
                  <a:gd name="connsiteX4" fmla="*/ 696749 w 845941"/>
                  <a:gd name="connsiteY4" fmla="*/ 64785 h 891031"/>
                  <a:gd name="connsiteX5" fmla="*/ 625027 w 845941"/>
                  <a:gd name="connsiteY5" fmla="*/ 123371 h 891031"/>
                  <a:gd name="connsiteX6" fmla="*/ 625027 w 845941"/>
                  <a:gd name="connsiteY6" fmla="*/ 769950 h 891031"/>
                  <a:gd name="connsiteX7" fmla="*/ 776271 w 845941"/>
                  <a:gd name="connsiteY7" fmla="*/ 870383 h 891031"/>
                  <a:gd name="connsiteX8" fmla="*/ 845941 w 845941"/>
                  <a:gd name="connsiteY8" fmla="*/ 891031 h 891031"/>
                  <a:gd name="connsiteX9" fmla="*/ 831911 w 845941"/>
                  <a:gd name="connsiteY9" fmla="*/ 889881 h 891031"/>
                  <a:gd name="connsiteX10" fmla="*/ 484933 w 845941"/>
                  <a:gd name="connsiteY10" fmla="*/ 835196 h 891031"/>
                  <a:gd name="connsiteX11" fmla="*/ 226570 w 845941"/>
                  <a:gd name="connsiteY11" fmla="*/ 869410 h 891031"/>
                  <a:gd name="connsiteX12" fmla="*/ 284043 w 845941"/>
                  <a:gd name="connsiteY12" fmla="*/ 839166 h 891031"/>
                  <a:gd name="connsiteX13" fmla="*/ 355766 w 845941"/>
                  <a:gd name="connsiteY13" fmla="*/ 780580 h 891031"/>
                  <a:gd name="connsiteX14" fmla="*/ 355766 w 845941"/>
                  <a:gd name="connsiteY14" fmla="*/ 134001 h 891031"/>
                  <a:gd name="connsiteX15" fmla="*/ 204521 w 845941"/>
                  <a:gd name="connsiteY15" fmla="*/ 33568 h 891031"/>
                  <a:gd name="connsiteX16" fmla="*/ 125432 w 845941"/>
                  <a:gd name="connsiteY16" fmla="*/ 10129 h 891031"/>
                  <a:gd name="connsiteX17" fmla="*/ 247855 w 845941"/>
                  <a:gd name="connsiteY17" fmla="*/ 37643 h 891031"/>
                  <a:gd name="connsiteX18" fmla="*/ 495710 w 845941"/>
                  <a:gd name="connsiteY18" fmla="*/ 75285 h 89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45941" h="891031">
                    <a:moveTo>
                      <a:pt x="18316" y="1448"/>
                    </a:moveTo>
                    <a:lnTo>
                      <a:pt x="0" y="3203"/>
                    </a:lnTo>
                    <a:lnTo>
                      <a:pt x="0" y="0"/>
                    </a:lnTo>
                    <a:close/>
                    <a:moveTo>
                      <a:pt x="760511" y="31232"/>
                    </a:moveTo>
                    <a:lnTo>
                      <a:pt x="696749" y="64785"/>
                    </a:lnTo>
                    <a:cubicBezTo>
                      <a:pt x="671397" y="81525"/>
                      <a:pt x="647345" y="101053"/>
                      <a:pt x="625027" y="123371"/>
                    </a:cubicBezTo>
                    <a:cubicBezTo>
                      <a:pt x="446479" y="301919"/>
                      <a:pt x="446479" y="591402"/>
                      <a:pt x="625027" y="769950"/>
                    </a:cubicBezTo>
                    <a:cubicBezTo>
                      <a:pt x="669664" y="814587"/>
                      <a:pt x="721234" y="848065"/>
                      <a:pt x="776271" y="870383"/>
                    </a:cubicBezTo>
                    <a:lnTo>
                      <a:pt x="845941" y="891031"/>
                    </a:lnTo>
                    <a:lnTo>
                      <a:pt x="831911" y="889881"/>
                    </a:lnTo>
                    <a:cubicBezTo>
                      <a:pt x="716252" y="871653"/>
                      <a:pt x="602108" y="833858"/>
                      <a:pt x="484933" y="835196"/>
                    </a:cubicBezTo>
                    <a:lnTo>
                      <a:pt x="226570" y="869410"/>
                    </a:lnTo>
                    <a:lnTo>
                      <a:pt x="284043" y="839166"/>
                    </a:lnTo>
                    <a:cubicBezTo>
                      <a:pt x="309396" y="822427"/>
                      <a:pt x="333447" y="802898"/>
                      <a:pt x="355766" y="780580"/>
                    </a:cubicBezTo>
                    <a:cubicBezTo>
                      <a:pt x="534314" y="602032"/>
                      <a:pt x="534314" y="312549"/>
                      <a:pt x="355766" y="134001"/>
                    </a:cubicBezTo>
                    <a:cubicBezTo>
                      <a:pt x="311129" y="89364"/>
                      <a:pt x="259558" y="55886"/>
                      <a:pt x="204521" y="33568"/>
                    </a:cubicBezTo>
                    <a:lnTo>
                      <a:pt x="125432" y="10129"/>
                    </a:lnTo>
                    <a:lnTo>
                      <a:pt x="247855" y="37643"/>
                    </a:lnTo>
                    <a:cubicBezTo>
                      <a:pt x="330473" y="58218"/>
                      <a:pt x="413092" y="78792"/>
                      <a:pt x="495710" y="75285"/>
                    </a:cubicBezTo>
                    <a:close/>
                  </a:path>
                </a:pathLst>
              </a:cu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2" name="任意多边形: 形状 23">
                <a:extLst>
                  <a:ext uri="{FF2B5EF4-FFF2-40B4-BE49-F238E27FC236}">
                    <a16:creationId xmlns="" xmlns:a16="http://schemas.microsoft.com/office/drawing/2014/main" id="{9258E040-1B07-474A-A2F0-EFE91DD44BB7}"/>
                  </a:ext>
                </a:extLst>
              </p:cNvPr>
              <p:cNvSpPr/>
              <p:nvPr/>
            </p:nvSpPr>
            <p:spPr>
              <a:xfrm>
                <a:off x="3093617" y="4556448"/>
                <a:ext cx="914400" cy="914400"/>
              </a:xfrm>
              <a:custGeom>
                <a:avLst/>
                <a:gdLst>
                  <a:gd name="connsiteX0" fmla="*/ 457200 w 914400"/>
                  <a:gd name="connsiteY0" fmla="*/ 114403 h 914400"/>
                  <a:gd name="connsiteX1" fmla="*/ 114403 w 914400"/>
                  <a:gd name="connsiteY1" fmla="*/ 457200 h 914400"/>
                  <a:gd name="connsiteX2" fmla="*/ 457200 w 914400"/>
                  <a:gd name="connsiteY2" fmla="*/ 799997 h 914400"/>
                  <a:gd name="connsiteX3" fmla="*/ 799997 w 914400"/>
                  <a:gd name="connsiteY3" fmla="*/ 457200 h 914400"/>
                  <a:gd name="connsiteX4" fmla="*/ 457200 w 914400"/>
                  <a:gd name="connsiteY4" fmla="*/ 114403 h 914400"/>
                  <a:gd name="connsiteX5" fmla="*/ 457200 w 914400"/>
                  <a:gd name="connsiteY5" fmla="*/ 0 h 914400"/>
                  <a:gd name="connsiteX6" fmla="*/ 914400 w 914400"/>
                  <a:gd name="connsiteY6" fmla="*/ 457200 h 914400"/>
                  <a:gd name="connsiteX7" fmla="*/ 457200 w 914400"/>
                  <a:gd name="connsiteY7" fmla="*/ 914400 h 914400"/>
                  <a:gd name="connsiteX8" fmla="*/ 0 w 914400"/>
                  <a:gd name="connsiteY8" fmla="*/ 457200 h 914400"/>
                  <a:gd name="connsiteX9" fmla="*/ 457200 w 914400"/>
                  <a:gd name="connsiteY9"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 h="914400">
                    <a:moveTo>
                      <a:pt x="457200" y="114403"/>
                    </a:moveTo>
                    <a:cubicBezTo>
                      <a:pt x="267878" y="114403"/>
                      <a:pt x="114403" y="267878"/>
                      <a:pt x="114403" y="457200"/>
                    </a:cubicBezTo>
                    <a:cubicBezTo>
                      <a:pt x="114403" y="646522"/>
                      <a:pt x="267878" y="799997"/>
                      <a:pt x="457200" y="799997"/>
                    </a:cubicBezTo>
                    <a:cubicBezTo>
                      <a:pt x="646522" y="799997"/>
                      <a:pt x="799997" y="646522"/>
                      <a:pt x="799997" y="457200"/>
                    </a:cubicBezTo>
                    <a:cubicBezTo>
                      <a:pt x="799997" y="267878"/>
                      <a:pt x="646522" y="114403"/>
                      <a:pt x="457200" y="114403"/>
                    </a:cubicBezTo>
                    <a:close/>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3" name="任意多边形: 形状 24">
                <a:extLst>
                  <a:ext uri="{FF2B5EF4-FFF2-40B4-BE49-F238E27FC236}">
                    <a16:creationId xmlns="" xmlns:a16="http://schemas.microsoft.com/office/drawing/2014/main" id="{D07F513A-57E3-44D8-8020-282F97DCABEC}"/>
                  </a:ext>
                </a:extLst>
              </p:cNvPr>
              <p:cNvSpPr/>
              <p:nvPr/>
            </p:nvSpPr>
            <p:spPr>
              <a:xfrm>
                <a:off x="3733697" y="3901336"/>
                <a:ext cx="914400" cy="914400"/>
              </a:xfrm>
              <a:custGeom>
                <a:avLst/>
                <a:gdLst>
                  <a:gd name="connsiteX0" fmla="*/ 457200 w 914400"/>
                  <a:gd name="connsiteY0" fmla="*/ 114403 h 914400"/>
                  <a:gd name="connsiteX1" fmla="*/ 114403 w 914400"/>
                  <a:gd name="connsiteY1" fmla="*/ 457200 h 914400"/>
                  <a:gd name="connsiteX2" fmla="*/ 457200 w 914400"/>
                  <a:gd name="connsiteY2" fmla="*/ 799997 h 914400"/>
                  <a:gd name="connsiteX3" fmla="*/ 799997 w 914400"/>
                  <a:gd name="connsiteY3" fmla="*/ 457200 h 914400"/>
                  <a:gd name="connsiteX4" fmla="*/ 457200 w 914400"/>
                  <a:gd name="connsiteY4" fmla="*/ 114403 h 914400"/>
                  <a:gd name="connsiteX5" fmla="*/ 457200 w 914400"/>
                  <a:gd name="connsiteY5" fmla="*/ 0 h 914400"/>
                  <a:gd name="connsiteX6" fmla="*/ 914400 w 914400"/>
                  <a:gd name="connsiteY6" fmla="*/ 457200 h 914400"/>
                  <a:gd name="connsiteX7" fmla="*/ 457200 w 914400"/>
                  <a:gd name="connsiteY7" fmla="*/ 914400 h 914400"/>
                  <a:gd name="connsiteX8" fmla="*/ 0 w 914400"/>
                  <a:gd name="connsiteY8" fmla="*/ 457200 h 914400"/>
                  <a:gd name="connsiteX9" fmla="*/ 457200 w 914400"/>
                  <a:gd name="connsiteY9"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 h="914400">
                    <a:moveTo>
                      <a:pt x="457200" y="114403"/>
                    </a:moveTo>
                    <a:cubicBezTo>
                      <a:pt x="267878" y="114403"/>
                      <a:pt x="114403" y="267878"/>
                      <a:pt x="114403" y="457200"/>
                    </a:cubicBezTo>
                    <a:cubicBezTo>
                      <a:pt x="114403" y="646522"/>
                      <a:pt x="267878" y="799997"/>
                      <a:pt x="457200" y="799997"/>
                    </a:cubicBezTo>
                    <a:cubicBezTo>
                      <a:pt x="646522" y="799997"/>
                      <a:pt x="799997" y="646522"/>
                      <a:pt x="799997" y="457200"/>
                    </a:cubicBezTo>
                    <a:cubicBezTo>
                      <a:pt x="799997" y="267878"/>
                      <a:pt x="646522" y="114403"/>
                      <a:pt x="457200" y="114403"/>
                    </a:cubicBezTo>
                    <a:close/>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sp>
          <p:nvSpPr>
            <p:cNvPr id="47" name="文本框 46">
              <a:extLst>
                <a:ext uri="{FF2B5EF4-FFF2-40B4-BE49-F238E27FC236}">
                  <a16:creationId xmlns="" xmlns:a16="http://schemas.microsoft.com/office/drawing/2014/main" id="{74ACAABC-99D4-4578-AD74-BE44145D3ADC}"/>
                </a:ext>
              </a:extLst>
            </p:cNvPr>
            <p:cNvSpPr txBox="1"/>
            <p:nvPr/>
          </p:nvSpPr>
          <p:spPr>
            <a:xfrm>
              <a:off x="7497153" y="2623085"/>
              <a:ext cx="470000" cy="646331"/>
            </a:xfrm>
            <a:prstGeom prst="rect">
              <a:avLst/>
            </a:prstGeom>
            <a:noFill/>
          </p:spPr>
          <p:txBody>
            <a:bodyPr wrap="none" rtlCol="0">
              <a:spAutoFit/>
            </a:bodyPr>
            <a:lstStyle/>
            <a:p>
              <a:r>
                <a:rPr lang="en-US" altLang="zh-CN" sz="3600" b="1" dirty="0">
                  <a:solidFill>
                    <a:schemeClr val="accent4">
                      <a:lumMod val="60000"/>
                      <a:lumOff val="40000"/>
                    </a:schemeClr>
                  </a:solidFill>
                  <a:cs typeface="+mn-ea"/>
                  <a:sym typeface="+mn-lt"/>
                </a:rPr>
                <a:t>3</a:t>
              </a:r>
              <a:endParaRPr lang="zh-CN" altLang="en-US" sz="3600" b="1" dirty="0">
                <a:solidFill>
                  <a:schemeClr val="accent4">
                    <a:lumMod val="60000"/>
                    <a:lumOff val="40000"/>
                  </a:schemeClr>
                </a:solidFill>
                <a:cs typeface="+mn-ea"/>
                <a:sym typeface="+mn-lt"/>
              </a:endParaRPr>
            </a:p>
          </p:txBody>
        </p:sp>
        <p:grpSp>
          <p:nvGrpSpPr>
            <p:cNvPr id="48" name="图形 18">
              <a:extLst>
                <a:ext uri="{FF2B5EF4-FFF2-40B4-BE49-F238E27FC236}">
                  <a16:creationId xmlns="" xmlns:a16="http://schemas.microsoft.com/office/drawing/2014/main" id="{770A4C09-0ADE-4B8B-BCD1-4996D150CA37}"/>
                </a:ext>
              </a:extLst>
            </p:cNvPr>
            <p:cNvGrpSpPr/>
            <p:nvPr/>
          </p:nvGrpSpPr>
          <p:grpSpPr>
            <a:xfrm>
              <a:off x="6769309" y="3471584"/>
              <a:ext cx="457688" cy="457688"/>
              <a:chOff x="2735580" y="3124200"/>
              <a:chExt cx="1905000" cy="1905000"/>
            </a:xfrm>
            <a:solidFill>
              <a:schemeClr val="accent1"/>
            </a:solidFill>
          </p:grpSpPr>
          <p:sp>
            <p:nvSpPr>
              <p:cNvPr id="49" name="任意多边形: 形状 39">
                <a:extLst>
                  <a:ext uri="{FF2B5EF4-FFF2-40B4-BE49-F238E27FC236}">
                    <a16:creationId xmlns="" xmlns:a16="http://schemas.microsoft.com/office/drawing/2014/main" id="{780ACE63-652B-4593-86F3-C26CC0487984}"/>
                  </a:ext>
                </a:extLst>
              </p:cNvPr>
              <p:cNvSpPr/>
              <p:nvPr/>
            </p:nvSpPr>
            <p:spPr>
              <a:xfrm>
                <a:off x="3033236" y="3659981"/>
                <a:ext cx="1309687" cy="833467"/>
              </a:xfrm>
              <a:custGeom>
                <a:avLst/>
                <a:gdLst>
                  <a:gd name="connsiteX0" fmla="*/ 1250156 w 1309687"/>
                  <a:gd name="connsiteY0" fmla="*/ 218301 h 833467"/>
                  <a:gd name="connsiteX1" fmla="*/ 833438 w 1309687"/>
                  <a:gd name="connsiteY1" fmla="*/ 218301 h 833467"/>
                  <a:gd name="connsiteX2" fmla="*/ 773906 w 1309687"/>
                  <a:gd name="connsiteY2" fmla="*/ 277832 h 833467"/>
                  <a:gd name="connsiteX3" fmla="*/ 833438 w 1309687"/>
                  <a:gd name="connsiteY3" fmla="*/ 337364 h 833467"/>
                  <a:gd name="connsiteX4" fmla="*/ 1250156 w 1309687"/>
                  <a:gd name="connsiteY4" fmla="*/ 337364 h 833467"/>
                  <a:gd name="connsiteX5" fmla="*/ 1309688 w 1309687"/>
                  <a:gd name="connsiteY5" fmla="*/ 277832 h 833467"/>
                  <a:gd name="connsiteX6" fmla="*/ 1250156 w 1309687"/>
                  <a:gd name="connsiteY6" fmla="*/ 218301 h 833467"/>
                  <a:gd name="connsiteX7" fmla="*/ 1250156 w 1309687"/>
                  <a:gd name="connsiteY7" fmla="*/ 515957 h 833467"/>
                  <a:gd name="connsiteX8" fmla="*/ 833438 w 1309687"/>
                  <a:gd name="connsiteY8" fmla="*/ 515957 h 833467"/>
                  <a:gd name="connsiteX9" fmla="*/ 773906 w 1309687"/>
                  <a:gd name="connsiteY9" fmla="*/ 575489 h 833467"/>
                  <a:gd name="connsiteX10" fmla="*/ 833438 w 1309687"/>
                  <a:gd name="connsiteY10" fmla="*/ 635020 h 833467"/>
                  <a:gd name="connsiteX11" fmla="*/ 1250156 w 1309687"/>
                  <a:gd name="connsiteY11" fmla="*/ 635020 h 833467"/>
                  <a:gd name="connsiteX12" fmla="*/ 1309688 w 1309687"/>
                  <a:gd name="connsiteY12" fmla="*/ 575489 h 833467"/>
                  <a:gd name="connsiteX13" fmla="*/ 1250156 w 1309687"/>
                  <a:gd name="connsiteY13" fmla="*/ 515957 h 833467"/>
                  <a:gd name="connsiteX14" fmla="*/ 454581 w 1309687"/>
                  <a:gd name="connsiteY14" fmla="*/ 646212 h 833467"/>
                  <a:gd name="connsiteX15" fmla="*/ 454581 w 1309687"/>
                  <a:gd name="connsiteY15" fmla="*/ 607397 h 833467"/>
                  <a:gd name="connsiteX16" fmla="*/ 597396 w 1309687"/>
                  <a:gd name="connsiteY16" fmla="*/ 424994 h 833467"/>
                  <a:gd name="connsiteX17" fmla="*/ 646509 w 1309687"/>
                  <a:gd name="connsiteY17" fmla="*/ 342662 h 833467"/>
                  <a:gd name="connsiteX18" fmla="*/ 619958 w 1309687"/>
                  <a:gd name="connsiteY18" fmla="*/ 269200 h 833467"/>
                  <a:gd name="connsiteX19" fmla="*/ 357188 w 1309687"/>
                  <a:gd name="connsiteY19" fmla="*/ 0 h 833467"/>
                  <a:gd name="connsiteX20" fmla="*/ 89714 w 1309687"/>
                  <a:gd name="connsiteY20" fmla="*/ 276582 h 833467"/>
                  <a:gd name="connsiteX21" fmla="*/ 68223 w 1309687"/>
                  <a:gd name="connsiteY21" fmla="*/ 352604 h 833467"/>
                  <a:gd name="connsiteX22" fmla="*/ 120968 w 1309687"/>
                  <a:gd name="connsiteY22" fmla="*/ 443508 h 833467"/>
                  <a:gd name="connsiteX23" fmla="*/ 259794 w 1309687"/>
                  <a:gd name="connsiteY23" fmla="*/ 607933 h 833467"/>
                  <a:gd name="connsiteX24" fmla="*/ 259794 w 1309687"/>
                  <a:gd name="connsiteY24" fmla="*/ 646212 h 833467"/>
                  <a:gd name="connsiteX25" fmla="*/ 0 w 1309687"/>
                  <a:gd name="connsiteY25" fmla="*/ 777121 h 833467"/>
                  <a:gd name="connsiteX26" fmla="*/ 714375 w 1309687"/>
                  <a:gd name="connsiteY26" fmla="*/ 777121 h 833467"/>
                  <a:gd name="connsiteX27" fmla="*/ 454581 w 1309687"/>
                  <a:gd name="connsiteY27" fmla="*/ 646212 h 83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09687" h="833467">
                    <a:moveTo>
                      <a:pt x="1250156" y="218301"/>
                    </a:moveTo>
                    <a:lnTo>
                      <a:pt x="833438" y="218301"/>
                    </a:lnTo>
                    <a:cubicBezTo>
                      <a:pt x="800560" y="218301"/>
                      <a:pt x="773906" y="244954"/>
                      <a:pt x="773906" y="277832"/>
                    </a:cubicBezTo>
                    <a:cubicBezTo>
                      <a:pt x="773906" y="310710"/>
                      <a:pt x="800560" y="337364"/>
                      <a:pt x="833438" y="337364"/>
                    </a:cubicBezTo>
                    <a:lnTo>
                      <a:pt x="1250156" y="337364"/>
                    </a:lnTo>
                    <a:cubicBezTo>
                      <a:pt x="1283034" y="337364"/>
                      <a:pt x="1309688" y="310710"/>
                      <a:pt x="1309688" y="277832"/>
                    </a:cubicBezTo>
                    <a:cubicBezTo>
                      <a:pt x="1309688" y="244954"/>
                      <a:pt x="1283034" y="218301"/>
                      <a:pt x="1250156" y="218301"/>
                    </a:cubicBezTo>
                    <a:close/>
                    <a:moveTo>
                      <a:pt x="1250156" y="515957"/>
                    </a:moveTo>
                    <a:lnTo>
                      <a:pt x="833438" y="515957"/>
                    </a:lnTo>
                    <a:cubicBezTo>
                      <a:pt x="800560" y="515957"/>
                      <a:pt x="773906" y="542611"/>
                      <a:pt x="773906" y="575489"/>
                    </a:cubicBezTo>
                    <a:cubicBezTo>
                      <a:pt x="773906" y="608367"/>
                      <a:pt x="800560" y="635020"/>
                      <a:pt x="833438" y="635020"/>
                    </a:cubicBezTo>
                    <a:lnTo>
                      <a:pt x="1250156" y="635020"/>
                    </a:lnTo>
                    <a:cubicBezTo>
                      <a:pt x="1283034" y="635020"/>
                      <a:pt x="1309688" y="608367"/>
                      <a:pt x="1309688" y="575489"/>
                    </a:cubicBezTo>
                    <a:cubicBezTo>
                      <a:pt x="1309688" y="542611"/>
                      <a:pt x="1283034" y="515957"/>
                      <a:pt x="1250156" y="515957"/>
                    </a:cubicBezTo>
                    <a:close/>
                    <a:moveTo>
                      <a:pt x="454581" y="646212"/>
                    </a:moveTo>
                    <a:lnTo>
                      <a:pt x="454581" y="607397"/>
                    </a:lnTo>
                    <a:cubicBezTo>
                      <a:pt x="511909" y="570250"/>
                      <a:pt x="567214" y="505004"/>
                      <a:pt x="597396" y="424994"/>
                    </a:cubicBezTo>
                    <a:cubicBezTo>
                      <a:pt x="618768" y="415707"/>
                      <a:pt x="634127" y="389453"/>
                      <a:pt x="646509" y="342662"/>
                    </a:cubicBezTo>
                    <a:cubicBezTo>
                      <a:pt x="656094" y="306407"/>
                      <a:pt x="640735" y="282476"/>
                      <a:pt x="619958" y="269200"/>
                    </a:cubicBezTo>
                    <a:cubicBezTo>
                      <a:pt x="609719" y="98286"/>
                      <a:pt x="510004" y="0"/>
                      <a:pt x="357188" y="0"/>
                    </a:cubicBezTo>
                    <a:cubicBezTo>
                      <a:pt x="202228" y="0"/>
                      <a:pt x="97750" y="101144"/>
                      <a:pt x="89714" y="276582"/>
                    </a:cubicBezTo>
                    <a:cubicBezTo>
                      <a:pt x="70902" y="292120"/>
                      <a:pt x="58817" y="317063"/>
                      <a:pt x="68223" y="352604"/>
                    </a:cubicBezTo>
                    <a:cubicBezTo>
                      <a:pt x="81617" y="403265"/>
                      <a:pt x="98167" y="432376"/>
                      <a:pt x="120968" y="443508"/>
                    </a:cubicBezTo>
                    <a:cubicBezTo>
                      <a:pt x="153174" y="515422"/>
                      <a:pt x="205919" y="573762"/>
                      <a:pt x="259794" y="607933"/>
                    </a:cubicBezTo>
                    <a:lnTo>
                      <a:pt x="259794" y="646212"/>
                    </a:lnTo>
                    <a:cubicBezTo>
                      <a:pt x="109835" y="662345"/>
                      <a:pt x="0" y="714851"/>
                      <a:pt x="0" y="777121"/>
                    </a:cubicBezTo>
                    <a:cubicBezTo>
                      <a:pt x="0" y="852249"/>
                      <a:pt x="714375" y="852249"/>
                      <a:pt x="714375" y="777121"/>
                    </a:cubicBezTo>
                    <a:cubicBezTo>
                      <a:pt x="714375" y="714851"/>
                      <a:pt x="604540" y="662345"/>
                      <a:pt x="454581" y="646212"/>
                    </a:cubicBezTo>
                    <a:close/>
                  </a:path>
                </a:pathLst>
              </a:custGeom>
              <a:solidFill>
                <a:schemeClr val="accent4">
                  <a:lumMod val="75000"/>
                </a:schemeClr>
              </a:solidFill>
              <a:ln w="1860" cap="flat">
                <a:noFill/>
                <a:prstDash val="solid"/>
                <a:miter/>
              </a:ln>
            </p:spPr>
            <p:txBody>
              <a:bodyPr rtlCol="0" anchor="ctr"/>
              <a:lstStyle/>
              <a:p>
                <a:endParaRPr lang="zh-CN" altLang="en-US">
                  <a:cs typeface="+mn-ea"/>
                  <a:sym typeface="+mn-lt"/>
                </a:endParaRPr>
              </a:p>
            </p:txBody>
          </p:sp>
          <p:sp>
            <p:nvSpPr>
              <p:cNvPr id="50" name="任意多边形: 形状 40">
                <a:extLst>
                  <a:ext uri="{FF2B5EF4-FFF2-40B4-BE49-F238E27FC236}">
                    <a16:creationId xmlns="" xmlns:a16="http://schemas.microsoft.com/office/drawing/2014/main" id="{7F73AD01-11ED-4FF3-B324-C8357178AEBE}"/>
                  </a:ext>
                </a:extLst>
              </p:cNvPr>
              <p:cNvSpPr/>
              <p:nvPr/>
            </p:nvSpPr>
            <p:spPr>
              <a:xfrm>
                <a:off x="2795111" y="3362325"/>
                <a:ext cx="1785937" cy="1428750"/>
              </a:xfrm>
              <a:custGeom>
                <a:avLst/>
                <a:gdLst>
                  <a:gd name="connsiteX0" fmla="*/ 1607344 w 1785937"/>
                  <a:gd name="connsiteY0" fmla="*/ 0 h 1428750"/>
                  <a:gd name="connsiteX1" fmla="*/ 178594 w 1785937"/>
                  <a:gd name="connsiteY1" fmla="*/ 0 h 1428750"/>
                  <a:gd name="connsiteX2" fmla="*/ 0 w 1785937"/>
                  <a:gd name="connsiteY2" fmla="*/ 178594 h 1428750"/>
                  <a:gd name="connsiteX3" fmla="*/ 0 w 1785937"/>
                  <a:gd name="connsiteY3" fmla="*/ 1250156 h 1428750"/>
                  <a:gd name="connsiteX4" fmla="*/ 178594 w 1785937"/>
                  <a:gd name="connsiteY4" fmla="*/ 1428750 h 1428750"/>
                  <a:gd name="connsiteX5" fmla="*/ 1607344 w 1785937"/>
                  <a:gd name="connsiteY5" fmla="*/ 1428750 h 1428750"/>
                  <a:gd name="connsiteX6" fmla="*/ 1785938 w 1785937"/>
                  <a:gd name="connsiteY6" fmla="*/ 1250156 h 1428750"/>
                  <a:gd name="connsiteX7" fmla="*/ 1785938 w 1785937"/>
                  <a:gd name="connsiteY7" fmla="*/ 178594 h 1428750"/>
                  <a:gd name="connsiteX8" fmla="*/ 1607344 w 1785937"/>
                  <a:gd name="connsiteY8" fmla="*/ 0 h 1428750"/>
                  <a:gd name="connsiteX9" fmla="*/ 1666875 w 1785937"/>
                  <a:gd name="connsiteY9" fmla="*/ 1250156 h 1428750"/>
                  <a:gd name="connsiteX10" fmla="*/ 1607344 w 1785937"/>
                  <a:gd name="connsiteY10" fmla="*/ 1309688 h 1428750"/>
                  <a:gd name="connsiteX11" fmla="*/ 178594 w 1785937"/>
                  <a:gd name="connsiteY11" fmla="*/ 1309688 h 1428750"/>
                  <a:gd name="connsiteX12" fmla="*/ 119063 w 1785937"/>
                  <a:gd name="connsiteY12" fmla="*/ 1250156 h 1428750"/>
                  <a:gd name="connsiteX13" fmla="*/ 119063 w 1785937"/>
                  <a:gd name="connsiteY13" fmla="*/ 178594 h 1428750"/>
                  <a:gd name="connsiteX14" fmla="*/ 178594 w 1785937"/>
                  <a:gd name="connsiteY14" fmla="*/ 119063 h 1428750"/>
                  <a:gd name="connsiteX15" fmla="*/ 1607344 w 1785937"/>
                  <a:gd name="connsiteY15" fmla="*/ 119063 h 1428750"/>
                  <a:gd name="connsiteX16" fmla="*/ 1666875 w 1785937"/>
                  <a:gd name="connsiteY16" fmla="*/ 178594 h 1428750"/>
                  <a:gd name="connsiteX17" fmla="*/ 1666875 w 1785937"/>
                  <a:gd name="connsiteY17" fmla="*/ 1250156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85937" h="1428750">
                    <a:moveTo>
                      <a:pt x="1607344" y="0"/>
                    </a:moveTo>
                    <a:lnTo>
                      <a:pt x="178594" y="0"/>
                    </a:lnTo>
                    <a:cubicBezTo>
                      <a:pt x="79959" y="0"/>
                      <a:pt x="0" y="79960"/>
                      <a:pt x="0" y="178594"/>
                    </a:cubicBezTo>
                    <a:lnTo>
                      <a:pt x="0" y="1250156"/>
                    </a:lnTo>
                    <a:cubicBezTo>
                      <a:pt x="0" y="1348790"/>
                      <a:pt x="79959" y="1428750"/>
                      <a:pt x="178594" y="1428750"/>
                    </a:cubicBezTo>
                    <a:lnTo>
                      <a:pt x="1607344" y="1428750"/>
                    </a:lnTo>
                    <a:cubicBezTo>
                      <a:pt x="1705978" y="1428750"/>
                      <a:pt x="1785938" y="1348790"/>
                      <a:pt x="1785938" y="1250156"/>
                    </a:cubicBezTo>
                    <a:lnTo>
                      <a:pt x="1785938" y="178594"/>
                    </a:lnTo>
                    <a:cubicBezTo>
                      <a:pt x="1785938" y="79960"/>
                      <a:pt x="1705978" y="0"/>
                      <a:pt x="1607344" y="0"/>
                    </a:cubicBezTo>
                    <a:close/>
                    <a:moveTo>
                      <a:pt x="1666875" y="1250156"/>
                    </a:moveTo>
                    <a:cubicBezTo>
                      <a:pt x="1666875" y="1283034"/>
                      <a:pt x="1640222" y="1309688"/>
                      <a:pt x="1607344" y="1309688"/>
                    </a:cubicBezTo>
                    <a:lnTo>
                      <a:pt x="178594" y="1309688"/>
                    </a:lnTo>
                    <a:cubicBezTo>
                      <a:pt x="145716" y="1309688"/>
                      <a:pt x="119063" y="1283034"/>
                      <a:pt x="119063" y="1250156"/>
                    </a:cubicBezTo>
                    <a:lnTo>
                      <a:pt x="119063" y="178594"/>
                    </a:lnTo>
                    <a:cubicBezTo>
                      <a:pt x="119063" y="145716"/>
                      <a:pt x="145716" y="119063"/>
                      <a:pt x="178594" y="119063"/>
                    </a:cubicBezTo>
                    <a:lnTo>
                      <a:pt x="1607344" y="119063"/>
                    </a:lnTo>
                    <a:cubicBezTo>
                      <a:pt x="1640222" y="119063"/>
                      <a:pt x="1666875" y="145716"/>
                      <a:pt x="1666875" y="178594"/>
                    </a:cubicBezTo>
                    <a:lnTo>
                      <a:pt x="1666875" y="1250156"/>
                    </a:lnTo>
                    <a:close/>
                  </a:path>
                </a:pathLst>
              </a:custGeom>
              <a:solidFill>
                <a:schemeClr val="accent4">
                  <a:lumMod val="75000"/>
                </a:schemeClr>
              </a:solidFill>
              <a:ln w="1860" cap="flat">
                <a:noFill/>
                <a:prstDash val="solid"/>
                <a:miter/>
              </a:ln>
            </p:spPr>
            <p:txBody>
              <a:bodyPr rtlCol="0" anchor="ctr"/>
              <a:lstStyle/>
              <a:p>
                <a:endParaRPr lang="zh-CN" altLang="en-US">
                  <a:cs typeface="+mn-ea"/>
                  <a:sym typeface="+mn-lt"/>
                </a:endParaRPr>
              </a:p>
            </p:txBody>
          </p:sp>
        </p:grpSp>
      </p:grpSp>
      <p:grpSp>
        <p:nvGrpSpPr>
          <p:cNvPr id="54" name="组合 53"/>
          <p:cNvGrpSpPr/>
          <p:nvPr/>
        </p:nvGrpSpPr>
        <p:grpSpPr>
          <a:xfrm>
            <a:off x="1399476" y="2270257"/>
            <a:ext cx="1796602" cy="1813976"/>
            <a:chOff x="1399476" y="2417839"/>
            <a:chExt cx="1796602" cy="1813976"/>
          </a:xfrm>
        </p:grpSpPr>
        <p:grpSp>
          <p:nvGrpSpPr>
            <p:cNvPr id="55" name="组合 54">
              <a:extLst>
                <a:ext uri="{FF2B5EF4-FFF2-40B4-BE49-F238E27FC236}">
                  <a16:creationId xmlns="" xmlns:a16="http://schemas.microsoft.com/office/drawing/2014/main" id="{33381813-D678-4355-93F1-E752801E5F3F}"/>
                </a:ext>
              </a:extLst>
            </p:cNvPr>
            <p:cNvGrpSpPr/>
            <p:nvPr/>
          </p:nvGrpSpPr>
          <p:grpSpPr>
            <a:xfrm>
              <a:off x="1399476" y="2417839"/>
              <a:ext cx="1796602" cy="1813976"/>
              <a:chOff x="3093617" y="3901336"/>
              <a:chExt cx="1554480" cy="1569512"/>
            </a:xfrm>
          </p:grpSpPr>
          <p:sp>
            <p:nvSpPr>
              <p:cNvPr id="60" name="任意多边形: 形状 15">
                <a:extLst>
                  <a:ext uri="{FF2B5EF4-FFF2-40B4-BE49-F238E27FC236}">
                    <a16:creationId xmlns="" xmlns:a16="http://schemas.microsoft.com/office/drawing/2014/main" id="{EC243630-9FD8-4AE9-A44D-CEB5EDC6A1E4}"/>
                  </a:ext>
                </a:extLst>
              </p:cNvPr>
              <p:cNvSpPr/>
              <p:nvPr/>
            </p:nvSpPr>
            <p:spPr>
              <a:xfrm rot="18900000">
                <a:off x="3395642" y="4283687"/>
                <a:ext cx="845941" cy="891031"/>
              </a:xfrm>
              <a:custGeom>
                <a:avLst/>
                <a:gdLst>
                  <a:gd name="connsiteX0" fmla="*/ 18316 w 845941"/>
                  <a:gd name="connsiteY0" fmla="*/ 1448 h 891031"/>
                  <a:gd name="connsiteX1" fmla="*/ 0 w 845941"/>
                  <a:gd name="connsiteY1" fmla="*/ 3203 h 891031"/>
                  <a:gd name="connsiteX2" fmla="*/ 0 w 845941"/>
                  <a:gd name="connsiteY2" fmla="*/ 0 h 891031"/>
                  <a:gd name="connsiteX3" fmla="*/ 760511 w 845941"/>
                  <a:gd name="connsiteY3" fmla="*/ 31232 h 891031"/>
                  <a:gd name="connsiteX4" fmla="*/ 696749 w 845941"/>
                  <a:gd name="connsiteY4" fmla="*/ 64785 h 891031"/>
                  <a:gd name="connsiteX5" fmla="*/ 625027 w 845941"/>
                  <a:gd name="connsiteY5" fmla="*/ 123371 h 891031"/>
                  <a:gd name="connsiteX6" fmla="*/ 625027 w 845941"/>
                  <a:gd name="connsiteY6" fmla="*/ 769950 h 891031"/>
                  <a:gd name="connsiteX7" fmla="*/ 776271 w 845941"/>
                  <a:gd name="connsiteY7" fmla="*/ 870383 h 891031"/>
                  <a:gd name="connsiteX8" fmla="*/ 845941 w 845941"/>
                  <a:gd name="connsiteY8" fmla="*/ 891031 h 891031"/>
                  <a:gd name="connsiteX9" fmla="*/ 831911 w 845941"/>
                  <a:gd name="connsiteY9" fmla="*/ 889881 h 891031"/>
                  <a:gd name="connsiteX10" fmla="*/ 484933 w 845941"/>
                  <a:gd name="connsiteY10" fmla="*/ 835196 h 891031"/>
                  <a:gd name="connsiteX11" fmla="*/ 226570 w 845941"/>
                  <a:gd name="connsiteY11" fmla="*/ 869410 h 891031"/>
                  <a:gd name="connsiteX12" fmla="*/ 284043 w 845941"/>
                  <a:gd name="connsiteY12" fmla="*/ 839166 h 891031"/>
                  <a:gd name="connsiteX13" fmla="*/ 355766 w 845941"/>
                  <a:gd name="connsiteY13" fmla="*/ 780580 h 891031"/>
                  <a:gd name="connsiteX14" fmla="*/ 355766 w 845941"/>
                  <a:gd name="connsiteY14" fmla="*/ 134001 h 891031"/>
                  <a:gd name="connsiteX15" fmla="*/ 204521 w 845941"/>
                  <a:gd name="connsiteY15" fmla="*/ 33568 h 891031"/>
                  <a:gd name="connsiteX16" fmla="*/ 125432 w 845941"/>
                  <a:gd name="connsiteY16" fmla="*/ 10129 h 891031"/>
                  <a:gd name="connsiteX17" fmla="*/ 247855 w 845941"/>
                  <a:gd name="connsiteY17" fmla="*/ 37643 h 891031"/>
                  <a:gd name="connsiteX18" fmla="*/ 495710 w 845941"/>
                  <a:gd name="connsiteY18" fmla="*/ 75285 h 89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45941" h="891031">
                    <a:moveTo>
                      <a:pt x="18316" y="1448"/>
                    </a:moveTo>
                    <a:lnTo>
                      <a:pt x="0" y="3203"/>
                    </a:lnTo>
                    <a:lnTo>
                      <a:pt x="0" y="0"/>
                    </a:lnTo>
                    <a:close/>
                    <a:moveTo>
                      <a:pt x="760511" y="31232"/>
                    </a:moveTo>
                    <a:lnTo>
                      <a:pt x="696749" y="64785"/>
                    </a:lnTo>
                    <a:cubicBezTo>
                      <a:pt x="671397" y="81525"/>
                      <a:pt x="647345" y="101053"/>
                      <a:pt x="625027" y="123371"/>
                    </a:cubicBezTo>
                    <a:cubicBezTo>
                      <a:pt x="446479" y="301919"/>
                      <a:pt x="446479" y="591402"/>
                      <a:pt x="625027" y="769950"/>
                    </a:cubicBezTo>
                    <a:cubicBezTo>
                      <a:pt x="669664" y="814587"/>
                      <a:pt x="721234" y="848065"/>
                      <a:pt x="776271" y="870383"/>
                    </a:cubicBezTo>
                    <a:lnTo>
                      <a:pt x="845941" y="891031"/>
                    </a:lnTo>
                    <a:lnTo>
                      <a:pt x="831911" y="889881"/>
                    </a:lnTo>
                    <a:cubicBezTo>
                      <a:pt x="716252" y="871653"/>
                      <a:pt x="602108" y="833858"/>
                      <a:pt x="484933" y="835196"/>
                    </a:cubicBezTo>
                    <a:lnTo>
                      <a:pt x="226570" y="869410"/>
                    </a:lnTo>
                    <a:lnTo>
                      <a:pt x="284043" y="839166"/>
                    </a:lnTo>
                    <a:cubicBezTo>
                      <a:pt x="309396" y="822427"/>
                      <a:pt x="333447" y="802898"/>
                      <a:pt x="355766" y="780580"/>
                    </a:cubicBezTo>
                    <a:cubicBezTo>
                      <a:pt x="534314" y="602032"/>
                      <a:pt x="534314" y="312549"/>
                      <a:pt x="355766" y="134001"/>
                    </a:cubicBezTo>
                    <a:cubicBezTo>
                      <a:pt x="311129" y="89364"/>
                      <a:pt x="259558" y="55886"/>
                      <a:pt x="204521" y="33568"/>
                    </a:cubicBezTo>
                    <a:lnTo>
                      <a:pt x="125432" y="10129"/>
                    </a:lnTo>
                    <a:lnTo>
                      <a:pt x="247855" y="37643"/>
                    </a:lnTo>
                    <a:cubicBezTo>
                      <a:pt x="330473" y="58218"/>
                      <a:pt x="413092" y="78792"/>
                      <a:pt x="495710" y="75285"/>
                    </a:cubicBezTo>
                    <a:close/>
                  </a:path>
                </a:pathLst>
              </a:cu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61" name="任意多边形: 形状 8">
                <a:extLst>
                  <a:ext uri="{FF2B5EF4-FFF2-40B4-BE49-F238E27FC236}">
                    <a16:creationId xmlns="" xmlns:a16="http://schemas.microsoft.com/office/drawing/2014/main" id="{1BF144C9-5C14-4F11-865C-A05A1F26034A}"/>
                  </a:ext>
                </a:extLst>
              </p:cNvPr>
              <p:cNvSpPr/>
              <p:nvPr/>
            </p:nvSpPr>
            <p:spPr>
              <a:xfrm>
                <a:off x="3093617" y="4556448"/>
                <a:ext cx="914400" cy="914400"/>
              </a:xfrm>
              <a:custGeom>
                <a:avLst/>
                <a:gdLst>
                  <a:gd name="connsiteX0" fmla="*/ 457200 w 914400"/>
                  <a:gd name="connsiteY0" fmla="*/ 114403 h 914400"/>
                  <a:gd name="connsiteX1" fmla="*/ 114403 w 914400"/>
                  <a:gd name="connsiteY1" fmla="*/ 457200 h 914400"/>
                  <a:gd name="connsiteX2" fmla="*/ 457200 w 914400"/>
                  <a:gd name="connsiteY2" fmla="*/ 799997 h 914400"/>
                  <a:gd name="connsiteX3" fmla="*/ 799997 w 914400"/>
                  <a:gd name="connsiteY3" fmla="*/ 457200 h 914400"/>
                  <a:gd name="connsiteX4" fmla="*/ 457200 w 914400"/>
                  <a:gd name="connsiteY4" fmla="*/ 114403 h 914400"/>
                  <a:gd name="connsiteX5" fmla="*/ 457200 w 914400"/>
                  <a:gd name="connsiteY5" fmla="*/ 0 h 914400"/>
                  <a:gd name="connsiteX6" fmla="*/ 914400 w 914400"/>
                  <a:gd name="connsiteY6" fmla="*/ 457200 h 914400"/>
                  <a:gd name="connsiteX7" fmla="*/ 457200 w 914400"/>
                  <a:gd name="connsiteY7" fmla="*/ 914400 h 914400"/>
                  <a:gd name="connsiteX8" fmla="*/ 0 w 914400"/>
                  <a:gd name="connsiteY8" fmla="*/ 457200 h 914400"/>
                  <a:gd name="connsiteX9" fmla="*/ 457200 w 914400"/>
                  <a:gd name="connsiteY9"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 h="914400">
                    <a:moveTo>
                      <a:pt x="457200" y="114403"/>
                    </a:moveTo>
                    <a:cubicBezTo>
                      <a:pt x="267878" y="114403"/>
                      <a:pt x="114403" y="267878"/>
                      <a:pt x="114403" y="457200"/>
                    </a:cubicBezTo>
                    <a:cubicBezTo>
                      <a:pt x="114403" y="646522"/>
                      <a:pt x="267878" y="799997"/>
                      <a:pt x="457200" y="799997"/>
                    </a:cubicBezTo>
                    <a:cubicBezTo>
                      <a:pt x="646522" y="799997"/>
                      <a:pt x="799997" y="646522"/>
                      <a:pt x="799997" y="457200"/>
                    </a:cubicBezTo>
                    <a:cubicBezTo>
                      <a:pt x="799997" y="267878"/>
                      <a:pt x="646522" y="114403"/>
                      <a:pt x="457200" y="114403"/>
                    </a:cubicBezTo>
                    <a:close/>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62" name="任意多边形: 形状 9">
                <a:extLst>
                  <a:ext uri="{FF2B5EF4-FFF2-40B4-BE49-F238E27FC236}">
                    <a16:creationId xmlns="" xmlns:a16="http://schemas.microsoft.com/office/drawing/2014/main" id="{5A6D705A-8A04-4792-9B28-2C241666B507}"/>
                  </a:ext>
                </a:extLst>
              </p:cNvPr>
              <p:cNvSpPr/>
              <p:nvPr/>
            </p:nvSpPr>
            <p:spPr>
              <a:xfrm>
                <a:off x="3733697" y="3901336"/>
                <a:ext cx="914400" cy="914400"/>
              </a:xfrm>
              <a:custGeom>
                <a:avLst/>
                <a:gdLst>
                  <a:gd name="connsiteX0" fmla="*/ 457200 w 914400"/>
                  <a:gd name="connsiteY0" fmla="*/ 114403 h 914400"/>
                  <a:gd name="connsiteX1" fmla="*/ 114403 w 914400"/>
                  <a:gd name="connsiteY1" fmla="*/ 457200 h 914400"/>
                  <a:gd name="connsiteX2" fmla="*/ 457200 w 914400"/>
                  <a:gd name="connsiteY2" fmla="*/ 799997 h 914400"/>
                  <a:gd name="connsiteX3" fmla="*/ 799997 w 914400"/>
                  <a:gd name="connsiteY3" fmla="*/ 457200 h 914400"/>
                  <a:gd name="connsiteX4" fmla="*/ 457200 w 914400"/>
                  <a:gd name="connsiteY4" fmla="*/ 114403 h 914400"/>
                  <a:gd name="connsiteX5" fmla="*/ 457200 w 914400"/>
                  <a:gd name="connsiteY5" fmla="*/ 0 h 914400"/>
                  <a:gd name="connsiteX6" fmla="*/ 914400 w 914400"/>
                  <a:gd name="connsiteY6" fmla="*/ 457200 h 914400"/>
                  <a:gd name="connsiteX7" fmla="*/ 457200 w 914400"/>
                  <a:gd name="connsiteY7" fmla="*/ 914400 h 914400"/>
                  <a:gd name="connsiteX8" fmla="*/ 0 w 914400"/>
                  <a:gd name="connsiteY8" fmla="*/ 457200 h 914400"/>
                  <a:gd name="connsiteX9" fmla="*/ 457200 w 914400"/>
                  <a:gd name="connsiteY9"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 h="914400">
                    <a:moveTo>
                      <a:pt x="457200" y="114403"/>
                    </a:moveTo>
                    <a:cubicBezTo>
                      <a:pt x="267878" y="114403"/>
                      <a:pt x="114403" y="267878"/>
                      <a:pt x="114403" y="457200"/>
                    </a:cubicBezTo>
                    <a:cubicBezTo>
                      <a:pt x="114403" y="646522"/>
                      <a:pt x="267878" y="799997"/>
                      <a:pt x="457200" y="799997"/>
                    </a:cubicBezTo>
                    <a:cubicBezTo>
                      <a:pt x="646522" y="799997"/>
                      <a:pt x="799997" y="646522"/>
                      <a:pt x="799997" y="457200"/>
                    </a:cubicBezTo>
                    <a:cubicBezTo>
                      <a:pt x="799997" y="267878"/>
                      <a:pt x="646522" y="114403"/>
                      <a:pt x="457200" y="114403"/>
                    </a:cubicBezTo>
                    <a:close/>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sp>
          <p:nvSpPr>
            <p:cNvPr id="56" name="文本框 55">
              <a:extLst>
                <a:ext uri="{FF2B5EF4-FFF2-40B4-BE49-F238E27FC236}">
                  <a16:creationId xmlns="" xmlns:a16="http://schemas.microsoft.com/office/drawing/2014/main" id="{62F427D0-C1E9-4807-802C-8227A926D0E5}"/>
                </a:ext>
              </a:extLst>
            </p:cNvPr>
            <p:cNvSpPr txBox="1"/>
            <p:nvPr/>
          </p:nvSpPr>
          <p:spPr>
            <a:xfrm>
              <a:off x="2422959" y="2623085"/>
              <a:ext cx="470000" cy="646331"/>
            </a:xfrm>
            <a:prstGeom prst="rect">
              <a:avLst/>
            </a:prstGeom>
            <a:solidFill>
              <a:schemeClr val="bg1"/>
            </a:solidFill>
          </p:spPr>
          <p:txBody>
            <a:bodyPr wrap="none" rtlCol="0">
              <a:spAutoFit/>
            </a:bodyPr>
            <a:lstStyle/>
            <a:p>
              <a:r>
                <a:rPr lang="en-US" altLang="zh-CN" sz="3600" b="1" dirty="0">
                  <a:solidFill>
                    <a:schemeClr val="accent4">
                      <a:lumMod val="60000"/>
                      <a:lumOff val="40000"/>
                    </a:schemeClr>
                  </a:solidFill>
                  <a:cs typeface="+mn-ea"/>
                  <a:sym typeface="+mn-lt"/>
                </a:rPr>
                <a:t>1</a:t>
              </a:r>
              <a:endParaRPr lang="zh-CN" altLang="en-US" sz="3600" b="1" dirty="0">
                <a:solidFill>
                  <a:schemeClr val="accent4">
                    <a:lumMod val="60000"/>
                    <a:lumOff val="40000"/>
                  </a:schemeClr>
                </a:solidFill>
                <a:cs typeface="+mn-ea"/>
                <a:sym typeface="+mn-lt"/>
              </a:endParaRPr>
            </a:p>
          </p:txBody>
        </p:sp>
        <p:grpSp>
          <p:nvGrpSpPr>
            <p:cNvPr id="57" name="图形 16">
              <a:extLst>
                <a:ext uri="{FF2B5EF4-FFF2-40B4-BE49-F238E27FC236}">
                  <a16:creationId xmlns="" xmlns:a16="http://schemas.microsoft.com/office/drawing/2014/main" id="{CF325DE6-81A6-4AF4-8AF8-D15AB467FADA}"/>
                </a:ext>
              </a:extLst>
            </p:cNvPr>
            <p:cNvGrpSpPr/>
            <p:nvPr/>
          </p:nvGrpSpPr>
          <p:grpSpPr>
            <a:xfrm>
              <a:off x="1699044" y="3492866"/>
              <a:ext cx="457688" cy="457688"/>
              <a:chOff x="2735580" y="3124200"/>
              <a:chExt cx="1905000" cy="1905000"/>
            </a:xfrm>
            <a:solidFill>
              <a:srgbClr val="C00000"/>
            </a:solidFill>
          </p:grpSpPr>
          <p:sp>
            <p:nvSpPr>
              <p:cNvPr id="58" name="任意多边形: 形状 42">
                <a:extLst>
                  <a:ext uri="{FF2B5EF4-FFF2-40B4-BE49-F238E27FC236}">
                    <a16:creationId xmlns="" xmlns:a16="http://schemas.microsoft.com/office/drawing/2014/main" id="{4E93FC12-0A72-41A5-A2AA-48DB741F26B5}"/>
                  </a:ext>
                </a:extLst>
              </p:cNvPr>
              <p:cNvSpPr/>
              <p:nvPr/>
            </p:nvSpPr>
            <p:spPr>
              <a:xfrm>
                <a:off x="3033212" y="3373631"/>
                <a:ext cx="1525552" cy="1048357"/>
              </a:xfrm>
              <a:custGeom>
                <a:avLst/>
                <a:gdLst>
                  <a:gd name="connsiteX0" fmla="*/ 1524024 w 1525552"/>
                  <a:gd name="connsiteY0" fmla="*/ 46082 h 1048357"/>
                  <a:gd name="connsiteX1" fmla="*/ 1452586 w 1525552"/>
                  <a:gd name="connsiteY1" fmla="*/ 1552 h 1048357"/>
                  <a:gd name="connsiteX2" fmla="*/ 1142190 w 1525552"/>
                  <a:gd name="connsiteY2" fmla="*/ 73466 h 1048357"/>
                  <a:gd name="connsiteX3" fmla="*/ 1097601 w 1525552"/>
                  <a:gd name="connsiteY3" fmla="*/ 144879 h 1048357"/>
                  <a:gd name="connsiteX4" fmla="*/ 1112782 w 1525552"/>
                  <a:gd name="connsiteY4" fmla="*/ 172824 h 1048357"/>
                  <a:gd name="connsiteX5" fmla="*/ 1180528 w 1525552"/>
                  <a:gd name="connsiteY5" fmla="*/ 242892 h 1048357"/>
                  <a:gd name="connsiteX6" fmla="*/ 818578 w 1525552"/>
                  <a:gd name="connsiteY6" fmla="*/ 565790 h 1048357"/>
                  <a:gd name="connsiteX7" fmla="*/ 630638 w 1525552"/>
                  <a:gd name="connsiteY7" fmla="*/ 387791 h 1048357"/>
                  <a:gd name="connsiteX8" fmla="*/ 546640 w 1525552"/>
                  <a:gd name="connsiteY8" fmla="*/ 389934 h 1048357"/>
                  <a:gd name="connsiteX9" fmla="*/ 143434 w 1525552"/>
                  <a:gd name="connsiteY9" fmla="*/ 812725 h 1048357"/>
                  <a:gd name="connsiteX10" fmla="*/ 2541 w 1525552"/>
                  <a:gd name="connsiteY10" fmla="*/ 904922 h 1048357"/>
                  <a:gd name="connsiteX11" fmla="*/ 94738 w 1525552"/>
                  <a:gd name="connsiteY11" fmla="*/ 1045818 h 1048357"/>
                  <a:gd name="connsiteX12" fmla="*/ 235632 w 1525552"/>
                  <a:gd name="connsiteY12" fmla="*/ 953619 h 1048357"/>
                  <a:gd name="connsiteX13" fmla="*/ 238149 w 1525552"/>
                  <a:gd name="connsiteY13" fmla="*/ 929287 h 1048357"/>
                  <a:gd name="connsiteX14" fmla="*/ 231779 w 1525552"/>
                  <a:gd name="connsiteY14" fmla="*/ 892616 h 1048357"/>
                  <a:gd name="connsiteX15" fmla="*/ 591824 w 1525552"/>
                  <a:gd name="connsiteY15" fmla="*/ 515069 h 1048357"/>
                  <a:gd name="connsiteX16" fmla="*/ 776430 w 1525552"/>
                  <a:gd name="connsiteY16" fmla="*/ 689853 h 1048357"/>
                  <a:gd name="connsiteX17" fmla="*/ 856976 w 1525552"/>
                  <a:gd name="connsiteY17" fmla="*/ 691043 h 1048357"/>
                  <a:gd name="connsiteX18" fmla="*/ 1263277 w 1525552"/>
                  <a:gd name="connsiteY18" fmla="*/ 328617 h 1048357"/>
                  <a:gd name="connsiteX19" fmla="*/ 1340489 w 1525552"/>
                  <a:gd name="connsiteY19" fmla="*/ 408567 h 1048357"/>
                  <a:gd name="connsiteX20" fmla="*/ 1424666 w 1525552"/>
                  <a:gd name="connsiteY20" fmla="*/ 410033 h 1048357"/>
                  <a:gd name="connsiteX21" fmla="*/ 1440799 w 1525552"/>
                  <a:gd name="connsiteY21" fmla="*/ 382671 h 1048357"/>
                  <a:gd name="connsiteX22" fmla="*/ 1523488 w 1525552"/>
                  <a:gd name="connsiteY22" fmla="*/ 74954 h 1048357"/>
                  <a:gd name="connsiteX23" fmla="*/ 1524024 w 1525552"/>
                  <a:gd name="connsiteY23" fmla="*/ 46082 h 104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25552" h="1048357">
                    <a:moveTo>
                      <a:pt x="1524024" y="46082"/>
                    </a:moveTo>
                    <a:cubicBezTo>
                      <a:pt x="1516590" y="14061"/>
                      <a:pt x="1484608" y="-5874"/>
                      <a:pt x="1452586" y="1552"/>
                    </a:cubicBezTo>
                    <a:lnTo>
                      <a:pt x="1142190" y="73466"/>
                    </a:lnTo>
                    <a:cubicBezTo>
                      <a:pt x="1110157" y="80874"/>
                      <a:pt x="1090193" y="112846"/>
                      <a:pt x="1097601" y="144879"/>
                    </a:cubicBezTo>
                    <a:cubicBezTo>
                      <a:pt x="1100035" y="155398"/>
                      <a:pt x="1105281" y="165057"/>
                      <a:pt x="1112782" y="172824"/>
                    </a:cubicBezTo>
                    <a:lnTo>
                      <a:pt x="1180528" y="242892"/>
                    </a:lnTo>
                    <a:lnTo>
                      <a:pt x="818578" y="565790"/>
                    </a:lnTo>
                    <a:lnTo>
                      <a:pt x="630638" y="387791"/>
                    </a:lnTo>
                    <a:cubicBezTo>
                      <a:pt x="606826" y="365251"/>
                      <a:pt x="569271" y="366209"/>
                      <a:pt x="546640" y="389934"/>
                    </a:cubicBezTo>
                    <a:lnTo>
                      <a:pt x="143434" y="812725"/>
                    </a:lnTo>
                    <a:cubicBezTo>
                      <a:pt x="79068" y="799279"/>
                      <a:pt x="15987" y="840556"/>
                      <a:pt x="2541" y="904922"/>
                    </a:cubicBezTo>
                    <a:cubicBezTo>
                      <a:pt x="-10908" y="969291"/>
                      <a:pt x="30371" y="1032371"/>
                      <a:pt x="94738" y="1045818"/>
                    </a:cubicBezTo>
                    <a:cubicBezTo>
                      <a:pt x="159104" y="1059265"/>
                      <a:pt x="222185" y="1017987"/>
                      <a:pt x="235632" y="953619"/>
                    </a:cubicBezTo>
                    <a:cubicBezTo>
                      <a:pt x="237304" y="945617"/>
                      <a:pt x="238147" y="937464"/>
                      <a:pt x="238149" y="929287"/>
                    </a:cubicBezTo>
                    <a:cubicBezTo>
                      <a:pt x="238149" y="916369"/>
                      <a:pt x="235589" y="904225"/>
                      <a:pt x="231779" y="892616"/>
                    </a:cubicBezTo>
                    <a:lnTo>
                      <a:pt x="591824" y="515069"/>
                    </a:lnTo>
                    <a:lnTo>
                      <a:pt x="776430" y="689853"/>
                    </a:lnTo>
                    <a:cubicBezTo>
                      <a:pt x="798894" y="711113"/>
                      <a:pt x="833895" y="711630"/>
                      <a:pt x="856976" y="691043"/>
                    </a:cubicBezTo>
                    <a:lnTo>
                      <a:pt x="1263277" y="328617"/>
                    </a:lnTo>
                    <a:lnTo>
                      <a:pt x="1340489" y="408567"/>
                    </a:lnTo>
                    <a:cubicBezTo>
                      <a:pt x="1363328" y="432216"/>
                      <a:pt x="1401017" y="432873"/>
                      <a:pt x="1424666" y="410033"/>
                    </a:cubicBezTo>
                    <a:cubicBezTo>
                      <a:pt x="1432422" y="402542"/>
                      <a:pt x="1437999" y="393086"/>
                      <a:pt x="1440799" y="382671"/>
                    </a:cubicBezTo>
                    <a:lnTo>
                      <a:pt x="1523488" y="74954"/>
                    </a:lnTo>
                    <a:cubicBezTo>
                      <a:pt x="1526046" y="65522"/>
                      <a:pt x="1526230" y="55603"/>
                      <a:pt x="1524024" y="46082"/>
                    </a:cubicBezTo>
                    <a:close/>
                  </a:path>
                </a:pathLst>
              </a:custGeom>
              <a:solidFill>
                <a:schemeClr val="accent4">
                  <a:lumMod val="75000"/>
                </a:schemeClr>
              </a:solidFill>
              <a:ln w="1860" cap="flat">
                <a:noFill/>
                <a:prstDash val="solid"/>
                <a:miter/>
              </a:ln>
            </p:spPr>
            <p:txBody>
              <a:bodyPr rtlCol="0" anchor="ctr"/>
              <a:lstStyle/>
              <a:p>
                <a:endParaRPr lang="zh-CN" altLang="en-US">
                  <a:cs typeface="+mn-ea"/>
                  <a:sym typeface="+mn-lt"/>
                </a:endParaRPr>
              </a:p>
            </p:txBody>
          </p:sp>
          <p:sp>
            <p:nvSpPr>
              <p:cNvPr id="59" name="任意多边形: 形状 43">
                <a:extLst>
                  <a:ext uri="{FF2B5EF4-FFF2-40B4-BE49-F238E27FC236}">
                    <a16:creationId xmlns="" xmlns:a16="http://schemas.microsoft.com/office/drawing/2014/main" id="{A3692250-B48F-4D0B-B029-38FB2405AA54}"/>
                  </a:ext>
                </a:extLst>
              </p:cNvPr>
              <p:cNvSpPr/>
              <p:nvPr/>
            </p:nvSpPr>
            <p:spPr>
              <a:xfrm>
                <a:off x="2854642" y="3243262"/>
                <a:ext cx="1666875" cy="1666875"/>
              </a:xfrm>
              <a:custGeom>
                <a:avLst/>
                <a:gdLst>
                  <a:gd name="connsiteX0" fmla="*/ 1607344 w 1666875"/>
                  <a:gd name="connsiteY0" fmla="*/ 718959 h 1666875"/>
                  <a:gd name="connsiteX1" fmla="*/ 1547813 w 1666875"/>
                  <a:gd name="connsiteY1" fmla="*/ 778490 h 1666875"/>
                  <a:gd name="connsiteX2" fmla="*/ 1547813 w 1666875"/>
                  <a:gd name="connsiteY2" fmla="*/ 1250156 h 1666875"/>
                  <a:gd name="connsiteX3" fmla="*/ 1488281 w 1666875"/>
                  <a:gd name="connsiteY3" fmla="*/ 1309688 h 1666875"/>
                  <a:gd name="connsiteX4" fmla="*/ 178594 w 1666875"/>
                  <a:gd name="connsiteY4" fmla="*/ 1309688 h 1666875"/>
                  <a:gd name="connsiteX5" fmla="*/ 119063 w 1666875"/>
                  <a:gd name="connsiteY5" fmla="*/ 1250156 h 1666875"/>
                  <a:gd name="connsiteX6" fmla="*/ 119063 w 1666875"/>
                  <a:gd name="connsiteY6" fmla="*/ 178594 h 1666875"/>
                  <a:gd name="connsiteX7" fmla="*/ 178594 w 1666875"/>
                  <a:gd name="connsiteY7" fmla="*/ 119063 h 1666875"/>
                  <a:gd name="connsiteX8" fmla="*/ 1165801 w 1666875"/>
                  <a:gd name="connsiteY8" fmla="*/ 119063 h 1666875"/>
                  <a:gd name="connsiteX9" fmla="*/ 1225332 w 1666875"/>
                  <a:gd name="connsiteY9" fmla="*/ 59531 h 1666875"/>
                  <a:gd name="connsiteX10" fmla="*/ 1165801 w 1666875"/>
                  <a:gd name="connsiteY10" fmla="*/ 0 h 1666875"/>
                  <a:gd name="connsiteX11" fmla="*/ 178594 w 1666875"/>
                  <a:gd name="connsiteY11" fmla="*/ 0 h 1666875"/>
                  <a:gd name="connsiteX12" fmla="*/ 0 w 1666875"/>
                  <a:gd name="connsiteY12" fmla="*/ 178594 h 1666875"/>
                  <a:gd name="connsiteX13" fmla="*/ 0 w 1666875"/>
                  <a:gd name="connsiteY13" fmla="*/ 1250156 h 1666875"/>
                  <a:gd name="connsiteX14" fmla="*/ 178594 w 1666875"/>
                  <a:gd name="connsiteY14" fmla="*/ 1428750 h 1666875"/>
                  <a:gd name="connsiteX15" fmla="*/ 1488281 w 1666875"/>
                  <a:gd name="connsiteY15" fmla="*/ 1428750 h 1666875"/>
                  <a:gd name="connsiteX16" fmla="*/ 1666875 w 1666875"/>
                  <a:gd name="connsiteY16" fmla="*/ 1250156 h 1666875"/>
                  <a:gd name="connsiteX17" fmla="*/ 1666875 w 1666875"/>
                  <a:gd name="connsiteY17" fmla="*/ 778490 h 1666875"/>
                  <a:gd name="connsiteX18" fmla="*/ 1607344 w 1666875"/>
                  <a:gd name="connsiteY18" fmla="*/ 718959 h 1666875"/>
                  <a:gd name="connsiteX19" fmla="*/ 1577578 w 1666875"/>
                  <a:gd name="connsiteY19" fmla="*/ 1547813 h 1666875"/>
                  <a:gd name="connsiteX20" fmla="*/ 89297 w 1666875"/>
                  <a:gd name="connsiteY20" fmla="*/ 1547813 h 1666875"/>
                  <a:gd name="connsiteX21" fmla="*/ 29766 w 1666875"/>
                  <a:gd name="connsiteY21" fmla="*/ 1607344 h 1666875"/>
                  <a:gd name="connsiteX22" fmla="*/ 89297 w 1666875"/>
                  <a:gd name="connsiteY22" fmla="*/ 1666875 h 1666875"/>
                  <a:gd name="connsiteX23" fmla="*/ 1577578 w 1666875"/>
                  <a:gd name="connsiteY23" fmla="*/ 1666875 h 1666875"/>
                  <a:gd name="connsiteX24" fmla="*/ 1637109 w 1666875"/>
                  <a:gd name="connsiteY24" fmla="*/ 1607344 h 1666875"/>
                  <a:gd name="connsiteX25" fmla="*/ 1577578 w 1666875"/>
                  <a:gd name="connsiteY25" fmla="*/ 1547813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66875" h="1666875">
                    <a:moveTo>
                      <a:pt x="1607344" y="718959"/>
                    </a:moveTo>
                    <a:cubicBezTo>
                      <a:pt x="1574466" y="718959"/>
                      <a:pt x="1547813" y="745612"/>
                      <a:pt x="1547813" y="778490"/>
                    </a:cubicBezTo>
                    <a:lnTo>
                      <a:pt x="1547813" y="1250156"/>
                    </a:lnTo>
                    <a:cubicBezTo>
                      <a:pt x="1547813" y="1283034"/>
                      <a:pt x="1521159" y="1309688"/>
                      <a:pt x="1488281" y="1309688"/>
                    </a:cubicBezTo>
                    <a:lnTo>
                      <a:pt x="178594" y="1309688"/>
                    </a:lnTo>
                    <a:cubicBezTo>
                      <a:pt x="145716" y="1309688"/>
                      <a:pt x="119063" y="1283034"/>
                      <a:pt x="119063" y="1250156"/>
                    </a:cubicBezTo>
                    <a:lnTo>
                      <a:pt x="119063" y="178594"/>
                    </a:lnTo>
                    <a:cubicBezTo>
                      <a:pt x="119063" y="145716"/>
                      <a:pt x="145716" y="119063"/>
                      <a:pt x="178594" y="119063"/>
                    </a:cubicBezTo>
                    <a:lnTo>
                      <a:pt x="1165801" y="119063"/>
                    </a:lnTo>
                    <a:cubicBezTo>
                      <a:pt x="1198678" y="119063"/>
                      <a:pt x="1225332" y="92409"/>
                      <a:pt x="1225332" y="59531"/>
                    </a:cubicBezTo>
                    <a:cubicBezTo>
                      <a:pt x="1225332" y="26653"/>
                      <a:pt x="1198678" y="0"/>
                      <a:pt x="1165801" y="0"/>
                    </a:cubicBezTo>
                    <a:lnTo>
                      <a:pt x="178594" y="0"/>
                    </a:lnTo>
                    <a:cubicBezTo>
                      <a:pt x="79960" y="0"/>
                      <a:pt x="0" y="79960"/>
                      <a:pt x="0" y="178594"/>
                    </a:cubicBezTo>
                    <a:lnTo>
                      <a:pt x="0" y="1250156"/>
                    </a:lnTo>
                    <a:cubicBezTo>
                      <a:pt x="0" y="1348790"/>
                      <a:pt x="79960" y="1428750"/>
                      <a:pt x="178594" y="1428750"/>
                    </a:cubicBezTo>
                    <a:lnTo>
                      <a:pt x="1488281" y="1428750"/>
                    </a:lnTo>
                    <a:cubicBezTo>
                      <a:pt x="1586915" y="1428750"/>
                      <a:pt x="1666875" y="1348790"/>
                      <a:pt x="1666875" y="1250156"/>
                    </a:cubicBezTo>
                    <a:lnTo>
                      <a:pt x="1666875" y="778490"/>
                    </a:lnTo>
                    <a:cubicBezTo>
                      <a:pt x="1666875" y="745612"/>
                      <a:pt x="1640222" y="718959"/>
                      <a:pt x="1607344" y="718959"/>
                    </a:cubicBezTo>
                    <a:close/>
                    <a:moveTo>
                      <a:pt x="1577578" y="1547813"/>
                    </a:moveTo>
                    <a:lnTo>
                      <a:pt x="89297" y="1547813"/>
                    </a:lnTo>
                    <a:cubicBezTo>
                      <a:pt x="56419" y="1547813"/>
                      <a:pt x="29766" y="1574466"/>
                      <a:pt x="29766" y="1607344"/>
                    </a:cubicBezTo>
                    <a:cubicBezTo>
                      <a:pt x="29766" y="1640222"/>
                      <a:pt x="56419" y="1666875"/>
                      <a:pt x="89297" y="1666875"/>
                    </a:cubicBezTo>
                    <a:lnTo>
                      <a:pt x="1577578" y="1666875"/>
                    </a:lnTo>
                    <a:cubicBezTo>
                      <a:pt x="1610456" y="1666875"/>
                      <a:pt x="1637109" y="1640222"/>
                      <a:pt x="1637109" y="1607344"/>
                    </a:cubicBezTo>
                    <a:cubicBezTo>
                      <a:pt x="1637109" y="1574466"/>
                      <a:pt x="1610456" y="1547813"/>
                      <a:pt x="1577578" y="1547813"/>
                    </a:cubicBezTo>
                    <a:close/>
                  </a:path>
                </a:pathLst>
              </a:custGeom>
              <a:solidFill>
                <a:schemeClr val="accent4">
                  <a:lumMod val="75000"/>
                </a:schemeClr>
              </a:solidFill>
              <a:ln w="1860" cap="flat">
                <a:noFill/>
                <a:prstDash val="solid"/>
                <a:miter/>
              </a:ln>
            </p:spPr>
            <p:txBody>
              <a:bodyPr rtlCol="0" anchor="ctr"/>
              <a:lstStyle/>
              <a:p>
                <a:endParaRPr lang="zh-CN" altLang="en-US">
                  <a:cs typeface="+mn-ea"/>
                  <a:sym typeface="+mn-lt"/>
                </a:endParaRPr>
              </a:p>
            </p:txBody>
          </p:sp>
        </p:grpSp>
      </p:grpSp>
      <p:grpSp>
        <p:nvGrpSpPr>
          <p:cNvPr id="63" name="组合 62"/>
          <p:cNvGrpSpPr/>
          <p:nvPr/>
        </p:nvGrpSpPr>
        <p:grpSpPr>
          <a:xfrm>
            <a:off x="8995923" y="2270257"/>
            <a:ext cx="1796602" cy="1813976"/>
            <a:chOff x="8995923" y="2417839"/>
            <a:chExt cx="1796602" cy="1813976"/>
          </a:xfrm>
        </p:grpSpPr>
        <p:grpSp>
          <p:nvGrpSpPr>
            <p:cNvPr id="64" name="组合 63">
              <a:extLst>
                <a:ext uri="{FF2B5EF4-FFF2-40B4-BE49-F238E27FC236}">
                  <a16:creationId xmlns="" xmlns:a16="http://schemas.microsoft.com/office/drawing/2014/main" id="{9D423A75-6339-42A1-905C-FBDFEA92C323}"/>
                </a:ext>
              </a:extLst>
            </p:cNvPr>
            <p:cNvGrpSpPr/>
            <p:nvPr/>
          </p:nvGrpSpPr>
          <p:grpSpPr>
            <a:xfrm>
              <a:off x="8995923" y="2417839"/>
              <a:ext cx="1796602" cy="1813976"/>
              <a:chOff x="3093617" y="3901336"/>
              <a:chExt cx="1554480" cy="1569512"/>
            </a:xfrm>
          </p:grpSpPr>
          <p:sp>
            <p:nvSpPr>
              <p:cNvPr id="69" name="任意多边形: 形状 26">
                <a:extLst>
                  <a:ext uri="{FF2B5EF4-FFF2-40B4-BE49-F238E27FC236}">
                    <a16:creationId xmlns="" xmlns:a16="http://schemas.microsoft.com/office/drawing/2014/main" id="{EDA52774-0B9A-4619-BEA2-CD021CF763E3}"/>
                  </a:ext>
                </a:extLst>
              </p:cNvPr>
              <p:cNvSpPr/>
              <p:nvPr/>
            </p:nvSpPr>
            <p:spPr>
              <a:xfrm rot="18900000">
                <a:off x="3395642" y="4283686"/>
                <a:ext cx="845941" cy="891031"/>
              </a:xfrm>
              <a:custGeom>
                <a:avLst/>
                <a:gdLst>
                  <a:gd name="connsiteX0" fmla="*/ 18316 w 845941"/>
                  <a:gd name="connsiteY0" fmla="*/ 1448 h 891031"/>
                  <a:gd name="connsiteX1" fmla="*/ 0 w 845941"/>
                  <a:gd name="connsiteY1" fmla="*/ 3203 h 891031"/>
                  <a:gd name="connsiteX2" fmla="*/ 0 w 845941"/>
                  <a:gd name="connsiteY2" fmla="*/ 0 h 891031"/>
                  <a:gd name="connsiteX3" fmla="*/ 760511 w 845941"/>
                  <a:gd name="connsiteY3" fmla="*/ 31232 h 891031"/>
                  <a:gd name="connsiteX4" fmla="*/ 696749 w 845941"/>
                  <a:gd name="connsiteY4" fmla="*/ 64785 h 891031"/>
                  <a:gd name="connsiteX5" fmla="*/ 625027 w 845941"/>
                  <a:gd name="connsiteY5" fmla="*/ 123371 h 891031"/>
                  <a:gd name="connsiteX6" fmla="*/ 625027 w 845941"/>
                  <a:gd name="connsiteY6" fmla="*/ 769950 h 891031"/>
                  <a:gd name="connsiteX7" fmla="*/ 776271 w 845941"/>
                  <a:gd name="connsiteY7" fmla="*/ 870383 h 891031"/>
                  <a:gd name="connsiteX8" fmla="*/ 845941 w 845941"/>
                  <a:gd name="connsiteY8" fmla="*/ 891031 h 891031"/>
                  <a:gd name="connsiteX9" fmla="*/ 831911 w 845941"/>
                  <a:gd name="connsiteY9" fmla="*/ 889881 h 891031"/>
                  <a:gd name="connsiteX10" fmla="*/ 484933 w 845941"/>
                  <a:gd name="connsiteY10" fmla="*/ 835196 h 891031"/>
                  <a:gd name="connsiteX11" fmla="*/ 226570 w 845941"/>
                  <a:gd name="connsiteY11" fmla="*/ 869410 h 891031"/>
                  <a:gd name="connsiteX12" fmla="*/ 284043 w 845941"/>
                  <a:gd name="connsiteY12" fmla="*/ 839166 h 891031"/>
                  <a:gd name="connsiteX13" fmla="*/ 355766 w 845941"/>
                  <a:gd name="connsiteY13" fmla="*/ 780580 h 891031"/>
                  <a:gd name="connsiteX14" fmla="*/ 355766 w 845941"/>
                  <a:gd name="connsiteY14" fmla="*/ 134001 h 891031"/>
                  <a:gd name="connsiteX15" fmla="*/ 204521 w 845941"/>
                  <a:gd name="connsiteY15" fmla="*/ 33568 h 891031"/>
                  <a:gd name="connsiteX16" fmla="*/ 125432 w 845941"/>
                  <a:gd name="connsiteY16" fmla="*/ 10129 h 891031"/>
                  <a:gd name="connsiteX17" fmla="*/ 247855 w 845941"/>
                  <a:gd name="connsiteY17" fmla="*/ 37643 h 891031"/>
                  <a:gd name="connsiteX18" fmla="*/ 495710 w 845941"/>
                  <a:gd name="connsiteY18" fmla="*/ 75285 h 89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45941" h="891031">
                    <a:moveTo>
                      <a:pt x="18316" y="1448"/>
                    </a:moveTo>
                    <a:lnTo>
                      <a:pt x="0" y="3203"/>
                    </a:lnTo>
                    <a:lnTo>
                      <a:pt x="0" y="0"/>
                    </a:lnTo>
                    <a:close/>
                    <a:moveTo>
                      <a:pt x="760511" y="31232"/>
                    </a:moveTo>
                    <a:lnTo>
                      <a:pt x="696749" y="64785"/>
                    </a:lnTo>
                    <a:cubicBezTo>
                      <a:pt x="671397" y="81525"/>
                      <a:pt x="647345" y="101053"/>
                      <a:pt x="625027" y="123371"/>
                    </a:cubicBezTo>
                    <a:cubicBezTo>
                      <a:pt x="446479" y="301919"/>
                      <a:pt x="446479" y="591402"/>
                      <a:pt x="625027" y="769950"/>
                    </a:cubicBezTo>
                    <a:cubicBezTo>
                      <a:pt x="669664" y="814587"/>
                      <a:pt x="721234" y="848065"/>
                      <a:pt x="776271" y="870383"/>
                    </a:cubicBezTo>
                    <a:lnTo>
                      <a:pt x="845941" y="891031"/>
                    </a:lnTo>
                    <a:lnTo>
                      <a:pt x="831911" y="889881"/>
                    </a:lnTo>
                    <a:cubicBezTo>
                      <a:pt x="716252" y="871653"/>
                      <a:pt x="602108" y="833858"/>
                      <a:pt x="484933" y="835196"/>
                    </a:cubicBezTo>
                    <a:lnTo>
                      <a:pt x="226570" y="869410"/>
                    </a:lnTo>
                    <a:lnTo>
                      <a:pt x="284043" y="839166"/>
                    </a:lnTo>
                    <a:cubicBezTo>
                      <a:pt x="309396" y="822427"/>
                      <a:pt x="333447" y="802898"/>
                      <a:pt x="355766" y="780580"/>
                    </a:cubicBezTo>
                    <a:cubicBezTo>
                      <a:pt x="534314" y="602032"/>
                      <a:pt x="534314" y="312549"/>
                      <a:pt x="355766" y="134001"/>
                    </a:cubicBezTo>
                    <a:cubicBezTo>
                      <a:pt x="311129" y="89364"/>
                      <a:pt x="259558" y="55886"/>
                      <a:pt x="204521" y="33568"/>
                    </a:cubicBezTo>
                    <a:lnTo>
                      <a:pt x="125432" y="10129"/>
                    </a:lnTo>
                    <a:lnTo>
                      <a:pt x="247855" y="37643"/>
                    </a:lnTo>
                    <a:cubicBezTo>
                      <a:pt x="330473" y="58218"/>
                      <a:pt x="413092" y="78792"/>
                      <a:pt x="495710" y="75285"/>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70" name="任意多边形: 形状 27">
                <a:extLst>
                  <a:ext uri="{FF2B5EF4-FFF2-40B4-BE49-F238E27FC236}">
                    <a16:creationId xmlns="" xmlns:a16="http://schemas.microsoft.com/office/drawing/2014/main" id="{F9EA047D-9667-49D8-B7D4-CA7C503F4455}"/>
                  </a:ext>
                </a:extLst>
              </p:cNvPr>
              <p:cNvSpPr/>
              <p:nvPr/>
            </p:nvSpPr>
            <p:spPr>
              <a:xfrm>
                <a:off x="3093617" y="4556448"/>
                <a:ext cx="914400" cy="914400"/>
              </a:xfrm>
              <a:custGeom>
                <a:avLst/>
                <a:gdLst>
                  <a:gd name="connsiteX0" fmla="*/ 457200 w 914400"/>
                  <a:gd name="connsiteY0" fmla="*/ 114403 h 914400"/>
                  <a:gd name="connsiteX1" fmla="*/ 114403 w 914400"/>
                  <a:gd name="connsiteY1" fmla="*/ 457200 h 914400"/>
                  <a:gd name="connsiteX2" fmla="*/ 457200 w 914400"/>
                  <a:gd name="connsiteY2" fmla="*/ 799997 h 914400"/>
                  <a:gd name="connsiteX3" fmla="*/ 799997 w 914400"/>
                  <a:gd name="connsiteY3" fmla="*/ 457200 h 914400"/>
                  <a:gd name="connsiteX4" fmla="*/ 457200 w 914400"/>
                  <a:gd name="connsiteY4" fmla="*/ 114403 h 914400"/>
                  <a:gd name="connsiteX5" fmla="*/ 457200 w 914400"/>
                  <a:gd name="connsiteY5" fmla="*/ 0 h 914400"/>
                  <a:gd name="connsiteX6" fmla="*/ 914400 w 914400"/>
                  <a:gd name="connsiteY6" fmla="*/ 457200 h 914400"/>
                  <a:gd name="connsiteX7" fmla="*/ 457200 w 914400"/>
                  <a:gd name="connsiteY7" fmla="*/ 914400 h 914400"/>
                  <a:gd name="connsiteX8" fmla="*/ 0 w 914400"/>
                  <a:gd name="connsiteY8" fmla="*/ 457200 h 914400"/>
                  <a:gd name="connsiteX9" fmla="*/ 457200 w 914400"/>
                  <a:gd name="connsiteY9"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 h="914400">
                    <a:moveTo>
                      <a:pt x="457200" y="114403"/>
                    </a:moveTo>
                    <a:cubicBezTo>
                      <a:pt x="267878" y="114403"/>
                      <a:pt x="114403" y="267878"/>
                      <a:pt x="114403" y="457200"/>
                    </a:cubicBezTo>
                    <a:cubicBezTo>
                      <a:pt x="114403" y="646522"/>
                      <a:pt x="267878" y="799997"/>
                      <a:pt x="457200" y="799997"/>
                    </a:cubicBezTo>
                    <a:cubicBezTo>
                      <a:pt x="646522" y="799997"/>
                      <a:pt x="799997" y="646522"/>
                      <a:pt x="799997" y="457200"/>
                    </a:cubicBezTo>
                    <a:cubicBezTo>
                      <a:pt x="799997" y="267878"/>
                      <a:pt x="646522" y="114403"/>
                      <a:pt x="457200" y="114403"/>
                    </a:cubicBezTo>
                    <a:close/>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71" name="任意多边形: 形状 28">
                <a:extLst>
                  <a:ext uri="{FF2B5EF4-FFF2-40B4-BE49-F238E27FC236}">
                    <a16:creationId xmlns="" xmlns:a16="http://schemas.microsoft.com/office/drawing/2014/main" id="{A4CAA802-CE57-46B8-9019-B6B860AFEC6A}"/>
                  </a:ext>
                </a:extLst>
              </p:cNvPr>
              <p:cNvSpPr/>
              <p:nvPr/>
            </p:nvSpPr>
            <p:spPr>
              <a:xfrm>
                <a:off x="3733697" y="3901336"/>
                <a:ext cx="914400" cy="914400"/>
              </a:xfrm>
              <a:custGeom>
                <a:avLst/>
                <a:gdLst>
                  <a:gd name="connsiteX0" fmla="*/ 457200 w 914400"/>
                  <a:gd name="connsiteY0" fmla="*/ 114403 h 914400"/>
                  <a:gd name="connsiteX1" fmla="*/ 114403 w 914400"/>
                  <a:gd name="connsiteY1" fmla="*/ 457200 h 914400"/>
                  <a:gd name="connsiteX2" fmla="*/ 457200 w 914400"/>
                  <a:gd name="connsiteY2" fmla="*/ 799997 h 914400"/>
                  <a:gd name="connsiteX3" fmla="*/ 799997 w 914400"/>
                  <a:gd name="connsiteY3" fmla="*/ 457200 h 914400"/>
                  <a:gd name="connsiteX4" fmla="*/ 457200 w 914400"/>
                  <a:gd name="connsiteY4" fmla="*/ 114403 h 914400"/>
                  <a:gd name="connsiteX5" fmla="*/ 457200 w 914400"/>
                  <a:gd name="connsiteY5" fmla="*/ 0 h 914400"/>
                  <a:gd name="connsiteX6" fmla="*/ 914400 w 914400"/>
                  <a:gd name="connsiteY6" fmla="*/ 457200 h 914400"/>
                  <a:gd name="connsiteX7" fmla="*/ 457200 w 914400"/>
                  <a:gd name="connsiteY7" fmla="*/ 914400 h 914400"/>
                  <a:gd name="connsiteX8" fmla="*/ 0 w 914400"/>
                  <a:gd name="connsiteY8" fmla="*/ 457200 h 914400"/>
                  <a:gd name="connsiteX9" fmla="*/ 457200 w 914400"/>
                  <a:gd name="connsiteY9"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 h="914400">
                    <a:moveTo>
                      <a:pt x="457200" y="114403"/>
                    </a:moveTo>
                    <a:cubicBezTo>
                      <a:pt x="267878" y="114403"/>
                      <a:pt x="114403" y="267878"/>
                      <a:pt x="114403" y="457200"/>
                    </a:cubicBezTo>
                    <a:cubicBezTo>
                      <a:pt x="114403" y="646522"/>
                      <a:pt x="267878" y="799997"/>
                      <a:pt x="457200" y="799997"/>
                    </a:cubicBezTo>
                    <a:cubicBezTo>
                      <a:pt x="646522" y="799997"/>
                      <a:pt x="799997" y="646522"/>
                      <a:pt x="799997" y="457200"/>
                    </a:cubicBezTo>
                    <a:cubicBezTo>
                      <a:pt x="799997" y="267878"/>
                      <a:pt x="646522" y="114403"/>
                      <a:pt x="457200" y="114403"/>
                    </a:cubicBezTo>
                    <a:close/>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sp>
          <p:nvSpPr>
            <p:cNvPr id="65" name="文本框 64">
              <a:extLst>
                <a:ext uri="{FF2B5EF4-FFF2-40B4-BE49-F238E27FC236}">
                  <a16:creationId xmlns="" xmlns:a16="http://schemas.microsoft.com/office/drawing/2014/main" id="{D430977F-1DCE-4B2B-8EE4-BC00587A3A75}"/>
                </a:ext>
              </a:extLst>
            </p:cNvPr>
            <p:cNvSpPr txBox="1"/>
            <p:nvPr/>
          </p:nvSpPr>
          <p:spPr>
            <a:xfrm>
              <a:off x="10041412" y="2623085"/>
              <a:ext cx="470000" cy="646331"/>
            </a:xfrm>
            <a:prstGeom prst="rect">
              <a:avLst/>
            </a:prstGeom>
            <a:noFill/>
          </p:spPr>
          <p:txBody>
            <a:bodyPr wrap="none" rtlCol="0">
              <a:spAutoFit/>
            </a:bodyPr>
            <a:lstStyle/>
            <a:p>
              <a:r>
                <a:rPr lang="en-US" altLang="zh-CN" sz="3600" b="1" dirty="0">
                  <a:solidFill>
                    <a:schemeClr val="accent4">
                      <a:lumMod val="60000"/>
                      <a:lumOff val="40000"/>
                    </a:schemeClr>
                  </a:solidFill>
                  <a:cs typeface="+mn-ea"/>
                  <a:sym typeface="+mn-lt"/>
                </a:rPr>
                <a:t>4</a:t>
              </a:r>
              <a:endParaRPr lang="zh-CN" altLang="en-US" sz="3600" b="1" dirty="0">
                <a:solidFill>
                  <a:schemeClr val="accent4">
                    <a:lumMod val="60000"/>
                    <a:lumOff val="40000"/>
                  </a:schemeClr>
                </a:solidFill>
                <a:cs typeface="+mn-ea"/>
                <a:sym typeface="+mn-lt"/>
              </a:endParaRPr>
            </a:p>
          </p:txBody>
        </p:sp>
        <p:grpSp>
          <p:nvGrpSpPr>
            <p:cNvPr id="66" name="图形 14">
              <a:extLst>
                <a:ext uri="{FF2B5EF4-FFF2-40B4-BE49-F238E27FC236}">
                  <a16:creationId xmlns="" xmlns:a16="http://schemas.microsoft.com/office/drawing/2014/main" id="{49FB4DFD-2B77-4651-8BD7-09C9ADFDF420}"/>
                </a:ext>
              </a:extLst>
            </p:cNvPr>
            <p:cNvGrpSpPr/>
            <p:nvPr/>
          </p:nvGrpSpPr>
          <p:grpSpPr>
            <a:xfrm>
              <a:off x="9295491" y="3492865"/>
              <a:ext cx="457688" cy="457688"/>
              <a:chOff x="2735580" y="3124200"/>
              <a:chExt cx="1905000" cy="1905000"/>
            </a:xfrm>
            <a:solidFill>
              <a:schemeClr val="accent1"/>
            </a:solidFill>
          </p:grpSpPr>
          <p:sp>
            <p:nvSpPr>
              <p:cNvPr id="67" name="任意多边形: 形状 45">
                <a:extLst>
                  <a:ext uri="{FF2B5EF4-FFF2-40B4-BE49-F238E27FC236}">
                    <a16:creationId xmlns="" xmlns:a16="http://schemas.microsoft.com/office/drawing/2014/main" id="{1573403D-15AE-4E9C-BFAC-3F876F55179B}"/>
                  </a:ext>
                </a:extLst>
              </p:cNvPr>
              <p:cNvSpPr/>
              <p:nvPr/>
            </p:nvSpPr>
            <p:spPr>
              <a:xfrm>
                <a:off x="2854642" y="3243262"/>
                <a:ext cx="1369218" cy="1666875"/>
              </a:xfrm>
              <a:custGeom>
                <a:avLst/>
                <a:gdLst>
                  <a:gd name="connsiteX0" fmla="*/ 951071 w 1369218"/>
                  <a:gd name="connsiteY0" fmla="*/ 1547813 h 1666875"/>
                  <a:gd name="connsiteX1" fmla="*/ 178594 w 1369218"/>
                  <a:gd name="connsiteY1" fmla="*/ 1547813 h 1666875"/>
                  <a:gd name="connsiteX2" fmla="*/ 119063 w 1369218"/>
                  <a:gd name="connsiteY2" fmla="*/ 1488281 h 1666875"/>
                  <a:gd name="connsiteX3" fmla="*/ 119063 w 1369218"/>
                  <a:gd name="connsiteY3" fmla="*/ 178594 h 1666875"/>
                  <a:gd name="connsiteX4" fmla="*/ 178594 w 1369218"/>
                  <a:gd name="connsiteY4" fmla="*/ 119063 h 1666875"/>
                  <a:gd name="connsiteX5" fmla="*/ 1190625 w 1369218"/>
                  <a:gd name="connsiteY5" fmla="*/ 119063 h 1666875"/>
                  <a:gd name="connsiteX6" fmla="*/ 1250156 w 1369218"/>
                  <a:gd name="connsiteY6" fmla="*/ 178594 h 1666875"/>
                  <a:gd name="connsiteX7" fmla="*/ 1309688 w 1369218"/>
                  <a:gd name="connsiteY7" fmla="*/ 238125 h 1666875"/>
                  <a:gd name="connsiteX8" fmla="*/ 1369219 w 1369218"/>
                  <a:gd name="connsiteY8" fmla="*/ 178594 h 1666875"/>
                  <a:gd name="connsiteX9" fmla="*/ 1190625 w 1369218"/>
                  <a:gd name="connsiteY9" fmla="*/ 0 h 1666875"/>
                  <a:gd name="connsiteX10" fmla="*/ 178594 w 1369218"/>
                  <a:gd name="connsiteY10" fmla="*/ 0 h 1666875"/>
                  <a:gd name="connsiteX11" fmla="*/ 0 w 1369218"/>
                  <a:gd name="connsiteY11" fmla="*/ 178594 h 1666875"/>
                  <a:gd name="connsiteX12" fmla="*/ 0 w 1369218"/>
                  <a:gd name="connsiteY12" fmla="*/ 1488281 h 1666875"/>
                  <a:gd name="connsiteX13" fmla="*/ 178594 w 1369218"/>
                  <a:gd name="connsiteY13" fmla="*/ 1666875 h 1666875"/>
                  <a:gd name="connsiteX14" fmla="*/ 951071 w 1369218"/>
                  <a:gd name="connsiteY14" fmla="*/ 1666875 h 1666875"/>
                  <a:gd name="connsiteX15" fmla="*/ 1010603 w 1369218"/>
                  <a:gd name="connsiteY15" fmla="*/ 1607344 h 1666875"/>
                  <a:gd name="connsiteX16" fmla="*/ 951071 w 1369218"/>
                  <a:gd name="connsiteY16" fmla="*/ 1547813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69218" h="1666875">
                    <a:moveTo>
                      <a:pt x="951071" y="1547813"/>
                    </a:moveTo>
                    <a:lnTo>
                      <a:pt x="178594" y="1547813"/>
                    </a:lnTo>
                    <a:cubicBezTo>
                      <a:pt x="145716" y="1547813"/>
                      <a:pt x="119063" y="1521159"/>
                      <a:pt x="119063" y="1488281"/>
                    </a:cubicBezTo>
                    <a:lnTo>
                      <a:pt x="119063" y="178594"/>
                    </a:lnTo>
                    <a:cubicBezTo>
                      <a:pt x="119063" y="145716"/>
                      <a:pt x="145716" y="119063"/>
                      <a:pt x="178594" y="119063"/>
                    </a:cubicBezTo>
                    <a:lnTo>
                      <a:pt x="1190625" y="119063"/>
                    </a:lnTo>
                    <a:cubicBezTo>
                      <a:pt x="1223486" y="119063"/>
                      <a:pt x="1250156" y="145733"/>
                      <a:pt x="1250156" y="178594"/>
                    </a:cubicBezTo>
                    <a:cubicBezTo>
                      <a:pt x="1250156" y="211472"/>
                      <a:pt x="1276810" y="238125"/>
                      <a:pt x="1309688" y="238125"/>
                    </a:cubicBezTo>
                    <a:cubicBezTo>
                      <a:pt x="1342566" y="238125"/>
                      <a:pt x="1369219" y="211472"/>
                      <a:pt x="1369219" y="178594"/>
                    </a:cubicBezTo>
                    <a:cubicBezTo>
                      <a:pt x="1369219" y="79960"/>
                      <a:pt x="1289259" y="0"/>
                      <a:pt x="1190625" y="0"/>
                    </a:cubicBezTo>
                    <a:lnTo>
                      <a:pt x="178594" y="0"/>
                    </a:lnTo>
                    <a:cubicBezTo>
                      <a:pt x="79960" y="0"/>
                      <a:pt x="0" y="79960"/>
                      <a:pt x="0" y="178594"/>
                    </a:cubicBezTo>
                    <a:lnTo>
                      <a:pt x="0" y="1488281"/>
                    </a:lnTo>
                    <a:cubicBezTo>
                      <a:pt x="0" y="1586915"/>
                      <a:pt x="79960" y="1666875"/>
                      <a:pt x="178594" y="1666875"/>
                    </a:cubicBezTo>
                    <a:lnTo>
                      <a:pt x="951071" y="1666875"/>
                    </a:lnTo>
                    <a:cubicBezTo>
                      <a:pt x="983949" y="1666875"/>
                      <a:pt x="1010603" y="1640222"/>
                      <a:pt x="1010603" y="1607344"/>
                    </a:cubicBezTo>
                    <a:cubicBezTo>
                      <a:pt x="1010603" y="1574466"/>
                      <a:pt x="983949" y="1547813"/>
                      <a:pt x="951071" y="1547813"/>
                    </a:cubicBezTo>
                    <a:close/>
                  </a:path>
                </a:pathLst>
              </a:custGeom>
              <a:solidFill>
                <a:schemeClr val="accent4">
                  <a:lumMod val="75000"/>
                </a:schemeClr>
              </a:solidFill>
              <a:ln w="1860" cap="flat">
                <a:noFill/>
                <a:prstDash val="solid"/>
                <a:miter/>
              </a:ln>
            </p:spPr>
            <p:txBody>
              <a:bodyPr rtlCol="0" anchor="ctr"/>
              <a:lstStyle/>
              <a:p>
                <a:endParaRPr lang="zh-CN" altLang="en-US">
                  <a:cs typeface="+mn-ea"/>
                  <a:sym typeface="+mn-lt"/>
                </a:endParaRPr>
              </a:p>
            </p:txBody>
          </p:sp>
          <p:sp>
            <p:nvSpPr>
              <p:cNvPr id="68" name="任意多边形: 形状 46">
                <a:extLst>
                  <a:ext uri="{FF2B5EF4-FFF2-40B4-BE49-F238E27FC236}">
                    <a16:creationId xmlns="" xmlns:a16="http://schemas.microsoft.com/office/drawing/2014/main" id="{0B467E60-B5B0-4D5B-8118-D782BCE7BAC8}"/>
                  </a:ext>
                </a:extLst>
              </p:cNvPr>
              <p:cNvSpPr/>
              <p:nvPr/>
            </p:nvSpPr>
            <p:spPr>
              <a:xfrm>
                <a:off x="3092767" y="3600450"/>
                <a:ext cx="1428750" cy="1101328"/>
              </a:xfrm>
              <a:custGeom>
                <a:avLst/>
                <a:gdLst>
                  <a:gd name="connsiteX0" fmla="*/ 595313 w 1428750"/>
                  <a:gd name="connsiteY0" fmla="*/ 59531 h 1101328"/>
                  <a:gd name="connsiteX1" fmla="*/ 535781 w 1428750"/>
                  <a:gd name="connsiteY1" fmla="*/ 0 h 1101328"/>
                  <a:gd name="connsiteX2" fmla="*/ 59531 w 1428750"/>
                  <a:gd name="connsiteY2" fmla="*/ 0 h 1101328"/>
                  <a:gd name="connsiteX3" fmla="*/ 0 w 1428750"/>
                  <a:gd name="connsiteY3" fmla="*/ 59531 h 1101328"/>
                  <a:gd name="connsiteX4" fmla="*/ 59531 w 1428750"/>
                  <a:gd name="connsiteY4" fmla="*/ 119063 h 1101328"/>
                  <a:gd name="connsiteX5" fmla="*/ 535781 w 1428750"/>
                  <a:gd name="connsiteY5" fmla="*/ 119063 h 1101328"/>
                  <a:gd name="connsiteX6" fmla="*/ 595313 w 1428750"/>
                  <a:gd name="connsiteY6" fmla="*/ 59531 h 1101328"/>
                  <a:gd name="connsiteX7" fmla="*/ 535781 w 1428750"/>
                  <a:gd name="connsiteY7" fmla="*/ 416719 h 1101328"/>
                  <a:gd name="connsiteX8" fmla="*/ 476250 w 1428750"/>
                  <a:gd name="connsiteY8" fmla="*/ 357188 h 1101328"/>
                  <a:gd name="connsiteX9" fmla="*/ 59531 w 1428750"/>
                  <a:gd name="connsiteY9" fmla="*/ 357188 h 1101328"/>
                  <a:gd name="connsiteX10" fmla="*/ 0 w 1428750"/>
                  <a:gd name="connsiteY10" fmla="*/ 416719 h 1101328"/>
                  <a:gd name="connsiteX11" fmla="*/ 59531 w 1428750"/>
                  <a:gd name="connsiteY11" fmla="*/ 476250 h 1101328"/>
                  <a:gd name="connsiteX12" fmla="*/ 476250 w 1428750"/>
                  <a:gd name="connsiteY12" fmla="*/ 476250 h 1101328"/>
                  <a:gd name="connsiteX13" fmla="*/ 535781 w 1428750"/>
                  <a:gd name="connsiteY13" fmla="*/ 416719 h 1101328"/>
                  <a:gd name="connsiteX14" fmla="*/ 59531 w 1428750"/>
                  <a:gd name="connsiteY14" fmla="*/ 773906 h 1101328"/>
                  <a:gd name="connsiteX15" fmla="*/ 0 w 1428750"/>
                  <a:gd name="connsiteY15" fmla="*/ 833438 h 1101328"/>
                  <a:gd name="connsiteX16" fmla="*/ 59531 w 1428750"/>
                  <a:gd name="connsiteY16" fmla="*/ 892969 h 1101328"/>
                  <a:gd name="connsiteX17" fmla="*/ 297656 w 1428750"/>
                  <a:gd name="connsiteY17" fmla="*/ 892969 h 1101328"/>
                  <a:gd name="connsiteX18" fmla="*/ 357188 w 1428750"/>
                  <a:gd name="connsiteY18" fmla="*/ 833438 h 1101328"/>
                  <a:gd name="connsiteX19" fmla="*/ 297656 w 1428750"/>
                  <a:gd name="connsiteY19" fmla="*/ 773906 h 1101328"/>
                  <a:gd name="connsiteX20" fmla="*/ 59531 w 1428750"/>
                  <a:gd name="connsiteY20" fmla="*/ 773906 h 1101328"/>
                  <a:gd name="connsiteX21" fmla="*/ 1250156 w 1428750"/>
                  <a:gd name="connsiteY21" fmla="*/ 684609 h 1101328"/>
                  <a:gd name="connsiteX22" fmla="*/ 1127046 w 1428750"/>
                  <a:gd name="connsiteY22" fmla="*/ 684609 h 1101328"/>
                  <a:gd name="connsiteX23" fmla="*/ 1250156 w 1428750"/>
                  <a:gd name="connsiteY23" fmla="*/ 297656 h 1101328"/>
                  <a:gd name="connsiteX24" fmla="*/ 952500 w 1428750"/>
                  <a:gd name="connsiteY24" fmla="*/ 0 h 1101328"/>
                  <a:gd name="connsiteX25" fmla="*/ 654844 w 1428750"/>
                  <a:gd name="connsiteY25" fmla="*/ 297656 h 1101328"/>
                  <a:gd name="connsiteX26" fmla="*/ 777061 w 1428750"/>
                  <a:gd name="connsiteY26" fmla="*/ 684609 h 1101328"/>
                  <a:gd name="connsiteX27" fmla="*/ 654844 w 1428750"/>
                  <a:gd name="connsiteY27" fmla="*/ 684609 h 1101328"/>
                  <a:gd name="connsiteX28" fmla="*/ 476250 w 1428750"/>
                  <a:gd name="connsiteY28" fmla="*/ 863203 h 1101328"/>
                  <a:gd name="connsiteX29" fmla="*/ 476250 w 1428750"/>
                  <a:gd name="connsiteY29" fmla="*/ 922734 h 1101328"/>
                  <a:gd name="connsiteX30" fmla="*/ 654844 w 1428750"/>
                  <a:gd name="connsiteY30" fmla="*/ 1101328 h 1101328"/>
                  <a:gd name="connsiteX31" fmla="*/ 1250156 w 1428750"/>
                  <a:gd name="connsiteY31" fmla="*/ 1101328 h 1101328"/>
                  <a:gd name="connsiteX32" fmla="*/ 1428750 w 1428750"/>
                  <a:gd name="connsiteY32" fmla="*/ 922734 h 1101328"/>
                  <a:gd name="connsiteX33" fmla="*/ 1428750 w 1428750"/>
                  <a:gd name="connsiteY33" fmla="*/ 863203 h 1101328"/>
                  <a:gd name="connsiteX34" fmla="*/ 1250156 w 1428750"/>
                  <a:gd name="connsiteY34" fmla="*/ 684609 h 1101328"/>
                  <a:gd name="connsiteX35" fmla="*/ 838021 w 1428750"/>
                  <a:gd name="connsiteY35" fmla="*/ 501432 h 1101328"/>
                  <a:gd name="connsiteX36" fmla="*/ 773906 w 1428750"/>
                  <a:gd name="connsiteY36" fmla="*/ 297656 h 1101328"/>
                  <a:gd name="connsiteX37" fmla="*/ 952500 w 1428750"/>
                  <a:gd name="connsiteY37" fmla="*/ 119063 h 1101328"/>
                  <a:gd name="connsiteX38" fmla="*/ 1131094 w 1428750"/>
                  <a:gd name="connsiteY38" fmla="*/ 297656 h 1101328"/>
                  <a:gd name="connsiteX39" fmla="*/ 1000244 w 1428750"/>
                  <a:gd name="connsiteY39" fmla="*/ 684609 h 1101328"/>
                  <a:gd name="connsiteX40" fmla="*/ 904994 w 1428750"/>
                  <a:gd name="connsiteY40" fmla="*/ 684609 h 1101328"/>
                  <a:gd name="connsiteX41" fmla="*/ 838021 w 1428750"/>
                  <a:gd name="connsiteY41" fmla="*/ 501432 h 1101328"/>
                  <a:gd name="connsiteX42" fmla="*/ 1309688 w 1428750"/>
                  <a:gd name="connsiteY42" fmla="*/ 922734 h 1101328"/>
                  <a:gd name="connsiteX43" fmla="*/ 1250156 w 1428750"/>
                  <a:gd name="connsiteY43" fmla="*/ 982266 h 1101328"/>
                  <a:gd name="connsiteX44" fmla="*/ 654844 w 1428750"/>
                  <a:gd name="connsiteY44" fmla="*/ 982266 h 1101328"/>
                  <a:gd name="connsiteX45" fmla="*/ 595313 w 1428750"/>
                  <a:gd name="connsiteY45" fmla="*/ 922734 h 1101328"/>
                  <a:gd name="connsiteX46" fmla="*/ 595313 w 1428750"/>
                  <a:gd name="connsiteY46" fmla="*/ 863203 h 1101328"/>
                  <a:gd name="connsiteX47" fmla="*/ 654844 w 1428750"/>
                  <a:gd name="connsiteY47" fmla="*/ 803672 h 1101328"/>
                  <a:gd name="connsiteX48" fmla="*/ 1250156 w 1428750"/>
                  <a:gd name="connsiteY48" fmla="*/ 803672 h 1101328"/>
                  <a:gd name="connsiteX49" fmla="*/ 1309688 w 1428750"/>
                  <a:gd name="connsiteY49" fmla="*/ 863203 h 1101328"/>
                  <a:gd name="connsiteX50" fmla="*/ 1309688 w 1428750"/>
                  <a:gd name="connsiteY50" fmla="*/ 922734 h 110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28750" h="1101328">
                    <a:moveTo>
                      <a:pt x="595313" y="59531"/>
                    </a:moveTo>
                    <a:cubicBezTo>
                      <a:pt x="595313" y="26653"/>
                      <a:pt x="568659" y="0"/>
                      <a:pt x="535781" y="0"/>
                    </a:cubicBezTo>
                    <a:lnTo>
                      <a:pt x="59531" y="0"/>
                    </a:lnTo>
                    <a:cubicBezTo>
                      <a:pt x="26653" y="0"/>
                      <a:pt x="0" y="26653"/>
                      <a:pt x="0" y="59531"/>
                    </a:cubicBezTo>
                    <a:cubicBezTo>
                      <a:pt x="0" y="92409"/>
                      <a:pt x="26653" y="119063"/>
                      <a:pt x="59531" y="119063"/>
                    </a:cubicBezTo>
                    <a:lnTo>
                      <a:pt x="535781" y="119063"/>
                    </a:lnTo>
                    <a:cubicBezTo>
                      <a:pt x="568659" y="119063"/>
                      <a:pt x="595313" y="92409"/>
                      <a:pt x="595313" y="59531"/>
                    </a:cubicBezTo>
                    <a:close/>
                    <a:moveTo>
                      <a:pt x="535781" y="416719"/>
                    </a:moveTo>
                    <a:cubicBezTo>
                      <a:pt x="535781" y="383841"/>
                      <a:pt x="509128" y="357188"/>
                      <a:pt x="476250" y="357188"/>
                    </a:cubicBezTo>
                    <a:lnTo>
                      <a:pt x="59531" y="357188"/>
                    </a:lnTo>
                    <a:cubicBezTo>
                      <a:pt x="26653" y="357188"/>
                      <a:pt x="0" y="383841"/>
                      <a:pt x="0" y="416719"/>
                    </a:cubicBezTo>
                    <a:cubicBezTo>
                      <a:pt x="0" y="449597"/>
                      <a:pt x="26653" y="476250"/>
                      <a:pt x="59531" y="476250"/>
                    </a:cubicBezTo>
                    <a:lnTo>
                      <a:pt x="476250" y="476250"/>
                    </a:lnTo>
                    <a:cubicBezTo>
                      <a:pt x="509128" y="476250"/>
                      <a:pt x="535781" y="449597"/>
                      <a:pt x="535781" y="416719"/>
                    </a:cubicBezTo>
                    <a:close/>
                    <a:moveTo>
                      <a:pt x="59531" y="773906"/>
                    </a:moveTo>
                    <a:cubicBezTo>
                      <a:pt x="26653" y="773906"/>
                      <a:pt x="0" y="800560"/>
                      <a:pt x="0" y="833438"/>
                    </a:cubicBezTo>
                    <a:cubicBezTo>
                      <a:pt x="0" y="866315"/>
                      <a:pt x="26653" y="892969"/>
                      <a:pt x="59531" y="892969"/>
                    </a:cubicBezTo>
                    <a:lnTo>
                      <a:pt x="297656" y="892969"/>
                    </a:lnTo>
                    <a:cubicBezTo>
                      <a:pt x="330534" y="892969"/>
                      <a:pt x="357188" y="866315"/>
                      <a:pt x="357188" y="833438"/>
                    </a:cubicBezTo>
                    <a:cubicBezTo>
                      <a:pt x="357188" y="800560"/>
                      <a:pt x="330534" y="773906"/>
                      <a:pt x="297656" y="773906"/>
                    </a:cubicBezTo>
                    <a:lnTo>
                      <a:pt x="59531" y="773906"/>
                    </a:lnTo>
                    <a:close/>
                    <a:moveTo>
                      <a:pt x="1250156" y="684609"/>
                    </a:moveTo>
                    <a:lnTo>
                      <a:pt x="1127046" y="684609"/>
                    </a:lnTo>
                    <a:cubicBezTo>
                      <a:pt x="1172170" y="558641"/>
                      <a:pt x="1250156" y="326767"/>
                      <a:pt x="1250156" y="297656"/>
                    </a:cubicBezTo>
                    <a:cubicBezTo>
                      <a:pt x="1250156" y="133264"/>
                      <a:pt x="1116892" y="0"/>
                      <a:pt x="952500" y="0"/>
                    </a:cubicBezTo>
                    <a:cubicBezTo>
                      <a:pt x="788108" y="0"/>
                      <a:pt x="654844" y="133264"/>
                      <a:pt x="654844" y="297656"/>
                    </a:cubicBezTo>
                    <a:cubicBezTo>
                      <a:pt x="654844" y="334982"/>
                      <a:pt x="728960" y="557629"/>
                      <a:pt x="777061" y="684609"/>
                    </a:cubicBezTo>
                    <a:lnTo>
                      <a:pt x="654844" y="684609"/>
                    </a:lnTo>
                    <a:cubicBezTo>
                      <a:pt x="556210" y="684609"/>
                      <a:pt x="476250" y="764569"/>
                      <a:pt x="476250" y="863203"/>
                    </a:cubicBezTo>
                    <a:lnTo>
                      <a:pt x="476250" y="922734"/>
                    </a:lnTo>
                    <a:cubicBezTo>
                      <a:pt x="476250" y="1021368"/>
                      <a:pt x="556210" y="1101328"/>
                      <a:pt x="654844" y="1101328"/>
                    </a:cubicBezTo>
                    <a:lnTo>
                      <a:pt x="1250156" y="1101328"/>
                    </a:lnTo>
                    <a:cubicBezTo>
                      <a:pt x="1348790" y="1101328"/>
                      <a:pt x="1428750" y="1021368"/>
                      <a:pt x="1428750" y="922734"/>
                    </a:cubicBezTo>
                    <a:lnTo>
                      <a:pt x="1428750" y="863203"/>
                    </a:lnTo>
                    <a:cubicBezTo>
                      <a:pt x="1428750" y="764569"/>
                      <a:pt x="1348790" y="684609"/>
                      <a:pt x="1250156" y="684609"/>
                    </a:cubicBezTo>
                    <a:close/>
                    <a:moveTo>
                      <a:pt x="838021" y="501432"/>
                    </a:moveTo>
                    <a:cubicBezTo>
                      <a:pt x="802005" y="397669"/>
                      <a:pt x="773906" y="306229"/>
                      <a:pt x="773906" y="297656"/>
                    </a:cubicBezTo>
                    <a:cubicBezTo>
                      <a:pt x="773906" y="199022"/>
                      <a:pt x="853866" y="119063"/>
                      <a:pt x="952500" y="119063"/>
                    </a:cubicBezTo>
                    <a:cubicBezTo>
                      <a:pt x="1051134" y="119063"/>
                      <a:pt x="1131094" y="199022"/>
                      <a:pt x="1131094" y="297656"/>
                    </a:cubicBezTo>
                    <a:cubicBezTo>
                      <a:pt x="1131094" y="309384"/>
                      <a:pt x="1033998" y="592455"/>
                      <a:pt x="1000244" y="684609"/>
                    </a:cubicBezTo>
                    <a:lnTo>
                      <a:pt x="904994" y="684609"/>
                    </a:lnTo>
                    <a:cubicBezTo>
                      <a:pt x="890111" y="647105"/>
                      <a:pt x="863322" y="574358"/>
                      <a:pt x="838021" y="501432"/>
                    </a:cubicBezTo>
                    <a:close/>
                    <a:moveTo>
                      <a:pt x="1309688" y="922734"/>
                    </a:moveTo>
                    <a:cubicBezTo>
                      <a:pt x="1309688" y="955612"/>
                      <a:pt x="1283034" y="982266"/>
                      <a:pt x="1250156" y="982266"/>
                    </a:cubicBezTo>
                    <a:lnTo>
                      <a:pt x="654844" y="982266"/>
                    </a:lnTo>
                    <a:cubicBezTo>
                      <a:pt x="621966" y="982266"/>
                      <a:pt x="595313" y="955612"/>
                      <a:pt x="595313" y="922734"/>
                    </a:cubicBezTo>
                    <a:lnTo>
                      <a:pt x="595313" y="863203"/>
                    </a:lnTo>
                    <a:cubicBezTo>
                      <a:pt x="595313" y="830325"/>
                      <a:pt x="621966" y="803672"/>
                      <a:pt x="654844" y="803672"/>
                    </a:cubicBezTo>
                    <a:lnTo>
                      <a:pt x="1250156" y="803672"/>
                    </a:lnTo>
                    <a:cubicBezTo>
                      <a:pt x="1283034" y="803672"/>
                      <a:pt x="1309688" y="830325"/>
                      <a:pt x="1309688" y="863203"/>
                    </a:cubicBezTo>
                    <a:lnTo>
                      <a:pt x="1309688" y="922734"/>
                    </a:lnTo>
                    <a:close/>
                  </a:path>
                </a:pathLst>
              </a:custGeom>
              <a:solidFill>
                <a:schemeClr val="accent4">
                  <a:lumMod val="75000"/>
                </a:schemeClr>
              </a:solidFill>
              <a:ln w="1860" cap="flat">
                <a:noFill/>
                <a:prstDash val="solid"/>
                <a:miter/>
              </a:ln>
            </p:spPr>
            <p:txBody>
              <a:bodyPr rtlCol="0" anchor="ctr"/>
              <a:lstStyle/>
              <a:p>
                <a:endParaRPr lang="zh-CN" altLang="en-US">
                  <a:cs typeface="+mn-ea"/>
                  <a:sym typeface="+mn-lt"/>
                </a:endParaRPr>
              </a:p>
            </p:txBody>
          </p:sp>
        </p:grpSp>
      </p:grpSp>
      <p:sp>
        <p:nvSpPr>
          <p:cNvPr id="72" name="文本框 71">
            <a:extLst>
              <a:ext uri="{FF2B5EF4-FFF2-40B4-BE49-F238E27FC236}">
                <a16:creationId xmlns="" xmlns:a16="http://schemas.microsoft.com/office/drawing/2014/main" id="{031BC041-EE74-4B06-A56E-70856A090FB0}"/>
              </a:ext>
            </a:extLst>
          </p:cNvPr>
          <p:cNvSpPr txBox="1"/>
          <p:nvPr/>
        </p:nvSpPr>
        <p:spPr>
          <a:xfrm>
            <a:off x="936574" y="4311811"/>
            <a:ext cx="2405357" cy="812530"/>
          </a:xfrm>
          <a:prstGeom prst="rect">
            <a:avLst/>
          </a:prstGeom>
          <a:noFill/>
        </p:spPr>
        <p:txBody>
          <a:bodyPr wrap="square" rtlCol="0">
            <a:spAutoFit/>
          </a:bodyPr>
          <a:lstStyle>
            <a:defPPr>
              <a:defRPr lang="zh-CN"/>
            </a:defPPr>
            <a:lvl1pPr>
              <a:lnSpc>
                <a:spcPct val="130000"/>
              </a:lnSpc>
              <a:defRPr sz="1200">
                <a:solidFill>
                  <a:schemeClr val="tx1">
                    <a:lumMod val="85000"/>
                    <a:lumOff val="15000"/>
                  </a:schemeClr>
                </a:solidFill>
                <a:effectLst/>
                <a:latin typeface="+mn-ea"/>
                <a:cs typeface="Times New Roman" panose="02020603050405020304" pitchFamily="18" charset="0"/>
              </a:defRPr>
            </a:lvl1pPr>
          </a:lstStyle>
          <a:p>
            <a:pPr algn="ctr"/>
            <a:r>
              <a:rPr lang="en-US" altLang="zh-CN" dirty="0">
                <a:solidFill>
                  <a:schemeClr val="tx1">
                    <a:lumMod val="75000"/>
                    <a:lumOff val="25000"/>
                  </a:schemeClr>
                </a:solidFill>
                <a:latin typeface="+mn-lt"/>
                <a:cs typeface="+mn-ea"/>
                <a:sym typeface="+mn-lt"/>
              </a:rPr>
              <a:t>《</a:t>
            </a:r>
            <a:r>
              <a:rPr lang="zh-CN" altLang="en-US" dirty="0">
                <a:solidFill>
                  <a:schemeClr val="tx1">
                    <a:lumMod val="75000"/>
                    <a:lumOff val="25000"/>
                  </a:schemeClr>
                </a:solidFill>
                <a:latin typeface="+mn-lt"/>
                <a:cs typeface="+mn-ea"/>
                <a:sym typeface="+mn-lt"/>
              </a:rPr>
              <a:t>高新技术企业认定申请书</a:t>
            </a:r>
            <a:r>
              <a:rPr lang="en-US" altLang="zh-CN" dirty="0">
                <a:solidFill>
                  <a:schemeClr val="tx1">
                    <a:lumMod val="75000"/>
                    <a:lumOff val="25000"/>
                  </a:schemeClr>
                </a:solidFill>
                <a:latin typeface="+mn-lt"/>
                <a:cs typeface="+mn-ea"/>
                <a:sym typeface="+mn-lt"/>
              </a:rPr>
              <a:t>》</a:t>
            </a:r>
            <a:r>
              <a:rPr lang="zh-CN" altLang="en-US" dirty="0">
                <a:solidFill>
                  <a:schemeClr val="tx1">
                    <a:lumMod val="75000"/>
                    <a:lumOff val="25000"/>
                  </a:schemeClr>
                </a:solidFill>
                <a:latin typeface="+mn-lt"/>
                <a:cs typeface="+mn-ea"/>
                <a:sym typeface="+mn-lt"/>
              </a:rPr>
              <a:t>、营业执照副本及税务登记证书（复印件）；</a:t>
            </a:r>
          </a:p>
        </p:txBody>
      </p:sp>
      <p:sp>
        <p:nvSpPr>
          <p:cNvPr id="73" name="文本框 72">
            <a:extLst>
              <a:ext uri="{FF2B5EF4-FFF2-40B4-BE49-F238E27FC236}">
                <a16:creationId xmlns="" xmlns:a16="http://schemas.microsoft.com/office/drawing/2014/main" id="{05CEFE68-C117-4FD0-BF33-790236FB08F9}"/>
              </a:ext>
            </a:extLst>
          </p:cNvPr>
          <p:cNvSpPr txBox="1"/>
          <p:nvPr/>
        </p:nvSpPr>
        <p:spPr>
          <a:xfrm>
            <a:off x="3574406" y="4311811"/>
            <a:ext cx="2405357" cy="1052596"/>
          </a:xfrm>
          <a:prstGeom prst="rect">
            <a:avLst/>
          </a:prstGeom>
          <a:noFill/>
        </p:spPr>
        <p:txBody>
          <a:bodyPr wrap="square" rtlCol="0">
            <a:spAutoFit/>
          </a:bodyPr>
          <a:lstStyle>
            <a:defPPr>
              <a:defRPr lang="zh-CN"/>
            </a:defPPr>
            <a:lvl1pPr>
              <a:lnSpc>
                <a:spcPct val="130000"/>
              </a:lnSpc>
              <a:defRPr sz="1200">
                <a:solidFill>
                  <a:schemeClr val="tx1">
                    <a:lumMod val="85000"/>
                    <a:lumOff val="15000"/>
                  </a:schemeClr>
                </a:solidFill>
                <a:effectLst/>
                <a:latin typeface="+mn-ea"/>
                <a:cs typeface="Times New Roman" panose="02020603050405020304" pitchFamily="18" charset="0"/>
              </a:defRPr>
            </a:lvl1pPr>
          </a:lstStyle>
          <a:p>
            <a:pPr algn="ctr"/>
            <a:r>
              <a:rPr lang="zh-CN" altLang="en-US" dirty="0">
                <a:solidFill>
                  <a:schemeClr val="tx1">
                    <a:lumMod val="75000"/>
                    <a:lumOff val="25000"/>
                  </a:schemeClr>
                </a:solidFill>
                <a:latin typeface="+mn-lt"/>
                <a:cs typeface="+mn-ea"/>
                <a:sym typeface="+mn-lt"/>
              </a:rPr>
              <a:t>经具有资质并符合（</a:t>
            </a:r>
            <a:r>
              <a:rPr lang="en-US" altLang="zh-CN" dirty="0">
                <a:solidFill>
                  <a:schemeClr val="tx1">
                    <a:lumMod val="75000"/>
                    <a:lumOff val="25000"/>
                  </a:schemeClr>
                </a:solidFill>
                <a:latin typeface="+mn-lt"/>
                <a:cs typeface="+mn-ea"/>
                <a:sym typeface="+mn-lt"/>
              </a:rPr>
              <a:t>《</a:t>
            </a:r>
            <a:r>
              <a:rPr lang="zh-CN" altLang="en-US" dirty="0">
                <a:solidFill>
                  <a:schemeClr val="tx1">
                    <a:lumMod val="75000"/>
                    <a:lumOff val="25000"/>
                  </a:schemeClr>
                </a:solidFill>
                <a:latin typeface="+mn-lt"/>
                <a:cs typeface="+mn-ea"/>
                <a:sym typeface="+mn-lt"/>
              </a:rPr>
              <a:t>工作指引</a:t>
            </a:r>
            <a:r>
              <a:rPr lang="en-US" altLang="zh-CN" dirty="0">
                <a:solidFill>
                  <a:schemeClr val="tx1">
                    <a:lumMod val="75000"/>
                    <a:lumOff val="25000"/>
                  </a:schemeClr>
                </a:solidFill>
                <a:latin typeface="+mn-lt"/>
                <a:cs typeface="+mn-ea"/>
                <a:sym typeface="+mn-lt"/>
              </a:rPr>
              <a:t>》</a:t>
            </a:r>
            <a:r>
              <a:rPr lang="zh-CN" altLang="en-US" dirty="0">
                <a:solidFill>
                  <a:schemeClr val="tx1">
                    <a:lumMod val="75000"/>
                    <a:lumOff val="25000"/>
                  </a:schemeClr>
                </a:solidFill>
                <a:latin typeface="+mn-lt"/>
                <a:cs typeface="+mn-ea"/>
                <a:sym typeface="+mn-lt"/>
              </a:rPr>
              <a:t>条件中介机构鉴证的企业近三年研发费用、近一年高新技术产品（服务）收入专项审计报告；</a:t>
            </a:r>
          </a:p>
        </p:txBody>
      </p:sp>
      <p:sp>
        <p:nvSpPr>
          <p:cNvPr id="74" name="文本框 73">
            <a:extLst>
              <a:ext uri="{FF2B5EF4-FFF2-40B4-BE49-F238E27FC236}">
                <a16:creationId xmlns="" xmlns:a16="http://schemas.microsoft.com/office/drawing/2014/main" id="{75C4A5FE-E7C3-4B1D-81DC-E1DECB392AB2}"/>
              </a:ext>
            </a:extLst>
          </p:cNvPr>
          <p:cNvSpPr txBox="1"/>
          <p:nvPr/>
        </p:nvSpPr>
        <p:spPr>
          <a:xfrm>
            <a:off x="6212238" y="4311811"/>
            <a:ext cx="2405357" cy="549061"/>
          </a:xfrm>
          <a:prstGeom prst="rect">
            <a:avLst/>
          </a:prstGeom>
          <a:noFill/>
        </p:spPr>
        <p:txBody>
          <a:bodyPr wrap="square" rtlCol="0">
            <a:spAutoFit/>
          </a:bodyPr>
          <a:lstStyle>
            <a:defPPr>
              <a:defRPr lang="zh-CN"/>
            </a:defPPr>
            <a:lvl1pPr>
              <a:lnSpc>
                <a:spcPct val="130000"/>
              </a:lnSpc>
              <a:defRPr sz="1200">
                <a:solidFill>
                  <a:schemeClr val="tx1">
                    <a:lumMod val="85000"/>
                    <a:lumOff val="15000"/>
                  </a:schemeClr>
                </a:solidFill>
                <a:effectLst/>
                <a:latin typeface="+mn-ea"/>
                <a:cs typeface="Times New Roman" panose="02020603050405020304" pitchFamily="18" charset="0"/>
              </a:defRPr>
            </a:lvl1pPr>
          </a:lstStyle>
          <a:p>
            <a:pPr algn="ctr"/>
            <a:r>
              <a:rPr lang="zh-CN" altLang="en-US" dirty="0">
                <a:solidFill>
                  <a:schemeClr val="tx1">
                    <a:lumMod val="75000"/>
                    <a:lumOff val="25000"/>
                  </a:schemeClr>
                </a:solidFill>
                <a:latin typeface="+mn-lt"/>
                <a:cs typeface="+mn-ea"/>
                <a:sym typeface="+mn-lt"/>
              </a:rPr>
              <a:t>经具有资质的中介机构鉴证的企业近三年财务报表；</a:t>
            </a:r>
          </a:p>
        </p:txBody>
      </p:sp>
      <p:sp>
        <p:nvSpPr>
          <p:cNvPr id="75" name="文本框 74">
            <a:extLst>
              <a:ext uri="{FF2B5EF4-FFF2-40B4-BE49-F238E27FC236}">
                <a16:creationId xmlns="" xmlns:a16="http://schemas.microsoft.com/office/drawing/2014/main" id="{35E5EE10-7E65-444E-82D4-36DEB8458B59}"/>
              </a:ext>
            </a:extLst>
          </p:cNvPr>
          <p:cNvSpPr txBox="1"/>
          <p:nvPr/>
        </p:nvSpPr>
        <p:spPr>
          <a:xfrm>
            <a:off x="8850069" y="4311811"/>
            <a:ext cx="2589659" cy="1292662"/>
          </a:xfrm>
          <a:prstGeom prst="rect">
            <a:avLst/>
          </a:prstGeom>
          <a:noFill/>
        </p:spPr>
        <p:txBody>
          <a:bodyPr wrap="square" rtlCol="0">
            <a:spAutoFit/>
          </a:bodyPr>
          <a:lstStyle>
            <a:defPPr>
              <a:defRPr lang="zh-CN"/>
            </a:defPPr>
            <a:lvl1pPr>
              <a:lnSpc>
                <a:spcPct val="130000"/>
              </a:lnSpc>
              <a:defRPr sz="1200">
                <a:solidFill>
                  <a:schemeClr val="tx1">
                    <a:lumMod val="85000"/>
                    <a:lumOff val="15000"/>
                  </a:schemeClr>
                </a:solidFill>
                <a:effectLst/>
                <a:latin typeface="+mn-ea"/>
                <a:cs typeface="Times New Roman" panose="02020603050405020304" pitchFamily="18" charset="0"/>
              </a:defRPr>
            </a:lvl1pPr>
          </a:lstStyle>
          <a:p>
            <a:pPr algn="ctr"/>
            <a:r>
              <a:rPr lang="zh-CN" altLang="en-US" dirty="0">
                <a:solidFill>
                  <a:schemeClr val="tx1">
                    <a:lumMod val="75000"/>
                    <a:lumOff val="25000"/>
                  </a:schemeClr>
                </a:solidFill>
                <a:latin typeface="+mn-lt"/>
                <a:cs typeface="+mn-ea"/>
                <a:sym typeface="+mn-lt"/>
              </a:rPr>
              <a:t>技术创新活动证明材料，包括知识产权证，独占许可协议、生产批文、新产品或新技术证明材料、产品质量检验报告，省级以下科技计划立项证明，以及其它证明材料。</a:t>
            </a:r>
          </a:p>
        </p:txBody>
      </p:sp>
      <p:cxnSp>
        <p:nvCxnSpPr>
          <p:cNvPr id="76" name="直接连接符 75"/>
          <p:cNvCxnSpPr/>
          <p:nvPr/>
        </p:nvCxnSpPr>
        <p:spPr>
          <a:xfrm>
            <a:off x="3468390" y="2095891"/>
            <a:ext cx="0" cy="3240000"/>
          </a:xfrm>
          <a:prstGeom prst="line">
            <a:avLst/>
          </a:prstGeom>
          <a:ln w="19050">
            <a:solidFill>
              <a:schemeClr val="accent4">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6096000" y="2095891"/>
            <a:ext cx="0" cy="3240000"/>
          </a:xfrm>
          <a:prstGeom prst="line">
            <a:avLst/>
          </a:prstGeom>
          <a:ln w="19050">
            <a:solidFill>
              <a:schemeClr val="accent4">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8767864" y="2095891"/>
            <a:ext cx="0" cy="3240000"/>
          </a:xfrm>
          <a:prstGeom prst="line">
            <a:avLst/>
          </a:prstGeom>
          <a:ln w="19050">
            <a:solidFill>
              <a:schemeClr val="accent4">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66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1"/>
                                        </p:tgtEl>
                                        <p:attrNameLst>
                                          <p:attrName>ppt_y</p:attrName>
                                        </p:attrNameLst>
                                      </p:cBhvr>
                                      <p:tavLst>
                                        <p:tav tm="0">
                                          <p:val>
                                            <p:strVal val="#ppt_y"/>
                                          </p:val>
                                        </p:tav>
                                        <p:tav tm="100000">
                                          <p:val>
                                            <p:strVal val="#ppt_y"/>
                                          </p:val>
                                        </p:tav>
                                      </p:tavLst>
                                    </p:anim>
                                    <p:anim calcmode="lin" valueType="num">
                                      <p:cBhvr>
                                        <p:cTn id="13"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1"/>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anim calcmode="lin" valueType="num">
                                      <p:cBhvr>
                                        <p:cTn id="26" dur="1000" fill="hold"/>
                                        <p:tgtEl>
                                          <p:spTgt spid="33"/>
                                        </p:tgtEl>
                                        <p:attrNameLst>
                                          <p:attrName>ppt_x</p:attrName>
                                        </p:attrNameLst>
                                      </p:cBhvr>
                                      <p:tavLst>
                                        <p:tav tm="0">
                                          <p:val>
                                            <p:strVal val="#ppt_x"/>
                                          </p:val>
                                        </p:tav>
                                        <p:tav tm="100000">
                                          <p:val>
                                            <p:strVal val="#ppt_x"/>
                                          </p:val>
                                        </p:tav>
                                      </p:tavLst>
                                    </p:anim>
                                    <p:anim calcmode="lin" valueType="num">
                                      <p:cBhvr>
                                        <p:cTn id="27" dur="1000" fill="hold"/>
                                        <p:tgtEl>
                                          <p:spTgt spid="33"/>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16" presetClass="entr" presetSubtype="42"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barn(outHorizontal)">
                                      <p:cBhvr>
                                        <p:cTn id="31" dur="500"/>
                                        <p:tgtEl>
                                          <p:spTgt spid="76"/>
                                        </p:tgtEl>
                                      </p:cBhvr>
                                    </p:animEffect>
                                  </p:childTnLst>
                                </p:cTn>
                              </p:par>
                              <p:par>
                                <p:cTn id="32" presetID="16" presetClass="entr" presetSubtype="42" fill="hold" nodeType="with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barn(outHorizontal)">
                                      <p:cBhvr>
                                        <p:cTn id="34" dur="500"/>
                                        <p:tgtEl>
                                          <p:spTgt spid="77"/>
                                        </p:tgtEl>
                                      </p:cBhvr>
                                    </p:animEffect>
                                  </p:childTnLst>
                                </p:cTn>
                              </p:par>
                              <p:par>
                                <p:cTn id="35" presetID="16" presetClass="entr" presetSubtype="42"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barn(outHorizontal)">
                                      <p:cBhvr>
                                        <p:cTn id="37" dur="500"/>
                                        <p:tgtEl>
                                          <p:spTgt spid="78"/>
                                        </p:tgtEl>
                                      </p:cBhvr>
                                    </p:animEffect>
                                  </p:childTnLst>
                                </p:cTn>
                              </p:par>
                            </p:childTnLst>
                          </p:cTn>
                        </p:par>
                        <p:par>
                          <p:cTn id="38" fill="hold">
                            <p:stCondLst>
                              <p:cond delay="3500"/>
                            </p:stCondLst>
                            <p:childTnLst>
                              <p:par>
                                <p:cTn id="39" presetID="43" presetClass="entr" presetSubtype="0"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
                                        <p:tgtEl>
                                          <p:spTgt spid="36"/>
                                        </p:tgtEl>
                                      </p:cBhvr>
                                    </p:animEffect>
                                    <p:anim calcmode="lin" valueType="num">
                                      <p:cBhvr>
                                        <p:cTn id="42" dur="400" fill="hold"/>
                                        <p:tgtEl>
                                          <p:spTgt spid="36"/>
                                        </p:tgtEl>
                                        <p:attrNameLst>
                                          <p:attrName>ppt_x</p:attrName>
                                        </p:attrNameLst>
                                      </p:cBhvr>
                                      <p:tavLst>
                                        <p:tav tm="0">
                                          <p:val>
                                            <p:strVal val="#ppt_x"/>
                                          </p:val>
                                        </p:tav>
                                        <p:tav tm="100000">
                                          <p:val>
                                            <p:strVal val="#ppt_x"/>
                                          </p:val>
                                        </p:tav>
                                      </p:tavLst>
                                    </p:anim>
                                    <p:anim calcmode="lin" valueType="num">
                                      <p:cBhvr>
                                        <p:cTn id="43" dur="400" fill="hold"/>
                                        <p:tgtEl>
                                          <p:spTgt spid="36"/>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3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3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6" presetID="43" presetClass="entr" presetSubtype="0" fill="hold"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100"/>
                                        <p:tgtEl>
                                          <p:spTgt spid="45"/>
                                        </p:tgtEl>
                                      </p:cBhvr>
                                    </p:animEffect>
                                    <p:anim calcmode="lin" valueType="num">
                                      <p:cBhvr>
                                        <p:cTn id="49" dur="400" fill="hold"/>
                                        <p:tgtEl>
                                          <p:spTgt spid="45"/>
                                        </p:tgtEl>
                                        <p:attrNameLst>
                                          <p:attrName>ppt_x</p:attrName>
                                        </p:attrNameLst>
                                      </p:cBhvr>
                                      <p:tavLst>
                                        <p:tav tm="0">
                                          <p:val>
                                            <p:strVal val="#ppt_x"/>
                                          </p:val>
                                        </p:tav>
                                        <p:tav tm="100000">
                                          <p:val>
                                            <p:strVal val="#ppt_x"/>
                                          </p:val>
                                        </p:tav>
                                      </p:tavLst>
                                    </p:anim>
                                    <p:anim calcmode="lin" valueType="num">
                                      <p:cBhvr>
                                        <p:cTn id="50" dur="400" fill="hold"/>
                                        <p:tgtEl>
                                          <p:spTgt spid="45"/>
                                        </p:tgtEl>
                                        <p:attrNameLst>
                                          <p:attrName>ppt_y</p:attrName>
                                        </p:attrNameLst>
                                      </p:cBhvr>
                                      <p:tavLst>
                                        <p:tav tm="0">
                                          <p:val>
                                            <p:strVal val="#ppt_y+0.31"/>
                                          </p:val>
                                        </p:tav>
                                        <p:tav tm="100000">
                                          <p:val>
                                            <p:strVal val="#ppt_y+0.31"/>
                                          </p:val>
                                        </p:tav>
                                      </p:tavLst>
                                    </p:anim>
                                    <p:anim calcmode="lin" valueType="num">
                                      <p:cBhvr>
                                        <p:cTn id="51" dur="600" decel="50000" fill="hold">
                                          <p:stCondLst>
                                            <p:cond delay="400"/>
                                          </p:stCondLst>
                                        </p:cTn>
                                        <p:tgtEl>
                                          <p:spTgt spid="4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2" dur="600" decel="50000" fill="hold">
                                          <p:stCondLst>
                                            <p:cond delay="400"/>
                                          </p:stCondLst>
                                        </p:cTn>
                                        <p:tgtEl>
                                          <p:spTgt spid="4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3" presetID="43" presetClass="entr" presetSubtype="0" fill="hold"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100"/>
                                        <p:tgtEl>
                                          <p:spTgt spid="54"/>
                                        </p:tgtEl>
                                      </p:cBhvr>
                                    </p:animEffect>
                                    <p:anim calcmode="lin" valueType="num">
                                      <p:cBhvr>
                                        <p:cTn id="56" dur="400" fill="hold"/>
                                        <p:tgtEl>
                                          <p:spTgt spid="54"/>
                                        </p:tgtEl>
                                        <p:attrNameLst>
                                          <p:attrName>ppt_x</p:attrName>
                                        </p:attrNameLst>
                                      </p:cBhvr>
                                      <p:tavLst>
                                        <p:tav tm="0">
                                          <p:val>
                                            <p:strVal val="#ppt_x"/>
                                          </p:val>
                                        </p:tav>
                                        <p:tav tm="100000">
                                          <p:val>
                                            <p:strVal val="#ppt_x"/>
                                          </p:val>
                                        </p:tav>
                                      </p:tavLst>
                                    </p:anim>
                                    <p:anim calcmode="lin" valueType="num">
                                      <p:cBhvr>
                                        <p:cTn id="57" dur="400" fill="hold"/>
                                        <p:tgtEl>
                                          <p:spTgt spid="54"/>
                                        </p:tgtEl>
                                        <p:attrNameLst>
                                          <p:attrName>ppt_y</p:attrName>
                                        </p:attrNameLst>
                                      </p:cBhvr>
                                      <p:tavLst>
                                        <p:tav tm="0">
                                          <p:val>
                                            <p:strVal val="#ppt_y+0.31"/>
                                          </p:val>
                                        </p:tav>
                                        <p:tav tm="100000">
                                          <p:val>
                                            <p:strVal val="#ppt_y+0.31"/>
                                          </p:val>
                                        </p:tav>
                                      </p:tavLst>
                                    </p:anim>
                                    <p:anim calcmode="lin" valueType="num">
                                      <p:cBhvr>
                                        <p:cTn id="58" dur="600" decel="50000" fill="hold">
                                          <p:stCondLst>
                                            <p:cond delay="400"/>
                                          </p:stCondLst>
                                        </p:cTn>
                                        <p:tgtEl>
                                          <p:spTgt spid="5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9" dur="600" decel="50000" fill="hold">
                                          <p:stCondLst>
                                            <p:cond delay="400"/>
                                          </p:stCondLst>
                                        </p:cTn>
                                        <p:tgtEl>
                                          <p:spTgt spid="5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60" presetID="43" presetClass="entr" presetSubtype="0" fill="hold" nodeType="with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100"/>
                                        <p:tgtEl>
                                          <p:spTgt spid="63"/>
                                        </p:tgtEl>
                                      </p:cBhvr>
                                    </p:animEffect>
                                    <p:anim calcmode="lin" valueType="num">
                                      <p:cBhvr>
                                        <p:cTn id="63" dur="400" fill="hold"/>
                                        <p:tgtEl>
                                          <p:spTgt spid="63"/>
                                        </p:tgtEl>
                                        <p:attrNameLst>
                                          <p:attrName>ppt_x</p:attrName>
                                        </p:attrNameLst>
                                      </p:cBhvr>
                                      <p:tavLst>
                                        <p:tav tm="0">
                                          <p:val>
                                            <p:strVal val="#ppt_x"/>
                                          </p:val>
                                        </p:tav>
                                        <p:tav tm="100000">
                                          <p:val>
                                            <p:strVal val="#ppt_x"/>
                                          </p:val>
                                        </p:tav>
                                      </p:tavLst>
                                    </p:anim>
                                    <p:anim calcmode="lin" valueType="num">
                                      <p:cBhvr>
                                        <p:cTn id="64" dur="400" fill="hold"/>
                                        <p:tgtEl>
                                          <p:spTgt spid="63"/>
                                        </p:tgtEl>
                                        <p:attrNameLst>
                                          <p:attrName>ppt_y</p:attrName>
                                        </p:attrNameLst>
                                      </p:cBhvr>
                                      <p:tavLst>
                                        <p:tav tm="0">
                                          <p:val>
                                            <p:strVal val="#ppt_y+0.31"/>
                                          </p:val>
                                        </p:tav>
                                        <p:tav tm="100000">
                                          <p:val>
                                            <p:strVal val="#ppt_y+0.31"/>
                                          </p:val>
                                        </p:tav>
                                      </p:tavLst>
                                    </p:anim>
                                    <p:anim calcmode="lin" valueType="num">
                                      <p:cBhvr>
                                        <p:cTn id="65" dur="600" decel="50000" fill="hold">
                                          <p:stCondLst>
                                            <p:cond delay="400"/>
                                          </p:stCondLst>
                                        </p:cTn>
                                        <p:tgtEl>
                                          <p:spTgt spid="6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6" dur="600" decel="50000" fill="hold">
                                          <p:stCondLst>
                                            <p:cond delay="400"/>
                                          </p:stCondLst>
                                        </p:cTn>
                                        <p:tgtEl>
                                          <p:spTgt spid="6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67" fill="hold">
                            <p:stCondLst>
                              <p:cond delay="4500"/>
                            </p:stCondLst>
                            <p:childTnLst>
                              <p:par>
                                <p:cTn id="68" presetID="42" presetClass="entr" presetSubtype="0" fill="hold" grpId="0" nodeType="afterEffect">
                                  <p:stCondLst>
                                    <p:cond delay="0"/>
                                  </p:stCondLst>
                                  <p:childTnLst>
                                    <p:set>
                                      <p:cBhvr>
                                        <p:cTn id="69" dur="1" fill="hold">
                                          <p:stCondLst>
                                            <p:cond delay="0"/>
                                          </p:stCondLst>
                                        </p:cTn>
                                        <p:tgtEl>
                                          <p:spTgt spid="72"/>
                                        </p:tgtEl>
                                        <p:attrNameLst>
                                          <p:attrName>style.visibility</p:attrName>
                                        </p:attrNameLst>
                                      </p:cBhvr>
                                      <p:to>
                                        <p:strVal val="visible"/>
                                      </p:to>
                                    </p:set>
                                    <p:animEffect transition="in" filter="fade">
                                      <p:cBhvr>
                                        <p:cTn id="70" dur="1000"/>
                                        <p:tgtEl>
                                          <p:spTgt spid="72"/>
                                        </p:tgtEl>
                                      </p:cBhvr>
                                    </p:animEffect>
                                    <p:anim calcmode="lin" valueType="num">
                                      <p:cBhvr>
                                        <p:cTn id="71" dur="1000" fill="hold"/>
                                        <p:tgtEl>
                                          <p:spTgt spid="72"/>
                                        </p:tgtEl>
                                        <p:attrNameLst>
                                          <p:attrName>ppt_x</p:attrName>
                                        </p:attrNameLst>
                                      </p:cBhvr>
                                      <p:tavLst>
                                        <p:tav tm="0">
                                          <p:val>
                                            <p:strVal val="#ppt_x"/>
                                          </p:val>
                                        </p:tav>
                                        <p:tav tm="100000">
                                          <p:val>
                                            <p:strVal val="#ppt_x"/>
                                          </p:val>
                                        </p:tav>
                                      </p:tavLst>
                                    </p:anim>
                                    <p:anim calcmode="lin" valueType="num">
                                      <p:cBhvr>
                                        <p:cTn id="72" dur="1000" fill="hold"/>
                                        <p:tgtEl>
                                          <p:spTgt spid="7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fade">
                                      <p:cBhvr>
                                        <p:cTn id="75" dur="1000"/>
                                        <p:tgtEl>
                                          <p:spTgt spid="73"/>
                                        </p:tgtEl>
                                      </p:cBhvr>
                                    </p:animEffect>
                                    <p:anim calcmode="lin" valueType="num">
                                      <p:cBhvr>
                                        <p:cTn id="76" dur="1000" fill="hold"/>
                                        <p:tgtEl>
                                          <p:spTgt spid="73"/>
                                        </p:tgtEl>
                                        <p:attrNameLst>
                                          <p:attrName>ppt_x</p:attrName>
                                        </p:attrNameLst>
                                      </p:cBhvr>
                                      <p:tavLst>
                                        <p:tav tm="0">
                                          <p:val>
                                            <p:strVal val="#ppt_x"/>
                                          </p:val>
                                        </p:tav>
                                        <p:tav tm="100000">
                                          <p:val>
                                            <p:strVal val="#ppt_x"/>
                                          </p:val>
                                        </p:tav>
                                      </p:tavLst>
                                    </p:anim>
                                    <p:anim calcmode="lin" valueType="num">
                                      <p:cBhvr>
                                        <p:cTn id="77" dur="1000" fill="hold"/>
                                        <p:tgtEl>
                                          <p:spTgt spid="7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74"/>
                                        </p:tgtEl>
                                        <p:attrNameLst>
                                          <p:attrName>style.visibility</p:attrName>
                                        </p:attrNameLst>
                                      </p:cBhvr>
                                      <p:to>
                                        <p:strVal val="visible"/>
                                      </p:to>
                                    </p:set>
                                    <p:animEffect transition="in" filter="fade">
                                      <p:cBhvr>
                                        <p:cTn id="80" dur="1000"/>
                                        <p:tgtEl>
                                          <p:spTgt spid="74"/>
                                        </p:tgtEl>
                                      </p:cBhvr>
                                    </p:animEffect>
                                    <p:anim calcmode="lin" valueType="num">
                                      <p:cBhvr>
                                        <p:cTn id="81" dur="1000" fill="hold"/>
                                        <p:tgtEl>
                                          <p:spTgt spid="74"/>
                                        </p:tgtEl>
                                        <p:attrNameLst>
                                          <p:attrName>ppt_x</p:attrName>
                                        </p:attrNameLst>
                                      </p:cBhvr>
                                      <p:tavLst>
                                        <p:tav tm="0">
                                          <p:val>
                                            <p:strVal val="#ppt_x"/>
                                          </p:val>
                                        </p:tav>
                                        <p:tav tm="100000">
                                          <p:val>
                                            <p:strVal val="#ppt_x"/>
                                          </p:val>
                                        </p:tav>
                                      </p:tavLst>
                                    </p:anim>
                                    <p:anim calcmode="lin" valueType="num">
                                      <p:cBhvr>
                                        <p:cTn id="82" dur="1000" fill="hold"/>
                                        <p:tgtEl>
                                          <p:spTgt spid="7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75"/>
                                        </p:tgtEl>
                                        <p:attrNameLst>
                                          <p:attrName>style.visibility</p:attrName>
                                        </p:attrNameLst>
                                      </p:cBhvr>
                                      <p:to>
                                        <p:strVal val="visible"/>
                                      </p:to>
                                    </p:set>
                                    <p:animEffect transition="in" filter="fade">
                                      <p:cBhvr>
                                        <p:cTn id="85" dur="1000"/>
                                        <p:tgtEl>
                                          <p:spTgt spid="75"/>
                                        </p:tgtEl>
                                      </p:cBhvr>
                                    </p:animEffect>
                                    <p:anim calcmode="lin" valueType="num">
                                      <p:cBhvr>
                                        <p:cTn id="86" dur="1000" fill="hold"/>
                                        <p:tgtEl>
                                          <p:spTgt spid="75"/>
                                        </p:tgtEl>
                                        <p:attrNameLst>
                                          <p:attrName>ppt_x</p:attrName>
                                        </p:attrNameLst>
                                      </p:cBhvr>
                                      <p:tavLst>
                                        <p:tav tm="0">
                                          <p:val>
                                            <p:strVal val="#ppt_x"/>
                                          </p:val>
                                        </p:tav>
                                        <p:tav tm="100000">
                                          <p:val>
                                            <p:strVal val="#ppt_x"/>
                                          </p:val>
                                        </p:tav>
                                      </p:tavLst>
                                    </p:anim>
                                    <p:anim calcmode="lin" valueType="num">
                                      <p:cBhvr>
                                        <p:cTn id="8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72" grpId="0"/>
      <p:bldP spid="73" grpId="0"/>
      <p:bldP spid="74" grpId="0"/>
      <p:bldP spid="7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a:spLocks/>
          </p:cNvSpPr>
          <p:nvPr/>
        </p:nvSpPr>
        <p:spPr>
          <a:xfrm>
            <a:off x="4886370" y="727599"/>
            <a:ext cx="2419260" cy="197048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8000" b="1" dirty="0">
                <a:solidFill>
                  <a:schemeClr val="bg1"/>
                </a:solidFill>
                <a:latin typeface="+mn-lt"/>
                <a:ea typeface="+mn-ea"/>
                <a:cs typeface="+mn-ea"/>
                <a:sym typeface="+mn-lt"/>
              </a:rPr>
              <a:t>伍</a:t>
            </a:r>
          </a:p>
        </p:txBody>
      </p:sp>
      <p:sp>
        <p:nvSpPr>
          <p:cNvPr id="6" name="标题 1"/>
          <p:cNvSpPr txBox="1">
            <a:spLocks/>
          </p:cNvSpPr>
          <p:nvPr/>
        </p:nvSpPr>
        <p:spPr>
          <a:xfrm>
            <a:off x="1795975" y="2443756"/>
            <a:ext cx="8600051" cy="197048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10000" b="1" dirty="0">
                <a:solidFill>
                  <a:schemeClr val="bg1"/>
                </a:solidFill>
                <a:latin typeface="+mn-lt"/>
                <a:ea typeface="+mn-ea"/>
                <a:cs typeface="+mn-ea"/>
                <a:sym typeface="+mn-lt"/>
              </a:rPr>
              <a:t>知识产权评估</a:t>
            </a:r>
          </a:p>
        </p:txBody>
      </p:sp>
      <p:sp>
        <p:nvSpPr>
          <p:cNvPr id="10" name="文本框 9"/>
          <p:cNvSpPr txBox="1"/>
          <p:nvPr/>
        </p:nvSpPr>
        <p:spPr>
          <a:xfrm>
            <a:off x="2756896" y="4307020"/>
            <a:ext cx="6678209" cy="700576"/>
          </a:xfrm>
          <a:prstGeom prst="rect">
            <a:avLst/>
          </a:prstGeom>
          <a:noFill/>
        </p:spPr>
        <p:txBody>
          <a:bodyPr wrap="square" rtlCol="0">
            <a:spAutoFit/>
          </a:bodyPr>
          <a:lstStyle/>
          <a:p>
            <a:pPr algn="ctr">
              <a:lnSpc>
                <a:spcPct val="150000"/>
              </a:lnSpc>
            </a:pPr>
            <a:r>
              <a:rPr lang="zh-CN" altLang="en-US" sz="1400" b="1" dirty="0">
                <a:solidFill>
                  <a:schemeClr val="bg1"/>
                </a:solidFill>
                <a:cs typeface="+mn-ea"/>
                <a:sym typeface="+mn-lt"/>
              </a:rPr>
              <a:t>知识产权，是“基于创造成果和工商标记依法产生的权利的统称”。最主要的三种知识产权是著作权、专利权和商标权，其中专利权与商标权也被统称为工业产权。</a:t>
            </a:r>
          </a:p>
        </p:txBody>
      </p:sp>
    </p:spTree>
    <p:extLst>
      <p:ext uri="{BB962C8B-B14F-4D97-AF65-F5344CB8AC3E}">
        <p14:creationId xmlns:p14="http://schemas.microsoft.com/office/powerpoint/2010/main" val="1876727903"/>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2000" fill="hold"/>
                                        <p:tgtEl>
                                          <p:spTgt spid="6"/>
                                        </p:tgtEl>
                                        <p:attrNameLst>
                                          <p:attrName>ppt_y</p:attrName>
                                        </p:attrNameLst>
                                      </p:cBhvr>
                                      <p:tavLst>
                                        <p:tav tm="0">
                                          <p:val>
                                            <p:strVal val="#ppt_y"/>
                                          </p:val>
                                        </p:tav>
                                        <p:tav tm="100000">
                                          <p:val>
                                            <p:strVal val="#ppt_y"/>
                                          </p:val>
                                        </p:tav>
                                      </p:tavLst>
                                    </p:anim>
                                    <p:anim calcmode="lin" valueType="num">
                                      <p:cBhvr>
                                        <p:cTn id="15" dur="2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2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2000" tmFilter="0,0; .5, 1; 1, 1"/>
                                        <p:tgtEl>
                                          <p:spTgt spid="6"/>
                                        </p:tgtEl>
                                      </p:cBhvr>
                                    </p:animEffect>
                                  </p:childTnLst>
                                </p:cTn>
                              </p:par>
                            </p:childTnLst>
                          </p:cTn>
                        </p:par>
                        <p:par>
                          <p:cTn id="18" fill="hold">
                            <p:stCondLst>
                              <p:cond delay="3500"/>
                            </p:stCondLst>
                            <p:childTnLst>
                              <p:par>
                                <p:cTn id="19" presetID="16" presetClass="entr" presetSubtype="37"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04872" y="344358"/>
            <a:ext cx="11982257" cy="649081"/>
            <a:chOff x="46470" y="344358"/>
            <a:chExt cx="11982257" cy="649081"/>
          </a:xfrm>
        </p:grpSpPr>
        <p:sp>
          <p:nvSpPr>
            <p:cNvPr id="23" name="矩形 22"/>
            <p:cNvSpPr/>
            <p:nvPr/>
          </p:nvSpPr>
          <p:spPr>
            <a:xfrm>
              <a:off x="200705" y="771844"/>
              <a:ext cx="11828022" cy="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p:nvPr/>
          </p:nvSpPr>
          <p:spPr>
            <a:xfrm>
              <a:off x="46470" y="344358"/>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p:cNvSpPr/>
            <p:nvPr/>
          </p:nvSpPr>
          <p:spPr>
            <a:xfrm>
              <a:off x="146822" y="607849"/>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6" name="矩形 25"/>
          <p:cNvSpPr/>
          <p:nvPr/>
        </p:nvSpPr>
        <p:spPr>
          <a:xfrm>
            <a:off x="568709" y="206728"/>
            <a:ext cx="4320413" cy="523220"/>
          </a:xfrm>
          <a:prstGeom prst="rect">
            <a:avLst/>
          </a:prstGeom>
        </p:spPr>
        <p:txBody>
          <a:bodyPr wrap="none">
            <a:spAutoFit/>
          </a:bodyPr>
          <a:lstStyle/>
          <a:p>
            <a:r>
              <a:rPr lang="zh-CN" altLang="en-US" sz="2800" dirty="0">
                <a:solidFill>
                  <a:schemeClr val="accent4">
                    <a:lumMod val="75000"/>
                  </a:schemeClr>
                </a:solidFill>
                <a:cs typeface="+mn-ea"/>
                <a:sym typeface="+mn-lt"/>
              </a:rPr>
              <a:t>伍</a:t>
            </a:r>
            <a:r>
              <a:rPr lang="zh-CN" altLang="en-US" sz="2800" dirty="0">
                <a:solidFill>
                  <a:srgbClr val="FF0000"/>
                </a:solidFill>
                <a:cs typeface="+mn-ea"/>
                <a:sym typeface="+mn-lt"/>
              </a:rPr>
              <a:t>  企业的专利管理与运用</a:t>
            </a:r>
          </a:p>
        </p:txBody>
      </p:sp>
      <p:sp>
        <p:nvSpPr>
          <p:cNvPr id="27" name="矩形 26"/>
          <p:cNvSpPr/>
          <p:nvPr/>
        </p:nvSpPr>
        <p:spPr>
          <a:xfrm>
            <a:off x="10427327" y="206728"/>
            <a:ext cx="1601400" cy="523220"/>
          </a:xfrm>
          <a:prstGeom prst="rect">
            <a:avLst/>
          </a:prstGeom>
        </p:spPr>
        <p:txBody>
          <a:bodyPr wrap="none">
            <a:spAutoFit/>
          </a:bodyPr>
          <a:lstStyle/>
          <a:p>
            <a:pPr algn="ctr"/>
            <a:r>
              <a:rPr lang="en-US" altLang="zh-CN" sz="2800" dirty="0">
                <a:solidFill>
                  <a:schemeClr val="accent4">
                    <a:lumMod val="75000"/>
                  </a:schemeClr>
                </a:solidFill>
                <a:cs typeface="+mn-ea"/>
                <a:sym typeface="+mn-lt"/>
              </a:rPr>
              <a:t>PART</a:t>
            </a:r>
            <a:r>
              <a:rPr lang="en-US" altLang="zh-CN" sz="2800" dirty="0">
                <a:solidFill>
                  <a:schemeClr val="tx1">
                    <a:lumMod val="65000"/>
                    <a:lumOff val="35000"/>
                  </a:schemeClr>
                </a:solidFill>
                <a:cs typeface="+mn-ea"/>
                <a:sym typeface="+mn-lt"/>
              </a:rPr>
              <a:t> </a:t>
            </a:r>
            <a:r>
              <a:rPr lang="en-US" altLang="zh-CN" sz="2800" dirty="0">
                <a:solidFill>
                  <a:srgbClr val="FF0000"/>
                </a:solidFill>
                <a:cs typeface="+mn-ea"/>
                <a:sym typeface="+mn-lt"/>
              </a:rPr>
              <a:t>05</a:t>
            </a:r>
            <a:endParaRPr lang="zh-CN" altLang="en-US" sz="2800" dirty="0">
              <a:solidFill>
                <a:srgbClr val="FF0000"/>
              </a:solidFill>
              <a:cs typeface="+mn-ea"/>
              <a:sym typeface="+mn-lt"/>
            </a:endParaRPr>
          </a:p>
        </p:txBody>
      </p:sp>
      <p:grpSp>
        <p:nvGrpSpPr>
          <p:cNvPr id="28" name="组合 27"/>
          <p:cNvGrpSpPr/>
          <p:nvPr/>
        </p:nvGrpSpPr>
        <p:grpSpPr>
          <a:xfrm>
            <a:off x="4029105" y="1173117"/>
            <a:ext cx="4133791" cy="587591"/>
            <a:chOff x="2021139" y="1507182"/>
            <a:chExt cx="4133791" cy="587591"/>
          </a:xfrm>
        </p:grpSpPr>
        <p:sp>
          <p:nvSpPr>
            <p:cNvPr id="29" name="圆角矩形 28"/>
            <p:cNvSpPr/>
            <p:nvPr/>
          </p:nvSpPr>
          <p:spPr>
            <a:xfrm>
              <a:off x="2021139" y="1507182"/>
              <a:ext cx="4133791" cy="58759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p:cNvSpPr/>
            <p:nvPr/>
          </p:nvSpPr>
          <p:spPr>
            <a:xfrm>
              <a:off x="2510519" y="1600922"/>
              <a:ext cx="3155031" cy="400110"/>
            </a:xfrm>
            <a:prstGeom prst="rect">
              <a:avLst/>
            </a:prstGeom>
          </p:spPr>
          <p:txBody>
            <a:bodyPr wrap="none">
              <a:spAutoFit/>
            </a:bodyPr>
            <a:lstStyle/>
            <a:p>
              <a:r>
                <a:rPr lang="en-US" altLang="zh-CN" sz="2000" b="1" dirty="0">
                  <a:solidFill>
                    <a:schemeClr val="bg1"/>
                  </a:solidFill>
                  <a:cs typeface="+mn-ea"/>
                  <a:sym typeface="+mn-lt"/>
                </a:rPr>
                <a:t>1</a:t>
              </a:r>
              <a:r>
                <a:rPr lang="zh-CN" altLang="en-US" sz="2000" b="1" dirty="0">
                  <a:solidFill>
                    <a:schemeClr val="bg1"/>
                  </a:solidFill>
                  <a:cs typeface="+mn-ea"/>
                  <a:sym typeface="+mn-lt"/>
                </a:rPr>
                <a:t>、知识产权价值评估指标</a:t>
              </a:r>
            </a:p>
          </p:txBody>
        </p:sp>
      </p:grpSp>
      <p:graphicFrame>
        <p:nvGraphicFramePr>
          <p:cNvPr id="2" name="图示 1"/>
          <p:cNvGraphicFramePr/>
          <p:nvPr>
            <p:extLst>
              <p:ext uri="{D42A27DB-BD31-4B8C-83A1-F6EECF244321}">
                <p14:modId xmlns:p14="http://schemas.microsoft.com/office/powerpoint/2010/main" val="2854237345"/>
              </p:ext>
            </p:extLst>
          </p:nvPr>
        </p:nvGraphicFramePr>
        <p:xfrm>
          <a:off x="2899229" y="2198914"/>
          <a:ext cx="6393543" cy="3471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880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6"/>
                                        </p:tgtEl>
                                        <p:attrNameLst>
                                          <p:attrName>ppt_y</p:attrName>
                                        </p:attrNameLst>
                                      </p:cBhvr>
                                      <p:tavLst>
                                        <p:tav tm="0">
                                          <p:val>
                                            <p:strVal val="#ppt_y"/>
                                          </p:val>
                                        </p:tav>
                                        <p:tav tm="100000">
                                          <p:val>
                                            <p:strVal val="#ppt_y"/>
                                          </p:val>
                                        </p:tav>
                                      </p:tavLst>
                                    </p:anim>
                                    <p:anim calcmode="lin" valueType="num">
                                      <p:cBhvr>
                                        <p:cTn id="13"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6"/>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Effect transition="in" filter="fade">
                                      <p:cBhvr>
                                        <p:cTn id="21" dur="500"/>
                                        <p:tgtEl>
                                          <p:spTgt spid="27"/>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ox(in)">
                                      <p:cBhvr>
                                        <p:cTn id="3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Graphic spid="2"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4872" y="344358"/>
            <a:ext cx="11982257" cy="649081"/>
            <a:chOff x="46470" y="344358"/>
            <a:chExt cx="11982257" cy="649081"/>
          </a:xfrm>
        </p:grpSpPr>
        <p:sp>
          <p:nvSpPr>
            <p:cNvPr id="5" name="矩形 4"/>
            <p:cNvSpPr/>
            <p:nvPr/>
          </p:nvSpPr>
          <p:spPr>
            <a:xfrm>
              <a:off x="200705" y="771844"/>
              <a:ext cx="11828022" cy="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46470" y="344358"/>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146822" y="607849"/>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矩形 7"/>
          <p:cNvSpPr/>
          <p:nvPr/>
        </p:nvSpPr>
        <p:spPr>
          <a:xfrm>
            <a:off x="568709" y="206728"/>
            <a:ext cx="4320413" cy="523220"/>
          </a:xfrm>
          <a:prstGeom prst="rect">
            <a:avLst/>
          </a:prstGeom>
        </p:spPr>
        <p:txBody>
          <a:bodyPr wrap="none">
            <a:spAutoFit/>
          </a:bodyPr>
          <a:lstStyle/>
          <a:p>
            <a:r>
              <a:rPr lang="zh-CN" altLang="en-US" sz="2800" dirty="0">
                <a:solidFill>
                  <a:schemeClr val="accent4">
                    <a:lumMod val="75000"/>
                  </a:schemeClr>
                </a:solidFill>
                <a:cs typeface="+mn-ea"/>
                <a:sym typeface="+mn-lt"/>
              </a:rPr>
              <a:t>伍</a:t>
            </a:r>
            <a:r>
              <a:rPr lang="zh-CN" altLang="en-US" sz="2800" dirty="0">
                <a:solidFill>
                  <a:srgbClr val="FF0000"/>
                </a:solidFill>
                <a:cs typeface="+mn-ea"/>
                <a:sym typeface="+mn-lt"/>
              </a:rPr>
              <a:t>  企业的专利管理与运用</a:t>
            </a:r>
          </a:p>
        </p:txBody>
      </p:sp>
      <p:sp>
        <p:nvSpPr>
          <p:cNvPr id="9" name="矩形 8"/>
          <p:cNvSpPr/>
          <p:nvPr/>
        </p:nvSpPr>
        <p:spPr>
          <a:xfrm>
            <a:off x="10427327" y="206728"/>
            <a:ext cx="1601400" cy="523220"/>
          </a:xfrm>
          <a:prstGeom prst="rect">
            <a:avLst/>
          </a:prstGeom>
        </p:spPr>
        <p:txBody>
          <a:bodyPr wrap="none">
            <a:spAutoFit/>
          </a:bodyPr>
          <a:lstStyle/>
          <a:p>
            <a:pPr algn="ctr"/>
            <a:r>
              <a:rPr lang="en-US" altLang="zh-CN" sz="2800" dirty="0">
                <a:solidFill>
                  <a:schemeClr val="accent4">
                    <a:lumMod val="75000"/>
                  </a:schemeClr>
                </a:solidFill>
                <a:cs typeface="+mn-ea"/>
                <a:sym typeface="+mn-lt"/>
              </a:rPr>
              <a:t>PART</a:t>
            </a:r>
            <a:r>
              <a:rPr lang="en-US" altLang="zh-CN" sz="2800" dirty="0">
                <a:solidFill>
                  <a:schemeClr val="tx1">
                    <a:lumMod val="65000"/>
                    <a:lumOff val="35000"/>
                  </a:schemeClr>
                </a:solidFill>
                <a:cs typeface="+mn-ea"/>
                <a:sym typeface="+mn-lt"/>
              </a:rPr>
              <a:t> </a:t>
            </a:r>
            <a:r>
              <a:rPr lang="en-US" altLang="zh-CN" sz="2800" dirty="0">
                <a:solidFill>
                  <a:srgbClr val="FF0000"/>
                </a:solidFill>
                <a:cs typeface="+mn-ea"/>
                <a:sym typeface="+mn-lt"/>
              </a:rPr>
              <a:t>05</a:t>
            </a:r>
            <a:endParaRPr lang="zh-CN" altLang="en-US" sz="2800" dirty="0">
              <a:solidFill>
                <a:srgbClr val="FF0000"/>
              </a:solidFill>
              <a:cs typeface="+mn-ea"/>
              <a:sym typeface="+mn-lt"/>
            </a:endParaRPr>
          </a:p>
        </p:txBody>
      </p:sp>
      <p:grpSp>
        <p:nvGrpSpPr>
          <p:cNvPr id="10" name="组合 9"/>
          <p:cNvGrpSpPr/>
          <p:nvPr/>
        </p:nvGrpSpPr>
        <p:grpSpPr>
          <a:xfrm>
            <a:off x="4813903" y="1173574"/>
            <a:ext cx="2564194" cy="587591"/>
            <a:chOff x="1407085" y="1507639"/>
            <a:chExt cx="2564194" cy="587591"/>
          </a:xfrm>
        </p:grpSpPr>
        <p:sp>
          <p:nvSpPr>
            <p:cNvPr id="11" name="圆角矩形 10"/>
            <p:cNvSpPr/>
            <p:nvPr/>
          </p:nvSpPr>
          <p:spPr>
            <a:xfrm>
              <a:off x="1407085" y="1507639"/>
              <a:ext cx="2564194" cy="58759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1881108" y="1601379"/>
              <a:ext cx="1616148" cy="400110"/>
            </a:xfrm>
            <a:prstGeom prst="rect">
              <a:avLst/>
            </a:prstGeom>
          </p:spPr>
          <p:txBody>
            <a:bodyPr wrap="none">
              <a:spAutoFit/>
            </a:bodyPr>
            <a:lstStyle/>
            <a:p>
              <a:r>
                <a:rPr lang="en-US" altLang="zh-CN" sz="2000" b="1" dirty="0">
                  <a:solidFill>
                    <a:schemeClr val="bg1"/>
                  </a:solidFill>
                  <a:cs typeface="+mn-ea"/>
                  <a:sym typeface="+mn-lt"/>
                </a:rPr>
                <a:t>2</a:t>
              </a:r>
              <a:r>
                <a:rPr lang="zh-CN" altLang="en-US" sz="2000" b="1" dirty="0">
                  <a:solidFill>
                    <a:schemeClr val="bg1"/>
                  </a:solidFill>
                  <a:cs typeface="+mn-ea"/>
                  <a:sym typeface="+mn-lt"/>
                </a:rPr>
                <a:t>、指标分析</a:t>
              </a:r>
            </a:p>
          </p:txBody>
        </p:sp>
      </p:grpSp>
      <p:graphicFrame>
        <p:nvGraphicFramePr>
          <p:cNvPr id="16" name="图示 15"/>
          <p:cNvGraphicFramePr/>
          <p:nvPr>
            <p:extLst>
              <p:ext uri="{D42A27DB-BD31-4B8C-83A1-F6EECF244321}">
                <p14:modId xmlns:p14="http://schemas.microsoft.com/office/powerpoint/2010/main" val="3731603864"/>
              </p:ext>
            </p:extLst>
          </p:nvPr>
        </p:nvGraphicFramePr>
        <p:xfrm>
          <a:off x="1316264" y="2057401"/>
          <a:ext cx="9559472" cy="4365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430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 presetClass="entr" presetSubtype="32"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ox(out)">
                                      <p:cBhvr>
                                        <p:cTn id="3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Graphic spid="1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77744" y="555628"/>
            <a:ext cx="2236511" cy="707886"/>
          </a:xfrm>
          <a:prstGeom prst="rect">
            <a:avLst/>
          </a:prstGeom>
        </p:spPr>
        <p:txBody>
          <a:bodyPr wrap="none">
            <a:spAutoFit/>
          </a:bodyPr>
          <a:lstStyle/>
          <a:p>
            <a:pPr algn="ctr"/>
            <a:r>
              <a:rPr lang="zh-CN" altLang="en-US" sz="4000" b="1" dirty="0">
                <a:solidFill>
                  <a:srgbClr val="FF0000"/>
                </a:solidFill>
                <a:cs typeface="+mn-ea"/>
                <a:sym typeface="+mn-lt"/>
              </a:rPr>
              <a:t>主要内容</a:t>
            </a:r>
          </a:p>
        </p:txBody>
      </p:sp>
      <p:sp>
        <p:nvSpPr>
          <p:cNvPr id="5" name="文本框 4"/>
          <p:cNvSpPr txBox="1"/>
          <p:nvPr/>
        </p:nvSpPr>
        <p:spPr>
          <a:xfrm>
            <a:off x="1195264" y="1798211"/>
            <a:ext cx="569387" cy="553998"/>
          </a:xfrm>
          <a:prstGeom prst="rect">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zh-CN" altLang="en-US" sz="3000" dirty="0">
                <a:solidFill>
                  <a:schemeClr val="bg1"/>
                </a:solidFill>
                <a:cs typeface="+mn-ea"/>
                <a:sym typeface="+mn-lt"/>
              </a:rPr>
              <a:t>一</a:t>
            </a:r>
          </a:p>
        </p:txBody>
      </p:sp>
      <p:sp>
        <p:nvSpPr>
          <p:cNvPr id="6" name="文本框 5"/>
          <p:cNvSpPr txBox="1"/>
          <p:nvPr/>
        </p:nvSpPr>
        <p:spPr>
          <a:xfrm>
            <a:off x="1883896" y="1798211"/>
            <a:ext cx="3546164" cy="553998"/>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zh-CN" altLang="en-US" sz="3000" dirty="0">
                <a:solidFill>
                  <a:schemeClr val="bg1"/>
                </a:solidFill>
                <a:cs typeface="+mn-ea"/>
                <a:sym typeface="+mn-lt"/>
              </a:rPr>
              <a:t>知识产权概述         </a:t>
            </a:r>
          </a:p>
        </p:txBody>
      </p:sp>
      <p:sp>
        <p:nvSpPr>
          <p:cNvPr id="7" name="文本框 6"/>
          <p:cNvSpPr txBox="1"/>
          <p:nvPr/>
        </p:nvSpPr>
        <p:spPr>
          <a:xfrm>
            <a:off x="6290723" y="1798211"/>
            <a:ext cx="569388" cy="553998"/>
          </a:xfrm>
          <a:prstGeom prst="rect">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zh-CN" altLang="en-US" sz="3000" dirty="0">
                <a:solidFill>
                  <a:schemeClr val="bg1"/>
                </a:solidFill>
                <a:cs typeface="+mn-ea"/>
                <a:sym typeface="+mn-lt"/>
              </a:rPr>
              <a:t>二</a:t>
            </a:r>
          </a:p>
        </p:txBody>
      </p:sp>
      <p:sp>
        <p:nvSpPr>
          <p:cNvPr id="8" name="文本框 7"/>
          <p:cNvSpPr txBox="1"/>
          <p:nvPr/>
        </p:nvSpPr>
        <p:spPr>
          <a:xfrm>
            <a:off x="6979357" y="1798211"/>
            <a:ext cx="4031873" cy="553998"/>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zh-CN" altLang="en-US" sz="3000" dirty="0">
                <a:solidFill>
                  <a:schemeClr val="bg1"/>
                </a:solidFill>
                <a:cs typeface="+mn-ea"/>
                <a:sym typeface="+mn-lt"/>
              </a:rPr>
              <a:t>专利的意义             </a:t>
            </a:r>
          </a:p>
        </p:txBody>
      </p:sp>
      <p:sp>
        <p:nvSpPr>
          <p:cNvPr id="9" name="文本框 8"/>
          <p:cNvSpPr txBox="1"/>
          <p:nvPr/>
        </p:nvSpPr>
        <p:spPr>
          <a:xfrm>
            <a:off x="1195263" y="2886906"/>
            <a:ext cx="569388" cy="553998"/>
          </a:xfrm>
          <a:prstGeom prst="rect">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zh-CN" altLang="en-US" sz="3000" dirty="0">
                <a:solidFill>
                  <a:schemeClr val="bg1"/>
                </a:solidFill>
                <a:cs typeface="+mn-ea"/>
                <a:sym typeface="+mn-lt"/>
              </a:rPr>
              <a:t>三</a:t>
            </a:r>
          </a:p>
        </p:txBody>
      </p:sp>
      <p:sp>
        <p:nvSpPr>
          <p:cNvPr id="10" name="文本框 9"/>
          <p:cNvSpPr txBox="1"/>
          <p:nvPr/>
        </p:nvSpPr>
        <p:spPr>
          <a:xfrm>
            <a:off x="1883896" y="2886906"/>
            <a:ext cx="3546164" cy="553998"/>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zh-CN" altLang="en-US" sz="3000" dirty="0">
                <a:solidFill>
                  <a:schemeClr val="bg1"/>
                </a:solidFill>
                <a:cs typeface="+mn-ea"/>
                <a:sym typeface="+mn-lt"/>
              </a:rPr>
              <a:t>专利挖掘浅议         </a:t>
            </a:r>
          </a:p>
        </p:txBody>
      </p:sp>
      <p:sp>
        <p:nvSpPr>
          <p:cNvPr id="11" name="文本框 10"/>
          <p:cNvSpPr txBox="1"/>
          <p:nvPr/>
        </p:nvSpPr>
        <p:spPr>
          <a:xfrm>
            <a:off x="6290723" y="2886906"/>
            <a:ext cx="569388" cy="553998"/>
          </a:xfrm>
          <a:prstGeom prst="rect">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zh-CN" altLang="en-US" sz="3000" dirty="0">
                <a:solidFill>
                  <a:schemeClr val="bg1"/>
                </a:solidFill>
                <a:cs typeface="+mn-ea"/>
                <a:sym typeface="+mn-lt"/>
              </a:rPr>
              <a:t>四</a:t>
            </a:r>
          </a:p>
        </p:txBody>
      </p:sp>
      <p:sp>
        <p:nvSpPr>
          <p:cNvPr id="12" name="文本框 11"/>
          <p:cNvSpPr txBox="1"/>
          <p:nvPr/>
        </p:nvSpPr>
        <p:spPr>
          <a:xfrm>
            <a:off x="6979357" y="2886906"/>
            <a:ext cx="4031873" cy="553998"/>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zh-CN" altLang="en-US" sz="3000" dirty="0">
                <a:solidFill>
                  <a:schemeClr val="bg1"/>
                </a:solidFill>
                <a:cs typeface="+mn-ea"/>
                <a:sym typeface="+mn-lt"/>
              </a:rPr>
              <a:t>企业的专利管理与运用</a:t>
            </a:r>
          </a:p>
        </p:txBody>
      </p:sp>
      <p:sp>
        <p:nvSpPr>
          <p:cNvPr id="13" name="文本框 12"/>
          <p:cNvSpPr txBox="1"/>
          <p:nvPr/>
        </p:nvSpPr>
        <p:spPr>
          <a:xfrm>
            <a:off x="1195263" y="3975601"/>
            <a:ext cx="569388" cy="553998"/>
          </a:xfrm>
          <a:prstGeom prst="rect">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zh-CN" altLang="en-US" sz="3000" dirty="0">
                <a:solidFill>
                  <a:schemeClr val="bg1"/>
                </a:solidFill>
                <a:cs typeface="+mn-ea"/>
                <a:sym typeface="+mn-lt"/>
              </a:rPr>
              <a:t>五</a:t>
            </a:r>
          </a:p>
        </p:txBody>
      </p:sp>
      <p:sp>
        <p:nvSpPr>
          <p:cNvPr id="14" name="文本框 13"/>
          <p:cNvSpPr txBox="1"/>
          <p:nvPr/>
        </p:nvSpPr>
        <p:spPr>
          <a:xfrm>
            <a:off x="1883896" y="3975601"/>
            <a:ext cx="3546164" cy="553998"/>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zh-CN" altLang="en-US" sz="3000" dirty="0">
                <a:solidFill>
                  <a:schemeClr val="bg1"/>
                </a:solidFill>
                <a:cs typeface="+mn-ea"/>
                <a:sym typeface="+mn-lt"/>
              </a:rPr>
              <a:t>知识产权评估         </a:t>
            </a:r>
          </a:p>
        </p:txBody>
      </p:sp>
      <p:sp>
        <p:nvSpPr>
          <p:cNvPr id="15" name="文本框 14"/>
          <p:cNvSpPr txBox="1"/>
          <p:nvPr/>
        </p:nvSpPr>
        <p:spPr>
          <a:xfrm>
            <a:off x="6290723" y="3975601"/>
            <a:ext cx="569388" cy="553998"/>
          </a:xfrm>
          <a:prstGeom prst="rect">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zh-CN" altLang="en-US" sz="3000" dirty="0">
                <a:solidFill>
                  <a:schemeClr val="bg1"/>
                </a:solidFill>
                <a:cs typeface="+mn-ea"/>
                <a:sym typeface="+mn-lt"/>
              </a:rPr>
              <a:t>六</a:t>
            </a:r>
          </a:p>
        </p:txBody>
      </p:sp>
      <p:sp>
        <p:nvSpPr>
          <p:cNvPr id="16" name="文本框 15"/>
          <p:cNvSpPr txBox="1"/>
          <p:nvPr/>
        </p:nvSpPr>
        <p:spPr>
          <a:xfrm>
            <a:off x="6979357" y="3975601"/>
            <a:ext cx="4315605" cy="553998"/>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zh-CN" altLang="en-US" sz="3000" dirty="0">
                <a:solidFill>
                  <a:schemeClr val="bg1"/>
                </a:solidFill>
                <a:cs typeface="+mn-ea"/>
                <a:sym typeface="+mn-lt"/>
              </a:rPr>
              <a:t>知识产权质押融资         </a:t>
            </a:r>
          </a:p>
        </p:txBody>
      </p:sp>
    </p:spTree>
    <p:extLst>
      <p:ext uri="{BB962C8B-B14F-4D97-AF65-F5344CB8AC3E}">
        <p14:creationId xmlns:p14="http://schemas.microsoft.com/office/powerpoint/2010/main" val="359992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9"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 presetClass="entr" presetSubtype="3"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2" presetClass="entr" presetSubtype="3"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1+#ppt_w/2"/>
                                          </p:val>
                                        </p:tav>
                                        <p:tav tm="100000">
                                          <p:val>
                                            <p:strVal val="#ppt_x"/>
                                          </p:val>
                                        </p:tav>
                                      </p:tavLst>
                                    </p:anim>
                                    <p:anim calcmode="lin" valueType="num">
                                      <p:cBhvr additive="base">
                                        <p:cTn id="47" dur="500" fill="hold"/>
                                        <p:tgtEl>
                                          <p:spTgt spid="11"/>
                                        </p:tgtEl>
                                        <p:attrNameLst>
                                          <p:attrName>ppt_y</p:attrName>
                                        </p:attrNameLst>
                                      </p:cBhvr>
                                      <p:tavLst>
                                        <p:tav tm="0">
                                          <p:val>
                                            <p:strVal val="0-#ppt_h/2"/>
                                          </p:val>
                                        </p:tav>
                                        <p:tav tm="100000">
                                          <p:val>
                                            <p:strVal val="#ppt_y"/>
                                          </p:val>
                                        </p:tav>
                                      </p:tavLst>
                                    </p:anim>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 presetClass="entr" presetSubtype="9"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0-#ppt_w/2"/>
                                          </p:val>
                                        </p:tav>
                                        <p:tav tm="100000">
                                          <p:val>
                                            <p:strVal val="#ppt_x"/>
                                          </p:val>
                                        </p:tav>
                                      </p:tavLst>
                                    </p:anim>
                                    <p:anim calcmode="lin" valueType="num">
                                      <p:cBhvr additive="base">
                                        <p:cTn id="58" dur="500" fill="hold"/>
                                        <p:tgtEl>
                                          <p:spTgt spid="13"/>
                                        </p:tgtEl>
                                        <p:attrNameLst>
                                          <p:attrName>ppt_y</p:attrName>
                                        </p:attrNameLst>
                                      </p:cBhvr>
                                      <p:tavLst>
                                        <p:tav tm="0">
                                          <p:val>
                                            <p:strVal val="0-#ppt_h/2"/>
                                          </p:val>
                                        </p:tav>
                                        <p:tav tm="100000">
                                          <p:val>
                                            <p:strVal val="#ppt_y"/>
                                          </p:val>
                                        </p:tav>
                                      </p:tavLst>
                                    </p:anim>
                                  </p:childTnLst>
                                </p:cTn>
                              </p:par>
                            </p:childTnLst>
                          </p:cTn>
                        </p:par>
                        <p:par>
                          <p:cTn id="59" fill="hold">
                            <p:stCondLst>
                              <p:cond delay="7000"/>
                            </p:stCondLst>
                            <p:childTnLst>
                              <p:par>
                                <p:cTn id="60" presetID="42" presetClass="entr" presetSubtype="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2" presetClass="entr" presetSubtype="3"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500" fill="hold"/>
                                        <p:tgtEl>
                                          <p:spTgt spid="15"/>
                                        </p:tgtEl>
                                        <p:attrNameLst>
                                          <p:attrName>ppt_x</p:attrName>
                                        </p:attrNameLst>
                                      </p:cBhvr>
                                      <p:tavLst>
                                        <p:tav tm="0">
                                          <p:val>
                                            <p:strVal val="1+#ppt_w/2"/>
                                          </p:val>
                                        </p:tav>
                                        <p:tav tm="100000">
                                          <p:val>
                                            <p:strVal val="#ppt_x"/>
                                          </p:val>
                                        </p:tav>
                                      </p:tavLst>
                                    </p:anim>
                                    <p:anim calcmode="lin" valueType="num">
                                      <p:cBhvr additive="base">
                                        <p:cTn id="69" dur="500" fill="hold"/>
                                        <p:tgtEl>
                                          <p:spTgt spid="15"/>
                                        </p:tgtEl>
                                        <p:attrNameLst>
                                          <p:attrName>ppt_y</p:attrName>
                                        </p:attrNameLst>
                                      </p:cBhvr>
                                      <p:tavLst>
                                        <p:tav tm="0">
                                          <p:val>
                                            <p:strVal val="0-#ppt_h/2"/>
                                          </p:val>
                                        </p:tav>
                                        <p:tav tm="100000">
                                          <p:val>
                                            <p:strVal val="#ppt_y"/>
                                          </p:val>
                                        </p:tav>
                                      </p:tavLst>
                                    </p:anim>
                                  </p:childTnLst>
                                </p:cTn>
                              </p:par>
                            </p:childTnLst>
                          </p:cTn>
                        </p:par>
                        <p:par>
                          <p:cTn id="70" fill="hold">
                            <p:stCondLst>
                              <p:cond delay="8500"/>
                            </p:stCondLst>
                            <p:childTnLst>
                              <p:par>
                                <p:cTn id="71" presetID="42" presetClass="entr" presetSubtype="0"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04872" y="344358"/>
            <a:ext cx="11982257" cy="649081"/>
            <a:chOff x="46470" y="344358"/>
            <a:chExt cx="11982257" cy="649081"/>
          </a:xfrm>
        </p:grpSpPr>
        <p:sp>
          <p:nvSpPr>
            <p:cNvPr id="21" name="矩形 20"/>
            <p:cNvSpPr/>
            <p:nvPr/>
          </p:nvSpPr>
          <p:spPr>
            <a:xfrm>
              <a:off x="200705" y="771844"/>
              <a:ext cx="11828022" cy="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6470" y="344358"/>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146822" y="607849"/>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4" name="矩形 23"/>
          <p:cNvSpPr/>
          <p:nvPr/>
        </p:nvSpPr>
        <p:spPr>
          <a:xfrm>
            <a:off x="568709" y="206728"/>
            <a:ext cx="4320413" cy="523220"/>
          </a:xfrm>
          <a:prstGeom prst="rect">
            <a:avLst/>
          </a:prstGeom>
        </p:spPr>
        <p:txBody>
          <a:bodyPr wrap="none">
            <a:spAutoFit/>
          </a:bodyPr>
          <a:lstStyle/>
          <a:p>
            <a:r>
              <a:rPr lang="zh-CN" altLang="en-US" sz="2800" dirty="0">
                <a:solidFill>
                  <a:schemeClr val="accent4">
                    <a:lumMod val="75000"/>
                  </a:schemeClr>
                </a:solidFill>
                <a:cs typeface="+mn-ea"/>
                <a:sym typeface="+mn-lt"/>
              </a:rPr>
              <a:t>伍</a:t>
            </a:r>
            <a:r>
              <a:rPr lang="zh-CN" altLang="en-US" sz="2800" dirty="0">
                <a:solidFill>
                  <a:srgbClr val="FF0000"/>
                </a:solidFill>
                <a:cs typeface="+mn-ea"/>
                <a:sym typeface="+mn-lt"/>
              </a:rPr>
              <a:t>  企业的专利管理与运用</a:t>
            </a:r>
          </a:p>
        </p:txBody>
      </p:sp>
      <p:sp>
        <p:nvSpPr>
          <p:cNvPr id="25" name="矩形 24"/>
          <p:cNvSpPr/>
          <p:nvPr/>
        </p:nvSpPr>
        <p:spPr>
          <a:xfrm>
            <a:off x="10427327" y="206728"/>
            <a:ext cx="1601400" cy="523220"/>
          </a:xfrm>
          <a:prstGeom prst="rect">
            <a:avLst/>
          </a:prstGeom>
        </p:spPr>
        <p:txBody>
          <a:bodyPr wrap="none">
            <a:spAutoFit/>
          </a:bodyPr>
          <a:lstStyle/>
          <a:p>
            <a:pPr algn="ctr"/>
            <a:r>
              <a:rPr lang="en-US" altLang="zh-CN" sz="2800" dirty="0">
                <a:solidFill>
                  <a:schemeClr val="accent4">
                    <a:lumMod val="75000"/>
                  </a:schemeClr>
                </a:solidFill>
                <a:cs typeface="+mn-ea"/>
                <a:sym typeface="+mn-lt"/>
              </a:rPr>
              <a:t>PART</a:t>
            </a:r>
            <a:r>
              <a:rPr lang="en-US" altLang="zh-CN" sz="2800" dirty="0">
                <a:solidFill>
                  <a:schemeClr val="tx1">
                    <a:lumMod val="65000"/>
                    <a:lumOff val="35000"/>
                  </a:schemeClr>
                </a:solidFill>
                <a:cs typeface="+mn-ea"/>
                <a:sym typeface="+mn-lt"/>
              </a:rPr>
              <a:t> </a:t>
            </a:r>
            <a:r>
              <a:rPr lang="en-US" altLang="zh-CN" sz="2800" dirty="0">
                <a:solidFill>
                  <a:srgbClr val="FF0000"/>
                </a:solidFill>
                <a:cs typeface="+mn-ea"/>
                <a:sym typeface="+mn-lt"/>
              </a:rPr>
              <a:t>05</a:t>
            </a:r>
            <a:endParaRPr lang="zh-CN" altLang="en-US" sz="2800" dirty="0">
              <a:solidFill>
                <a:srgbClr val="FF0000"/>
              </a:solidFill>
              <a:cs typeface="+mn-ea"/>
              <a:sym typeface="+mn-lt"/>
            </a:endParaRPr>
          </a:p>
        </p:txBody>
      </p:sp>
      <p:grpSp>
        <p:nvGrpSpPr>
          <p:cNvPr id="26" name="组合 25"/>
          <p:cNvGrpSpPr/>
          <p:nvPr/>
        </p:nvGrpSpPr>
        <p:grpSpPr>
          <a:xfrm>
            <a:off x="4439388" y="1173574"/>
            <a:ext cx="3214659" cy="587591"/>
            <a:chOff x="1032570" y="1507639"/>
            <a:chExt cx="3214659" cy="587591"/>
          </a:xfrm>
        </p:grpSpPr>
        <p:sp>
          <p:nvSpPr>
            <p:cNvPr id="27" name="圆角矩形 26"/>
            <p:cNvSpPr/>
            <p:nvPr/>
          </p:nvSpPr>
          <p:spPr>
            <a:xfrm>
              <a:off x="1032570" y="1507639"/>
              <a:ext cx="3214659" cy="58759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a:off x="1318864" y="1601379"/>
              <a:ext cx="2642070" cy="400110"/>
            </a:xfrm>
            <a:prstGeom prst="rect">
              <a:avLst/>
            </a:prstGeom>
          </p:spPr>
          <p:txBody>
            <a:bodyPr wrap="none">
              <a:spAutoFit/>
            </a:bodyPr>
            <a:lstStyle/>
            <a:p>
              <a:r>
                <a:rPr lang="en-US" altLang="zh-CN" sz="2000" b="1" dirty="0">
                  <a:solidFill>
                    <a:schemeClr val="bg1"/>
                  </a:solidFill>
                  <a:cs typeface="+mn-ea"/>
                  <a:sym typeface="+mn-lt"/>
                </a:rPr>
                <a:t>3</a:t>
              </a:r>
              <a:r>
                <a:rPr lang="zh-CN" altLang="en-US" sz="2000" b="1" dirty="0">
                  <a:solidFill>
                    <a:schemeClr val="bg1"/>
                  </a:solidFill>
                  <a:cs typeface="+mn-ea"/>
                  <a:sym typeface="+mn-lt"/>
                </a:rPr>
                <a:t>、知识产权评估流程</a:t>
              </a:r>
            </a:p>
          </p:txBody>
        </p:sp>
      </p:grpSp>
      <p:grpSp>
        <p:nvGrpSpPr>
          <p:cNvPr id="4" name="组合 3"/>
          <p:cNvGrpSpPr/>
          <p:nvPr/>
        </p:nvGrpSpPr>
        <p:grpSpPr>
          <a:xfrm>
            <a:off x="872129" y="2064966"/>
            <a:ext cx="10447742" cy="3719512"/>
            <a:chOff x="405929" y="2064966"/>
            <a:chExt cx="10447742" cy="3719512"/>
          </a:xfrm>
        </p:grpSpPr>
        <p:sp>
          <p:nvSpPr>
            <p:cNvPr id="55299" name="AutoShape 3"/>
            <p:cNvSpPr>
              <a:spLocks noChangeArrowheads="1"/>
            </p:cNvSpPr>
            <p:nvPr/>
          </p:nvSpPr>
          <p:spPr bwMode="auto">
            <a:xfrm>
              <a:off x="3879783" y="2064966"/>
              <a:ext cx="1808163" cy="544512"/>
            </a:xfrm>
            <a:prstGeom prst="flowChartAlternateProcess">
              <a:avLst/>
            </a:prstGeom>
            <a:solidFill>
              <a:schemeClr val="accent4">
                <a:lumMod val="20000"/>
                <a:lumOff val="80000"/>
              </a:schemeClr>
            </a:solidFill>
            <a:ln w="9525" cmpd="sng">
              <a:solidFill>
                <a:schemeClr val="bg1">
                  <a:lumMod val="50000"/>
                </a:schemeClr>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b="0" dirty="0">
                  <a:solidFill>
                    <a:srgbClr val="FF0000"/>
                  </a:solidFill>
                  <a:latin typeface="+mn-lt"/>
                  <a:ea typeface="+mn-ea"/>
                  <a:cs typeface="+mn-ea"/>
                  <a:sym typeface="+mn-lt"/>
                </a:rPr>
                <a:t>签订评估合同</a:t>
              </a:r>
            </a:p>
          </p:txBody>
        </p:sp>
        <p:sp>
          <p:nvSpPr>
            <p:cNvPr id="55300" name="箭头 71"/>
            <p:cNvSpPr>
              <a:spLocks noChangeShapeType="1"/>
            </p:cNvSpPr>
            <p:nvPr/>
          </p:nvSpPr>
          <p:spPr bwMode="auto">
            <a:xfrm>
              <a:off x="4741796" y="2609478"/>
              <a:ext cx="1587" cy="433388"/>
            </a:xfrm>
            <a:prstGeom prst="line">
              <a:avLst/>
            </a:prstGeom>
            <a:noFill/>
            <a:ln w="9525" cmpd="sng">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zh-CN" altLang="en-US" dirty="0">
                <a:solidFill>
                  <a:srgbClr val="FF0000"/>
                </a:solidFill>
                <a:cs typeface="+mn-ea"/>
                <a:sym typeface="+mn-lt"/>
              </a:endParaRPr>
            </a:p>
          </p:txBody>
        </p:sp>
        <p:sp>
          <p:nvSpPr>
            <p:cNvPr id="55301" name="AutoShape 5"/>
            <p:cNvSpPr>
              <a:spLocks noChangeArrowheads="1"/>
            </p:cNvSpPr>
            <p:nvPr/>
          </p:nvSpPr>
          <p:spPr bwMode="auto">
            <a:xfrm>
              <a:off x="3879783" y="3042866"/>
              <a:ext cx="1808163" cy="531812"/>
            </a:xfrm>
            <a:prstGeom prst="flowChartAlternateProcess">
              <a:avLst/>
            </a:prstGeom>
            <a:solidFill>
              <a:schemeClr val="accent4">
                <a:lumMod val="20000"/>
                <a:lumOff val="80000"/>
              </a:schemeClr>
            </a:solidFill>
            <a:ln w="9525" cmpd="sng">
              <a:solidFill>
                <a:schemeClr val="bg1">
                  <a:lumMod val="50000"/>
                </a:schemeClr>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b="0" dirty="0">
                  <a:solidFill>
                    <a:srgbClr val="FF0000"/>
                  </a:solidFill>
                  <a:latin typeface="+mn-lt"/>
                  <a:ea typeface="+mn-ea"/>
                  <a:cs typeface="+mn-ea"/>
                  <a:sym typeface="+mn-lt"/>
                </a:rPr>
                <a:t>产权归属界定</a:t>
              </a:r>
            </a:p>
          </p:txBody>
        </p:sp>
        <p:sp>
          <p:nvSpPr>
            <p:cNvPr id="55302" name="箭头 74"/>
            <p:cNvSpPr>
              <a:spLocks noChangeShapeType="1"/>
            </p:cNvSpPr>
            <p:nvPr/>
          </p:nvSpPr>
          <p:spPr bwMode="auto">
            <a:xfrm>
              <a:off x="4743382" y="3574679"/>
              <a:ext cx="0" cy="487363"/>
            </a:xfrm>
            <a:prstGeom prst="line">
              <a:avLst/>
            </a:prstGeom>
            <a:noFill/>
            <a:ln w="9525" cmpd="sng">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zh-CN" altLang="en-US" dirty="0">
                <a:solidFill>
                  <a:srgbClr val="FF0000"/>
                </a:solidFill>
                <a:cs typeface="+mn-ea"/>
                <a:sym typeface="+mn-lt"/>
              </a:endParaRPr>
            </a:p>
          </p:txBody>
        </p:sp>
        <p:sp>
          <p:nvSpPr>
            <p:cNvPr id="55303" name="AutoShape 7"/>
            <p:cNvSpPr>
              <a:spLocks noChangeArrowheads="1"/>
            </p:cNvSpPr>
            <p:nvPr/>
          </p:nvSpPr>
          <p:spPr bwMode="auto">
            <a:xfrm>
              <a:off x="3879783" y="4062042"/>
              <a:ext cx="1808163" cy="573087"/>
            </a:xfrm>
            <a:prstGeom prst="flowChartAlternateProcess">
              <a:avLst/>
            </a:prstGeom>
            <a:solidFill>
              <a:schemeClr val="accent4">
                <a:lumMod val="20000"/>
                <a:lumOff val="80000"/>
              </a:schemeClr>
            </a:solidFill>
            <a:ln w="9525" cmpd="sng">
              <a:solidFill>
                <a:schemeClr val="bg1">
                  <a:lumMod val="50000"/>
                </a:schemeClr>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b="0" dirty="0">
                  <a:solidFill>
                    <a:srgbClr val="FF0000"/>
                  </a:solidFill>
                  <a:latin typeface="+mn-lt"/>
                  <a:ea typeface="+mn-ea"/>
                  <a:cs typeface="+mn-ea"/>
                  <a:sym typeface="+mn-lt"/>
                </a:rPr>
                <a:t>现场勘察</a:t>
              </a:r>
            </a:p>
          </p:txBody>
        </p:sp>
        <p:sp>
          <p:nvSpPr>
            <p:cNvPr id="55304" name="箭头 76"/>
            <p:cNvSpPr>
              <a:spLocks noChangeShapeType="1"/>
            </p:cNvSpPr>
            <p:nvPr/>
          </p:nvSpPr>
          <p:spPr bwMode="auto">
            <a:xfrm>
              <a:off x="4743382" y="4635129"/>
              <a:ext cx="0" cy="517525"/>
            </a:xfrm>
            <a:prstGeom prst="line">
              <a:avLst/>
            </a:prstGeom>
            <a:noFill/>
            <a:ln w="9525" cmpd="sng">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zh-CN" altLang="en-US" dirty="0">
                <a:solidFill>
                  <a:srgbClr val="FF0000"/>
                </a:solidFill>
                <a:cs typeface="+mn-ea"/>
                <a:sym typeface="+mn-lt"/>
              </a:endParaRPr>
            </a:p>
          </p:txBody>
        </p:sp>
        <p:sp>
          <p:nvSpPr>
            <p:cNvPr id="55305" name="AutoShape 9"/>
            <p:cNvSpPr>
              <a:spLocks noChangeArrowheads="1"/>
            </p:cNvSpPr>
            <p:nvPr/>
          </p:nvSpPr>
          <p:spPr bwMode="auto">
            <a:xfrm>
              <a:off x="3881370" y="5152654"/>
              <a:ext cx="1808162" cy="517525"/>
            </a:xfrm>
            <a:prstGeom prst="flowChartAlternateProcess">
              <a:avLst/>
            </a:prstGeom>
            <a:solidFill>
              <a:schemeClr val="accent4">
                <a:lumMod val="20000"/>
                <a:lumOff val="80000"/>
              </a:schemeClr>
            </a:solidFill>
            <a:ln w="9525" cmpd="sng">
              <a:solidFill>
                <a:schemeClr val="bg1">
                  <a:lumMod val="50000"/>
                </a:schemeClr>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b="0" dirty="0">
                  <a:solidFill>
                    <a:srgbClr val="FF0000"/>
                  </a:solidFill>
                  <a:latin typeface="+mn-lt"/>
                  <a:ea typeface="+mn-ea"/>
                  <a:cs typeface="+mn-ea"/>
                  <a:sym typeface="+mn-lt"/>
                </a:rPr>
                <a:t>市场调研</a:t>
              </a:r>
            </a:p>
          </p:txBody>
        </p:sp>
        <p:sp>
          <p:nvSpPr>
            <p:cNvPr id="55308" name="箭头 83"/>
            <p:cNvSpPr>
              <a:spLocks noChangeShapeType="1"/>
            </p:cNvSpPr>
            <p:nvPr/>
          </p:nvSpPr>
          <p:spPr bwMode="auto">
            <a:xfrm flipV="1">
              <a:off x="5689533" y="5397128"/>
              <a:ext cx="690563" cy="14288"/>
            </a:xfrm>
            <a:prstGeom prst="line">
              <a:avLst/>
            </a:prstGeom>
            <a:noFill/>
            <a:ln w="9525" cmpd="sng">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zh-CN" altLang="en-US" dirty="0">
                <a:solidFill>
                  <a:srgbClr val="FF0000"/>
                </a:solidFill>
                <a:cs typeface="+mn-ea"/>
                <a:sym typeface="+mn-lt"/>
              </a:endParaRPr>
            </a:p>
          </p:txBody>
        </p:sp>
        <p:sp>
          <p:nvSpPr>
            <p:cNvPr id="55309" name="AutoShape 13"/>
            <p:cNvSpPr>
              <a:spLocks noChangeArrowheads="1"/>
            </p:cNvSpPr>
            <p:nvPr/>
          </p:nvSpPr>
          <p:spPr bwMode="auto">
            <a:xfrm>
              <a:off x="6380096" y="5152654"/>
              <a:ext cx="1933575" cy="517525"/>
            </a:xfrm>
            <a:prstGeom prst="flowChartAlternateProcess">
              <a:avLst/>
            </a:prstGeom>
            <a:solidFill>
              <a:schemeClr val="accent4">
                <a:lumMod val="20000"/>
                <a:lumOff val="80000"/>
              </a:schemeClr>
            </a:solidFill>
            <a:ln w="9525" cmpd="sng">
              <a:solidFill>
                <a:schemeClr val="bg1">
                  <a:lumMod val="50000"/>
                </a:schemeClr>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b="0" dirty="0">
                  <a:solidFill>
                    <a:srgbClr val="FF0000"/>
                  </a:solidFill>
                  <a:latin typeface="+mn-lt"/>
                  <a:ea typeface="+mn-ea"/>
                  <a:cs typeface="+mn-ea"/>
                  <a:sym typeface="+mn-lt"/>
                </a:rPr>
                <a:t>专家评估论证</a:t>
              </a:r>
            </a:p>
          </p:txBody>
        </p:sp>
        <p:sp>
          <p:nvSpPr>
            <p:cNvPr id="55310" name="箭头 85"/>
            <p:cNvSpPr>
              <a:spLocks noChangeShapeType="1"/>
            </p:cNvSpPr>
            <p:nvPr/>
          </p:nvSpPr>
          <p:spPr bwMode="auto">
            <a:xfrm>
              <a:off x="8313671" y="5397128"/>
              <a:ext cx="617537" cy="0"/>
            </a:xfrm>
            <a:prstGeom prst="line">
              <a:avLst/>
            </a:prstGeom>
            <a:noFill/>
            <a:ln w="9525" cmpd="sng">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zh-CN" altLang="en-US" dirty="0">
                <a:solidFill>
                  <a:srgbClr val="FF0000"/>
                </a:solidFill>
                <a:cs typeface="+mn-ea"/>
                <a:sym typeface="+mn-lt"/>
              </a:endParaRPr>
            </a:p>
          </p:txBody>
        </p:sp>
        <p:sp>
          <p:nvSpPr>
            <p:cNvPr id="55311" name="AutoShape 15"/>
            <p:cNvSpPr>
              <a:spLocks noChangeArrowheads="1"/>
            </p:cNvSpPr>
            <p:nvPr/>
          </p:nvSpPr>
          <p:spPr bwMode="auto">
            <a:xfrm>
              <a:off x="8931208" y="5009778"/>
              <a:ext cx="1922463" cy="774700"/>
            </a:xfrm>
            <a:prstGeom prst="flowChartAlternateProcess">
              <a:avLst/>
            </a:prstGeom>
            <a:solidFill>
              <a:schemeClr val="accent4">
                <a:lumMod val="20000"/>
                <a:lumOff val="80000"/>
              </a:schemeClr>
            </a:solidFill>
            <a:ln w="9525" cmpd="sng">
              <a:solidFill>
                <a:schemeClr val="bg1">
                  <a:lumMod val="50000"/>
                </a:schemeClr>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b="0" dirty="0">
                  <a:solidFill>
                    <a:srgbClr val="FF0000"/>
                  </a:solidFill>
                  <a:latin typeface="+mn-lt"/>
                  <a:ea typeface="+mn-ea"/>
                  <a:cs typeface="+mn-ea"/>
                  <a:sym typeface="+mn-lt"/>
                </a:rPr>
                <a:t>出具评估报告征求</a:t>
              </a:r>
            </a:p>
            <a:p>
              <a:pPr algn="ctr" eaLnBrk="1" hangingPunct="1"/>
              <a:r>
                <a:rPr lang="zh-CN" altLang="en-US" b="0" dirty="0">
                  <a:solidFill>
                    <a:srgbClr val="FF0000"/>
                  </a:solidFill>
                  <a:latin typeface="+mn-lt"/>
                  <a:ea typeface="+mn-ea"/>
                  <a:cs typeface="+mn-ea"/>
                  <a:sym typeface="+mn-lt"/>
                </a:rPr>
                <a:t>意见稿</a:t>
              </a:r>
            </a:p>
          </p:txBody>
        </p:sp>
        <p:sp>
          <p:nvSpPr>
            <p:cNvPr id="55312" name="箭头 87"/>
            <p:cNvSpPr>
              <a:spLocks noChangeShapeType="1"/>
            </p:cNvSpPr>
            <p:nvPr/>
          </p:nvSpPr>
          <p:spPr bwMode="auto">
            <a:xfrm flipH="1" flipV="1">
              <a:off x="9848782" y="4449392"/>
              <a:ext cx="1588" cy="560387"/>
            </a:xfrm>
            <a:prstGeom prst="line">
              <a:avLst/>
            </a:prstGeom>
            <a:noFill/>
            <a:ln w="9525" cmpd="sng">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zh-CN" altLang="en-US" dirty="0">
                <a:solidFill>
                  <a:srgbClr val="FF0000"/>
                </a:solidFill>
                <a:cs typeface="+mn-ea"/>
                <a:sym typeface="+mn-lt"/>
              </a:endParaRPr>
            </a:p>
          </p:txBody>
        </p:sp>
        <p:sp>
          <p:nvSpPr>
            <p:cNvPr id="55313" name="AutoShape 17"/>
            <p:cNvSpPr>
              <a:spLocks noChangeArrowheads="1"/>
            </p:cNvSpPr>
            <p:nvPr/>
          </p:nvSpPr>
          <p:spPr bwMode="auto">
            <a:xfrm>
              <a:off x="8931208" y="3803279"/>
              <a:ext cx="1692275" cy="646113"/>
            </a:xfrm>
            <a:prstGeom prst="flowChartAlternateProcess">
              <a:avLst/>
            </a:prstGeom>
            <a:solidFill>
              <a:schemeClr val="accent4">
                <a:lumMod val="20000"/>
                <a:lumOff val="80000"/>
              </a:schemeClr>
            </a:solidFill>
            <a:ln w="9525" cmpd="sng">
              <a:solidFill>
                <a:schemeClr val="bg1">
                  <a:lumMod val="50000"/>
                </a:schemeClr>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b="0" dirty="0">
                  <a:solidFill>
                    <a:srgbClr val="FF0000"/>
                  </a:solidFill>
                  <a:latin typeface="+mn-lt"/>
                  <a:ea typeface="+mn-ea"/>
                  <a:cs typeface="+mn-ea"/>
                  <a:sym typeface="+mn-lt"/>
                </a:rPr>
                <a:t>委托方反馈</a:t>
              </a:r>
            </a:p>
            <a:p>
              <a:pPr algn="ctr" eaLnBrk="1" hangingPunct="1"/>
              <a:r>
                <a:rPr lang="zh-CN" altLang="en-US" b="0" dirty="0">
                  <a:solidFill>
                    <a:srgbClr val="FF0000"/>
                  </a:solidFill>
                  <a:latin typeface="+mn-lt"/>
                  <a:ea typeface="+mn-ea"/>
                  <a:cs typeface="+mn-ea"/>
                  <a:sym typeface="+mn-lt"/>
                </a:rPr>
                <a:t>评估意见</a:t>
              </a:r>
            </a:p>
          </p:txBody>
        </p:sp>
        <p:sp>
          <p:nvSpPr>
            <p:cNvPr id="55314" name="箭头 89"/>
            <p:cNvSpPr>
              <a:spLocks noChangeShapeType="1"/>
            </p:cNvSpPr>
            <p:nvPr/>
          </p:nvSpPr>
          <p:spPr bwMode="auto">
            <a:xfrm flipV="1">
              <a:off x="9848782" y="3258766"/>
              <a:ext cx="1588" cy="544512"/>
            </a:xfrm>
            <a:prstGeom prst="line">
              <a:avLst/>
            </a:prstGeom>
            <a:noFill/>
            <a:ln w="9525" cmpd="sng">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zh-CN" altLang="en-US" dirty="0">
                <a:solidFill>
                  <a:srgbClr val="FF0000"/>
                </a:solidFill>
                <a:cs typeface="+mn-ea"/>
                <a:sym typeface="+mn-lt"/>
              </a:endParaRPr>
            </a:p>
          </p:txBody>
        </p:sp>
        <p:sp>
          <p:nvSpPr>
            <p:cNvPr id="55315" name="AutoShape 19"/>
            <p:cNvSpPr>
              <a:spLocks noChangeArrowheads="1"/>
            </p:cNvSpPr>
            <p:nvPr/>
          </p:nvSpPr>
          <p:spPr bwMode="auto">
            <a:xfrm>
              <a:off x="8931208" y="2609478"/>
              <a:ext cx="1692275" cy="649288"/>
            </a:xfrm>
            <a:prstGeom prst="flowChartAlternateProcess">
              <a:avLst/>
            </a:prstGeom>
            <a:solidFill>
              <a:schemeClr val="accent4">
                <a:lumMod val="20000"/>
                <a:lumOff val="80000"/>
              </a:schemeClr>
            </a:solidFill>
            <a:ln w="9525" cmpd="sng">
              <a:solidFill>
                <a:schemeClr val="bg1">
                  <a:lumMod val="50000"/>
                </a:schemeClr>
              </a:solid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b="0" dirty="0">
                  <a:solidFill>
                    <a:srgbClr val="FF0000"/>
                  </a:solidFill>
                  <a:latin typeface="+mn-lt"/>
                  <a:ea typeface="+mn-ea"/>
                  <a:cs typeface="+mn-ea"/>
                  <a:sym typeface="+mn-lt"/>
                </a:rPr>
                <a:t>出具正式报告</a:t>
              </a:r>
            </a:p>
          </p:txBody>
        </p:sp>
        <p:sp>
          <p:nvSpPr>
            <p:cNvPr id="2" name="线形标注 3 1"/>
            <p:cNvSpPr/>
            <p:nvPr/>
          </p:nvSpPr>
          <p:spPr>
            <a:xfrm flipH="1">
              <a:off x="405929" y="2821832"/>
              <a:ext cx="2458564" cy="1418379"/>
            </a:xfrm>
            <a:prstGeom prst="borderCallout3">
              <a:avLst>
                <a:gd name="adj1" fmla="val 18750"/>
                <a:gd name="adj2" fmla="val -47"/>
                <a:gd name="adj3" fmla="val 18750"/>
                <a:gd name="adj4" fmla="val -16667"/>
                <a:gd name="adj5" fmla="val 100000"/>
                <a:gd name="adj6" fmla="val -16667"/>
                <a:gd name="adj7" fmla="val 168516"/>
                <a:gd name="adj8" fmla="val -42530"/>
              </a:avLst>
            </a:prstGeom>
            <a:solidFill>
              <a:schemeClr val="accent4">
                <a:lumMod val="20000"/>
                <a:lumOff val="80000"/>
              </a:schemeClr>
            </a:solidFill>
            <a:ln>
              <a:solidFill>
                <a:schemeClr val="bg1">
                  <a:lumMod val="5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cs typeface="+mn-ea"/>
                <a:sym typeface="+mn-lt"/>
              </a:endParaRPr>
            </a:p>
          </p:txBody>
        </p:sp>
        <p:sp>
          <p:nvSpPr>
            <p:cNvPr id="3" name="文本框 2"/>
            <p:cNvSpPr txBox="1"/>
            <p:nvPr/>
          </p:nvSpPr>
          <p:spPr>
            <a:xfrm>
              <a:off x="556708" y="3115523"/>
              <a:ext cx="2157006" cy="830997"/>
            </a:xfrm>
            <a:prstGeom prst="rect">
              <a:avLst/>
            </a:prstGeom>
            <a:noFill/>
          </p:spPr>
          <p:txBody>
            <a:bodyPr wrap="square" rtlCol="0">
              <a:spAutoFit/>
            </a:bodyPr>
            <a:lstStyle/>
            <a:p>
              <a:r>
                <a:rPr lang="zh-CN" altLang="en-US" sz="1600" dirty="0">
                  <a:solidFill>
                    <a:srgbClr val="FF0000"/>
                  </a:solidFill>
                  <a:cs typeface="+mn-ea"/>
                  <a:sym typeface="+mn-lt"/>
                </a:rPr>
                <a:t>市场需求、技术指标、</a:t>
              </a:r>
            </a:p>
            <a:p>
              <a:r>
                <a:rPr lang="zh-CN" altLang="en-US" sz="1600" dirty="0">
                  <a:solidFill>
                    <a:srgbClr val="FF0000"/>
                  </a:solidFill>
                  <a:cs typeface="+mn-ea"/>
                  <a:sym typeface="+mn-lt"/>
                </a:rPr>
                <a:t>经济指标、行业政策信息等等</a:t>
              </a:r>
            </a:p>
          </p:txBody>
        </p:sp>
      </p:grpSp>
    </p:spTree>
    <p:extLst>
      <p:ext uri="{BB962C8B-B14F-4D97-AF65-F5344CB8AC3E}">
        <p14:creationId xmlns:p14="http://schemas.microsoft.com/office/powerpoint/2010/main" val="2010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4"/>
                                        </p:tgtEl>
                                        <p:attrNameLst>
                                          <p:attrName>ppt_y</p:attrName>
                                        </p:attrNameLst>
                                      </p:cBhvr>
                                      <p:tavLst>
                                        <p:tav tm="0">
                                          <p:val>
                                            <p:strVal val="#ppt_y"/>
                                          </p:val>
                                        </p:tav>
                                        <p:tav tm="100000">
                                          <p:val>
                                            <p:strVal val="#ppt_y"/>
                                          </p:val>
                                        </p:tav>
                                      </p:tavLst>
                                    </p:anim>
                                    <p:anim calcmode="lin" valueType="num">
                                      <p:cBhvr>
                                        <p:cTn id="13"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4"/>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a:spLocks/>
          </p:cNvSpPr>
          <p:nvPr/>
        </p:nvSpPr>
        <p:spPr>
          <a:xfrm>
            <a:off x="4886370" y="727599"/>
            <a:ext cx="2419260" cy="197048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8000" b="1" dirty="0">
                <a:solidFill>
                  <a:schemeClr val="bg1"/>
                </a:solidFill>
                <a:latin typeface="+mn-lt"/>
                <a:ea typeface="+mn-ea"/>
                <a:cs typeface="+mn-ea"/>
                <a:sym typeface="+mn-lt"/>
              </a:rPr>
              <a:t>陆</a:t>
            </a:r>
          </a:p>
        </p:txBody>
      </p:sp>
      <p:sp>
        <p:nvSpPr>
          <p:cNvPr id="6" name="标题 1"/>
          <p:cNvSpPr txBox="1">
            <a:spLocks/>
          </p:cNvSpPr>
          <p:nvPr/>
        </p:nvSpPr>
        <p:spPr>
          <a:xfrm>
            <a:off x="1795975" y="2443756"/>
            <a:ext cx="8600051" cy="197048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8000" b="1" dirty="0">
                <a:solidFill>
                  <a:schemeClr val="bg1"/>
                </a:solidFill>
                <a:latin typeface="+mn-lt"/>
                <a:ea typeface="+mn-ea"/>
                <a:cs typeface="+mn-ea"/>
                <a:sym typeface="+mn-lt"/>
              </a:rPr>
              <a:t>知识产权质押融资</a:t>
            </a:r>
          </a:p>
        </p:txBody>
      </p:sp>
      <p:sp>
        <p:nvSpPr>
          <p:cNvPr id="10" name="文本框 9"/>
          <p:cNvSpPr txBox="1"/>
          <p:nvPr/>
        </p:nvSpPr>
        <p:spPr>
          <a:xfrm>
            <a:off x="2756896" y="4307020"/>
            <a:ext cx="6678209" cy="700576"/>
          </a:xfrm>
          <a:prstGeom prst="rect">
            <a:avLst/>
          </a:prstGeom>
          <a:noFill/>
        </p:spPr>
        <p:txBody>
          <a:bodyPr wrap="square" rtlCol="0">
            <a:spAutoFit/>
          </a:bodyPr>
          <a:lstStyle/>
          <a:p>
            <a:pPr algn="ctr">
              <a:lnSpc>
                <a:spcPct val="150000"/>
              </a:lnSpc>
            </a:pPr>
            <a:r>
              <a:rPr lang="zh-CN" altLang="en-US" sz="1400" b="1" dirty="0">
                <a:solidFill>
                  <a:schemeClr val="bg1"/>
                </a:solidFill>
                <a:cs typeface="+mn-ea"/>
                <a:sym typeface="+mn-lt"/>
              </a:rPr>
              <a:t>知识产权，是“基于创造成果和工商标记依法产生的权利的统称”。最主要的三种知识产权是著作权、专利权和商标权，其中专利权与商标权也被统称为工业产权。</a:t>
            </a:r>
          </a:p>
        </p:txBody>
      </p:sp>
    </p:spTree>
    <p:extLst>
      <p:ext uri="{BB962C8B-B14F-4D97-AF65-F5344CB8AC3E}">
        <p14:creationId xmlns:p14="http://schemas.microsoft.com/office/powerpoint/2010/main" val="3249977747"/>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2000" fill="hold"/>
                                        <p:tgtEl>
                                          <p:spTgt spid="6"/>
                                        </p:tgtEl>
                                        <p:attrNameLst>
                                          <p:attrName>ppt_y</p:attrName>
                                        </p:attrNameLst>
                                      </p:cBhvr>
                                      <p:tavLst>
                                        <p:tav tm="0">
                                          <p:val>
                                            <p:strVal val="#ppt_y"/>
                                          </p:val>
                                        </p:tav>
                                        <p:tav tm="100000">
                                          <p:val>
                                            <p:strVal val="#ppt_y"/>
                                          </p:val>
                                        </p:tav>
                                      </p:tavLst>
                                    </p:anim>
                                    <p:anim calcmode="lin" valueType="num">
                                      <p:cBhvr>
                                        <p:cTn id="15" dur="2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2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2000" tmFilter="0,0; .5, 1; 1, 1"/>
                                        <p:tgtEl>
                                          <p:spTgt spid="6"/>
                                        </p:tgtEl>
                                      </p:cBhvr>
                                    </p:animEffect>
                                  </p:childTnLst>
                                </p:cTn>
                              </p:par>
                            </p:childTnLst>
                          </p:cTn>
                        </p:par>
                        <p:par>
                          <p:cTn id="18" fill="hold">
                            <p:stCondLst>
                              <p:cond delay="3900"/>
                            </p:stCondLst>
                            <p:childTnLst>
                              <p:par>
                                <p:cTn id="19" presetID="16" presetClass="entr" presetSubtype="37"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Group 2"/>
          <p:cNvGraphicFramePr>
            <a:graphicFrameLocks noGrp="1"/>
          </p:cNvGraphicFramePr>
          <p:nvPr>
            <p:ph type="tbl" idx="4294967295"/>
            <p:extLst>
              <p:ext uri="{D42A27DB-BD31-4B8C-83A1-F6EECF244321}">
                <p14:modId xmlns:p14="http://schemas.microsoft.com/office/powerpoint/2010/main" val="216598352"/>
              </p:ext>
            </p:extLst>
          </p:nvPr>
        </p:nvGraphicFramePr>
        <p:xfrm>
          <a:off x="1633322" y="2063697"/>
          <a:ext cx="8925357" cy="3431004"/>
        </p:xfrm>
        <a:graphic>
          <a:graphicData uri="http://schemas.openxmlformats.org/drawingml/2006/table">
            <a:tbl>
              <a:tblPr/>
              <a:tblGrid>
                <a:gridCol w="1727020">
                  <a:extLst>
                    <a:ext uri="{9D8B030D-6E8A-4147-A177-3AD203B41FA5}">
                      <a16:colId xmlns="" xmlns:a16="http://schemas.microsoft.com/office/drawing/2014/main" val="2092411075"/>
                    </a:ext>
                  </a:extLst>
                </a:gridCol>
                <a:gridCol w="3236350">
                  <a:extLst>
                    <a:ext uri="{9D8B030D-6E8A-4147-A177-3AD203B41FA5}">
                      <a16:colId xmlns="" xmlns:a16="http://schemas.microsoft.com/office/drawing/2014/main" val="2451280924"/>
                    </a:ext>
                  </a:extLst>
                </a:gridCol>
                <a:gridCol w="2491359">
                  <a:extLst>
                    <a:ext uri="{9D8B030D-6E8A-4147-A177-3AD203B41FA5}">
                      <a16:colId xmlns="" xmlns:a16="http://schemas.microsoft.com/office/drawing/2014/main" val="3471391699"/>
                    </a:ext>
                  </a:extLst>
                </a:gridCol>
                <a:gridCol w="1470628">
                  <a:extLst>
                    <a:ext uri="{9D8B030D-6E8A-4147-A177-3AD203B41FA5}">
                      <a16:colId xmlns="" xmlns:a16="http://schemas.microsoft.com/office/drawing/2014/main" val="4203371306"/>
                    </a:ext>
                  </a:extLst>
                </a:gridCol>
              </a:tblGrid>
              <a:tr h="260828">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zh-CN" sz="1400" b="1" i="0" u="none" strike="noStrike" cap="none" normalizeH="0" baseline="0" dirty="0">
                          <a:ln>
                            <a:noFill/>
                          </a:ln>
                          <a:solidFill>
                            <a:schemeClr val="tx1">
                              <a:lumMod val="65000"/>
                              <a:lumOff val="35000"/>
                            </a:schemeClr>
                          </a:solidFill>
                          <a:effectLst/>
                          <a:latin typeface="+mn-lt"/>
                          <a:ea typeface="+mn-ea"/>
                          <a:cs typeface="+mn-ea"/>
                          <a:sym typeface="+mn-lt"/>
                        </a:rPr>
                        <a:t>融资方式</a:t>
                      </a:r>
                      <a:endParaRPr kumimoji="0" lang="zh-CN" altLang="zh-CN"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zh-CN" sz="1400" b="1" i="0" u="none" strike="noStrike" cap="none" normalizeH="0" baseline="0">
                          <a:ln>
                            <a:noFill/>
                          </a:ln>
                          <a:solidFill>
                            <a:schemeClr val="tx1">
                              <a:lumMod val="65000"/>
                              <a:lumOff val="35000"/>
                            </a:schemeClr>
                          </a:solidFill>
                          <a:effectLst/>
                          <a:latin typeface="+mn-lt"/>
                          <a:ea typeface="+mn-ea"/>
                          <a:cs typeface="+mn-ea"/>
                          <a:sym typeface="+mn-lt"/>
                        </a:rPr>
                        <a:t>优势</a:t>
                      </a:r>
                      <a:endParaRPr kumimoji="0" lang="zh-CN" altLang="zh-CN" sz="1400" b="0"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zh-CN" sz="1400" b="1" i="0" u="none" strike="noStrike" cap="none" normalizeH="0" baseline="0" dirty="0">
                          <a:ln>
                            <a:noFill/>
                          </a:ln>
                          <a:solidFill>
                            <a:schemeClr val="tx1">
                              <a:lumMod val="65000"/>
                              <a:lumOff val="35000"/>
                            </a:schemeClr>
                          </a:solidFill>
                          <a:effectLst/>
                          <a:latin typeface="+mn-lt"/>
                          <a:ea typeface="+mn-ea"/>
                          <a:cs typeface="+mn-ea"/>
                          <a:sym typeface="+mn-lt"/>
                        </a:rPr>
                        <a:t>劣势</a:t>
                      </a:r>
                      <a:endParaRPr kumimoji="0" lang="zh-CN" altLang="zh-CN"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zh-CN" sz="1400" b="1" i="0" u="none" strike="noStrike" cap="none" normalizeH="0" baseline="0">
                          <a:ln>
                            <a:noFill/>
                          </a:ln>
                          <a:solidFill>
                            <a:schemeClr val="tx1">
                              <a:lumMod val="65000"/>
                              <a:lumOff val="35000"/>
                            </a:schemeClr>
                          </a:solidFill>
                          <a:effectLst/>
                          <a:latin typeface="+mn-lt"/>
                          <a:ea typeface="+mn-ea"/>
                          <a:cs typeface="+mn-ea"/>
                          <a:sym typeface="+mn-lt"/>
                        </a:rPr>
                        <a:t>年融资成本</a:t>
                      </a:r>
                      <a:endParaRPr kumimoji="0" lang="zh-CN" altLang="zh-CN" sz="1400" b="0"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182822514"/>
                  </a:ext>
                </a:extLst>
              </a:tr>
              <a:tr h="551166">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zh-CN" sz="1400" b="1" i="0" u="none" strike="noStrike" cap="none" normalizeH="0" baseline="0">
                          <a:ln>
                            <a:noFill/>
                          </a:ln>
                          <a:solidFill>
                            <a:schemeClr val="tx1">
                              <a:lumMod val="65000"/>
                              <a:lumOff val="35000"/>
                            </a:schemeClr>
                          </a:solidFill>
                          <a:effectLst/>
                          <a:latin typeface="+mn-lt"/>
                          <a:ea typeface="+mn-ea"/>
                          <a:cs typeface="+mn-ea"/>
                          <a:sym typeface="+mn-lt"/>
                        </a:rPr>
                        <a:t>银行贷款</a:t>
                      </a:r>
                      <a:endParaRPr kumimoji="0" lang="zh-CN" altLang="zh-CN" sz="1400" b="0"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zh-CN" sz="1400" b="1" i="0" u="none" strike="noStrike" cap="none" normalizeH="0" baseline="0">
                          <a:ln>
                            <a:noFill/>
                          </a:ln>
                          <a:solidFill>
                            <a:schemeClr val="tx1">
                              <a:lumMod val="65000"/>
                              <a:lumOff val="35000"/>
                            </a:schemeClr>
                          </a:solidFill>
                          <a:effectLst/>
                          <a:latin typeface="+mn-lt"/>
                          <a:ea typeface="+mn-ea"/>
                          <a:cs typeface="+mn-ea"/>
                          <a:sym typeface="+mn-lt"/>
                        </a:rPr>
                        <a:t>贷款成本低、政府有部分政策扶持</a:t>
                      </a:r>
                      <a:endParaRPr kumimoji="0" lang="zh-CN" altLang="zh-CN" sz="1400" b="0"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zh-CN" sz="1400" b="1" i="0" u="none" strike="noStrike" cap="none" normalizeH="0" baseline="0">
                          <a:ln>
                            <a:noFill/>
                          </a:ln>
                          <a:solidFill>
                            <a:schemeClr val="tx1">
                              <a:lumMod val="65000"/>
                              <a:lumOff val="35000"/>
                            </a:schemeClr>
                          </a:solidFill>
                          <a:effectLst/>
                          <a:latin typeface="+mn-lt"/>
                          <a:ea typeface="+mn-ea"/>
                          <a:cs typeface="+mn-ea"/>
                          <a:sym typeface="+mn-lt"/>
                        </a:rPr>
                        <a:t>贷款手续繁杂、审批周期较长、担保要求较高</a:t>
                      </a:r>
                      <a:endParaRPr kumimoji="0" lang="zh-CN" altLang="zh-CN" sz="1400" b="0"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en-US" sz="1400" b="1" i="0" u="none" strike="noStrike" cap="none" normalizeH="0" baseline="0">
                          <a:ln>
                            <a:noFill/>
                          </a:ln>
                          <a:solidFill>
                            <a:schemeClr val="tx1">
                              <a:lumMod val="65000"/>
                              <a:lumOff val="35000"/>
                            </a:schemeClr>
                          </a:solidFill>
                          <a:effectLst/>
                          <a:latin typeface="+mn-lt"/>
                          <a:ea typeface="+mn-ea"/>
                          <a:cs typeface="+mn-ea"/>
                          <a:sym typeface="+mn-lt"/>
                        </a:rPr>
                        <a:t>8%-10%</a:t>
                      </a:r>
                      <a:endParaRPr kumimoji="0" lang="zh-CN" altLang="en-US" sz="1400" b="0"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4139350114"/>
                  </a:ext>
                </a:extLst>
              </a:tr>
              <a:tr h="386482">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zh-CN" sz="1400" b="1" i="0" u="none" strike="noStrike" cap="none" normalizeH="0" baseline="0">
                          <a:ln>
                            <a:noFill/>
                          </a:ln>
                          <a:solidFill>
                            <a:schemeClr val="tx1">
                              <a:lumMod val="65000"/>
                              <a:lumOff val="35000"/>
                            </a:schemeClr>
                          </a:solidFill>
                          <a:effectLst/>
                          <a:latin typeface="+mn-lt"/>
                          <a:ea typeface="+mn-ea"/>
                          <a:cs typeface="+mn-ea"/>
                          <a:sym typeface="+mn-lt"/>
                        </a:rPr>
                        <a:t>民间借贷</a:t>
                      </a:r>
                      <a:endParaRPr kumimoji="0" lang="zh-CN" altLang="zh-CN" sz="1400" b="0"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zh-CN" sz="1400" b="1" i="0" u="none" strike="noStrike" cap="none" normalizeH="0" baseline="0" dirty="0">
                          <a:ln>
                            <a:noFill/>
                          </a:ln>
                          <a:solidFill>
                            <a:schemeClr val="tx1">
                              <a:lumMod val="65000"/>
                              <a:lumOff val="35000"/>
                            </a:schemeClr>
                          </a:solidFill>
                          <a:effectLst/>
                          <a:latin typeface="+mn-lt"/>
                          <a:ea typeface="+mn-ea"/>
                          <a:cs typeface="+mn-ea"/>
                          <a:sym typeface="+mn-lt"/>
                        </a:rPr>
                        <a:t>手续简便、资金到位较快，担保方式灵活多样</a:t>
                      </a:r>
                      <a:endParaRPr kumimoji="0" lang="zh-CN" altLang="zh-CN"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zh-CN" sz="1400" b="1" i="0" u="none" strike="noStrike" cap="none" normalizeH="0" baseline="0">
                          <a:ln>
                            <a:noFill/>
                          </a:ln>
                          <a:solidFill>
                            <a:schemeClr val="tx1">
                              <a:lumMod val="65000"/>
                              <a:lumOff val="35000"/>
                            </a:schemeClr>
                          </a:solidFill>
                          <a:effectLst/>
                          <a:latin typeface="+mn-lt"/>
                          <a:ea typeface="+mn-ea"/>
                          <a:cs typeface="+mn-ea"/>
                          <a:sym typeface="+mn-lt"/>
                        </a:rPr>
                        <a:t>融资成本高、法律风险大、融资时间短</a:t>
                      </a:r>
                      <a:endParaRPr kumimoji="0" lang="zh-CN" altLang="zh-CN" sz="1400" b="0"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en-US" sz="1400" b="1" i="0" u="none" strike="noStrike" cap="none" normalizeH="0" baseline="0">
                          <a:ln>
                            <a:noFill/>
                          </a:ln>
                          <a:solidFill>
                            <a:schemeClr val="tx1">
                              <a:lumMod val="65000"/>
                              <a:lumOff val="35000"/>
                            </a:schemeClr>
                          </a:solidFill>
                          <a:effectLst/>
                          <a:latin typeface="+mn-lt"/>
                          <a:ea typeface="+mn-ea"/>
                          <a:cs typeface="+mn-ea"/>
                          <a:sym typeface="+mn-lt"/>
                        </a:rPr>
                        <a:t>30%</a:t>
                      </a:r>
                      <a:endParaRPr kumimoji="0" lang="zh-CN" altLang="en-US" sz="1400" b="0"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65096883"/>
                  </a:ext>
                </a:extLst>
              </a:tr>
              <a:tr h="750119">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zh-CN" sz="1400" b="1" i="0" u="none" strike="noStrike" cap="none" normalizeH="0" baseline="0">
                          <a:ln>
                            <a:noFill/>
                          </a:ln>
                          <a:solidFill>
                            <a:schemeClr val="tx1">
                              <a:lumMod val="65000"/>
                              <a:lumOff val="35000"/>
                            </a:schemeClr>
                          </a:solidFill>
                          <a:effectLst/>
                          <a:latin typeface="+mn-lt"/>
                          <a:ea typeface="+mn-ea"/>
                          <a:cs typeface="+mn-ea"/>
                          <a:sym typeface="+mn-lt"/>
                        </a:rPr>
                        <a:t>增资扩股</a:t>
                      </a:r>
                      <a:endParaRPr kumimoji="0" lang="zh-CN" altLang="zh-CN" sz="1400" b="0"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en-US" sz="1400" b="1" i="0" u="none" strike="noStrike" cap="none" normalizeH="0" baseline="0">
                          <a:ln>
                            <a:noFill/>
                          </a:ln>
                          <a:solidFill>
                            <a:schemeClr val="tx1">
                              <a:lumMod val="65000"/>
                              <a:lumOff val="35000"/>
                            </a:schemeClr>
                          </a:solidFill>
                          <a:effectLst/>
                          <a:latin typeface="+mn-lt"/>
                          <a:ea typeface="+mn-ea"/>
                          <a:cs typeface="+mn-ea"/>
                          <a:sym typeface="+mn-lt"/>
                        </a:rPr>
                        <a:t>1、不需还本付息，只需分配红利；</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en-US" sz="1400" b="1" i="0" u="none" strike="noStrike" cap="none" normalizeH="0" baseline="0">
                          <a:ln>
                            <a:noFill/>
                          </a:ln>
                          <a:solidFill>
                            <a:schemeClr val="tx1">
                              <a:lumMod val="65000"/>
                              <a:lumOff val="35000"/>
                            </a:schemeClr>
                          </a:solidFill>
                          <a:effectLst/>
                          <a:latin typeface="+mn-lt"/>
                          <a:ea typeface="+mn-ea"/>
                          <a:cs typeface="+mn-ea"/>
                          <a:sym typeface="+mn-lt"/>
                        </a:rPr>
                        <a:t>2、增资形式灵活，可以现金或实物形式增资。</a:t>
                      </a:r>
                      <a:endParaRPr kumimoji="0" lang="zh-CN" altLang="en-US" sz="1400" b="0"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zh-CN" sz="1400" b="1" i="0" u="none" strike="noStrike" cap="none" normalizeH="0" baseline="0">
                          <a:ln>
                            <a:noFill/>
                          </a:ln>
                          <a:solidFill>
                            <a:schemeClr val="tx1">
                              <a:lumMod val="65000"/>
                              <a:lumOff val="35000"/>
                            </a:schemeClr>
                          </a:solidFill>
                          <a:effectLst/>
                          <a:latin typeface="+mn-lt"/>
                          <a:ea typeface="+mn-ea"/>
                          <a:cs typeface="+mn-ea"/>
                          <a:sym typeface="+mn-lt"/>
                        </a:rPr>
                        <a:t>股权分散，减少控股权</a:t>
                      </a:r>
                      <a:endParaRPr kumimoji="0" lang="zh-CN" altLang="zh-CN" sz="1400" b="0"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zh-CN" altLang="en-US" sz="1400" b="0"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61448951"/>
                  </a:ext>
                </a:extLst>
              </a:tr>
              <a:tr h="716802">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zh-CN" sz="1400" b="1" i="0" u="none" strike="noStrike" cap="none" normalizeH="0" baseline="0">
                          <a:ln>
                            <a:noFill/>
                          </a:ln>
                          <a:solidFill>
                            <a:schemeClr val="tx1">
                              <a:lumMod val="65000"/>
                              <a:lumOff val="35000"/>
                            </a:schemeClr>
                          </a:solidFill>
                          <a:effectLst/>
                          <a:latin typeface="+mn-lt"/>
                          <a:ea typeface="+mn-ea"/>
                          <a:cs typeface="+mn-ea"/>
                          <a:sym typeface="+mn-lt"/>
                        </a:rPr>
                        <a:t>新三板、区域股权交易市场转让</a:t>
                      </a:r>
                      <a:endParaRPr kumimoji="0" lang="zh-CN" altLang="zh-CN" sz="1400" b="0"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zh-CN" sz="1400" b="1" i="0" u="none" strike="noStrike" cap="none" normalizeH="0" baseline="0">
                          <a:ln>
                            <a:noFill/>
                          </a:ln>
                          <a:solidFill>
                            <a:schemeClr val="tx1">
                              <a:lumMod val="65000"/>
                              <a:lumOff val="35000"/>
                            </a:schemeClr>
                          </a:solidFill>
                          <a:effectLst/>
                          <a:latin typeface="+mn-lt"/>
                          <a:ea typeface="+mn-ea"/>
                          <a:cs typeface="+mn-ea"/>
                          <a:sym typeface="+mn-lt"/>
                        </a:rPr>
                        <a:t>融资成本较低，可实现企业溢价增值，可提高企业知名度和影响力</a:t>
                      </a:r>
                      <a:endParaRPr kumimoji="0" lang="zh-CN" altLang="zh-CN" sz="1400" b="0"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en-US" sz="1400" b="1" i="0" u="none" strike="noStrike" cap="none" normalizeH="0" baseline="0">
                          <a:ln>
                            <a:noFill/>
                          </a:ln>
                          <a:solidFill>
                            <a:schemeClr val="tx1">
                              <a:lumMod val="65000"/>
                              <a:lumOff val="35000"/>
                            </a:schemeClr>
                          </a:solidFill>
                          <a:effectLst/>
                          <a:latin typeface="+mn-lt"/>
                          <a:ea typeface="+mn-ea"/>
                          <a:cs typeface="+mn-ea"/>
                          <a:sym typeface="+mn-lt"/>
                        </a:rPr>
                        <a:t>符合政府政策导向，门槛较高，年营业收入500万元以上；可能会失去企业控制权</a:t>
                      </a:r>
                      <a:endParaRPr kumimoji="0" lang="zh-CN" altLang="en-US" sz="1400" b="0"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zh-CN" altLang="en-US" sz="1400" b="0"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4012797281"/>
                  </a:ext>
                </a:extLst>
              </a:tr>
              <a:tr h="551166">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zh-CN" sz="1400" b="1" i="0" u="none" strike="noStrike" cap="none" normalizeH="0" baseline="0" dirty="0">
                          <a:ln>
                            <a:noFill/>
                          </a:ln>
                          <a:solidFill>
                            <a:schemeClr val="tx1">
                              <a:lumMod val="65000"/>
                              <a:lumOff val="35000"/>
                            </a:schemeClr>
                          </a:solidFill>
                          <a:effectLst/>
                          <a:latin typeface="+mn-lt"/>
                          <a:ea typeface="+mn-ea"/>
                          <a:cs typeface="+mn-ea"/>
                          <a:sym typeface="+mn-lt"/>
                        </a:rPr>
                        <a:t>发行中小企业私募债</a:t>
                      </a:r>
                      <a:endParaRPr kumimoji="0" lang="zh-CN" altLang="zh-CN"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zh-CN" sz="1400" b="1" i="0" u="none" strike="noStrike" cap="none" normalizeH="0" baseline="0">
                          <a:ln>
                            <a:noFill/>
                          </a:ln>
                          <a:solidFill>
                            <a:schemeClr val="tx1">
                              <a:lumMod val="65000"/>
                              <a:lumOff val="35000"/>
                            </a:schemeClr>
                          </a:solidFill>
                          <a:effectLst/>
                          <a:latin typeface="+mn-lt"/>
                          <a:ea typeface="+mn-ea"/>
                          <a:cs typeface="+mn-ea"/>
                          <a:sym typeface="+mn-lt"/>
                        </a:rPr>
                        <a:t>融资成本适中、发行时间较灵活、融资期限较长、审批时间较短、筹资范围广</a:t>
                      </a:r>
                      <a:endParaRPr kumimoji="0" lang="zh-CN" altLang="zh-CN" sz="1400" b="0"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zh-CN" sz="1400" b="1" i="0" u="none" strike="noStrike" cap="none" normalizeH="0" baseline="0">
                          <a:ln>
                            <a:noFill/>
                          </a:ln>
                          <a:solidFill>
                            <a:schemeClr val="tx1">
                              <a:lumMod val="65000"/>
                              <a:lumOff val="35000"/>
                            </a:schemeClr>
                          </a:solidFill>
                          <a:effectLst/>
                          <a:latin typeface="+mn-lt"/>
                          <a:ea typeface="+mn-ea"/>
                          <a:cs typeface="+mn-ea"/>
                          <a:sym typeface="+mn-lt"/>
                        </a:rPr>
                        <a:t>财务风险高、条件要求严格、融资金额有限</a:t>
                      </a:r>
                      <a:endParaRPr kumimoji="0" lang="zh-CN" altLang="zh-CN" sz="1400" b="0"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SzPct val="120000"/>
                        <a:defRPr sz="2800">
                          <a:solidFill>
                            <a:schemeClr val="tx1"/>
                          </a:solidFill>
                          <a:latin typeface="Tahoma" panose="020B0604030504040204" pitchFamily="34" charset="0"/>
                          <a:ea typeface="宋体" panose="02010600030101010101" pitchFamily="2" charset="-122"/>
                        </a:defRPr>
                      </a:lvl1pPr>
                      <a:lvl2pPr marL="742950" indent="-285750" algn="l" eaLnBrk="0" hangingPunct="0">
                        <a:spcBef>
                          <a:spcPct val="20000"/>
                        </a:spcBef>
                        <a:buFont typeface="Tahoma" panose="020B0604030504040204" pitchFamily="34" charset="0"/>
                        <a:defRPr sz="2400">
                          <a:solidFill>
                            <a:schemeClr val="tx1"/>
                          </a:solidFill>
                          <a:latin typeface="Tahoma" panose="020B0604030504040204" pitchFamily="34" charset="0"/>
                          <a:ea typeface="宋体" panose="02010600030101010101" pitchFamily="2" charset="-122"/>
                        </a:defRPr>
                      </a:lvl2pPr>
                      <a:lvl3pPr marL="1143000" indent="-228600" algn="l" eaLnBrk="0" hangingPunct="0">
                        <a:spcBef>
                          <a:spcPct val="20000"/>
                        </a:spcBef>
                        <a:buClr>
                          <a:schemeClr val="hlink"/>
                        </a:buClr>
                        <a:buSzPct val="120000"/>
                        <a:buFont typeface="Tahoma" panose="020B0604030504040204" pitchFamily="34" charset="0"/>
                        <a:defRPr sz="2000">
                          <a:solidFill>
                            <a:schemeClr val="tx1"/>
                          </a:solidFill>
                          <a:latin typeface="Tahoma" panose="020B0604030504040204" pitchFamily="34" charset="0"/>
                          <a:ea typeface="宋体" panose="02010600030101010101" pitchFamily="2" charset="-122"/>
                        </a:defRPr>
                      </a:lvl3pPr>
                      <a:lvl4pPr marL="1600200" indent="-228600" algn="l" eaLnBrk="0" hangingPunct="0">
                        <a:spcBef>
                          <a:spcPct val="20000"/>
                        </a:spcBef>
                        <a:buFont typeface="Tahoma" panose="020B0604030504040204" pitchFamily="34" charset="0"/>
                        <a:defRPr>
                          <a:solidFill>
                            <a:schemeClr val="tx1"/>
                          </a:solidFill>
                          <a:latin typeface="Tahoma" panose="020B0604030504040204" pitchFamily="34" charset="0"/>
                          <a:ea typeface="宋体" panose="02010600030101010101" pitchFamily="2" charset="-122"/>
                        </a:defRPr>
                      </a:lvl4pPr>
                      <a:lvl5pPr marL="2057400" indent="-228600" algn="l"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en-US" sz="1400" b="1" i="0" u="none" strike="noStrike" cap="none" normalizeH="0" baseline="0" dirty="0">
                          <a:ln>
                            <a:noFill/>
                          </a:ln>
                          <a:solidFill>
                            <a:schemeClr val="tx1">
                              <a:lumMod val="65000"/>
                              <a:lumOff val="35000"/>
                            </a:schemeClr>
                          </a:solidFill>
                          <a:effectLst/>
                          <a:latin typeface="+mn-lt"/>
                          <a:ea typeface="+mn-ea"/>
                          <a:cs typeface="+mn-ea"/>
                          <a:sym typeface="+mn-lt"/>
                        </a:rPr>
                        <a:t>13%-15%</a:t>
                      </a:r>
                      <a:endPar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466318124"/>
                  </a:ext>
                </a:extLst>
              </a:tr>
            </a:tbl>
          </a:graphicData>
        </a:graphic>
      </p:graphicFrame>
      <p:grpSp>
        <p:nvGrpSpPr>
          <p:cNvPr id="4" name="组合 3"/>
          <p:cNvGrpSpPr/>
          <p:nvPr/>
        </p:nvGrpSpPr>
        <p:grpSpPr>
          <a:xfrm>
            <a:off x="104872" y="344358"/>
            <a:ext cx="11982257" cy="649081"/>
            <a:chOff x="46470" y="344358"/>
            <a:chExt cx="11982257" cy="649081"/>
          </a:xfrm>
        </p:grpSpPr>
        <p:sp>
          <p:nvSpPr>
            <p:cNvPr id="5" name="矩形 4"/>
            <p:cNvSpPr/>
            <p:nvPr/>
          </p:nvSpPr>
          <p:spPr>
            <a:xfrm>
              <a:off x="200705" y="771844"/>
              <a:ext cx="11828022" cy="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46470" y="344358"/>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146822" y="607849"/>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矩形 7"/>
          <p:cNvSpPr/>
          <p:nvPr/>
        </p:nvSpPr>
        <p:spPr>
          <a:xfrm>
            <a:off x="568709" y="206728"/>
            <a:ext cx="3602268" cy="523220"/>
          </a:xfrm>
          <a:prstGeom prst="rect">
            <a:avLst/>
          </a:prstGeom>
        </p:spPr>
        <p:txBody>
          <a:bodyPr wrap="none">
            <a:spAutoFit/>
          </a:bodyPr>
          <a:lstStyle/>
          <a:p>
            <a:r>
              <a:rPr lang="zh-CN" altLang="en-US" sz="2800" dirty="0">
                <a:solidFill>
                  <a:schemeClr val="accent4">
                    <a:lumMod val="75000"/>
                  </a:schemeClr>
                </a:solidFill>
                <a:cs typeface="+mn-ea"/>
                <a:sym typeface="+mn-lt"/>
              </a:rPr>
              <a:t>陆</a:t>
            </a:r>
            <a:r>
              <a:rPr lang="zh-CN" altLang="en-US" sz="2800" dirty="0">
                <a:solidFill>
                  <a:srgbClr val="FF0000"/>
                </a:solidFill>
                <a:cs typeface="+mn-ea"/>
                <a:sym typeface="+mn-lt"/>
              </a:rPr>
              <a:t>  知识产权质押融资</a:t>
            </a:r>
          </a:p>
        </p:txBody>
      </p:sp>
      <p:sp>
        <p:nvSpPr>
          <p:cNvPr id="9" name="矩形 8"/>
          <p:cNvSpPr/>
          <p:nvPr/>
        </p:nvSpPr>
        <p:spPr>
          <a:xfrm>
            <a:off x="10427327" y="206728"/>
            <a:ext cx="1601400" cy="523220"/>
          </a:xfrm>
          <a:prstGeom prst="rect">
            <a:avLst/>
          </a:prstGeom>
        </p:spPr>
        <p:txBody>
          <a:bodyPr wrap="none">
            <a:spAutoFit/>
          </a:bodyPr>
          <a:lstStyle/>
          <a:p>
            <a:pPr algn="ctr"/>
            <a:r>
              <a:rPr lang="en-US" altLang="zh-CN" sz="2800" dirty="0">
                <a:solidFill>
                  <a:schemeClr val="accent4">
                    <a:lumMod val="75000"/>
                  </a:schemeClr>
                </a:solidFill>
                <a:cs typeface="+mn-ea"/>
                <a:sym typeface="+mn-lt"/>
              </a:rPr>
              <a:t>PART</a:t>
            </a:r>
            <a:r>
              <a:rPr lang="en-US" altLang="zh-CN" sz="2800" dirty="0">
                <a:solidFill>
                  <a:schemeClr val="tx1">
                    <a:lumMod val="65000"/>
                    <a:lumOff val="35000"/>
                  </a:schemeClr>
                </a:solidFill>
                <a:cs typeface="+mn-ea"/>
                <a:sym typeface="+mn-lt"/>
              </a:rPr>
              <a:t> </a:t>
            </a:r>
            <a:r>
              <a:rPr lang="en-US" altLang="zh-CN" sz="2800" dirty="0">
                <a:solidFill>
                  <a:srgbClr val="FF0000"/>
                </a:solidFill>
                <a:cs typeface="+mn-ea"/>
                <a:sym typeface="+mn-lt"/>
              </a:rPr>
              <a:t>06</a:t>
            </a:r>
            <a:endParaRPr lang="zh-CN" altLang="en-US" sz="2800" dirty="0">
              <a:solidFill>
                <a:srgbClr val="FF0000"/>
              </a:solidFill>
              <a:cs typeface="+mn-ea"/>
              <a:sym typeface="+mn-lt"/>
            </a:endParaRPr>
          </a:p>
        </p:txBody>
      </p:sp>
      <p:grpSp>
        <p:nvGrpSpPr>
          <p:cNvPr id="10" name="组合 9"/>
          <p:cNvGrpSpPr/>
          <p:nvPr/>
        </p:nvGrpSpPr>
        <p:grpSpPr>
          <a:xfrm>
            <a:off x="3930137" y="1173574"/>
            <a:ext cx="4093724" cy="587591"/>
            <a:chOff x="523319" y="1507639"/>
            <a:chExt cx="4093724" cy="587591"/>
          </a:xfrm>
        </p:grpSpPr>
        <p:sp>
          <p:nvSpPr>
            <p:cNvPr id="11" name="圆角矩形 10"/>
            <p:cNvSpPr/>
            <p:nvPr/>
          </p:nvSpPr>
          <p:spPr>
            <a:xfrm>
              <a:off x="523319" y="1507639"/>
              <a:ext cx="4093724" cy="58759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736185" y="1601379"/>
              <a:ext cx="3667992" cy="400110"/>
            </a:xfrm>
            <a:prstGeom prst="rect">
              <a:avLst/>
            </a:prstGeom>
          </p:spPr>
          <p:txBody>
            <a:bodyPr wrap="none">
              <a:spAutoFit/>
            </a:bodyPr>
            <a:lstStyle/>
            <a:p>
              <a:r>
                <a:rPr lang="en-US" altLang="zh-CN" sz="2000" b="1" dirty="0">
                  <a:solidFill>
                    <a:schemeClr val="bg1"/>
                  </a:solidFill>
                  <a:cs typeface="+mn-ea"/>
                  <a:sym typeface="+mn-lt"/>
                </a:rPr>
                <a:t>1</a:t>
              </a:r>
              <a:r>
                <a:rPr lang="zh-CN" altLang="en-US" sz="2000" b="1" dirty="0">
                  <a:solidFill>
                    <a:schemeClr val="bg1"/>
                  </a:solidFill>
                  <a:cs typeface="+mn-ea"/>
                  <a:sym typeface="+mn-lt"/>
                </a:rPr>
                <a:t>、中小企业常见融资渠道对比</a:t>
              </a:r>
            </a:p>
          </p:txBody>
        </p:sp>
      </p:grpSp>
    </p:spTree>
    <p:extLst>
      <p:ext uri="{BB962C8B-B14F-4D97-AF65-F5344CB8AC3E}">
        <p14:creationId xmlns:p14="http://schemas.microsoft.com/office/powerpoint/2010/main" val="96586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par>
                          <p:cTn id="16" fill="hold">
                            <p:stCondLst>
                              <p:cond delay="14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19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2900"/>
                            </p:stCondLst>
                            <p:childTnLst>
                              <p:par>
                                <p:cTn id="29" presetID="22" presetClass="entr" presetSubtype="1" fill="hold" nodeType="afterEffect">
                                  <p:stCondLst>
                                    <p:cond delay="0"/>
                                  </p:stCondLst>
                                  <p:childTnLst>
                                    <p:set>
                                      <p:cBhvr>
                                        <p:cTn id="30" dur="1" fill="hold">
                                          <p:stCondLst>
                                            <p:cond delay="0"/>
                                          </p:stCondLst>
                                        </p:cTn>
                                        <p:tgtEl>
                                          <p:spTgt spid="57346"/>
                                        </p:tgtEl>
                                        <p:attrNameLst>
                                          <p:attrName>style.visibility</p:attrName>
                                        </p:attrNameLst>
                                      </p:cBhvr>
                                      <p:to>
                                        <p:strVal val="visible"/>
                                      </p:to>
                                    </p:set>
                                    <p:animEffect transition="in" filter="wipe(up)">
                                      <p:cBhvr>
                                        <p:cTn id="31" dur="5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42061" y="3110947"/>
            <a:ext cx="6096000" cy="1754326"/>
          </a:xfrm>
          <a:prstGeom prst="rect">
            <a:avLst/>
          </a:prstGeom>
        </p:spPr>
        <p:txBody>
          <a:bodyPr>
            <a:spAutoFit/>
          </a:bodyPr>
          <a:lstStyle/>
          <a:p>
            <a:pPr>
              <a:lnSpc>
                <a:spcPct val="150000"/>
              </a:lnSpc>
            </a:pPr>
            <a:r>
              <a:rPr lang="zh-CN" altLang="en-US" dirty="0">
                <a:solidFill>
                  <a:schemeClr val="tx1">
                    <a:lumMod val="65000"/>
                    <a:lumOff val="35000"/>
                  </a:schemeClr>
                </a:solidFill>
                <a:cs typeface="+mn-ea"/>
                <a:sym typeface="+mn-lt"/>
              </a:rPr>
              <a:t> 一种相对</a:t>
            </a:r>
            <a:r>
              <a:rPr lang="zh-CN" altLang="en-US" b="1" dirty="0">
                <a:solidFill>
                  <a:srgbClr val="FF0000"/>
                </a:solidFill>
                <a:cs typeface="+mn-ea"/>
                <a:sym typeface="+mn-lt"/>
              </a:rPr>
              <a:t>新型的融资方式</a:t>
            </a:r>
            <a:r>
              <a:rPr lang="zh-CN" altLang="en-US" dirty="0">
                <a:solidFill>
                  <a:schemeClr val="tx1">
                    <a:lumMod val="65000"/>
                    <a:lumOff val="35000"/>
                  </a:schemeClr>
                </a:solidFill>
                <a:cs typeface="+mn-ea"/>
                <a:sym typeface="+mn-lt"/>
              </a:rPr>
              <a:t>，区别于传统的以不动产作为抵押物向金融机构申请贷款的方式，指企业或个人以合法拥有的专利权、商标权、著作权中的财产权经评估后作为质押物，向银行申请融资。</a:t>
            </a:r>
          </a:p>
        </p:txBody>
      </p:sp>
      <p:grpSp>
        <p:nvGrpSpPr>
          <p:cNvPr id="4" name="组合 3"/>
          <p:cNvGrpSpPr/>
          <p:nvPr/>
        </p:nvGrpSpPr>
        <p:grpSpPr>
          <a:xfrm>
            <a:off x="104872" y="344358"/>
            <a:ext cx="11982257" cy="649081"/>
            <a:chOff x="46470" y="344358"/>
            <a:chExt cx="11982257" cy="649081"/>
          </a:xfrm>
        </p:grpSpPr>
        <p:sp>
          <p:nvSpPr>
            <p:cNvPr id="5" name="矩形 4"/>
            <p:cNvSpPr/>
            <p:nvPr/>
          </p:nvSpPr>
          <p:spPr>
            <a:xfrm>
              <a:off x="200705" y="771844"/>
              <a:ext cx="11828022" cy="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46470" y="344358"/>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146822" y="607849"/>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矩形 7"/>
          <p:cNvSpPr/>
          <p:nvPr/>
        </p:nvSpPr>
        <p:spPr>
          <a:xfrm>
            <a:off x="568709" y="206728"/>
            <a:ext cx="3602268" cy="523220"/>
          </a:xfrm>
          <a:prstGeom prst="rect">
            <a:avLst/>
          </a:prstGeom>
        </p:spPr>
        <p:txBody>
          <a:bodyPr wrap="none">
            <a:spAutoFit/>
          </a:bodyPr>
          <a:lstStyle/>
          <a:p>
            <a:r>
              <a:rPr lang="zh-CN" altLang="en-US" sz="2800" dirty="0">
                <a:solidFill>
                  <a:schemeClr val="accent4">
                    <a:lumMod val="75000"/>
                  </a:schemeClr>
                </a:solidFill>
                <a:cs typeface="+mn-ea"/>
                <a:sym typeface="+mn-lt"/>
              </a:rPr>
              <a:t>陆</a:t>
            </a:r>
            <a:r>
              <a:rPr lang="zh-CN" altLang="en-US" sz="2800" dirty="0">
                <a:solidFill>
                  <a:srgbClr val="FF0000"/>
                </a:solidFill>
                <a:cs typeface="+mn-ea"/>
                <a:sym typeface="+mn-lt"/>
              </a:rPr>
              <a:t>  知识产权质押融资</a:t>
            </a:r>
          </a:p>
        </p:txBody>
      </p:sp>
      <p:sp>
        <p:nvSpPr>
          <p:cNvPr id="9" name="矩形 8"/>
          <p:cNvSpPr/>
          <p:nvPr/>
        </p:nvSpPr>
        <p:spPr>
          <a:xfrm>
            <a:off x="10427327" y="206728"/>
            <a:ext cx="1601400" cy="523220"/>
          </a:xfrm>
          <a:prstGeom prst="rect">
            <a:avLst/>
          </a:prstGeom>
        </p:spPr>
        <p:txBody>
          <a:bodyPr wrap="none">
            <a:spAutoFit/>
          </a:bodyPr>
          <a:lstStyle/>
          <a:p>
            <a:pPr algn="ctr"/>
            <a:r>
              <a:rPr lang="en-US" altLang="zh-CN" sz="2800" dirty="0">
                <a:solidFill>
                  <a:schemeClr val="accent4">
                    <a:lumMod val="75000"/>
                  </a:schemeClr>
                </a:solidFill>
                <a:cs typeface="+mn-ea"/>
                <a:sym typeface="+mn-lt"/>
              </a:rPr>
              <a:t>PART</a:t>
            </a:r>
            <a:r>
              <a:rPr lang="en-US" altLang="zh-CN" sz="2800" dirty="0">
                <a:solidFill>
                  <a:schemeClr val="tx1">
                    <a:lumMod val="65000"/>
                    <a:lumOff val="35000"/>
                  </a:schemeClr>
                </a:solidFill>
                <a:cs typeface="+mn-ea"/>
                <a:sym typeface="+mn-lt"/>
              </a:rPr>
              <a:t> </a:t>
            </a:r>
            <a:r>
              <a:rPr lang="en-US" altLang="zh-CN" sz="2800" dirty="0">
                <a:solidFill>
                  <a:srgbClr val="FF0000"/>
                </a:solidFill>
                <a:cs typeface="+mn-ea"/>
                <a:sym typeface="+mn-lt"/>
              </a:rPr>
              <a:t>06</a:t>
            </a:r>
            <a:endParaRPr lang="zh-CN" altLang="en-US" sz="2800" dirty="0">
              <a:solidFill>
                <a:srgbClr val="FF0000"/>
              </a:solidFill>
              <a:cs typeface="+mn-ea"/>
              <a:sym typeface="+mn-lt"/>
            </a:endParaRPr>
          </a:p>
        </p:txBody>
      </p:sp>
      <p:grpSp>
        <p:nvGrpSpPr>
          <p:cNvPr id="10" name="组合 9"/>
          <p:cNvGrpSpPr/>
          <p:nvPr/>
        </p:nvGrpSpPr>
        <p:grpSpPr>
          <a:xfrm>
            <a:off x="4049138" y="1581079"/>
            <a:ext cx="4093724" cy="587591"/>
            <a:chOff x="523319" y="1507639"/>
            <a:chExt cx="4093724" cy="587591"/>
          </a:xfrm>
        </p:grpSpPr>
        <p:sp>
          <p:nvSpPr>
            <p:cNvPr id="11" name="圆角矩形 10"/>
            <p:cNvSpPr/>
            <p:nvPr/>
          </p:nvSpPr>
          <p:spPr>
            <a:xfrm>
              <a:off x="523319" y="1507639"/>
              <a:ext cx="4093724" cy="58759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992666" y="1601379"/>
              <a:ext cx="3155031" cy="400110"/>
            </a:xfrm>
            <a:prstGeom prst="rect">
              <a:avLst/>
            </a:prstGeom>
          </p:spPr>
          <p:txBody>
            <a:bodyPr wrap="none">
              <a:spAutoFit/>
            </a:bodyPr>
            <a:lstStyle/>
            <a:p>
              <a:r>
                <a:rPr lang="en-US" altLang="zh-CN" sz="2000" b="1" dirty="0">
                  <a:solidFill>
                    <a:schemeClr val="bg1"/>
                  </a:solidFill>
                  <a:cs typeface="+mn-ea"/>
                  <a:sym typeface="+mn-lt"/>
                </a:rPr>
                <a:t>2</a:t>
              </a:r>
              <a:r>
                <a:rPr lang="zh-CN" altLang="en-US" sz="2000" b="1" dirty="0">
                  <a:solidFill>
                    <a:schemeClr val="bg1"/>
                  </a:solidFill>
                  <a:cs typeface="+mn-ea"/>
                  <a:sym typeface="+mn-lt"/>
                </a:rPr>
                <a:t>、知识产权质押融资概念</a:t>
              </a:r>
            </a:p>
          </p:txBody>
        </p:sp>
      </p:grpSp>
      <p:grpSp>
        <p:nvGrpSpPr>
          <p:cNvPr id="16" name="组合 15"/>
          <p:cNvGrpSpPr/>
          <p:nvPr/>
        </p:nvGrpSpPr>
        <p:grpSpPr>
          <a:xfrm>
            <a:off x="7802218" y="2765016"/>
            <a:ext cx="2760691" cy="2587274"/>
            <a:chOff x="8378688" y="1850617"/>
            <a:chExt cx="2760691" cy="2587274"/>
          </a:xfrm>
        </p:grpSpPr>
        <p:sp>
          <p:nvSpPr>
            <p:cNvPr id="13" name="AutoShape 19"/>
            <p:cNvSpPr>
              <a:spLocks noChangeArrowheads="1"/>
            </p:cNvSpPr>
            <p:nvPr/>
          </p:nvSpPr>
          <p:spPr bwMode="auto">
            <a:xfrm>
              <a:off x="8378688" y="2828014"/>
              <a:ext cx="2760691" cy="1609877"/>
            </a:xfrm>
            <a:prstGeom prst="flowChartAlternateProcess">
              <a:avLst/>
            </a:prstGeom>
            <a:solidFill>
              <a:schemeClr val="accent4">
                <a:lumMod val="60000"/>
                <a:lumOff val="40000"/>
              </a:schemeClr>
            </a:solidFill>
            <a:ln w="9525" cmpd="sng">
              <a:noFill/>
              <a:miter lim="800000"/>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200" dirty="0">
                  <a:solidFill>
                    <a:srgbClr val="FF0000"/>
                  </a:solidFill>
                  <a:latin typeface="+mn-lt"/>
                  <a:ea typeface="+mn-ea"/>
                  <a:cs typeface="+mn-ea"/>
                  <a:sym typeface="+mn-lt"/>
                </a:rPr>
                <a:t>知识产权质押融资</a:t>
              </a:r>
            </a:p>
          </p:txBody>
        </p:sp>
        <p:sp>
          <p:nvSpPr>
            <p:cNvPr id="14" name="椭圆 13"/>
            <p:cNvSpPr/>
            <p:nvPr/>
          </p:nvSpPr>
          <p:spPr>
            <a:xfrm>
              <a:off x="9321711" y="1850617"/>
              <a:ext cx="874644" cy="832948"/>
            </a:xfrm>
            <a:prstGeom prst="ellipse">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9525635" y="2051647"/>
              <a:ext cx="466795" cy="430887"/>
            </a:xfrm>
            <a:prstGeom prst="rect">
              <a:avLst/>
            </a:prstGeom>
            <a:noFill/>
          </p:spPr>
          <p:txBody>
            <a:bodyPr wrap="none" rtlCol="0">
              <a:spAutoFit/>
            </a:bodyPr>
            <a:lstStyle/>
            <a:p>
              <a:pPr algn="ctr"/>
              <a:r>
                <a:rPr lang="zh-CN" altLang="en-US" sz="2200" dirty="0">
                  <a:solidFill>
                    <a:srgbClr val="C00000"/>
                  </a:solidFill>
                  <a:cs typeface="+mn-ea"/>
                  <a:sym typeface="+mn-lt"/>
                </a:rPr>
                <a:t>新</a:t>
              </a:r>
            </a:p>
          </p:txBody>
        </p:sp>
      </p:grpSp>
    </p:spTree>
    <p:extLst>
      <p:ext uri="{BB962C8B-B14F-4D97-AF65-F5344CB8AC3E}">
        <p14:creationId xmlns:p14="http://schemas.microsoft.com/office/powerpoint/2010/main" val="235065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par>
                          <p:cTn id="16" fill="hold">
                            <p:stCondLst>
                              <p:cond delay="14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19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2900"/>
                            </p:stCondLst>
                            <p:childTnLst>
                              <p:par>
                                <p:cTn id="29" presetID="42"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3900"/>
                            </p:stCondLst>
                            <p:childTnLst>
                              <p:par>
                                <p:cTn id="35" presetID="14" presetClass="entr" presetSubtype="10"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randombar(horizont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4872" y="344358"/>
            <a:ext cx="11982257" cy="649081"/>
            <a:chOff x="46470" y="344358"/>
            <a:chExt cx="11982257" cy="649081"/>
          </a:xfrm>
        </p:grpSpPr>
        <p:sp>
          <p:nvSpPr>
            <p:cNvPr id="7" name="矩形 6"/>
            <p:cNvSpPr/>
            <p:nvPr/>
          </p:nvSpPr>
          <p:spPr>
            <a:xfrm>
              <a:off x="200705" y="771844"/>
              <a:ext cx="11828022" cy="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46470" y="344358"/>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146822" y="607849"/>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矩形 9"/>
          <p:cNvSpPr/>
          <p:nvPr/>
        </p:nvSpPr>
        <p:spPr>
          <a:xfrm>
            <a:off x="568709" y="206728"/>
            <a:ext cx="3602268" cy="523220"/>
          </a:xfrm>
          <a:prstGeom prst="rect">
            <a:avLst/>
          </a:prstGeom>
        </p:spPr>
        <p:txBody>
          <a:bodyPr wrap="none">
            <a:spAutoFit/>
          </a:bodyPr>
          <a:lstStyle/>
          <a:p>
            <a:r>
              <a:rPr lang="zh-CN" altLang="en-US" sz="2800" dirty="0">
                <a:solidFill>
                  <a:schemeClr val="accent4">
                    <a:lumMod val="75000"/>
                  </a:schemeClr>
                </a:solidFill>
                <a:cs typeface="+mn-ea"/>
                <a:sym typeface="+mn-lt"/>
              </a:rPr>
              <a:t>陆</a:t>
            </a:r>
            <a:r>
              <a:rPr lang="zh-CN" altLang="en-US" sz="2800" dirty="0">
                <a:solidFill>
                  <a:srgbClr val="FF0000"/>
                </a:solidFill>
                <a:cs typeface="+mn-ea"/>
                <a:sym typeface="+mn-lt"/>
              </a:rPr>
              <a:t>  知识产权质押融资</a:t>
            </a:r>
          </a:p>
        </p:txBody>
      </p:sp>
      <p:sp>
        <p:nvSpPr>
          <p:cNvPr id="11" name="矩形 10"/>
          <p:cNvSpPr/>
          <p:nvPr/>
        </p:nvSpPr>
        <p:spPr>
          <a:xfrm>
            <a:off x="10427327" y="206728"/>
            <a:ext cx="1601400" cy="523220"/>
          </a:xfrm>
          <a:prstGeom prst="rect">
            <a:avLst/>
          </a:prstGeom>
        </p:spPr>
        <p:txBody>
          <a:bodyPr wrap="none">
            <a:spAutoFit/>
          </a:bodyPr>
          <a:lstStyle/>
          <a:p>
            <a:pPr algn="ctr"/>
            <a:r>
              <a:rPr lang="en-US" altLang="zh-CN" sz="2800" dirty="0">
                <a:solidFill>
                  <a:schemeClr val="accent4">
                    <a:lumMod val="75000"/>
                  </a:schemeClr>
                </a:solidFill>
                <a:cs typeface="+mn-ea"/>
                <a:sym typeface="+mn-lt"/>
              </a:rPr>
              <a:t>PART</a:t>
            </a:r>
            <a:r>
              <a:rPr lang="en-US" altLang="zh-CN" sz="2800" dirty="0">
                <a:solidFill>
                  <a:schemeClr val="tx1">
                    <a:lumMod val="65000"/>
                    <a:lumOff val="35000"/>
                  </a:schemeClr>
                </a:solidFill>
                <a:cs typeface="+mn-ea"/>
                <a:sym typeface="+mn-lt"/>
              </a:rPr>
              <a:t> </a:t>
            </a:r>
            <a:r>
              <a:rPr lang="en-US" altLang="zh-CN" sz="2800" dirty="0">
                <a:solidFill>
                  <a:srgbClr val="FF0000"/>
                </a:solidFill>
                <a:cs typeface="+mn-ea"/>
                <a:sym typeface="+mn-lt"/>
              </a:rPr>
              <a:t>06</a:t>
            </a:r>
            <a:endParaRPr lang="zh-CN" altLang="en-US" sz="2800" dirty="0">
              <a:solidFill>
                <a:srgbClr val="FF0000"/>
              </a:solidFill>
              <a:cs typeface="+mn-ea"/>
              <a:sym typeface="+mn-lt"/>
            </a:endParaRPr>
          </a:p>
        </p:txBody>
      </p:sp>
      <p:grpSp>
        <p:nvGrpSpPr>
          <p:cNvPr id="12" name="组合 11"/>
          <p:cNvGrpSpPr/>
          <p:nvPr/>
        </p:nvGrpSpPr>
        <p:grpSpPr>
          <a:xfrm>
            <a:off x="4049138" y="1208371"/>
            <a:ext cx="4093724" cy="587591"/>
            <a:chOff x="523319" y="1507639"/>
            <a:chExt cx="4093724" cy="587591"/>
          </a:xfrm>
        </p:grpSpPr>
        <p:sp>
          <p:nvSpPr>
            <p:cNvPr id="13" name="圆角矩形 12"/>
            <p:cNvSpPr/>
            <p:nvPr/>
          </p:nvSpPr>
          <p:spPr>
            <a:xfrm>
              <a:off x="523319" y="1507639"/>
              <a:ext cx="4093724" cy="58759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992666" y="1601379"/>
              <a:ext cx="3155031" cy="400110"/>
            </a:xfrm>
            <a:prstGeom prst="rect">
              <a:avLst/>
            </a:prstGeom>
          </p:spPr>
          <p:txBody>
            <a:bodyPr wrap="none">
              <a:spAutoFit/>
            </a:bodyPr>
            <a:lstStyle/>
            <a:p>
              <a:r>
                <a:rPr lang="en-US" altLang="zh-CN" sz="2000" b="1" dirty="0">
                  <a:solidFill>
                    <a:schemeClr val="bg1"/>
                  </a:solidFill>
                  <a:cs typeface="+mn-ea"/>
                  <a:sym typeface="+mn-lt"/>
                </a:rPr>
                <a:t>3</a:t>
              </a:r>
              <a:r>
                <a:rPr lang="zh-CN" altLang="en-US" sz="2000" b="1" dirty="0">
                  <a:solidFill>
                    <a:schemeClr val="bg1"/>
                  </a:solidFill>
                  <a:cs typeface="+mn-ea"/>
                  <a:sym typeface="+mn-lt"/>
                </a:rPr>
                <a:t>、知识产权质押融资模式</a:t>
              </a:r>
            </a:p>
          </p:txBody>
        </p:sp>
      </p:grpSp>
      <p:grpSp>
        <p:nvGrpSpPr>
          <p:cNvPr id="15" name="组合 14"/>
          <p:cNvGrpSpPr/>
          <p:nvPr/>
        </p:nvGrpSpPr>
        <p:grpSpPr>
          <a:xfrm>
            <a:off x="914401" y="2127234"/>
            <a:ext cx="2988000" cy="3353396"/>
            <a:chOff x="8378687" y="1850617"/>
            <a:chExt cx="2988000" cy="3353396"/>
          </a:xfrm>
        </p:grpSpPr>
        <p:sp>
          <p:nvSpPr>
            <p:cNvPr id="16" name="AutoShape 19"/>
            <p:cNvSpPr>
              <a:spLocks noChangeArrowheads="1"/>
            </p:cNvSpPr>
            <p:nvPr/>
          </p:nvSpPr>
          <p:spPr bwMode="auto">
            <a:xfrm>
              <a:off x="8378687" y="2828013"/>
              <a:ext cx="2988000" cy="2376000"/>
            </a:xfrm>
            <a:prstGeom prst="flowChartAlternateProcess">
              <a:avLst/>
            </a:prstGeom>
            <a:solidFill>
              <a:schemeClr val="accent4">
                <a:lumMod val="60000"/>
                <a:lumOff val="40000"/>
              </a:schemeClr>
            </a:solidFill>
            <a:ln w="9525" cmpd="sng">
              <a:noFill/>
              <a:miter lim="800000"/>
              <a:headEnd/>
              <a:tailEnd/>
            </a:ln>
          </p:spPr>
          <p:txBody>
            <a:bodyPr wrap="none" anchor="t"/>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rgbClr val="FF0000"/>
                  </a:solidFill>
                  <a:latin typeface="+mn-lt"/>
                  <a:ea typeface="+mn-ea"/>
                  <a:cs typeface="+mn-ea"/>
                  <a:sym typeface="+mn-lt"/>
                </a:rPr>
                <a:t>质押</a:t>
              </a:r>
              <a:endParaRPr lang="en-US" altLang="zh-CN" sz="2000" dirty="0">
                <a:solidFill>
                  <a:srgbClr val="FF0000"/>
                </a:solidFill>
                <a:latin typeface="+mn-lt"/>
                <a:ea typeface="+mn-ea"/>
                <a:cs typeface="+mn-ea"/>
                <a:sym typeface="+mn-lt"/>
              </a:endParaRPr>
            </a:p>
            <a:p>
              <a:pPr eaLnBrk="1" hangingPunct="1"/>
              <a:endParaRPr lang="zh-CN" altLang="en-US" sz="800" dirty="0">
                <a:solidFill>
                  <a:srgbClr val="FF0000"/>
                </a:solidFill>
                <a:latin typeface="+mn-lt"/>
                <a:ea typeface="+mn-ea"/>
                <a:cs typeface="+mn-ea"/>
                <a:sym typeface="+mn-lt"/>
              </a:endParaRPr>
            </a:p>
            <a:p>
              <a:pPr eaLnBrk="1" hangingPunct="1"/>
              <a:r>
                <a:rPr lang="zh-CN" altLang="en-US" dirty="0">
                  <a:solidFill>
                    <a:schemeClr val="tx1">
                      <a:lumMod val="65000"/>
                      <a:lumOff val="35000"/>
                    </a:schemeClr>
                  </a:solidFill>
                  <a:latin typeface="+mn-lt"/>
                  <a:ea typeface="+mn-ea"/>
                  <a:cs typeface="+mn-ea"/>
                  <a:sym typeface="+mn-lt"/>
                </a:rPr>
                <a:t>知识产权质押作为贷款的</a:t>
              </a:r>
              <a:endParaRPr lang="en-US" altLang="zh-CN" dirty="0">
                <a:solidFill>
                  <a:schemeClr val="tx1">
                    <a:lumMod val="65000"/>
                    <a:lumOff val="35000"/>
                  </a:schemeClr>
                </a:solidFill>
                <a:latin typeface="+mn-lt"/>
                <a:ea typeface="+mn-ea"/>
                <a:cs typeface="+mn-ea"/>
                <a:sym typeface="+mn-lt"/>
              </a:endParaRPr>
            </a:p>
            <a:p>
              <a:pPr eaLnBrk="1" hangingPunct="1"/>
              <a:r>
                <a:rPr lang="zh-CN" altLang="en-US" dirty="0">
                  <a:solidFill>
                    <a:schemeClr val="tx1">
                      <a:lumMod val="65000"/>
                      <a:lumOff val="35000"/>
                    </a:schemeClr>
                  </a:solidFill>
                  <a:latin typeface="+mn-lt"/>
                  <a:ea typeface="+mn-ea"/>
                  <a:cs typeface="+mn-ea"/>
                  <a:sym typeface="+mn-lt"/>
                </a:rPr>
                <a:t>唯一担保形式</a:t>
              </a:r>
            </a:p>
          </p:txBody>
        </p:sp>
        <p:sp>
          <p:nvSpPr>
            <p:cNvPr id="17" name="椭圆 16"/>
            <p:cNvSpPr/>
            <p:nvPr/>
          </p:nvSpPr>
          <p:spPr>
            <a:xfrm>
              <a:off x="9321711" y="1850617"/>
              <a:ext cx="874644" cy="832948"/>
            </a:xfrm>
            <a:prstGeom prst="ellipse">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9501591" y="2051647"/>
              <a:ext cx="514886" cy="430887"/>
            </a:xfrm>
            <a:prstGeom prst="rect">
              <a:avLst/>
            </a:prstGeom>
            <a:noFill/>
          </p:spPr>
          <p:txBody>
            <a:bodyPr wrap="none" rtlCol="0">
              <a:spAutoFit/>
            </a:bodyPr>
            <a:lstStyle/>
            <a:p>
              <a:pPr algn="ctr"/>
              <a:r>
                <a:rPr lang="en-US" altLang="zh-CN" sz="2200" dirty="0">
                  <a:solidFill>
                    <a:srgbClr val="C00000"/>
                  </a:solidFill>
                  <a:cs typeface="+mn-ea"/>
                  <a:sym typeface="+mn-lt"/>
                </a:rPr>
                <a:t>01</a:t>
              </a:r>
              <a:endParaRPr lang="zh-CN" altLang="en-US" sz="2200" dirty="0">
                <a:solidFill>
                  <a:srgbClr val="C00000"/>
                </a:solidFill>
                <a:cs typeface="+mn-ea"/>
                <a:sym typeface="+mn-lt"/>
              </a:endParaRPr>
            </a:p>
          </p:txBody>
        </p:sp>
      </p:grpSp>
      <p:grpSp>
        <p:nvGrpSpPr>
          <p:cNvPr id="19" name="组合 18"/>
          <p:cNvGrpSpPr/>
          <p:nvPr/>
        </p:nvGrpSpPr>
        <p:grpSpPr>
          <a:xfrm>
            <a:off x="4518485" y="2127234"/>
            <a:ext cx="2988000" cy="3353396"/>
            <a:chOff x="8181518" y="1850617"/>
            <a:chExt cx="2988000" cy="3353396"/>
          </a:xfrm>
        </p:grpSpPr>
        <p:sp>
          <p:nvSpPr>
            <p:cNvPr id="20" name="AutoShape 19"/>
            <p:cNvSpPr>
              <a:spLocks noChangeArrowheads="1"/>
            </p:cNvSpPr>
            <p:nvPr/>
          </p:nvSpPr>
          <p:spPr bwMode="auto">
            <a:xfrm>
              <a:off x="8181518" y="2828013"/>
              <a:ext cx="2988000" cy="2376000"/>
            </a:xfrm>
            <a:prstGeom prst="flowChartAlternateProcess">
              <a:avLst/>
            </a:prstGeom>
            <a:solidFill>
              <a:schemeClr val="accent4">
                <a:lumMod val="60000"/>
                <a:lumOff val="40000"/>
              </a:schemeClr>
            </a:solidFill>
            <a:ln w="9525" cmpd="sng">
              <a:noFill/>
              <a:miter lim="800000"/>
              <a:headEnd/>
              <a:tailEnd/>
            </a:ln>
          </p:spPr>
          <p:txBody>
            <a:bodyPr wrap="none" anchor="t"/>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rgbClr val="FF0000"/>
                  </a:solidFill>
                  <a:latin typeface="+mn-lt"/>
                  <a:ea typeface="+mn-ea"/>
                  <a:cs typeface="+mn-ea"/>
                  <a:sym typeface="+mn-lt"/>
                </a:rPr>
                <a:t>质押加保证</a:t>
              </a:r>
              <a:endParaRPr lang="en-US" altLang="zh-CN" sz="2000" dirty="0">
                <a:solidFill>
                  <a:srgbClr val="FF0000"/>
                </a:solidFill>
                <a:latin typeface="+mn-lt"/>
                <a:ea typeface="+mn-ea"/>
                <a:cs typeface="+mn-ea"/>
                <a:sym typeface="+mn-lt"/>
              </a:endParaRPr>
            </a:p>
            <a:p>
              <a:pPr eaLnBrk="1" hangingPunct="1"/>
              <a:endParaRPr lang="zh-CN" altLang="en-US" sz="800" dirty="0">
                <a:solidFill>
                  <a:srgbClr val="FF0000"/>
                </a:solidFill>
                <a:latin typeface="+mn-lt"/>
                <a:ea typeface="+mn-ea"/>
                <a:cs typeface="+mn-ea"/>
                <a:sym typeface="+mn-lt"/>
              </a:endParaRPr>
            </a:p>
            <a:p>
              <a:pPr eaLnBrk="1" hangingPunct="1"/>
              <a:r>
                <a:rPr lang="zh-CN" altLang="en-US" dirty="0">
                  <a:solidFill>
                    <a:schemeClr val="tx1">
                      <a:lumMod val="65000"/>
                      <a:lumOff val="35000"/>
                    </a:schemeClr>
                  </a:solidFill>
                  <a:latin typeface="+mn-lt"/>
                  <a:ea typeface="+mn-ea"/>
                  <a:cs typeface="+mn-ea"/>
                  <a:sym typeface="+mn-lt"/>
                </a:rPr>
                <a:t>以知识产权质押作为主要</a:t>
              </a:r>
              <a:endParaRPr lang="en-US" altLang="zh-CN" dirty="0">
                <a:solidFill>
                  <a:schemeClr val="tx1">
                    <a:lumMod val="65000"/>
                    <a:lumOff val="35000"/>
                  </a:schemeClr>
                </a:solidFill>
                <a:latin typeface="+mn-lt"/>
                <a:ea typeface="+mn-ea"/>
                <a:cs typeface="+mn-ea"/>
                <a:sym typeface="+mn-lt"/>
              </a:endParaRPr>
            </a:p>
            <a:p>
              <a:pPr eaLnBrk="1" hangingPunct="1"/>
              <a:r>
                <a:rPr lang="zh-CN" altLang="en-US" dirty="0">
                  <a:solidFill>
                    <a:schemeClr val="tx1">
                      <a:lumMod val="65000"/>
                      <a:lumOff val="35000"/>
                    </a:schemeClr>
                  </a:solidFill>
                  <a:latin typeface="+mn-lt"/>
                  <a:ea typeface="+mn-ea"/>
                  <a:cs typeface="+mn-ea"/>
                  <a:sym typeface="+mn-lt"/>
                </a:rPr>
                <a:t>担保形式，以第三方连带</a:t>
              </a:r>
              <a:endParaRPr lang="en-US" altLang="zh-CN" dirty="0">
                <a:solidFill>
                  <a:schemeClr val="tx1">
                    <a:lumMod val="65000"/>
                    <a:lumOff val="35000"/>
                  </a:schemeClr>
                </a:solidFill>
                <a:latin typeface="+mn-lt"/>
                <a:ea typeface="+mn-ea"/>
                <a:cs typeface="+mn-ea"/>
                <a:sym typeface="+mn-lt"/>
              </a:endParaRPr>
            </a:p>
            <a:p>
              <a:pPr eaLnBrk="1" hangingPunct="1"/>
              <a:r>
                <a:rPr lang="zh-CN" altLang="en-US" dirty="0">
                  <a:solidFill>
                    <a:schemeClr val="tx1">
                      <a:lumMod val="65000"/>
                      <a:lumOff val="35000"/>
                    </a:schemeClr>
                  </a:solidFill>
                  <a:latin typeface="+mn-lt"/>
                  <a:ea typeface="+mn-ea"/>
                  <a:cs typeface="+mn-ea"/>
                  <a:sym typeface="+mn-lt"/>
                </a:rPr>
                <a:t>责任保证（担保公司）保</a:t>
              </a:r>
              <a:endParaRPr lang="en-US" altLang="zh-CN" dirty="0">
                <a:solidFill>
                  <a:schemeClr val="tx1">
                    <a:lumMod val="65000"/>
                    <a:lumOff val="35000"/>
                  </a:schemeClr>
                </a:solidFill>
                <a:latin typeface="+mn-lt"/>
                <a:ea typeface="+mn-ea"/>
                <a:cs typeface="+mn-ea"/>
                <a:sym typeface="+mn-lt"/>
              </a:endParaRPr>
            </a:p>
            <a:p>
              <a:pPr eaLnBrk="1" hangingPunct="1"/>
              <a:r>
                <a:rPr lang="zh-CN" altLang="en-US" dirty="0">
                  <a:solidFill>
                    <a:schemeClr val="tx1">
                      <a:lumMod val="65000"/>
                      <a:lumOff val="35000"/>
                    </a:schemeClr>
                  </a:solidFill>
                  <a:latin typeface="+mn-lt"/>
                  <a:ea typeface="+mn-ea"/>
                  <a:cs typeface="+mn-ea"/>
                  <a:sym typeface="+mn-lt"/>
                </a:rPr>
                <a:t>证作为补充组合担保；</a:t>
              </a:r>
            </a:p>
          </p:txBody>
        </p:sp>
        <p:sp>
          <p:nvSpPr>
            <p:cNvPr id="21" name="椭圆 20"/>
            <p:cNvSpPr/>
            <p:nvPr/>
          </p:nvSpPr>
          <p:spPr>
            <a:xfrm>
              <a:off x="9321711" y="1850617"/>
              <a:ext cx="874644" cy="832948"/>
            </a:xfrm>
            <a:prstGeom prst="ellipse">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9501591" y="2051647"/>
              <a:ext cx="514886" cy="430887"/>
            </a:xfrm>
            <a:prstGeom prst="rect">
              <a:avLst/>
            </a:prstGeom>
            <a:noFill/>
          </p:spPr>
          <p:txBody>
            <a:bodyPr wrap="none" rtlCol="0">
              <a:spAutoFit/>
            </a:bodyPr>
            <a:lstStyle/>
            <a:p>
              <a:pPr algn="ctr"/>
              <a:r>
                <a:rPr lang="en-US" altLang="zh-CN" sz="2200" dirty="0">
                  <a:solidFill>
                    <a:srgbClr val="C00000"/>
                  </a:solidFill>
                  <a:cs typeface="+mn-ea"/>
                  <a:sym typeface="+mn-lt"/>
                </a:rPr>
                <a:t>02</a:t>
              </a:r>
              <a:endParaRPr lang="zh-CN" altLang="en-US" sz="2200" dirty="0">
                <a:solidFill>
                  <a:srgbClr val="C00000"/>
                </a:solidFill>
                <a:cs typeface="+mn-ea"/>
                <a:sym typeface="+mn-lt"/>
              </a:endParaRPr>
            </a:p>
          </p:txBody>
        </p:sp>
      </p:grpSp>
      <p:grpSp>
        <p:nvGrpSpPr>
          <p:cNvPr id="23" name="组合 22"/>
          <p:cNvGrpSpPr/>
          <p:nvPr/>
        </p:nvGrpSpPr>
        <p:grpSpPr>
          <a:xfrm>
            <a:off x="8122569" y="2127233"/>
            <a:ext cx="2988364" cy="3353397"/>
            <a:chOff x="8151016" y="1850617"/>
            <a:chExt cx="2988364" cy="3353397"/>
          </a:xfrm>
        </p:grpSpPr>
        <p:sp>
          <p:nvSpPr>
            <p:cNvPr id="24" name="AutoShape 19"/>
            <p:cNvSpPr>
              <a:spLocks noChangeArrowheads="1"/>
            </p:cNvSpPr>
            <p:nvPr/>
          </p:nvSpPr>
          <p:spPr bwMode="auto">
            <a:xfrm>
              <a:off x="8151016" y="2828014"/>
              <a:ext cx="2988364" cy="2376000"/>
            </a:xfrm>
            <a:prstGeom prst="flowChartAlternateProcess">
              <a:avLst/>
            </a:prstGeom>
            <a:solidFill>
              <a:schemeClr val="accent4">
                <a:lumMod val="60000"/>
                <a:lumOff val="40000"/>
              </a:schemeClr>
            </a:solidFill>
            <a:ln w="9525" cmpd="sng">
              <a:noFill/>
              <a:miter lim="800000"/>
              <a:headEnd/>
              <a:tailEnd/>
            </a:ln>
          </p:spPr>
          <p:txBody>
            <a:bodyPr wrap="none" anchor="t"/>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FF0000"/>
                  </a:solidFill>
                  <a:latin typeface="+mn-lt"/>
                  <a:ea typeface="+mn-ea"/>
                  <a:cs typeface="+mn-ea"/>
                  <a:sym typeface="+mn-lt"/>
                </a:rPr>
                <a:t>质押加其他抵押担保（桂）</a:t>
              </a:r>
            </a:p>
            <a:p>
              <a:pPr eaLnBrk="1" hangingPunct="1"/>
              <a:endParaRPr lang="en-US" altLang="zh-CN" sz="800" dirty="0">
                <a:solidFill>
                  <a:schemeClr val="bg1"/>
                </a:solidFill>
                <a:latin typeface="+mn-lt"/>
                <a:ea typeface="+mn-ea"/>
                <a:cs typeface="+mn-ea"/>
                <a:sym typeface="+mn-lt"/>
              </a:endParaRPr>
            </a:p>
            <a:p>
              <a:pPr eaLnBrk="1" hangingPunct="1"/>
              <a:r>
                <a:rPr lang="zh-CN" altLang="en-US" dirty="0">
                  <a:solidFill>
                    <a:schemeClr val="tx1">
                      <a:lumMod val="65000"/>
                      <a:lumOff val="35000"/>
                    </a:schemeClr>
                  </a:solidFill>
                  <a:latin typeface="+mn-lt"/>
                  <a:ea typeface="+mn-ea"/>
                  <a:cs typeface="+mn-ea"/>
                  <a:sym typeface="+mn-lt"/>
                </a:rPr>
                <a:t>以知识产权作为主要担保</a:t>
              </a:r>
              <a:endParaRPr lang="en-US" altLang="zh-CN" dirty="0">
                <a:solidFill>
                  <a:schemeClr val="tx1">
                    <a:lumMod val="65000"/>
                    <a:lumOff val="35000"/>
                  </a:schemeClr>
                </a:solidFill>
                <a:latin typeface="+mn-lt"/>
                <a:ea typeface="+mn-ea"/>
                <a:cs typeface="+mn-ea"/>
                <a:sym typeface="+mn-lt"/>
              </a:endParaRPr>
            </a:p>
            <a:p>
              <a:pPr eaLnBrk="1" hangingPunct="1"/>
              <a:r>
                <a:rPr lang="zh-CN" altLang="en-US" dirty="0">
                  <a:solidFill>
                    <a:schemeClr val="tx1">
                      <a:lumMod val="65000"/>
                      <a:lumOff val="35000"/>
                    </a:schemeClr>
                  </a:solidFill>
                  <a:latin typeface="+mn-lt"/>
                  <a:ea typeface="+mn-ea"/>
                  <a:cs typeface="+mn-ea"/>
                  <a:sym typeface="+mn-lt"/>
                </a:rPr>
                <a:t>形式，以房产、设备等固</a:t>
              </a:r>
              <a:endParaRPr lang="en-US" altLang="zh-CN" dirty="0">
                <a:solidFill>
                  <a:schemeClr val="tx1">
                    <a:lumMod val="65000"/>
                    <a:lumOff val="35000"/>
                  </a:schemeClr>
                </a:solidFill>
                <a:latin typeface="+mn-lt"/>
                <a:ea typeface="+mn-ea"/>
                <a:cs typeface="+mn-ea"/>
                <a:sym typeface="+mn-lt"/>
              </a:endParaRPr>
            </a:p>
            <a:p>
              <a:pPr eaLnBrk="1" hangingPunct="1"/>
              <a:r>
                <a:rPr lang="zh-CN" altLang="en-US" dirty="0">
                  <a:solidFill>
                    <a:schemeClr val="tx1">
                      <a:lumMod val="65000"/>
                      <a:lumOff val="35000"/>
                    </a:schemeClr>
                  </a:solidFill>
                  <a:latin typeface="+mn-lt"/>
                  <a:ea typeface="+mn-ea"/>
                  <a:cs typeface="+mn-ea"/>
                  <a:sym typeface="+mn-lt"/>
                </a:rPr>
                <a:t>定资产抵押，或个人连带</a:t>
              </a:r>
              <a:endParaRPr lang="en-US" altLang="zh-CN" dirty="0">
                <a:solidFill>
                  <a:schemeClr val="tx1">
                    <a:lumMod val="65000"/>
                    <a:lumOff val="35000"/>
                  </a:schemeClr>
                </a:solidFill>
                <a:latin typeface="+mn-lt"/>
                <a:ea typeface="+mn-ea"/>
                <a:cs typeface="+mn-ea"/>
                <a:sym typeface="+mn-lt"/>
              </a:endParaRPr>
            </a:p>
            <a:p>
              <a:pPr eaLnBrk="1" hangingPunct="1"/>
              <a:r>
                <a:rPr lang="zh-CN" altLang="en-US" dirty="0">
                  <a:solidFill>
                    <a:schemeClr val="tx1">
                      <a:lumMod val="65000"/>
                      <a:lumOff val="35000"/>
                    </a:schemeClr>
                  </a:solidFill>
                  <a:latin typeface="+mn-lt"/>
                  <a:ea typeface="+mn-ea"/>
                  <a:cs typeface="+mn-ea"/>
                  <a:sym typeface="+mn-lt"/>
                </a:rPr>
                <a:t>责任保证等其他担保方式</a:t>
              </a:r>
              <a:endParaRPr lang="en-US" altLang="zh-CN" dirty="0">
                <a:solidFill>
                  <a:schemeClr val="tx1">
                    <a:lumMod val="65000"/>
                    <a:lumOff val="35000"/>
                  </a:schemeClr>
                </a:solidFill>
                <a:latin typeface="+mn-lt"/>
                <a:ea typeface="+mn-ea"/>
                <a:cs typeface="+mn-ea"/>
                <a:sym typeface="+mn-lt"/>
              </a:endParaRPr>
            </a:p>
            <a:p>
              <a:pPr eaLnBrk="1" hangingPunct="1"/>
              <a:r>
                <a:rPr lang="zh-CN" altLang="en-US" dirty="0">
                  <a:solidFill>
                    <a:schemeClr val="tx1">
                      <a:lumMod val="65000"/>
                      <a:lumOff val="35000"/>
                    </a:schemeClr>
                  </a:solidFill>
                  <a:latin typeface="+mn-lt"/>
                  <a:ea typeface="+mn-ea"/>
                  <a:cs typeface="+mn-ea"/>
                  <a:sym typeface="+mn-lt"/>
                </a:rPr>
                <a:t>作为补充担保的组合担保</a:t>
              </a:r>
              <a:endParaRPr lang="en-US" altLang="zh-CN" dirty="0">
                <a:solidFill>
                  <a:schemeClr val="tx1">
                    <a:lumMod val="65000"/>
                    <a:lumOff val="35000"/>
                  </a:schemeClr>
                </a:solidFill>
                <a:latin typeface="+mn-lt"/>
                <a:ea typeface="+mn-ea"/>
                <a:cs typeface="+mn-ea"/>
                <a:sym typeface="+mn-lt"/>
              </a:endParaRPr>
            </a:p>
            <a:p>
              <a:pPr eaLnBrk="1" hangingPunct="1"/>
              <a:r>
                <a:rPr lang="zh-CN" altLang="en-US" dirty="0">
                  <a:solidFill>
                    <a:schemeClr val="tx1">
                      <a:lumMod val="65000"/>
                      <a:lumOff val="35000"/>
                    </a:schemeClr>
                  </a:solidFill>
                  <a:latin typeface="+mn-lt"/>
                  <a:ea typeface="+mn-ea"/>
                  <a:cs typeface="+mn-ea"/>
                  <a:sym typeface="+mn-lt"/>
                </a:rPr>
                <a:t>形式。</a:t>
              </a:r>
            </a:p>
          </p:txBody>
        </p:sp>
        <p:sp>
          <p:nvSpPr>
            <p:cNvPr id="25" name="椭圆 24"/>
            <p:cNvSpPr/>
            <p:nvPr/>
          </p:nvSpPr>
          <p:spPr>
            <a:xfrm>
              <a:off x="9321711" y="1850617"/>
              <a:ext cx="874644" cy="832948"/>
            </a:xfrm>
            <a:prstGeom prst="ellipse">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p:cNvSpPr txBox="1"/>
            <p:nvPr/>
          </p:nvSpPr>
          <p:spPr>
            <a:xfrm>
              <a:off x="9501591" y="2051647"/>
              <a:ext cx="514886" cy="430887"/>
            </a:xfrm>
            <a:prstGeom prst="rect">
              <a:avLst/>
            </a:prstGeom>
            <a:noFill/>
          </p:spPr>
          <p:txBody>
            <a:bodyPr wrap="none" rtlCol="0">
              <a:spAutoFit/>
            </a:bodyPr>
            <a:lstStyle/>
            <a:p>
              <a:pPr algn="ctr"/>
              <a:r>
                <a:rPr lang="en-US" altLang="zh-CN" sz="2200" dirty="0">
                  <a:solidFill>
                    <a:srgbClr val="C00000"/>
                  </a:solidFill>
                  <a:cs typeface="+mn-ea"/>
                  <a:sym typeface="+mn-lt"/>
                </a:rPr>
                <a:t>03</a:t>
              </a:r>
              <a:endParaRPr lang="zh-CN" altLang="en-US" sz="2200" dirty="0">
                <a:solidFill>
                  <a:srgbClr val="C00000"/>
                </a:solidFill>
                <a:cs typeface="+mn-ea"/>
                <a:sym typeface="+mn-lt"/>
              </a:endParaRPr>
            </a:p>
          </p:txBody>
        </p:sp>
      </p:grpSp>
    </p:spTree>
    <p:extLst>
      <p:ext uri="{BB962C8B-B14F-4D97-AF65-F5344CB8AC3E}">
        <p14:creationId xmlns:p14="http://schemas.microsoft.com/office/powerpoint/2010/main" val="199817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0"/>
                                        </p:tgtEl>
                                        <p:attrNameLst>
                                          <p:attrName>ppt_y</p:attrName>
                                        </p:attrNameLst>
                                      </p:cBhvr>
                                      <p:tavLst>
                                        <p:tav tm="0">
                                          <p:val>
                                            <p:strVal val="#ppt_y"/>
                                          </p:val>
                                        </p:tav>
                                        <p:tav tm="100000">
                                          <p:val>
                                            <p:strVal val="#ppt_y"/>
                                          </p:val>
                                        </p:tav>
                                      </p:tavLst>
                                    </p:anim>
                                    <p:anim calcmode="lin" valueType="num">
                                      <p:cBhvr>
                                        <p:cTn id="1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0"/>
                                        </p:tgtEl>
                                      </p:cBhvr>
                                    </p:animEffect>
                                  </p:childTnLst>
                                </p:cTn>
                              </p:par>
                            </p:childTnLst>
                          </p:cTn>
                        </p:par>
                        <p:par>
                          <p:cTn id="16" fill="hold">
                            <p:stCondLst>
                              <p:cond delay="14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90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2900"/>
                            </p:stCondLst>
                            <p:childTnLst>
                              <p:par>
                                <p:cTn id="29" presetID="42"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3900"/>
                            </p:stCondLst>
                            <p:childTnLst>
                              <p:par>
                                <p:cTn id="35" presetID="42" presetClass="entr" presetSubtype="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900"/>
                            </p:stCondLst>
                            <p:childTnLst>
                              <p:par>
                                <p:cTn id="41" presetID="42" presetClass="entr" presetSubtype="0"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18262" y="2009644"/>
            <a:ext cx="6096000" cy="3416320"/>
          </a:xfrm>
          <a:prstGeom prst="rect">
            <a:avLst/>
          </a:prstGeom>
        </p:spPr>
        <p:txBody>
          <a:bodyPr>
            <a:spAutoFit/>
          </a:bodyPr>
          <a:lstStyle/>
          <a:p>
            <a:pPr marL="342900" indent="-342900">
              <a:lnSpc>
                <a:spcPct val="150000"/>
              </a:lnSpc>
              <a:buFont typeface="+mj-lt"/>
              <a:buAutoNum type="arabicPeriod"/>
            </a:pPr>
            <a:r>
              <a:rPr lang="zh-CN" altLang="en-US" dirty="0">
                <a:solidFill>
                  <a:schemeClr val="tx1">
                    <a:lumMod val="65000"/>
                    <a:lumOff val="35000"/>
                  </a:schemeClr>
                </a:solidFill>
                <a:cs typeface="+mn-ea"/>
                <a:sym typeface="+mn-lt"/>
              </a:rPr>
              <a:t>银行受理企业贷款申请</a:t>
            </a:r>
          </a:p>
          <a:p>
            <a:pPr marL="342900" indent="-342900">
              <a:lnSpc>
                <a:spcPct val="150000"/>
              </a:lnSpc>
              <a:buFont typeface="+mj-lt"/>
              <a:buAutoNum type="arabicPeriod"/>
            </a:pPr>
            <a:r>
              <a:rPr lang="zh-CN" altLang="en-US" dirty="0">
                <a:solidFill>
                  <a:schemeClr val="tx1">
                    <a:lumMod val="65000"/>
                    <a:lumOff val="35000"/>
                  </a:schemeClr>
                </a:solidFill>
                <a:cs typeface="+mn-ea"/>
                <a:sym typeface="+mn-lt"/>
              </a:rPr>
              <a:t>银行预审通过后委托合作评估机构估价</a:t>
            </a:r>
          </a:p>
          <a:p>
            <a:pPr marL="342900" indent="-342900">
              <a:lnSpc>
                <a:spcPct val="150000"/>
              </a:lnSpc>
              <a:buFont typeface="+mj-lt"/>
              <a:buAutoNum type="arabicPeriod"/>
            </a:pPr>
            <a:r>
              <a:rPr lang="zh-CN" altLang="en-US" dirty="0">
                <a:solidFill>
                  <a:schemeClr val="tx1">
                    <a:lumMod val="65000"/>
                    <a:lumOff val="35000"/>
                  </a:schemeClr>
                </a:solidFill>
                <a:cs typeface="+mn-ea"/>
                <a:sym typeface="+mn-lt"/>
              </a:rPr>
              <a:t>评估机构签订服务协议</a:t>
            </a:r>
          </a:p>
          <a:p>
            <a:pPr marL="342900" indent="-342900">
              <a:lnSpc>
                <a:spcPct val="150000"/>
              </a:lnSpc>
              <a:buFont typeface="+mj-lt"/>
              <a:buAutoNum type="arabicPeriod"/>
            </a:pPr>
            <a:r>
              <a:rPr lang="zh-CN" altLang="en-US" dirty="0">
                <a:solidFill>
                  <a:schemeClr val="tx1">
                    <a:lumMod val="65000"/>
                    <a:lumOff val="35000"/>
                  </a:schemeClr>
                </a:solidFill>
                <a:cs typeface="+mn-ea"/>
                <a:sym typeface="+mn-lt"/>
              </a:rPr>
              <a:t>银行审核申报材料，进行授信申报</a:t>
            </a:r>
          </a:p>
          <a:p>
            <a:pPr marL="342900" indent="-342900">
              <a:lnSpc>
                <a:spcPct val="150000"/>
              </a:lnSpc>
              <a:buFont typeface="+mj-lt"/>
              <a:buAutoNum type="arabicPeriod"/>
            </a:pPr>
            <a:r>
              <a:rPr lang="zh-CN" altLang="en-US" dirty="0">
                <a:solidFill>
                  <a:schemeClr val="tx1">
                    <a:lumMod val="65000"/>
                    <a:lumOff val="35000"/>
                  </a:schemeClr>
                </a:solidFill>
                <a:cs typeface="+mn-ea"/>
                <a:sym typeface="+mn-lt"/>
              </a:rPr>
              <a:t>签订贷款合同</a:t>
            </a:r>
          </a:p>
          <a:p>
            <a:pPr marL="342900" indent="-342900">
              <a:lnSpc>
                <a:spcPct val="150000"/>
              </a:lnSpc>
              <a:buFont typeface="+mj-lt"/>
              <a:buAutoNum type="arabicPeriod"/>
            </a:pPr>
            <a:r>
              <a:rPr lang="zh-CN" altLang="en-US" dirty="0">
                <a:solidFill>
                  <a:schemeClr val="tx1">
                    <a:lumMod val="65000"/>
                    <a:lumOff val="35000"/>
                  </a:schemeClr>
                </a:solidFill>
                <a:cs typeface="+mn-ea"/>
                <a:sym typeface="+mn-lt"/>
              </a:rPr>
              <a:t>办理质押备案登记手续</a:t>
            </a:r>
          </a:p>
          <a:p>
            <a:pPr marL="342900" indent="-342900">
              <a:lnSpc>
                <a:spcPct val="150000"/>
              </a:lnSpc>
              <a:buFont typeface="+mj-lt"/>
              <a:buAutoNum type="arabicPeriod"/>
            </a:pPr>
            <a:r>
              <a:rPr lang="zh-CN" altLang="en-US" dirty="0">
                <a:solidFill>
                  <a:schemeClr val="tx1">
                    <a:lumMod val="65000"/>
                    <a:lumOff val="35000"/>
                  </a:schemeClr>
                </a:solidFill>
                <a:cs typeface="+mn-ea"/>
                <a:sym typeface="+mn-lt"/>
              </a:rPr>
              <a:t>银行放款</a:t>
            </a:r>
          </a:p>
          <a:p>
            <a:pPr marL="342900" indent="-342900">
              <a:lnSpc>
                <a:spcPct val="150000"/>
              </a:lnSpc>
              <a:buFont typeface="+mj-lt"/>
              <a:buAutoNum type="arabicPeriod"/>
            </a:pPr>
            <a:r>
              <a:rPr lang="zh-CN" altLang="en-US" dirty="0">
                <a:solidFill>
                  <a:schemeClr val="tx1">
                    <a:lumMod val="65000"/>
                    <a:lumOff val="35000"/>
                  </a:schemeClr>
                </a:solidFill>
                <a:cs typeface="+mn-ea"/>
                <a:sym typeface="+mn-lt"/>
              </a:rPr>
              <a:t>贷后管理</a:t>
            </a:r>
          </a:p>
        </p:txBody>
      </p:sp>
      <p:grpSp>
        <p:nvGrpSpPr>
          <p:cNvPr id="4" name="组合 3"/>
          <p:cNvGrpSpPr/>
          <p:nvPr/>
        </p:nvGrpSpPr>
        <p:grpSpPr>
          <a:xfrm>
            <a:off x="104872" y="344358"/>
            <a:ext cx="11982257" cy="649081"/>
            <a:chOff x="46470" y="344358"/>
            <a:chExt cx="11982257" cy="649081"/>
          </a:xfrm>
        </p:grpSpPr>
        <p:sp>
          <p:nvSpPr>
            <p:cNvPr id="5" name="矩形 4"/>
            <p:cNvSpPr/>
            <p:nvPr/>
          </p:nvSpPr>
          <p:spPr>
            <a:xfrm>
              <a:off x="200705" y="771844"/>
              <a:ext cx="11828022" cy="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46470" y="344358"/>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146822" y="607849"/>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矩形 7"/>
          <p:cNvSpPr/>
          <p:nvPr/>
        </p:nvSpPr>
        <p:spPr>
          <a:xfrm>
            <a:off x="568709" y="206728"/>
            <a:ext cx="3602268" cy="523220"/>
          </a:xfrm>
          <a:prstGeom prst="rect">
            <a:avLst/>
          </a:prstGeom>
        </p:spPr>
        <p:txBody>
          <a:bodyPr wrap="none">
            <a:spAutoFit/>
          </a:bodyPr>
          <a:lstStyle/>
          <a:p>
            <a:r>
              <a:rPr lang="zh-CN" altLang="en-US" sz="2800" dirty="0">
                <a:solidFill>
                  <a:schemeClr val="accent4">
                    <a:lumMod val="75000"/>
                  </a:schemeClr>
                </a:solidFill>
                <a:cs typeface="+mn-ea"/>
                <a:sym typeface="+mn-lt"/>
              </a:rPr>
              <a:t>陆</a:t>
            </a:r>
            <a:r>
              <a:rPr lang="zh-CN" altLang="en-US" sz="2800" dirty="0">
                <a:solidFill>
                  <a:srgbClr val="FF0000"/>
                </a:solidFill>
                <a:cs typeface="+mn-ea"/>
                <a:sym typeface="+mn-lt"/>
              </a:rPr>
              <a:t>  知识产权质押融资</a:t>
            </a:r>
          </a:p>
        </p:txBody>
      </p:sp>
      <p:sp>
        <p:nvSpPr>
          <p:cNvPr id="9" name="矩形 8"/>
          <p:cNvSpPr/>
          <p:nvPr/>
        </p:nvSpPr>
        <p:spPr>
          <a:xfrm>
            <a:off x="10427327" y="206728"/>
            <a:ext cx="1601400" cy="523220"/>
          </a:xfrm>
          <a:prstGeom prst="rect">
            <a:avLst/>
          </a:prstGeom>
        </p:spPr>
        <p:txBody>
          <a:bodyPr wrap="none">
            <a:spAutoFit/>
          </a:bodyPr>
          <a:lstStyle/>
          <a:p>
            <a:pPr algn="ctr"/>
            <a:r>
              <a:rPr lang="en-US" altLang="zh-CN" sz="2800" dirty="0">
                <a:solidFill>
                  <a:schemeClr val="accent4">
                    <a:lumMod val="75000"/>
                  </a:schemeClr>
                </a:solidFill>
                <a:cs typeface="+mn-ea"/>
                <a:sym typeface="+mn-lt"/>
              </a:rPr>
              <a:t>PART</a:t>
            </a:r>
            <a:r>
              <a:rPr lang="en-US" altLang="zh-CN" sz="2800" dirty="0">
                <a:solidFill>
                  <a:schemeClr val="tx1">
                    <a:lumMod val="65000"/>
                    <a:lumOff val="35000"/>
                  </a:schemeClr>
                </a:solidFill>
                <a:cs typeface="+mn-ea"/>
                <a:sym typeface="+mn-lt"/>
              </a:rPr>
              <a:t> </a:t>
            </a:r>
            <a:r>
              <a:rPr lang="en-US" altLang="zh-CN" sz="2800" dirty="0">
                <a:solidFill>
                  <a:srgbClr val="FF0000"/>
                </a:solidFill>
                <a:cs typeface="+mn-ea"/>
                <a:sym typeface="+mn-lt"/>
              </a:rPr>
              <a:t>06</a:t>
            </a:r>
            <a:endParaRPr lang="zh-CN" altLang="en-US" sz="2800" dirty="0">
              <a:solidFill>
                <a:srgbClr val="FF0000"/>
              </a:solidFill>
              <a:cs typeface="+mn-ea"/>
              <a:sym typeface="+mn-lt"/>
            </a:endParaRPr>
          </a:p>
        </p:txBody>
      </p:sp>
      <p:grpSp>
        <p:nvGrpSpPr>
          <p:cNvPr id="10" name="组合 9"/>
          <p:cNvGrpSpPr/>
          <p:nvPr/>
        </p:nvGrpSpPr>
        <p:grpSpPr>
          <a:xfrm>
            <a:off x="4049138" y="1208371"/>
            <a:ext cx="4093724" cy="587591"/>
            <a:chOff x="523319" y="1507639"/>
            <a:chExt cx="4093724" cy="587591"/>
          </a:xfrm>
        </p:grpSpPr>
        <p:sp>
          <p:nvSpPr>
            <p:cNvPr id="11" name="圆角矩形 10"/>
            <p:cNvSpPr/>
            <p:nvPr/>
          </p:nvSpPr>
          <p:spPr>
            <a:xfrm>
              <a:off x="523319" y="1507639"/>
              <a:ext cx="4093724" cy="58759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1762107" y="1601379"/>
              <a:ext cx="1616148" cy="400110"/>
            </a:xfrm>
            <a:prstGeom prst="rect">
              <a:avLst/>
            </a:prstGeom>
          </p:spPr>
          <p:txBody>
            <a:bodyPr wrap="none">
              <a:spAutoFit/>
            </a:bodyPr>
            <a:lstStyle/>
            <a:p>
              <a:r>
                <a:rPr lang="en-US" altLang="zh-CN" sz="2000" b="1" dirty="0">
                  <a:solidFill>
                    <a:schemeClr val="bg1"/>
                  </a:solidFill>
                  <a:cs typeface="+mn-ea"/>
                  <a:sym typeface="+mn-lt"/>
                </a:rPr>
                <a:t>4</a:t>
              </a:r>
              <a:r>
                <a:rPr lang="zh-CN" altLang="en-US" sz="2000" b="1" dirty="0">
                  <a:solidFill>
                    <a:schemeClr val="bg1"/>
                  </a:solidFill>
                  <a:cs typeface="+mn-ea"/>
                  <a:sym typeface="+mn-lt"/>
                </a:rPr>
                <a:t>、一般程序</a:t>
              </a:r>
            </a:p>
          </p:txBody>
        </p:sp>
      </p:grpSp>
      <p:pic>
        <p:nvPicPr>
          <p:cNvPr id="13" name="图片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97663" y="1889702"/>
            <a:ext cx="4150189" cy="4150189"/>
          </a:xfrm>
          <a:prstGeom prst="rect">
            <a:avLst/>
          </a:prstGeom>
        </p:spPr>
      </p:pic>
    </p:spTree>
    <p:extLst>
      <p:ext uri="{BB962C8B-B14F-4D97-AF65-F5344CB8AC3E}">
        <p14:creationId xmlns:p14="http://schemas.microsoft.com/office/powerpoint/2010/main" val="155064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par>
                          <p:cTn id="16" fill="hold">
                            <p:stCondLst>
                              <p:cond delay="14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19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2900"/>
                            </p:stCondLst>
                            <p:childTnLst>
                              <p:par>
                                <p:cTn id="29" presetID="21" presetClass="entr" presetSubtype="3"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heel(3)">
                                      <p:cBhvr>
                                        <p:cTn id="31" dur="2000"/>
                                        <p:tgtEl>
                                          <p:spTgt spid="13"/>
                                        </p:tgtEl>
                                      </p:cBhvr>
                                    </p:animEffect>
                                  </p:childTnLst>
                                </p:cTn>
                              </p:par>
                            </p:childTnLst>
                          </p:cTn>
                        </p:par>
                        <p:par>
                          <p:cTn id="32" fill="hold">
                            <p:stCondLst>
                              <p:cond delay="4900"/>
                            </p:stCondLst>
                            <p:childTnLst>
                              <p:par>
                                <p:cTn id="33" presetID="42" presetClass="entr" presetSubtype="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89044" y="1960305"/>
            <a:ext cx="2231701" cy="430887"/>
          </a:xfrm>
          <a:prstGeom prst="rect">
            <a:avLst/>
          </a:prstGeom>
        </p:spPr>
        <p:txBody>
          <a:bodyPr wrap="none">
            <a:spAutoFit/>
          </a:bodyPr>
          <a:lstStyle/>
          <a:p>
            <a:r>
              <a:rPr lang="zh-CN" altLang="en-US" sz="2200" dirty="0">
                <a:solidFill>
                  <a:srgbClr val="FF0000"/>
                </a:solidFill>
                <a:cs typeface="+mn-ea"/>
                <a:sym typeface="+mn-lt"/>
              </a:rPr>
              <a:t>向银行提供材料 </a:t>
            </a:r>
          </a:p>
        </p:txBody>
      </p:sp>
      <p:grpSp>
        <p:nvGrpSpPr>
          <p:cNvPr id="18" name="组合 17"/>
          <p:cNvGrpSpPr/>
          <p:nvPr/>
        </p:nvGrpSpPr>
        <p:grpSpPr>
          <a:xfrm>
            <a:off x="1789044" y="2391192"/>
            <a:ext cx="3156193" cy="3211995"/>
            <a:chOff x="2574235" y="2552701"/>
            <a:chExt cx="3156193" cy="3211995"/>
          </a:xfrm>
        </p:grpSpPr>
        <p:sp>
          <p:nvSpPr>
            <p:cNvPr id="16" name="流程图: 离页连接符 15"/>
            <p:cNvSpPr/>
            <p:nvPr/>
          </p:nvSpPr>
          <p:spPr>
            <a:xfrm>
              <a:off x="2574235" y="2552701"/>
              <a:ext cx="3156193" cy="3211995"/>
            </a:xfrm>
            <a:prstGeom prst="flowChartOffpage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2725313" y="2552701"/>
              <a:ext cx="2854036" cy="2677656"/>
            </a:xfrm>
            <a:prstGeom prst="rect">
              <a:avLst/>
            </a:prstGeom>
          </p:spPr>
          <p:txBody>
            <a:bodyPr wrap="square">
              <a:spAutoFit/>
            </a:bodyPr>
            <a:lstStyle/>
            <a:p>
              <a:pPr>
                <a:lnSpc>
                  <a:spcPct val="150000"/>
                </a:lnSpc>
              </a:pPr>
              <a:r>
                <a:rPr lang="zh-CN" altLang="en-US" sz="1600" b="1" dirty="0">
                  <a:solidFill>
                    <a:schemeClr val="tx1">
                      <a:lumMod val="65000"/>
                      <a:lumOff val="35000"/>
                    </a:schemeClr>
                  </a:solidFill>
                  <a:cs typeface="+mn-ea"/>
                  <a:sym typeface="+mn-lt"/>
                </a:rPr>
                <a:t>①企业营业执照。</a:t>
              </a:r>
            </a:p>
            <a:p>
              <a:pPr>
                <a:lnSpc>
                  <a:spcPct val="150000"/>
                </a:lnSpc>
              </a:pPr>
              <a:r>
                <a:rPr lang="zh-CN" altLang="en-US" sz="1600" b="1" dirty="0">
                  <a:solidFill>
                    <a:schemeClr val="tx1">
                      <a:lumMod val="65000"/>
                      <a:lumOff val="35000"/>
                    </a:schemeClr>
                  </a:solidFill>
                  <a:cs typeface="+mn-ea"/>
                  <a:sym typeface="+mn-lt"/>
                </a:rPr>
                <a:t>②企业税务登记证。</a:t>
              </a:r>
            </a:p>
            <a:p>
              <a:pPr>
                <a:lnSpc>
                  <a:spcPct val="150000"/>
                </a:lnSpc>
              </a:pPr>
              <a:r>
                <a:rPr lang="zh-CN" altLang="en-US" sz="1600" b="1" dirty="0">
                  <a:solidFill>
                    <a:schemeClr val="tx1">
                      <a:lumMod val="65000"/>
                      <a:lumOff val="35000"/>
                    </a:schemeClr>
                  </a:solidFill>
                  <a:cs typeface="+mn-ea"/>
                  <a:sym typeface="+mn-lt"/>
                </a:rPr>
                <a:t>③企业组织机构代码证，</a:t>
              </a:r>
            </a:p>
            <a:p>
              <a:pPr>
                <a:lnSpc>
                  <a:spcPct val="150000"/>
                </a:lnSpc>
              </a:pPr>
              <a:r>
                <a:rPr lang="zh-CN" altLang="en-US" sz="1600" b="1" dirty="0">
                  <a:solidFill>
                    <a:schemeClr val="tx1">
                      <a:lumMod val="65000"/>
                      <a:lumOff val="35000"/>
                    </a:schemeClr>
                  </a:solidFill>
                  <a:cs typeface="+mn-ea"/>
                  <a:sym typeface="+mn-lt"/>
                </a:rPr>
                <a:t>④企业章程。</a:t>
              </a:r>
            </a:p>
            <a:p>
              <a:pPr>
                <a:lnSpc>
                  <a:spcPct val="150000"/>
                </a:lnSpc>
              </a:pPr>
              <a:r>
                <a:rPr lang="zh-CN" altLang="en-US" sz="1600" b="1" dirty="0">
                  <a:solidFill>
                    <a:schemeClr val="tx1">
                      <a:lumMod val="65000"/>
                      <a:lumOff val="35000"/>
                    </a:schemeClr>
                  </a:solidFill>
                  <a:cs typeface="+mn-ea"/>
                  <a:sym typeface="+mn-lt"/>
                </a:rPr>
                <a:t>⑤企业最近三年财务报表。</a:t>
              </a:r>
            </a:p>
            <a:p>
              <a:pPr>
                <a:lnSpc>
                  <a:spcPct val="150000"/>
                </a:lnSpc>
              </a:pPr>
              <a:r>
                <a:rPr lang="zh-CN" altLang="en-US" sz="1600" b="1" dirty="0">
                  <a:solidFill>
                    <a:schemeClr val="tx1">
                      <a:lumMod val="65000"/>
                      <a:lumOff val="35000"/>
                    </a:schemeClr>
                  </a:solidFill>
                  <a:cs typeface="+mn-ea"/>
                  <a:sym typeface="+mn-lt"/>
                </a:rPr>
                <a:t>⑥知识产权项目基本情况。</a:t>
              </a:r>
            </a:p>
            <a:p>
              <a:pPr>
                <a:lnSpc>
                  <a:spcPct val="150000"/>
                </a:lnSpc>
              </a:pPr>
              <a:r>
                <a:rPr lang="zh-CN" altLang="en-US" sz="1600" b="1" dirty="0">
                  <a:solidFill>
                    <a:schemeClr val="tx1">
                      <a:lumMod val="65000"/>
                      <a:lumOff val="35000"/>
                    </a:schemeClr>
                  </a:solidFill>
                  <a:cs typeface="+mn-ea"/>
                  <a:sym typeface="+mn-lt"/>
                </a:rPr>
                <a:t>⑦银行需要的其他材料。</a:t>
              </a:r>
            </a:p>
          </p:txBody>
        </p:sp>
      </p:grpSp>
      <p:sp>
        <p:nvSpPr>
          <p:cNvPr id="5" name="矩形 4"/>
          <p:cNvSpPr/>
          <p:nvPr/>
        </p:nvSpPr>
        <p:spPr>
          <a:xfrm>
            <a:off x="7014283" y="1960305"/>
            <a:ext cx="2723823" cy="430887"/>
          </a:xfrm>
          <a:prstGeom prst="rect">
            <a:avLst/>
          </a:prstGeom>
        </p:spPr>
        <p:txBody>
          <a:bodyPr wrap="none">
            <a:spAutoFit/>
          </a:bodyPr>
          <a:lstStyle/>
          <a:p>
            <a:r>
              <a:rPr lang="zh-CN" altLang="en-US" sz="2200" dirty="0">
                <a:solidFill>
                  <a:srgbClr val="FF0000"/>
                </a:solidFill>
                <a:cs typeface="+mn-ea"/>
                <a:sym typeface="+mn-lt"/>
              </a:rPr>
              <a:t>向评估机构提供材料</a:t>
            </a:r>
          </a:p>
        </p:txBody>
      </p:sp>
      <p:sp>
        <p:nvSpPr>
          <p:cNvPr id="6" name="矩形 5"/>
          <p:cNvSpPr/>
          <p:nvPr/>
        </p:nvSpPr>
        <p:spPr>
          <a:xfrm>
            <a:off x="7014283" y="2394690"/>
            <a:ext cx="3650404" cy="3046988"/>
          </a:xfrm>
          <a:prstGeom prst="rect">
            <a:avLst/>
          </a:prstGeom>
        </p:spPr>
        <p:txBody>
          <a:bodyPr wrap="square">
            <a:spAutoFit/>
          </a:bodyPr>
          <a:lstStyle/>
          <a:p>
            <a:pPr>
              <a:lnSpc>
                <a:spcPct val="150000"/>
              </a:lnSpc>
            </a:pPr>
            <a:r>
              <a:rPr lang="zh-CN" altLang="en-US" sz="1600" dirty="0">
                <a:solidFill>
                  <a:schemeClr val="tx1">
                    <a:lumMod val="65000"/>
                    <a:lumOff val="35000"/>
                  </a:schemeClr>
                </a:solidFill>
                <a:cs typeface="+mn-ea"/>
                <a:sym typeface="+mn-lt"/>
              </a:rPr>
              <a:t>①企业营业执照。</a:t>
            </a:r>
          </a:p>
          <a:p>
            <a:pPr>
              <a:lnSpc>
                <a:spcPct val="150000"/>
              </a:lnSpc>
            </a:pPr>
            <a:r>
              <a:rPr lang="zh-CN" altLang="en-US" sz="1600" dirty="0">
                <a:solidFill>
                  <a:schemeClr val="tx1">
                    <a:lumMod val="65000"/>
                    <a:lumOff val="35000"/>
                  </a:schemeClr>
                </a:solidFill>
                <a:cs typeface="+mn-ea"/>
                <a:sym typeface="+mn-lt"/>
              </a:rPr>
              <a:t>②企业简介。</a:t>
            </a:r>
          </a:p>
          <a:p>
            <a:pPr>
              <a:lnSpc>
                <a:spcPct val="150000"/>
              </a:lnSpc>
            </a:pPr>
            <a:r>
              <a:rPr lang="zh-CN" altLang="en-US" sz="1600" dirty="0">
                <a:solidFill>
                  <a:schemeClr val="tx1">
                    <a:lumMod val="65000"/>
                    <a:lumOff val="35000"/>
                  </a:schemeClr>
                </a:solidFill>
                <a:cs typeface="+mn-ea"/>
                <a:sym typeface="+mn-lt"/>
              </a:rPr>
              <a:t>③知识产权项目可行性报告。</a:t>
            </a:r>
          </a:p>
          <a:p>
            <a:pPr>
              <a:lnSpc>
                <a:spcPct val="150000"/>
              </a:lnSpc>
            </a:pPr>
            <a:r>
              <a:rPr lang="zh-CN" altLang="en-US" sz="1600" dirty="0">
                <a:solidFill>
                  <a:schemeClr val="tx1">
                    <a:lumMod val="65000"/>
                    <a:lumOff val="35000"/>
                  </a:schemeClr>
                </a:solidFill>
                <a:cs typeface="+mn-ea"/>
                <a:sym typeface="+mn-lt"/>
              </a:rPr>
              <a:t>④专利申请全套材料（专利证书及、专利说明书、权利要求书、说明书附图）。</a:t>
            </a:r>
            <a:endParaRPr lang="en-US" altLang="zh-CN" sz="1600" dirty="0">
              <a:solidFill>
                <a:schemeClr val="tx1">
                  <a:lumMod val="65000"/>
                  <a:lumOff val="35000"/>
                </a:schemeClr>
              </a:solidFill>
              <a:cs typeface="+mn-ea"/>
              <a:sym typeface="+mn-lt"/>
            </a:endParaRPr>
          </a:p>
          <a:p>
            <a:pPr>
              <a:lnSpc>
                <a:spcPct val="150000"/>
              </a:lnSpc>
            </a:pPr>
            <a:r>
              <a:rPr lang="en-US" altLang="zh-CN" sz="1600" dirty="0">
                <a:solidFill>
                  <a:schemeClr val="tx1">
                    <a:lumMod val="65000"/>
                    <a:lumOff val="35000"/>
                  </a:schemeClr>
                </a:solidFill>
                <a:cs typeface="+mn-ea"/>
                <a:sym typeface="+mn-lt"/>
              </a:rPr>
              <a:t>⑤ </a:t>
            </a:r>
            <a:r>
              <a:rPr lang="zh-CN" altLang="en-US" sz="1600" dirty="0">
                <a:solidFill>
                  <a:schemeClr val="tx1">
                    <a:lumMod val="65000"/>
                    <a:lumOff val="35000"/>
                  </a:schemeClr>
                </a:solidFill>
                <a:cs typeface="+mn-ea"/>
                <a:sym typeface="+mn-lt"/>
              </a:rPr>
              <a:t>专利登记簿副本</a:t>
            </a:r>
            <a:r>
              <a:rPr lang="en-US" altLang="zh-CN" sz="1600" dirty="0">
                <a:solidFill>
                  <a:schemeClr val="tx1">
                    <a:lumMod val="65000"/>
                    <a:lumOff val="35000"/>
                  </a:schemeClr>
                </a:solidFill>
                <a:cs typeface="+mn-ea"/>
                <a:sym typeface="+mn-lt"/>
              </a:rPr>
              <a:t>.</a:t>
            </a:r>
          </a:p>
          <a:p>
            <a:pPr>
              <a:lnSpc>
                <a:spcPct val="150000"/>
              </a:lnSpc>
            </a:pPr>
            <a:r>
              <a:rPr lang="en-US" altLang="zh-CN" sz="1600" dirty="0">
                <a:solidFill>
                  <a:schemeClr val="tx1">
                    <a:lumMod val="65000"/>
                    <a:lumOff val="35000"/>
                  </a:schemeClr>
                </a:solidFill>
                <a:cs typeface="+mn-ea"/>
                <a:sym typeface="+mn-lt"/>
              </a:rPr>
              <a:t>⑥</a:t>
            </a:r>
            <a:r>
              <a:rPr lang="zh-CN" altLang="en-US" sz="1600" dirty="0">
                <a:solidFill>
                  <a:schemeClr val="tx1">
                    <a:lumMod val="65000"/>
                    <a:lumOff val="35000"/>
                  </a:schemeClr>
                </a:solidFill>
                <a:cs typeface="+mn-ea"/>
                <a:sym typeface="+mn-lt"/>
              </a:rPr>
              <a:t>企业最近三年财务报表。</a:t>
            </a:r>
          </a:p>
          <a:p>
            <a:pPr>
              <a:lnSpc>
                <a:spcPct val="150000"/>
              </a:lnSpc>
            </a:pPr>
            <a:r>
              <a:rPr lang="zh-CN" altLang="en-US" sz="1600" dirty="0">
                <a:solidFill>
                  <a:schemeClr val="tx1">
                    <a:lumMod val="65000"/>
                    <a:lumOff val="35000"/>
                  </a:schemeClr>
                </a:solidFill>
                <a:cs typeface="+mn-ea"/>
                <a:sym typeface="+mn-lt"/>
              </a:rPr>
              <a:t>⑦重要的销售合同及销售网络情况。</a:t>
            </a:r>
          </a:p>
        </p:txBody>
      </p:sp>
      <p:grpSp>
        <p:nvGrpSpPr>
          <p:cNvPr id="7" name="组合 6"/>
          <p:cNvGrpSpPr/>
          <p:nvPr/>
        </p:nvGrpSpPr>
        <p:grpSpPr>
          <a:xfrm>
            <a:off x="104872" y="344358"/>
            <a:ext cx="11982257" cy="649081"/>
            <a:chOff x="46470" y="344358"/>
            <a:chExt cx="11982257" cy="649081"/>
          </a:xfrm>
        </p:grpSpPr>
        <p:sp>
          <p:nvSpPr>
            <p:cNvPr id="8" name="矩形 7"/>
            <p:cNvSpPr/>
            <p:nvPr/>
          </p:nvSpPr>
          <p:spPr>
            <a:xfrm>
              <a:off x="200705" y="771844"/>
              <a:ext cx="11828022" cy="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46470" y="344358"/>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146822" y="607849"/>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1" name="矩形 10"/>
          <p:cNvSpPr/>
          <p:nvPr/>
        </p:nvSpPr>
        <p:spPr>
          <a:xfrm>
            <a:off x="568709" y="206728"/>
            <a:ext cx="3602268" cy="523220"/>
          </a:xfrm>
          <a:prstGeom prst="rect">
            <a:avLst/>
          </a:prstGeom>
        </p:spPr>
        <p:txBody>
          <a:bodyPr wrap="none">
            <a:spAutoFit/>
          </a:bodyPr>
          <a:lstStyle/>
          <a:p>
            <a:r>
              <a:rPr lang="zh-CN" altLang="en-US" sz="2800" dirty="0">
                <a:solidFill>
                  <a:schemeClr val="accent4">
                    <a:lumMod val="75000"/>
                  </a:schemeClr>
                </a:solidFill>
                <a:cs typeface="+mn-ea"/>
                <a:sym typeface="+mn-lt"/>
              </a:rPr>
              <a:t>陆</a:t>
            </a:r>
            <a:r>
              <a:rPr lang="zh-CN" altLang="en-US" sz="2800" dirty="0">
                <a:solidFill>
                  <a:srgbClr val="FF0000"/>
                </a:solidFill>
                <a:cs typeface="+mn-ea"/>
                <a:sym typeface="+mn-lt"/>
              </a:rPr>
              <a:t>  知识产权质押融资</a:t>
            </a:r>
          </a:p>
        </p:txBody>
      </p:sp>
      <p:sp>
        <p:nvSpPr>
          <p:cNvPr id="12" name="矩形 11"/>
          <p:cNvSpPr/>
          <p:nvPr/>
        </p:nvSpPr>
        <p:spPr>
          <a:xfrm>
            <a:off x="10427327" y="206728"/>
            <a:ext cx="1601400" cy="523220"/>
          </a:xfrm>
          <a:prstGeom prst="rect">
            <a:avLst/>
          </a:prstGeom>
        </p:spPr>
        <p:txBody>
          <a:bodyPr wrap="none">
            <a:spAutoFit/>
          </a:bodyPr>
          <a:lstStyle/>
          <a:p>
            <a:pPr algn="ctr"/>
            <a:r>
              <a:rPr lang="en-US" altLang="zh-CN" sz="2800" dirty="0">
                <a:solidFill>
                  <a:schemeClr val="accent4">
                    <a:lumMod val="75000"/>
                  </a:schemeClr>
                </a:solidFill>
                <a:cs typeface="+mn-ea"/>
                <a:sym typeface="+mn-lt"/>
              </a:rPr>
              <a:t>PART</a:t>
            </a:r>
            <a:r>
              <a:rPr lang="en-US" altLang="zh-CN" sz="2800" dirty="0">
                <a:solidFill>
                  <a:schemeClr val="tx1">
                    <a:lumMod val="65000"/>
                    <a:lumOff val="35000"/>
                  </a:schemeClr>
                </a:solidFill>
                <a:cs typeface="+mn-ea"/>
                <a:sym typeface="+mn-lt"/>
              </a:rPr>
              <a:t> </a:t>
            </a:r>
            <a:r>
              <a:rPr lang="en-US" altLang="zh-CN" sz="2800" dirty="0">
                <a:solidFill>
                  <a:srgbClr val="FF0000"/>
                </a:solidFill>
                <a:cs typeface="+mn-ea"/>
                <a:sym typeface="+mn-lt"/>
              </a:rPr>
              <a:t>06</a:t>
            </a:r>
            <a:endParaRPr lang="zh-CN" altLang="en-US" sz="2800" dirty="0">
              <a:solidFill>
                <a:srgbClr val="FF0000"/>
              </a:solidFill>
              <a:cs typeface="+mn-ea"/>
              <a:sym typeface="+mn-lt"/>
            </a:endParaRPr>
          </a:p>
        </p:txBody>
      </p:sp>
      <p:grpSp>
        <p:nvGrpSpPr>
          <p:cNvPr id="13" name="组合 12"/>
          <p:cNvGrpSpPr/>
          <p:nvPr/>
        </p:nvGrpSpPr>
        <p:grpSpPr>
          <a:xfrm>
            <a:off x="4049138" y="1208371"/>
            <a:ext cx="4093724" cy="587591"/>
            <a:chOff x="523319" y="1507639"/>
            <a:chExt cx="4093724" cy="587591"/>
          </a:xfrm>
        </p:grpSpPr>
        <p:sp>
          <p:nvSpPr>
            <p:cNvPr id="14" name="圆角矩形 13"/>
            <p:cNvSpPr/>
            <p:nvPr/>
          </p:nvSpPr>
          <p:spPr>
            <a:xfrm>
              <a:off x="523319" y="1507639"/>
              <a:ext cx="4093724" cy="58759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a:off x="1762107" y="1601379"/>
              <a:ext cx="1616148" cy="400110"/>
            </a:xfrm>
            <a:prstGeom prst="rect">
              <a:avLst/>
            </a:prstGeom>
          </p:spPr>
          <p:txBody>
            <a:bodyPr wrap="none">
              <a:spAutoFit/>
            </a:bodyPr>
            <a:lstStyle/>
            <a:p>
              <a:r>
                <a:rPr lang="en-US" altLang="zh-CN" sz="2000" b="1" dirty="0">
                  <a:solidFill>
                    <a:schemeClr val="bg1"/>
                  </a:solidFill>
                  <a:cs typeface="+mn-ea"/>
                  <a:sym typeface="+mn-lt"/>
                </a:rPr>
                <a:t>4</a:t>
              </a:r>
              <a:r>
                <a:rPr lang="zh-CN" altLang="en-US" sz="2000" b="1" dirty="0">
                  <a:solidFill>
                    <a:schemeClr val="bg1"/>
                  </a:solidFill>
                  <a:cs typeface="+mn-ea"/>
                  <a:sym typeface="+mn-lt"/>
                </a:rPr>
                <a:t>、一般程序</a:t>
              </a:r>
            </a:p>
          </p:txBody>
        </p:sp>
      </p:grpSp>
    </p:spTree>
    <p:extLst>
      <p:ext uri="{BB962C8B-B14F-4D97-AF65-F5344CB8AC3E}">
        <p14:creationId xmlns:p14="http://schemas.microsoft.com/office/powerpoint/2010/main" val="369184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1"/>
                                        </p:tgtEl>
                                        <p:attrNameLst>
                                          <p:attrName>ppt_y</p:attrName>
                                        </p:attrNameLst>
                                      </p:cBhvr>
                                      <p:tavLst>
                                        <p:tav tm="0">
                                          <p:val>
                                            <p:strVal val="#ppt_y"/>
                                          </p:val>
                                        </p:tav>
                                        <p:tav tm="100000">
                                          <p:val>
                                            <p:strVal val="#ppt_y"/>
                                          </p:val>
                                        </p:tav>
                                      </p:tavLst>
                                    </p:anim>
                                    <p:anim calcmode="lin" valueType="num">
                                      <p:cBhvr>
                                        <p:cTn id="1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1"/>
                                        </p:tgtEl>
                                      </p:cBhvr>
                                    </p:animEffect>
                                  </p:childTnLst>
                                </p:cTn>
                              </p:par>
                            </p:childTnLst>
                          </p:cTn>
                        </p:par>
                        <p:par>
                          <p:cTn id="16" fill="hold">
                            <p:stCondLst>
                              <p:cond delay="14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9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2900"/>
                            </p:stCondLst>
                            <p:childTnLst>
                              <p:par>
                                <p:cTn id="29" presetID="2" presetClass="entr" presetSubtype="6"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1+#ppt_w/2"/>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par>
                          <p:cTn id="33" fill="hold">
                            <p:stCondLst>
                              <p:cond delay="3400"/>
                            </p:stCondLst>
                            <p:childTnLst>
                              <p:par>
                                <p:cTn id="34" presetID="42" presetClass="entr" presetSubtype="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400"/>
                            </p:stCondLst>
                            <p:childTnLst>
                              <p:par>
                                <p:cTn id="40" presetID="2" presetClass="entr" presetSubtype="6"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1+#ppt_w/2"/>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childTnLst>
                          </p:cTn>
                        </p:par>
                        <p:par>
                          <p:cTn id="44" fill="hold">
                            <p:stCondLst>
                              <p:cond delay="49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1"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2728" y="2247037"/>
            <a:ext cx="2854036" cy="2308324"/>
          </a:xfrm>
          <a:prstGeom prst="rect">
            <a:avLst/>
          </a:prstGeom>
        </p:spPr>
        <p:txBody>
          <a:bodyPr wrap="square">
            <a:spAutoFit/>
          </a:bodyPr>
          <a:lstStyle/>
          <a:p>
            <a:pPr algn="ctr">
              <a:lnSpc>
                <a:spcPct val="150000"/>
              </a:lnSpc>
            </a:pPr>
            <a:r>
              <a:rPr lang="zh-CN" altLang="en-US" sz="1600" b="1" dirty="0">
                <a:solidFill>
                  <a:srgbClr val="FF0000"/>
                </a:solidFill>
                <a:cs typeface="+mn-ea"/>
                <a:sym typeface="+mn-lt"/>
              </a:rPr>
              <a:t>（</a:t>
            </a:r>
            <a:r>
              <a:rPr lang="en-US" altLang="zh-CN" sz="1600" b="1" dirty="0">
                <a:solidFill>
                  <a:srgbClr val="FF0000"/>
                </a:solidFill>
                <a:cs typeface="+mn-ea"/>
                <a:sym typeface="+mn-lt"/>
              </a:rPr>
              <a:t>1</a:t>
            </a:r>
            <a:r>
              <a:rPr lang="zh-CN" altLang="en-US" sz="1600" b="1" dirty="0">
                <a:solidFill>
                  <a:srgbClr val="FF0000"/>
                </a:solidFill>
                <a:cs typeface="+mn-ea"/>
                <a:sym typeface="+mn-lt"/>
              </a:rPr>
              <a:t>）价值评估风险。</a:t>
            </a:r>
            <a:endParaRPr lang="en-US" altLang="zh-CN" sz="1600" b="1" dirty="0">
              <a:solidFill>
                <a:srgbClr val="FF0000"/>
              </a:solidFill>
              <a:cs typeface="+mn-ea"/>
              <a:sym typeface="+mn-lt"/>
            </a:endParaRPr>
          </a:p>
          <a:p>
            <a:pPr>
              <a:lnSpc>
                <a:spcPct val="150000"/>
              </a:lnSpc>
            </a:pPr>
            <a:r>
              <a:rPr lang="zh-CN" altLang="en-US" sz="1600" dirty="0">
                <a:solidFill>
                  <a:schemeClr val="tx1">
                    <a:lumMod val="65000"/>
                    <a:lumOff val="35000"/>
                  </a:schemeClr>
                </a:solidFill>
                <a:cs typeface="+mn-ea"/>
                <a:sym typeface="+mn-lt"/>
              </a:rPr>
              <a:t>由于知识产权本身存在较大的专业性和复杂性，以及在市场化方面存在较大不确定性，其价值评估与传统意义上的有形资产估值存在较大差异。</a:t>
            </a:r>
          </a:p>
        </p:txBody>
      </p:sp>
      <p:sp>
        <p:nvSpPr>
          <p:cNvPr id="4" name="矩形 3"/>
          <p:cNvSpPr/>
          <p:nvPr/>
        </p:nvSpPr>
        <p:spPr>
          <a:xfrm>
            <a:off x="4596657" y="2247037"/>
            <a:ext cx="2854036" cy="2677656"/>
          </a:xfrm>
          <a:prstGeom prst="rect">
            <a:avLst/>
          </a:prstGeom>
        </p:spPr>
        <p:txBody>
          <a:bodyPr wrap="square">
            <a:spAutoFit/>
          </a:bodyPr>
          <a:lstStyle/>
          <a:p>
            <a:pPr algn="ctr">
              <a:lnSpc>
                <a:spcPct val="150000"/>
              </a:lnSpc>
            </a:pPr>
            <a:r>
              <a:rPr lang="zh-CN" altLang="en-US" sz="1600" b="1" dirty="0">
                <a:solidFill>
                  <a:srgbClr val="FF0000"/>
                </a:solidFill>
                <a:cs typeface="+mn-ea"/>
                <a:sym typeface="+mn-lt"/>
              </a:rPr>
              <a:t>（</a:t>
            </a:r>
            <a:r>
              <a:rPr lang="en-US" altLang="zh-CN" sz="1600" b="1" dirty="0">
                <a:solidFill>
                  <a:srgbClr val="FF0000"/>
                </a:solidFill>
                <a:cs typeface="+mn-ea"/>
                <a:sym typeface="+mn-lt"/>
              </a:rPr>
              <a:t>2</a:t>
            </a:r>
            <a:r>
              <a:rPr lang="zh-CN" altLang="en-US" sz="1600" b="1" dirty="0">
                <a:solidFill>
                  <a:srgbClr val="FF0000"/>
                </a:solidFill>
                <a:cs typeface="+mn-ea"/>
                <a:sym typeface="+mn-lt"/>
              </a:rPr>
              <a:t>）法律风险。</a:t>
            </a:r>
            <a:endParaRPr lang="en-US" altLang="zh-CN" sz="1600" b="1" dirty="0">
              <a:solidFill>
                <a:srgbClr val="FF0000"/>
              </a:solidFill>
              <a:cs typeface="+mn-ea"/>
              <a:sym typeface="+mn-lt"/>
            </a:endParaRPr>
          </a:p>
          <a:p>
            <a:pPr>
              <a:lnSpc>
                <a:spcPct val="150000"/>
              </a:lnSpc>
            </a:pPr>
            <a:r>
              <a:rPr lang="zh-CN" altLang="en-US" sz="1600" dirty="0">
                <a:solidFill>
                  <a:schemeClr val="tx1">
                    <a:lumMod val="65000"/>
                    <a:lumOff val="35000"/>
                  </a:schemeClr>
                </a:solidFill>
                <a:cs typeface="+mn-ea"/>
                <a:sym typeface="+mn-lt"/>
              </a:rPr>
              <a:t>法律风险决定了知识产权价值评估是否有意义。尽管我国立法部门正在努力调整维护这些法定权利之担保权益的相关法律，但毕竟是一个复杂而漫长的过程。</a:t>
            </a:r>
          </a:p>
        </p:txBody>
      </p:sp>
      <p:sp>
        <p:nvSpPr>
          <p:cNvPr id="5" name="矩形 4"/>
          <p:cNvSpPr/>
          <p:nvPr/>
        </p:nvSpPr>
        <p:spPr>
          <a:xfrm>
            <a:off x="8500586" y="2247037"/>
            <a:ext cx="2854036" cy="2308324"/>
          </a:xfrm>
          <a:prstGeom prst="rect">
            <a:avLst/>
          </a:prstGeom>
        </p:spPr>
        <p:txBody>
          <a:bodyPr wrap="square">
            <a:spAutoFit/>
          </a:bodyPr>
          <a:lstStyle/>
          <a:p>
            <a:pPr algn="ctr">
              <a:lnSpc>
                <a:spcPct val="150000"/>
              </a:lnSpc>
            </a:pPr>
            <a:r>
              <a:rPr lang="zh-CN" altLang="en-US" sz="1600" b="1" dirty="0">
                <a:solidFill>
                  <a:srgbClr val="FF0000"/>
                </a:solidFill>
                <a:cs typeface="+mn-ea"/>
                <a:sym typeface="+mn-lt"/>
              </a:rPr>
              <a:t>（</a:t>
            </a:r>
            <a:r>
              <a:rPr lang="en-US" altLang="zh-CN" sz="1600" b="1" dirty="0">
                <a:solidFill>
                  <a:srgbClr val="FF0000"/>
                </a:solidFill>
                <a:cs typeface="+mn-ea"/>
                <a:sym typeface="+mn-lt"/>
              </a:rPr>
              <a:t>3</a:t>
            </a:r>
            <a:r>
              <a:rPr lang="zh-CN" altLang="en-US" sz="1600" b="1" dirty="0">
                <a:solidFill>
                  <a:srgbClr val="FF0000"/>
                </a:solidFill>
                <a:cs typeface="+mn-ea"/>
                <a:sym typeface="+mn-lt"/>
              </a:rPr>
              <a:t>）处置风险。</a:t>
            </a:r>
            <a:endParaRPr lang="en-US" altLang="zh-CN" sz="1600" b="1" dirty="0">
              <a:solidFill>
                <a:srgbClr val="FF0000"/>
              </a:solidFill>
              <a:cs typeface="+mn-ea"/>
              <a:sym typeface="+mn-lt"/>
            </a:endParaRPr>
          </a:p>
          <a:p>
            <a:pPr>
              <a:lnSpc>
                <a:spcPct val="150000"/>
              </a:lnSpc>
            </a:pPr>
            <a:r>
              <a:rPr lang="zh-CN" altLang="en-US" sz="1600" dirty="0">
                <a:solidFill>
                  <a:schemeClr val="tx1">
                    <a:lumMod val="65000"/>
                    <a:lumOff val="35000"/>
                  </a:schemeClr>
                </a:solidFill>
                <a:cs typeface="+mn-ea"/>
                <a:sym typeface="+mn-lt"/>
              </a:rPr>
              <a:t>一旦贷款发生逾期，银行要靠处置风险资产来化解信贷风险，而在现行法律框架下知识产权处置变现过程复杂，存在较大不确定性。</a:t>
            </a:r>
          </a:p>
        </p:txBody>
      </p:sp>
      <p:grpSp>
        <p:nvGrpSpPr>
          <p:cNvPr id="6" name="组合 5"/>
          <p:cNvGrpSpPr/>
          <p:nvPr/>
        </p:nvGrpSpPr>
        <p:grpSpPr>
          <a:xfrm>
            <a:off x="104872" y="344358"/>
            <a:ext cx="11982257" cy="649081"/>
            <a:chOff x="46470" y="344358"/>
            <a:chExt cx="11982257" cy="649081"/>
          </a:xfrm>
        </p:grpSpPr>
        <p:sp>
          <p:nvSpPr>
            <p:cNvPr id="7" name="矩形 6"/>
            <p:cNvSpPr/>
            <p:nvPr/>
          </p:nvSpPr>
          <p:spPr>
            <a:xfrm>
              <a:off x="200705" y="771844"/>
              <a:ext cx="11828022" cy="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46470" y="344358"/>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146822" y="607849"/>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矩形 9"/>
          <p:cNvSpPr/>
          <p:nvPr/>
        </p:nvSpPr>
        <p:spPr>
          <a:xfrm>
            <a:off x="568709" y="206728"/>
            <a:ext cx="3602268" cy="523220"/>
          </a:xfrm>
          <a:prstGeom prst="rect">
            <a:avLst/>
          </a:prstGeom>
        </p:spPr>
        <p:txBody>
          <a:bodyPr wrap="none">
            <a:spAutoFit/>
          </a:bodyPr>
          <a:lstStyle/>
          <a:p>
            <a:r>
              <a:rPr lang="zh-CN" altLang="en-US" sz="2800" dirty="0">
                <a:solidFill>
                  <a:schemeClr val="accent4">
                    <a:lumMod val="75000"/>
                  </a:schemeClr>
                </a:solidFill>
                <a:cs typeface="+mn-ea"/>
                <a:sym typeface="+mn-lt"/>
              </a:rPr>
              <a:t>陆</a:t>
            </a:r>
            <a:r>
              <a:rPr lang="zh-CN" altLang="en-US" sz="2800" dirty="0">
                <a:solidFill>
                  <a:srgbClr val="FF0000"/>
                </a:solidFill>
                <a:cs typeface="+mn-ea"/>
                <a:sym typeface="+mn-lt"/>
              </a:rPr>
              <a:t>  知识产权质押融资</a:t>
            </a:r>
          </a:p>
        </p:txBody>
      </p:sp>
      <p:sp>
        <p:nvSpPr>
          <p:cNvPr id="11" name="矩形 10"/>
          <p:cNvSpPr/>
          <p:nvPr/>
        </p:nvSpPr>
        <p:spPr>
          <a:xfrm>
            <a:off x="10427327" y="206728"/>
            <a:ext cx="1601400" cy="523220"/>
          </a:xfrm>
          <a:prstGeom prst="rect">
            <a:avLst/>
          </a:prstGeom>
        </p:spPr>
        <p:txBody>
          <a:bodyPr wrap="none">
            <a:spAutoFit/>
          </a:bodyPr>
          <a:lstStyle/>
          <a:p>
            <a:pPr algn="ctr"/>
            <a:r>
              <a:rPr lang="en-US" altLang="zh-CN" sz="2800" dirty="0">
                <a:solidFill>
                  <a:schemeClr val="accent4">
                    <a:lumMod val="75000"/>
                  </a:schemeClr>
                </a:solidFill>
                <a:cs typeface="+mn-ea"/>
                <a:sym typeface="+mn-lt"/>
              </a:rPr>
              <a:t>PART</a:t>
            </a:r>
            <a:r>
              <a:rPr lang="en-US" altLang="zh-CN" sz="2800" dirty="0">
                <a:solidFill>
                  <a:schemeClr val="tx1">
                    <a:lumMod val="65000"/>
                    <a:lumOff val="35000"/>
                  </a:schemeClr>
                </a:solidFill>
                <a:cs typeface="+mn-ea"/>
                <a:sym typeface="+mn-lt"/>
              </a:rPr>
              <a:t> </a:t>
            </a:r>
            <a:r>
              <a:rPr lang="en-US" altLang="zh-CN" sz="2800" dirty="0">
                <a:solidFill>
                  <a:srgbClr val="FF0000"/>
                </a:solidFill>
                <a:cs typeface="+mn-ea"/>
                <a:sym typeface="+mn-lt"/>
              </a:rPr>
              <a:t>06</a:t>
            </a:r>
            <a:endParaRPr lang="zh-CN" altLang="en-US" sz="2800" dirty="0">
              <a:solidFill>
                <a:srgbClr val="FF0000"/>
              </a:solidFill>
              <a:cs typeface="+mn-ea"/>
              <a:sym typeface="+mn-lt"/>
            </a:endParaRPr>
          </a:p>
        </p:txBody>
      </p:sp>
      <p:grpSp>
        <p:nvGrpSpPr>
          <p:cNvPr id="12" name="组合 11"/>
          <p:cNvGrpSpPr/>
          <p:nvPr/>
        </p:nvGrpSpPr>
        <p:grpSpPr>
          <a:xfrm>
            <a:off x="4049138" y="1208371"/>
            <a:ext cx="4093724" cy="587591"/>
            <a:chOff x="673366" y="1507639"/>
            <a:chExt cx="4093724" cy="587591"/>
          </a:xfrm>
        </p:grpSpPr>
        <p:sp>
          <p:nvSpPr>
            <p:cNvPr id="13" name="圆角矩形 12"/>
            <p:cNvSpPr/>
            <p:nvPr/>
          </p:nvSpPr>
          <p:spPr>
            <a:xfrm>
              <a:off x="673366" y="1507639"/>
              <a:ext cx="4093724" cy="58759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1142713" y="1601379"/>
              <a:ext cx="3155031" cy="400110"/>
            </a:xfrm>
            <a:prstGeom prst="rect">
              <a:avLst/>
            </a:prstGeom>
          </p:spPr>
          <p:txBody>
            <a:bodyPr wrap="none">
              <a:spAutoFit/>
            </a:bodyPr>
            <a:lstStyle/>
            <a:p>
              <a:r>
                <a:rPr lang="en-US" altLang="zh-CN" sz="2000" b="1" dirty="0">
                  <a:solidFill>
                    <a:schemeClr val="bg1"/>
                  </a:solidFill>
                  <a:cs typeface="+mn-ea"/>
                  <a:sym typeface="+mn-lt"/>
                </a:rPr>
                <a:t>5</a:t>
              </a:r>
              <a:r>
                <a:rPr lang="zh-CN" altLang="en-US" sz="2000" b="1" dirty="0">
                  <a:solidFill>
                    <a:schemeClr val="bg1"/>
                  </a:solidFill>
                  <a:cs typeface="+mn-ea"/>
                  <a:sym typeface="+mn-lt"/>
                </a:rPr>
                <a:t>、知识产权质押贷款风险</a:t>
              </a:r>
            </a:p>
          </p:txBody>
        </p:sp>
      </p:grpSp>
      <p:pic>
        <p:nvPicPr>
          <p:cNvPr id="15" name="图片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51190" y="4691111"/>
            <a:ext cx="2639573" cy="1310643"/>
          </a:xfrm>
          <a:prstGeom prst="rect">
            <a:avLst/>
          </a:prstGeom>
        </p:spPr>
      </p:pic>
      <p:pic>
        <p:nvPicPr>
          <p:cNvPr id="16" name="图片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6741355" y="4691110"/>
            <a:ext cx="2639573" cy="1310643"/>
          </a:xfrm>
          <a:prstGeom prst="rect">
            <a:avLst/>
          </a:prstGeom>
        </p:spPr>
      </p:pic>
    </p:spTree>
    <p:extLst>
      <p:ext uri="{BB962C8B-B14F-4D97-AF65-F5344CB8AC3E}">
        <p14:creationId xmlns:p14="http://schemas.microsoft.com/office/powerpoint/2010/main" val="256411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0"/>
                                        </p:tgtEl>
                                        <p:attrNameLst>
                                          <p:attrName>ppt_y</p:attrName>
                                        </p:attrNameLst>
                                      </p:cBhvr>
                                      <p:tavLst>
                                        <p:tav tm="0">
                                          <p:val>
                                            <p:strVal val="#ppt_y"/>
                                          </p:val>
                                        </p:tav>
                                        <p:tav tm="100000">
                                          <p:val>
                                            <p:strVal val="#ppt_y"/>
                                          </p:val>
                                        </p:tav>
                                      </p:tavLst>
                                    </p:anim>
                                    <p:anim calcmode="lin" valueType="num">
                                      <p:cBhvr>
                                        <p:cTn id="1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0"/>
                                        </p:tgtEl>
                                      </p:cBhvr>
                                    </p:animEffect>
                                  </p:childTnLst>
                                </p:cTn>
                              </p:par>
                            </p:childTnLst>
                          </p:cTn>
                        </p:par>
                        <p:par>
                          <p:cTn id="16" fill="hold">
                            <p:stCondLst>
                              <p:cond delay="14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90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2900"/>
                            </p:stCondLst>
                            <p:childTnLst>
                              <p:par>
                                <p:cTn id="29" presetID="22" presetClass="entr" presetSubtype="2"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right)">
                                      <p:cBhvr>
                                        <p:cTn id="31" dur="500"/>
                                        <p:tgtEl>
                                          <p:spTgt spid="15"/>
                                        </p:tgtEl>
                                      </p:cBhvr>
                                    </p:animEffect>
                                  </p:childTnLst>
                                </p:cTn>
                              </p:par>
                              <p:par>
                                <p:cTn id="32" presetID="22" presetClass="entr" presetSubtype="8"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3400"/>
                            </p:stCondLst>
                            <p:childTnLst>
                              <p:par>
                                <p:cTn id="36" presetID="2" presetClass="entr" presetSubtype="8"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0-#ppt_w/2"/>
                                          </p:val>
                                        </p:tav>
                                        <p:tav tm="100000">
                                          <p:val>
                                            <p:strVal val="#ppt_x"/>
                                          </p:val>
                                        </p:tav>
                                      </p:tavLst>
                                    </p:anim>
                                    <p:anim calcmode="lin" valueType="num">
                                      <p:cBhvr additive="base">
                                        <p:cTn id="39" dur="500" fill="hold"/>
                                        <p:tgtEl>
                                          <p:spTgt spid="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0-#ppt_w/2"/>
                                          </p:val>
                                        </p:tav>
                                        <p:tav tm="100000">
                                          <p:val>
                                            <p:strVal val="#ppt_x"/>
                                          </p:val>
                                        </p:tav>
                                      </p:tavLst>
                                    </p:anim>
                                    <p:anim calcmode="lin" valueType="num">
                                      <p:cBhvr additive="base">
                                        <p:cTn id="43" dur="500" fill="hold"/>
                                        <p:tgtEl>
                                          <p:spTgt spid="4"/>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0-#ppt_w/2"/>
                                          </p:val>
                                        </p:tav>
                                        <p:tav tm="100000">
                                          <p:val>
                                            <p:strVal val="#ppt_x"/>
                                          </p:val>
                                        </p:tav>
                                      </p:tavLst>
                                    </p:anim>
                                    <p:anim calcmode="lin" valueType="num">
                                      <p:cBhvr additive="base">
                                        <p:cTn id="4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49651" y="2034509"/>
            <a:ext cx="10492698" cy="3459897"/>
            <a:chOff x="835702" y="2034509"/>
            <a:chExt cx="10492698" cy="3459897"/>
          </a:xfrm>
        </p:grpSpPr>
        <p:sp>
          <p:nvSpPr>
            <p:cNvPr id="70658" name="AutoShape 2"/>
            <p:cNvSpPr>
              <a:spLocks noChangeArrowheads="1"/>
            </p:cNvSpPr>
            <p:nvPr/>
          </p:nvSpPr>
          <p:spPr bwMode="auto">
            <a:xfrm>
              <a:off x="1679989" y="3113156"/>
              <a:ext cx="8034338" cy="2381250"/>
            </a:xfrm>
            <a:prstGeom prst="parallelogram">
              <a:avLst>
                <a:gd name="adj" fmla="val 112467"/>
              </a:avLst>
            </a:prstGeom>
            <a:solidFill>
              <a:schemeClr val="accent4">
                <a:lumMod val="60000"/>
                <a:lumOff val="40000"/>
                <a:alpha val="56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latin typeface="+mn-lt"/>
                <a:ea typeface="+mn-ea"/>
                <a:cs typeface="+mn-ea"/>
                <a:sym typeface="+mn-lt"/>
              </a:endParaRPr>
            </a:p>
          </p:txBody>
        </p:sp>
        <p:sp>
          <p:nvSpPr>
            <p:cNvPr id="70659" name="AutoShape 3"/>
            <p:cNvSpPr>
              <a:spLocks noChangeArrowheads="1"/>
            </p:cNvSpPr>
            <p:nvPr/>
          </p:nvSpPr>
          <p:spPr bwMode="auto">
            <a:xfrm flipV="1">
              <a:off x="2473740" y="3843405"/>
              <a:ext cx="387350" cy="854075"/>
            </a:xfrm>
            <a:prstGeom prst="triangle">
              <a:avLst>
                <a:gd name="adj" fmla="val 50000"/>
              </a:avLst>
            </a:prstGeom>
            <a:solidFill>
              <a:srgbClr val="C00000"/>
            </a:solidFill>
            <a:ln>
              <a:noFill/>
            </a:ln>
          </p:spPr>
          <p:txBody>
            <a:bodyPr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latin typeface="+mn-lt"/>
                <a:ea typeface="+mn-ea"/>
                <a:cs typeface="+mn-ea"/>
                <a:sym typeface="+mn-lt"/>
              </a:endParaRPr>
            </a:p>
          </p:txBody>
        </p:sp>
        <p:sp>
          <p:nvSpPr>
            <p:cNvPr id="70660" name="AutoShape 4"/>
            <p:cNvSpPr>
              <a:spLocks noChangeArrowheads="1"/>
            </p:cNvSpPr>
            <p:nvPr/>
          </p:nvSpPr>
          <p:spPr bwMode="auto">
            <a:xfrm flipV="1">
              <a:off x="3502440" y="3030605"/>
              <a:ext cx="387350" cy="854075"/>
            </a:xfrm>
            <a:prstGeom prst="triangle">
              <a:avLst>
                <a:gd name="adj" fmla="val 50000"/>
              </a:avLst>
            </a:prstGeom>
            <a:solidFill>
              <a:srgbClr val="C00000"/>
            </a:solidFill>
            <a:ln>
              <a:noFill/>
            </a:ln>
          </p:spPr>
          <p:txBody>
            <a:bodyPr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latin typeface="+mn-lt"/>
                <a:ea typeface="+mn-ea"/>
                <a:cs typeface="+mn-ea"/>
                <a:sym typeface="+mn-lt"/>
              </a:endParaRPr>
            </a:p>
          </p:txBody>
        </p:sp>
        <p:sp>
          <p:nvSpPr>
            <p:cNvPr id="70661" name="AutoShape 5"/>
            <p:cNvSpPr>
              <a:spLocks noChangeArrowheads="1"/>
            </p:cNvSpPr>
            <p:nvPr/>
          </p:nvSpPr>
          <p:spPr bwMode="auto">
            <a:xfrm flipV="1">
              <a:off x="4380121" y="4478404"/>
              <a:ext cx="387350" cy="854075"/>
            </a:xfrm>
            <a:prstGeom prst="triangle">
              <a:avLst>
                <a:gd name="adj" fmla="val 50000"/>
              </a:avLst>
            </a:prstGeom>
            <a:solidFill>
              <a:srgbClr val="C00000"/>
            </a:solidFill>
            <a:ln>
              <a:noFill/>
            </a:ln>
          </p:spPr>
          <p:txBody>
            <a:bodyPr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latin typeface="+mn-lt"/>
                <a:ea typeface="+mn-ea"/>
                <a:cs typeface="+mn-ea"/>
                <a:sym typeface="+mn-lt"/>
              </a:endParaRPr>
            </a:p>
          </p:txBody>
        </p:sp>
        <p:sp>
          <p:nvSpPr>
            <p:cNvPr id="70662" name="AutoShape 6"/>
            <p:cNvSpPr>
              <a:spLocks noChangeArrowheads="1"/>
            </p:cNvSpPr>
            <p:nvPr/>
          </p:nvSpPr>
          <p:spPr bwMode="auto">
            <a:xfrm flipV="1">
              <a:off x="6656802" y="2673418"/>
              <a:ext cx="388938" cy="854076"/>
            </a:xfrm>
            <a:prstGeom prst="triangle">
              <a:avLst>
                <a:gd name="adj" fmla="val 50000"/>
              </a:avLst>
            </a:prstGeom>
            <a:solidFill>
              <a:srgbClr val="C00000"/>
            </a:solidFill>
            <a:ln>
              <a:noFill/>
            </a:ln>
          </p:spPr>
          <p:txBody>
            <a:bodyPr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latin typeface="+mn-lt"/>
                <a:ea typeface="+mn-ea"/>
                <a:cs typeface="+mn-ea"/>
                <a:sym typeface="+mn-lt"/>
              </a:endParaRPr>
            </a:p>
          </p:txBody>
        </p:sp>
        <p:sp>
          <p:nvSpPr>
            <p:cNvPr id="70663" name="AutoShape 7"/>
            <p:cNvSpPr>
              <a:spLocks noChangeArrowheads="1"/>
            </p:cNvSpPr>
            <p:nvPr/>
          </p:nvSpPr>
          <p:spPr bwMode="auto">
            <a:xfrm flipV="1">
              <a:off x="8750715" y="2832168"/>
              <a:ext cx="387350" cy="854076"/>
            </a:xfrm>
            <a:prstGeom prst="triangle">
              <a:avLst>
                <a:gd name="adj" fmla="val 50000"/>
              </a:avLst>
            </a:prstGeom>
            <a:solidFill>
              <a:srgbClr val="C00000"/>
            </a:solidFill>
            <a:ln>
              <a:noFill/>
            </a:ln>
          </p:spPr>
          <p:txBody>
            <a:bodyPr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latin typeface="+mn-lt"/>
                <a:ea typeface="+mn-ea"/>
                <a:cs typeface="+mn-ea"/>
                <a:sym typeface="+mn-lt"/>
              </a:endParaRPr>
            </a:p>
          </p:txBody>
        </p:sp>
        <p:sp>
          <p:nvSpPr>
            <p:cNvPr id="70664" name="AutoShape 8"/>
            <p:cNvSpPr>
              <a:spLocks noChangeArrowheads="1"/>
            </p:cNvSpPr>
            <p:nvPr/>
          </p:nvSpPr>
          <p:spPr bwMode="auto">
            <a:xfrm flipV="1">
              <a:off x="6791637" y="4402559"/>
              <a:ext cx="385762" cy="855311"/>
            </a:xfrm>
            <a:prstGeom prst="triangle">
              <a:avLst>
                <a:gd name="adj" fmla="val 50000"/>
              </a:avLst>
            </a:prstGeom>
            <a:solidFill>
              <a:srgbClr val="C00000"/>
            </a:solidFill>
            <a:ln>
              <a:noFill/>
            </a:ln>
          </p:spPr>
          <p:txBody>
            <a:bodyPr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latin typeface="+mn-lt"/>
                <a:ea typeface="+mn-ea"/>
                <a:cs typeface="+mn-ea"/>
                <a:sym typeface="+mn-lt"/>
              </a:endParaRPr>
            </a:p>
          </p:txBody>
        </p:sp>
        <p:sp>
          <p:nvSpPr>
            <p:cNvPr id="70665" name="Text Box 9"/>
            <p:cNvSpPr txBox="1">
              <a:spLocks noChangeArrowheads="1"/>
            </p:cNvSpPr>
            <p:nvPr/>
          </p:nvSpPr>
          <p:spPr bwMode="auto">
            <a:xfrm>
              <a:off x="835702" y="3404243"/>
              <a:ext cx="21795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400" dirty="0">
                  <a:solidFill>
                    <a:schemeClr val="tx1">
                      <a:lumMod val="65000"/>
                      <a:lumOff val="35000"/>
                    </a:schemeClr>
                  </a:solidFill>
                  <a:latin typeface="+mn-lt"/>
                  <a:ea typeface="+mn-ea"/>
                  <a:cs typeface="+mn-ea"/>
                  <a:sym typeface="+mn-lt"/>
                </a:rPr>
                <a:t>知识产权评估</a:t>
              </a:r>
            </a:p>
          </p:txBody>
        </p:sp>
        <p:sp>
          <p:nvSpPr>
            <p:cNvPr id="70666" name="Text Box 10"/>
            <p:cNvSpPr txBox="1">
              <a:spLocks noChangeArrowheads="1"/>
            </p:cNvSpPr>
            <p:nvPr/>
          </p:nvSpPr>
          <p:spPr bwMode="auto">
            <a:xfrm>
              <a:off x="8649115" y="2034509"/>
              <a:ext cx="26792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400" dirty="0">
                  <a:solidFill>
                    <a:schemeClr val="tx1">
                      <a:lumMod val="65000"/>
                      <a:lumOff val="35000"/>
                    </a:schemeClr>
                  </a:solidFill>
                  <a:latin typeface="+mn-lt"/>
                  <a:ea typeface="+mn-ea"/>
                  <a:cs typeface="+mn-ea"/>
                  <a:sym typeface="+mn-lt"/>
                </a:rPr>
                <a:t>高新技术企业股权激励方案设计</a:t>
              </a:r>
            </a:p>
          </p:txBody>
        </p:sp>
        <p:sp>
          <p:nvSpPr>
            <p:cNvPr id="70667" name="Text Box 11"/>
            <p:cNvSpPr txBox="1">
              <a:spLocks noChangeArrowheads="1"/>
            </p:cNvSpPr>
            <p:nvPr/>
          </p:nvSpPr>
          <p:spPr bwMode="auto">
            <a:xfrm>
              <a:off x="6656802" y="2234832"/>
              <a:ext cx="154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400" dirty="0">
                  <a:solidFill>
                    <a:schemeClr val="tx1">
                      <a:lumMod val="65000"/>
                      <a:lumOff val="35000"/>
                    </a:schemeClr>
                  </a:solidFill>
                  <a:latin typeface="+mn-lt"/>
                  <a:ea typeface="+mn-ea"/>
                  <a:cs typeface="+mn-ea"/>
                  <a:sym typeface="+mn-lt"/>
                </a:rPr>
                <a:t>委托研发</a:t>
              </a:r>
            </a:p>
          </p:txBody>
        </p:sp>
        <p:sp>
          <p:nvSpPr>
            <p:cNvPr id="70668" name="Text Box 12"/>
            <p:cNvSpPr txBox="1">
              <a:spLocks noChangeArrowheads="1"/>
            </p:cNvSpPr>
            <p:nvPr/>
          </p:nvSpPr>
          <p:spPr bwMode="auto">
            <a:xfrm>
              <a:off x="4011529" y="3647407"/>
              <a:ext cx="20558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chemeClr val="tx1">
                      <a:lumMod val="65000"/>
                      <a:lumOff val="35000"/>
                    </a:schemeClr>
                  </a:solidFill>
                  <a:latin typeface="+mn-lt"/>
                  <a:ea typeface="+mn-ea"/>
                  <a:cs typeface="+mn-ea"/>
                  <a:sym typeface="+mn-lt"/>
                </a:rPr>
                <a:t>中小型科技企业融资</a:t>
              </a:r>
            </a:p>
          </p:txBody>
        </p:sp>
        <p:sp>
          <p:nvSpPr>
            <p:cNvPr id="70669" name="Text Box 13"/>
            <p:cNvSpPr txBox="1">
              <a:spLocks noChangeArrowheads="1"/>
            </p:cNvSpPr>
            <p:nvPr/>
          </p:nvSpPr>
          <p:spPr bwMode="auto">
            <a:xfrm>
              <a:off x="6532634" y="3599234"/>
              <a:ext cx="16049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chemeClr val="tx1">
                      <a:lumMod val="65000"/>
                      <a:lumOff val="35000"/>
                    </a:schemeClr>
                  </a:solidFill>
                  <a:latin typeface="+mn-lt"/>
                  <a:ea typeface="+mn-ea"/>
                  <a:cs typeface="+mn-ea"/>
                  <a:sym typeface="+mn-lt"/>
                </a:rPr>
                <a:t>知识产权维权</a:t>
              </a:r>
            </a:p>
          </p:txBody>
        </p:sp>
        <p:sp>
          <p:nvSpPr>
            <p:cNvPr id="70670" name="Text Box 14"/>
            <p:cNvSpPr txBox="1">
              <a:spLocks noChangeArrowheads="1"/>
            </p:cNvSpPr>
            <p:nvPr/>
          </p:nvSpPr>
          <p:spPr bwMode="auto">
            <a:xfrm>
              <a:off x="3388831" y="2527664"/>
              <a:ext cx="2546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400" dirty="0">
                  <a:solidFill>
                    <a:schemeClr val="tx1">
                      <a:lumMod val="65000"/>
                      <a:lumOff val="35000"/>
                    </a:schemeClr>
                  </a:solidFill>
                  <a:latin typeface="+mn-lt"/>
                  <a:ea typeface="+mn-ea"/>
                  <a:cs typeface="+mn-ea"/>
                  <a:sym typeface="+mn-lt"/>
                </a:rPr>
                <a:t>政策咨询与运用</a:t>
              </a:r>
            </a:p>
          </p:txBody>
        </p:sp>
      </p:grpSp>
      <p:grpSp>
        <p:nvGrpSpPr>
          <p:cNvPr id="16" name="组合 15"/>
          <p:cNvGrpSpPr/>
          <p:nvPr/>
        </p:nvGrpSpPr>
        <p:grpSpPr>
          <a:xfrm>
            <a:off x="104872" y="344358"/>
            <a:ext cx="11982257" cy="649081"/>
            <a:chOff x="46470" y="344358"/>
            <a:chExt cx="11982257" cy="649081"/>
          </a:xfrm>
        </p:grpSpPr>
        <p:sp>
          <p:nvSpPr>
            <p:cNvPr id="17" name="矩形 16"/>
            <p:cNvSpPr/>
            <p:nvPr/>
          </p:nvSpPr>
          <p:spPr>
            <a:xfrm>
              <a:off x="200705" y="771844"/>
              <a:ext cx="11828022" cy="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46470" y="344358"/>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46822" y="607849"/>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0" name="矩形 19"/>
          <p:cNvSpPr/>
          <p:nvPr/>
        </p:nvSpPr>
        <p:spPr>
          <a:xfrm>
            <a:off x="568709" y="206728"/>
            <a:ext cx="3602268" cy="523220"/>
          </a:xfrm>
          <a:prstGeom prst="rect">
            <a:avLst/>
          </a:prstGeom>
        </p:spPr>
        <p:txBody>
          <a:bodyPr wrap="none">
            <a:spAutoFit/>
          </a:bodyPr>
          <a:lstStyle/>
          <a:p>
            <a:r>
              <a:rPr lang="zh-CN" altLang="en-US" sz="2800" dirty="0">
                <a:solidFill>
                  <a:schemeClr val="accent4">
                    <a:lumMod val="75000"/>
                  </a:schemeClr>
                </a:solidFill>
                <a:cs typeface="+mn-ea"/>
                <a:sym typeface="+mn-lt"/>
              </a:rPr>
              <a:t>陆</a:t>
            </a:r>
            <a:r>
              <a:rPr lang="zh-CN" altLang="en-US" sz="2800" dirty="0">
                <a:solidFill>
                  <a:srgbClr val="FF0000"/>
                </a:solidFill>
                <a:cs typeface="+mn-ea"/>
                <a:sym typeface="+mn-lt"/>
              </a:rPr>
              <a:t>  知识产权质押融资</a:t>
            </a:r>
          </a:p>
        </p:txBody>
      </p:sp>
      <p:sp>
        <p:nvSpPr>
          <p:cNvPr id="21" name="矩形 20"/>
          <p:cNvSpPr/>
          <p:nvPr/>
        </p:nvSpPr>
        <p:spPr>
          <a:xfrm>
            <a:off x="10427327" y="206728"/>
            <a:ext cx="1601400" cy="523220"/>
          </a:xfrm>
          <a:prstGeom prst="rect">
            <a:avLst/>
          </a:prstGeom>
        </p:spPr>
        <p:txBody>
          <a:bodyPr wrap="none">
            <a:spAutoFit/>
          </a:bodyPr>
          <a:lstStyle/>
          <a:p>
            <a:pPr algn="ctr"/>
            <a:r>
              <a:rPr lang="en-US" altLang="zh-CN" sz="2800" dirty="0">
                <a:solidFill>
                  <a:schemeClr val="accent4">
                    <a:lumMod val="75000"/>
                  </a:schemeClr>
                </a:solidFill>
                <a:cs typeface="+mn-ea"/>
                <a:sym typeface="+mn-lt"/>
              </a:rPr>
              <a:t>PART</a:t>
            </a:r>
            <a:r>
              <a:rPr lang="en-US" altLang="zh-CN" sz="2800" dirty="0">
                <a:solidFill>
                  <a:schemeClr val="tx1">
                    <a:lumMod val="65000"/>
                    <a:lumOff val="35000"/>
                  </a:schemeClr>
                </a:solidFill>
                <a:cs typeface="+mn-ea"/>
                <a:sym typeface="+mn-lt"/>
              </a:rPr>
              <a:t> </a:t>
            </a:r>
            <a:r>
              <a:rPr lang="en-US" altLang="zh-CN" sz="2800" dirty="0">
                <a:solidFill>
                  <a:srgbClr val="FF0000"/>
                </a:solidFill>
                <a:cs typeface="+mn-ea"/>
                <a:sym typeface="+mn-lt"/>
              </a:rPr>
              <a:t>06</a:t>
            </a:r>
            <a:endParaRPr lang="zh-CN" altLang="en-US" sz="2800" dirty="0">
              <a:solidFill>
                <a:srgbClr val="FF0000"/>
              </a:solidFill>
              <a:cs typeface="+mn-ea"/>
              <a:sym typeface="+mn-lt"/>
            </a:endParaRPr>
          </a:p>
        </p:txBody>
      </p:sp>
      <p:grpSp>
        <p:nvGrpSpPr>
          <p:cNvPr id="22" name="组合 21"/>
          <p:cNvGrpSpPr/>
          <p:nvPr/>
        </p:nvGrpSpPr>
        <p:grpSpPr>
          <a:xfrm>
            <a:off x="3453532" y="1208371"/>
            <a:ext cx="5284937" cy="587591"/>
            <a:chOff x="16922" y="1507639"/>
            <a:chExt cx="5284937" cy="587591"/>
          </a:xfrm>
        </p:grpSpPr>
        <p:sp>
          <p:nvSpPr>
            <p:cNvPr id="23" name="圆角矩形 22"/>
            <p:cNvSpPr/>
            <p:nvPr/>
          </p:nvSpPr>
          <p:spPr>
            <a:xfrm>
              <a:off x="16922" y="1507639"/>
              <a:ext cx="5284937" cy="58759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p:nvPr/>
          </p:nvSpPr>
          <p:spPr>
            <a:xfrm>
              <a:off x="312433" y="1601379"/>
              <a:ext cx="4693914" cy="400110"/>
            </a:xfrm>
            <a:prstGeom prst="rect">
              <a:avLst/>
            </a:prstGeom>
          </p:spPr>
          <p:txBody>
            <a:bodyPr wrap="none">
              <a:spAutoFit/>
            </a:bodyPr>
            <a:lstStyle/>
            <a:p>
              <a:r>
                <a:rPr lang="en-US" altLang="zh-CN" sz="2000" b="1" dirty="0">
                  <a:solidFill>
                    <a:schemeClr val="bg1"/>
                  </a:solidFill>
                  <a:cs typeface="+mn-ea"/>
                  <a:sym typeface="+mn-lt"/>
                </a:rPr>
                <a:t>6</a:t>
              </a:r>
              <a:r>
                <a:rPr lang="zh-CN" altLang="en-US" sz="2000" b="1" dirty="0">
                  <a:solidFill>
                    <a:schemeClr val="bg1"/>
                  </a:solidFill>
                  <a:cs typeface="+mn-ea"/>
                  <a:sym typeface="+mn-lt"/>
                </a:rPr>
                <a:t>、广西知识产权交易中心主要业务简介</a:t>
              </a:r>
            </a:p>
          </p:txBody>
        </p:sp>
      </p:grpSp>
    </p:spTree>
    <p:extLst>
      <p:ext uri="{BB962C8B-B14F-4D97-AF65-F5344CB8AC3E}">
        <p14:creationId xmlns:p14="http://schemas.microsoft.com/office/powerpoint/2010/main" val="324925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0"/>
                                        </p:tgtEl>
                                        <p:attrNameLst>
                                          <p:attrName>ppt_y</p:attrName>
                                        </p:attrNameLst>
                                      </p:cBhvr>
                                      <p:tavLst>
                                        <p:tav tm="0">
                                          <p:val>
                                            <p:strVal val="#ppt_y"/>
                                          </p:val>
                                        </p:tav>
                                        <p:tav tm="100000">
                                          <p:val>
                                            <p:strVal val="#ppt_y"/>
                                          </p:val>
                                        </p:tav>
                                      </p:tavLst>
                                    </p:anim>
                                    <p:anim calcmode="lin" valueType="num">
                                      <p:cBhvr>
                                        <p:cTn id="13"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0"/>
                                        </p:tgtEl>
                                      </p:cBhvr>
                                    </p:animEffect>
                                  </p:childTnLst>
                                </p:cTn>
                              </p:par>
                            </p:childTnLst>
                          </p:cTn>
                        </p:par>
                        <p:par>
                          <p:cTn id="16" fill="hold">
                            <p:stCondLst>
                              <p:cond delay="1400"/>
                            </p:stCondLst>
                            <p:childTnLst>
                              <p:par>
                                <p:cTn id="17" presetID="5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1900"/>
                            </p:stCondLst>
                            <p:childTnLst>
                              <p:par>
                                <p:cTn id="23" presetID="42"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childTnLst>
                          </p:cTn>
                        </p:par>
                        <p:par>
                          <p:cTn id="28" fill="hold">
                            <p:stCondLst>
                              <p:cond delay="2900"/>
                            </p:stCondLst>
                            <p:childTnLst>
                              <p:par>
                                <p:cTn id="29" presetID="16" presetClass="entr" presetSubtype="21"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7545275" y="2459504"/>
            <a:ext cx="2970212" cy="1938992"/>
          </a:xfrm>
          <a:prstGeom prst="rect">
            <a:avLst/>
          </a:prstGeom>
          <a:solidFill>
            <a:schemeClr val="accent4">
              <a:lumMod val="60000"/>
              <a:lumOff val="40000"/>
            </a:schemeClr>
          </a:solidFill>
          <a:ln>
            <a:noFill/>
          </a:ln>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endParaRPr lang="en-US" altLang="zh-CN" sz="2000" dirty="0">
              <a:solidFill>
                <a:schemeClr val="bg1"/>
              </a:solidFill>
              <a:latin typeface="+mn-lt"/>
              <a:ea typeface="+mn-ea"/>
              <a:cs typeface="+mn-ea"/>
              <a:sym typeface="+mn-lt"/>
            </a:endParaRPr>
          </a:p>
          <a:p>
            <a:pPr algn="ctr" eaLnBrk="1" hangingPunct="1">
              <a:lnSpc>
                <a:spcPct val="150000"/>
              </a:lnSpc>
            </a:pPr>
            <a:r>
              <a:rPr lang="zh-CN" altLang="en-US" sz="2000" dirty="0">
                <a:solidFill>
                  <a:srgbClr val="FF0000"/>
                </a:solidFill>
                <a:latin typeface="+mn-lt"/>
                <a:ea typeface="+mn-ea"/>
                <a:cs typeface="+mn-ea"/>
                <a:sym typeface="+mn-lt"/>
              </a:rPr>
              <a:t>中小型科技企业</a:t>
            </a:r>
          </a:p>
          <a:p>
            <a:pPr algn="ctr" eaLnBrk="1" hangingPunct="1">
              <a:lnSpc>
                <a:spcPct val="150000"/>
              </a:lnSpc>
            </a:pPr>
            <a:r>
              <a:rPr lang="zh-CN" altLang="en-US" sz="2000" dirty="0">
                <a:solidFill>
                  <a:srgbClr val="FF0000"/>
                </a:solidFill>
                <a:latin typeface="+mn-lt"/>
                <a:ea typeface="+mn-ea"/>
                <a:cs typeface="+mn-ea"/>
                <a:sym typeface="+mn-lt"/>
              </a:rPr>
              <a:t>私募债发行</a:t>
            </a:r>
            <a:endParaRPr lang="en-US" altLang="zh-CN" sz="2000" dirty="0">
              <a:solidFill>
                <a:srgbClr val="FF0000"/>
              </a:solidFill>
              <a:latin typeface="+mn-lt"/>
              <a:ea typeface="+mn-ea"/>
              <a:cs typeface="+mn-ea"/>
              <a:sym typeface="+mn-lt"/>
            </a:endParaRPr>
          </a:p>
          <a:p>
            <a:pPr algn="ctr" eaLnBrk="1" hangingPunct="1">
              <a:lnSpc>
                <a:spcPct val="150000"/>
              </a:lnSpc>
            </a:pPr>
            <a:endParaRPr lang="zh-CN" altLang="en-US" sz="2000" dirty="0">
              <a:solidFill>
                <a:schemeClr val="bg1"/>
              </a:solidFill>
              <a:latin typeface="+mn-lt"/>
              <a:ea typeface="+mn-ea"/>
              <a:cs typeface="+mn-ea"/>
              <a:sym typeface="+mn-lt"/>
            </a:endParaRPr>
          </a:p>
        </p:txBody>
      </p:sp>
      <p:sp>
        <p:nvSpPr>
          <p:cNvPr id="71683" name="Rectangle 3"/>
          <p:cNvSpPr>
            <a:spLocks noGrp="1" noChangeArrowheads="1"/>
          </p:cNvSpPr>
          <p:nvPr/>
        </p:nvSpPr>
        <p:spPr bwMode="auto">
          <a:xfrm>
            <a:off x="1671789" y="2387773"/>
            <a:ext cx="5081587" cy="2082454"/>
          </a:xfrm>
          <a:prstGeom prst="rect">
            <a:avLst/>
          </a:prstGeom>
          <a:noFill/>
          <a:ln w="12700" cmpd="sng">
            <a:noFill/>
            <a:miter lim="800000"/>
            <a:headEnd/>
            <a:tailEnd/>
          </a:ln>
          <a:extLst>
            <a:ext uri="{909E8E84-426E-40DD-AFC4-6F175D3DCCD1}">
              <a14:hiddenFill xmlns:a14="http://schemas.microsoft.com/office/drawing/2010/main">
                <a:solidFill>
                  <a:srgbClr val="FFFFFF"/>
                </a:solidFill>
              </a14:hiddenFill>
            </a:ext>
          </a:extLst>
        </p:spPr>
        <p:txBody>
          <a:bodyPr lIns="90170" tIns="46990" rIns="90170" bIns="46990"/>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ts val="1000"/>
              </a:spcBef>
            </a:pPr>
            <a:r>
              <a:rPr lang="zh-CN" altLang="en-US" sz="2000" b="0" dirty="0">
                <a:solidFill>
                  <a:srgbClr val="FF0000"/>
                </a:solidFill>
                <a:latin typeface="+mn-lt"/>
                <a:ea typeface="+mn-ea"/>
                <a:cs typeface="+mn-ea"/>
                <a:sym typeface="+mn-lt"/>
              </a:rPr>
              <a:t>私募债含义</a:t>
            </a:r>
            <a:r>
              <a:rPr lang="zh-CN" altLang="en-US" sz="2000" b="0" dirty="0">
                <a:solidFill>
                  <a:schemeClr val="tx1">
                    <a:lumMod val="65000"/>
                    <a:lumOff val="35000"/>
                  </a:schemeClr>
                </a:solidFill>
                <a:latin typeface="+mn-lt"/>
                <a:ea typeface="+mn-ea"/>
                <a:cs typeface="+mn-ea"/>
                <a:sym typeface="+mn-lt"/>
              </a:rPr>
              <a:t>：中国境内注册为有限责任公司和股份有限公司，依照法定程序，以非公开方式发行和转让，约定在一定期限还本付息的公司债券。</a:t>
            </a:r>
          </a:p>
        </p:txBody>
      </p:sp>
      <p:grpSp>
        <p:nvGrpSpPr>
          <p:cNvPr id="5" name="组合 4"/>
          <p:cNvGrpSpPr/>
          <p:nvPr/>
        </p:nvGrpSpPr>
        <p:grpSpPr>
          <a:xfrm>
            <a:off x="104872" y="344358"/>
            <a:ext cx="11982257" cy="649081"/>
            <a:chOff x="46470" y="344358"/>
            <a:chExt cx="11982257" cy="649081"/>
          </a:xfrm>
        </p:grpSpPr>
        <p:sp>
          <p:nvSpPr>
            <p:cNvPr id="6" name="矩形 5"/>
            <p:cNvSpPr/>
            <p:nvPr/>
          </p:nvSpPr>
          <p:spPr>
            <a:xfrm>
              <a:off x="200705" y="771844"/>
              <a:ext cx="11828022" cy="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46470" y="344358"/>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146822" y="607849"/>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 name="矩形 8"/>
          <p:cNvSpPr/>
          <p:nvPr/>
        </p:nvSpPr>
        <p:spPr>
          <a:xfrm>
            <a:off x="568709" y="206728"/>
            <a:ext cx="3602268" cy="523220"/>
          </a:xfrm>
          <a:prstGeom prst="rect">
            <a:avLst/>
          </a:prstGeom>
        </p:spPr>
        <p:txBody>
          <a:bodyPr wrap="none">
            <a:spAutoFit/>
          </a:bodyPr>
          <a:lstStyle/>
          <a:p>
            <a:r>
              <a:rPr lang="zh-CN" altLang="en-US" sz="2800" dirty="0">
                <a:solidFill>
                  <a:schemeClr val="accent4">
                    <a:lumMod val="75000"/>
                  </a:schemeClr>
                </a:solidFill>
                <a:cs typeface="+mn-ea"/>
                <a:sym typeface="+mn-lt"/>
              </a:rPr>
              <a:t>陆</a:t>
            </a:r>
            <a:r>
              <a:rPr lang="zh-CN" altLang="en-US" sz="2800" dirty="0">
                <a:solidFill>
                  <a:srgbClr val="FF0000"/>
                </a:solidFill>
                <a:cs typeface="+mn-ea"/>
                <a:sym typeface="+mn-lt"/>
              </a:rPr>
              <a:t>  知识产权质押融资</a:t>
            </a:r>
          </a:p>
        </p:txBody>
      </p:sp>
      <p:sp>
        <p:nvSpPr>
          <p:cNvPr id="10" name="矩形 9"/>
          <p:cNvSpPr/>
          <p:nvPr/>
        </p:nvSpPr>
        <p:spPr>
          <a:xfrm>
            <a:off x="10427327" y="206728"/>
            <a:ext cx="1601400" cy="523220"/>
          </a:xfrm>
          <a:prstGeom prst="rect">
            <a:avLst/>
          </a:prstGeom>
        </p:spPr>
        <p:txBody>
          <a:bodyPr wrap="none">
            <a:spAutoFit/>
          </a:bodyPr>
          <a:lstStyle/>
          <a:p>
            <a:pPr algn="ctr"/>
            <a:r>
              <a:rPr lang="en-US" altLang="zh-CN" sz="2800" dirty="0">
                <a:solidFill>
                  <a:schemeClr val="accent4">
                    <a:lumMod val="75000"/>
                  </a:schemeClr>
                </a:solidFill>
                <a:cs typeface="+mn-ea"/>
                <a:sym typeface="+mn-lt"/>
              </a:rPr>
              <a:t>PART</a:t>
            </a:r>
            <a:r>
              <a:rPr lang="en-US" altLang="zh-CN" sz="2800" dirty="0">
                <a:solidFill>
                  <a:schemeClr val="tx1">
                    <a:lumMod val="65000"/>
                    <a:lumOff val="35000"/>
                  </a:schemeClr>
                </a:solidFill>
                <a:cs typeface="+mn-ea"/>
                <a:sym typeface="+mn-lt"/>
              </a:rPr>
              <a:t> </a:t>
            </a:r>
            <a:r>
              <a:rPr lang="en-US" altLang="zh-CN" sz="2800" dirty="0">
                <a:solidFill>
                  <a:srgbClr val="FF0000"/>
                </a:solidFill>
                <a:cs typeface="+mn-ea"/>
                <a:sym typeface="+mn-lt"/>
              </a:rPr>
              <a:t>06</a:t>
            </a:r>
            <a:endParaRPr lang="zh-CN" altLang="en-US" sz="2800" dirty="0">
              <a:solidFill>
                <a:srgbClr val="FF0000"/>
              </a:solidFill>
              <a:cs typeface="+mn-ea"/>
              <a:sym typeface="+mn-lt"/>
            </a:endParaRPr>
          </a:p>
        </p:txBody>
      </p:sp>
      <p:grpSp>
        <p:nvGrpSpPr>
          <p:cNvPr id="11" name="组合 10"/>
          <p:cNvGrpSpPr/>
          <p:nvPr/>
        </p:nvGrpSpPr>
        <p:grpSpPr>
          <a:xfrm>
            <a:off x="3453532" y="1208371"/>
            <a:ext cx="5284937" cy="587591"/>
            <a:chOff x="16922" y="1507639"/>
            <a:chExt cx="5284937" cy="587591"/>
          </a:xfrm>
        </p:grpSpPr>
        <p:sp>
          <p:nvSpPr>
            <p:cNvPr id="12" name="圆角矩形 11"/>
            <p:cNvSpPr/>
            <p:nvPr/>
          </p:nvSpPr>
          <p:spPr>
            <a:xfrm>
              <a:off x="16922" y="1507639"/>
              <a:ext cx="5284937" cy="58759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p:nvSpPr>
          <p:spPr>
            <a:xfrm>
              <a:off x="1210115" y="1601379"/>
              <a:ext cx="2898550" cy="400110"/>
            </a:xfrm>
            <a:prstGeom prst="rect">
              <a:avLst/>
            </a:prstGeom>
          </p:spPr>
          <p:txBody>
            <a:bodyPr wrap="none">
              <a:spAutoFit/>
            </a:bodyPr>
            <a:lstStyle/>
            <a:p>
              <a:r>
                <a:rPr lang="en-US" altLang="zh-CN" sz="2000" b="1" dirty="0">
                  <a:solidFill>
                    <a:schemeClr val="bg1"/>
                  </a:solidFill>
                  <a:cs typeface="+mn-ea"/>
                  <a:sym typeface="+mn-lt"/>
                </a:rPr>
                <a:t>7</a:t>
              </a:r>
              <a:r>
                <a:rPr lang="zh-CN" altLang="en-US" sz="2000" b="1" dirty="0">
                  <a:solidFill>
                    <a:schemeClr val="bg1"/>
                  </a:solidFill>
                  <a:cs typeface="+mn-ea"/>
                  <a:sym typeface="+mn-lt"/>
                </a:rPr>
                <a:t>、中小企业私募债简介</a:t>
              </a:r>
            </a:p>
          </p:txBody>
        </p:sp>
      </p:grpSp>
    </p:spTree>
    <p:extLst>
      <p:ext uri="{BB962C8B-B14F-4D97-AF65-F5344CB8AC3E}">
        <p14:creationId xmlns:p14="http://schemas.microsoft.com/office/powerpoint/2010/main" val="196247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9"/>
                                        </p:tgtEl>
                                        <p:attrNameLst>
                                          <p:attrName>ppt_y</p:attrName>
                                        </p:attrNameLst>
                                      </p:cBhvr>
                                      <p:tavLst>
                                        <p:tav tm="0">
                                          <p:val>
                                            <p:strVal val="#ppt_y"/>
                                          </p:val>
                                        </p:tav>
                                        <p:tav tm="100000">
                                          <p:val>
                                            <p:strVal val="#ppt_y"/>
                                          </p:val>
                                        </p:tav>
                                      </p:tavLst>
                                    </p:anim>
                                    <p:anim calcmode="lin" valueType="num">
                                      <p:cBhvr>
                                        <p:cTn id="1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9"/>
                                        </p:tgtEl>
                                      </p:cBhvr>
                                    </p:animEffect>
                                  </p:childTnLst>
                                </p:cTn>
                              </p:par>
                            </p:childTnLst>
                          </p:cTn>
                        </p:par>
                        <p:par>
                          <p:cTn id="16" fill="hold">
                            <p:stCondLst>
                              <p:cond delay="14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9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2900"/>
                            </p:stCondLst>
                            <p:childTnLst>
                              <p:par>
                                <p:cTn id="29" presetID="6" presetClass="entr" presetSubtype="16" fill="hold" grpId="0" nodeType="afterEffect">
                                  <p:stCondLst>
                                    <p:cond delay="0"/>
                                  </p:stCondLst>
                                  <p:childTnLst>
                                    <p:set>
                                      <p:cBhvr>
                                        <p:cTn id="30" dur="1" fill="hold">
                                          <p:stCondLst>
                                            <p:cond delay="0"/>
                                          </p:stCondLst>
                                        </p:cTn>
                                        <p:tgtEl>
                                          <p:spTgt spid="71682"/>
                                        </p:tgtEl>
                                        <p:attrNameLst>
                                          <p:attrName>style.visibility</p:attrName>
                                        </p:attrNameLst>
                                      </p:cBhvr>
                                      <p:to>
                                        <p:strVal val="visible"/>
                                      </p:to>
                                    </p:set>
                                    <p:animEffect transition="in" filter="circle(in)">
                                      <p:cBhvr>
                                        <p:cTn id="31" dur="2000"/>
                                        <p:tgtEl>
                                          <p:spTgt spid="71682"/>
                                        </p:tgtEl>
                                      </p:cBhvr>
                                    </p:animEffect>
                                  </p:childTnLst>
                                </p:cTn>
                              </p:par>
                            </p:childTnLst>
                          </p:cTn>
                        </p:par>
                        <p:par>
                          <p:cTn id="32" fill="hold">
                            <p:stCondLst>
                              <p:cond delay="4900"/>
                            </p:stCondLst>
                            <p:childTnLst>
                              <p:par>
                                <p:cTn id="33" presetID="14" presetClass="entr" presetSubtype="10" fill="hold" grpId="0" nodeType="afterEffect">
                                  <p:stCondLst>
                                    <p:cond delay="0"/>
                                  </p:stCondLst>
                                  <p:childTnLst>
                                    <p:set>
                                      <p:cBhvr>
                                        <p:cTn id="34" dur="1" fill="hold">
                                          <p:stCondLst>
                                            <p:cond delay="0"/>
                                          </p:stCondLst>
                                        </p:cTn>
                                        <p:tgtEl>
                                          <p:spTgt spid="71683"/>
                                        </p:tgtEl>
                                        <p:attrNameLst>
                                          <p:attrName>style.visibility</p:attrName>
                                        </p:attrNameLst>
                                      </p:cBhvr>
                                      <p:to>
                                        <p:strVal val="visible"/>
                                      </p:to>
                                    </p:set>
                                    <p:animEffect transition="in" filter="randombar(horizontal)">
                                      <p:cBhvr>
                                        <p:cTn id="35" dur="500"/>
                                        <p:tgtEl>
                                          <p:spTgt spid="71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nimBg="1"/>
      <p:bldP spid="71683"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a:spLocks/>
          </p:cNvSpPr>
          <p:nvPr/>
        </p:nvSpPr>
        <p:spPr>
          <a:xfrm>
            <a:off x="4886370" y="727599"/>
            <a:ext cx="2419260" cy="197048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8000" b="1" dirty="0">
                <a:solidFill>
                  <a:schemeClr val="bg1"/>
                </a:solidFill>
                <a:latin typeface="+mn-lt"/>
                <a:ea typeface="+mn-ea"/>
                <a:cs typeface="+mn-ea"/>
                <a:sym typeface="+mn-lt"/>
              </a:rPr>
              <a:t>壹</a:t>
            </a:r>
          </a:p>
        </p:txBody>
      </p:sp>
      <p:sp>
        <p:nvSpPr>
          <p:cNvPr id="6" name="标题 1"/>
          <p:cNvSpPr txBox="1">
            <a:spLocks/>
          </p:cNvSpPr>
          <p:nvPr/>
        </p:nvSpPr>
        <p:spPr>
          <a:xfrm>
            <a:off x="1795975" y="2443756"/>
            <a:ext cx="8600051" cy="197048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10000" b="1" dirty="0">
                <a:solidFill>
                  <a:schemeClr val="bg1"/>
                </a:solidFill>
                <a:latin typeface="+mn-lt"/>
                <a:ea typeface="+mn-ea"/>
                <a:cs typeface="+mn-ea"/>
                <a:sym typeface="+mn-lt"/>
              </a:rPr>
              <a:t>知识产权概述</a:t>
            </a:r>
          </a:p>
        </p:txBody>
      </p:sp>
      <p:sp>
        <p:nvSpPr>
          <p:cNvPr id="10" name="文本框 9"/>
          <p:cNvSpPr txBox="1"/>
          <p:nvPr/>
        </p:nvSpPr>
        <p:spPr>
          <a:xfrm>
            <a:off x="2756896" y="4307020"/>
            <a:ext cx="6678209" cy="700576"/>
          </a:xfrm>
          <a:prstGeom prst="rect">
            <a:avLst/>
          </a:prstGeom>
          <a:noFill/>
        </p:spPr>
        <p:txBody>
          <a:bodyPr wrap="square" rtlCol="0">
            <a:spAutoFit/>
          </a:bodyPr>
          <a:lstStyle/>
          <a:p>
            <a:pPr algn="ctr">
              <a:lnSpc>
                <a:spcPct val="150000"/>
              </a:lnSpc>
            </a:pPr>
            <a:r>
              <a:rPr lang="zh-CN" altLang="en-US" sz="1400" b="1" dirty="0">
                <a:solidFill>
                  <a:schemeClr val="bg1"/>
                </a:solidFill>
                <a:cs typeface="+mn-ea"/>
                <a:sym typeface="+mn-lt"/>
              </a:rPr>
              <a:t>知识产权，是“基于创造成果和工商标记依法产生的权利的统称”。最主要的三种知识产权是著作权、专利权和商标权，其中专利权与商标权也被统称为工业产权。</a:t>
            </a:r>
          </a:p>
        </p:txBody>
      </p:sp>
    </p:spTree>
    <p:extLst>
      <p:ext uri="{BB962C8B-B14F-4D97-AF65-F5344CB8AC3E}">
        <p14:creationId xmlns:p14="http://schemas.microsoft.com/office/powerpoint/2010/main" val="321226815"/>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2000" fill="hold"/>
                                        <p:tgtEl>
                                          <p:spTgt spid="6"/>
                                        </p:tgtEl>
                                        <p:attrNameLst>
                                          <p:attrName>ppt_y</p:attrName>
                                        </p:attrNameLst>
                                      </p:cBhvr>
                                      <p:tavLst>
                                        <p:tav tm="0">
                                          <p:val>
                                            <p:strVal val="#ppt_y"/>
                                          </p:val>
                                        </p:tav>
                                        <p:tav tm="100000">
                                          <p:val>
                                            <p:strVal val="#ppt_y"/>
                                          </p:val>
                                        </p:tav>
                                      </p:tavLst>
                                    </p:anim>
                                    <p:anim calcmode="lin" valueType="num">
                                      <p:cBhvr>
                                        <p:cTn id="15" dur="2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2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2000" tmFilter="0,0; .5, 1; 1, 1"/>
                                        <p:tgtEl>
                                          <p:spTgt spid="6"/>
                                        </p:tgtEl>
                                      </p:cBhvr>
                                    </p:animEffect>
                                  </p:childTnLst>
                                </p:cTn>
                              </p:par>
                            </p:childTnLst>
                          </p:cTn>
                        </p:par>
                        <p:par>
                          <p:cTn id="18" fill="hold">
                            <p:stCondLst>
                              <p:cond delay="3500"/>
                            </p:stCondLst>
                            <p:childTnLst>
                              <p:par>
                                <p:cTn id="19" presetID="16" presetClass="entr" presetSubtype="37"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4872" y="344358"/>
            <a:ext cx="11982257" cy="649081"/>
            <a:chOff x="46470" y="344358"/>
            <a:chExt cx="11982257" cy="649081"/>
          </a:xfrm>
        </p:grpSpPr>
        <p:sp>
          <p:nvSpPr>
            <p:cNvPr id="6" name="矩形 5"/>
            <p:cNvSpPr/>
            <p:nvPr/>
          </p:nvSpPr>
          <p:spPr>
            <a:xfrm>
              <a:off x="200705" y="771844"/>
              <a:ext cx="11828022" cy="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46470" y="344358"/>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146822" y="607849"/>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 name="矩形 8"/>
          <p:cNvSpPr/>
          <p:nvPr/>
        </p:nvSpPr>
        <p:spPr>
          <a:xfrm>
            <a:off x="568709" y="206728"/>
            <a:ext cx="3602268" cy="523220"/>
          </a:xfrm>
          <a:prstGeom prst="rect">
            <a:avLst/>
          </a:prstGeom>
        </p:spPr>
        <p:txBody>
          <a:bodyPr wrap="none">
            <a:spAutoFit/>
          </a:bodyPr>
          <a:lstStyle/>
          <a:p>
            <a:r>
              <a:rPr lang="zh-CN" altLang="en-US" sz="2800" dirty="0">
                <a:solidFill>
                  <a:schemeClr val="accent4">
                    <a:lumMod val="75000"/>
                  </a:schemeClr>
                </a:solidFill>
                <a:cs typeface="+mn-ea"/>
                <a:sym typeface="+mn-lt"/>
              </a:rPr>
              <a:t>陆</a:t>
            </a:r>
            <a:r>
              <a:rPr lang="zh-CN" altLang="en-US" sz="2800" dirty="0">
                <a:solidFill>
                  <a:srgbClr val="FF0000"/>
                </a:solidFill>
                <a:cs typeface="+mn-ea"/>
                <a:sym typeface="+mn-lt"/>
              </a:rPr>
              <a:t>  知识产权质押融资</a:t>
            </a:r>
          </a:p>
        </p:txBody>
      </p:sp>
      <p:sp>
        <p:nvSpPr>
          <p:cNvPr id="10" name="矩形 9"/>
          <p:cNvSpPr/>
          <p:nvPr/>
        </p:nvSpPr>
        <p:spPr>
          <a:xfrm>
            <a:off x="10427327" y="206728"/>
            <a:ext cx="1601400" cy="523220"/>
          </a:xfrm>
          <a:prstGeom prst="rect">
            <a:avLst/>
          </a:prstGeom>
        </p:spPr>
        <p:txBody>
          <a:bodyPr wrap="none">
            <a:spAutoFit/>
          </a:bodyPr>
          <a:lstStyle/>
          <a:p>
            <a:pPr algn="ctr"/>
            <a:r>
              <a:rPr lang="en-US" altLang="zh-CN" sz="2800" dirty="0">
                <a:solidFill>
                  <a:schemeClr val="accent4">
                    <a:lumMod val="75000"/>
                  </a:schemeClr>
                </a:solidFill>
                <a:cs typeface="+mn-ea"/>
                <a:sym typeface="+mn-lt"/>
              </a:rPr>
              <a:t>PART</a:t>
            </a:r>
            <a:r>
              <a:rPr lang="en-US" altLang="zh-CN" sz="2800" dirty="0">
                <a:solidFill>
                  <a:schemeClr val="tx1">
                    <a:lumMod val="65000"/>
                    <a:lumOff val="35000"/>
                  </a:schemeClr>
                </a:solidFill>
                <a:cs typeface="+mn-ea"/>
                <a:sym typeface="+mn-lt"/>
              </a:rPr>
              <a:t> </a:t>
            </a:r>
            <a:r>
              <a:rPr lang="en-US" altLang="zh-CN" sz="2800" dirty="0">
                <a:solidFill>
                  <a:srgbClr val="FF0000"/>
                </a:solidFill>
                <a:cs typeface="+mn-ea"/>
                <a:sym typeface="+mn-lt"/>
              </a:rPr>
              <a:t>06</a:t>
            </a:r>
            <a:endParaRPr lang="zh-CN" altLang="en-US" sz="2800" dirty="0">
              <a:solidFill>
                <a:srgbClr val="FF0000"/>
              </a:solidFill>
              <a:cs typeface="+mn-ea"/>
              <a:sym typeface="+mn-lt"/>
            </a:endParaRPr>
          </a:p>
        </p:txBody>
      </p:sp>
      <p:grpSp>
        <p:nvGrpSpPr>
          <p:cNvPr id="11" name="组合 10"/>
          <p:cNvGrpSpPr/>
          <p:nvPr/>
        </p:nvGrpSpPr>
        <p:grpSpPr>
          <a:xfrm>
            <a:off x="3453532" y="1208371"/>
            <a:ext cx="5284937" cy="587591"/>
            <a:chOff x="16922" y="1507639"/>
            <a:chExt cx="5284937" cy="587591"/>
          </a:xfrm>
        </p:grpSpPr>
        <p:sp>
          <p:nvSpPr>
            <p:cNvPr id="12" name="圆角矩形 11"/>
            <p:cNvSpPr/>
            <p:nvPr/>
          </p:nvSpPr>
          <p:spPr>
            <a:xfrm>
              <a:off x="16922" y="1507639"/>
              <a:ext cx="5284937" cy="58759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p:nvSpPr>
          <p:spPr>
            <a:xfrm>
              <a:off x="1210115" y="1601379"/>
              <a:ext cx="2898550" cy="400110"/>
            </a:xfrm>
            <a:prstGeom prst="rect">
              <a:avLst/>
            </a:prstGeom>
          </p:spPr>
          <p:txBody>
            <a:bodyPr wrap="none">
              <a:spAutoFit/>
            </a:bodyPr>
            <a:lstStyle/>
            <a:p>
              <a:r>
                <a:rPr lang="en-US" altLang="zh-CN" sz="2000" b="1" dirty="0">
                  <a:solidFill>
                    <a:schemeClr val="bg1"/>
                  </a:solidFill>
                  <a:cs typeface="+mn-ea"/>
                  <a:sym typeface="+mn-lt"/>
                </a:rPr>
                <a:t>7</a:t>
              </a:r>
              <a:r>
                <a:rPr lang="zh-CN" altLang="en-US" sz="2000" b="1" dirty="0">
                  <a:solidFill>
                    <a:schemeClr val="bg1"/>
                  </a:solidFill>
                  <a:cs typeface="+mn-ea"/>
                  <a:sym typeface="+mn-lt"/>
                </a:rPr>
                <a:t>、中小企业私募债简介</a:t>
              </a:r>
            </a:p>
          </p:txBody>
        </p:sp>
      </p:grpSp>
      <p:sp>
        <p:nvSpPr>
          <p:cNvPr id="2" name="文本框 1"/>
          <p:cNvSpPr txBox="1"/>
          <p:nvPr/>
        </p:nvSpPr>
        <p:spPr>
          <a:xfrm>
            <a:off x="937832" y="2604377"/>
            <a:ext cx="523220" cy="2349361"/>
          </a:xfrm>
          <a:prstGeom prst="rect">
            <a:avLst/>
          </a:prstGeom>
          <a:noFill/>
        </p:spPr>
        <p:txBody>
          <a:bodyPr vert="eaVert" wrap="none" rtlCol="0">
            <a:spAutoFit/>
          </a:bodyPr>
          <a:lstStyle/>
          <a:p>
            <a:pPr algn="ctr"/>
            <a:r>
              <a:rPr lang="zh-CN" altLang="en-US" sz="2200" b="1" dirty="0">
                <a:solidFill>
                  <a:srgbClr val="FF0000"/>
                </a:solidFill>
                <a:cs typeface="+mn-ea"/>
                <a:sym typeface="+mn-lt"/>
              </a:rPr>
              <a:t>发行私募债的好处</a:t>
            </a:r>
          </a:p>
        </p:txBody>
      </p:sp>
      <p:sp>
        <p:nvSpPr>
          <p:cNvPr id="14" name="文本框 18"/>
          <p:cNvSpPr>
            <a:spLocks noChangeArrowheads="1"/>
          </p:cNvSpPr>
          <p:nvPr/>
        </p:nvSpPr>
        <p:spPr bwMode="auto">
          <a:xfrm>
            <a:off x="1720781" y="2160395"/>
            <a:ext cx="6348412" cy="371897"/>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txBody>
          <a:bodyPr lIns="90170" tIns="46990" rIns="90170" bIns="4699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b="0" dirty="0">
                <a:solidFill>
                  <a:schemeClr val="tx1">
                    <a:lumMod val="65000"/>
                    <a:lumOff val="35000"/>
                  </a:schemeClr>
                </a:solidFill>
                <a:latin typeface="+mn-lt"/>
                <a:ea typeface="+mn-ea"/>
                <a:cs typeface="+mn-ea"/>
                <a:sym typeface="+mn-lt"/>
              </a:rPr>
              <a:t>1、降低综合融资成本，改善企业融资环境</a:t>
            </a:r>
          </a:p>
        </p:txBody>
      </p:sp>
      <p:sp>
        <p:nvSpPr>
          <p:cNvPr id="15" name="文本框 19"/>
          <p:cNvSpPr>
            <a:spLocks noChangeArrowheads="1"/>
          </p:cNvSpPr>
          <p:nvPr/>
        </p:nvSpPr>
        <p:spPr bwMode="auto">
          <a:xfrm>
            <a:off x="2102028" y="2671123"/>
            <a:ext cx="7499172" cy="648896"/>
          </a:xfrm>
          <a:prstGeom prst="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a:ln w="9525" cmpd="sng">
            <a:noFill/>
            <a:miter lim="800000"/>
            <a:headEnd/>
            <a:tailEnd/>
          </a:ln>
        </p:spPr>
        <p:txBody>
          <a:bodyPr wrap="square" lIns="90170" tIns="46990" rIns="90170" bIns="4699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b="0" dirty="0">
                <a:solidFill>
                  <a:schemeClr val="tx1">
                    <a:lumMod val="75000"/>
                    <a:lumOff val="25000"/>
                  </a:schemeClr>
                </a:solidFill>
                <a:latin typeface="+mn-lt"/>
                <a:ea typeface="+mn-ea"/>
                <a:cs typeface="+mn-ea"/>
                <a:sym typeface="+mn-lt"/>
              </a:rPr>
              <a:t>2、筹集资金规模大（私募债规模占净资产的比例未作限制，筹资规模可按照企业需要自主决定），发行条款灵活，可以分多期发行；</a:t>
            </a:r>
          </a:p>
        </p:txBody>
      </p:sp>
      <p:sp>
        <p:nvSpPr>
          <p:cNvPr id="16" name="文本框 20"/>
          <p:cNvSpPr>
            <a:spLocks noChangeArrowheads="1"/>
          </p:cNvSpPr>
          <p:nvPr/>
        </p:nvSpPr>
        <p:spPr bwMode="auto">
          <a:xfrm>
            <a:off x="2446337" y="3595890"/>
            <a:ext cx="6488113" cy="648896"/>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txBody>
          <a:bodyPr lIns="90170" tIns="46990" rIns="90170" bIns="46990">
            <a:spAutoFit/>
          </a:bodyPr>
          <a:lstStyle>
            <a:lvl1pPr marL="457200" indent="-457200"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b="0" dirty="0">
                <a:solidFill>
                  <a:schemeClr val="tx1">
                    <a:lumMod val="65000"/>
                    <a:lumOff val="35000"/>
                  </a:schemeClr>
                </a:solidFill>
                <a:latin typeface="+mn-lt"/>
                <a:ea typeface="+mn-ea"/>
                <a:cs typeface="+mn-ea"/>
                <a:sym typeface="+mn-lt"/>
              </a:rPr>
              <a:t>3、资金使用灵活(允许中小企业私募债的募集资金全额用于偿还贷款\补充营运资金,资金使用监管较为宽松)；</a:t>
            </a:r>
          </a:p>
        </p:txBody>
      </p:sp>
      <p:sp>
        <p:nvSpPr>
          <p:cNvPr id="19" name="文本框 18"/>
          <p:cNvSpPr>
            <a:spLocks noChangeArrowheads="1"/>
          </p:cNvSpPr>
          <p:nvPr/>
        </p:nvSpPr>
        <p:spPr bwMode="auto">
          <a:xfrm>
            <a:off x="2879033" y="4383617"/>
            <a:ext cx="7782341" cy="925894"/>
          </a:xfrm>
          <a:prstGeom prst="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a:ln w="9525" cmpd="sng">
            <a:noFill/>
            <a:miter lim="800000"/>
            <a:headEnd/>
            <a:tailEnd/>
          </a:ln>
        </p:spPr>
        <p:txBody>
          <a:bodyPr wrap="square" lIns="90170" tIns="46990" rIns="90170" bIns="4699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b="0" dirty="0">
                <a:solidFill>
                  <a:schemeClr val="tx1">
                    <a:lumMod val="75000"/>
                    <a:lumOff val="25000"/>
                  </a:schemeClr>
                </a:solidFill>
                <a:latin typeface="+mn-lt"/>
                <a:ea typeface="+mn-ea"/>
                <a:cs typeface="+mn-ea"/>
                <a:sym typeface="+mn-lt"/>
              </a:rPr>
              <a:t>4、提高资本市场影响力(企业在私募债发行期间的推介、公告等需要与投资者交流，可以有效提升企业的形象，如债券成功发行，则能彰显发行人的整体实力，有助于今后企业未来更多通过参与资本市场融资发展)；</a:t>
            </a:r>
          </a:p>
        </p:txBody>
      </p:sp>
      <p:sp>
        <p:nvSpPr>
          <p:cNvPr id="20" name="文本框 19"/>
          <p:cNvSpPr>
            <a:spLocks noChangeArrowheads="1"/>
          </p:cNvSpPr>
          <p:nvPr/>
        </p:nvSpPr>
        <p:spPr bwMode="auto">
          <a:xfrm>
            <a:off x="3159994" y="5448342"/>
            <a:ext cx="5578475" cy="371897"/>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txBody>
          <a:bodyPr lIns="90170" tIns="46990" rIns="90170" bIns="46990">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b="0" dirty="0">
                <a:solidFill>
                  <a:schemeClr val="tx1">
                    <a:lumMod val="65000"/>
                    <a:lumOff val="35000"/>
                  </a:schemeClr>
                </a:solidFill>
                <a:latin typeface="+mn-lt"/>
                <a:ea typeface="+mn-ea"/>
                <a:cs typeface="+mn-ea"/>
                <a:sym typeface="+mn-lt"/>
              </a:rPr>
              <a:t>5、宏观政策鼓励，审批速度最快。</a:t>
            </a:r>
          </a:p>
        </p:txBody>
      </p:sp>
      <p:pic>
        <p:nvPicPr>
          <p:cNvPr id="3"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19591" y="611900"/>
            <a:ext cx="2872409" cy="2872409"/>
          </a:xfrm>
          <a:prstGeom prst="rect">
            <a:avLst/>
          </a:prstGeom>
        </p:spPr>
      </p:pic>
    </p:spTree>
    <p:extLst>
      <p:ext uri="{BB962C8B-B14F-4D97-AF65-F5344CB8AC3E}">
        <p14:creationId xmlns:p14="http://schemas.microsoft.com/office/powerpoint/2010/main" val="37503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9"/>
                                        </p:tgtEl>
                                        <p:attrNameLst>
                                          <p:attrName>ppt_y</p:attrName>
                                        </p:attrNameLst>
                                      </p:cBhvr>
                                      <p:tavLst>
                                        <p:tav tm="0">
                                          <p:val>
                                            <p:strVal val="#ppt_y"/>
                                          </p:val>
                                        </p:tav>
                                        <p:tav tm="100000">
                                          <p:val>
                                            <p:strVal val="#ppt_y"/>
                                          </p:val>
                                        </p:tav>
                                      </p:tavLst>
                                    </p:anim>
                                    <p:anim calcmode="lin" valueType="num">
                                      <p:cBhvr>
                                        <p:cTn id="1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9"/>
                                        </p:tgtEl>
                                      </p:cBhvr>
                                    </p:animEffect>
                                  </p:childTnLst>
                                </p:cTn>
                              </p:par>
                            </p:childTnLst>
                          </p:cTn>
                        </p:par>
                        <p:par>
                          <p:cTn id="16" fill="hold">
                            <p:stCondLst>
                              <p:cond delay="14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9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2900"/>
                            </p:stCondLst>
                            <p:childTnLst>
                              <p:par>
                                <p:cTn id="29" presetID="8"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diamond(in)">
                                      <p:cBhvr>
                                        <p:cTn id="31" dur="2000"/>
                                        <p:tgtEl>
                                          <p:spTgt spid="3"/>
                                        </p:tgtEl>
                                      </p:cBhvr>
                                    </p:animEffect>
                                  </p:childTnLst>
                                </p:cTn>
                              </p:par>
                            </p:childTnLst>
                          </p:cTn>
                        </p:par>
                        <p:par>
                          <p:cTn id="32" fill="hold">
                            <p:stCondLst>
                              <p:cond delay="4900"/>
                            </p:stCondLst>
                            <p:childTnLst>
                              <p:par>
                                <p:cTn id="33" presetID="22" presetClass="entr" presetSubtype="1"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up)">
                                      <p:cBhvr>
                                        <p:cTn id="35" dur="500"/>
                                        <p:tgtEl>
                                          <p:spTgt spid="2"/>
                                        </p:tgtEl>
                                      </p:cBhvr>
                                    </p:animEffect>
                                  </p:childTnLst>
                                </p:cTn>
                              </p:par>
                            </p:childTnLst>
                          </p:cTn>
                        </p:par>
                        <p:par>
                          <p:cTn id="36" fill="hold">
                            <p:stCondLst>
                              <p:cond delay="5400"/>
                            </p:stCondLst>
                            <p:childTnLst>
                              <p:par>
                                <p:cTn id="37" presetID="2" presetClass="entr" presetSubtype="4"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900"/>
                            </p:stCondLst>
                            <p:childTnLst>
                              <p:par>
                                <p:cTn id="42" presetID="2" presetClass="entr" presetSubtype="4"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6400"/>
                            </p:stCondLst>
                            <p:childTnLst>
                              <p:par>
                                <p:cTn id="47" presetID="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par>
                          <p:cTn id="51" fill="hold">
                            <p:stCondLst>
                              <p:cond delay="6900"/>
                            </p:stCondLst>
                            <p:childTnLst>
                              <p:par>
                                <p:cTn id="52" presetID="2" presetClass="entr" presetSubtype="4"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childTnLst>
                          </p:cTn>
                        </p:par>
                        <p:par>
                          <p:cTn id="56" fill="hold">
                            <p:stCondLst>
                              <p:cond delay="7400"/>
                            </p:stCondLst>
                            <p:childTnLst>
                              <p:par>
                                <p:cTn id="57" presetID="2" presetClass="entr" presetSubtype="4"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 grpId="0"/>
      <p:bldP spid="14" grpId="0"/>
      <p:bldP spid="15" grpId="0" animBg="1"/>
      <p:bldP spid="16" grpId="0"/>
      <p:bldP spid="19" grpId="0" animBg="1"/>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32138" y="2084389"/>
            <a:ext cx="5927725" cy="3504010"/>
            <a:chOff x="2992439" y="2084389"/>
            <a:chExt cx="5927725" cy="3504010"/>
          </a:xfrm>
        </p:grpSpPr>
        <p:sp>
          <p:nvSpPr>
            <p:cNvPr id="74754" name="AutoShape 2"/>
            <p:cNvSpPr>
              <a:spLocks noChangeArrowheads="1"/>
            </p:cNvSpPr>
            <p:nvPr/>
          </p:nvSpPr>
          <p:spPr bwMode="auto">
            <a:xfrm>
              <a:off x="3419476" y="2084389"/>
              <a:ext cx="5040313" cy="706437"/>
            </a:xfrm>
            <a:prstGeom prst="flowChartAlternateProcess">
              <a:avLst/>
            </a:prstGeom>
            <a:solidFill>
              <a:schemeClr val="accent4">
                <a:lumMod val="60000"/>
                <a:lumOff val="40000"/>
              </a:schemeClr>
            </a:solidFill>
            <a:ln>
              <a:noFill/>
            </a:ln>
          </p:spPr>
          <p:txBody>
            <a:bodyPr wrap="none" lIns="90170" tIns="46990" rIns="90170" bIns="4699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chemeClr val="tx1">
                      <a:lumMod val="65000"/>
                      <a:lumOff val="35000"/>
                    </a:schemeClr>
                  </a:solidFill>
                  <a:latin typeface="+mn-lt"/>
                  <a:ea typeface="+mn-ea"/>
                  <a:cs typeface="+mn-ea"/>
                  <a:sym typeface="+mn-lt"/>
                </a:rPr>
                <a:t>交易中心众筹平台</a:t>
              </a:r>
            </a:p>
          </p:txBody>
        </p:sp>
        <p:sp>
          <p:nvSpPr>
            <p:cNvPr id="74755" name="AutoShape 3"/>
            <p:cNvSpPr>
              <a:spLocks noChangeArrowheads="1"/>
            </p:cNvSpPr>
            <p:nvPr/>
          </p:nvSpPr>
          <p:spPr bwMode="auto">
            <a:xfrm>
              <a:off x="3627437" y="3567113"/>
              <a:ext cx="1374775" cy="685800"/>
            </a:xfrm>
            <a:prstGeom prst="flowChartAlternateProcess">
              <a:avLst/>
            </a:prstGeom>
            <a:solidFill>
              <a:schemeClr val="accent4">
                <a:lumMod val="40000"/>
                <a:lumOff val="60000"/>
              </a:schemeClr>
            </a:solidFill>
            <a:ln>
              <a:noFill/>
            </a:ln>
          </p:spPr>
          <p:txBody>
            <a:bodyPr wrap="none" lIns="90170" tIns="46990" rIns="90170" bIns="4699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solidFill>
                    <a:schemeClr val="tx1">
                      <a:lumMod val="65000"/>
                      <a:lumOff val="35000"/>
                    </a:schemeClr>
                  </a:solidFill>
                  <a:latin typeface="+mn-lt"/>
                  <a:ea typeface="+mn-ea"/>
                  <a:cs typeface="+mn-ea"/>
                  <a:sym typeface="+mn-lt"/>
                </a:rPr>
                <a:t>众筹服务</a:t>
              </a:r>
            </a:p>
          </p:txBody>
        </p:sp>
        <p:sp>
          <p:nvSpPr>
            <p:cNvPr id="74756" name="AutoShape 4"/>
            <p:cNvSpPr>
              <a:spLocks noChangeArrowheads="1"/>
            </p:cNvSpPr>
            <p:nvPr/>
          </p:nvSpPr>
          <p:spPr bwMode="auto">
            <a:xfrm>
              <a:off x="5413711" y="3578225"/>
              <a:ext cx="1364579" cy="685800"/>
            </a:xfrm>
            <a:prstGeom prst="flowChartConnector">
              <a:avLst/>
            </a:prstGeom>
            <a:solidFill>
              <a:schemeClr val="accent4">
                <a:lumMod val="40000"/>
                <a:lumOff val="60000"/>
              </a:schemeClr>
            </a:solidFill>
            <a:ln>
              <a:noFill/>
            </a:ln>
          </p:spPr>
          <p:txBody>
            <a:bodyPr wrap="none" lIns="90170" tIns="46990" rIns="90170" bIns="4699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solidFill>
                    <a:schemeClr val="tx1">
                      <a:lumMod val="65000"/>
                      <a:lumOff val="35000"/>
                    </a:schemeClr>
                  </a:solidFill>
                  <a:latin typeface="+mn-lt"/>
                  <a:ea typeface="+mn-ea"/>
                  <a:cs typeface="+mn-ea"/>
                  <a:sym typeface="+mn-lt"/>
                </a:rPr>
                <a:t>策划评估</a:t>
              </a:r>
            </a:p>
          </p:txBody>
        </p:sp>
        <p:sp>
          <p:nvSpPr>
            <p:cNvPr id="74757" name="AutoShape 5"/>
            <p:cNvSpPr>
              <a:spLocks noChangeArrowheads="1"/>
            </p:cNvSpPr>
            <p:nvPr/>
          </p:nvSpPr>
          <p:spPr bwMode="auto">
            <a:xfrm>
              <a:off x="6389979" y="4902599"/>
              <a:ext cx="2069810" cy="685800"/>
            </a:xfrm>
            <a:prstGeom prst="flowChartAlternateProcess">
              <a:avLst/>
            </a:prstGeom>
            <a:solidFill>
              <a:schemeClr val="accent4">
                <a:lumMod val="40000"/>
                <a:lumOff val="60000"/>
              </a:schemeClr>
            </a:solidFill>
            <a:ln>
              <a:noFill/>
            </a:ln>
          </p:spPr>
          <p:txBody>
            <a:bodyPr wrap="none" lIns="90170" tIns="46990" rIns="90170" bIns="4699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tx1">
                      <a:lumMod val="65000"/>
                      <a:lumOff val="35000"/>
                    </a:schemeClr>
                  </a:solidFill>
                  <a:latin typeface="+mn-lt"/>
                  <a:ea typeface="+mn-ea"/>
                  <a:cs typeface="+mn-ea"/>
                  <a:sym typeface="+mn-lt"/>
                </a:rPr>
                <a:t>投资/理财需求会员</a:t>
              </a:r>
            </a:p>
          </p:txBody>
        </p:sp>
        <p:sp>
          <p:nvSpPr>
            <p:cNvPr id="74758" name="AutoShape 6"/>
            <p:cNvSpPr>
              <a:spLocks noChangeArrowheads="1"/>
            </p:cNvSpPr>
            <p:nvPr/>
          </p:nvSpPr>
          <p:spPr bwMode="auto">
            <a:xfrm>
              <a:off x="3467101" y="4902599"/>
              <a:ext cx="1825104" cy="685800"/>
            </a:xfrm>
            <a:prstGeom prst="flowChartAlternateProcess">
              <a:avLst/>
            </a:prstGeom>
            <a:solidFill>
              <a:schemeClr val="accent4">
                <a:lumMod val="40000"/>
                <a:lumOff val="60000"/>
              </a:schemeClr>
            </a:solidFill>
            <a:ln>
              <a:noFill/>
            </a:ln>
          </p:spPr>
          <p:txBody>
            <a:bodyPr wrap="none" lIns="90170" tIns="46990" rIns="90170" bIns="4699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tx1">
                      <a:lumMod val="65000"/>
                      <a:lumOff val="35000"/>
                    </a:schemeClr>
                  </a:solidFill>
                  <a:latin typeface="+mn-lt"/>
                  <a:ea typeface="+mn-ea"/>
                  <a:cs typeface="+mn-ea"/>
                  <a:sym typeface="+mn-lt"/>
                </a:rPr>
                <a:t>众筹会员</a:t>
              </a:r>
            </a:p>
          </p:txBody>
        </p:sp>
        <p:sp>
          <p:nvSpPr>
            <p:cNvPr id="74759" name="AutoShape 7"/>
            <p:cNvSpPr>
              <a:spLocks noChangeArrowheads="1"/>
            </p:cNvSpPr>
            <p:nvPr/>
          </p:nvSpPr>
          <p:spPr bwMode="auto">
            <a:xfrm>
              <a:off x="7136088" y="3556000"/>
              <a:ext cx="1241151" cy="685800"/>
            </a:xfrm>
            <a:prstGeom prst="flowChartAlternateProcess">
              <a:avLst/>
            </a:prstGeom>
            <a:solidFill>
              <a:schemeClr val="accent4">
                <a:lumMod val="40000"/>
                <a:lumOff val="60000"/>
              </a:schemeClr>
            </a:solidFill>
            <a:ln>
              <a:noFill/>
            </a:ln>
          </p:spPr>
          <p:txBody>
            <a:bodyPr wrap="none" lIns="90170" tIns="46990" rIns="90170" bIns="4699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solidFill>
                    <a:schemeClr val="tx1">
                      <a:lumMod val="65000"/>
                      <a:lumOff val="35000"/>
                    </a:schemeClr>
                  </a:solidFill>
                  <a:latin typeface="+mn-lt"/>
                  <a:ea typeface="+mn-ea"/>
                  <a:cs typeface="+mn-ea"/>
                  <a:sym typeface="+mn-lt"/>
                </a:rPr>
                <a:t>众筹项目</a:t>
              </a:r>
            </a:p>
          </p:txBody>
        </p:sp>
        <p:sp>
          <p:nvSpPr>
            <p:cNvPr id="74760" name="AutoShape 8"/>
            <p:cNvSpPr>
              <a:spLocks noChangeArrowheads="1"/>
            </p:cNvSpPr>
            <p:nvPr/>
          </p:nvSpPr>
          <p:spPr bwMode="auto">
            <a:xfrm flipV="1">
              <a:off x="4227791" y="2816227"/>
              <a:ext cx="142875" cy="598487"/>
            </a:xfrm>
            <a:prstGeom prst="downArrow">
              <a:avLst>
                <a:gd name="adj1" fmla="val 50000"/>
                <a:gd name="adj2" fmla="val 78542"/>
              </a:avLst>
            </a:prstGeom>
            <a:solidFill>
              <a:schemeClr val="accent4">
                <a:lumMod val="75000"/>
              </a:schemeClr>
            </a:solidFill>
            <a:ln w="9525">
              <a:noFill/>
              <a:miter lim="800000"/>
              <a:headEnd/>
              <a:tailEnd/>
            </a:ln>
          </p:spPr>
          <p:txBody>
            <a:bodyPr vert="eaVert"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chemeClr val="tx1">
                    <a:lumMod val="65000"/>
                    <a:lumOff val="35000"/>
                  </a:schemeClr>
                </a:solidFill>
                <a:latin typeface="+mn-lt"/>
                <a:ea typeface="+mn-ea"/>
                <a:cs typeface="+mn-ea"/>
                <a:sym typeface="+mn-lt"/>
              </a:endParaRPr>
            </a:p>
          </p:txBody>
        </p:sp>
        <p:sp>
          <p:nvSpPr>
            <p:cNvPr id="74761" name="AutoShape 9"/>
            <p:cNvSpPr>
              <a:spLocks noChangeArrowheads="1"/>
            </p:cNvSpPr>
            <p:nvPr/>
          </p:nvSpPr>
          <p:spPr bwMode="auto">
            <a:xfrm>
              <a:off x="7756663" y="2800349"/>
              <a:ext cx="142875" cy="598487"/>
            </a:xfrm>
            <a:prstGeom prst="downArrow">
              <a:avLst>
                <a:gd name="adj1" fmla="val 50000"/>
                <a:gd name="adj2" fmla="val 78542"/>
              </a:avLst>
            </a:prstGeom>
            <a:solidFill>
              <a:schemeClr val="accent4">
                <a:lumMod val="75000"/>
              </a:schemeClr>
            </a:solidFill>
            <a:ln w="9525">
              <a:noFill/>
              <a:miter lim="800000"/>
              <a:headEnd/>
              <a:tailEnd/>
            </a:ln>
          </p:spPr>
          <p:txBody>
            <a:bodyPr vert="eaVert"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chemeClr val="tx1">
                    <a:lumMod val="65000"/>
                    <a:lumOff val="35000"/>
                  </a:schemeClr>
                </a:solidFill>
                <a:latin typeface="+mn-lt"/>
                <a:ea typeface="+mn-ea"/>
                <a:cs typeface="+mn-ea"/>
                <a:sym typeface="+mn-lt"/>
              </a:endParaRPr>
            </a:p>
          </p:txBody>
        </p:sp>
        <p:sp>
          <p:nvSpPr>
            <p:cNvPr id="74762" name="AutoShape 10"/>
            <p:cNvSpPr>
              <a:spLocks noChangeArrowheads="1"/>
            </p:cNvSpPr>
            <p:nvPr/>
          </p:nvSpPr>
          <p:spPr bwMode="auto">
            <a:xfrm rot="16200000" flipV="1">
              <a:off x="5062538" y="3781426"/>
              <a:ext cx="203200" cy="257175"/>
            </a:xfrm>
            <a:prstGeom prst="downArrow">
              <a:avLst>
                <a:gd name="adj1" fmla="val 50000"/>
                <a:gd name="adj2" fmla="val 42187"/>
              </a:avLst>
            </a:prstGeom>
            <a:solidFill>
              <a:schemeClr val="accent4">
                <a:lumMod val="75000"/>
              </a:schemeClr>
            </a:solidFill>
            <a:ln w="9525">
              <a:noFill/>
              <a:miter lim="800000"/>
              <a:headEnd/>
              <a:tailEnd/>
            </a:ln>
          </p:spPr>
          <p:txBody>
            <a:bodyPr vert="eaVert"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chemeClr val="tx1">
                    <a:lumMod val="65000"/>
                    <a:lumOff val="35000"/>
                  </a:schemeClr>
                </a:solidFill>
                <a:latin typeface="+mn-lt"/>
                <a:ea typeface="+mn-ea"/>
                <a:cs typeface="+mn-ea"/>
                <a:sym typeface="+mn-lt"/>
              </a:endParaRPr>
            </a:p>
          </p:txBody>
        </p:sp>
        <p:sp>
          <p:nvSpPr>
            <p:cNvPr id="74763" name="AutoShape 11"/>
            <p:cNvSpPr>
              <a:spLocks noChangeArrowheads="1"/>
            </p:cNvSpPr>
            <p:nvPr/>
          </p:nvSpPr>
          <p:spPr bwMode="auto">
            <a:xfrm rot="5400000" flipH="1" flipV="1">
              <a:off x="6872251" y="3780632"/>
              <a:ext cx="203200" cy="258763"/>
            </a:xfrm>
            <a:prstGeom prst="downArrow">
              <a:avLst>
                <a:gd name="adj1" fmla="val 50000"/>
                <a:gd name="adj2" fmla="val 42448"/>
              </a:avLst>
            </a:prstGeom>
            <a:solidFill>
              <a:schemeClr val="accent4">
                <a:lumMod val="75000"/>
              </a:schemeClr>
            </a:solidFill>
            <a:ln w="9525">
              <a:noFill/>
              <a:miter lim="800000"/>
              <a:headEnd/>
              <a:tailEnd/>
            </a:ln>
          </p:spPr>
          <p:txBody>
            <a:bodyPr vert="eaVert"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chemeClr val="tx1">
                    <a:lumMod val="65000"/>
                    <a:lumOff val="35000"/>
                  </a:schemeClr>
                </a:solidFill>
                <a:latin typeface="+mn-lt"/>
                <a:ea typeface="+mn-ea"/>
                <a:cs typeface="+mn-ea"/>
                <a:sym typeface="+mn-lt"/>
              </a:endParaRPr>
            </a:p>
          </p:txBody>
        </p:sp>
        <p:sp>
          <p:nvSpPr>
            <p:cNvPr id="74764" name="AutoShape 12"/>
            <p:cNvSpPr>
              <a:spLocks noChangeArrowheads="1"/>
            </p:cNvSpPr>
            <p:nvPr/>
          </p:nvSpPr>
          <p:spPr bwMode="auto">
            <a:xfrm flipV="1">
              <a:off x="4236778" y="4303714"/>
              <a:ext cx="142875" cy="598487"/>
            </a:xfrm>
            <a:prstGeom prst="downArrow">
              <a:avLst>
                <a:gd name="adj1" fmla="val 50000"/>
                <a:gd name="adj2" fmla="val 78542"/>
              </a:avLst>
            </a:prstGeom>
            <a:solidFill>
              <a:schemeClr val="accent4">
                <a:lumMod val="75000"/>
              </a:schemeClr>
            </a:solidFill>
            <a:ln w="9525">
              <a:noFill/>
              <a:miter lim="800000"/>
              <a:headEnd/>
              <a:tailEnd/>
            </a:ln>
          </p:spPr>
          <p:txBody>
            <a:bodyPr vert="eaVert"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chemeClr val="tx1">
                    <a:lumMod val="65000"/>
                    <a:lumOff val="35000"/>
                  </a:schemeClr>
                </a:solidFill>
                <a:latin typeface="+mn-lt"/>
                <a:ea typeface="+mn-ea"/>
                <a:cs typeface="+mn-ea"/>
                <a:sym typeface="+mn-lt"/>
              </a:endParaRPr>
            </a:p>
          </p:txBody>
        </p:sp>
        <p:sp>
          <p:nvSpPr>
            <p:cNvPr id="74765" name="AutoShape 13"/>
            <p:cNvSpPr>
              <a:spLocks noChangeArrowheads="1"/>
            </p:cNvSpPr>
            <p:nvPr/>
          </p:nvSpPr>
          <p:spPr bwMode="auto">
            <a:xfrm>
              <a:off x="7767293" y="4252913"/>
              <a:ext cx="142875" cy="598487"/>
            </a:xfrm>
            <a:prstGeom prst="downArrow">
              <a:avLst>
                <a:gd name="adj1" fmla="val 50000"/>
                <a:gd name="adj2" fmla="val 78542"/>
              </a:avLst>
            </a:prstGeom>
            <a:solidFill>
              <a:schemeClr val="accent4">
                <a:lumMod val="75000"/>
              </a:schemeClr>
            </a:solidFill>
            <a:ln w="9525">
              <a:noFill/>
              <a:miter lim="800000"/>
              <a:headEnd/>
              <a:tailEnd/>
            </a:ln>
          </p:spPr>
          <p:txBody>
            <a:bodyPr vert="eaVert"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chemeClr val="tx1">
                    <a:lumMod val="65000"/>
                    <a:lumOff val="35000"/>
                  </a:schemeClr>
                </a:solidFill>
                <a:latin typeface="+mn-lt"/>
                <a:ea typeface="+mn-ea"/>
                <a:cs typeface="+mn-ea"/>
                <a:sym typeface="+mn-lt"/>
              </a:endParaRPr>
            </a:p>
          </p:txBody>
        </p:sp>
        <p:sp>
          <p:nvSpPr>
            <p:cNvPr id="74766" name="右弧形箭头 22"/>
            <p:cNvSpPr>
              <a:spLocks noChangeArrowheads="1"/>
            </p:cNvSpPr>
            <p:nvPr/>
          </p:nvSpPr>
          <p:spPr bwMode="auto">
            <a:xfrm flipV="1">
              <a:off x="8542339" y="2349500"/>
              <a:ext cx="377825" cy="2752725"/>
            </a:xfrm>
            <a:prstGeom prst="curvedLeftArrow">
              <a:avLst>
                <a:gd name="adj1" fmla="val 88432"/>
                <a:gd name="adj2" fmla="val 176991"/>
                <a:gd name="adj3" fmla="val 25000"/>
              </a:avLst>
            </a:prstGeom>
            <a:solidFill>
              <a:schemeClr val="accent4">
                <a:lumMod val="40000"/>
                <a:lumOff val="60000"/>
              </a:schemeClr>
            </a:solidFill>
            <a:ln w="9525" cmpd="sng">
              <a:noFill/>
              <a:miter lim="800000"/>
              <a:headEnd/>
              <a:tailEnd/>
            </a:ln>
          </p:spPr>
          <p:txBody>
            <a:bodyPr lIns="90170" tIns="46990" rIns="90170" bIns="4699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solidFill>
                  <a:schemeClr val="tx1">
                    <a:lumMod val="65000"/>
                    <a:lumOff val="35000"/>
                  </a:schemeClr>
                </a:solidFill>
                <a:latin typeface="+mn-lt"/>
                <a:ea typeface="+mn-ea"/>
                <a:cs typeface="+mn-ea"/>
                <a:sym typeface="+mn-lt"/>
              </a:endParaRPr>
            </a:p>
          </p:txBody>
        </p:sp>
        <p:sp>
          <p:nvSpPr>
            <p:cNvPr id="74767" name="右弧形箭头 22"/>
            <p:cNvSpPr>
              <a:spLocks noChangeArrowheads="1"/>
            </p:cNvSpPr>
            <p:nvPr/>
          </p:nvSpPr>
          <p:spPr bwMode="auto">
            <a:xfrm flipH="1" flipV="1">
              <a:off x="2992439" y="2324100"/>
              <a:ext cx="355600" cy="2917825"/>
            </a:xfrm>
            <a:prstGeom prst="curvedLeftArrow">
              <a:avLst>
                <a:gd name="adj1" fmla="val 93736"/>
                <a:gd name="adj2" fmla="val 187607"/>
                <a:gd name="adj3" fmla="val 25000"/>
              </a:avLst>
            </a:prstGeom>
            <a:solidFill>
              <a:schemeClr val="accent4">
                <a:lumMod val="40000"/>
                <a:lumOff val="60000"/>
              </a:schemeClr>
            </a:solidFill>
            <a:ln w="9525" cmpd="sng">
              <a:noFill/>
              <a:miter lim="800000"/>
              <a:headEnd/>
              <a:tailEnd/>
            </a:ln>
          </p:spPr>
          <p:txBody>
            <a:bodyPr lIns="90170" tIns="46990" rIns="90170" bIns="46990"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solidFill>
                  <a:schemeClr val="tx1">
                    <a:lumMod val="65000"/>
                    <a:lumOff val="35000"/>
                  </a:schemeClr>
                </a:solidFill>
                <a:latin typeface="+mn-lt"/>
                <a:ea typeface="+mn-ea"/>
                <a:cs typeface="+mn-ea"/>
                <a:sym typeface="+mn-lt"/>
              </a:endParaRPr>
            </a:p>
          </p:txBody>
        </p:sp>
        <p:sp>
          <p:nvSpPr>
            <p:cNvPr id="74768" name="Text Box 16"/>
            <p:cNvSpPr txBox="1">
              <a:spLocks noChangeArrowheads="1"/>
            </p:cNvSpPr>
            <p:nvPr/>
          </p:nvSpPr>
          <p:spPr bwMode="auto">
            <a:xfrm>
              <a:off x="3100389" y="3568701"/>
              <a:ext cx="5429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chemeClr val="tx1">
                      <a:lumMod val="65000"/>
                      <a:lumOff val="35000"/>
                    </a:schemeClr>
                  </a:solidFill>
                  <a:latin typeface="+mn-lt"/>
                  <a:ea typeface="+mn-ea"/>
                  <a:cs typeface="+mn-ea"/>
                  <a:sym typeface="+mn-lt"/>
                </a:rPr>
                <a:t>资金</a:t>
              </a:r>
            </a:p>
          </p:txBody>
        </p:sp>
        <p:sp>
          <p:nvSpPr>
            <p:cNvPr id="74769" name="Text Box 17"/>
            <p:cNvSpPr txBox="1">
              <a:spLocks noChangeArrowheads="1"/>
            </p:cNvSpPr>
            <p:nvPr/>
          </p:nvSpPr>
          <p:spPr bwMode="auto">
            <a:xfrm>
              <a:off x="8377239" y="3568701"/>
              <a:ext cx="5429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chemeClr val="tx1">
                      <a:lumMod val="65000"/>
                      <a:lumOff val="35000"/>
                    </a:schemeClr>
                  </a:solidFill>
                  <a:latin typeface="+mn-lt"/>
                  <a:ea typeface="+mn-ea"/>
                  <a:cs typeface="+mn-ea"/>
                  <a:sym typeface="+mn-lt"/>
                </a:rPr>
                <a:t>资金</a:t>
              </a:r>
            </a:p>
          </p:txBody>
        </p:sp>
      </p:grpSp>
      <p:grpSp>
        <p:nvGrpSpPr>
          <p:cNvPr id="19" name="组合 18"/>
          <p:cNvGrpSpPr/>
          <p:nvPr/>
        </p:nvGrpSpPr>
        <p:grpSpPr>
          <a:xfrm>
            <a:off x="104872" y="344358"/>
            <a:ext cx="11982257" cy="649081"/>
            <a:chOff x="46470" y="344358"/>
            <a:chExt cx="11982257" cy="649081"/>
          </a:xfrm>
        </p:grpSpPr>
        <p:sp>
          <p:nvSpPr>
            <p:cNvPr id="20" name="矩形 19"/>
            <p:cNvSpPr/>
            <p:nvPr/>
          </p:nvSpPr>
          <p:spPr>
            <a:xfrm>
              <a:off x="200705" y="771844"/>
              <a:ext cx="11828022" cy="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46470" y="344358"/>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146822" y="607849"/>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矩形 22"/>
          <p:cNvSpPr/>
          <p:nvPr/>
        </p:nvSpPr>
        <p:spPr>
          <a:xfrm>
            <a:off x="568709" y="206728"/>
            <a:ext cx="3602268" cy="523220"/>
          </a:xfrm>
          <a:prstGeom prst="rect">
            <a:avLst/>
          </a:prstGeom>
        </p:spPr>
        <p:txBody>
          <a:bodyPr wrap="none">
            <a:spAutoFit/>
          </a:bodyPr>
          <a:lstStyle/>
          <a:p>
            <a:r>
              <a:rPr lang="zh-CN" altLang="en-US" sz="2800" dirty="0">
                <a:solidFill>
                  <a:schemeClr val="accent4">
                    <a:lumMod val="75000"/>
                  </a:schemeClr>
                </a:solidFill>
                <a:cs typeface="+mn-ea"/>
                <a:sym typeface="+mn-lt"/>
              </a:rPr>
              <a:t>陆</a:t>
            </a:r>
            <a:r>
              <a:rPr lang="zh-CN" altLang="en-US" sz="2800" dirty="0">
                <a:solidFill>
                  <a:srgbClr val="FF0000"/>
                </a:solidFill>
                <a:cs typeface="+mn-ea"/>
                <a:sym typeface="+mn-lt"/>
              </a:rPr>
              <a:t>  知识产权质押融资</a:t>
            </a:r>
          </a:p>
        </p:txBody>
      </p:sp>
      <p:sp>
        <p:nvSpPr>
          <p:cNvPr id="24" name="矩形 23"/>
          <p:cNvSpPr/>
          <p:nvPr/>
        </p:nvSpPr>
        <p:spPr>
          <a:xfrm>
            <a:off x="10427327" y="206728"/>
            <a:ext cx="1601400" cy="523220"/>
          </a:xfrm>
          <a:prstGeom prst="rect">
            <a:avLst/>
          </a:prstGeom>
        </p:spPr>
        <p:txBody>
          <a:bodyPr wrap="none">
            <a:spAutoFit/>
          </a:bodyPr>
          <a:lstStyle/>
          <a:p>
            <a:pPr algn="ctr"/>
            <a:r>
              <a:rPr lang="en-US" altLang="zh-CN" sz="2800" dirty="0">
                <a:solidFill>
                  <a:schemeClr val="accent4">
                    <a:lumMod val="75000"/>
                  </a:schemeClr>
                </a:solidFill>
                <a:cs typeface="+mn-ea"/>
                <a:sym typeface="+mn-lt"/>
              </a:rPr>
              <a:t>PART</a:t>
            </a:r>
            <a:r>
              <a:rPr lang="en-US" altLang="zh-CN" sz="2800" dirty="0">
                <a:solidFill>
                  <a:schemeClr val="tx1">
                    <a:lumMod val="65000"/>
                    <a:lumOff val="35000"/>
                  </a:schemeClr>
                </a:solidFill>
                <a:cs typeface="+mn-ea"/>
                <a:sym typeface="+mn-lt"/>
              </a:rPr>
              <a:t> </a:t>
            </a:r>
            <a:r>
              <a:rPr lang="en-US" altLang="zh-CN" sz="2800" dirty="0">
                <a:solidFill>
                  <a:srgbClr val="FF0000"/>
                </a:solidFill>
                <a:cs typeface="+mn-ea"/>
                <a:sym typeface="+mn-lt"/>
              </a:rPr>
              <a:t>06</a:t>
            </a:r>
            <a:endParaRPr lang="zh-CN" altLang="en-US" sz="2800" dirty="0">
              <a:solidFill>
                <a:srgbClr val="FF0000"/>
              </a:solidFill>
              <a:cs typeface="+mn-ea"/>
              <a:sym typeface="+mn-lt"/>
            </a:endParaRPr>
          </a:p>
        </p:txBody>
      </p:sp>
      <p:grpSp>
        <p:nvGrpSpPr>
          <p:cNvPr id="25" name="组合 24"/>
          <p:cNvGrpSpPr/>
          <p:nvPr/>
        </p:nvGrpSpPr>
        <p:grpSpPr>
          <a:xfrm>
            <a:off x="3453532" y="1208371"/>
            <a:ext cx="5284937" cy="587591"/>
            <a:chOff x="16922" y="1507639"/>
            <a:chExt cx="5284937" cy="587591"/>
          </a:xfrm>
        </p:grpSpPr>
        <p:sp>
          <p:nvSpPr>
            <p:cNvPr id="26" name="圆角矩形 25"/>
            <p:cNvSpPr/>
            <p:nvPr/>
          </p:nvSpPr>
          <p:spPr>
            <a:xfrm>
              <a:off x="16922" y="1507639"/>
              <a:ext cx="5284937" cy="58759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p:cNvSpPr/>
            <p:nvPr/>
          </p:nvSpPr>
          <p:spPr>
            <a:xfrm>
              <a:off x="851042" y="1601379"/>
              <a:ext cx="3616696" cy="400110"/>
            </a:xfrm>
            <a:prstGeom prst="rect">
              <a:avLst/>
            </a:prstGeom>
          </p:spPr>
          <p:txBody>
            <a:bodyPr wrap="none">
              <a:spAutoFit/>
            </a:bodyPr>
            <a:lstStyle/>
            <a:p>
              <a:r>
                <a:rPr lang="en-US" altLang="zh-CN" sz="2000" b="1" dirty="0">
                  <a:solidFill>
                    <a:schemeClr val="bg1"/>
                  </a:solidFill>
                  <a:cs typeface="+mn-ea"/>
                  <a:sym typeface="+mn-lt"/>
                </a:rPr>
                <a:t>8</a:t>
              </a:r>
              <a:r>
                <a:rPr lang="zh-CN" altLang="en-US" sz="2000" b="1" dirty="0">
                  <a:solidFill>
                    <a:schemeClr val="bg1"/>
                  </a:solidFill>
                  <a:cs typeface="+mn-ea"/>
                  <a:sym typeface="+mn-lt"/>
                </a:rPr>
                <a:t>、互联网金融</a:t>
              </a:r>
              <a:r>
                <a:rPr lang="en-US" altLang="zh-CN" sz="2000" b="1" dirty="0">
                  <a:solidFill>
                    <a:schemeClr val="bg1"/>
                  </a:solidFill>
                  <a:cs typeface="+mn-ea"/>
                  <a:sym typeface="+mn-lt"/>
                </a:rPr>
                <a:t>(</a:t>
              </a:r>
              <a:r>
                <a:rPr lang="zh-CN" altLang="en-US" sz="2000" b="1" dirty="0">
                  <a:solidFill>
                    <a:schemeClr val="bg1"/>
                  </a:solidFill>
                  <a:cs typeface="+mn-ea"/>
                  <a:sym typeface="+mn-lt"/>
                </a:rPr>
                <a:t>众筹</a:t>
              </a:r>
              <a:r>
                <a:rPr lang="en-US" altLang="zh-CN" sz="2000" b="1" dirty="0">
                  <a:solidFill>
                    <a:schemeClr val="bg1"/>
                  </a:solidFill>
                  <a:cs typeface="+mn-ea"/>
                  <a:sym typeface="+mn-lt"/>
                </a:rPr>
                <a:t>)</a:t>
              </a:r>
              <a:r>
                <a:rPr lang="zh-CN" altLang="en-US" sz="2000" b="1" dirty="0">
                  <a:solidFill>
                    <a:schemeClr val="bg1"/>
                  </a:solidFill>
                  <a:cs typeface="+mn-ea"/>
                  <a:sym typeface="+mn-lt"/>
                </a:rPr>
                <a:t>平台简介</a:t>
              </a:r>
            </a:p>
          </p:txBody>
        </p:sp>
      </p:grpSp>
    </p:spTree>
    <p:extLst>
      <p:ext uri="{BB962C8B-B14F-4D97-AF65-F5344CB8AC3E}">
        <p14:creationId xmlns:p14="http://schemas.microsoft.com/office/powerpoint/2010/main" val="331627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3"/>
                                        </p:tgtEl>
                                        <p:attrNameLst>
                                          <p:attrName>ppt_y</p:attrName>
                                        </p:attrNameLst>
                                      </p:cBhvr>
                                      <p:tavLst>
                                        <p:tav tm="0">
                                          <p:val>
                                            <p:strVal val="#ppt_y"/>
                                          </p:val>
                                        </p:tav>
                                        <p:tav tm="100000">
                                          <p:val>
                                            <p:strVal val="#ppt_y"/>
                                          </p:val>
                                        </p:tav>
                                      </p:tavLst>
                                    </p:anim>
                                    <p:anim calcmode="lin" valueType="num">
                                      <p:cBhvr>
                                        <p:cTn id="13"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3"/>
                                        </p:tgtEl>
                                      </p:cBhvr>
                                    </p:animEffect>
                                  </p:childTnLst>
                                </p:cTn>
                              </p:par>
                            </p:childTnLst>
                          </p:cTn>
                        </p:par>
                        <p:par>
                          <p:cTn id="16" fill="hold">
                            <p:stCondLst>
                              <p:cond delay="1400"/>
                            </p:stCondLst>
                            <p:childTnLst>
                              <p:par>
                                <p:cTn id="17" presetID="53" presetClass="entr" presetSubtype="1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par>
                          <p:cTn id="22" fill="hold">
                            <p:stCondLst>
                              <p:cond delay="19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2900"/>
                            </p:stCondLst>
                            <p:childTnLst>
                              <p:par>
                                <p:cTn id="29" presetID="21" presetClass="entr" presetSubtype="1"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heel(1)">
                                      <p:cBhvr>
                                        <p:cTn id="3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1795974" y="1501010"/>
            <a:ext cx="8600051" cy="1970489"/>
          </a:xfrm>
          <a:prstGeom prst="rect">
            <a:avLst/>
          </a:prstGeom>
        </p:spPr>
        <p:txBody>
          <a:bodyPr anchor="ctr"/>
          <a:lstStyle>
            <a:defPPr>
              <a:defRPr lang="zh-CN"/>
            </a:defPPr>
            <a:lvl1pPr algn="dist">
              <a:lnSpc>
                <a:spcPct val="90000"/>
              </a:lnSpc>
              <a:spcBef>
                <a:spcPct val="0"/>
              </a:spcBef>
              <a:buNone/>
              <a:defRPr sz="12000">
                <a:solidFill>
                  <a:schemeClr val="bg1"/>
                </a:solidFill>
                <a:latin typeface="优设标题黑" panose="00000500000000000000" pitchFamily="2" charset="-122"/>
                <a:ea typeface="优设标题黑" panose="00000500000000000000" pitchFamily="2" charset="-122"/>
                <a:cs typeface="+mn-ea"/>
              </a:defRPr>
            </a:lvl1pPr>
          </a:lstStyle>
          <a:p>
            <a:r>
              <a:rPr lang="zh-CN" altLang="en-US" dirty="0">
                <a:sym typeface="+mn-lt"/>
              </a:rPr>
              <a:t>感谢聆听</a:t>
            </a:r>
          </a:p>
        </p:txBody>
      </p:sp>
      <p:sp>
        <p:nvSpPr>
          <p:cNvPr id="7" name="文本框 6"/>
          <p:cNvSpPr txBox="1"/>
          <p:nvPr/>
        </p:nvSpPr>
        <p:spPr>
          <a:xfrm>
            <a:off x="3155132" y="3480756"/>
            <a:ext cx="5881738" cy="477054"/>
          </a:xfrm>
          <a:prstGeom prst="rect">
            <a:avLst/>
          </a:prstGeom>
          <a:noFill/>
        </p:spPr>
        <p:txBody>
          <a:bodyPr wrap="none" rtlCol="0">
            <a:spAutoFit/>
          </a:bodyPr>
          <a:lstStyle/>
          <a:p>
            <a:pPr algn="ctr"/>
            <a:r>
              <a:rPr lang="zh-CN" altLang="en-US" sz="2500" b="1" dirty="0">
                <a:solidFill>
                  <a:schemeClr val="bg1"/>
                </a:solidFill>
                <a:cs typeface="+mn-ea"/>
                <a:sym typeface="+mn-lt"/>
              </a:rPr>
              <a:t>尊重知识</a:t>
            </a:r>
            <a:r>
              <a:rPr lang="en-US" altLang="zh-CN" sz="2500" b="1" dirty="0">
                <a:solidFill>
                  <a:schemeClr val="bg1"/>
                </a:solidFill>
                <a:cs typeface="+mn-ea"/>
                <a:sym typeface="+mn-lt"/>
              </a:rPr>
              <a:t>  </a:t>
            </a:r>
            <a:r>
              <a:rPr lang="zh-CN" altLang="en-US" sz="2500" b="1" dirty="0">
                <a:solidFill>
                  <a:schemeClr val="bg1"/>
                </a:solidFill>
                <a:cs typeface="+mn-ea"/>
                <a:sym typeface="+mn-lt"/>
              </a:rPr>
              <a:t>继往开来</a:t>
            </a:r>
            <a:r>
              <a:rPr lang="en-US" altLang="zh-CN" sz="2500" b="1" dirty="0">
                <a:solidFill>
                  <a:schemeClr val="bg1"/>
                </a:solidFill>
                <a:cs typeface="+mn-ea"/>
                <a:sym typeface="+mn-lt"/>
              </a:rPr>
              <a:t>  </a:t>
            </a:r>
            <a:r>
              <a:rPr lang="zh-CN" altLang="en-US" sz="2500" b="1" dirty="0">
                <a:solidFill>
                  <a:schemeClr val="bg1"/>
                </a:solidFill>
                <a:cs typeface="+mn-ea"/>
                <a:sym typeface="+mn-lt"/>
              </a:rPr>
              <a:t>崇尚科学</a:t>
            </a:r>
            <a:r>
              <a:rPr lang="en-US" altLang="zh-CN" sz="2500" b="1" dirty="0">
                <a:solidFill>
                  <a:schemeClr val="bg1"/>
                </a:solidFill>
                <a:cs typeface="+mn-ea"/>
                <a:sym typeface="+mn-lt"/>
              </a:rPr>
              <a:t>  </a:t>
            </a:r>
            <a:r>
              <a:rPr lang="zh-CN" altLang="en-US" sz="2500" b="1" dirty="0">
                <a:solidFill>
                  <a:schemeClr val="bg1"/>
                </a:solidFill>
                <a:cs typeface="+mn-ea"/>
                <a:sym typeface="+mn-lt"/>
              </a:rPr>
              <a:t>与时俱进</a:t>
            </a:r>
          </a:p>
        </p:txBody>
      </p:sp>
      <p:grpSp>
        <p:nvGrpSpPr>
          <p:cNvPr id="10" name="组合 9"/>
          <p:cNvGrpSpPr/>
          <p:nvPr/>
        </p:nvGrpSpPr>
        <p:grpSpPr>
          <a:xfrm>
            <a:off x="4228641" y="4153360"/>
            <a:ext cx="3734718" cy="528810"/>
            <a:chOff x="4228641" y="3624550"/>
            <a:chExt cx="3734718" cy="528810"/>
          </a:xfrm>
        </p:grpSpPr>
        <p:sp>
          <p:nvSpPr>
            <p:cNvPr id="8" name="圆角矩形 7"/>
            <p:cNvSpPr/>
            <p:nvPr/>
          </p:nvSpPr>
          <p:spPr>
            <a:xfrm>
              <a:off x="4228641" y="3624550"/>
              <a:ext cx="3734718" cy="5288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文本框 8"/>
            <p:cNvSpPr txBox="1"/>
            <p:nvPr/>
          </p:nvSpPr>
          <p:spPr>
            <a:xfrm>
              <a:off x="4369654" y="3704289"/>
              <a:ext cx="3382657" cy="369332"/>
            </a:xfrm>
            <a:prstGeom prst="rect">
              <a:avLst/>
            </a:prstGeom>
            <a:noFill/>
          </p:spPr>
          <p:txBody>
            <a:bodyPr wrap="none" rtlCol="0">
              <a:spAutoFit/>
            </a:bodyPr>
            <a:lstStyle/>
            <a:p>
              <a:r>
                <a:rPr lang="zh-CN" altLang="en-US" dirty="0">
                  <a:solidFill>
                    <a:srgbClr val="FF0000"/>
                  </a:solidFill>
                  <a:cs typeface="+mn-ea"/>
                  <a:sym typeface="+mn-lt"/>
                </a:rPr>
                <a:t>演讲人</a:t>
              </a:r>
              <a:r>
                <a:rPr lang="zh-CN" altLang="en-US" dirty="0" smtClean="0">
                  <a:solidFill>
                    <a:srgbClr val="FF0000"/>
                  </a:solidFill>
                  <a:cs typeface="+mn-ea"/>
                  <a:sym typeface="+mn-lt"/>
                </a:rPr>
                <a:t>：</a:t>
              </a:r>
              <a:r>
                <a:rPr lang="zh-CN" altLang="en-US" dirty="0">
                  <a:solidFill>
                    <a:srgbClr val="FF0000"/>
                  </a:solidFill>
                  <a:cs typeface="+mn-ea"/>
                  <a:sym typeface="+mn-lt"/>
                </a:rPr>
                <a:t>优品</a:t>
              </a:r>
              <a:r>
                <a:rPr lang="en-US" altLang="zh-CN" dirty="0" smtClean="0">
                  <a:solidFill>
                    <a:srgbClr val="FF0000"/>
                  </a:solidFill>
                  <a:cs typeface="+mn-ea"/>
                  <a:sym typeface="+mn-lt"/>
                </a:rPr>
                <a:t>PPT  </a:t>
              </a:r>
              <a:r>
                <a:rPr lang="zh-CN" altLang="en-US" dirty="0">
                  <a:solidFill>
                    <a:srgbClr val="FF0000"/>
                  </a:solidFill>
                  <a:cs typeface="+mn-ea"/>
                  <a:sym typeface="+mn-lt"/>
                </a:rPr>
                <a:t>时间：</a:t>
              </a:r>
              <a:r>
                <a:rPr lang="en-US" altLang="zh-CN" dirty="0">
                  <a:solidFill>
                    <a:srgbClr val="FF0000"/>
                  </a:solidFill>
                  <a:cs typeface="+mn-ea"/>
                  <a:sym typeface="+mn-lt"/>
                </a:rPr>
                <a:t>20XX</a:t>
              </a:r>
              <a:endParaRPr lang="zh-CN" altLang="en-US" dirty="0">
                <a:solidFill>
                  <a:srgbClr val="FF0000"/>
                </a:solidFill>
                <a:cs typeface="+mn-ea"/>
                <a:sym typeface="+mn-lt"/>
              </a:endParaRPr>
            </a:p>
          </p:txBody>
        </p:sp>
      </p:grpSp>
    </p:spTree>
    <p:extLst>
      <p:ext uri="{BB962C8B-B14F-4D97-AF65-F5344CB8AC3E}">
        <p14:creationId xmlns:p14="http://schemas.microsoft.com/office/powerpoint/2010/main" val="140546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 calcmode="lin" valueType="num">
                                      <p:cBhvr>
                                        <p:cTn id="9" dur="2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5"/>
                                        </p:tgtEl>
                                      </p:cBhvr>
                                    </p:animEffect>
                                  </p:childTnLst>
                                </p:cTn>
                              </p:par>
                            </p:childTnLst>
                          </p:cTn>
                        </p:par>
                        <p:par>
                          <p:cTn id="12" fill="hold">
                            <p:stCondLst>
                              <p:cond delay="26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anim calcmode="lin" valueType="num">
                                      <p:cBhvr>
                                        <p:cTn id="1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7"/>
                                        </p:tgtEl>
                                      </p:cBhvr>
                                    </p:animEffect>
                                  </p:childTnLst>
                                </p:cTn>
                              </p:par>
                            </p:childTnLst>
                          </p:cTn>
                        </p:par>
                        <p:par>
                          <p:cTn id="20" fill="hold">
                            <p:stCondLst>
                              <p:cond delay="3850"/>
                            </p:stCondLst>
                            <p:childTnLst>
                              <p:par>
                                <p:cTn id="21" presetID="16" presetClass="entr" presetSubtype="21"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5793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04872" y="344358"/>
            <a:ext cx="11982257" cy="649081"/>
            <a:chOff x="46470" y="344358"/>
            <a:chExt cx="11982257" cy="649081"/>
          </a:xfrm>
        </p:grpSpPr>
        <p:sp>
          <p:nvSpPr>
            <p:cNvPr id="6" name="矩形 5"/>
            <p:cNvSpPr/>
            <p:nvPr/>
          </p:nvSpPr>
          <p:spPr>
            <a:xfrm>
              <a:off x="200705" y="771844"/>
              <a:ext cx="11828022" cy="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46470" y="344358"/>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146822" y="607849"/>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矩形 1"/>
          <p:cNvSpPr/>
          <p:nvPr/>
        </p:nvSpPr>
        <p:spPr>
          <a:xfrm>
            <a:off x="3047999" y="2413338"/>
            <a:ext cx="6363855" cy="2585323"/>
          </a:xfrm>
          <a:prstGeom prst="rect">
            <a:avLst/>
          </a:prstGeom>
        </p:spPr>
        <p:txBody>
          <a:bodyPr wrap="square">
            <a:spAutoFit/>
          </a:bodyPr>
          <a:lstStyle/>
          <a:p>
            <a:pPr>
              <a:lnSpc>
                <a:spcPct val="150000"/>
              </a:lnSpc>
            </a:pPr>
            <a:r>
              <a:rPr lang="zh-CN" altLang="en-US" dirty="0">
                <a:solidFill>
                  <a:schemeClr val="tx1">
                    <a:lumMod val="65000"/>
                    <a:lumOff val="35000"/>
                  </a:schemeClr>
                </a:solidFill>
                <a:cs typeface="+mn-ea"/>
                <a:sym typeface="+mn-lt"/>
              </a:rPr>
              <a:t>        公民或法人等主体依据法律的规定，对其从事智力创作或创新活动所产生的知识产品所享有的</a:t>
            </a:r>
            <a:r>
              <a:rPr lang="zh-CN" altLang="en-US" b="1" dirty="0">
                <a:solidFill>
                  <a:srgbClr val="FF0000"/>
                </a:solidFill>
                <a:cs typeface="+mn-ea"/>
                <a:sym typeface="+mn-lt"/>
              </a:rPr>
              <a:t>专有权利</a:t>
            </a:r>
            <a:r>
              <a:rPr lang="zh-CN" altLang="en-US" dirty="0">
                <a:solidFill>
                  <a:schemeClr val="tx1">
                    <a:lumMod val="65000"/>
                    <a:lumOff val="35000"/>
                  </a:schemeClr>
                </a:solidFill>
                <a:cs typeface="+mn-ea"/>
                <a:sym typeface="+mn-lt"/>
              </a:rPr>
              <a:t>，又称为“智力成果权”、“无形财产权”，主要包括</a:t>
            </a:r>
            <a:r>
              <a:rPr lang="zh-CN" altLang="en-US" b="1" dirty="0">
                <a:solidFill>
                  <a:srgbClr val="FF0000"/>
                </a:solidFill>
                <a:cs typeface="+mn-ea"/>
                <a:sym typeface="+mn-lt"/>
              </a:rPr>
              <a:t>发明专利</a:t>
            </a:r>
            <a:r>
              <a:rPr lang="zh-CN" altLang="en-US" dirty="0">
                <a:solidFill>
                  <a:srgbClr val="FF0000"/>
                </a:solidFill>
                <a:cs typeface="+mn-ea"/>
                <a:sym typeface="+mn-lt"/>
              </a:rPr>
              <a:t>、</a:t>
            </a:r>
            <a:r>
              <a:rPr lang="zh-CN" altLang="en-US" b="1" dirty="0">
                <a:solidFill>
                  <a:srgbClr val="FF0000"/>
                </a:solidFill>
                <a:cs typeface="+mn-ea"/>
                <a:sym typeface="+mn-lt"/>
              </a:rPr>
              <a:t>商标</a:t>
            </a:r>
            <a:r>
              <a:rPr lang="zh-CN" altLang="en-US" dirty="0">
                <a:solidFill>
                  <a:schemeClr val="tx1">
                    <a:lumMod val="65000"/>
                    <a:lumOff val="35000"/>
                  </a:schemeClr>
                </a:solidFill>
                <a:cs typeface="+mn-ea"/>
                <a:sym typeface="+mn-lt"/>
              </a:rPr>
              <a:t>以及工业品外观设计等方面组成的</a:t>
            </a:r>
            <a:r>
              <a:rPr lang="zh-CN" altLang="en-US" b="1" dirty="0">
                <a:solidFill>
                  <a:srgbClr val="FF0000"/>
                </a:solidFill>
                <a:cs typeface="+mn-ea"/>
                <a:sym typeface="+mn-lt"/>
              </a:rPr>
              <a:t>工业产权</a:t>
            </a:r>
            <a:r>
              <a:rPr lang="zh-CN" altLang="en-US" dirty="0">
                <a:solidFill>
                  <a:schemeClr val="tx1">
                    <a:lumMod val="65000"/>
                    <a:lumOff val="35000"/>
                  </a:schemeClr>
                </a:solidFill>
                <a:cs typeface="+mn-ea"/>
                <a:sym typeface="+mn-lt"/>
              </a:rPr>
              <a:t>和自然科学、社会科学以及文学、音乐、戏剧、绘画、雕塑、摄影和电影摄影等方面的作品组成的</a:t>
            </a:r>
            <a:r>
              <a:rPr lang="zh-CN" altLang="en-US" b="1" dirty="0">
                <a:solidFill>
                  <a:srgbClr val="FF0000"/>
                </a:solidFill>
                <a:cs typeface="+mn-ea"/>
                <a:sym typeface="+mn-lt"/>
              </a:rPr>
              <a:t>版权（著作权）</a:t>
            </a:r>
            <a:r>
              <a:rPr lang="zh-CN" altLang="en-US" dirty="0">
                <a:solidFill>
                  <a:schemeClr val="tx1">
                    <a:lumMod val="65000"/>
                    <a:lumOff val="35000"/>
                  </a:schemeClr>
                </a:solidFill>
                <a:cs typeface="+mn-ea"/>
                <a:sym typeface="+mn-lt"/>
              </a:rPr>
              <a:t>两部分。 </a:t>
            </a:r>
          </a:p>
        </p:txBody>
      </p:sp>
      <p:grpSp>
        <p:nvGrpSpPr>
          <p:cNvPr id="11" name="组合 10"/>
          <p:cNvGrpSpPr/>
          <p:nvPr/>
        </p:nvGrpSpPr>
        <p:grpSpPr>
          <a:xfrm>
            <a:off x="4592197" y="1478448"/>
            <a:ext cx="3007605" cy="587591"/>
            <a:chOff x="1674915" y="1507182"/>
            <a:chExt cx="3007605" cy="587591"/>
          </a:xfrm>
        </p:grpSpPr>
        <p:sp>
          <p:nvSpPr>
            <p:cNvPr id="10" name="圆角矩形 9"/>
            <p:cNvSpPr/>
            <p:nvPr/>
          </p:nvSpPr>
          <p:spPr>
            <a:xfrm>
              <a:off x="1674915" y="1507182"/>
              <a:ext cx="3007605" cy="58759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1953862" y="1600922"/>
              <a:ext cx="2449710" cy="400110"/>
            </a:xfrm>
            <a:prstGeom prst="rect">
              <a:avLst/>
            </a:prstGeom>
          </p:spPr>
          <p:txBody>
            <a:bodyPr wrap="none">
              <a:spAutoFit/>
            </a:bodyPr>
            <a:lstStyle/>
            <a:p>
              <a:r>
                <a:rPr lang="zh-CN" altLang="en-US" sz="2000" b="1" dirty="0">
                  <a:solidFill>
                    <a:schemeClr val="bg1"/>
                  </a:solidFill>
                  <a:cs typeface="+mn-ea"/>
                  <a:sym typeface="+mn-lt"/>
                </a:rPr>
                <a:t> </a:t>
              </a:r>
              <a:r>
                <a:rPr lang="en-US" altLang="zh-CN" sz="2000" b="1" dirty="0">
                  <a:solidFill>
                    <a:schemeClr val="bg1"/>
                  </a:solidFill>
                  <a:cs typeface="+mn-ea"/>
                  <a:sym typeface="+mn-lt"/>
                </a:rPr>
                <a:t>1</a:t>
              </a:r>
              <a:r>
                <a:rPr lang="zh-CN" altLang="en-US" sz="2000" b="1" dirty="0">
                  <a:solidFill>
                    <a:schemeClr val="bg1"/>
                  </a:solidFill>
                  <a:cs typeface="+mn-ea"/>
                  <a:sym typeface="+mn-lt"/>
                </a:rPr>
                <a:t>、什么是知识产权</a:t>
              </a:r>
            </a:p>
          </p:txBody>
        </p:sp>
      </p:grpSp>
      <p:sp>
        <p:nvSpPr>
          <p:cNvPr id="4" name="矩形 3"/>
          <p:cNvSpPr/>
          <p:nvPr/>
        </p:nvSpPr>
        <p:spPr>
          <a:xfrm>
            <a:off x="568709" y="206728"/>
            <a:ext cx="3018775" cy="523220"/>
          </a:xfrm>
          <a:prstGeom prst="rect">
            <a:avLst/>
          </a:prstGeom>
        </p:spPr>
        <p:txBody>
          <a:bodyPr wrap="none">
            <a:spAutoFit/>
          </a:bodyPr>
          <a:lstStyle/>
          <a:p>
            <a:r>
              <a:rPr lang="zh-CN" altLang="en-US" sz="2800" dirty="0">
                <a:solidFill>
                  <a:schemeClr val="accent4">
                    <a:lumMod val="75000"/>
                  </a:schemeClr>
                </a:solidFill>
                <a:cs typeface="+mn-ea"/>
                <a:sym typeface="+mn-lt"/>
              </a:rPr>
              <a:t>壹</a:t>
            </a:r>
            <a:r>
              <a:rPr lang="zh-CN" altLang="en-US" sz="2800" dirty="0">
                <a:solidFill>
                  <a:srgbClr val="FF0000"/>
                </a:solidFill>
                <a:cs typeface="+mn-ea"/>
                <a:sym typeface="+mn-lt"/>
              </a:rPr>
              <a:t>  知识产权概述 </a:t>
            </a:r>
          </a:p>
        </p:txBody>
      </p:sp>
      <p:sp>
        <p:nvSpPr>
          <p:cNvPr id="5" name="矩形 4"/>
          <p:cNvSpPr/>
          <p:nvPr/>
        </p:nvSpPr>
        <p:spPr>
          <a:xfrm>
            <a:off x="10427327" y="206728"/>
            <a:ext cx="1601400" cy="523220"/>
          </a:xfrm>
          <a:prstGeom prst="rect">
            <a:avLst/>
          </a:prstGeom>
        </p:spPr>
        <p:txBody>
          <a:bodyPr wrap="none">
            <a:spAutoFit/>
          </a:bodyPr>
          <a:lstStyle/>
          <a:p>
            <a:pPr algn="ctr"/>
            <a:r>
              <a:rPr lang="en-US" altLang="zh-CN" sz="2800" dirty="0">
                <a:solidFill>
                  <a:schemeClr val="accent4">
                    <a:lumMod val="75000"/>
                  </a:schemeClr>
                </a:solidFill>
                <a:cs typeface="+mn-ea"/>
                <a:sym typeface="+mn-lt"/>
              </a:rPr>
              <a:t>PART</a:t>
            </a:r>
            <a:r>
              <a:rPr lang="en-US" altLang="zh-CN" sz="2800" dirty="0">
                <a:solidFill>
                  <a:schemeClr val="tx1">
                    <a:lumMod val="65000"/>
                    <a:lumOff val="35000"/>
                  </a:schemeClr>
                </a:solidFill>
                <a:cs typeface="+mn-ea"/>
                <a:sym typeface="+mn-lt"/>
              </a:rPr>
              <a:t> </a:t>
            </a:r>
            <a:r>
              <a:rPr lang="en-US" altLang="zh-CN" sz="2800" dirty="0">
                <a:solidFill>
                  <a:srgbClr val="FF0000"/>
                </a:solidFill>
                <a:cs typeface="+mn-ea"/>
                <a:sym typeface="+mn-lt"/>
              </a:rPr>
              <a:t>01</a:t>
            </a:r>
            <a:endParaRPr lang="zh-CN" altLang="en-US" sz="2800" dirty="0">
              <a:solidFill>
                <a:srgbClr val="FF0000"/>
              </a:solidFill>
              <a:cs typeface="+mn-ea"/>
              <a:sym typeface="+mn-lt"/>
            </a:endParaRPr>
          </a:p>
        </p:txBody>
      </p:sp>
    </p:spTree>
    <p:extLst>
      <p:ext uri="{BB962C8B-B14F-4D97-AF65-F5344CB8AC3E}">
        <p14:creationId xmlns:p14="http://schemas.microsoft.com/office/powerpoint/2010/main" val="46408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
                                        </p:tgtEl>
                                        <p:attrNameLst>
                                          <p:attrName>ppt_y</p:attrName>
                                        </p:attrNameLst>
                                      </p:cBhvr>
                                      <p:tavLst>
                                        <p:tav tm="0">
                                          <p:val>
                                            <p:strVal val="#ppt_y"/>
                                          </p:val>
                                        </p:tav>
                                        <p:tav tm="100000">
                                          <p:val>
                                            <p:strVal val="#ppt_y"/>
                                          </p:val>
                                        </p:tav>
                                      </p:tavLst>
                                    </p:anim>
                                    <p:anim calcmode="lin" valueType="num">
                                      <p:cBhvr>
                                        <p:cTn id="1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
                                        </p:tgtEl>
                                      </p:cBhvr>
                                    </p:animEffect>
                                  </p:childTnLst>
                                </p:cTn>
                              </p:par>
                            </p:childTnLst>
                          </p:cTn>
                        </p:par>
                        <p:par>
                          <p:cTn id="16" fill="hold">
                            <p:stCondLst>
                              <p:cond delay="13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8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2800"/>
                            </p:stCondLst>
                            <p:childTnLst>
                              <p:par>
                                <p:cTn id="29" presetID="22" presetClass="entr" presetSubtype="1"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79925" y="3466732"/>
            <a:ext cx="1827213" cy="1141413"/>
            <a:chOff x="5179925" y="3466732"/>
            <a:chExt cx="1827213" cy="1141413"/>
          </a:xfrm>
        </p:grpSpPr>
        <p:sp>
          <p:nvSpPr>
            <p:cNvPr id="11267" name="Oval 3"/>
            <p:cNvSpPr>
              <a:spLocks noChangeArrowheads="1"/>
            </p:cNvSpPr>
            <p:nvPr/>
          </p:nvSpPr>
          <p:spPr bwMode="auto">
            <a:xfrm>
              <a:off x="5179925" y="3466732"/>
              <a:ext cx="1827213" cy="1141413"/>
            </a:xfrm>
            <a:prstGeom prst="ellipse">
              <a:avLst/>
            </a:prstGeom>
            <a:solidFill>
              <a:srgbClr val="FF0000"/>
            </a:solidFill>
            <a:ln w="9525" cmpd="sng">
              <a:solidFill>
                <a:schemeClr val="bg1"/>
              </a:solidFill>
              <a:round/>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l"/>
              <a:endParaRPr lang="zh-CN" altLang="en-US" b="0" dirty="0">
                <a:solidFill>
                  <a:schemeClr val="bg1">
                    <a:lumMod val="50000"/>
                  </a:schemeClr>
                </a:solidFill>
                <a:latin typeface="+mn-lt"/>
                <a:ea typeface="+mn-ea"/>
                <a:cs typeface="+mn-ea"/>
                <a:sym typeface="+mn-lt"/>
              </a:endParaRPr>
            </a:p>
          </p:txBody>
        </p:sp>
        <p:sp>
          <p:nvSpPr>
            <p:cNvPr id="11268" name="Rectangle 4"/>
            <p:cNvSpPr>
              <a:spLocks noChangeArrowheads="1"/>
            </p:cNvSpPr>
            <p:nvPr/>
          </p:nvSpPr>
          <p:spPr bwMode="auto">
            <a:xfrm>
              <a:off x="5276762" y="3806457"/>
              <a:ext cx="1606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l"/>
              <a:r>
                <a:rPr lang="zh-CN" altLang="en-US" sz="2800" dirty="0">
                  <a:solidFill>
                    <a:schemeClr val="bg1"/>
                  </a:solidFill>
                  <a:latin typeface="+mn-lt"/>
                  <a:ea typeface="+mn-ea"/>
                  <a:cs typeface="+mn-ea"/>
                  <a:sym typeface="+mn-lt"/>
                </a:rPr>
                <a:t>研发成果</a:t>
              </a:r>
            </a:p>
          </p:txBody>
        </p:sp>
      </p:grpSp>
      <p:grpSp>
        <p:nvGrpSpPr>
          <p:cNvPr id="11269" name="Group 5"/>
          <p:cNvGrpSpPr>
            <a:grpSpLocks/>
          </p:cNvGrpSpPr>
          <p:nvPr/>
        </p:nvGrpSpPr>
        <p:grpSpPr bwMode="auto">
          <a:xfrm>
            <a:off x="5637124" y="1866531"/>
            <a:ext cx="4116388" cy="1676400"/>
            <a:chOff x="0" y="0"/>
            <a:chExt cx="2593" cy="1056"/>
          </a:xfrm>
        </p:grpSpPr>
        <p:sp>
          <p:nvSpPr>
            <p:cNvPr id="11270" name="Text Box 6"/>
            <p:cNvSpPr txBox="1">
              <a:spLocks noChangeArrowheads="1"/>
            </p:cNvSpPr>
            <p:nvPr/>
          </p:nvSpPr>
          <p:spPr bwMode="auto">
            <a:xfrm>
              <a:off x="0" y="224"/>
              <a:ext cx="1679" cy="448"/>
            </a:xfrm>
            <a:prstGeom prst="rect">
              <a:avLst/>
            </a:prstGeom>
            <a:noFill/>
            <a:ln w="9525" cmpd="sng">
              <a:solidFill>
                <a:schemeClr val="accent4">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lIns="91436" tIns="45718" rIns="91436" bIns="45718">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2000" b="0" dirty="0">
                  <a:solidFill>
                    <a:schemeClr val="tx1">
                      <a:lumMod val="65000"/>
                      <a:lumOff val="35000"/>
                    </a:schemeClr>
                  </a:solidFill>
                  <a:latin typeface="+mn-lt"/>
                  <a:ea typeface="+mn-ea"/>
                  <a:cs typeface="+mn-ea"/>
                  <a:sym typeface="+mn-lt"/>
                </a:rPr>
                <a:t>报告</a:t>
              </a:r>
              <a:r>
                <a:rPr lang="zh-TW" altLang="en-US" sz="2000" b="0" dirty="0">
                  <a:solidFill>
                    <a:schemeClr val="tx1">
                      <a:lumMod val="65000"/>
                      <a:lumOff val="35000"/>
                    </a:schemeClr>
                  </a:solidFill>
                  <a:latin typeface="+mn-lt"/>
                  <a:ea typeface="+mn-ea"/>
                  <a:cs typeface="+mn-ea"/>
                  <a:sym typeface="+mn-lt"/>
                </a:rPr>
                <a:t>、</a:t>
              </a:r>
              <a:r>
                <a:rPr lang="zh-CN" altLang="en-US" sz="2000" b="0" dirty="0">
                  <a:solidFill>
                    <a:schemeClr val="tx1">
                      <a:lumMod val="65000"/>
                      <a:lumOff val="35000"/>
                    </a:schemeClr>
                  </a:solidFill>
                  <a:latin typeface="+mn-lt"/>
                  <a:ea typeface="+mn-ea"/>
                  <a:cs typeface="+mn-ea"/>
                  <a:sym typeface="+mn-lt"/>
                </a:rPr>
                <a:t>论文</a:t>
              </a:r>
              <a:r>
                <a:rPr lang="zh-TW" altLang="en-US" sz="2000" b="0" dirty="0">
                  <a:solidFill>
                    <a:schemeClr val="tx1">
                      <a:lumMod val="65000"/>
                      <a:lumOff val="35000"/>
                    </a:schemeClr>
                  </a:solidFill>
                  <a:latin typeface="+mn-lt"/>
                  <a:ea typeface="+mn-ea"/>
                  <a:cs typeface="+mn-ea"/>
                  <a:sym typeface="+mn-lt"/>
                </a:rPr>
                <a:t>、心得、</a:t>
              </a:r>
              <a:r>
                <a:rPr lang="zh-CN" altLang="en-US" sz="2000" b="0" dirty="0">
                  <a:solidFill>
                    <a:schemeClr val="tx1">
                      <a:lumMod val="65000"/>
                      <a:lumOff val="35000"/>
                    </a:schemeClr>
                  </a:solidFill>
                  <a:latin typeface="+mn-lt"/>
                  <a:ea typeface="+mn-ea"/>
                  <a:cs typeface="+mn-ea"/>
                  <a:sym typeface="+mn-lt"/>
                </a:rPr>
                <a:t>软件</a:t>
              </a:r>
              <a:r>
                <a:rPr lang="zh-TW" altLang="en-US" sz="2000" b="0" dirty="0">
                  <a:solidFill>
                    <a:schemeClr val="tx1">
                      <a:lumMod val="65000"/>
                      <a:lumOff val="35000"/>
                    </a:schemeClr>
                  </a:solidFill>
                  <a:latin typeface="+mn-lt"/>
                  <a:ea typeface="+mn-ea"/>
                  <a:cs typeface="+mn-ea"/>
                  <a:sym typeface="+mn-lt"/>
                </a:rPr>
                <a:t>、文件</a:t>
              </a:r>
            </a:p>
          </p:txBody>
        </p:sp>
        <p:sp>
          <p:nvSpPr>
            <p:cNvPr id="11271" name="AutoShape 7"/>
            <p:cNvSpPr>
              <a:spLocks noChangeArrowheads="1"/>
            </p:cNvSpPr>
            <p:nvPr/>
          </p:nvSpPr>
          <p:spPr bwMode="auto">
            <a:xfrm>
              <a:off x="1872" y="0"/>
              <a:ext cx="721" cy="863"/>
            </a:xfrm>
            <a:prstGeom prst="verticalScroll">
              <a:avLst>
                <a:gd name="adj" fmla="val 12500"/>
              </a:avLst>
            </a:prstGeom>
            <a:solidFill>
              <a:schemeClr val="bg1">
                <a:lumMod val="65000"/>
              </a:schemeClr>
            </a:solidFill>
            <a:ln w="9525" cmpd="sng">
              <a:solidFill>
                <a:schemeClr val="bg1"/>
              </a:solidFill>
              <a:round/>
              <a:headEnd/>
              <a:tailEnd/>
            </a:ln>
          </p:spPr>
          <p:txBody>
            <a:bodyPr vert="eaVert"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l"/>
              <a:endParaRPr lang="zh-CN" altLang="en-US" b="0" dirty="0">
                <a:solidFill>
                  <a:schemeClr val="bg1">
                    <a:lumMod val="50000"/>
                  </a:schemeClr>
                </a:solidFill>
                <a:latin typeface="+mn-lt"/>
                <a:ea typeface="+mn-ea"/>
                <a:cs typeface="+mn-ea"/>
                <a:sym typeface="+mn-lt"/>
              </a:endParaRPr>
            </a:p>
          </p:txBody>
        </p:sp>
        <p:sp>
          <p:nvSpPr>
            <p:cNvPr id="11272" name="Line 8"/>
            <p:cNvSpPr>
              <a:spLocks noChangeShapeType="1"/>
            </p:cNvSpPr>
            <p:nvPr/>
          </p:nvSpPr>
          <p:spPr bwMode="auto">
            <a:xfrm flipV="1">
              <a:off x="624" y="679"/>
              <a:ext cx="289" cy="377"/>
            </a:xfrm>
            <a:prstGeom prst="line">
              <a:avLst/>
            </a:prstGeom>
            <a:noFill/>
            <a:ln w="9525" cmpd="sng">
              <a:solidFill>
                <a:schemeClr val="accent4">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dirty="0">
                <a:solidFill>
                  <a:schemeClr val="bg1">
                    <a:lumMod val="50000"/>
                  </a:schemeClr>
                </a:solidFill>
                <a:cs typeface="+mn-ea"/>
                <a:sym typeface="+mn-lt"/>
              </a:endParaRPr>
            </a:p>
          </p:txBody>
        </p:sp>
        <p:sp>
          <p:nvSpPr>
            <p:cNvPr id="11273" name="Text Box 9"/>
            <p:cNvSpPr txBox="1">
              <a:spLocks noChangeArrowheads="1"/>
            </p:cNvSpPr>
            <p:nvPr/>
          </p:nvSpPr>
          <p:spPr bwMode="auto">
            <a:xfrm>
              <a:off x="2061" y="144"/>
              <a:ext cx="349"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91436" tIns="45718" rIns="91436" bIns="45718">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l">
                <a:spcBef>
                  <a:spcPct val="50000"/>
                </a:spcBef>
              </a:pPr>
              <a:r>
                <a:rPr lang="zh-CN" altLang="en-US" sz="2400" dirty="0">
                  <a:solidFill>
                    <a:schemeClr val="bg1"/>
                  </a:solidFill>
                  <a:latin typeface="+mn-lt"/>
                  <a:ea typeface="+mn-ea"/>
                  <a:cs typeface="+mn-ea"/>
                  <a:sym typeface="+mn-lt"/>
                </a:rPr>
                <a:t>著作权</a:t>
              </a:r>
            </a:p>
          </p:txBody>
        </p:sp>
        <p:sp>
          <p:nvSpPr>
            <p:cNvPr id="11274" name="Line 10"/>
            <p:cNvSpPr>
              <a:spLocks noChangeShapeType="1"/>
            </p:cNvSpPr>
            <p:nvPr/>
          </p:nvSpPr>
          <p:spPr bwMode="auto">
            <a:xfrm>
              <a:off x="1680" y="432"/>
              <a:ext cx="240" cy="0"/>
            </a:xfrm>
            <a:prstGeom prst="line">
              <a:avLst/>
            </a:prstGeom>
            <a:noFill/>
            <a:ln w="9525" cmpd="sng">
              <a:solidFill>
                <a:schemeClr val="accent4">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dirty="0">
                <a:solidFill>
                  <a:schemeClr val="bg1">
                    <a:lumMod val="50000"/>
                  </a:schemeClr>
                </a:solidFill>
                <a:cs typeface="+mn-ea"/>
                <a:sym typeface="+mn-lt"/>
              </a:endParaRPr>
            </a:p>
          </p:txBody>
        </p:sp>
      </p:grpSp>
      <p:grpSp>
        <p:nvGrpSpPr>
          <p:cNvPr id="11275" name="Group 11"/>
          <p:cNvGrpSpPr>
            <a:grpSpLocks/>
          </p:cNvGrpSpPr>
          <p:nvPr/>
        </p:nvGrpSpPr>
        <p:grpSpPr bwMode="auto">
          <a:xfrm>
            <a:off x="2284325" y="4381131"/>
            <a:ext cx="3351213" cy="1600200"/>
            <a:chOff x="0" y="0"/>
            <a:chExt cx="2111" cy="1008"/>
          </a:xfrm>
        </p:grpSpPr>
        <p:sp>
          <p:nvSpPr>
            <p:cNvPr id="11276" name="Line 12"/>
            <p:cNvSpPr>
              <a:spLocks noChangeShapeType="1"/>
            </p:cNvSpPr>
            <p:nvPr/>
          </p:nvSpPr>
          <p:spPr bwMode="auto">
            <a:xfrm flipH="1">
              <a:off x="672" y="720"/>
              <a:ext cx="336" cy="1"/>
            </a:xfrm>
            <a:prstGeom prst="line">
              <a:avLst/>
            </a:prstGeom>
            <a:noFill/>
            <a:ln w="9525" cmpd="sng">
              <a:solidFill>
                <a:schemeClr val="accent4">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dirty="0">
                <a:solidFill>
                  <a:schemeClr val="bg1">
                    <a:lumMod val="50000"/>
                  </a:schemeClr>
                </a:solidFill>
                <a:cs typeface="+mn-ea"/>
                <a:sym typeface="+mn-lt"/>
              </a:endParaRPr>
            </a:p>
          </p:txBody>
        </p:sp>
        <p:sp>
          <p:nvSpPr>
            <p:cNvPr id="11277" name="Text Box 13"/>
            <p:cNvSpPr txBox="1">
              <a:spLocks noChangeArrowheads="1"/>
            </p:cNvSpPr>
            <p:nvPr/>
          </p:nvSpPr>
          <p:spPr bwMode="auto">
            <a:xfrm>
              <a:off x="1008" y="384"/>
              <a:ext cx="1103" cy="486"/>
            </a:xfrm>
            <a:prstGeom prst="rect">
              <a:avLst/>
            </a:prstGeom>
            <a:noFill/>
            <a:ln w="9525" cmpd="sng">
              <a:solidFill>
                <a:schemeClr val="accent4">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lIns="91436" tIns="45718" rIns="91436" bIns="45718">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l">
                <a:spcBef>
                  <a:spcPct val="20000"/>
                </a:spcBef>
              </a:pPr>
              <a:r>
                <a:rPr lang="zh-CN" altLang="en-US" sz="2000" dirty="0">
                  <a:solidFill>
                    <a:schemeClr val="bg1">
                      <a:lumMod val="50000"/>
                    </a:schemeClr>
                  </a:solidFill>
                  <a:latin typeface="+mn-lt"/>
                  <a:ea typeface="+mn-ea"/>
                  <a:cs typeface="+mn-ea"/>
                  <a:sym typeface="+mn-lt"/>
                </a:rPr>
                <a:t>产品</a:t>
              </a:r>
              <a:r>
                <a:rPr lang="zh-TW" altLang="en-US" sz="2000" dirty="0">
                  <a:solidFill>
                    <a:schemeClr val="bg1">
                      <a:lumMod val="50000"/>
                    </a:schemeClr>
                  </a:solidFill>
                  <a:latin typeface="+mn-lt"/>
                  <a:ea typeface="+mn-ea"/>
                  <a:cs typeface="+mn-ea"/>
                  <a:sym typeface="+mn-lt"/>
                </a:rPr>
                <a:t>或方法</a:t>
              </a:r>
            </a:p>
            <a:p>
              <a:pPr algn="l">
                <a:spcBef>
                  <a:spcPct val="20000"/>
                </a:spcBef>
              </a:pPr>
              <a:r>
                <a:rPr lang="zh-CN" altLang="en-US" sz="2000" dirty="0">
                  <a:solidFill>
                    <a:schemeClr val="bg1">
                      <a:lumMod val="50000"/>
                    </a:schemeClr>
                  </a:solidFill>
                  <a:latin typeface="+mn-lt"/>
                  <a:ea typeface="+mn-ea"/>
                  <a:cs typeface="+mn-ea"/>
                  <a:sym typeface="+mn-lt"/>
                </a:rPr>
                <a:t>发明</a:t>
              </a:r>
              <a:r>
                <a:rPr lang="zh-TW" altLang="en-US" sz="2000" dirty="0">
                  <a:solidFill>
                    <a:schemeClr val="bg1">
                      <a:lumMod val="50000"/>
                    </a:schemeClr>
                  </a:solidFill>
                  <a:latin typeface="+mn-lt"/>
                  <a:ea typeface="+mn-ea"/>
                  <a:cs typeface="+mn-ea"/>
                  <a:sym typeface="+mn-lt"/>
                </a:rPr>
                <a:t>內容</a:t>
              </a:r>
            </a:p>
          </p:txBody>
        </p:sp>
        <p:sp>
          <p:nvSpPr>
            <p:cNvPr id="11278" name="AutoShape 14"/>
            <p:cNvSpPr>
              <a:spLocks noChangeArrowheads="1"/>
            </p:cNvSpPr>
            <p:nvPr/>
          </p:nvSpPr>
          <p:spPr bwMode="auto">
            <a:xfrm>
              <a:off x="0" y="336"/>
              <a:ext cx="720" cy="648"/>
            </a:xfrm>
            <a:prstGeom prst="verticalScroll">
              <a:avLst>
                <a:gd name="adj" fmla="val 12500"/>
              </a:avLst>
            </a:prstGeom>
            <a:solidFill>
              <a:schemeClr val="bg1">
                <a:lumMod val="65000"/>
              </a:schemeClr>
            </a:solidFill>
            <a:ln w="9525" cmpd="sng">
              <a:solidFill>
                <a:schemeClr val="bg1"/>
              </a:solidFill>
              <a:round/>
              <a:headEnd/>
              <a:tailEnd/>
            </a:ln>
          </p:spPr>
          <p:txBody>
            <a:bodyPr vert="eaVert"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l"/>
              <a:endParaRPr lang="zh-CN" altLang="en-US" b="0" dirty="0">
                <a:solidFill>
                  <a:schemeClr val="bg1">
                    <a:lumMod val="50000"/>
                  </a:schemeClr>
                </a:solidFill>
                <a:latin typeface="+mn-lt"/>
                <a:ea typeface="+mn-ea"/>
                <a:cs typeface="+mn-ea"/>
                <a:sym typeface="+mn-lt"/>
              </a:endParaRPr>
            </a:p>
          </p:txBody>
        </p:sp>
        <p:sp>
          <p:nvSpPr>
            <p:cNvPr id="11279" name="Text Box 15"/>
            <p:cNvSpPr txBox="1">
              <a:spLocks noChangeArrowheads="1"/>
            </p:cNvSpPr>
            <p:nvPr/>
          </p:nvSpPr>
          <p:spPr bwMode="auto">
            <a:xfrm>
              <a:off x="189" y="479"/>
              <a:ext cx="349"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91436" tIns="45718" rIns="91436" bIns="45718">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l">
                <a:spcBef>
                  <a:spcPct val="50000"/>
                </a:spcBef>
              </a:pPr>
              <a:r>
                <a:rPr lang="zh-CN" altLang="en-US" sz="2400" dirty="0">
                  <a:solidFill>
                    <a:schemeClr val="bg1"/>
                  </a:solidFill>
                  <a:latin typeface="+mn-lt"/>
                  <a:ea typeface="+mn-ea"/>
                  <a:cs typeface="+mn-ea"/>
                  <a:sym typeface="+mn-lt"/>
                </a:rPr>
                <a:t>专利</a:t>
              </a:r>
            </a:p>
          </p:txBody>
        </p:sp>
        <p:sp>
          <p:nvSpPr>
            <p:cNvPr id="11280" name="Line 16"/>
            <p:cNvSpPr>
              <a:spLocks noChangeShapeType="1"/>
            </p:cNvSpPr>
            <p:nvPr/>
          </p:nvSpPr>
          <p:spPr bwMode="auto">
            <a:xfrm flipH="1">
              <a:off x="1536" y="0"/>
              <a:ext cx="384" cy="384"/>
            </a:xfrm>
            <a:prstGeom prst="line">
              <a:avLst/>
            </a:prstGeom>
            <a:noFill/>
            <a:ln w="9525" cmpd="sng">
              <a:solidFill>
                <a:schemeClr val="accent4">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dirty="0">
                <a:solidFill>
                  <a:schemeClr val="bg1">
                    <a:lumMod val="50000"/>
                  </a:schemeClr>
                </a:solidFill>
                <a:cs typeface="+mn-ea"/>
                <a:sym typeface="+mn-lt"/>
              </a:endParaRPr>
            </a:p>
          </p:txBody>
        </p:sp>
      </p:grpSp>
      <p:grpSp>
        <p:nvGrpSpPr>
          <p:cNvPr id="11281" name="Group 17"/>
          <p:cNvGrpSpPr>
            <a:grpSpLocks/>
          </p:cNvGrpSpPr>
          <p:nvPr/>
        </p:nvGrpSpPr>
        <p:grpSpPr bwMode="auto">
          <a:xfrm>
            <a:off x="6284824" y="4525595"/>
            <a:ext cx="3124200" cy="1152525"/>
            <a:chOff x="0" y="0"/>
            <a:chExt cx="1968" cy="726"/>
          </a:xfrm>
        </p:grpSpPr>
        <p:sp>
          <p:nvSpPr>
            <p:cNvPr id="11282" name="AutoShape 18"/>
            <p:cNvSpPr>
              <a:spLocks noChangeArrowheads="1"/>
            </p:cNvSpPr>
            <p:nvPr/>
          </p:nvSpPr>
          <p:spPr bwMode="auto">
            <a:xfrm>
              <a:off x="1248" y="78"/>
              <a:ext cx="720" cy="648"/>
            </a:xfrm>
            <a:prstGeom prst="verticalScroll">
              <a:avLst>
                <a:gd name="adj" fmla="val 12500"/>
              </a:avLst>
            </a:prstGeom>
            <a:solidFill>
              <a:schemeClr val="bg1">
                <a:lumMod val="65000"/>
              </a:schemeClr>
            </a:solidFill>
            <a:ln w="9525" cmpd="sng">
              <a:solidFill>
                <a:schemeClr val="bg1"/>
              </a:solidFill>
              <a:round/>
              <a:headEnd/>
              <a:tailEnd/>
            </a:ln>
          </p:spPr>
          <p:txBody>
            <a:bodyPr vert="eaVert"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l"/>
              <a:endParaRPr lang="zh-CN" altLang="en-US" b="0" dirty="0">
                <a:solidFill>
                  <a:schemeClr val="bg1">
                    <a:lumMod val="50000"/>
                  </a:schemeClr>
                </a:solidFill>
                <a:latin typeface="+mn-lt"/>
                <a:ea typeface="+mn-ea"/>
                <a:cs typeface="+mn-ea"/>
                <a:sym typeface="+mn-lt"/>
              </a:endParaRPr>
            </a:p>
          </p:txBody>
        </p:sp>
        <p:sp>
          <p:nvSpPr>
            <p:cNvPr id="11283" name="Text Box 19"/>
            <p:cNvSpPr txBox="1">
              <a:spLocks noChangeArrowheads="1"/>
            </p:cNvSpPr>
            <p:nvPr/>
          </p:nvSpPr>
          <p:spPr bwMode="auto">
            <a:xfrm>
              <a:off x="0" y="270"/>
              <a:ext cx="1008" cy="262"/>
            </a:xfrm>
            <a:prstGeom prst="rect">
              <a:avLst/>
            </a:prstGeom>
            <a:noFill/>
            <a:ln w="19050" cmpd="sng">
              <a:solidFill>
                <a:schemeClr val="accent4">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lIns="91436" tIns="45718" rIns="91436" bIns="45718">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l">
                <a:spcBef>
                  <a:spcPct val="50000"/>
                </a:spcBef>
              </a:pPr>
              <a:r>
                <a:rPr lang="zh-CN" altLang="en-US" sz="2000" dirty="0">
                  <a:solidFill>
                    <a:schemeClr val="bg1">
                      <a:lumMod val="50000"/>
                    </a:schemeClr>
                  </a:solidFill>
                  <a:latin typeface="+mn-lt"/>
                  <a:ea typeface="+mn-ea"/>
                  <a:cs typeface="+mn-ea"/>
                  <a:sym typeface="+mn-lt"/>
                </a:rPr>
                <a:t>产品名称</a:t>
              </a:r>
              <a:endParaRPr lang="zh-TW" altLang="en-US" sz="2000" dirty="0">
                <a:solidFill>
                  <a:schemeClr val="bg1">
                    <a:lumMod val="50000"/>
                  </a:schemeClr>
                </a:solidFill>
                <a:latin typeface="+mn-lt"/>
                <a:ea typeface="+mn-ea"/>
                <a:cs typeface="+mn-ea"/>
                <a:sym typeface="+mn-lt"/>
              </a:endParaRPr>
            </a:p>
          </p:txBody>
        </p:sp>
        <p:sp>
          <p:nvSpPr>
            <p:cNvPr id="11284" name="Line 20"/>
            <p:cNvSpPr>
              <a:spLocks noChangeShapeType="1"/>
            </p:cNvSpPr>
            <p:nvPr/>
          </p:nvSpPr>
          <p:spPr bwMode="auto">
            <a:xfrm>
              <a:off x="1008" y="413"/>
              <a:ext cx="239" cy="0"/>
            </a:xfrm>
            <a:prstGeom prst="line">
              <a:avLst/>
            </a:prstGeom>
            <a:noFill/>
            <a:ln w="9525" cmpd="sng">
              <a:solidFill>
                <a:schemeClr val="accent4">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dirty="0">
                <a:solidFill>
                  <a:schemeClr val="bg1">
                    <a:lumMod val="50000"/>
                  </a:schemeClr>
                </a:solidFill>
                <a:cs typeface="+mn-ea"/>
                <a:sym typeface="+mn-lt"/>
              </a:endParaRPr>
            </a:p>
          </p:txBody>
        </p:sp>
        <p:sp>
          <p:nvSpPr>
            <p:cNvPr id="11285" name="Line 21"/>
            <p:cNvSpPr>
              <a:spLocks noChangeShapeType="1"/>
            </p:cNvSpPr>
            <p:nvPr/>
          </p:nvSpPr>
          <p:spPr bwMode="auto">
            <a:xfrm>
              <a:off x="128" y="0"/>
              <a:ext cx="352" cy="270"/>
            </a:xfrm>
            <a:prstGeom prst="line">
              <a:avLst/>
            </a:prstGeom>
            <a:noFill/>
            <a:ln w="9525" cmpd="sng">
              <a:solidFill>
                <a:schemeClr val="accent4">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dirty="0">
                <a:solidFill>
                  <a:schemeClr val="bg1">
                    <a:lumMod val="50000"/>
                  </a:schemeClr>
                </a:solidFill>
                <a:cs typeface="+mn-ea"/>
                <a:sym typeface="+mn-lt"/>
              </a:endParaRPr>
            </a:p>
          </p:txBody>
        </p:sp>
      </p:grpSp>
      <p:sp>
        <p:nvSpPr>
          <p:cNvPr id="11286" name="Text Box 22"/>
          <p:cNvSpPr txBox="1">
            <a:spLocks noChangeArrowheads="1"/>
          </p:cNvSpPr>
          <p:nvPr/>
        </p:nvSpPr>
        <p:spPr bwMode="auto">
          <a:xfrm>
            <a:off x="8585159" y="4814519"/>
            <a:ext cx="55399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91436" tIns="45718" rIns="91436" bIns="45718">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l">
              <a:spcBef>
                <a:spcPct val="50000"/>
              </a:spcBef>
            </a:pPr>
            <a:r>
              <a:rPr lang="zh-CN" altLang="en-US" sz="2400" dirty="0">
                <a:solidFill>
                  <a:schemeClr val="bg1"/>
                </a:solidFill>
                <a:latin typeface="+mn-lt"/>
                <a:ea typeface="+mn-ea"/>
                <a:cs typeface="+mn-ea"/>
                <a:sym typeface="+mn-lt"/>
              </a:rPr>
              <a:t>商标</a:t>
            </a:r>
          </a:p>
        </p:txBody>
      </p:sp>
      <p:grpSp>
        <p:nvGrpSpPr>
          <p:cNvPr id="11287" name="Group 23"/>
          <p:cNvGrpSpPr>
            <a:grpSpLocks/>
          </p:cNvGrpSpPr>
          <p:nvPr/>
        </p:nvGrpSpPr>
        <p:grpSpPr bwMode="auto">
          <a:xfrm>
            <a:off x="1979524" y="1866531"/>
            <a:ext cx="3200400" cy="2387600"/>
            <a:chOff x="0" y="0"/>
            <a:chExt cx="2016" cy="1504"/>
          </a:xfrm>
        </p:grpSpPr>
        <p:sp>
          <p:nvSpPr>
            <p:cNvPr id="11288" name="Line 24"/>
            <p:cNvSpPr>
              <a:spLocks noChangeShapeType="1"/>
            </p:cNvSpPr>
            <p:nvPr/>
          </p:nvSpPr>
          <p:spPr bwMode="auto">
            <a:xfrm flipH="1" flipV="1">
              <a:off x="1584" y="1008"/>
              <a:ext cx="432" cy="288"/>
            </a:xfrm>
            <a:prstGeom prst="line">
              <a:avLst/>
            </a:prstGeom>
            <a:noFill/>
            <a:ln w="9525" cmpd="sng">
              <a:solidFill>
                <a:schemeClr val="accent4">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dirty="0">
                <a:solidFill>
                  <a:schemeClr val="bg1">
                    <a:lumMod val="50000"/>
                  </a:schemeClr>
                </a:solidFill>
                <a:cs typeface="+mn-ea"/>
                <a:sym typeface="+mn-lt"/>
              </a:endParaRPr>
            </a:p>
          </p:txBody>
        </p:sp>
        <p:grpSp>
          <p:nvGrpSpPr>
            <p:cNvPr id="11289" name="Group 25"/>
            <p:cNvGrpSpPr>
              <a:grpSpLocks/>
            </p:cNvGrpSpPr>
            <p:nvPr/>
          </p:nvGrpSpPr>
          <p:grpSpPr bwMode="auto">
            <a:xfrm>
              <a:off x="0" y="0"/>
              <a:ext cx="1728" cy="1504"/>
              <a:chOff x="0" y="0"/>
              <a:chExt cx="1728" cy="1504"/>
            </a:xfrm>
          </p:grpSpPr>
          <p:sp>
            <p:nvSpPr>
              <p:cNvPr id="11290" name="Text Box 26"/>
              <p:cNvSpPr txBox="1">
                <a:spLocks noChangeArrowheads="1"/>
              </p:cNvSpPr>
              <p:nvPr/>
            </p:nvSpPr>
            <p:spPr bwMode="auto">
              <a:xfrm>
                <a:off x="0" y="864"/>
                <a:ext cx="1584" cy="640"/>
              </a:xfrm>
              <a:prstGeom prst="rect">
                <a:avLst/>
              </a:prstGeom>
              <a:noFill/>
              <a:ln w="9525" cmpd="sng">
                <a:solidFill>
                  <a:schemeClr val="accent4">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lIns="91436" tIns="45718" rIns="91436" bIns="45718" anchor="ct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2000" b="0" dirty="0">
                    <a:solidFill>
                      <a:schemeClr val="tx1">
                        <a:lumMod val="65000"/>
                        <a:lumOff val="35000"/>
                      </a:schemeClr>
                    </a:solidFill>
                    <a:latin typeface="+mn-lt"/>
                    <a:ea typeface="+mn-ea"/>
                    <a:cs typeface="+mn-ea"/>
                    <a:sym typeface="+mn-lt"/>
                  </a:rPr>
                  <a:t>内部技术资料</a:t>
                </a:r>
                <a:r>
                  <a:rPr lang="zh-TW" altLang="en-US" sz="2000" b="0" dirty="0">
                    <a:solidFill>
                      <a:schemeClr val="tx1">
                        <a:lumMod val="65000"/>
                        <a:lumOff val="35000"/>
                      </a:schemeClr>
                    </a:solidFill>
                    <a:latin typeface="+mn-lt"/>
                    <a:ea typeface="+mn-ea"/>
                    <a:cs typeface="+mn-ea"/>
                    <a:sym typeface="+mn-lt"/>
                  </a:rPr>
                  <a:t>、操作手冊、</a:t>
                </a:r>
                <a:r>
                  <a:rPr lang="zh-CN" altLang="en-US" sz="2000" b="0" dirty="0">
                    <a:solidFill>
                      <a:schemeClr val="tx1">
                        <a:lumMod val="65000"/>
                        <a:lumOff val="35000"/>
                      </a:schemeClr>
                    </a:solidFill>
                    <a:latin typeface="+mn-lt"/>
                    <a:ea typeface="+mn-ea"/>
                    <a:cs typeface="+mn-ea"/>
                    <a:sym typeface="+mn-lt"/>
                  </a:rPr>
                  <a:t>技术</a:t>
                </a:r>
                <a:r>
                  <a:rPr lang="en-US" altLang="zh-CN" sz="2000" b="0" dirty="0" err="1">
                    <a:solidFill>
                      <a:schemeClr val="tx1">
                        <a:lumMod val="65000"/>
                        <a:lumOff val="35000"/>
                      </a:schemeClr>
                    </a:solidFill>
                    <a:latin typeface="+mn-lt"/>
                    <a:ea typeface="+mn-ea"/>
                    <a:cs typeface="+mn-ea"/>
                    <a:sym typeface="+mn-lt"/>
                  </a:rPr>
                  <a:t>诀窍</a:t>
                </a:r>
                <a:r>
                  <a:rPr lang="zh-TW" altLang="en-US" sz="2000" b="0" dirty="0">
                    <a:solidFill>
                      <a:schemeClr val="tx1">
                        <a:lumMod val="65000"/>
                        <a:lumOff val="35000"/>
                      </a:schemeClr>
                    </a:solidFill>
                    <a:latin typeface="+mn-lt"/>
                    <a:ea typeface="+mn-ea"/>
                    <a:cs typeface="+mn-ea"/>
                    <a:sym typeface="+mn-lt"/>
                  </a:rPr>
                  <a:t>、管理方式</a:t>
                </a:r>
              </a:p>
            </p:txBody>
          </p:sp>
          <p:sp>
            <p:nvSpPr>
              <p:cNvPr id="11291" name="AutoShape 27"/>
              <p:cNvSpPr>
                <a:spLocks noChangeArrowheads="1"/>
              </p:cNvSpPr>
              <p:nvPr/>
            </p:nvSpPr>
            <p:spPr bwMode="auto">
              <a:xfrm>
                <a:off x="144" y="0"/>
                <a:ext cx="1584" cy="384"/>
              </a:xfrm>
              <a:prstGeom prst="ribbon">
                <a:avLst>
                  <a:gd name="adj1" fmla="val 12500"/>
                  <a:gd name="adj2" fmla="val 50000"/>
                </a:avLst>
              </a:prstGeom>
              <a:solidFill>
                <a:schemeClr val="bg1">
                  <a:lumMod val="65000"/>
                </a:schemeClr>
              </a:solidFill>
              <a:ln w="9525" cmpd="sng">
                <a:solidFill>
                  <a:schemeClr val="bg1"/>
                </a:solidFill>
                <a:round/>
                <a:headEnd/>
                <a:tailEnd/>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l"/>
                <a:endParaRPr lang="zh-CN" altLang="en-US" b="0" dirty="0">
                  <a:solidFill>
                    <a:schemeClr val="bg1">
                      <a:lumMod val="50000"/>
                    </a:schemeClr>
                  </a:solidFill>
                  <a:latin typeface="+mn-lt"/>
                  <a:ea typeface="+mn-ea"/>
                  <a:cs typeface="+mn-ea"/>
                  <a:sym typeface="+mn-lt"/>
                </a:endParaRPr>
              </a:p>
            </p:txBody>
          </p:sp>
          <p:sp>
            <p:nvSpPr>
              <p:cNvPr id="11292" name="Text Box 28"/>
              <p:cNvSpPr txBox="1">
                <a:spLocks noChangeArrowheads="1"/>
              </p:cNvSpPr>
              <p:nvPr/>
            </p:nvSpPr>
            <p:spPr bwMode="auto">
              <a:xfrm>
                <a:off x="479" y="57"/>
                <a:ext cx="91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2200" dirty="0">
                    <a:solidFill>
                      <a:schemeClr val="bg1"/>
                    </a:solidFill>
                    <a:latin typeface="+mn-lt"/>
                    <a:ea typeface="+mn-ea"/>
                    <a:cs typeface="+mn-ea"/>
                    <a:sym typeface="+mn-lt"/>
                  </a:rPr>
                  <a:t>商业秘密</a:t>
                </a:r>
              </a:p>
            </p:txBody>
          </p:sp>
          <p:sp>
            <p:nvSpPr>
              <p:cNvPr id="11293" name="Line 29"/>
              <p:cNvSpPr>
                <a:spLocks noChangeShapeType="1"/>
              </p:cNvSpPr>
              <p:nvPr/>
            </p:nvSpPr>
            <p:spPr bwMode="auto">
              <a:xfrm flipV="1">
                <a:off x="912" y="384"/>
                <a:ext cx="1" cy="480"/>
              </a:xfrm>
              <a:prstGeom prst="line">
                <a:avLst/>
              </a:prstGeom>
              <a:noFill/>
              <a:ln w="9525" cmpd="sng">
                <a:solidFill>
                  <a:schemeClr val="accent4">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dirty="0">
                  <a:solidFill>
                    <a:schemeClr val="bg1">
                      <a:lumMod val="50000"/>
                    </a:schemeClr>
                  </a:solidFill>
                  <a:cs typeface="+mn-ea"/>
                  <a:sym typeface="+mn-lt"/>
                </a:endParaRPr>
              </a:p>
            </p:txBody>
          </p:sp>
        </p:grpSp>
      </p:grpSp>
      <p:grpSp>
        <p:nvGrpSpPr>
          <p:cNvPr id="31" name="组合 30"/>
          <p:cNvGrpSpPr/>
          <p:nvPr/>
        </p:nvGrpSpPr>
        <p:grpSpPr>
          <a:xfrm>
            <a:off x="104872" y="344358"/>
            <a:ext cx="11982257" cy="649081"/>
            <a:chOff x="46470" y="344358"/>
            <a:chExt cx="11982257" cy="649081"/>
          </a:xfrm>
        </p:grpSpPr>
        <p:sp>
          <p:nvSpPr>
            <p:cNvPr id="32" name="矩形 31"/>
            <p:cNvSpPr/>
            <p:nvPr/>
          </p:nvSpPr>
          <p:spPr>
            <a:xfrm>
              <a:off x="200705" y="771844"/>
              <a:ext cx="11828022" cy="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32"/>
            <p:cNvSpPr/>
            <p:nvPr/>
          </p:nvSpPr>
          <p:spPr>
            <a:xfrm>
              <a:off x="46470" y="344358"/>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p:cNvSpPr/>
            <p:nvPr/>
          </p:nvSpPr>
          <p:spPr>
            <a:xfrm>
              <a:off x="146822" y="607849"/>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5" name="矩形 34"/>
          <p:cNvSpPr/>
          <p:nvPr/>
        </p:nvSpPr>
        <p:spPr>
          <a:xfrm>
            <a:off x="568709" y="206728"/>
            <a:ext cx="3018775" cy="523220"/>
          </a:xfrm>
          <a:prstGeom prst="rect">
            <a:avLst/>
          </a:prstGeom>
        </p:spPr>
        <p:txBody>
          <a:bodyPr wrap="none">
            <a:spAutoFit/>
          </a:bodyPr>
          <a:lstStyle/>
          <a:p>
            <a:r>
              <a:rPr lang="zh-CN" altLang="en-US" sz="2800" dirty="0">
                <a:solidFill>
                  <a:schemeClr val="accent4">
                    <a:lumMod val="75000"/>
                  </a:schemeClr>
                </a:solidFill>
                <a:cs typeface="+mn-ea"/>
                <a:sym typeface="+mn-lt"/>
              </a:rPr>
              <a:t>壹</a:t>
            </a:r>
            <a:r>
              <a:rPr lang="zh-CN" altLang="en-US" sz="2800" dirty="0">
                <a:solidFill>
                  <a:srgbClr val="FF0000"/>
                </a:solidFill>
                <a:cs typeface="+mn-ea"/>
                <a:sym typeface="+mn-lt"/>
              </a:rPr>
              <a:t>  知识产权概述 </a:t>
            </a:r>
          </a:p>
        </p:txBody>
      </p:sp>
      <p:sp>
        <p:nvSpPr>
          <p:cNvPr id="36" name="矩形 35"/>
          <p:cNvSpPr/>
          <p:nvPr/>
        </p:nvSpPr>
        <p:spPr>
          <a:xfrm>
            <a:off x="10427327" y="206728"/>
            <a:ext cx="1601400" cy="523220"/>
          </a:xfrm>
          <a:prstGeom prst="rect">
            <a:avLst/>
          </a:prstGeom>
        </p:spPr>
        <p:txBody>
          <a:bodyPr wrap="none">
            <a:spAutoFit/>
          </a:bodyPr>
          <a:lstStyle/>
          <a:p>
            <a:pPr algn="ctr"/>
            <a:r>
              <a:rPr lang="en-US" altLang="zh-CN" sz="2800" dirty="0">
                <a:solidFill>
                  <a:schemeClr val="accent4">
                    <a:lumMod val="75000"/>
                  </a:schemeClr>
                </a:solidFill>
                <a:cs typeface="+mn-ea"/>
                <a:sym typeface="+mn-lt"/>
              </a:rPr>
              <a:t>PART</a:t>
            </a:r>
            <a:r>
              <a:rPr lang="en-US" altLang="zh-CN" sz="2800" dirty="0">
                <a:solidFill>
                  <a:schemeClr val="tx1">
                    <a:lumMod val="65000"/>
                    <a:lumOff val="35000"/>
                  </a:schemeClr>
                </a:solidFill>
                <a:cs typeface="+mn-ea"/>
                <a:sym typeface="+mn-lt"/>
              </a:rPr>
              <a:t> </a:t>
            </a:r>
            <a:r>
              <a:rPr lang="en-US" altLang="zh-CN" sz="2800" dirty="0">
                <a:solidFill>
                  <a:srgbClr val="FF0000"/>
                </a:solidFill>
                <a:cs typeface="+mn-ea"/>
                <a:sym typeface="+mn-lt"/>
              </a:rPr>
              <a:t>01</a:t>
            </a:r>
            <a:endParaRPr lang="zh-CN" altLang="en-US" sz="2800" dirty="0">
              <a:solidFill>
                <a:srgbClr val="FF0000"/>
              </a:solidFill>
              <a:cs typeface="+mn-ea"/>
              <a:sym typeface="+mn-lt"/>
            </a:endParaRPr>
          </a:p>
        </p:txBody>
      </p:sp>
      <p:grpSp>
        <p:nvGrpSpPr>
          <p:cNvPr id="37" name="组合 36"/>
          <p:cNvGrpSpPr/>
          <p:nvPr/>
        </p:nvGrpSpPr>
        <p:grpSpPr>
          <a:xfrm>
            <a:off x="3997104" y="1021487"/>
            <a:ext cx="4197791" cy="587591"/>
            <a:chOff x="1674915" y="1507182"/>
            <a:chExt cx="4197791" cy="587591"/>
          </a:xfrm>
        </p:grpSpPr>
        <p:sp>
          <p:nvSpPr>
            <p:cNvPr id="38" name="圆角矩形 37"/>
            <p:cNvSpPr/>
            <p:nvPr/>
          </p:nvSpPr>
          <p:spPr>
            <a:xfrm>
              <a:off x="1674915" y="1507182"/>
              <a:ext cx="4197791" cy="58759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38"/>
            <p:cNvSpPr/>
            <p:nvPr/>
          </p:nvSpPr>
          <p:spPr>
            <a:xfrm>
              <a:off x="1907754" y="1600922"/>
              <a:ext cx="3732112" cy="400110"/>
            </a:xfrm>
            <a:prstGeom prst="rect">
              <a:avLst/>
            </a:prstGeom>
          </p:spPr>
          <p:txBody>
            <a:bodyPr wrap="none">
              <a:spAutoFit/>
            </a:bodyPr>
            <a:lstStyle/>
            <a:p>
              <a:r>
                <a:rPr lang="zh-CN" altLang="en-US" sz="2000" b="1" dirty="0">
                  <a:solidFill>
                    <a:schemeClr val="bg1"/>
                  </a:solidFill>
                  <a:cs typeface="+mn-ea"/>
                  <a:sym typeface="+mn-lt"/>
                </a:rPr>
                <a:t> </a:t>
              </a:r>
              <a:r>
                <a:rPr lang="en-US" altLang="zh-CN" sz="2000" b="1" dirty="0">
                  <a:solidFill>
                    <a:schemeClr val="bg1"/>
                  </a:solidFill>
                  <a:cs typeface="+mn-ea"/>
                  <a:sym typeface="+mn-lt"/>
                </a:rPr>
                <a:t>2</a:t>
              </a:r>
              <a:r>
                <a:rPr lang="zh-CN" altLang="en-US" sz="2000" b="1" dirty="0">
                  <a:solidFill>
                    <a:schemeClr val="bg1"/>
                  </a:solidFill>
                  <a:cs typeface="+mn-ea"/>
                  <a:sym typeface="+mn-lt"/>
                </a:rPr>
                <a:t>、研发成果知识产权表现形式</a:t>
              </a:r>
            </a:p>
          </p:txBody>
        </p:sp>
      </p:grpSp>
    </p:spTree>
    <p:extLst>
      <p:ext uri="{BB962C8B-B14F-4D97-AF65-F5344CB8AC3E}">
        <p14:creationId xmlns:p14="http://schemas.microsoft.com/office/powerpoint/2010/main" val="405972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anim calcmode="lin" valueType="num">
                                      <p:cBhvr>
                                        <p:cTn id="1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5"/>
                                        </p:tgtEl>
                                      </p:cBhvr>
                                    </p:animEffect>
                                  </p:childTnLst>
                                </p:cTn>
                              </p:par>
                            </p:childTnLst>
                          </p:cTn>
                        </p:par>
                        <p:par>
                          <p:cTn id="16" fill="hold">
                            <p:stCondLst>
                              <p:cond delay="1300"/>
                            </p:stCondLst>
                            <p:childTnLst>
                              <p:par>
                                <p:cTn id="17" presetID="53" presetClass="entr" presetSubtype="16"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childTnLst>
                          </p:cTn>
                        </p:par>
                        <p:par>
                          <p:cTn id="22" fill="hold">
                            <p:stCondLst>
                              <p:cond delay="1800"/>
                            </p:stCondLst>
                            <p:childTnLst>
                              <p:par>
                                <p:cTn id="23" presetID="42"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2800"/>
                            </p:stCondLst>
                            <p:childTnLst>
                              <p:par>
                                <p:cTn id="29" presetID="53"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par>
                          <p:cTn id="34" fill="hold">
                            <p:stCondLst>
                              <p:cond delay="3300"/>
                            </p:stCondLst>
                            <p:childTnLst>
                              <p:par>
                                <p:cTn id="35" presetID="22" presetClass="entr" presetSubtype="4" fill="hold" nodeType="afterEffect">
                                  <p:stCondLst>
                                    <p:cond delay="0"/>
                                  </p:stCondLst>
                                  <p:childTnLst>
                                    <p:set>
                                      <p:cBhvr>
                                        <p:cTn id="36" dur="1" fill="hold">
                                          <p:stCondLst>
                                            <p:cond delay="0"/>
                                          </p:stCondLst>
                                        </p:cTn>
                                        <p:tgtEl>
                                          <p:spTgt spid="11287"/>
                                        </p:tgtEl>
                                        <p:attrNameLst>
                                          <p:attrName>style.visibility</p:attrName>
                                        </p:attrNameLst>
                                      </p:cBhvr>
                                      <p:to>
                                        <p:strVal val="visible"/>
                                      </p:to>
                                    </p:set>
                                    <p:animEffect transition="in" filter="wipe(down)">
                                      <p:cBhvr>
                                        <p:cTn id="37" dur="500"/>
                                        <p:tgtEl>
                                          <p:spTgt spid="11287"/>
                                        </p:tgtEl>
                                      </p:cBhvr>
                                    </p:animEffect>
                                  </p:childTnLst>
                                </p:cTn>
                              </p:par>
                            </p:childTnLst>
                          </p:cTn>
                        </p:par>
                        <p:par>
                          <p:cTn id="38" fill="hold">
                            <p:stCondLst>
                              <p:cond delay="3800"/>
                            </p:stCondLst>
                            <p:childTnLst>
                              <p:par>
                                <p:cTn id="39" presetID="22" presetClass="entr" presetSubtype="4" fill="hold" nodeType="afterEffect">
                                  <p:stCondLst>
                                    <p:cond delay="0"/>
                                  </p:stCondLst>
                                  <p:childTnLst>
                                    <p:set>
                                      <p:cBhvr>
                                        <p:cTn id="40" dur="1" fill="hold">
                                          <p:stCondLst>
                                            <p:cond delay="0"/>
                                          </p:stCondLst>
                                        </p:cTn>
                                        <p:tgtEl>
                                          <p:spTgt spid="11269"/>
                                        </p:tgtEl>
                                        <p:attrNameLst>
                                          <p:attrName>style.visibility</p:attrName>
                                        </p:attrNameLst>
                                      </p:cBhvr>
                                      <p:to>
                                        <p:strVal val="visible"/>
                                      </p:to>
                                    </p:set>
                                    <p:animEffect transition="in" filter="wipe(down)">
                                      <p:cBhvr>
                                        <p:cTn id="41" dur="500"/>
                                        <p:tgtEl>
                                          <p:spTgt spid="11269"/>
                                        </p:tgtEl>
                                      </p:cBhvr>
                                    </p:animEffect>
                                  </p:childTnLst>
                                </p:cTn>
                              </p:par>
                            </p:childTnLst>
                          </p:cTn>
                        </p:par>
                        <p:par>
                          <p:cTn id="42" fill="hold">
                            <p:stCondLst>
                              <p:cond delay="4300"/>
                            </p:stCondLst>
                            <p:childTnLst>
                              <p:par>
                                <p:cTn id="43" presetID="22" presetClass="entr" presetSubtype="1" fill="hold" nodeType="afterEffect">
                                  <p:stCondLst>
                                    <p:cond delay="0"/>
                                  </p:stCondLst>
                                  <p:childTnLst>
                                    <p:set>
                                      <p:cBhvr>
                                        <p:cTn id="44" dur="1" fill="hold">
                                          <p:stCondLst>
                                            <p:cond delay="0"/>
                                          </p:stCondLst>
                                        </p:cTn>
                                        <p:tgtEl>
                                          <p:spTgt spid="11275"/>
                                        </p:tgtEl>
                                        <p:attrNameLst>
                                          <p:attrName>style.visibility</p:attrName>
                                        </p:attrNameLst>
                                      </p:cBhvr>
                                      <p:to>
                                        <p:strVal val="visible"/>
                                      </p:to>
                                    </p:set>
                                    <p:animEffect transition="in" filter="wipe(up)">
                                      <p:cBhvr>
                                        <p:cTn id="45" dur="500"/>
                                        <p:tgtEl>
                                          <p:spTgt spid="11275"/>
                                        </p:tgtEl>
                                      </p:cBhvr>
                                    </p:animEffect>
                                  </p:childTnLst>
                                </p:cTn>
                              </p:par>
                            </p:childTnLst>
                          </p:cTn>
                        </p:par>
                        <p:par>
                          <p:cTn id="46" fill="hold">
                            <p:stCondLst>
                              <p:cond delay="4800"/>
                            </p:stCondLst>
                            <p:childTnLst>
                              <p:par>
                                <p:cTn id="47" presetID="22" presetClass="entr" presetSubtype="1" fill="hold" nodeType="afterEffect">
                                  <p:stCondLst>
                                    <p:cond delay="0"/>
                                  </p:stCondLst>
                                  <p:childTnLst>
                                    <p:set>
                                      <p:cBhvr>
                                        <p:cTn id="48" dur="1" fill="hold">
                                          <p:stCondLst>
                                            <p:cond delay="0"/>
                                          </p:stCondLst>
                                        </p:cTn>
                                        <p:tgtEl>
                                          <p:spTgt spid="11281"/>
                                        </p:tgtEl>
                                        <p:attrNameLst>
                                          <p:attrName>style.visibility</p:attrName>
                                        </p:attrNameLst>
                                      </p:cBhvr>
                                      <p:to>
                                        <p:strVal val="visible"/>
                                      </p:to>
                                    </p:set>
                                    <p:animEffect transition="in" filter="wipe(up)">
                                      <p:cBhvr>
                                        <p:cTn id="49" dur="500"/>
                                        <p:tgtEl>
                                          <p:spTgt spid="11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22254" y="4224032"/>
            <a:ext cx="6096000" cy="2585323"/>
          </a:xfrm>
          <a:prstGeom prst="rect">
            <a:avLst/>
          </a:prstGeom>
        </p:spPr>
        <p:txBody>
          <a:bodyPr>
            <a:spAutoFit/>
          </a:bodyPr>
          <a:lstStyle/>
          <a:p>
            <a:endParaRPr lang="en-US" altLang="zh-CN" dirty="0">
              <a:cs typeface="+mn-ea"/>
              <a:sym typeface="+mn-lt"/>
            </a:endParaRPr>
          </a:p>
          <a:p>
            <a:endParaRPr lang="en-US" altLang="zh-CN" dirty="0">
              <a:cs typeface="+mn-ea"/>
              <a:sym typeface="+mn-lt"/>
            </a:endParaRPr>
          </a:p>
          <a:p>
            <a:endParaRPr lang="zh-CN" altLang="en-US" dirty="0">
              <a:cs typeface="+mn-ea"/>
              <a:sym typeface="+mn-lt"/>
            </a:endParaRPr>
          </a:p>
          <a:p>
            <a:endParaRPr lang="zh-CN" altLang="en-US" dirty="0">
              <a:cs typeface="+mn-ea"/>
              <a:sym typeface="+mn-lt"/>
            </a:endParaRPr>
          </a:p>
          <a:p>
            <a:endParaRPr lang="en-US" altLang="zh-CN" dirty="0">
              <a:cs typeface="+mn-ea"/>
              <a:sym typeface="+mn-lt"/>
            </a:endParaRPr>
          </a:p>
          <a:p>
            <a:endParaRPr lang="en-US" altLang="zh-CN" dirty="0">
              <a:cs typeface="+mn-ea"/>
              <a:sym typeface="+mn-lt"/>
            </a:endParaRPr>
          </a:p>
          <a:p>
            <a:endParaRPr lang="en-US" altLang="zh-CN" dirty="0">
              <a:cs typeface="+mn-ea"/>
              <a:sym typeface="+mn-lt"/>
            </a:endParaRPr>
          </a:p>
          <a:p>
            <a:endParaRPr lang="zh-CN" altLang="en-US" dirty="0">
              <a:cs typeface="+mn-ea"/>
              <a:sym typeface="+mn-lt"/>
            </a:endParaRPr>
          </a:p>
          <a:p>
            <a:endParaRPr lang="zh-CN" altLang="en-US" dirty="0">
              <a:cs typeface="+mn-ea"/>
              <a:sym typeface="+mn-lt"/>
            </a:endParaRPr>
          </a:p>
        </p:txBody>
      </p:sp>
      <p:grpSp>
        <p:nvGrpSpPr>
          <p:cNvPr id="26" name="组合 25"/>
          <p:cNvGrpSpPr/>
          <p:nvPr/>
        </p:nvGrpSpPr>
        <p:grpSpPr>
          <a:xfrm>
            <a:off x="1123720" y="2555913"/>
            <a:ext cx="2422086" cy="958468"/>
            <a:chOff x="1123720" y="2555913"/>
            <a:chExt cx="2422086" cy="958468"/>
          </a:xfrm>
        </p:grpSpPr>
        <p:sp>
          <p:nvSpPr>
            <p:cNvPr id="21" name="矩形 20"/>
            <p:cNvSpPr/>
            <p:nvPr/>
          </p:nvSpPr>
          <p:spPr>
            <a:xfrm>
              <a:off x="1123720" y="2555913"/>
              <a:ext cx="2422086" cy="95846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394121" y="2850481"/>
              <a:ext cx="1920462" cy="369332"/>
            </a:xfrm>
            <a:prstGeom prst="rect">
              <a:avLst/>
            </a:prstGeom>
          </p:spPr>
          <p:txBody>
            <a:bodyPr wrap="none">
              <a:spAutoFit/>
            </a:bodyPr>
            <a:lstStyle/>
            <a:p>
              <a:pPr algn="ctr"/>
              <a:r>
                <a:rPr lang="zh-CN" altLang="en-US" b="1" dirty="0">
                  <a:solidFill>
                    <a:schemeClr val="tx1">
                      <a:lumMod val="75000"/>
                      <a:lumOff val="25000"/>
                    </a:schemeClr>
                  </a:solidFill>
                  <a:cs typeface="+mn-ea"/>
                  <a:sym typeface="+mn-lt"/>
                </a:rPr>
                <a:t>专利（</a:t>
              </a:r>
              <a:r>
                <a:rPr lang="en-US" altLang="zh-CN" b="1" dirty="0">
                  <a:solidFill>
                    <a:schemeClr val="tx1">
                      <a:lumMod val="75000"/>
                      <a:lumOff val="25000"/>
                    </a:schemeClr>
                  </a:solidFill>
                  <a:cs typeface="+mn-ea"/>
                  <a:sym typeface="+mn-lt"/>
                </a:rPr>
                <a:t>PATENT)</a:t>
              </a:r>
            </a:p>
          </p:txBody>
        </p:sp>
      </p:grpSp>
      <p:grpSp>
        <p:nvGrpSpPr>
          <p:cNvPr id="27" name="组合 26"/>
          <p:cNvGrpSpPr/>
          <p:nvPr/>
        </p:nvGrpSpPr>
        <p:grpSpPr>
          <a:xfrm>
            <a:off x="4693185" y="2555912"/>
            <a:ext cx="2774213" cy="958469"/>
            <a:chOff x="4693185" y="2555912"/>
            <a:chExt cx="2774213" cy="958469"/>
          </a:xfrm>
        </p:grpSpPr>
        <p:sp>
          <p:nvSpPr>
            <p:cNvPr id="22" name="矩形 21"/>
            <p:cNvSpPr/>
            <p:nvPr/>
          </p:nvSpPr>
          <p:spPr>
            <a:xfrm>
              <a:off x="4693185" y="2555912"/>
              <a:ext cx="2774213" cy="958469"/>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4847902" y="2816866"/>
              <a:ext cx="2464777" cy="369332"/>
            </a:xfrm>
            <a:prstGeom prst="rect">
              <a:avLst/>
            </a:prstGeom>
          </p:spPr>
          <p:txBody>
            <a:bodyPr wrap="none">
              <a:spAutoFit/>
            </a:bodyPr>
            <a:lstStyle/>
            <a:p>
              <a:pPr algn="ctr"/>
              <a:r>
                <a:rPr lang="zh-CN" altLang="en-US" b="1" dirty="0">
                  <a:solidFill>
                    <a:schemeClr val="bg1"/>
                  </a:solidFill>
                  <a:cs typeface="+mn-ea"/>
                  <a:sym typeface="+mn-lt"/>
                </a:rPr>
                <a:t>商标</a:t>
              </a:r>
              <a:r>
                <a:rPr lang="en-US" altLang="zh-CN" b="1" dirty="0">
                  <a:solidFill>
                    <a:schemeClr val="tx1">
                      <a:lumMod val="75000"/>
                      <a:lumOff val="25000"/>
                    </a:schemeClr>
                  </a:solidFill>
                  <a:cs typeface="+mn-ea"/>
                  <a:sym typeface="+mn-lt"/>
                </a:rPr>
                <a:t>TRADEMARK</a:t>
              </a:r>
              <a:r>
                <a:rPr lang="zh-CN" altLang="en-US" b="1" dirty="0">
                  <a:solidFill>
                    <a:schemeClr val="bg1"/>
                  </a:solidFill>
                  <a:cs typeface="+mn-ea"/>
                  <a:sym typeface="+mn-lt"/>
                </a:rPr>
                <a:t>）</a:t>
              </a:r>
            </a:p>
          </p:txBody>
        </p:sp>
      </p:grpSp>
      <p:grpSp>
        <p:nvGrpSpPr>
          <p:cNvPr id="28" name="组合 27"/>
          <p:cNvGrpSpPr/>
          <p:nvPr/>
        </p:nvGrpSpPr>
        <p:grpSpPr>
          <a:xfrm>
            <a:off x="8614777" y="2555912"/>
            <a:ext cx="2774213" cy="958469"/>
            <a:chOff x="8614777" y="2555912"/>
            <a:chExt cx="2774213" cy="958469"/>
          </a:xfrm>
        </p:grpSpPr>
        <p:sp>
          <p:nvSpPr>
            <p:cNvPr id="23" name="矩形 22"/>
            <p:cNvSpPr/>
            <p:nvPr/>
          </p:nvSpPr>
          <p:spPr>
            <a:xfrm>
              <a:off x="8614777" y="2555912"/>
              <a:ext cx="2774213" cy="958469"/>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8864104" y="2850480"/>
              <a:ext cx="2275559" cy="369332"/>
            </a:xfrm>
            <a:prstGeom prst="rect">
              <a:avLst/>
            </a:prstGeom>
          </p:spPr>
          <p:txBody>
            <a:bodyPr wrap="none">
              <a:spAutoFit/>
            </a:bodyPr>
            <a:lstStyle/>
            <a:p>
              <a:pPr algn="ctr"/>
              <a:r>
                <a:rPr lang="zh-CN" altLang="en-US" b="1" dirty="0">
                  <a:solidFill>
                    <a:schemeClr val="tx1">
                      <a:lumMod val="75000"/>
                      <a:lumOff val="25000"/>
                    </a:schemeClr>
                  </a:solidFill>
                  <a:cs typeface="+mn-ea"/>
                  <a:sym typeface="+mn-lt"/>
                </a:rPr>
                <a:t>版权</a:t>
              </a:r>
              <a:r>
                <a:rPr lang="en-US" altLang="zh-CN" b="1" dirty="0">
                  <a:solidFill>
                    <a:schemeClr val="tx1">
                      <a:lumMod val="75000"/>
                      <a:lumOff val="25000"/>
                    </a:schemeClr>
                  </a:solidFill>
                  <a:cs typeface="+mn-ea"/>
                  <a:sym typeface="+mn-lt"/>
                </a:rPr>
                <a:t>(COPYRIGHT)</a:t>
              </a:r>
            </a:p>
          </p:txBody>
        </p:sp>
      </p:grpSp>
      <p:grpSp>
        <p:nvGrpSpPr>
          <p:cNvPr id="29" name="组合 28"/>
          <p:cNvGrpSpPr/>
          <p:nvPr/>
        </p:nvGrpSpPr>
        <p:grpSpPr>
          <a:xfrm>
            <a:off x="2430048" y="4129646"/>
            <a:ext cx="3272096" cy="1057203"/>
            <a:chOff x="2430048" y="4129646"/>
            <a:chExt cx="3272096" cy="1057203"/>
          </a:xfrm>
        </p:grpSpPr>
        <p:sp>
          <p:nvSpPr>
            <p:cNvPr id="24" name="矩形 23"/>
            <p:cNvSpPr/>
            <p:nvPr/>
          </p:nvSpPr>
          <p:spPr>
            <a:xfrm>
              <a:off x="2430048" y="4129646"/>
              <a:ext cx="3272096" cy="1057203"/>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2486176" y="4473581"/>
              <a:ext cx="3159840" cy="369332"/>
            </a:xfrm>
            <a:prstGeom prst="rect">
              <a:avLst/>
            </a:prstGeom>
          </p:spPr>
          <p:txBody>
            <a:bodyPr wrap="none">
              <a:spAutoFit/>
            </a:bodyPr>
            <a:lstStyle/>
            <a:p>
              <a:pPr algn="ctr"/>
              <a:r>
                <a:rPr lang="zh-CN" altLang="en-US" b="1" dirty="0">
                  <a:solidFill>
                    <a:schemeClr val="tx1">
                      <a:lumMod val="75000"/>
                      <a:lumOff val="25000"/>
                    </a:schemeClr>
                  </a:solidFill>
                  <a:cs typeface="+mn-ea"/>
                  <a:sym typeface="+mn-lt"/>
                </a:rPr>
                <a:t>商业秘密（</a:t>
              </a:r>
              <a:r>
                <a:rPr lang="en-US" altLang="zh-CN" b="1" dirty="0">
                  <a:solidFill>
                    <a:schemeClr val="tx1">
                      <a:lumMod val="75000"/>
                      <a:lumOff val="25000"/>
                    </a:schemeClr>
                  </a:solidFill>
                  <a:cs typeface="+mn-ea"/>
                  <a:sym typeface="+mn-lt"/>
                </a:rPr>
                <a:t>KNOW-HOW</a:t>
              </a:r>
              <a:r>
                <a:rPr lang="zh-CN" altLang="en-US" b="1" dirty="0">
                  <a:solidFill>
                    <a:schemeClr val="tx1">
                      <a:lumMod val="75000"/>
                      <a:lumOff val="25000"/>
                    </a:schemeClr>
                  </a:solidFill>
                  <a:cs typeface="+mn-ea"/>
                  <a:sym typeface="+mn-lt"/>
                </a:rPr>
                <a:t>） </a:t>
              </a:r>
            </a:p>
          </p:txBody>
        </p:sp>
      </p:grpSp>
      <p:grpSp>
        <p:nvGrpSpPr>
          <p:cNvPr id="30" name="组合 29"/>
          <p:cNvGrpSpPr/>
          <p:nvPr/>
        </p:nvGrpSpPr>
        <p:grpSpPr>
          <a:xfrm>
            <a:off x="6496467" y="4129645"/>
            <a:ext cx="4492043" cy="1057204"/>
            <a:chOff x="6496467" y="4129645"/>
            <a:chExt cx="4492043" cy="1057204"/>
          </a:xfrm>
        </p:grpSpPr>
        <p:sp>
          <p:nvSpPr>
            <p:cNvPr id="25" name="矩形 24"/>
            <p:cNvSpPr/>
            <p:nvPr/>
          </p:nvSpPr>
          <p:spPr>
            <a:xfrm>
              <a:off x="6496467" y="4129645"/>
              <a:ext cx="4492043" cy="1057204"/>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6626331" y="4196582"/>
              <a:ext cx="4232314" cy="923330"/>
            </a:xfrm>
            <a:prstGeom prst="rect">
              <a:avLst/>
            </a:prstGeom>
            <a:noFill/>
            <a:ln>
              <a:noFill/>
            </a:ln>
          </p:spPr>
          <p:txBody>
            <a:bodyPr wrap="square">
              <a:spAutoFit/>
            </a:bodyPr>
            <a:lstStyle/>
            <a:p>
              <a:pPr algn="ctr"/>
              <a:r>
                <a:rPr lang="zh-CN" altLang="en-US" b="1" dirty="0">
                  <a:solidFill>
                    <a:schemeClr val="tx1">
                      <a:lumMod val="75000"/>
                      <a:lumOff val="25000"/>
                    </a:schemeClr>
                  </a:solidFill>
                  <a:cs typeface="+mn-ea"/>
                  <a:sym typeface="+mn-lt"/>
                </a:rPr>
                <a:t>其他知识产权</a:t>
              </a:r>
              <a:r>
                <a:rPr lang="en-US" altLang="zh-CN" b="1" dirty="0">
                  <a:solidFill>
                    <a:schemeClr val="tx1">
                      <a:lumMod val="75000"/>
                      <a:lumOff val="25000"/>
                    </a:schemeClr>
                  </a:solidFill>
                  <a:cs typeface="+mn-ea"/>
                  <a:sym typeface="+mn-lt"/>
                </a:rPr>
                <a:t>(OTHERS): </a:t>
              </a:r>
            </a:p>
            <a:p>
              <a:pPr algn="ctr"/>
              <a:r>
                <a:rPr lang="zh-CN" altLang="en-US" b="1" dirty="0">
                  <a:solidFill>
                    <a:schemeClr val="tx1">
                      <a:lumMod val="75000"/>
                      <a:lumOff val="25000"/>
                    </a:schemeClr>
                  </a:solidFill>
                  <a:cs typeface="+mn-ea"/>
                  <a:sym typeface="+mn-lt"/>
                </a:rPr>
                <a:t>集成电路布图设计 </a:t>
              </a:r>
              <a:endParaRPr lang="en-US" altLang="zh-CN" b="1" dirty="0">
                <a:solidFill>
                  <a:schemeClr val="tx1">
                    <a:lumMod val="75000"/>
                    <a:lumOff val="25000"/>
                  </a:schemeClr>
                </a:solidFill>
                <a:cs typeface="+mn-ea"/>
                <a:sym typeface="+mn-lt"/>
              </a:endParaRPr>
            </a:p>
            <a:p>
              <a:pPr algn="ctr"/>
              <a:r>
                <a:rPr lang="zh-CN" altLang="en-US" b="1" dirty="0">
                  <a:solidFill>
                    <a:schemeClr val="tx1">
                      <a:lumMod val="75000"/>
                      <a:lumOff val="25000"/>
                    </a:schemeClr>
                  </a:solidFill>
                  <a:cs typeface="+mn-ea"/>
                  <a:sym typeface="+mn-lt"/>
                </a:rPr>
                <a:t>原产地保护（如容县沙田柚、田东芒果） </a:t>
              </a:r>
            </a:p>
          </p:txBody>
        </p:sp>
      </p:grpSp>
      <p:grpSp>
        <p:nvGrpSpPr>
          <p:cNvPr id="9" name="组合 8"/>
          <p:cNvGrpSpPr/>
          <p:nvPr/>
        </p:nvGrpSpPr>
        <p:grpSpPr>
          <a:xfrm>
            <a:off x="104872" y="344358"/>
            <a:ext cx="11982257" cy="649081"/>
            <a:chOff x="46470" y="344358"/>
            <a:chExt cx="11982257" cy="649081"/>
          </a:xfrm>
        </p:grpSpPr>
        <p:sp>
          <p:nvSpPr>
            <p:cNvPr id="10" name="矩形 9"/>
            <p:cNvSpPr/>
            <p:nvPr/>
          </p:nvSpPr>
          <p:spPr>
            <a:xfrm>
              <a:off x="200705" y="771844"/>
              <a:ext cx="11828022" cy="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46470" y="344358"/>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146822" y="607849"/>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3" name="矩形 12"/>
          <p:cNvSpPr/>
          <p:nvPr/>
        </p:nvSpPr>
        <p:spPr>
          <a:xfrm>
            <a:off x="568709" y="206728"/>
            <a:ext cx="3018775" cy="523220"/>
          </a:xfrm>
          <a:prstGeom prst="rect">
            <a:avLst/>
          </a:prstGeom>
        </p:spPr>
        <p:txBody>
          <a:bodyPr wrap="none">
            <a:spAutoFit/>
          </a:bodyPr>
          <a:lstStyle/>
          <a:p>
            <a:r>
              <a:rPr lang="zh-CN" altLang="en-US" sz="2800" dirty="0">
                <a:solidFill>
                  <a:schemeClr val="accent4">
                    <a:lumMod val="75000"/>
                  </a:schemeClr>
                </a:solidFill>
                <a:cs typeface="+mn-ea"/>
                <a:sym typeface="+mn-lt"/>
              </a:rPr>
              <a:t>壹</a:t>
            </a:r>
            <a:r>
              <a:rPr lang="zh-CN" altLang="en-US" sz="2800" dirty="0">
                <a:solidFill>
                  <a:srgbClr val="FF0000"/>
                </a:solidFill>
                <a:cs typeface="+mn-ea"/>
                <a:sym typeface="+mn-lt"/>
              </a:rPr>
              <a:t>  知识产权概述 </a:t>
            </a:r>
          </a:p>
        </p:txBody>
      </p:sp>
      <p:sp>
        <p:nvSpPr>
          <p:cNvPr id="14" name="矩形 13"/>
          <p:cNvSpPr/>
          <p:nvPr/>
        </p:nvSpPr>
        <p:spPr>
          <a:xfrm>
            <a:off x="10427327" y="206728"/>
            <a:ext cx="1601400" cy="523220"/>
          </a:xfrm>
          <a:prstGeom prst="rect">
            <a:avLst/>
          </a:prstGeom>
        </p:spPr>
        <p:txBody>
          <a:bodyPr wrap="none">
            <a:spAutoFit/>
          </a:bodyPr>
          <a:lstStyle/>
          <a:p>
            <a:pPr algn="ctr"/>
            <a:r>
              <a:rPr lang="en-US" altLang="zh-CN" sz="2800" dirty="0">
                <a:solidFill>
                  <a:schemeClr val="accent4">
                    <a:lumMod val="75000"/>
                  </a:schemeClr>
                </a:solidFill>
                <a:cs typeface="+mn-ea"/>
                <a:sym typeface="+mn-lt"/>
              </a:rPr>
              <a:t>PART</a:t>
            </a:r>
            <a:r>
              <a:rPr lang="en-US" altLang="zh-CN" sz="2800" dirty="0">
                <a:solidFill>
                  <a:schemeClr val="tx1">
                    <a:lumMod val="65000"/>
                    <a:lumOff val="35000"/>
                  </a:schemeClr>
                </a:solidFill>
                <a:cs typeface="+mn-ea"/>
                <a:sym typeface="+mn-lt"/>
              </a:rPr>
              <a:t> </a:t>
            </a:r>
            <a:r>
              <a:rPr lang="en-US" altLang="zh-CN" sz="2800" dirty="0">
                <a:solidFill>
                  <a:srgbClr val="FF0000"/>
                </a:solidFill>
                <a:cs typeface="+mn-ea"/>
                <a:sym typeface="+mn-lt"/>
              </a:rPr>
              <a:t>01</a:t>
            </a:r>
            <a:endParaRPr lang="zh-CN" altLang="en-US" sz="2800" dirty="0">
              <a:solidFill>
                <a:srgbClr val="FF0000"/>
              </a:solidFill>
              <a:cs typeface="+mn-ea"/>
              <a:sym typeface="+mn-lt"/>
            </a:endParaRPr>
          </a:p>
        </p:txBody>
      </p:sp>
      <p:grpSp>
        <p:nvGrpSpPr>
          <p:cNvPr id="18" name="组合 17"/>
          <p:cNvGrpSpPr/>
          <p:nvPr/>
        </p:nvGrpSpPr>
        <p:grpSpPr>
          <a:xfrm>
            <a:off x="4592197" y="1478448"/>
            <a:ext cx="3007605" cy="587591"/>
            <a:chOff x="1674915" y="1507182"/>
            <a:chExt cx="3007605" cy="587591"/>
          </a:xfrm>
        </p:grpSpPr>
        <p:sp>
          <p:nvSpPr>
            <p:cNvPr id="19" name="圆角矩形 18"/>
            <p:cNvSpPr/>
            <p:nvPr/>
          </p:nvSpPr>
          <p:spPr>
            <a:xfrm>
              <a:off x="1674915" y="1507182"/>
              <a:ext cx="3007605" cy="58759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a:off x="2082103" y="1600922"/>
              <a:ext cx="2215671" cy="400110"/>
            </a:xfrm>
            <a:prstGeom prst="rect">
              <a:avLst/>
            </a:prstGeom>
          </p:spPr>
          <p:txBody>
            <a:bodyPr wrap="none">
              <a:spAutoFit/>
            </a:bodyPr>
            <a:lstStyle/>
            <a:p>
              <a:r>
                <a:rPr lang="zh-CN" altLang="en-US" sz="2000" b="1" dirty="0">
                  <a:solidFill>
                    <a:schemeClr val="bg1"/>
                  </a:solidFill>
                  <a:cs typeface="+mn-ea"/>
                  <a:sym typeface="+mn-lt"/>
                </a:rPr>
                <a:t> </a:t>
              </a:r>
              <a:r>
                <a:rPr lang="en-US" altLang="zh-CN" sz="2000" b="1" dirty="0">
                  <a:solidFill>
                    <a:schemeClr val="bg1"/>
                  </a:solidFill>
                  <a:cs typeface="+mn-ea"/>
                  <a:sym typeface="+mn-lt"/>
                </a:rPr>
                <a:t>3</a:t>
              </a:r>
              <a:r>
                <a:rPr lang="zh-CN" altLang="en-US" sz="2000" b="1" dirty="0">
                  <a:solidFill>
                    <a:schemeClr val="bg1"/>
                  </a:solidFill>
                  <a:cs typeface="+mn-ea"/>
                  <a:sym typeface="+mn-lt"/>
                </a:rPr>
                <a:t>、知识产权种类</a:t>
              </a:r>
            </a:p>
          </p:txBody>
        </p:sp>
      </p:grpSp>
    </p:spTree>
    <p:extLst>
      <p:ext uri="{BB962C8B-B14F-4D97-AF65-F5344CB8AC3E}">
        <p14:creationId xmlns:p14="http://schemas.microsoft.com/office/powerpoint/2010/main" val="274616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3"/>
                                        </p:tgtEl>
                                        <p:attrNameLst>
                                          <p:attrName>ppt_y</p:attrName>
                                        </p:attrNameLst>
                                      </p:cBhvr>
                                      <p:tavLst>
                                        <p:tav tm="0">
                                          <p:val>
                                            <p:strVal val="#ppt_y"/>
                                          </p:val>
                                        </p:tav>
                                        <p:tav tm="100000">
                                          <p:val>
                                            <p:strVal val="#ppt_y"/>
                                          </p:val>
                                        </p:tav>
                                      </p:tavLst>
                                    </p:anim>
                                    <p:anim calcmode="lin" valueType="num">
                                      <p:cBhvr>
                                        <p:cTn id="1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3"/>
                                        </p:tgtEl>
                                      </p:cBhvr>
                                    </p:animEffect>
                                  </p:childTnLst>
                                </p:cTn>
                              </p:par>
                            </p:childTnLst>
                          </p:cTn>
                        </p:par>
                        <p:par>
                          <p:cTn id="16" fill="hold">
                            <p:stCondLst>
                              <p:cond delay="13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1800"/>
                            </p:stCondLst>
                            <p:childTnLst>
                              <p:par>
                                <p:cTn id="23" presetID="42"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2800"/>
                            </p:stCondLst>
                            <p:childTnLst>
                              <p:par>
                                <p:cTn id="29" presetID="10"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300"/>
                            </p:stCondLst>
                            <p:childTnLst>
                              <p:par>
                                <p:cTn id="33" presetID="10"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3800"/>
                            </p:stCondLst>
                            <p:childTnLst>
                              <p:par>
                                <p:cTn id="37" presetID="10"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par>
                          <p:cTn id="40" fill="hold">
                            <p:stCondLst>
                              <p:cond delay="4300"/>
                            </p:stCondLst>
                            <p:childTnLst>
                              <p:par>
                                <p:cTn id="41" presetID="10" presetClass="entr" presetSubtype="0"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par>
                          <p:cTn id="44" fill="hold">
                            <p:stCondLst>
                              <p:cond delay="4800"/>
                            </p:stCondLst>
                            <p:childTnLst>
                              <p:par>
                                <p:cTn id="45" presetID="10" presetClass="entr" presetSubtype="0"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08494" y="1972298"/>
            <a:ext cx="3696184" cy="3696184"/>
          </a:xfrm>
          <a:prstGeom prst="rect">
            <a:avLst/>
          </a:prstGeom>
        </p:spPr>
      </p:pic>
      <p:sp>
        <p:nvSpPr>
          <p:cNvPr id="3" name="矩形 2"/>
          <p:cNvSpPr/>
          <p:nvPr/>
        </p:nvSpPr>
        <p:spPr>
          <a:xfrm>
            <a:off x="2068478" y="3759506"/>
            <a:ext cx="2954655" cy="1338828"/>
          </a:xfrm>
          <a:prstGeom prst="rect">
            <a:avLst/>
          </a:prstGeom>
        </p:spPr>
        <p:txBody>
          <a:bodyPr wrap="square">
            <a:spAutoFit/>
          </a:bodyPr>
          <a:lstStyle/>
          <a:p>
            <a:pPr>
              <a:lnSpc>
                <a:spcPct val="150000"/>
              </a:lnSpc>
            </a:pPr>
            <a:r>
              <a:rPr lang="zh-CN" altLang="en-US" b="1" dirty="0">
                <a:solidFill>
                  <a:srgbClr val="FF0000"/>
                </a:solidFill>
                <a:cs typeface="+mn-ea"/>
                <a:sym typeface="+mn-lt"/>
              </a:rPr>
              <a:t>目的：</a:t>
            </a:r>
            <a:r>
              <a:rPr lang="zh-CN" altLang="en-US" dirty="0">
                <a:solidFill>
                  <a:schemeClr val="tx1">
                    <a:lumMod val="65000"/>
                    <a:lumOff val="35000"/>
                  </a:schemeClr>
                </a:solidFill>
                <a:cs typeface="+mn-ea"/>
                <a:sym typeface="+mn-lt"/>
              </a:rPr>
              <a:t>有效阻止他人在没有得到允许的情况下制造、使用或销售该专利产品。 </a:t>
            </a:r>
          </a:p>
        </p:txBody>
      </p:sp>
      <p:sp>
        <p:nvSpPr>
          <p:cNvPr id="4" name="矩形 3"/>
          <p:cNvSpPr/>
          <p:nvPr/>
        </p:nvSpPr>
        <p:spPr>
          <a:xfrm>
            <a:off x="2068479" y="2564126"/>
            <a:ext cx="2954655" cy="458908"/>
          </a:xfrm>
          <a:prstGeom prst="rect">
            <a:avLst/>
          </a:prstGeom>
        </p:spPr>
        <p:txBody>
          <a:bodyPr wrap="none">
            <a:spAutoFit/>
          </a:bodyPr>
          <a:lstStyle/>
          <a:p>
            <a:pPr>
              <a:lnSpc>
                <a:spcPct val="150000"/>
              </a:lnSpc>
            </a:pPr>
            <a:r>
              <a:rPr lang="zh-CN" altLang="en-US" b="1" dirty="0">
                <a:solidFill>
                  <a:srgbClr val="FF0000"/>
                </a:solidFill>
                <a:cs typeface="+mn-ea"/>
                <a:sym typeface="+mn-lt"/>
              </a:rPr>
              <a:t>专利：</a:t>
            </a:r>
            <a:r>
              <a:rPr lang="zh-CN" altLang="en-US" dirty="0">
                <a:solidFill>
                  <a:schemeClr val="tx1">
                    <a:lumMod val="65000"/>
                    <a:lumOff val="35000"/>
                  </a:schemeClr>
                </a:solidFill>
                <a:cs typeface="+mn-ea"/>
                <a:sym typeface="+mn-lt"/>
              </a:rPr>
              <a:t>一种“无形资产”；</a:t>
            </a:r>
          </a:p>
        </p:txBody>
      </p:sp>
      <p:sp>
        <p:nvSpPr>
          <p:cNvPr id="5" name="矩形 4"/>
          <p:cNvSpPr/>
          <p:nvPr/>
        </p:nvSpPr>
        <p:spPr>
          <a:xfrm>
            <a:off x="2068479" y="3161816"/>
            <a:ext cx="2954655" cy="458908"/>
          </a:xfrm>
          <a:prstGeom prst="rect">
            <a:avLst/>
          </a:prstGeom>
        </p:spPr>
        <p:txBody>
          <a:bodyPr wrap="none">
            <a:spAutoFit/>
          </a:bodyPr>
          <a:lstStyle/>
          <a:p>
            <a:pPr>
              <a:lnSpc>
                <a:spcPct val="150000"/>
              </a:lnSpc>
            </a:pPr>
            <a:r>
              <a:rPr lang="zh-CN" altLang="en-US" b="1" dirty="0">
                <a:solidFill>
                  <a:srgbClr val="FF0000"/>
                </a:solidFill>
                <a:cs typeface="+mn-ea"/>
                <a:sym typeface="+mn-lt"/>
              </a:rPr>
              <a:t>实质：</a:t>
            </a:r>
            <a:r>
              <a:rPr lang="zh-CN" altLang="en-US" dirty="0">
                <a:solidFill>
                  <a:schemeClr val="tx1">
                    <a:lumMod val="65000"/>
                    <a:lumOff val="35000"/>
                  </a:schemeClr>
                </a:solidFill>
                <a:cs typeface="+mn-ea"/>
                <a:sym typeface="+mn-lt"/>
              </a:rPr>
              <a:t>“公开”换取权利；</a:t>
            </a:r>
          </a:p>
        </p:txBody>
      </p:sp>
      <p:grpSp>
        <p:nvGrpSpPr>
          <p:cNvPr id="6" name="组合 5"/>
          <p:cNvGrpSpPr/>
          <p:nvPr/>
        </p:nvGrpSpPr>
        <p:grpSpPr>
          <a:xfrm>
            <a:off x="104872" y="344358"/>
            <a:ext cx="11982257" cy="649081"/>
            <a:chOff x="46470" y="344358"/>
            <a:chExt cx="11982257" cy="649081"/>
          </a:xfrm>
        </p:grpSpPr>
        <p:sp>
          <p:nvSpPr>
            <p:cNvPr id="7" name="矩形 6"/>
            <p:cNvSpPr/>
            <p:nvPr/>
          </p:nvSpPr>
          <p:spPr>
            <a:xfrm>
              <a:off x="200705" y="771844"/>
              <a:ext cx="11828022" cy="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46470" y="344358"/>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146822" y="607849"/>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矩形 9"/>
          <p:cNvSpPr/>
          <p:nvPr/>
        </p:nvSpPr>
        <p:spPr>
          <a:xfrm>
            <a:off x="568709" y="206728"/>
            <a:ext cx="3018775" cy="523220"/>
          </a:xfrm>
          <a:prstGeom prst="rect">
            <a:avLst/>
          </a:prstGeom>
        </p:spPr>
        <p:txBody>
          <a:bodyPr wrap="none">
            <a:spAutoFit/>
          </a:bodyPr>
          <a:lstStyle/>
          <a:p>
            <a:r>
              <a:rPr lang="zh-CN" altLang="en-US" sz="2800" dirty="0">
                <a:solidFill>
                  <a:schemeClr val="accent4">
                    <a:lumMod val="75000"/>
                  </a:schemeClr>
                </a:solidFill>
                <a:cs typeface="+mn-ea"/>
                <a:sym typeface="+mn-lt"/>
              </a:rPr>
              <a:t>壹</a:t>
            </a:r>
            <a:r>
              <a:rPr lang="zh-CN" altLang="en-US" sz="2800" dirty="0">
                <a:solidFill>
                  <a:srgbClr val="FF0000"/>
                </a:solidFill>
                <a:cs typeface="+mn-ea"/>
                <a:sym typeface="+mn-lt"/>
              </a:rPr>
              <a:t>  知识产权概述 </a:t>
            </a:r>
          </a:p>
        </p:txBody>
      </p:sp>
      <p:sp>
        <p:nvSpPr>
          <p:cNvPr id="11" name="矩形 10"/>
          <p:cNvSpPr/>
          <p:nvPr/>
        </p:nvSpPr>
        <p:spPr>
          <a:xfrm>
            <a:off x="10427327" y="206728"/>
            <a:ext cx="1601400" cy="523220"/>
          </a:xfrm>
          <a:prstGeom prst="rect">
            <a:avLst/>
          </a:prstGeom>
        </p:spPr>
        <p:txBody>
          <a:bodyPr wrap="none">
            <a:spAutoFit/>
          </a:bodyPr>
          <a:lstStyle/>
          <a:p>
            <a:pPr algn="ctr"/>
            <a:r>
              <a:rPr lang="en-US" altLang="zh-CN" sz="2800" dirty="0">
                <a:solidFill>
                  <a:schemeClr val="accent4">
                    <a:lumMod val="75000"/>
                  </a:schemeClr>
                </a:solidFill>
                <a:cs typeface="+mn-ea"/>
                <a:sym typeface="+mn-lt"/>
              </a:rPr>
              <a:t>PART</a:t>
            </a:r>
            <a:r>
              <a:rPr lang="en-US" altLang="zh-CN" sz="2800" dirty="0">
                <a:solidFill>
                  <a:schemeClr val="tx1">
                    <a:lumMod val="65000"/>
                    <a:lumOff val="35000"/>
                  </a:schemeClr>
                </a:solidFill>
                <a:cs typeface="+mn-ea"/>
                <a:sym typeface="+mn-lt"/>
              </a:rPr>
              <a:t> </a:t>
            </a:r>
            <a:r>
              <a:rPr lang="en-US" altLang="zh-CN" sz="2800" dirty="0">
                <a:solidFill>
                  <a:srgbClr val="FF0000"/>
                </a:solidFill>
                <a:cs typeface="+mn-ea"/>
                <a:sym typeface="+mn-lt"/>
              </a:rPr>
              <a:t>01</a:t>
            </a:r>
            <a:endParaRPr lang="zh-CN" altLang="en-US" sz="2800" dirty="0">
              <a:solidFill>
                <a:srgbClr val="FF0000"/>
              </a:solidFill>
              <a:cs typeface="+mn-ea"/>
              <a:sym typeface="+mn-lt"/>
            </a:endParaRPr>
          </a:p>
        </p:txBody>
      </p:sp>
      <p:grpSp>
        <p:nvGrpSpPr>
          <p:cNvPr id="12" name="组合 11"/>
          <p:cNvGrpSpPr/>
          <p:nvPr/>
        </p:nvGrpSpPr>
        <p:grpSpPr>
          <a:xfrm>
            <a:off x="4592197" y="1478448"/>
            <a:ext cx="3007605" cy="587591"/>
            <a:chOff x="1674915" y="1507182"/>
            <a:chExt cx="3007605" cy="587591"/>
          </a:xfrm>
        </p:grpSpPr>
        <p:sp>
          <p:nvSpPr>
            <p:cNvPr id="13" name="圆角矩形 12"/>
            <p:cNvSpPr/>
            <p:nvPr/>
          </p:nvSpPr>
          <p:spPr>
            <a:xfrm>
              <a:off x="1674915" y="1507182"/>
              <a:ext cx="3007605" cy="58759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2563004" y="1600922"/>
              <a:ext cx="1266693" cy="400110"/>
            </a:xfrm>
            <a:prstGeom prst="rect">
              <a:avLst/>
            </a:prstGeom>
          </p:spPr>
          <p:txBody>
            <a:bodyPr wrap="none">
              <a:spAutoFit/>
            </a:bodyPr>
            <a:lstStyle/>
            <a:p>
              <a:r>
                <a:rPr lang="zh-CN" altLang="en-US" sz="2000" b="1" dirty="0">
                  <a:solidFill>
                    <a:schemeClr val="bg1"/>
                  </a:solidFill>
                  <a:cs typeface="+mn-ea"/>
                  <a:sym typeface="+mn-lt"/>
                </a:rPr>
                <a:t> </a:t>
              </a:r>
              <a:r>
                <a:rPr lang="en-US" altLang="zh-CN" sz="2000" b="1" dirty="0">
                  <a:solidFill>
                    <a:schemeClr val="bg1"/>
                  </a:solidFill>
                  <a:cs typeface="+mn-ea"/>
                  <a:sym typeface="+mn-lt"/>
                </a:rPr>
                <a:t>4</a:t>
              </a:r>
              <a:r>
                <a:rPr lang="zh-CN" altLang="en-US" sz="2000" b="1" dirty="0">
                  <a:solidFill>
                    <a:schemeClr val="bg1"/>
                  </a:solidFill>
                  <a:cs typeface="+mn-ea"/>
                  <a:sym typeface="+mn-lt"/>
                </a:rPr>
                <a:t>、专 利</a:t>
              </a:r>
            </a:p>
          </p:txBody>
        </p:sp>
      </p:grpSp>
    </p:spTree>
    <p:extLst>
      <p:ext uri="{BB962C8B-B14F-4D97-AF65-F5344CB8AC3E}">
        <p14:creationId xmlns:p14="http://schemas.microsoft.com/office/powerpoint/2010/main" val="257064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0"/>
                                        </p:tgtEl>
                                        <p:attrNameLst>
                                          <p:attrName>ppt_y</p:attrName>
                                        </p:attrNameLst>
                                      </p:cBhvr>
                                      <p:tavLst>
                                        <p:tav tm="0">
                                          <p:val>
                                            <p:strVal val="#ppt_y"/>
                                          </p:val>
                                        </p:tav>
                                        <p:tav tm="100000">
                                          <p:val>
                                            <p:strVal val="#ppt_y"/>
                                          </p:val>
                                        </p:tav>
                                      </p:tavLst>
                                    </p:anim>
                                    <p:anim calcmode="lin" valueType="num">
                                      <p:cBhvr>
                                        <p:cTn id="1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0"/>
                                        </p:tgtEl>
                                      </p:cBhvr>
                                    </p:animEffect>
                                  </p:childTnLst>
                                </p:cTn>
                              </p:par>
                            </p:childTnLst>
                          </p:cTn>
                        </p:par>
                        <p:par>
                          <p:cTn id="16" fill="hold">
                            <p:stCondLst>
                              <p:cond delay="13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80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2800"/>
                            </p:stCondLst>
                            <p:childTnLst>
                              <p:par>
                                <p:cTn id="29" presetID="6" presetClass="entr" presetSubtype="32"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out)">
                                      <p:cBhvr>
                                        <p:cTn id="31" dur="2000"/>
                                        <p:tgtEl>
                                          <p:spTgt spid="15"/>
                                        </p:tgtEl>
                                      </p:cBhvr>
                                    </p:animEffect>
                                  </p:childTnLst>
                                </p:cTn>
                              </p:par>
                            </p:childTnLst>
                          </p:cTn>
                        </p:par>
                        <p:par>
                          <p:cTn id="32" fill="hold">
                            <p:stCondLst>
                              <p:cond delay="4800"/>
                            </p:stCondLst>
                            <p:childTnLst>
                              <p:par>
                                <p:cTn id="33" presetID="2" presetClass="entr" presetSubtype="12"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0-#ppt_w/2"/>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par>
                          <p:cTn id="37" fill="hold">
                            <p:stCondLst>
                              <p:cond delay="5300"/>
                            </p:stCondLst>
                            <p:childTnLst>
                              <p:par>
                                <p:cTn id="38" presetID="2" presetClass="entr" presetSubtype="12"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0-#ppt_w/2"/>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par>
                          <p:cTn id="42" fill="hold">
                            <p:stCondLst>
                              <p:cond delay="5800"/>
                            </p:stCondLst>
                            <p:childTnLst>
                              <p:par>
                                <p:cTn id="43" presetID="2" presetClass="entr" presetSubtype="12"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0-#ppt_w/2"/>
                                          </p:val>
                                        </p:tav>
                                        <p:tav tm="100000">
                                          <p:val>
                                            <p:strVal val="#ppt_x"/>
                                          </p:val>
                                        </p:tav>
                                      </p:tavLst>
                                    </p:anim>
                                    <p:anim calcmode="lin" valueType="num">
                                      <p:cBhvr additive="base">
                                        <p:cTn id="4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42168" y="2955273"/>
            <a:ext cx="2602998" cy="2602998"/>
          </a:xfrm>
          <a:prstGeom prst="rect">
            <a:avLst/>
          </a:prstGeom>
        </p:spPr>
      </p:pic>
      <p:sp>
        <p:nvSpPr>
          <p:cNvPr id="2" name="矩形 1"/>
          <p:cNvSpPr/>
          <p:nvPr/>
        </p:nvSpPr>
        <p:spPr>
          <a:xfrm>
            <a:off x="5370116" y="2538832"/>
            <a:ext cx="6096000" cy="2585323"/>
          </a:xfrm>
          <a:prstGeom prst="rect">
            <a:avLst/>
          </a:prstGeom>
        </p:spPr>
        <p:txBody>
          <a:bodyPr>
            <a:spAutoFit/>
          </a:bodyPr>
          <a:lstStyle/>
          <a:p>
            <a:pPr marL="285750" indent="-285750">
              <a:lnSpc>
                <a:spcPct val="150000"/>
              </a:lnSpc>
              <a:buFont typeface="Wingdings" panose="05000000000000000000" pitchFamily="2" charset="2"/>
              <a:buChar char="Ø"/>
            </a:pPr>
            <a:r>
              <a:rPr lang="zh-CN" altLang="en-US" dirty="0">
                <a:solidFill>
                  <a:schemeClr val="tx1">
                    <a:lumMod val="65000"/>
                    <a:lumOff val="35000"/>
                  </a:schemeClr>
                </a:solidFill>
                <a:cs typeface="+mn-ea"/>
                <a:sym typeface="+mn-lt"/>
              </a:rPr>
              <a:t>实用新型：是指对产品的形状、构造或者其结合所提出的适于实用的新的技术方案 。</a:t>
            </a:r>
            <a:endParaRPr lang="en-US" altLang="zh-CN" dirty="0">
              <a:solidFill>
                <a:schemeClr val="tx1">
                  <a:lumMod val="65000"/>
                  <a:lumOff val="35000"/>
                </a:schemeClr>
              </a:solidFill>
              <a:cs typeface="+mn-ea"/>
              <a:sym typeface="+mn-lt"/>
            </a:endParaRPr>
          </a:p>
          <a:p>
            <a:pPr marL="285750" indent="-285750">
              <a:lnSpc>
                <a:spcPct val="150000"/>
              </a:lnSpc>
              <a:buFont typeface="Wingdings" panose="05000000000000000000" pitchFamily="2" charset="2"/>
              <a:buChar char="Ø"/>
            </a:pPr>
            <a:endParaRPr lang="zh-CN" altLang="en-US" dirty="0">
              <a:solidFill>
                <a:schemeClr val="tx1">
                  <a:lumMod val="65000"/>
                  <a:lumOff val="35000"/>
                </a:schemeClr>
              </a:solidFill>
              <a:cs typeface="+mn-ea"/>
              <a:sym typeface="+mn-lt"/>
            </a:endParaRPr>
          </a:p>
          <a:p>
            <a:pPr marL="285750" indent="-285750">
              <a:lnSpc>
                <a:spcPct val="150000"/>
              </a:lnSpc>
              <a:buFont typeface="Wingdings" panose="05000000000000000000" pitchFamily="2" charset="2"/>
              <a:buChar char="Ø"/>
            </a:pPr>
            <a:r>
              <a:rPr lang="zh-CN" altLang="en-US" dirty="0">
                <a:solidFill>
                  <a:schemeClr val="tx1">
                    <a:lumMod val="65000"/>
                    <a:lumOff val="35000"/>
                  </a:schemeClr>
                </a:solidFill>
                <a:cs typeface="+mn-ea"/>
                <a:sym typeface="+mn-lt"/>
              </a:rPr>
              <a:t>外观设计：是指对产品的形状、图案或者其结合以及色彩与形状、图案的结合所作出的富有美感并适于工业应用的新设计。 </a:t>
            </a:r>
          </a:p>
        </p:txBody>
      </p:sp>
      <p:sp>
        <p:nvSpPr>
          <p:cNvPr id="4" name="矩形 3"/>
          <p:cNvSpPr/>
          <p:nvPr/>
        </p:nvSpPr>
        <p:spPr>
          <a:xfrm>
            <a:off x="1007756" y="2538832"/>
            <a:ext cx="4115088" cy="874407"/>
          </a:xfrm>
          <a:prstGeom prst="rect">
            <a:avLst/>
          </a:prstGeom>
        </p:spPr>
        <p:txBody>
          <a:bodyPr wrap="square">
            <a:spAutoFit/>
          </a:bodyPr>
          <a:lstStyle/>
          <a:p>
            <a:pPr>
              <a:lnSpc>
                <a:spcPct val="150000"/>
              </a:lnSpc>
            </a:pPr>
            <a:r>
              <a:rPr lang="zh-CN" altLang="en-US" b="1" dirty="0">
                <a:solidFill>
                  <a:srgbClr val="FF0000"/>
                </a:solidFill>
                <a:cs typeface="+mn-ea"/>
                <a:sym typeface="+mn-lt"/>
              </a:rPr>
              <a:t>发明：</a:t>
            </a:r>
            <a:r>
              <a:rPr lang="zh-CN" altLang="en-US" dirty="0">
                <a:solidFill>
                  <a:schemeClr val="tx1">
                    <a:lumMod val="65000"/>
                    <a:lumOff val="35000"/>
                  </a:schemeClr>
                </a:solidFill>
                <a:cs typeface="+mn-ea"/>
                <a:sym typeface="+mn-lt"/>
              </a:rPr>
              <a:t>是指对产品、方法或者其改进所提出的新的技术方案 。</a:t>
            </a:r>
          </a:p>
        </p:txBody>
      </p:sp>
      <p:grpSp>
        <p:nvGrpSpPr>
          <p:cNvPr id="14" name="组合 13"/>
          <p:cNvGrpSpPr/>
          <p:nvPr/>
        </p:nvGrpSpPr>
        <p:grpSpPr>
          <a:xfrm>
            <a:off x="104872" y="344358"/>
            <a:ext cx="11982257" cy="649081"/>
            <a:chOff x="46470" y="344358"/>
            <a:chExt cx="11982257" cy="649081"/>
          </a:xfrm>
        </p:grpSpPr>
        <p:sp>
          <p:nvSpPr>
            <p:cNvPr id="15" name="矩形 14"/>
            <p:cNvSpPr/>
            <p:nvPr/>
          </p:nvSpPr>
          <p:spPr>
            <a:xfrm>
              <a:off x="200705" y="771844"/>
              <a:ext cx="11828022" cy="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46470" y="344358"/>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146822" y="607849"/>
              <a:ext cx="200705" cy="38559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8" name="矩形 17"/>
          <p:cNvSpPr/>
          <p:nvPr/>
        </p:nvSpPr>
        <p:spPr>
          <a:xfrm>
            <a:off x="568709" y="206728"/>
            <a:ext cx="3018775" cy="523220"/>
          </a:xfrm>
          <a:prstGeom prst="rect">
            <a:avLst/>
          </a:prstGeom>
        </p:spPr>
        <p:txBody>
          <a:bodyPr wrap="none">
            <a:spAutoFit/>
          </a:bodyPr>
          <a:lstStyle/>
          <a:p>
            <a:r>
              <a:rPr lang="zh-CN" altLang="en-US" sz="2800" dirty="0">
                <a:solidFill>
                  <a:schemeClr val="accent4">
                    <a:lumMod val="75000"/>
                  </a:schemeClr>
                </a:solidFill>
                <a:cs typeface="+mn-ea"/>
                <a:sym typeface="+mn-lt"/>
              </a:rPr>
              <a:t>壹</a:t>
            </a:r>
            <a:r>
              <a:rPr lang="zh-CN" altLang="en-US" sz="2800" dirty="0">
                <a:solidFill>
                  <a:srgbClr val="FF0000"/>
                </a:solidFill>
                <a:cs typeface="+mn-ea"/>
                <a:sym typeface="+mn-lt"/>
              </a:rPr>
              <a:t>  知识产权概述 </a:t>
            </a:r>
          </a:p>
        </p:txBody>
      </p:sp>
      <p:sp>
        <p:nvSpPr>
          <p:cNvPr id="19" name="矩形 18"/>
          <p:cNvSpPr/>
          <p:nvPr/>
        </p:nvSpPr>
        <p:spPr>
          <a:xfrm>
            <a:off x="10427327" y="206728"/>
            <a:ext cx="1601400" cy="523220"/>
          </a:xfrm>
          <a:prstGeom prst="rect">
            <a:avLst/>
          </a:prstGeom>
        </p:spPr>
        <p:txBody>
          <a:bodyPr wrap="none">
            <a:spAutoFit/>
          </a:bodyPr>
          <a:lstStyle/>
          <a:p>
            <a:pPr algn="ctr"/>
            <a:r>
              <a:rPr lang="en-US" altLang="zh-CN" sz="2800" dirty="0">
                <a:solidFill>
                  <a:schemeClr val="accent4">
                    <a:lumMod val="75000"/>
                  </a:schemeClr>
                </a:solidFill>
                <a:cs typeface="+mn-ea"/>
                <a:sym typeface="+mn-lt"/>
              </a:rPr>
              <a:t>PART</a:t>
            </a:r>
            <a:r>
              <a:rPr lang="en-US" altLang="zh-CN" sz="2800" dirty="0">
                <a:solidFill>
                  <a:schemeClr val="tx1">
                    <a:lumMod val="65000"/>
                    <a:lumOff val="35000"/>
                  </a:schemeClr>
                </a:solidFill>
                <a:cs typeface="+mn-ea"/>
                <a:sym typeface="+mn-lt"/>
              </a:rPr>
              <a:t> </a:t>
            </a:r>
            <a:r>
              <a:rPr lang="en-US" altLang="zh-CN" sz="2800" dirty="0">
                <a:solidFill>
                  <a:srgbClr val="FF0000"/>
                </a:solidFill>
                <a:cs typeface="+mn-ea"/>
                <a:sym typeface="+mn-lt"/>
              </a:rPr>
              <a:t>01</a:t>
            </a:r>
            <a:endParaRPr lang="zh-CN" altLang="en-US" sz="2800" dirty="0">
              <a:solidFill>
                <a:srgbClr val="FF0000"/>
              </a:solidFill>
              <a:cs typeface="+mn-ea"/>
              <a:sym typeface="+mn-lt"/>
            </a:endParaRPr>
          </a:p>
        </p:txBody>
      </p:sp>
      <p:grpSp>
        <p:nvGrpSpPr>
          <p:cNvPr id="20" name="组合 19"/>
          <p:cNvGrpSpPr/>
          <p:nvPr/>
        </p:nvGrpSpPr>
        <p:grpSpPr>
          <a:xfrm>
            <a:off x="5036242" y="1478448"/>
            <a:ext cx="2119516" cy="587591"/>
            <a:chOff x="1674916" y="1507182"/>
            <a:chExt cx="2119516" cy="587591"/>
          </a:xfrm>
        </p:grpSpPr>
        <p:sp>
          <p:nvSpPr>
            <p:cNvPr id="21" name="圆角矩形 20"/>
            <p:cNvSpPr/>
            <p:nvPr/>
          </p:nvSpPr>
          <p:spPr>
            <a:xfrm>
              <a:off x="1674916" y="1507182"/>
              <a:ext cx="2119516" cy="58759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2118961" y="1600922"/>
              <a:ext cx="1266693" cy="400110"/>
            </a:xfrm>
            <a:prstGeom prst="rect">
              <a:avLst/>
            </a:prstGeom>
          </p:spPr>
          <p:txBody>
            <a:bodyPr wrap="none">
              <a:spAutoFit/>
            </a:bodyPr>
            <a:lstStyle/>
            <a:p>
              <a:r>
                <a:rPr lang="zh-CN" altLang="en-US" sz="2000" b="1" dirty="0">
                  <a:solidFill>
                    <a:schemeClr val="bg1"/>
                  </a:solidFill>
                  <a:cs typeface="+mn-ea"/>
                  <a:sym typeface="+mn-lt"/>
                </a:rPr>
                <a:t> </a:t>
              </a:r>
              <a:r>
                <a:rPr lang="en-US" altLang="zh-CN" sz="2000" b="1" dirty="0">
                  <a:solidFill>
                    <a:schemeClr val="bg1"/>
                  </a:solidFill>
                  <a:cs typeface="+mn-ea"/>
                  <a:sym typeface="+mn-lt"/>
                </a:rPr>
                <a:t>4</a:t>
              </a:r>
              <a:r>
                <a:rPr lang="zh-CN" altLang="en-US" sz="2000" b="1" dirty="0">
                  <a:solidFill>
                    <a:schemeClr val="bg1"/>
                  </a:solidFill>
                  <a:cs typeface="+mn-ea"/>
                  <a:sym typeface="+mn-lt"/>
                </a:rPr>
                <a:t>、专 利</a:t>
              </a:r>
            </a:p>
          </p:txBody>
        </p:sp>
      </p:grpSp>
    </p:spTree>
    <p:extLst>
      <p:ext uri="{BB962C8B-B14F-4D97-AF65-F5344CB8AC3E}">
        <p14:creationId xmlns:p14="http://schemas.microsoft.com/office/powerpoint/2010/main" val="169819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8"/>
                                        </p:tgtEl>
                                        <p:attrNameLst>
                                          <p:attrName>ppt_y</p:attrName>
                                        </p:attrNameLst>
                                      </p:cBhvr>
                                      <p:tavLst>
                                        <p:tav tm="0">
                                          <p:val>
                                            <p:strVal val="#ppt_y"/>
                                          </p:val>
                                        </p:tav>
                                        <p:tav tm="100000">
                                          <p:val>
                                            <p:strVal val="#ppt_y"/>
                                          </p:val>
                                        </p:tav>
                                      </p:tavLst>
                                    </p:anim>
                                    <p:anim calcmode="lin" valueType="num">
                                      <p:cBhvr>
                                        <p:cTn id="13"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8"/>
                                        </p:tgtEl>
                                      </p:cBhvr>
                                    </p:animEffect>
                                  </p:childTnLst>
                                </p:cTn>
                              </p:par>
                            </p:childTnLst>
                          </p:cTn>
                        </p:par>
                        <p:par>
                          <p:cTn id="16" fill="hold">
                            <p:stCondLst>
                              <p:cond delay="130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180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2800"/>
                            </p:stCondLst>
                            <p:childTnLst>
                              <p:par>
                                <p:cTn id="29" presetID="8" presetClass="entr" presetSubtype="32"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diamond(out)">
                                      <p:cBhvr>
                                        <p:cTn id="31" dur="2000"/>
                                        <p:tgtEl>
                                          <p:spTgt spid="23"/>
                                        </p:tgtEl>
                                      </p:cBhvr>
                                    </p:animEffect>
                                  </p:childTnLst>
                                </p:cTn>
                              </p:par>
                            </p:childTnLst>
                          </p:cTn>
                        </p:par>
                        <p:par>
                          <p:cTn id="32" fill="hold">
                            <p:stCondLst>
                              <p:cond delay="4800"/>
                            </p:stCondLst>
                            <p:childTnLst>
                              <p:par>
                                <p:cTn id="33" presetID="22" presetClass="entr" presetSubtype="1"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up)">
                                      <p:cBhvr>
                                        <p:cTn id="35" dur="500"/>
                                        <p:tgtEl>
                                          <p:spTgt spid="4"/>
                                        </p:tgtEl>
                                      </p:cBhvr>
                                    </p:animEffect>
                                  </p:childTnLst>
                                </p:cTn>
                              </p:par>
                            </p:childTnLst>
                          </p:cTn>
                        </p:par>
                        <p:par>
                          <p:cTn id="36" fill="hold">
                            <p:stCondLst>
                              <p:cond delay="5300"/>
                            </p:stCondLst>
                            <p:childTnLst>
                              <p:par>
                                <p:cTn id="37" presetID="6" presetClass="entr" presetSubtype="16"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circle(in)">
                                      <p:cBhvr>
                                        <p:cTn id="3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8" grpId="0"/>
      <p:bldP spid="19"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1o3mk3v">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1o3mk3v">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2.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1</Template>
  <TotalTime>479</TotalTime>
  <Words>3351</Words>
  <Application>Microsoft Office PowerPoint</Application>
  <PresentationFormat>宽屏</PresentationFormat>
  <Paragraphs>415</Paragraphs>
  <Slides>43</Slides>
  <Notes>4</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43</vt:i4>
      </vt:variant>
    </vt:vector>
  </HeadingPairs>
  <TitlesOfParts>
    <vt:vector size="55" baseType="lpstr">
      <vt:lpstr>Meiryo</vt:lpstr>
      <vt:lpstr>思源宋体 CN</vt:lpstr>
      <vt:lpstr>宋体</vt:lpstr>
      <vt:lpstr>微软雅黑</vt:lpstr>
      <vt:lpstr>优设标题黑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105</cp:revision>
  <dcterms:created xsi:type="dcterms:W3CDTF">2022-03-29T01:35:50Z</dcterms:created>
  <dcterms:modified xsi:type="dcterms:W3CDTF">2023-04-21T01:55:00Z</dcterms:modified>
</cp:coreProperties>
</file>