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tags/tag10.xml" ContentType="application/vnd.openxmlformats-officedocument.presentationml.tags+xml"/>
  <Override PartName="/ppt/notesSlides/notesSlide12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6"/>
  </p:notesMasterIdLst>
  <p:sldIdLst>
    <p:sldId id="323" r:id="rId4"/>
    <p:sldId id="302" r:id="rId5"/>
    <p:sldId id="315" r:id="rId6"/>
    <p:sldId id="268" r:id="rId7"/>
    <p:sldId id="316" r:id="rId8"/>
    <p:sldId id="303" r:id="rId9"/>
    <p:sldId id="257" r:id="rId10"/>
    <p:sldId id="318" r:id="rId11"/>
    <p:sldId id="321" r:id="rId12"/>
    <p:sldId id="301" r:id="rId13"/>
    <p:sldId id="317" r:id="rId14"/>
    <p:sldId id="270" r:id="rId15"/>
    <p:sldId id="306" r:id="rId16"/>
    <p:sldId id="319" r:id="rId17"/>
    <p:sldId id="322" r:id="rId18"/>
    <p:sldId id="314" r:id="rId19"/>
    <p:sldId id="298" r:id="rId20"/>
    <p:sldId id="259" r:id="rId21"/>
    <p:sldId id="299" r:id="rId22"/>
    <p:sldId id="313" r:id="rId23"/>
    <p:sldId id="258" r:id="rId24"/>
    <p:sldId id="324" r:id="rId25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14" y="114"/>
      </p:cViewPr>
      <p:guideLst>
        <p:guide orient="horz" pos="218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E9083C-C6F6-4401-B50F-1012E3EB596D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AEBB7-6866-45B9-8421-5FDF29CCA3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9016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BB7-6866-45B9-8421-5FDF29CCA35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55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BB7-6866-45B9-8421-5FDF29CCA352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5683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BB7-6866-45B9-8421-5FDF29CCA352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859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BB7-6866-45B9-8421-5FDF29CCA352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70105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BB7-6866-45B9-8421-5FDF29CCA352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5412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BB7-6866-45B9-8421-5FDF29CCA352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01117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BB7-6866-45B9-8421-5FDF29CCA352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78229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BB7-6866-45B9-8421-5FDF29CCA352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31190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20964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48207EA-5605-420E-94EC-69EF4E41730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3536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48207EA-5605-420E-94EC-69EF4E41730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4629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BB7-6866-45B9-8421-5FDF29CCA35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1899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BB7-6866-45B9-8421-5FDF29CCA35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92958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BB7-6866-45B9-8421-5FDF29CCA35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721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BB7-6866-45B9-8421-5FDF29CCA35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1666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BB7-6866-45B9-8421-5FDF29CCA35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71328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48207EA-5605-420E-94EC-69EF4E41730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/>
              </a:r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7618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B0E1-2220-4CBF-BD09-CCD157E13C2B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62F-9EF3-4187-AF7E-62A326C6E3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B0E1-2220-4CBF-BD09-CCD157E13C2B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62F-9EF3-4187-AF7E-62A326C6E3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B0E1-2220-4CBF-BD09-CCD157E13C2B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62F-9EF3-4187-AF7E-62A326C6E3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F598-0CB9-453C-A676-50970C41B58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2744-1E64-4684-BE09-3FCEA7DC4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ferris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F598-0CB9-453C-A676-50970C41B58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2744-1E64-4684-BE09-3FCEA7DC4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ferris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F598-0CB9-453C-A676-50970C41B58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2744-1E64-4684-BE09-3FCEA7DC4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ferris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200153"/>
            <a:ext cx="5384800" cy="3394075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00153"/>
            <a:ext cx="5384800" cy="3394075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F598-0CB9-453C-A676-50970C41B58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2744-1E64-4684-BE09-3FCEA7DC4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ferris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5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0" y="1535115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F598-0CB9-453C-A676-50970C41B58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2744-1E64-4684-BE09-3FCEA7DC4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ferris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F598-0CB9-453C-A676-50970C41B58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2744-1E64-4684-BE09-3FCEA7DC4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ferris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4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F598-0CB9-453C-A676-50970C41B58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2744-1E64-4684-BE09-3FCEA7DC4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ferris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4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51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F598-0CB9-453C-A676-50970C41B58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2744-1E64-4684-BE09-3FCEA7DC4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ferris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B0E1-2220-4CBF-BD09-CCD157E13C2B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62F-9EF3-4187-AF7E-62A326C6E3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F598-0CB9-453C-A676-50970C41B58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2744-1E64-4684-BE09-3FCEA7DC4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ferris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4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F598-0CB9-453C-A676-50970C41B58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2744-1E64-4684-BE09-3FCEA7DC4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ferris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4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06377"/>
            <a:ext cx="2743200" cy="438785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06377"/>
            <a:ext cx="8026400" cy="438785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F598-0CB9-453C-A676-50970C41B58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2744-1E64-4684-BE09-3FCEA7DC4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14:ferris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4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5906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0363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7144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6870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7516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3346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14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B0E1-2220-4CBF-BD09-CCD157E13C2B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62F-9EF3-4187-AF7E-62A326C6E3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2131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1506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921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46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B0E1-2220-4CBF-BD09-CCD157E13C2B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62F-9EF3-4187-AF7E-62A326C6E3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B0E1-2220-4CBF-BD09-CCD157E13C2B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62F-9EF3-4187-AF7E-62A326C6E3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B0E1-2220-4CBF-BD09-CCD157E13C2B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62F-9EF3-4187-AF7E-62A326C6E3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B0E1-2220-4CBF-BD09-CCD157E13C2B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62F-9EF3-4187-AF7E-62A326C6E3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B0E1-2220-4CBF-BD09-CCD157E13C2B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62F-9EF3-4187-AF7E-62A326C6E3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B0E1-2220-4CBF-BD09-CCD157E13C2B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662F-9EF3-4187-AF7E-62A326C6E3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1B0E1-2220-4CBF-BD09-CCD157E13C2B}" type="datetimeFigureOut">
              <a:rPr lang="zh-CN" altLang="en-US" smtClean="0"/>
              <a:t>2023/2/22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9662F-9EF3-4187-AF7E-62A326C6E3C0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3" r:link="rId14"/>
          <a:stretch>
            <a:fillRect/>
          </a:stretch>
        </p:blipFill>
        <p:spPr>
          <a:xfrm>
            <a:off x="838200" y="365127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B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EF598-0CB9-453C-A676-50970C41B58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A2744-1E64-4684-BE09-3FCEA7DC40B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3" r:link="rId14"/>
          <a:stretch>
            <a:fillRect/>
          </a:stretch>
        </p:blipFill>
        <p:spPr>
          <a:xfrm>
            <a:off x="838200" y="365127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4000">
        <p14:ferris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4000">
        <p:fade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92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9600">
              <a:latin typeface="美体字" panose="00000500000000000000" pitchFamily="2" charset="-122"/>
              <a:ea typeface="美体字" panose="00000500000000000000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73035" y="1167014"/>
            <a:ext cx="4949932" cy="4638540"/>
          </a:xfrm>
          <a:prstGeom prst="rect">
            <a:avLst/>
          </a:prstGeom>
          <a:noFill/>
          <a:ln w="174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8" name="Picture 4"/>
          <p:cNvPicPr>
            <a:picLocks noChangeAspect="1" noChangeArrowheads="1" noCrop="1"/>
          </p:cNvPicPr>
          <p:nvPr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 bwMode="auto">
          <a:xfrm>
            <a:off x="6096000" y="866911"/>
            <a:ext cx="6096000" cy="483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87363" y="743084"/>
            <a:ext cx="5121275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矩形 9"/>
          <p:cNvSpPr/>
          <p:nvPr/>
        </p:nvSpPr>
        <p:spPr>
          <a:xfrm>
            <a:off x="8564354" y="6014040"/>
            <a:ext cx="11592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0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20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Tm="21920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99246" y="296216"/>
            <a:ext cx="11410681" cy="6207617"/>
          </a:xfrm>
          <a:prstGeom prst="rect">
            <a:avLst/>
          </a:prstGeom>
          <a:noFill/>
          <a:ln w="1746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128432" y="1116673"/>
            <a:ext cx="9952305" cy="470898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4000" b="1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4000" b="1" dirty="0" smtClean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大家的思维模式正处在形成和发展的过程中。</a:t>
            </a:r>
            <a:r>
              <a:rPr lang="zh-CN" altLang="en-US" sz="4000" b="1" dirty="0" smtClean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在日常生活和学习中，这两种思维</a:t>
            </a:r>
            <a:r>
              <a:rPr lang="zh-CN" altLang="en-US" sz="4000" b="1" dirty="0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交替出现</a:t>
            </a:r>
            <a:r>
              <a:rPr lang="zh-CN" altLang="en-US" sz="4000" b="1" dirty="0" smtClean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，有时候成长型思维占主导，有时候固定型思维占主导。当</a:t>
            </a:r>
            <a:r>
              <a:rPr lang="zh-CN" altLang="en-US" sz="4000" b="1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我们面对挑战的时候</a:t>
            </a:r>
            <a:r>
              <a:rPr lang="zh-CN" altLang="en-US" sz="4000" b="1" dirty="0" smtClean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，要警惕不要掉入固定</a:t>
            </a:r>
            <a:r>
              <a:rPr lang="zh-CN" altLang="en-US" sz="4000" b="1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型思维的陷阱</a:t>
            </a:r>
            <a:endParaRPr lang="zh-CN" altLang="en-US" sz="4000" b="1" i="0" dirty="0">
              <a:solidFill>
                <a:srgbClr val="C0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slow" advTm="27079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871531" y="1892829"/>
            <a:ext cx="2016224" cy="2016224"/>
          </a:xfrm>
          <a:prstGeom prst="rect">
            <a:avLst/>
          </a:prstGeom>
          <a:solidFill>
            <a:srgbClr val="FFBB7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r>
              <a:rPr lang="en-US" altLang="zh-CN" sz="10665" b="1" i="1">
                <a:solidFill>
                  <a:prstClr val="white"/>
                </a:solidFill>
                <a:latin typeface="Calibri"/>
                <a:ea typeface="宋体" panose="02010600030101010101" pitchFamily="2" charset="-122"/>
                <a:cs typeface="Arial"/>
              </a:rPr>
              <a:t>1</a:t>
            </a:r>
            <a:endParaRPr lang="zh-CN" altLang="en-US" sz="10665" b="1" i="1">
              <a:solidFill>
                <a:prstClr val="white"/>
              </a:solidFill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3887755" y="3909053"/>
            <a:ext cx="2016224" cy="2016224"/>
          </a:xfrm>
          <a:prstGeom prst="rect">
            <a:avLst/>
          </a:prstGeom>
          <a:solidFill>
            <a:srgbClr val="FFBB7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r>
              <a:rPr lang="en-US" altLang="zh-CN" sz="10665" b="1" i="1">
                <a:solidFill>
                  <a:prstClr val="white"/>
                </a:solidFill>
                <a:latin typeface="Calibri"/>
                <a:ea typeface="宋体" panose="02010600030101010101" pitchFamily="2" charset="-122"/>
                <a:cs typeface="Arial"/>
              </a:rPr>
              <a:t>2</a:t>
            </a:r>
            <a:endParaRPr lang="zh-CN" altLang="en-US" sz="10665" b="1" i="1">
              <a:solidFill>
                <a:prstClr val="white"/>
              </a:solidFill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5903979" y="1892829"/>
            <a:ext cx="2016224" cy="2016224"/>
          </a:xfrm>
          <a:prstGeom prst="rect">
            <a:avLst/>
          </a:prstGeom>
          <a:solidFill>
            <a:srgbClr val="FFBB7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r>
              <a:rPr lang="en-US" altLang="zh-CN" sz="10665" b="1" i="1">
                <a:solidFill>
                  <a:prstClr val="white"/>
                </a:solidFill>
                <a:latin typeface="Calibri"/>
                <a:ea typeface="宋体" panose="02010600030101010101" pitchFamily="2" charset="-122"/>
                <a:cs typeface="Arial"/>
              </a:rPr>
              <a:t>3</a:t>
            </a:r>
            <a:endParaRPr lang="zh-CN" altLang="en-US" sz="10665" b="1" i="1">
              <a:solidFill>
                <a:prstClr val="white"/>
              </a:solidFill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7920203" y="3909053"/>
            <a:ext cx="2016224" cy="2016224"/>
          </a:xfrm>
          <a:prstGeom prst="rect">
            <a:avLst/>
          </a:prstGeom>
          <a:solidFill>
            <a:srgbClr val="FFBB7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r>
              <a:rPr lang="en-US" altLang="zh-CN" sz="10665" b="1" i="1">
                <a:solidFill>
                  <a:prstClr val="white"/>
                </a:solidFill>
                <a:latin typeface="Calibri"/>
                <a:ea typeface="宋体" panose="02010600030101010101" pitchFamily="2" charset="-122"/>
                <a:cs typeface="Arial"/>
              </a:rPr>
              <a:t>4</a:t>
            </a:r>
            <a:endParaRPr lang="zh-CN" altLang="en-US" sz="10665" b="1" i="1">
              <a:solidFill>
                <a:prstClr val="white"/>
              </a:solidFill>
              <a:latin typeface="Calibri"/>
              <a:ea typeface="宋体" panose="02010600030101010101" pitchFamily="2" charset="-122"/>
              <a:cs typeface="Arial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577115" y="3909053"/>
            <a:ext cx="2589170" cy="2016224"/>
            <a:chOff x="1182836" y="2931790"/>
            <a:chExt cx="1941877" cy="1512168"/>
          </a:xfrm>
        </p:grpSpPr>
        <p:sp>
          <p:nvSpPr>
            <p:cNvPr id="27" name="矩形 26"/>
            <p:cNvSpPr/>
            <p:nvPr/>
          </p:nvSpPr>
          <p:spPr>
            <a:xfrm>
              <a:off x="1403648" y="2931790"/>
              <a:ext cx="1512168" cy="1512168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200"/>
              <a:endParaRPr lang="zh-CN" altLang="en-US" sz="2400">
                <a:solidFill>
                  <a:prstClr val="white"/>
                </a:solidFill>
                <a:latin typeface="Calibri"/>
                <a:ea typeface="宋体" panose="02010600030101010101" pitchFamily="2" charset="-122"/>
                <a:cs typeface="Arial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1182836" y="3425226"/>
              <a:ext cx="1941877" cy="500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200"/>
              <a:r>
                <a:rPr lang="zh-CN" altLang="en-US" sz="3735" b="1">
                  <a:solidFill>
                    <a:srgbClr val="040413"/>
                  </a:solidFill>
                  <a:latin typeface="方正姚体" panose="02010601030101010101" charset="-122"/>
                  <a:ea typeface="方正姚体" panose="02010601030101010101" charset="-122"/>
                  <a:cs typeface="Arial"/>
                </a:rPr>
                <a:t>“我不行”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676040" y="1892829"/>
            <a:ext cx="2589170" cy="2016224"/>
            <a:chOff x="2757031" y="1419622"/>
            <a:chExt cx="1941877" cy="1512168"/>
          </a:xfrm>
        </p:grpSpPr>
        <p:sp>
          <p:nvSpPr>
            <p:cNvPr id="33" name="矩形 32"/>
            <p:cNvSpPr/>
            <p:nvPr/>
          </p:nvSpPr>
          <p:spPr>
            <a:xfrm>
              <a:off x="2915816" y="1419622"/>
              <a:ext cx="1512168" cy="1512168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200"/>
              <a:endParaRPr lang="zh-CN" altLang="en-US" sz="2400">
                <a:solidFill>
                  <a:prstClr val="white"/>
                </a:solidFill>
                <a:latin typeface="Calibri"/>
                <a:ea typeface="宋体" panose="02010600030101010101" pitchFamily="2" charset="-122"/>
                <a:cs typeface="Arial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2757031" y="1913058"/>
              <a:ext cx="1941877" cy="500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200"/>
              <a:r>
                <a:rPr lang="zh-CN" altLang="en-US" sz="3735" b="1">
                  <a:solidFill>
                    <a:srgbClr val="040413"/>
                  </a:solidFill>
                  <a:latin typeface="方正姚体" panose="02010601030101010101" charset="-122"/>
                  <a:ea typeface="方正姚体" panose="02010601030101010101" charset="-122"/>
                  <a:cs typeface="Arial"/>
                </a:rPr>
                <a:t>“太难了”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903980" y="3909053"/>
            <a:ext cx="2108269" cy="2016224"/>
            <a:chOff x="4427983" y="2931790"/>
            <a:chExt cx="1581201" cy="1512168"/>
          </a:xfrm>
        </p:grpSpPr>
        <p:sp>
          <p:nvSpPr>
            <p:cNvPr id="36" name="矩形 35"/>
            <p:cNvSpPr/>
            <p:nvPr/>
          </p:nvSpPr>
          <p:spPr>
            <a:xfrm>
              <a:off x="4427984" y="2931790"/>
              <a:ext cx="1512168" cy="1512168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200"/>
              <a:endParaRPr lang="zh-CN" altLang="en-US" sz="2400">
                <a:solidFill>
                  <a:prstClr val="white"/>
                </a:solidFill>
                <a:latin typeface="Calibri"/>
                <a:ea typeface="宋体" panose="02010600030101010101" pitchFamily="2" charset="-122"/>
                <a:cs typeface="Arial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4427983" y="3434055"/>
              <a:ext cx="1581201" cy="500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200"/>
              <a:r>
                <a:rPr lang="zh-CN" altLang="en-US" sz="3735" b="1">
                  <a:solidFill>
                    <a:srgbClr val="040413"/>
                  </a:solidFill>
                  <a:latin typeface="方正姚体" panose="02010601030101010101" charset="-122"/>
                  <a:ea typeface="方正姚体" panose="02010601030101010101" charset="-122"/>
                  <a:cs typeface="Arial"/>
                </a:rPr>
                <a:t>努力没用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7877389" y="1892829"/>
            <a:ext cx="2108269" cy="2016224"/>
            <a:chOff x="5908038" y="1419622"/>
            <a:chExt cx="1581201" cy="1512168"/>
          </a:xfrm>
        </p:grpSpPr>
        <p:sp>
          <p:nvSpPr>
            <p:cNvPr id="37" name="矩形 36"/>
            <p:cNvSpPr/>
            <p:nvPr/>
          </p:nvSpPr>
          <p:spPr>
            <a:xfrm>
              <a:off x="5940152" y="1419622"/>
              <a:ext cx="1512168" cy="1512168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200"/>
              <a:endParaRPr lang="zh-CN" altLang="en-US" sz="2400">
                <a:solidFill>
                  <a:prstClr val="white"/>
                </a:solidFill>
                <a:latin typeface="Calibri"/>
                <a:ea typeface="宋体" panose="02010600030101010101" pitchFamily="2" charset="-122"/>
                <a:cs typeface="Arial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5908038" y="1929435"/>
              <a:ext cx="1581201" cy="500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200"/>
              <a:r>
                <a:rPr lang="zh-CN" altLang="en-US" sz="3735" b="1">
                  <a:solidFill>
                    <a:srgbClr val="040413"/>
                  </a:solidFill>
                  <a:latin typeface="方正姚体" panose="02010601030101010101" charset="-122"/>
                  <a:ea typeface="方正姚体" panose="02010601030101010101" charset="-122"/>
                  <a:cs typeface="Arial"/>
                </a:rPr>
                <a:t>畏惧挑战</a:t>
              </a:r>
            </a:p>
          </p:txBody>
        </p:sp>
      </p:grpSp>
      <p:sp>
        <p:nvSpPr>
          <p:cNvPr id="20" name="TextBox 13"/>
          <p:cNvSpPr txBox="1"/>
          <p:nvPr/>
        </p:nvSpPr>
        <p:spPr>
          <a:xfrm>
            <a:off x="3394874" y="471058"/>
            <a:ext cx="57246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5400" b="1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固定型思维的陷阱</a:t>
            </a: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904" y="393271"/>
            <a:ext cx="3081481" cy="99894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62420">
        <p14:pan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6242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4" grpId="0" animBg="1"/>
      <p:bldP spid="35" grpId="0" animBg="1"/>
      <p:bldP spid="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208720" y="2969114"/>
            <a:ext cx="700827" cy="2919856"/>
            <a:chOff x="570048" y="2976265"/>
            <a:chExt cx="700827" cy="2919856"/>
          </a:xfrm>
        </p:grpSpPr>
        <p:sp>
          <p:nvSpPr>
            <p:cNvPr id="10" name="Oval 2"/>
            <p:cNvSpPr/>
            <p:nvPr/>
          </p:nvSpPr>
          <p:spPr>
            <a:xfrm>
              <a:off x="570048" y="2976265"/>
              <a:ext cx="700827" cy="70082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字魂36号-正文宋楷" panose="02000000000000000000" pitchFamily="2" charset="-122"/>
                <a:ea typeface="字魂36号-正文宋楷" panose="02000000000000000000" pitchFamily="2" charset="-122"/>
              </a:endParaRPr>
            </a:p>
          </p:txBody>
        </p:sp>
        <p:sp>
          <p:nvSpPr>
            <p:cNvPr id="11" name="Shape 2554"/>
            <p:cNvSpPr/>
            <p:nvPr/>
          </p:nvSpPr>
          <p:spPr>
            <a:xfrm>
              <a:off x="745547" y="3167665"/>
              <a:ext cx="349829" cy="318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855" y="18900"/>
                  </a:moveTo>
                  <a:cubicBezTo>
                    <a:pt x="7279" y="18900"/>
                    <a:pt x="6684" y="18827"/>
                    <a:pt x="6086" y="18683"/>
                  </a:cubicBezTo>
                  <a:cubicBezTo>
                    <a:pt x="6017" y="18666"/>
                    <a:pt x="5946" y="18658"/>
                    <a:pt x="5876" y="18658"/>
                  </a:cubicBezTo>
                  <a:cubicBezTo>
                    <a:pt x="5756" y="18658"/>
                    <a:pt x="5636" y="18682"/>
                    <a:pt x="5523" y="18729"/>
                  </a:cubicBezTo>
                  <a:lnTo>
                    <a:pt x="2957" y="19815"/>
                  </a:lnTo>
                  <a:lnTo>
                    <a:pt x="3365" y="18243"/>
                  </a:lnTo>
                  <a:cubicBezTo>
                    <a:pt x="3474" y="17827"/>
                    <a:pt x="3345" y="17380"/>
                    <a:pt x="3039" y="17108"/>
                  </a:cubicBezTo>
                  <a:cubicBezTo>
                    <a:pt x="1712" y="15926"/>
                    <a:pt x="982" y="14358"/>
                    <a:pt x="982" y="12690"/>
                  </a:cubicBezTo>
                  <a:cubicBezTo>
                    <a:pt x="982" y="9266"/>
                    <a:pt x="4065" y="6480"/>
                    <a:pt x="7855" y="6480"/>
                  </a:cubicBezTo>
                  <a:cubicBezTo>
                    <a:pt x="11644" y="6480"/>
                    <a:pt x="14727" y="9266"/>
                    <a:pt x="14727" y="12690"/>
                  </a:cubicBezTo>
                  <a:cubicBezTo>
                    <a:pt x="14727" y="16114"/>
                    <a:pt x="11644" y="18900"/>
                    <a:pt x="7855" y="18900"/>
                  </a:cubicBezTo>
                  <a:moveTo>
                    <a:pt x="7855" y="5400"/>
                  </a:moveTo>
                  <a:cubicBezTo>
                    <a:pt x="3517" y="5400"/>
                    <a:pt x="0" y="8664"/>
                    <a:pt x="0" y="12690"/>
                  </a:cubicBezTo>
                  <a:cubicBezTo>
                    <a:pt x="0" y="14758"/>
                    <a:pt x="932" y="16620"/>
                    <a:pt x="2422" y="17947"/>
                  </a:cubicBezTo>
                  <a:lnTo>
                    <a:pt x="1473" y="21600"/>
                  </a:lnTo>
                  <a:lnTo>
                    <a:pt x="5876" y="19738"/>
                  </a:lnTo>
                  <a:cubicBezTo>
                    <a:pt x="6509" y="19891"/>
                    <a:pt x="7169" y="19980"/>
                    <a:pt x="7855" y="19980"/>
                  </a:cubicBezTo>
                  <a:cubicBezTo>
                    <a:pt x="12192" y="19980"/>
                    <a:pt x="15709" y="16716"/>
                    <a:pt x="15709" y="12690"/>
                  </a:cubicBezTo>
                  <a:cubicBezTo>
                    <a:pt x="15709" y="8664"/>
                    <a:pt x="12192" y="5400"/>
                    <a:pt x="7855" y="5400"/>
                  </a:cubicBezTo>
                  <a:moveTo>
                    <a:pt x="21600" y="7290"/>
                  </a:moveTo>
                  <a:cubicBezTo>
                    <a:pt x="21600" y="3264"/>
                    <a:pt x="18084" y="0"/>
                    <a:pt x="13745" y="0"/>
                  </a:cubicBezTo>
                  <a:cubicBezTo>
                    <a:pt x="10506" y="0"/>
                    <a:pt x="7725" y="1821"/>
                    <a:pt x="6525" y="4422"/>
                  </a:cubicBezTo>
                  <a:cubicBezTo>
                    <a:pt x="6912" y="4367"/>
                    <a:pt x="7306" y="4332"/>
                    <a:pt x="7708" y="4326"/>
                  </a:cubicBezTo>
                  <a:cubicBezTo>
                    <a:pt x="8875" y="2394"/>
                    <a:pt x="11143" y="1080"/>
                    <a:pt x="13745" y="1080"/>
                  </a:cubicBezTo>
                  <a:cubicBezTo>
                    <a:pt x="17535" y="1080"/>
                    <a:pt x="20618" y="3866"/>
                    <a:pt x="20618" y="7290"/>
                  </a:cubicBezTo>
                  <a:cubicBezTo>
                    <a:pt x="20618" y="8958"/>
                    <a:pt x="19888" y="10526"/>
                    <a:pt x="18561" y="11707"/>
                  </a:cubicBezTo>
                  <a:cubicBezTo>
                    <a:pt x="18255" y="11980"/>
                    <a:pt x="18126" y="12428"/>
                    <a:pt x="18234" y="12843"/>
                  </a:cubicBezTo>
                  <a:lnTo>
                    <a:pt x="18643" y="14415"/>
                  </a:lnTo>
                  <a:lnTo>
                    <a:pt x="16613" y="13556"/>
                  </a:lnTo>
                  <a:cubicBezTo>
                    <a:pt x="16573" y="13922"/>
                    <a:pt x="16500" y="14278"/>
                    <a:pt x="16411" y="14628"/>
                  </a:cubicBezTo>
                  <a:lnTo>
                    <a:pt x="20127" y="16200"/>
                  </a:lnTo>
                  <a:lnTo>
                    <a:pt x="19178" y="12547"/>
                  </a:lnTo>
                  <a:cubicBezTo>
                    <a:pt x="20669" y="11220"/>
                    <a:pt x="21600" y="9358"/>
                    <a:pt x="21600" y="729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600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字魂36号-正文宋楷" panose="02000000000000000000" pitchFamily="2" charset="-122"/>
                <a:ea typeface="字魂36号-正文宋楷" panose="02000000000000000000" pitchFamily="2" charset="-122"/>
              </a:endParaRPr>
            </a:p>
          </p:txBody>
        </p:sp>
        <p:sp>
          <p:nvSpPr>
            <p:cNvPr id="12" name="Oval 33"/>
            <p:cNvSpPr/>
            <p:nvPr/>
          </p:nvSpPr>
          <p:spPr>
            <a:xfrm>
              <a:off x="570048" y="4104978"/>
              <a:ext cx="700827" cy="70082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字魂36号-正文宋楷" panose="02000000000000000000" pitchFamily="2" charset="-122"/>
                <a:ea typeface="字魂36号-正文宋楷" panose="02000000000000000000" pitchFamily="2" charset="-122"/>
              </a:endParaRPr>
            </a:p>
          </p:txBody>
        </p:sp>
        <p:sp>
          <p:nvSpPr>
            <p:cNvPr id="13" name="Oval 36"/>
            <p:cNvSpPr/>
            <p:nvPr/>
          </p:nvSpPr>
          <p:spPr>
            <a:xfrm>
              <a:off x="570048" y="5195294"/>
              <a:ext cx="700827" cy="70082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字魂36号-正文宋楷" panose="02000000000000000000" pitchFamily="2" charset="-122"/>
                <a:ea typeface="字魂36号-正文宋楷" panose="02000000000000000000" pitchFamily="2" charset="-122"/>
              </a:endParaRPr>
            </a:p>
          </p:txBody>
        </p:sp>
        <p:sp>
          <p:nvSpPr>
            <p:cNvPr id="14" name="Shape 2633"/>
            <p:cNvSpPr/>
            <p:nvPr/>
          </p:nvSpPr>
          <p:spPr>
            <a:xfrm>
              <a:off x="748467" y="4287253"/>
              <a:ext cx="349829" cy="349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144" y="18334"/>
                  </a:moveTo>
                  <a:lnTo>
                    <a:pt x="15583" y="6873"/>
                  </a:lnTo>
                  <a:lnTo>
                    <a:pt x="20168" y="6873"/>
                  </a:lnTo>
                  <a:cubicBezTo>
                    <a:pt x="20168" y="6873"/>
                    <a:pt x="12144" y="18334"/>
                    <a:pt x="12144" y="18334"/>
                  </a:cubicBezTo>
                  <a:close/>
                  <a:moveTo>
                    <a:pt x="10800" y="19403"/>
                  </a:moveTo>
                  <a:lnTo>
                    <a:pt x="7041" y="6873"/>
                  </a:lnTo>
                  <a:lnTo>
                    <a:pt x="14559" y="6873"/>
                  </a:lnTo>
                  <a:cubicBezTo>
                    <a:pt x="14559" y="6873"/>
                    <a:pt x="10800" y="19403"/>
                    <a:pt x="10800" y="19403"/>
                  </a:cubicBezTo>
                  <a:close/>
                  <a:moveTo>
                    <a:pt x="1432" y="6873"/>
                  </a:moveTo>
                  <a:lnTo>
                    <a:pt x="6017" y="6873"/>
                  </a:lnTo>
                  <a:lnTo>
                    <a:pt x="9456" y="18334"/>
                  </a:lnTo>
                  <a:cubicBezTo>
                    <a:pt x="9456" y="18334"/>
                    <a:pt x="1432" y="6873"/>
                    <a:pt x="1432" y="6873"/>
                  </a:cubicBezTo>
                  <a:close/>
                  <a:moveTo>
                    <a:pt x="6578" y="982"/>
                  </a:moveTo>
                  <a:lnTo>
                    <a:pt x="8536" y="982"/>
                  </a:lnTo>
                  <a:lnTo>
                    <a:pt x="6082" y="5891"/>
                  </a:lnTo>
                  <a:lnTo>
                    <a:pt x="1669" y="5891"/>
                  </a:lnTo>
                  <a:cubicBezTo>
                    <a:pt x="1669" y="5891"/>
                    <a:pt x="6578" y="982"/>
                    <a:pt x="6578" y="982"/>
                  </a:cubicBezTo>
                  <a:close/>
                  <a:moveTo>
                    <a:pt x="11973" y="982"/>
                  </a:moveTo>
                  <a:lnTo>
                    <a:pt x="14427" y="5891"/>
                  </a:lnTo>
                  <a:lnTo>
                    <a:pt x="7173" y="5891"/>
                  </a:lnTo>
                  <a:lnTo>
                    <a:pt x="9627" y="982"/>
                  </a:lnTo>
                  <a:cubicBezTo>
                    <a:pt x="9627" y="982"/>
                    <a:pt x="11973" y="982"/>
                    <a:pt x="11973" y="982"/>
                  </a:cubicBezTo>
                  <a:close/>
                  <a:moveTo>
                    <a:pt x="15022" y="982"/>
                  </a:moveTo>
                  <a:lnTo>
                    <a:pt x="19931" y="5891"/>
                  </a:lnTo>
                  <a:lnTo>
                    <a:pt x="15518" y="5891"/>
                  </a:lnTo>
                  <a:lnTo>
                    <a:pt x="13064" y="982"/>
                  </a:lnTo>
                  <a:cubicBezTo>
                    <a:pt x="13064" y="982"/>
                    <a:pt x="15022" y="982"/>
                    <a:pt x="15022" y="982"/>
                  </a:cubicBezTo>
                  <a:close/>
                  <a:moveTo>
                    <a:pt x="21600" y="6382"/>
                  </a:moveTo>
                  <a:cubicBezTo>
                    <a:pt x="21600" y="6272"/>
                    <a:pt x="21557" y="6175"/>
                    <a:pt x="21495" y="6093"/>
                  </a:cubicBezTo>
                  <a:lnTo>
                    <a:pt x="21502" y="6088"/>
                  </a:lnTo>
                  <a:lnTo>
                    <a:pt x="21471" y="6057"/>
                  </a:lnTo>
                  <a:cubicBezTo>
                    <a:pt x="21459" y="6044"/>
                    <a:pt x="21448" y="6032"/>
                    <a:pt x="21434" y="6020"/>
                  </a:cubicBezTo>
                  <a:lnTo>
                    <a:pt x="15611" y="197"/>
                  </a:lnTo>
                  <a:lnTo>
                    <a:pt x="15604" y="201"/>
                  </a:lnTo>
                  <a:cubicBezTo>
                    <a:pt x="15514" y="82"/>
                    <a:pt x="15379" y="0"/>
                    <a:pt x="15218" y="0"/>
                  </a:cubicBezTo>
                  <a:lnTo>
                    <a:pt x="6382" y="0"/>
                  </a:lnTo>
                  <a:cubicBezTo>
                    <a:pt x="6221" y="0"/>
                    <a:pt x="6086" y="82"/>
                    <a:pt x="5996" y="201"/>
                  </a:cubicBezTo>
                  <a:lnTo>
                    <a:pt x="5989" y="197"/>
                  </a:lnTo>
                  <a:lnTo>
                    <a:pt x="166" y="6020"/>
                  </a:lnTo>
                  <a:cubicBezTo>
                    <a:pt x="152" y="6032"/>
                    <a:pt x="141" y="6044"/>
                    <a:pt x="129" y="6057"/>
                  </a:cubicBezTo>
                  <a:lnTo>
                    <a:pt x="98" y="6088"/>
                  </a:lnTo>
                  <a:lnTo>
                    <a:pt x="105" y="6093"/>
                  </a:lnTo>
                  <a:cubicBezTo>
                    <a:pt x="43" y="6175"/>
                    <a:pt x="0" y="6272"/>
                    <a:pt x="0" y="6382"/>
                  </a:cubicBezTo>
                  <a:cubicBezTo>
                    <a:pt x="0" y="6499"/>
                    <a:pt x="46" y="6602"/>
                    <a:pt x="115" y="6686"/>
                  </a:cubicBezTo>
                  <a:lnTo>
                    <a:pt x="109" y="6690"/>
                  </a:lnTo>
                  <a:lnTo>
                    <a:pt x="10418" y="21418"/>
                  </a:lnTo>
                  <a:lnTo>
                    <a:pt x="10424" y="21413"/>
                  </a:lnTo>
                  <a:cubicBezTo>
                    <a:pt x="10514" y="21525"/>
                    <a:pt x="10646" y="21600"/>
                    <a:pt x="10800" y="21600"/>
                  </a:cubicBezTo>
                  <a:cubicBezTo>
                    <a:pt x="10954" y="21600"/>
                    <a:pt x="11086" y="21525"/>
                    <a:pt x="11176" y="21413"/>
                  </a:cubicBezTo>
                  <a:lnTo>
                    <a:pt x="11182" y="21418"/>
                  </a:lnTo>
                  <a:lnTo>
                    <a:pt x="21491" y="6690"/>
                  </a:lnTo>
                  <a:lnTo>
                    <a:pt x="21485" y="6686"/>
                  </a:lnTo>
                  <a:cubicBezTo>
                    <a:pt x="21553" y="6602"/>
                    <a:pt x="21600" y="6499"/>
                    <a:pt x="21600" y="6382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600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字魂36号-正文宋楷" panose="02000000000000000000" pitchFamily="2" charset="-122"/>
                <a:ea typeface="字魂36号-正文宋楷" panose="02000000000000000000" pitchFamily="2" charset="-122"/>
              </a:endParaRPr>
            </a:p>
          </p:txBody>
        </p:sp>
        <p:sp>
          <p:nvSpPr>
            <p:cNvPr id="15" name="Shape 2613"/>
            <p:cNvSpPr/>
            <p:nvPr/>
          </p:nvSpPr>
          <p:spPr>
            <a:xfrm>
              <a:off x="745547" y="5377569"/>
              <a:ext cx="349829" cy="349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36" y="1964"/>
                  </a:moveTo>
                  <a:lnTo>
                    <a:pt x="10800" y="1964"/>
                  </a:lnTo>
                  <a:cubicBezTo>
                    <a:pt x="8836" y="1964"/>
                    <a:pt x="8836" y="0"/>
                    <a:pt x="6873" y="0"/>
                  </a:cubicBezTo>
                  <a:lnTo>
                    <a:pt x="1964" y="0"/>
                  </a:lnTo>
                  <a:cubicBezTo>
                    <a:pt x="879" y="0"/>
                    <a:pt x="0" y="879"/>
                    <a:pt x="0" y="1964"/>
                  </a:cubicBezTo>
                  <a:lnTo>
                    <a:pt x="0" y="15709"/>
                  </a:lnTo>
                  <a:cubicBezTo>
                    <a:pt x="0" y="16794"/>
                    <a:pt x="879" y="17673"/>
                    <a:pt x="1964" y="17673"/>
                  </a:cubicBezTo>
                  <a:lnTo>
                    <a:pt x="6599" y="17673"/>
                  </a:lnTo>
                  <a:cubicBezTo>
                    <a:pt x="6257" y="17372"/>
                    <a:pt x="5941" y="17046"/>
                    <a:pt x="5656" y="16691"/>
                  </a:cubicBezTo>
                  <a:lnTo>
                    <a:pt x="1964" y="16691"/>
                  </a:lnTo>
                  <a:cubicBezTo>
                    <a:pt x="1422" y="16691"/>
                    <a:pt x="982" y="16252"/>
                    <a:pt x="982" y="15709"/>
                  </a:cubicBezTo>
                  <a:lnTo>
                    <a:pt x="982" y="5891"/>
                  </a:lnTo>
                  <a:lnTo>
                    <a:pt x="6599" y="5891"/>
                  </a:lnTo>
                  <a:cubicBezTo>
                    <a:pt x="7023" y="5517"/>
                    <a:pt x="7484" y="5185"/>
                    <a:pt x="7982" y="4909"/>
                  </a:cubicBezTo>
                  <a:lnTo>
                    <a:pt x="982" y="4909"/>
                  </a:lnTo>
                  <a:lnTo>
                    <a:pt x="982" y="1964"/>
                  </a:lnTo>
                  <a:cubicBezTo>
                    <a:pt x="982" y="1422"/>
                    <a:pt x="1422" y="982"/>
                    <a:pt x="1964" y="982"/>
                  </a:cubicBezTo>
                  <a:lnTo>
                    <a:pt x="6873" y="982"/>
                  </a:lnTo>
                  <a:cubicBezTo>
                    <a:pt x="8345" y="982"/>
                    <a:pt x="8345" y="2946"/>
                    <a:pt x="10800" y="2946"/>
                  </a:cubicBezTo>
                  <a:lnTo>
                    <a:pt x="19636" y="2946"/>
                  </a:lnTo>
                  <a:cubicBezTo>
                    <a:pt x="20178" y="2946"/>
                    <a:pt x="20618" y="3385"/>
                    <a:pt x="20618" y="3927"/>
                  </a:cubicBezTo>
                  <a:lnTo>
                    <a:pt x="20618" y="4909"/>
                  </a:lnTo>
                  <a:lnTo>
                    <a:pt x="15582" y="4909"/>
                  </a:lnTo>
                  <a:cubicBezTo>
                    <a:pt x="16080" y="5185"/>
                    <a:pt x="16541" y="5517"/>
                    <a:pt x="16965" y="5891"/>
                  </a:cubicBezTo>
                  <a:lnTo>
                    <a:pt x="20618" y="5891"/>
                  </a:lnTo>
                  <a:lnTo>
                    <a:pt x="20618" y="15709"/>
                  </a:lnTo>
                  <a:cubicBezTo>
                    <a:pt x="20618" y="16252"/>
                    <a:pt x="20178" y="16691"/>
                    <a:pt x="19636" y="16691"/>
                  </a:cubicBezTo>
                  <a:lnTo>
                    <a:pt x="18766" y="16691"/>
                  </a:lnTo>
                  <a:lnTo>
                    <a:pt x="19738" y="17663"/>
                  </a:lnTo>
                  <a:cubicBezTo>
                    <a:pt x="20774" y="17609"/>
                    <a:pt x="21600" y="16759"/>
                    <a:pt x="21600" y="15709"/>
                  </a:cubicBezTo>
                  <a:lnTo>
                    <a:pt x="21600" y="3927"/>
                  </a:lnTo>
                  <a:cubicBezTo>
                    <a:pt x="21600" y="2843"/>
                    <a:pt x="20721" y="1964"/>
                    <a:pt x="19636" y="1964"/>
                  </a:cubicBezTo>
                  <a:moveTo>
                    <a:pt x="11782" y="17673"/>
                  </a:moveTo>
                  <a:cubicBezTo>
                    <a:pt x="8529" y="17673"/>
                    <a:pt x="5891" y="15036"/>
                    <a:pt x="5891" y="11782"/>
                  </a:cubicBezTo>
                  <a:cubicBezTo>
                    <a:pt x="5891" y="8529"/>
                    <a:pt x="8529" y="5891"/>
                    <a:pt x="11782" y="5891"/>
                  </a:cubicBezTo>
                  <a:cubicBezTo>
                    <a:pt x="15035" y="5891"/>
                    <a:pt x="17673" y="8529"/>
                    <a:pt x="17673" y="11782"/>
                  </a:cubicBezTo>
                  <a:cubicBezTo>
                    <a:pt x="17673" y="15036"/>
                    <a:pt x="15035" y="17673"/>
                    <a:pt x="11782" y="17673"/>
                  </a:cubicBezTo>
                  <a:moveTo>
                    <a:pt x="16972" y="16278"/>
                  </a:moveTo>
                  <a:cubicBezTo>
                    <a:pt x="18018" y="15072"/>
                    <a:pt x="18655" y="13503"/>
                    <a:pt x="18655" y="11782"/>
                  </a:cubicBezTo>
                  <a:cubicBezTo>
                    <a:pt x="18655" y="7987"/>
                    <a:pt x="15578" y="4910"/>
                    <a:pt x="11782" y="4910"/>
                  </a:cubicBezTo>
                  <a:cubicBezTo>
                    <a:pt x="7986" y="4910"/>
                    <a:pt x="4909" y="7987"/>
                    <a:pt x="4909" y="11782"/>
                  </a:cubicBezTo>
                  <a:cubicBezTo>
                    <a:pt x="4909" y="15578"/>
                    <a:pt x="7986" y="18655"/>
                    <a:pt x="11782" y="18655"/>
                  </a:cubicBezTo>
                  <a:cubicBezTo>
                    <a:pt x="13503" y="18655"/>
                    <a:pt x="15072" y="18017"/>
                    <a:pt x="16278" y="16972"/>
                  </a:cubicBezTo>
                  <a:lnTo>
                    <a:pt x="16972" y="17666"/>
                  </a:lnTo>
                  <a:cubicBezTo>
                    <a:pt x="16969" y="17668"/>
                    <a:pt x="16967" y="17671"/>
                    <a:pt x="16965" y="17673"/>
                  </a:cubicBezTo>
                  <a:lnTo>
                    <a:pt x="16979" y="17673"/>
                  </a:lnTo>
                  <a:lnTo>
                    <a:pt x="20762" y="21457"/>
                  </a:lnTo>
                  <a:cubicBezTo>
                    <a:pt x="20851" y="21546"/>
                    <a:pt x="20974" y="21600"/>
                    <a:pt x="21109" y="21600"/>
                  </a:cubicBezTo>
                  <a:cubicBezTo>
                    <a:pt x="21380" y="21600"/>
                    <a:pt x="21600" y="21381"/>
                    <a:pt x="21600" y="21109"/>
                  </a:cubicBezTo>
                  <a:cubicBezTo>
                    <a:pt x="21600" y="20974"/>
                    <a:pt x="21545" y="20851"/>
                    <a:pt x="21456" y="20762"/>
                  </a:cubicBezTo>
                  <a:cubicBezTo>
                    <a:pt x="21456" y="20762"/>
                    <a:pt x="16972" y="16278"/>
                    <a:pt x="16972" y="1627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600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字魂36号-正文宋楷" panose="02000000000000000000" pitchFamily="2" charset="-122"/>
                <a:ea typeface="字魂36号-正文宋楷" panose="02000000000000000000" pitchFamily="2" charset="-122"/>
              </a:endParaRPr>
            </a:p>
          </p:txBody>
        </p:sp>
      </p:grpSp>
      <p:sp>
        <p:nvSpPr>
          <p:cNvPr id="18" name="TextBox 34"/>
          <p:cNvSpPr txBox="1"/>
          <p:nvPr/>
        </p:nvSpPr>
        <p:spPr>
          <a:xfrm>
            <a:off x="1980271" y="3057918"/>
            <a:ext cx="4368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考试成绩不理想的时候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</p:txBody>
      </p:sp>
      <p:sp>
        <p:nvSpPr>
          <p:cNvPr id="21" name="TextBox 34"/>
          <p:cNvSpPr txBox="1"/>
          <p:nvPr/>
        </p:nvSpPr>
        <p:spPr>
          <a:xfrm>
            <a:off x="1980271" y="4193407"/>
            <a:ext cx="4368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上课听不懂老师讲的内容</a:t>
            </a:r>
            <a:endParaRPr lang="en-US" altLang="zh-CN" sz="2800">
              <a:solidFill>
                <a:schemeClr val="tx1">
                  <a:lumMod val="75000"/>
                  <a:lumOff val="2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</p:txBody>
      </p:sp>
      <p:sp>
        <p:nvSpPr>
          <p:cNvPr id="24" name="TextBox 34"/>
          <p:cNvSpPr txBox="1"/>
          <p:nvPr/>
        </p:nvSpPr>
        <p:spPr>
          <a:xfrm>
            <a:off x="2133828" y="5283722"/>
            <a:ext cx="8793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2800">
                <a:solidFill>
                  <a:prstClr val="black">
                    <a:lumMod val="75000"/>
                    <a:lumOff val="25000"/>
                  </a:prst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努力过后，成绩依然没有进步的时候</a:t>
            </a:r>
            <a:endParaRPr lang="en-US" altLang="zh-CN" sz="2800">
              <a:solidFill>
                <a:prstClr val="black">
                  <a:lumMod val="75000"/>
                  <a:lumOff val="25000"/>
                </a:prst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99246" y="296216"/>
            <a:ext cx="11410681" cy="6207617"/>
          </a:xfrm>
          <a:prstGeom prst="rect">
            <a:avLst/>
          </a:prstGeom>
          <a:noFill/>
          <a:ln w="1746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896225" y="1328148"/>
            <a:ext cx="9066927" cy="70067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1256666" y="1402205"/>
            <a:ext cx="8464279" cy="523220"/>
            <a:chOff x="1698436" y="3521531"/>
            <a:chExt cx="8464279" cy="523220"/>
          </a:xfrm>
        </p:grpSpPr>
        <p:sp>
          <p:nvSpPr>
            <p:cNvPr id="7" name="TextBox 33"/>
            <p:cNvSpPr txBox="1"/>
            <p:nvPr/>
          </p:nvSpPr>
          <p:spPr>
            <a:xfrm>
              <a:off x="1698436" y="3552309"/>
              <a:ext cx="877163" cy="461665"/>
            </a:xfrm>
            <a:prstGeom prst="rect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2400" spc="30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Montserrat Semi" charset="0"/>
                </a:rPr>
                <a:t>觉察</a:t>
              </a:r>
              <a:endParaRPr lang="en-US" sz="2400" spc="3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Montserrat Semi" charset="0"/>
              </a:endParaRPr>
            </a:p>
          </p:txBody>
        </p:sp>
        <p:sp>
          <p:nvSpPr>
            <p:cNvPr id="8" name="TextBox 34"/>
            <p:cNvSpPr txBox="1"/>
            <p:nvPr/>
          </p:nvSpPr>
          <p:spPr>
            <a:xfrm>
              <a:off x="2765236" y="3521531"/>
              <a:ext cx="73974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solidFill>
                    <a:schemeClr val="bg1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Lato Light" charset="0"/>
                </a:rPr>
                <a:t>你有掉入过固定型思维陷阱当中吗？</a:t>
              </a:r>
              <a:r>
                <a:rPr lang="en-US" sz="2800" dirty="0">
                  <a:solidFill>
                    <a:schemeClr val="bg1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Lato Light" charset="0"/>
                </a:rPr>
                <a:t> </a:t>
              </a:r>
            </a:p>
          </p:txBody>
        </p:sp>
      </p:grpSp>
      <p:sp>
        <p:nvSpPr>
          <p:cNvPr id="36" name="文本框 35"/>
          <p:cNvSpPr txBox="1"/>
          <p:nvPr/>
        </p:nvSpPr>
        <p:spPr>
          <a:xfrm>
            <a:off x="4658106" y="562655"/>
            <a:ext cx="3714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字魂36号-正文宋楷" panose="02000000000000000000" pitchFamily="2" charset="-122"/>
                <a:ea typeface="字魂36号-正文宋楷" panose="02000000000000000000" pitchFamily="2" charset="-122"/>
              </a:rPr>
              <a:t>回忆与觉察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6104585" y="2969115"/>
            <a:ext cx="700827" cy="1829540"/>
            <a:chOff x="570048" y="2976265"/>
            <a:chExt cx="700827" cy="1829540"/>
          </a:xfrm>
        </p:grpSpPr>
        <p:sp>
          <p:nvSpPr>
            <p:cNvPr id="29" name="Oval 2"/>
            <p:cNvSpPr/>
            <p:nvPr/>
          </p:nvSpPr>
          <p:spPr>
            <a:xfrm>
              <a:off x="570048" y="2976265"/>
              <a:ext cx="700827" cy="70082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字魂36号-正文宋楷" panose="02000000000000000000" pitchFamily="2" charset="-122"/>
                <a:ea typeface="字魂36号-正文宋楷" panose="02000000000000000000" pitchFamily="2" charset="-122"/>
              </a:endParaRPr>
            </a:p>
          </p:txBody>
        </p:sp>
        <p:sp>
          <p:nvSpPr>
            <p:cNvPr id="32" name="Shape 2554"/>
            <p:cNvSpPr/>
            <p:nvPr/>
          </p:nvSpPr>
          <p:spPr>
            <a:xfrm>
              <a:off x="745547" y="3167665"/>
              <a:ext cx="349829" cy="318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855" y="18900"/>
                  </a:moveTo>
                  <a:cubicBezTo>
                    <a:pt x="7279" y="18900"/>
                    <a:pt x="6684" y="18827"/>
                    <a:pt x="6086" y="18683"/>
                  </a:cubicBezTo>
                  <a:cubicBezTo>
                    <a:pt x="6017" y="18666"/>
                    <a:pt x="5946" y="18658"/>
                    <a:pt x="5876" y="18658"/>
                  </a:cubicBezTo>
                  <a:cubicBezTo>
                    <a:pt x="5756" y="18658"/>
                    <a:pt x="5636" y="18682"/>
                    <a:pt x="5523" y="18729"/>
                  </a:cubicBezTo>
                  <a:lnTo>
                    <a:pt x="2957" y="19815"/>
                  </a:lnTo>
                  <a:lnTo>
                    <a:pt x="3365" y="18243"/>
                  </a:lnTo>
                  <a:cubicBezTo>
                    <a:pt x="3474" y="17827"/>
                    <a:pt x="3345" y="17380"/>
                    <a:pt x="3039" y="17108"/>
                  </a:cubicBezTo>
                  <a:cubicBezTo>
                    <a:pt x="1712" y="15926"/>
                    <a:pt x="982" y="14358"/>
                    <a:pt x="982" y="12690"/>
                  </a:cubicBezTo>
                  <a:cubicBezTo>
                    <a:pt x="982" y="9266"/>
                    <a:pt x="4065" y="6480"/>
                    <a:pt x="7855" y="6480"/>
                  </a:cubicBezTo>
                  <a:cubicBezTo>
                    <a:pt x="11644" y="6480"/>
                    <a:pt x="14727" y="9266"/>
                    <a:pt x="14727" y="12690"/>
                  </a:cubicBezTo>
                  <a:cubicBezTo>
                    <a:pt x="14727" y="16114"/>
                    <a:pt x="11644" y="18900"/>
                    <a:pt x="7855" y="18900"/>
                  </a:cubicBezTo>
                  <a:moveTo>
                    <a:pt x="7855" y="5400"/>
                  </a:moveTo>
                  <a:cubicBezTo>
                    <a:pt x="3517" y="5400"/>
                    <a:pt x="0" y="8664"/>
                    <a:pt x="0" y="12690"/>
                  </a:cubicBezTo>
                  <a:cubicBezTo>
                    <a:pt x="0" y="14758"/>
                    <a:pt x="932" y="16620"/>
                    <a:pt x="2422" y="17947"/>
                  </a:cubicBezTo>
                  <a:lnTo>
                    <a:pt x="1473" y="21600"/>
                  </a:lnTo>
                  <a:lnTo>
                    <a:pt x="5876" y="19738"/>
                  </a:lnTo>
                  <a:cubicBezTo>
                    <a:pt x="6509" y="19891"/>
                    <a:pt x="7169" y="19980"/>
                    <a:pt x="7855" y="19980"/>
                  </a:cubicBezTo>
                  <a:cubicBezTo>
                    <a:pt x="12192" y="19980"/>
                    <a:pt x="15709" y="16716"/>
                    <a:pt x="15709" y="12690"/>
                  </a:cubicBezTo>
                  <a:cubicBezTo>
                    <a:pt x="15709" y="8664"/>
                    <a:pt x="12192" y="5400"/>
                    <a:pt x="7855" y="5400"/>
                  </a:cubicBezTo>
                  <a:moveTo>
                    <a:pt x="21600" y="7290"/>
                  </a:moveTo>
                  <a:cubicBezTo>
                    <a:pt x="21600" y="3264"/>
                    <a:pt x="18084" y="0"/>
                    <a:pt x="13745" y="0"/>
                  </a:cubicBezTo>
                  <a:cubicBezTo>
                    <a:pt x="10506" y="0"/>
                    <a:pt x="7725" y="1821"/>
                    <a:pt x="6525" y="4422"/>
                  </a:cubicBezTo>
                  <a:cubicBezTo>
                    <a:pt x="6912" y="4367"/>
                    <a:pt x="7306" y="4332"/>
                    <a:pt x="7708" y="4326"/>
                  </a:cubicBezTo>
                  <a:cubicBezTo>
                    <a:pt x="8875" y="2394"/>
                    <a:pt x="11143" y="1080"/>
                    <a:pt x="13745" y="1080"/>
                  </a:cubicBezTo>
                  <a:cubicBezTo>
                    <a:pt x="17535" y="1080"/>
                    <a:pt x="20618" y="3866"/>
                    <a:pt x="20618" y="7290"/>
                  </a:cubicBezTo>
                  <a:cubicBezTo>
                    <a:pt x="20618" y="8958"/>
                    <a:pt x="19888" y="10526"/>
                    <a:pt x="18561" y="11707"/>
                  </a:cubicBezTo>
                  <a:cubicBezTo>
                    <a:pt x="18255" y="11980"/>
                    <a:pt x="18126" y="12428"/>
                    <a:pt x="18234" y="12843"/>
                  </a:cubicBezTo>
                  <a:lnTo>
                    <a:pt x="18643" y="14415"/>
                  </a:lnTo>
                  <a:lnTo>
                    <a:pt x="16613" y="13556"/>
                  </a:lnTo>
                  <a:cubicBezTo>
                    <a:pt x="16573" y="13922"/>
                    <a:pt x="16500" y="14278"/>
                    <a:pt x="16411" y="14628"/>
                  </a:cubicBezTo>
                  <a:lnTo>
                    <a:pt x="20127" y="16200"/>
                  </a:lnTo>
                  <a:lnTo>
                    <a:pt x="19178" y="12547"/>
                  </a:lnTo>
                  <a:cubicBezTo>
                    <a:pt x="20669" y="11220"/>
                    <a:pt x="21600" y="9358"/>
                    <a:pt x="21600" y="729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600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字魂36号-正文宋楷" panose="02000000000000000000" pitchFamily="2" charset="-122"/>
                <a:ea typeface="字魂36号-正文宋楷" panose="02000000000000000000" pitchFamily="2" charset="-122"/>
              </a:endParaRPr>
            </a:p>
          </p:txBody>
        </p:sp>
        <p:sp>
          <p:nvSpPr>
            <p:cNvPr id="37" name="Oval 33"/>
            <p:cNvSpPr/>
            <p:nvPr/>
          </p:nvSpPr>
          <p:spPr>
            <a:xfrm>
              <a:off x="570048" y="4104978"/>
              <a:ext cx="700827" cy="70082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>
                <a:latin typeface="字魂36号-正文宋楷" panose="02000000000000000000" pitchFamily="2" charset="-122"/>
                <a:ea typeface="字魂36号-正文宋楷" panose="02000000000000000000" pitchFamily="2" charset="-122"/>
              </a:endParaRPr>
            </a:p>
          </p:txBody>
        </p:sp>
        <p:sp>
          <p:nvSpPr>
            <p:cNvPr id="39" name="Shape 2633"/>
            <p:cNvSpPr/>
            <p:nvPr/>
          </p:nvSpPr>
          <p:spPr>
            <a:xfrm>
              <a:off x="748467" y="4287253"/>
              <a:ext cx="349829" cy="349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144" y="18334"/>
                  </a:moveTo>
                  <a:lnTo>
                    <a:pt x="15583" y="6873"/>
                  </a:lnTo>
                  <a:lnTo>
                    <a:pt x="20168" y="6873"/>
                  </a:lnTo>
                  <a:cubicBezTo>
                    <a:pt x="20168" y="6873"/>
                    <a:pt x="12144" y="18334"/>
                    <a:pt x="12144" y="18334"/>
                  </a:cubicBezTo>
                  <a:close/>
                  <a:moveTo>
                    <a:pt x="10800" y="19403"/>
                  </a:moveTo>
                  <a:lnTo>
                    <a:pt x="7041" y="6873"/>
                  </a:lnTo>
                  <a:lnTo>
                    <a:pt x="14559" y="6873"/>
                  </a:lnTo>
                  <a:cubicBezTo>
                    <a:pt x="14559" y="6873"/>
                    <a:pt x="10800" y="19403"/>
                    <a:pt x="10800" y="19403"/>
                  </a:cubicBezTo>
                  <a:close/>
                  <a:moveTo>
                    <a:pt x="1432" y="6873"/>
                  </a:moveTo>
                  <a:lnTo>
                    <a:pt x="6017" y="6873"/>
                  </a:lnTo>
                  <a:lnTo>
                    <a:pt x="9456" y="18334"/>
                  </a:lnTo>
                  <a:cubicBezTo>
                    <a:pt x="9456" y="18334"/>
                    <a:pt x="1432" y="6873"/>
                    <a:pt x="1432" y="6873"/>
                  </a:cubicBezTo>
                  <a:close/>
                  <a:moveTo>
                    <a:pt x="6578" y="982"/>
                  </a:moveTo>
                  <a:lnTo>
                    <a:pt x="8536" y="982"/>
                  </a:lnTo>
                  <a:lnTo>
                    <a:pt x="6082" y="5891"/>
                  </a:lnTo>
                  <a:lnTo>
                    <a:pt x="1669" y="5891"/>
                  </a:lnTo>
                  <a:cubicBezTo>
                    <a:pt x="1669" y="5891"/>
                    <a:pt x="6578" y="982"/>
                    <a:pt x="6578" y="982"/>
                  </a:cubicBezTo>
                  <a:close/>
                  <a:moveTo>
                    <a:pt x="11973" y="982"/>
                  </a:moveTo>
                  <a:lnTo>
                    <a:pt x="14427" y="5891"/>
                  </a:lnTo>
                  <a:lnTo>
                    <a:pt x="7173" y="5891"/>
                  </a:lnTo>
                  <a:lnTo>
                    <a:pt x="9627" y="982"/>
                  </a:lnTo>
                  <a:cubicBezTo>
                    <a:pt x="9627" y="982"/>
                    <a:pt x="11973" y="982"/>
                    <a:pt x="11973" y="982"/>
                  </a:cubicBezTo>
                  <a:close/>
                  <a:moveTo>
                    <a:pt x="15022" y="982"/>
                  </a:moveTo>
                  <a:lnTo>
                    <a:pt x="19931" y="5891"/>
                  </a:lnTo>
                  <a:lnTo>
                    <a:pt x="15518" y="5891"/>
                  </a:lnTo>
                  <a:lnTo>
                    <a:pt x="13064" y="982"/>
                  </a:lnTo>
                  <a:cubicBezTo>
                    <a:pt x="13064" y="982"/>
                    <a:pt x="15022" y="982"/>
                    <a:pt x="15022" y="982"/>
                  </a:cubicBezTo>
                  <a:close/>
                  <a:moveTo>
                    <a:pt x="21600" y="6382"/>
                  </a:moveTo>
                  <a:cubicBezTo>
                    <a:pt x="21600" y="6272"/>
                    <a:pt x="21557" y="6175"/>
                    <a:pt x="21495" y="6093"/>
                  </a:cubicBezTo>
                  <a:lnTo>
                    <a:pt x="21502" y="6088"/>
                  </a:lnTo>
                  <a:lnTo>
                    <a:pt x="21471" y="6057"/>
                  </a:lnTo>
                  <a:cubicBezTo>
                    <a:pt x="21459" y="6044"/>
                    <a:pt x="21448" y="6032"/>
                    <a:pt x="21434" y="6020"/>
                  </a:cubicBezTo>
                  <a:lnTo>
                    <a:pt x="15611" y="197"/>
                  </a:lnTo>
                  <a:lnTo>
                    <a:pt x="15604" y="201"/>
                  </a:lnTo>
                  <a:cubicBezTo>
                    <a:pt x="15514" y="82"/>
                    <a:pt x="15379" y="0"/>
                    <a:pt x="15218" y="0"/>
                  </a:cubicBezTo>
                  <a:lnTo>
                    <a:pt x="6382" y="0"/>
                  </a:lnTo>
                  <a:cubicBezTo>
                    <a:pt x="6221" y="0"/>
                    <a:pt x="6086" y="82"/>
                    <a:pt x="5996" y="201"/>
                  </a:cubicBezTo>
                  <a:lnTo>
                    <a:pt x="5989" y="197"/>
                  </a:lnTo>
                  <a:lnTo>
                    <a:pt x="166" y="6020"/>
                  </a:lnTo>
                  <a:cubicBezTo>
                    <a:pt x="152" y="6032"/>
                    <a:pt x="141" y="6044"/>
                    <a:pt x="129" y="6057"/>
                  </a:cubicBezTo>
                  <a:lnTo>
                    <a:pt x="98" y="6088"/>
                  </a:lnTo>
                  <a:lnTo>
                    <a:pt x="105" y="6093"/>
                  </a:lnTo>
                  <a:cubicBezTo>
                    <a:pt x="43" y="6175"/>
                    <a:pt x="0" y="6272"/>
                    <a:pt x="0" y="6382"/>
                  </a:cubicBezTo>
                  <a:cubicBezTo>
                    <a:pt x="0" y="6499"/>
                    <a:pt x="46" y="6602"/>
                    <a:pt x="115" y="6686"/>
                  </a:cubicBezTo>
                  <a:lnTo>
                    <a:pt x="109" y="6690"/>
                  </a:lnTo>
                  <a:lnTo>
                    <a:pt x="10418" y="21418"/>
                  </a:lnTo>
                  <a:lnTo>
                    <a:pt x="10424" y="21413"/>
                  </a:lnTo>
                  <a:cubicBezTo>
                    <a:pt x="10514" y="21525"/>
                    <a:pt x="10646" y="21600"/>
                    <a:pt x="10800" y="21600"/>
                  </a:cubicBezTo>
                  <a:cubicBezTo>
                    <a:pt x="10954" y="21600"/>
                    <a:pt x="11086" y="21525"/>
                    <a:pt x="11176" y="21413"/>
                  </a:cubicBezTo>
                  <a:lnTo>
                    <a:pt x="11182" y="21418"/>
                  </a:lnTo>
                  <a:lnTo>
                    <a:pt x="21491" y="6690"/>
                  </a:lnTo>
                  <a:lnTo>
                    <a:pt x="21485" y="6686"/>
                  </a:lnTo>
                  <a:cubicBezTo>
                    <a:pt x="21553" y="6602"/>
                    <a:pt x="21600" y="6499"/>
                    <a:pt x="21600" y="6382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19045" tIns="19045" rIns="19045" bIns="19045" anchor="ctr"/>
            <a:lstStyle/>
            <a:p>
              <a:pPr defTabSz="228600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500">
                <a:latin typeface="字魂36号-正文宋楷" panose="02000000000000000000" pitchFamily="2" charset="-122"/>
                <a:ea typeface="字魂36号-正文宋楷" panose="02000000000000000000" pitchFamily="2" charset="-122"/>
              </a:endParaRPr>
            </a:p>
          </p:txBody>
        </p:sp>
      </p:grpSp>
      <p:sp>
        <p:nvSpPr>
          <p:cNvPr id="41" name="TextBox 34"/>
          <p:cNvSpPr txBox="1"/>
          <p:nvPr/>
        </p:nvSpPr>
        <p:spPr>
          <a:xfrm>
            <a:off x="7033979" y="3057918"/>
            <a:ext cx="4368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看到别人进步的时候</a:t>
            </a:r>
            <a:endParaRPr lang="en-US" sz="2800">
              <a:solidFill>
                <a:schemeClr val="tx1">
                  <a:lumMod val="75000"/>
                  <a:lumOff val="2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</p:txBody>
      </p:sp>
      <p:sp>
        <p:nvSpPr>
          <p:cNvPr id="42" name="TextBox 34"/>
          <p:cNvSpPr txBox="1"/>
          <p:nvPr/>
        </p:nvSpPr>
        <p:spPr>
          <a:xfrm>
            <a:off x="7052470" y="4193408"/>
            <a:ext cx="4368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当听到他人批评的时候</a:t>
            </a:r>
            <a:endParaRPr lang="en-US" altLang="zh-CN" sz="2800">
              <a:solidFill>
                <a:schemeClr val="tx1">
                  <a:lumMod val="75000"/>
                  <a:lumOff val="2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64205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4" grpId="0"/>
      <p:bldP spid="41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99246" y="296216"/>
            <a:ext cx="11410681" cy="6207617"/>
          </a:xfrm>
          <a:prstGeom prst="rect">
            <a:avLst/>
          </a:prstGeom>
          <a:noFill/>
          <a:ln w="1746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文本框 31"/>
          <p:cNvSpPr txBox="1"/>
          <p:nvPr/>
        </p:nvSpPr>
        <p:spPr>
          <a:xfrm>
            <a:off x="2956778" y="771240"/>
            <a:ext cx="6134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>
                <a:solidFill>
                  <a:schemeClr val="tx1">
                    <a:lumMod val="75000"/>
                    <a:lumOff val="2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换个说法，换个思维</a:t>
            </a:r>
          </a:p>
        </p:txBody>
      </p:sp>
      <p:sp>
        <p:nvSpPr>
          <p:cNvPr id="4" name="任意多边形 3"/>
          <p:cNvSpPr/>
          <p:nvPr/>
        </p:nvSpPr>
        <p:spPr>
          <a:xfrm>
            <a:off x="4261705" y="3017531"/>
            <a:ext cx="3524249" cy="1057330"/>
          </a:xfrm>
          <a:custGeom>
            <a:avLst/>
            <a:gdLst>
              <a:gd name="connsiteX0" fmla="*/ 1086031 w 1086031"/>
              <a:gd name="connsiteY0" fmla="*/ 0 h 647484"/>
              <a:gd name="connsiteX1" fmla="*/ 1062533 w 1086031"/>
              <a:gd name="connsiteY1" fmla="*/ 64200 h 647484"/>
              <a:gd name="connsiteX2" fmla="*/ 1023294 w 1086031"/>
              <a:gd name="connsiteY2" fmla="*/ 323741 h 647484"/>
              <a:gd name="connsiteX3" fmla="*/ 1062533 w 1086031"/>
              <a:gd name="connsiteY3" fmla="*/ 583282 h 647484"/>
              <a:gd name="connsiteX4" fmla="*/ 1086031 w 1086031"/>
              <a:gd name="connsiteY4" fmla="*/ 647484 h 647484"/>
              <a:gd name="connsiteX5" fmla="*/ 1033656 w 1086031"/>
              <a:gd name="connsiteY5" fmla="*/ 615665 h 647484"/>
              <a:gd name="connsiteX6" fmla="*/ 543014 w 1086031"/>
              <a:gd name="connsiteY6" fmla="*/ 491430 h 647484"/>
              <a:gd name="connsiteX7" fmla="*/ 52372 w 1086031"/>
              <a:gd name="connsiteY7" fmla="*/ 615665 h 647484"/>
              <a:gd name="connsiteX8" fmla="*/ 0 w 1086031"/>
              <a:gd name="connsiteY8" fmla="*/ 647482 h 647484"/>
              <a:gd name="connsiteX9" fmla="*/ 23497 w 1086031"/>
              <a:gd name="connsiteY9" fmla="*/ 583282 h 647484"/>
              <a:gd name="connsiteX10" fmla="*/ 62736 w 1086031"/>
              <a:gd name="connsiteY10" fmla="*/ 323741 h 647484"/>
              <a:gd name="connsiteX11" fmla="*/ 23497 w 1086031"/>
              <a:gd name="connsiteY11" fmla="*/ 64200 h 647484"/>
              <a:gd name="connsiteX12" fmla="*/ 0 w 1086031"/>
              <a:gd name="connsiteY12" fmla="*/ 2 h 647484"/>
              <a:gd name="connsiteX13" fmla="*/ 52372 w 1086031"/>
              <a:gd name="connsiteY13" fmla="*/ 31818 h 647484"/>
              <a:gd name="connsiteX14" fmla="*/ 543014 w 1086031"/>
              <a:gd name="connsiteY14" fmla="*/ 156053 h 647484"/>
              <a:gd name="connsiteX15" fmla="*/ 1033656 w 1086031"/>
              <a:gd name="connsiteY15" fmla="*/ 31818 h 647484"/>
              <a:gd name="connsiteX16" fmla="*/ 1086031 w 1086031"/>
              <a:gd name="connsiteY16" fmla="*/ 0 h 64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86031" h="647484">
                <a:moveTo>
                  <a:pt x="1086031" y="0"/>
                </a:moveTo>
                <a:lnTo>
                  <a:pt x="1062533" y="64200"/>
                </a:lnTo>
                <a:cubicBezTo>
                  <a:pt x="1037032" y="146189"/>
                  <a:pt x="1023294" y="233361"/>
                  <a:pt x="1023294" y="323741"/>
                </a:cubicBezTo>
                <a:cubicBezTo>
                  <a:pt x="1023294" y="414121"/>
                  <a:pt x="1037032" y="501293"/>
                  <a:pt x="1062533" y="583282"/>
                </a:cubicBezTo>
                <a:lnTo>
                  <a:pt x="1086031" y="647484"/>
                </a:lnTo>
                <a:lnTo>
                  <a:pt x="1033656" y="615665"/>
                </a:lnTo>
                <a:cubicBezTo>
                  <a:pt x="887807" y="536435"/>
                  <a:pt x="720666" y="491430"/>
                  <a:pt x="543014" y="491430"/>
                </a:cubicBezTo>
                <a:cubicBezTo>
                  <a:pt x="365362" y="491430"/>
                  <a:pt x="198222" y="536435"/>
                  <a:pt x="52372" y="615665"/>
                </a:cubicBezTo>
                <a:lnTo>
                  <a:pt x="0" y="647482"/>
                </a:lnTo>
                <a:lnTo>
                  <a:pt x="23497" y="583282"/>
                </a:lnTo>
                <a:cubicBezTo>
                  <a:pt x="48998" y="501293"/>
                  <a:pt x="62736" y="414121"/>
                  <a:pt x="62736" y="323741"/>
                </a:cubicBezTo>
                <a:cubicBezTo>
                  <a:pt x="62736" y="233361"/>
                  <a:pt x="48998" y="146189"/>
                  <a:pt x="23497" y="64200"/>
                </a:cubicBezTo>
                <a:lnTo>
                  <a:pt x="0" y="2"/>
                </a:lnTo>
                <a:lnTo>
                  <a:pt x="52372" y="31818"/>
                </a:lnTo>
                <a:cubicBezTo>
                  <a:pt x="198222" y="111048"/>
                  <a:pt x="365362" y="156053"/>
                  <a:pt x="543014" y="156053"/>
                </a:cubicBezTo>
                <a:cubicBezTo>
                  <a:pt x="720666" y="156053"/>
                  <a:pt x="887807" y="111048"/>
                  <a:pt x="1033656" y="31818"/>
                </a:cubicBezTo>
                <a:lnTo>
                  <a:pt x="1086031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762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CN Light"/>
              <a:ea typeface="思源黑体 CN Light"/>
              <a:cs typeface="+mn-cs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8454837" y="2282267"/>
            <a:ext cx="2456415" cy="2527857"/>
          </a:xfrm>
          <a:prstGeom prst="ellipse">
            <a:avLst/>
          </a:prstGeom>
          <a:solidFill>
            <a:srgbClr val="F4B183"/>
          </a:solidFill>
          <a:ln w="762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CN Light"/>
              <a:ea typeface="思源黑体 CN Light"/>
              <a:cs typeface="+mn-cs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1190626" y="2282269"/>
            <a:ext cx="2466975" cy="2527857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762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CN Light"/>
              <a:ea typeface="思源黑体 CN Light"/>
              <a:cs typeface="+mn-cs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474174" y="2822918"/>
            <a:ext cx="188224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4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固定型</a:t>
            </a:r>
            <a:endParaRPr lang="en-US" altLang="zh-CN" sz="44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44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思维</a:t>
            </a:r>
          </a:p>
        </p:txBody>
      </p:sp>
      <p:sp>
        <p:nvSpPr>
          <p:cNvPr id="40" name="矩形 39"/>
          <p:cNvSpPr/>
          <p:nvPr/>
        </p:nvSpPr>
        <p:spPr>
          <a:xfrm>
            <a:off x="3762228" y="4224539"/>
            <a:ext cx="471635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勇敢承认目前的现状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同时提出积极的应对方式</a:t>
            </a:r>
          </a:p>
        </p:txBody>
      </p:sp>
      <p:sp>
        <p:nvSpPr>
          <p:cNvPr id="14" name="矩形 13"/>
          <p:cNvSpPr/>
          <p:nvPr/>
        </p:nvSpPr>
        <p:spPr>
          <a:xfrm>
            <a:off x="8741921" y="2822918"/>
            <a:ext cx="188224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成长型</a:t>
            </a:r>
            <a:endParaRPr lang="en-US" altLang="zh-CN" sz="4400" b="1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44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思维</a:t>
            </a:r>
          </a:p>
        </p:txBody>
      </p:sp>
    </p:spTree>
    <p:custDataLst>
      <p:tags r:id="rId1"/>
    </p:custDataLst>
  </p:cSld>
  <p:clrMapOvr>
    <a:masterClrMapping/>
  </p:clrMapOvr>
  <p:transition spd="slow" advTm="19086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 animBg="1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0"/>
            <a:ext cx="12192000" cy="155050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304802" y="279491"/>
            <a:ext cx="11590351" cy="1014730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转换思维</a:t>
            </a:r>
          </a:p>
        </p:txBody>
      </p:sp>
      <p:sp>
        <p:nvSpPr>
          <p:cNvPr id="10" name="文本框 40"/>
          <p:cNvSpPr txBox="1"/>
          <p:nvPr/>
        </p:nvSpPr>
        <p:spPr>
          <a:xfrm>
            <a:off x="451652" y="2072232"/>
            <a:ext cx="12665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>
                <a:solidFill>
                  <a:schemeClr val="accent2">
                    <a:lumMod val="60000"/>
                    <a:lumOff val="40000"/>
                  </a:schemeClr>
                </a:solidFill>
                <a:latin typeface="字魂36号-正文宋楷" panose="02000000000000000000" pitchFamily="2" charset="-122"/>
                <a:ea typeface="字魂36号-正文宋楷" panose="02000000000000000000" pitchFamily="2" charset="-122"/>
              </a:rPr>
              <a:t>01</a:t>
            </a:r>
            <a:endParaRPr lang="zh-CN" altLang="en-US" sz="5400">
              <a:solidFill>
                <a:schemeClr val="accent2">
                  <a:lumMod val="60000"/>
                  <a:lumOff val="40000"/>
                </a:schemeClr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</a:endParaRPr>
          </a:p>
        </p:txBody>
      </p:sp>
      <p:sp>
        <p:nvSpPr>
          <p:cNvPr id="15" name="TextBox 34"/>
          <p:cNvSpPr txBox="1"/>
          <p:nvPr/>
        </p:nvSpPr>
        <p:spPr>
          <a:xfrm>
            <a:off x="1284414" y="2196088"/>
            <a:ext cx="4678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我不擅长这个，我不行</a:t>
            </a:r>
            <a:endParaRPr lang="en-US" sz="2800" dirty="0">
              <a:solidFill>
                <a:schemeClr val="bg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</p:txBody>
      </p:sp>
      <p:sp>
        <p:nvSpPr>
          <p:cNvPr id="16" name="文本框 44"/>
          <p:cNvSpPr txBox="1"/>
          <p:nvPr/>
        </p:nvSpPr>
        <p:spPr>
          <a:xfrm>
            <a:off x="443701" y="3581938"/>
            <a:ext cx="12665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>
                <a:solidFill>
                  <a:srgbClr val="F4B183"/>
                </a:solidFill>
                <a:latin typeface="字魂36号-正文宋楷" panose="02000000000000000000" pitchFamily="2" charset="-122"/>
                <a:ea typeface="字魂36号-正文宋楷" panose="02000000000000000000" pitchFamily="2" charset="-122"/>
              </a:rPr>
              <a:t>02</a:t>
            </a:r>
            <a:endParaRPr lang="zh-CN" altLang="en-US" sz="5400">
              <a:solidFill>
                <a:srgbClr val="F4B183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</a:endParaRPr>
          </a:p>
        </p:txBody>
      </p:sp>
      <p:sp>
        <p:nvSpPr>
          <p:cNvPr id="20" name="文本框 48"/>
          <p:cNvSpPr txBox="1"/>
          <p:nvPr/>
        </p:nvSpPr>
        <p:spPr>
          <a:xfrm>
            <a:off x="451652" y="5249959"/>
            <a:ext cx="12665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>
                <a:solidFill>
                  <a:schemeClr val="accent2">
                    <a:lumMod val="60000"/>
                    <a:lumOff val="40000"/>
                  </a:schemeClr>
                </a:solidFill>
                <a:latin typeface="字魂36号-正文宋楷" panose="02000000000000000000" pitchFamily="2" charset="-122"/>
                <a:ea typeface="字魂36号-正文宋楷" panose="02000000000000000000" pitchFamily="2" charset="-122"/>
              </a:rPr>
              <a:t>03</a:t>
            </a:r>
            <a:endParaRPr lang="zh-CN" altLang="en-US" sz="5400">
              <a:solidFill>
                <a:schemeClr val="accent2">
                  <a:lumMod val="60000"/>
                  <a:lumOff val="40000"/>
                </a:schemeClr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</a:endParaRPr>
          </a:p>
        </p:txBody>
      </p:sp>
      <p:sp>
        <p:nvSpPr>
          <p:cNvPr id="28" name="文本框 40"/>
          <p:cNvSpPr txBox="1"/>
          <p:nvPr/>
        </p:nvSpPr>
        <p:spPr>
          <a:xfrm>
            <a:off x="6581777" y="1996032"/>
            <a:ext cx="12665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>
                <a:solidFill>
                  <a:schemeClr val="accent5"/>
                </a:solidFill>
                <a:latin typeface="字魂36号-正文宋楷" panose="02000000000000000000" pitchFamily="2" charset="-122"/>
                <a:ea typeface="字魂36号-正文宋楷" panose="02000000000000000000" pitchFamily="2" charset="-122"/>
              </a:rPr>
              <a:t>01</a:t>
            </a:r>
            <a:endParaRPr lang="zh-CN" altLang="en-US" sz="5400">
              <a:solidFill>
                <a:schemeClr val="accent5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</a:endParaRPr>
          </a:p>
        </p:txBody>
      </p:sp>
      <p:sp>
        <p:nvSpPr>
          <p:cNvPr id="29" name="TextBox 34"/>
          <p:cNvSpPr txBox="1"/>
          <p:nvPr/>
        </p:nvSpPr>
        <p:spPr>
          <a:xfrm>
            <a:off x="7414539" y="1765200"/>
            <a:ext cx="43686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我</a:t>
            </a:r>
            <a:r>
              <a:rPr lang="zh-CN" altLang="en-US" sz="2800" dirty="0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可能暂时做不好</a:t>
            </a:r>
            <a:r>
              <a:rPr lang="zh-CN" altLang="en-US" sz="28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，但没关系，慢慢往这个方向努力，我就会越来越擅长啦。</a:t>
            </a:r>
            <a:endParaRPr lang="en-US" sz="2800" dirty="0">
              <a:solidFill>
                <a:schemeClr val="bg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</p:txBody>
      </p:sp>
      <p:sp>
        <p:nvSpPr>
          <p:cNvPr id="30" name="文本框 44"/>
          <p:cNvSpPr txBox="1"/>
          <p:nvPr/>
        </p:nvSpPr>
        <p:spPr>
          <a:xfrm>
            <a:off x="6581777" y="3447346"/>
            <a:ext cx="12665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>
                <a:solidFill>
                  <a:schemeClr val="accent5"/>
                </a:solidFill>
                <a:latin typeface="字魂36号-正文宋楷" panose="02000000000000000000" pitchFamily="2" charset="-122"/>
                <a:ea typeface="字魂36号-正文宋楷" panose="02000000000000000000" pitchFamily="2" charset="-122"/>
              </a:rPr>
              <a:t>02</a:t>
            </a:r>
            <a:endParaRPr lang="zh-CN" altLang="en-US" sz="5400">
              <a:solidFill>
                <a:schemeClr val="accent5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</a:endParaRPr>
          </a:p>
        </p:txBody>
      </p:sp>
      <p:sp>
        <p:nvSpPr>
          <p:cNvPr id="32" name="文本框 48"/>
          <p:cNvSpPr txBox="1"/>
          <p:nvPr/>
        </p:nvSpPr>
        <p:spPr>
          <a:xfrm>
            <a:off x="6581777" y="5184362"/>
            <a:ext cx="12665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>
                <a:solidFill>
                  <a:schemeClr val="accent5"/>
                </a:solidFill>
                <a:latin typeface="字魂36号-正文宋楷" panose="02000000000000000000" pitchFamily="2" charset="-122"/>
                <a:ea typeface="字魂36号-正文宋楷" panose="02000000000000000000" pitchFamily="2" charset="-122"/>
              </a:rPr>
              <a:t>03</a:t>
            </a:r>
            <a:endParaRPr lang="zh-CN" altLang="en-US" sz="5400">
              <a:solidFill>
                <a:schemeClr val="accent5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</a:endParaRPr>
          </a:p>
        </p:txBody>
      </p:sp>
      <p:sp>
        <p:nvSpPr>
          <p:cNvPr id="2" name="TextBox 34"/>
          <p:cNvSpPr txBox="1"/>
          <p:nvPr/>
        </p:nvSpPr>
        <p:spPr>
          <a:xfrm>
            <a:off x="1285989" y="3586844"/>
            <a:ext cx="4819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2800">
                <a:solidFill>
                  <a:prstClr val="white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数学太难了，我就不是学</a:t>
            </a:r>
            <a:endParaRPr lang="en-US" altLang="zh-CN" sz="2800">
              <a:solidFill>
                <a:prstClr val="white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  <a:p>
            <a:pPr lvl="0"/>
            <a:r>
              <a:rPr lang="zh-CN" altLang="en-US" sz="2800">
                <a:solidFill>
                  <a:prstClr val="white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数学的料</a:t>
            </a:r>
            <a:endParaRPr lang="en-US" altLang="zh-CN" sz="2800">
              <a:solidFill>
                <a:prstClr val="white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</p:txBody>
      </p:sp>
      <p:sp>
        <p:nvSpPr>
          <p:cNvPr id="4" name="TextBox 34"/>
          <p:cNvSpPr txBox="1"/>
          <p:nvPr/>
        </p:nvSpPr>
        <p:spPr>
          <a:xfrm>
            <a:off x="1284413" y="5384418"/>
            <a:ext cx="4815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2800">
                <a:solidFill>
                  <a:prstClr val="white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我就是不懂，根本理解不了</a:t>
            </a:r>
            <a:endParaRPr lang="en-US" altLang="zh-CN" sz="2800">
              <a:solidFill>
                <a:prstClr val="white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</p:txBody>
      </p:sp>
      <p:sp>
        <p:nvSpPr>
          <p:cNvPr id="7" name="TextBox 34"/>
          <p:cNvSpPr txBox="1"/>
          <p:nvPr/>
        </p:nvSpPr>
        <p:spPr>
          <a:xfrm>
            <a:off x="7414541" y="3351107"/>
            <a:ext cx="4368639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2800">
                <a:solidFill>
                  <a:prstClr val="white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在数学这门学科上，</a:t>
            </a:r>
            <a:r>
              <a:rPr lang="zh-CN" altLang="en-US" sz="2800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可能我暂时还没有找到适合我的方法</a:t>
            </a:r>
            <a:endParaRPr lang="en-US" altLang="zh-CN" sz="2800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</p:txBody>
      </p:sp>
      <p:sp>
        <p:nvSpPr>
          <p:cNvPr id="8" name="TextBox 34"/>
          <p:cNvSpPr txBox="1"/>
          <p:nvPr/>
        </p:nvSpPr>
        <p:spPr>
          <a:xfrm>
            <a:off x="7414539" y="4953530"/>
            <a:ext cx="43686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2800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我忽略了什么吗？</a:t>
            </a:r>
            <a:r>
              <a:rPr lang="zh-CN" altLang="en-US" sz="2800">
                <a:solidFill>
                  <a:prstClr val="white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只要把我漏掉的，忽略的找出来，肯定能搞明白。</a:t>
            </a:r>
            <a:endParaRPr lang="en-US" altLang="zh-CN" sz="2800">
              <a:solidFill>
                <a:prstClr val="white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78107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6" grpId="0"/>
      <p:bldP spid="20" grpId="0"/>
      <p:bldP spid="28" grpId="0"/>
      <p:bldP spid="29" grpId="0"/>
      <p:bldP spid="30" grpId="0"/>
      <p:bldP spid="32" grpId="0"/>
      <p:bldP spid="2" grpId="0"/>
      <p:bldP spid="4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99246" y="296216"/>
            <a:ext cx="11410681" cy="6207617"/>
          </a:xfrm>
          <a:prstGeom prst="rect">
            <a:avLst/>
          </a:prstGeom>
          <a:noFill/>
          <a:ln w="1746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31"/>
          <p:cNvSpPr txBox="1"/>
          <p:nvPr/>
        </p:nvSpPr>
        <p:spPr>
          <a:xfrm>
            <a:off x="944246" y="771525"/>
            <a:ext cx="102641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成长型思维的魔力</a:t>
            </a:r>
            <a:r>
              <a:rPr lang="en-US" altLang="zh-CN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—— </a:t>
            </a:r>
            <a:r>
              <a:rPr lang="zh-CN" altLang="en-US" sz="4400" dirty="0" smtClean="0">
                <a:solidFill>
                  <a:schemeClr val="accent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暂且</a:t>
            </a:r>
            <a:r>
              <a:rPr lang="zh-CN" alt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的力量</a:t>
            </a:r>
          </a:p>
        </p:txBody>
      </p:sp>
      <p:sp>
        <p:nvSpPr>
          <p:cNvPr id="10" name="椭圆 9"/>
          <p:cNvSpPr/>
          <p:nvPr/>
        </p:nvSpPr>
        <p:spPr>
          <a:xfrm>
            <a:off x="2222339" y="2314712"/>
            <a:ext cx="2456415" cy="2527857"/>
          </a:xfrm>
          <a:prstGeom prst="ellipse">
            <a:avLst/>
          </a:prstGeom>
          <a:solidFill>
            <a:srgbClr val="F4B183"/>
          </a:solidFill>
          <a:ln w="762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 CN Light"/>
              <a:ea typeface="思源黑体 CN Light"/>
              <a:cs typeface="+mn-cs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968411" y="2855366"/>
            <a:ext cx="296427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400" b="1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Not yet</a:t>
            </a:r>
          </a:p>
          <a:p>
            <a:pPr algn="ctr"/>
            <a:r>
              <a:rPr lang="zh-CN" altLang="en-US" sz="3600" b="1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（尚未达到）</a:t>
            </a:r>
            <a:endParaRPr lang="zh-CN" altLang="en-US" sz="36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27107" y="5057031"/>
            <a:ext cx="26468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我不是达不到</a:t>
            </a:r>
            <a:endParaRPr lang="en-US" altLang="zh-CN" sz="32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</a:rPr>
              <a:t>只是</a:t>
            </a:r>
            <a:r>
              <a:rPr lang="zh-CN" altLang="en-US" sz="3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尚未达到</a:t>
            </a:r>
            <a:endParaRPr lang="zh-CN" altLang="en-US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70932" y="2313942"/>
            <a:ext cx="4756785" cy="3080385"/>
          </a:xfrm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dirty="0">
                <a:latin typeface="方正粗黑宋简体" panose="02000000000000000000" charset="-122"/>
                <a:ea typeface="方正粗黑宋简体" panose="02000000000000000000" charset="-122"/>
              </a:rPr>
              <a:t>我（暂且）不会做这件事；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dirty="0">
                <a:latin typeface="方正粗黑宋简体" panose="02000000000000000000" charset="-122"/>
                <a:ea typeface="方正粗黑宋简体" panose="02000000000000000000" charset="-122"/>
              </a:rPr>
              <a:t>我（暂且）解决不了；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dirty="0">
                <a:latin typeface="方正粗黑宋简体" panose="02000000000000000000" charset="-122"/>
                <a:ea typeface="方正粗黑宋简体" panose="02000000000000000000" charset="-122"/>
              </a:rPr>
              <a:t>这（暂且）完成不了；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dirty="0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我（暂且）</a:t>
            </a:r>
            <a:r>
              <a:rPr lang="en-US" altLang="zh-CN" dirty="0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.......</a:t>
            </a:r>
          </a:p>
        </p:txBody>
      </p:sp>
    </p:spTree>
  </p:cSld>
  <p:clrMapOvr>
    <a:masterClrMapping/>
  </p:clrMapOvr>
  <p:transition advTm="4905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99246" y="296216"/>
            <a:ext cx="11410681" cy="6207617"/>
          </a:xfrm>
          <a:prstGeom prst="rect">
            <a:avLst/>
          </a:prstGeom>
          <a:noFill/>
          <a:ln w="1746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094561" y="2095304"/>
            <a:ext cx="8020048" cy="2609436"/>
          </a:xfrm>
          <a:prstGeom prst="rect">
            <a:avLst/>
          </a:prstGeom>
          <a:solidFill>
            <a:srgbClr val="32373B">
              <a:lumMod val="20000"/>
              <a:lumOff val="80000"/>
            </a:srgb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请回想一个你最近的困惑（如果有的话）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觉察一下，是哪种</a:t>
            </a:r>
            <a:r>
              <a:rPr kumimoji="0" lang="zh-CN" altLang="en-US" sz="3200" b="1" i="0" u="none" strike="noStrike" kern="0" cap="none" spc="0" normalizeH="0" baseline="0" noProof="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固定型思维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在影响你？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试着用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成长型思维</a:t>
            </a: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的角度解答。</a:t>
            </a:r>
          </a:p>
        </p:txBody>
      </p:sp>
    </p:spTree>
    <p:custDataLst>
      <p:tags r:id="rId1"/>
    </p:custDataLst>
  </p:cSld>
  <p:clrMapOvr>
    <a:masterClrMapping/>
  </p:clrMapOvr>
  <p:transition advTm="416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99246" y="296216"/>
            <a:ext cx="11410681" cy="6207617"/>
          </a:xfrm>
          <a:prstGeom prst="rect">
            <a:avLst/>
          </a:prstGeom>
          <a:noFill/>
          <a:ln w="1746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文本框 31"/>
          <p:cNvSpPr txBox="1"/>
          <p:nvPr/>
        </p:nvSpPr>
        <p:spPr>
          <a:xfrm>
            <a:off x="4241733" y="543605"/>
            <a:ext cx="3705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请回答</a:t>
            </a:r>
            <a:r>
              <a:rPr lang="en-US" altLang="zh-CN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砌砖工人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747129" y="2023062"/>
            <a:ext cx="2435259" cy="2807855"/>
            <a:chOff x="1747128" y="2023060"/>
            <a:chExt cx="2435259" cy="2807855"/>
          </a:xfrm>
        </p:grpSpPr>
        <p:pic>
          <p:nvPicPr>
            <p:cNvPr id="1028" name="Picture 4" descr="https://cdnimg103.lizhi.fm/audio_cover/2016/09/05/2555206102537286151_320x320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1747128" y="2023060"/>
              <a:ext cx="2435257" cy="2796298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圆角矩形 5"/>
            <p:cNvSpPr/>
            <p:nvPr/>
          </p:nvSpPr>
          <p:spPr>
            <a:xfrm>
              <a:off x="1747128" y="3917150"/>
              <a:ext cx="2435259" cy="913765"/>
            </a:xfrm>
            <a:prstGeom prst="roundRect">
              <a:avLst>
                <a:gd name="adj" fmla="val 15101"/>
              </a:avLst>
            </a:prstGeom>
            <a:solidFill>
              <a:schemeClr val="accent1">
                <a:lumMod val="75000"/>
                <a:alpha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>
                  <a:solidFill>
                    <a:schemeClr val="tx1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“我在砌砖”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4876715" y="2011503"/>
            <a:ext cx="2435260" cy="2819412"/>
            <a:chOff x="4876715" y="2011503"/>
            <a:chExt cx="2435260" cy="2819412"/>
          </a:xfrm>
        </p:grpSpPr>
        <p:sp>
          <p:nvSpPr>
            <p:cNvPr id="8" name="圆角矩形 7"/>
            <p:cNvSpPr/>
            <p:nvPr/>
          </p:nvSpPr>
          <p:spPr>
            <a:xfrm>
              <a:off x="4876716" y="2011503"/>
              <a:ext cx="2435259" cy="2819412"/>
            </a:xfrm>
            <a:prstGeom prst="roundRect">
              <a:avLst>
                <a:gd name="adj" fmla="val 6145"/>
              </a:avLst>
            </a:prstGeom>
            <a:blipFill dpi="0" rotWithShape="1">
              <a:blip r:embed="rId5" cstate="email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36号-正文宋楷" panose="02000000000000000000" pitchFamily="2" charset="-122"/>
                <a:ea typeface="字魂36号-正文宋楷" panose="02000000000000000000" pitchFamily="2" charset="-122"/>
              </a:endParaRPr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4876715" y="3917150"/>
              <a:ext cx="2435259" cy="913765"/>
            </a:xfrm>
            <a:prstGeom prst="roundRect">
              <a:avLst>
                <a:gd name="adj" fmla="val 15101"/>
              </a:avLst>
            </a:prstGeom>
            <a:solidFill>
              <a:srgbClr val="F4B183">
                <a:alpha val="8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>
                  <a:solidFill>
                    <a:schemeClr val="tx1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“我正在盖一座大楼”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8006304" y="1994636"/>
            <a:ext cx="2435259" cy="2836281"/>
            <a:chOff x="8006303" y="1994634"/>
            <a:chExt cx="2435259" cy="2836281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8006303" y="1994634"/>
              <a:ext cx="2435259" cy="2836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圆角矩形 11"/>
            <p:cNvSpPr/>
            <p:nvPr/>
          </p:nvSpPr>
          <p:spPr>
            <a:xfrm>
              <a:off x="8006303" y="3917150"/>
              <a:ext cx="2435259" cy="913765"/>
            </a:xfrm>
            <a:prstGeom prst="roundRect">
              <a:avLst>
                <a:gd name="adj" fmla="val 15101"/>
              </a:avLst>
            </a:prstGeom>
            <a:solidFill>
              <a:schemeClr val="accent1">
                <a:lumMod val="75000"/>
                <a:alpha val="8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“我正在建造一个新的城市”</a:t>
              </a:r>
            </a:p>
          </p:txBody>
        </p:sp>
      </p:grpSp>
      <p:sp>
        <p:nvSpPr>
          <p:cNvPr id="14" name="TextBox 33"/>
          <p:cNvSpPr txBox="1"/>
          <p:nvPr/>
        </p:nvSpPr>
        <p:spPr>
          <a:xfrm>
            <a:off x="551801" y="1212643"/>
            <a:ext cx="110850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200" b="1" spc="3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Montserrat Semi" charset="0"/>
              </a:rPr>
              <a:t>有人曾问三个砌砖工人：“你们在做什么？”（如果是你，你会怎么回答？）</a:t>
            </a:r>
            <a:endParaRPr lang="en-US" altLang="zh-CN" sz="2200" b="1" spc="300">
              <a:solidFill>
                <a:schemeClr val="accent1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Montserrat Semi" charset="0"/>
            </a:endParaRPr>
          </a:p>
        </p:txBody>
      </p:sp>
      <p:sp>
        <p:nvSpPr>
          <p:cNvPr id="22" name="TextBox 33"/>
          <p:cNvSpPr txBox="1"/>
          <p:nvPr/>
        </p:nvSpPr>
        <p:spPr>
          <a:xfrm>
            <a:off x="551802" y="5451267"/>
            <a:ext cx="110850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spc="3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Montserrat Semi" charset="0"/>
              </a:rPr>
              <a:t>猜一猜，若干年以后，他们的结局一样吗？为什么？</a:t>
            </a:r>
            <a:endParaRPr lang="en-US" altLang="zh-CN" sz="3200" b="1" spc="300">
              <a:solidFill>
                <a:schemeClr val="accent1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Montserrat Semi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34398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2"/>
            <a:ext cx="12192000" cy="346386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7"/>
          <p:cNvSpPr txBox="1"/>
          <p:nvPr/>
        </p:nvSpPr>
        <p:spPr>
          <a:xfrm>
            <a:off x="1204914" y="3855167"/>
            <a:ext cx="9782175" cy="1754326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  <a:cs typeface="Lato Light" charset="0"/>
              </a:rPr>
              <a:t>    明明都是做同样的事情</a:t>
            </a:r>
            <a:r>
              <a:rPr lang="zh-CN" altLang="en-US" sz="3600" dirty="0" smtClean="0">
                <a:latin typeface="楷体" panose="02010609060101010101" pitchFamily="49" charset="-122"/>
                <a:ea typeface="楷体" panose="02010609060101010101" pitchFamily="49" charset="-122"/>
                <a:cs typeface="Lato Light" charset="0"/>
              </a:rPr>
              <a:t>，你赋予</a:t>
            </a: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  <a:cs typeface="Lato Light" charset="0"/>
              </a:rPr>
              <a:t>它的意义和价值不一样，结果也就会不一样。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204914" y="504190"/>
            <a:ext cx="9782175" cy="2585323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  <a:cs typeface="Lato Light" charset="0"/>
              </a:rPr>
              <a:t>    十年以后</a:t>
            </a:r>
            <a:r>
              <a:rPr lang="en-US" altLang="zh-CN" sz="3600" dirty="0">
                <a:latin typeface="楷体" panose="02010609060101010101" pitchFamily="49" charset="-122"/>
                <a:ea typeface="楷体" panose="02010609060101010101" pitchFamily="49" charset="-122"/>
                <a:cs typeface="Lato Light" charset="0"/>
              </a:rPr>
              <a:t>,</a:t>
            </a: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  <a:cs typeface="Lato Light" charset="0"/>
              </a:rPr>
              <a:t>第一个工人还在砌墙</a:t>
            </a:r>
            <a:r>
              <a:rPr lang="en-US" altLang="zh-CN" sz="3600" dirty="0">
                <a:latin typeface="楷体" panose="02010609060101010101" pitchFamily="49" charset="-122"/>
                <a:ea typeface="楷体" panose="02010609060101010101" pitchFamily="49" charset="-122"/>
                <a:cs typeface="Lato Light" charset="0"/>
              </a:rPr>
              <a:t>,</a:t>
            </a: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  <a:cs typeface="Lato Light" charset="0"/>
              </a:rPr>
              <a:t>第二个工人成了建筑工地的管理者</a:t>
            </a:r>
            <a:r>
              <a:rPr lang="en-US" altLang="zh-CN" sz="3600" dirty="0">
                <a:latin typeface="楷体" panose="02010609060101010101" pitchFamily="49" charset="-122"/>
                <a:ea typeface="楷体" panose="02010609060101010101" pitchFamily="49" charset="-122"/>
                <a:cs typeface="Lato Light" charset="0"/>
              </a:rPr>
              <a:t>,</a:t>
            </a: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  <a:cs typeface="Lato Light" charset="0"/>
              </a:rPr>
              <a:t>第三个工人则成了这个城市的领导者。</a:t>
            </a:r>
          </a:p>
        </p:txBody>
      </p:sp>
    </p:spTree>
    <p:custDataLst>
      <p:tags r:id="rId1"/>
    </p:custDataLst>
  </p:cSld>
  <p:clrMapOvr>
    <a:masterClrMapping/>
  </p:clrMapOvr>
  <p:transition spd="slow" advTm="33732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399246" y="296216"/>
            <a:ext cx="11410681" cy="6207617"/>
          </a:xfrm>
          <a:prstGeom prst="rect">
            <a:avLst/>
          </a:prstGeom>
          <a:noFill/>
          <a:ln w="1746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文本框 31"/>
          <p:cNvSpPr txBox="1"/>
          <p:nvPr/>
        </p:nvSpPr>
        <p:spPr>
          <a:xfrm>
            <a:off x="3889307" y="534761"/>
            <a:ext cx="4410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请回答</a:t>
            </a:r>
            <a:r>
              <a:rPr lang="en-US" altLang="zh-CN" sz="2800" b="1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亲爱的同学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1747128" y="2114228"/>
            <a:ext cx="2435259" cy="3097689"/>
            <a:chOff x="1747128" y="1866576"/>
            <a:chExt cx="2435259" cy="3097689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1747128" y="1866576"/>
              <a:ext cx="2435259" cy="2435259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圆角矩形 5"/>
            <p:cNvSpPr/>
            <p:nvPr/>
          </p:nvSpPr>
          <p:spPr>
            <a:xfrm>
              <a:off x="1747128" y="4050500"/>
              <a:ext cx="2435259" cy="913765"/>
            </a:xfrm>
            <a:prstGeom prst="roundRect">
              <a:avLst>
                <a:gd name="adj" fmla="val 15101"/>
              </a:avLst>
            </a:prstGeom>
            <a:solidFill>
              <a:schemeClr val="accent1">
                <a:lumMod val="75000"/>
                <a:alpha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>
                  <a:solidFill>
                    <a:schemeClr val="tx1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“为了考上高中”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876712" y="2114226"/>
            <a:ext cx="2445501" cy="3086132"/>
            <a:chOff x="4876713" y="1866576"/>
            <a:chExt cx="2445501" cy="3086132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6955" y="1866576"/>
              <a:ext cx="2435259" cy="2824724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圆角矩形 8"/>
            <p:cNvSpPr/>
            <p:nvPr/>
          </p:nvSpPr>
          <p:spPr>
            <a:xfrm>
              <a:off x="4876713" y="4038943"/>
              <a:ext cx="2435259" cy="913765"/>
            </a:xfrm>
            <a:prstGeom prst="roundRect">
              <a:avLst>
                <a:gd name="adj" fmla="val 15101"/>
              </a:avLst>
            </a:prstGeom>
            <a:solidFill>
              <a:srgbClr val="F4B183">
                <a:alpha val="8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>
                  <a:solidFill>
                    <a:schemeClr val="tx1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“学习知识”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8006303" y="2113935"/>
            <a:ext cx="2435259" cy="3097981"/>
            <a:chOff x="8006303" y="1866284"/>
            <a:chExt cx="2435259" cy="3097981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8006303" y="1866284"/>
              <a:ext cx="2435259" cy="2505691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圆角矩形 11"/>
            <p:cNvSpPr/>
            <p:nvPr/>
          </p:nvSpPr>
          <p:spPr>
            <a:xfrm>
              <a:off x="8006303" y="4050500"/>
              <a:ext cx="2435259" cy="913765"/>
            </a:xfrm>
            <a:prstGeom prst="roundRect">
              <a:avLst>
                <a:gd name="adj" fmla="val 15101"/>
              </a:avLst>
            </a:prstGeom>
            <a:solidFill>
              <a:schemeClr val="accent1">
                <a:lumMod val="75000"/>
                <a:alpha val="8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“为未来人生铺路”</a:t>
              </a:r>
            </a:p>
          </p:txBody>
        </p:sp>
      </p:grpSp>
      <p:sp>
        <p:nvSpPr>
          <p:cNvPr id="14" name="TextBox 33"/>
          <p:cNvSpPr txBox="1"/>
          <p:nvPr/>
        </p:nvSpPr>
        <p:spPr>
          <a:xfrm>
            <a:off x="551802" y="1212643"/>
            <a:ext cx="110850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spc="3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Montserrat Semi" charset="0"/>
              </a:rPr>
              <a:t>在座的学生请回答：“你们在做什么？”</a:t>
            </a:r>
            <a:endParaRPr lang="en-US" altLang="zh-CN" sz="3200" b="1" spc="300">
              <a:solidFill>
                <a:schemeClr val="accent1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Montserrat Semi" charset="0"/>
            </a:endParaRPr>
          </a:p>
        </p:txBody>
      </p:sp>
      <p:sp>
        <p:nvSpPr>
          <p:cNvPr id="22" name="TextBox 33"/>
          <p:cNvSpPr txBox="1"/>
          <p:nvPr/>
        </p:nvSpPr>
        <p:spPr>
          <a:xfrm>
            <a:off x="551802" y="5501859"/>
            <a:ext cx="110850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spc="30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Montserrat Semi" charset="0"/>
              </a:rPr>
              <a:t>人生的路不会白走，每一步都算数</a:t>
            </a:r>
            <a:endParaRPr lang="en-US" altLang="zh-CN" sz="3200" b="1" spc="300">
              <a:solidFill>
                <a:schemeClr val="accent1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Montserrat Semi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60534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99246" y="296216"/>
            <a:ext cx="11410681" cy="6207617"/>
          </a:xfrm>
          <a:prstGeom prst="rect">
            <a:avLst/>
          </a:prstGeom>
          <a:noFill/>
          <a:ln w="1746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562227" y="1095377"/>
            <a:ext cx="8020048" cy="981075"/>
          </a:xfrm>
          <a:prstGeom prst="rect">
            <a:avLst/>
          </a:prstGeom>
          <a:solidFill>
            <a:srgbClr val="32373B">
              <a:lumMod val="20000"/>
              <a:lumOff val="80000"/>
            </a:srgbClr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</a:rPr>
              <a:t>一次跟学生的对话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562226" y="2559164"/>
            <a:ext cx="8020049" cy="2736737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老师，我成绩不好</a:t>
            </a:r>
            <a:endParaRPr kumimoji="0" lang="en-US" altLang="zh-CN" sz="3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600" kern="0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感觉考不上高中</a:t>
            </a:r>
            <a:endParaRPr lang="en-US" altLang="zh-CN" sz="3600" kern="0" dirty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我不知道还要不要继续努力</a:t>
            </a:r>
          </a:p>
        </p:txBody>
      </p:sp>
      <p:sp>
        <p:nvSpPr>
          <p:cNvPr id="8" name="Freeform 13"/>
          <p:cNvSpPr/>
          <p:nvPr/>
        </p:nvSpPr>
        <p:spPr bwMode="auto">
          <a:xfrm>
            <a:off x="1554571" y="2559164"/>
            <a:ext cx="339319" cy="339319"/>
          </a:xfrm>
          <a:custGeom>
            <a:avLst/>
            <a:gdLst>
              <a:gd name="T0" fmla="*/ 280 w 280"/>
              <a:gd name="T1" fmla="*/ 140 h 280"/>
              <a:gd name="T2" fmla="*/ 276 w 280"/>
              <a:gd name="T3" fmla="*/ 169 h 280"/>
              <a:gd name="T4" fmla="*/ 269 w 280"/>
              <a:gd name="T5" fmla="*/ 195 h 280"/>
              <a:gd name="T6" fmla="*/ 256 w 280"/>
              <a:gd name="T7" fmla="*/ 218 h 280"/>
              <a:gd name="T8" fmla="*/ 238 w 280"/>
              <a:gd name="T9" fmla="*/ 239 h 280"/>
              <a:gd name="T10" fmla="*/ 218 w 280"/>
              <a:gd name="T11" fmla="*/ 257 h 280"/>
              <a:gd name="T12" fmla="*/ 194 w 280"/>
              <a:gd name="T13" fmla="*/ 269 h 280"/>
              <a:gd name="T14" fmla="*/ 168 w 280"/>
              <a:gd name="T15" fmla="*/ 277 h 280"/>
              <a:gd name="T16" fmla="*/ 140 w 280"/>
              <a:gd name="T17" fmla="*/ 280 h 280"/>
              <a:gd name="T18" fmla="*/ 125 w 280"/>
              <a:gd name="T19" fmla="*/ 279 h 280"/>
              <a:gd name="T20" fmla="*/ 98 w 280"/>
              <a:gd name="T21" fmla="*/ 274 h 280"/>
              <a:gd name="T22" fmla="*/ 73 w 280"/>
              <a:gd name="T23" fmla="*/ 264 h 280"/>
              <a:gd name="T24" fmla="*/ 50 w 280"/>
              <a:gd name="T25" fmla="*/ 248 h 280"/>
              <a:gd name="T26" fmla="*/ 31 w 280"/>
              <a:gd name="T27" fmla="*/ 230 h 280"/>
              <a:gd name="T28" fmla="*/ 17 w 280"/>
              <a:gd name="T29" fmla="*/ 207 h 280"/>
              <a:gd name="T30" fmla="*/ 5 w 280"/>
              <a:gd name="T31" fmla="*/ 182 h 280"/>
              <a:gd name="T32" fmla="*/ 0 w 280"/>
              <a:gd name="T33" fmla="*/ 154 h 280"/>
              <a:gd name="T34" fmla="*/ 0 w 280"/>
              <a:gd name="T35" fmla="*/ 140 h 280"/>
              <a:gd name="T36" fmla="*/ 2 w 280"/>
              <a:gd name="T37" fmla="*/ 112 h 280"/>
              <a:gd name="T38" fmla="*/ 10 w 280"/>
              <a:gd name="T39" fmla="*/ 85 h 280"/>
              <a:gd name="T40" fmla="*/ 23 w 280"/>
              <a:gd name="T41" fmla="*/ 61 h 280"/>
              <a:gd name="T42" fmla="*/ 40 w 280"/>
              <a:gd name="T43" fmla="*/ 41 h 280"/>
              <a:gd name="T44" fmla="*/ 61 w 280"/>
              <a:gd name="T45" fmla="*/ 24 h 280"/>
              <a:gd name="T46" fmla="*/ 84 w 280"/>
              <a:gd name="T47" fmla="*/ 11 h 280"/>
              <a:gd name="T48" fmla="*/ 111 w 280"/>
              <a:gd name="T49" fmla="*/ 3 h 280"/>
              <a:gd name="T50" fmla="*/ 140 w 280"/>
              <a:gd name="T51" fmla="*/ 0 h 280"/>
              <a:gd name="T52" fmla="*/ 153 w 280"/>
              <a:gd name="T53" fmla="*/ 0 h 280"/>
              <a:gd name="T54" fmla="*/ 182 w 280"/>
              <a:gd name="T55" fmla="*/ 6 h 280"/>
              <a:gd name="T56" fmla="*/ 206 w 280"/>
              <a:gd name="T57" fmla="*/ 17 h 280"/>
              <a:gd name="T58" fmla="*/ 229 w 280"/>
              <a:gd name="T59" fmla="*/ 32 h 280"/>
              <a:gd name="T60" fmla="*/ 247 w 280"/>
              <a:gd name="T61" fmla="*/ 51 h 280"/>
              <a:gd name="T62" fmla="*/ 263 w 280"/>
              <a:gd name="T63" fmla="*/ 74 h 280"/>
              <a:gd name="T64" fmla="*/ 273 w 280"/>
              <a:gd name="T65" fmla="*/ 99 h 280"/>
              <a:gd name="T66" fmla="*/ 279 w 280"/>
              <a:gd name="T67" fmla="*/ 126 h 280"/>
              <a:gd name="T68" fmla="*/ 280 w 280"/>
              <a:gd name="T69" fmla="*/ 14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80" h="280">
                <a:moveTo>
                  <a:pt x="280" y="140"/>
                </a:moveTo>
                <a:lnTo>
                  <a:pt x="280" y="140"/>
                </a:lnTo>
                <a:lnTo>
                  <a:pt x="279" y="154"/>
                </a:lnTo>
                <a:lnTo>
                  <a:pt x="276" y="169"/>
                </a:lnTo>
                <a:lnTo>
                  <a:pt x="273" y="182"/>
                </a:lnTo>
                <a:lnTo>
                  <a:pt x="269" y="195"/>
                </a:lnTo>
                <a:lnTo>
                  <a:pt x="263" y="207"/>
                </a:lnTo>
                <a:lnTo>
                  <a:pt x="256" y="218"/>
                </a:lnTo>
                <a:lnTo>
                  <a:pt x="247" y="230"/>
                </a:lnTo>
                <a:lnTo>
                  <a:pt x="238" y="239"/>
                </a:lnTo>
                <a:lnTo>
                  <a:pt x="229" y="248"/>
                </a:lnTo>
                <a:lnTo>
                  <a:pt x="218" y="257"/>
                </a:lnTo>
                <a:lnTo>
                  <a:pt x="206" y="264"/>
                </a:lnTo>
                <a:lnTo>
                  <a:pt x="194" y="269"/>
                </a:lnTo>
                <a:lnTo>
                  <a:pt x="182" y="274"/>
                </a:lnTo>
                <a:lnTo>
                  <a:pt x="168" y="277"/>
                </a:lnTo>
                <a:lnTo>
                  <a:pt x="153" y="279"/>
                </a:lnTo>
                <a:lnTo>
                  <a:pt x="140" y="280"/>
                </a:lnTo>
                <a:lnTo>
                  <a:pt x="140" y="280"/>
                </a:lnTo>
                <a:lnTo>
                  <a:pt x="125" y="279"/>
                </a:lnTo>
                <a:lnTo>
                  <a:pt x="111" y="277"/>
                </a:lnTo>
                <a:lnTo>
                  <a:pt x="98" y="274"/>
                </a:lnTo>
                <a:lnTo>
                  <a:pt x="84" y="269"/>
                </a:lnTo>
                <a:lnTo>
                  <a:pt x="73" y="264"/>
                </a:lnTo>
                <a:lnTo>
                  <a:pt x="61" y="257"/>
                </a:lnTo>
                <a:lnTo>
                  <a:pt x="50" y="248"/>
                </a:lnTo>
                <a:lnTo>
                  <a:pt x="40" y="239"/>
                </a:lnTo>
                <a:lnTo>
                  <a:pt x="31" y="230"/>
                </a:lnTo>
                <a:lnTo>
                  <a:pt x="23" y="218"/>
                </a:lnTo>
                <a:lnTo>
                  <a:pt x="17" y="207"/>
                </a:lnTo>
                <a:lnTo>
                  <a:pt x="10" y="195"/>
                </a:lnTo>
                <a:lnTo>
                  <a:pt x="5" y="182"/>
                </a:lnTo>
                <a:lnTo>
                  <a:pt x="2" y="169"/>
                </a:lnTo>
                <a:lnTo>
                  <a:pt x="0" y="154"/>
                </a:lnTo>
                <a:lnTo>
                  <a:pt x="0" y="140"/>
                </a:lnTo>
                <a:lnTo>
                  <a:pt x="0" y="140"/>
                </a:lnTo>
                <a:lnTo>
                  <a:pt x="0" y="126"/>
                </a:lnTo>
                <a:lnTo>
                  <a:pt x="2" y="112"/>
                </a:lnTo>
                <a:lnTo>
                  <a:pt x="5" y="99"/>
                </a:lnTo>
                <a:lnTo>
                  <a:pt x="10" y="85"/>
                </a:lnTo>
                <a:lnTo>
                  <a:pt x="17" y="74"/>
                </a:lnTo>
                <a:lnTo>
                  <a:pt x="23" y="61"/>
                </a:lnTo>
                <a:lnTo>
                  <a:pt x="31" y="51"/>
                </a:lnTo>
                <a:lnTo>
                  <a:pt x="40" y="41"/>
                </a:lnTo>
                <a:lnTo>
                  <a:pt x="50" y="32"/>
                </a:lnTo>
                <a:lnTo>
                  <a:pt x="61" y="24"/>
                </a:lnTo>
                <a:lnTo>
                  <a:pt x="73" y="17"/>
                </a:lnTo>
                <a:lnTo>
                  <a:pt x="84" y="11"/>
                </a:lnTo>
                <a:lnTo>
                  <a:pt x="98" y="6"/>
                </a:lnTo>
                <a:lnTo>
                  <a:pt x="111" y="3"/>
                </a:lnTo>
                <a:lnTo>
                  <a:pt x="125" y="0"/>
                </a:lnTo>
                <a:lnTo>
                  <a:pt x="140" y="0"/>
                </a:lnTo>
                <a:lnTo>
                  <a:pt x="140" y="0"/>
                </a:lnTo>
                <a:lnTo>
                  <a:pt x="153" y="0"/>
                </a:lnTo>
                <a:lnTo>
                  <a:pt x="168" y="3"/>
                </a:lnTo>
                <a:lnTo>
                  <a:pt x="182" y="6"/>
                </a:lnTo>
                <a:lnTo>
                  <a:pt x="194" y="11"/>
                </a:lnTo>
                <a:lnTo>
                  <a:pt x="206" y="17"/>
                </a:lnTo>
                <a:lnTo>
                  <a:pt x="218" y="24"/>
                </a:lnTo>
                <a:lnTo>
                  <a:pt x="229" y="32"/>
                </a:lnTo>
                <a:lnTo>
                  <a:pt x="238" y="41"/>
                </a:lnTo>
                <a:lnTo>
                  <a:pt x="247" y="51"/>
                </a:lnTo>
                <a:lnTo>
                  <a:pt x="256" y="61"/>
                </a:lnTo>
                <a:lnTo>
                  <a:pt x="263" y="74"/>
                </a:lnTo>
                <a:lnTo>
                  <a:pt x="269" y="85"/>
                </a:lnTo>
                <a:lnTo>
                  <a:pt x="273" y="99"/>
                </a:lnTo>
                <a:lnTo>
                  <a:pt x="276" y="112"/>
                </a:lnTo>
                <a:lnTo>
                  <a:pt x="279" y="126"/>
                </a:lnTo>
                <a:lnTo>
                  <a:pt x="280" y="140"/>
                </a:lnTo>
                <a:lnTo>
                  <a:pt x="280" y="140"/>
                </a:lnTo>
                <a:close/>
              </a:path>
            </a:pathLst>
          </a:custGeom>
          <a:solidFill>
            <a:srgbClr val="F4B183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9" name="Freeform 14"/>
          <p:cNvSpPr/>
          <p:nvPr/>
        </p:nvSpPr>
        <p:spPr bwMode="auto">
          <a:xfrm>
            <a:off x="1357038" y="2939685"/>
            <a:ext cx="733172" cy="515038"/>
          </a:xfrm>
          <a:custGeom>
            <a:avLst/>
            <a:gdLst>
              <a:gd name="T0" fmla="*/ 482 w 605"/>
              <a:gd name="T1" fmla="*/ 27 h 425"/>
              <a:gd name="T2" fmla="*/ 482 w 605"/>
              <a:gd name="T3" fmla="*/ 27 h 425"/>
              <a:gd name="T4" fmla="*/ 482 w 605"/>
              <a:gd name="T5" fmla="*/ 27 h 425"/>
              <a:gd name="T6" fmla="*/ 460 w 605"/>
              <a:gd name="T7" fmla="*/ 21 h 425"/>
              <a:gd name="T8" fmla="*/ 438 w 605"/>
              <a:gd name="T9" fmla="*/ 16 h 425"/>
              <a:gd name="T10" fmla="*/ 416 w 605"/>
              <a:gd name="T11" fmla="*/ 12 h 425"/>
              <a:gd name="T12" fmla="*/ 393 w 605"/>
              <a:gd name="T13" fmla="*/ 7 h 425"/>
              <a:gd name="T14" fmla="*/ 371 w 605"/>
              <a:gd name="T15" fmla="*/ 5 h 425"/>
              <a:gd name="T16" fmla="*/ 348 w 605"/>
              <a:gd name="T17" fmla="*/ 3 h 425"/>
              <a:gd name="T18" fmla="*/ 325 w 605"/>
              <a:gd name="T19" fmla="*/ 2 h 425"/>
              <a:gd name="T20" fmla="*/ 303 w 605"/>
              <a:gd name="T21" fmla="*/ 0 h 425"/>
              <a:gd name="T22" fmla="*/ 280 w 605"/>
              <a:gd name="T23" fmla="*/ 2 h 425"/>
              <a:gd name="T24" fmla="*/ 258 w 605"/>
              <a:gd name="T25" fmla="*/ 3 h 425"/>
              <a:gd name="T26" fmla="*/ 234 w 605"/>
              <a:gd name="T27" fmla="*/ 5 h 425"/>
              <a:gd name="T28" fmla="*/ 211 w 605"/>
              <a:gd name="T29" fmla="*/ 7 h 425"/>
              <a:gd name="T30" fmla="*/ 190 w 605"/>
              <a:gd name="T31" fmla="*/ 12 h 425"/>
              <a:gd name="T32" fmla="*/ 167 w 605"/>
              <a:gd name="T33" fmla="*/ 16 h 425"/>
              <a:gd name="T34" fmla="*/ 145 w 605"/>
              <a:gd name="T35" fmla="*/ 21 h 425"/>
              <a:gd name="T36" fmla="*/ 122 w 605"/>
              <a:gd name="T37" fmla="*/ 27 h 425"/>
              <a:gd name="T38" fmla="*/ 122 w 605"/>
              <a:gd name="T39" fmla="*/ 27 h 425"/>
              <a:gd name="T40" fmla="*/ 122 w 605"/>
              <a:gd name="T41" fmla="*/ 27 h 425"/>
              <a:gd name="T42" fmla="*/ 110 w 605"/>
              <a:gd name="T43" fmla="*/ 32 h 425"/>
              <a:gd name="T44" fmla="*/ 96 w 605"/>
              <a:gd name="T45" fmla="*/ 38 h 425"/>
              <a:gd name="T46" fmla="*/ 84 w 605"/>
              <a:gd name="T47" fmla="*/ 44 h 425"/>
              <a:gd name="T48" fmla="*/ 72 w 605"/>
              <a:gd name="T49" fmla="*/ 52 h 425"/>
              <a:gd name="T50" fmla="*/ 62 w 605"/>
              <a:gd name="T51" fmla="*/ 61 h 425"/>
              <a:gd name="T52" fmla="*/ 52 w 605"/>
              <a:gd name="T53" fmla="*/ 70 h 425"/>
              <a:gd name="T54" fmla="*/ 42 w 605"/>
              <a:gd name="T55" fmla="*/ 81 h 425"/>
              <a:gd name="T56" fmla="*/ 34 w 605"/>
              <a:gd name="T57" fmla="*/ 92 h 425"/>
              <a:gd name="T58" fmla="*/ 26 w 605"/>
              <a:gd name="T59" fmla="*/ 103 h 425"/>
              <a:gd name="T60" fmla="*/ 19 w 605"/>
              <a:gd name="T61" fmla="*/ 116 h 425"/>
              <a:gd name="T62" fmla="*/ 14 w 605"/>
              <a:gd name="T63" fmla="*/ 128 h 425"/>
              <a:gd name="T64" fmla="*/ 9 w 605"/>
              <a:gd name="T65" fmla="*/ 142 h 425"/>
              <a:gd name="T66" fmla="*/ 5 w 605"/>
              <a:gd name="T67" fmla="*/ 155 h 425"/>
              <a:gd name="T68" fmla="*/ 2 w 605"/>
              <a:gd name="T69" fmla="*/ 170 h 425"/>
              <a:gd name="T70" fmla="*/ 0 w 605"/>
              <a:gd name="T71" fmla="*/ 183 h 425"/>
              <a:gd name="T72" fmla="*/ 0 w 605"/>
              <a:gd name="T73" fmla="*/ 199 h 425"/>
              <a:gd name="T74" fmla="*/ 0 w 605"/>
              <a:gd name="T75" fmla="*/ 199 h 425"/>
              <a:gd name="T76" fmla="*/ 0 w 605"/>
              <a:gd name="T77" fmla="*/ 425 h 425"/>
              <a:gd name="T78" fmla="*/ 303 w 605"/>
              <a:gd name="T79" fmla="*/ 425 h 425"/>
              <a:gd name="T80" fmla="*/ 605 w 605"/>
              <a:gd name="T81" fmla="*/ 425 h 425"/>
              <a:gd name="T82" fmla="*/ 605 w 605"/>
              <a:gd name="T83" fmla="*/ 199 h 425"/>
              <a:gd name="T84" fmla="*/ 605 w 605"/>
              <a:gd name="T85" fmla="*/ 199 h 425"/>
              <a:gd name="T86" fmla="*/ 605 w 605"/>
              <a:gd name="T87" fmla="*/ 199 h 425"/>
              <a:gd name="T88" fmla="*/ 604 w 605"/>
              <a:gd name="T89" fmla="*/ 183 h 425"/>
              <a:gd name="T90" fmla="*/ 603 w 605"/>
              <a:gd name="T91" fmla="*/ 170 h 425"/>
              <a:gd name="T92" fmla="*/ 600 w 605"/>
              <a:gd name="T93" fmla="*/ 155 h 425"/>
              <a:gd name="T94" fmla="*/ 596 w 605"/>
              <a:gd name="T95" fmla="*/ 142 h 425"/>
              <a:gd name="T96" fmla="*/ 591 w 605"/>
              <a:gd name="T97" fmla="*/ 128 h 425"/>
              <a:gd name="T98" fmla="*/ 585 w 605"/>
              <a:gd name="T99" fmla="*/ 116 h 425"/>
              <a:gd name="T100" fmla="*/ 578 w 605"/>
              <a:gd name="T101" fmla="*/ 103 h 425"/>
              <a:gd name="T102" fmla="*/ 570 w 605"/>
              <a:gd name="T103" fmla="*/ 92 h 425"/>
              <a:gd name="T104" fmla="*/ 563 w 605"/>
              <a:gd name="T105" fmla="*/ 81 h 425"/>
              <a:gd name="T106" fmla="*/ 553 w 605"/>
              <a:gd name="T107" fmla="*/ 70 h 425"/>
              <a:gd name="T108" fmla="*/ 543 w 605"/>
              <a:gd name="T109" fmla="*/ 61 h 425"/>
              <a:gd name="T110" fmla="*/ 532 w 605"/>
              <a:gd name="T111" fmla="*/ 52 h 425"/>
              <a:gd name="T112" fmla="*/ 521 w 605"/>
              <a:gd name="T113" fmla="*/ 44 h 425"/>
              <a:gd name="T114" fmla="*/ 508 w 605"/>
              <a:gd name="T115" fmla="*/ 38 h 425"/>
              <a:gd name="T116" fmla="*/ 496 w 605"/>
              <a:gd name="T117" fmla="*/ 32 h 425"/>
              <a:gd name="T118" fmla="*/ 482 w 605"/>
              <a:gd name="T119" fmla="*/ 27 h 425"/>
              <a:gd name="T120" fmla="*/ 482 w 605"/>
              <a:gd name="T121" fmla="*/ 27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05" h="425">
                <a:moveTo>
                  <a:pt x="482" y="27"/>
                </a:moveTo>
                <a:lnTo>
                  <a:pt x="482" y="27"/>
                </a:lnTo>
                <a:lnTo>
                  <a:pt x="482" y="27"/>
                </a:lnTo>
                <a:lnTo>
                  <a:pt x="460" y="21"/>
                </a:lnTo>
                <a:lnTo>
                  <a:pt x="438" y="16"/>
                </a:lnTo>
                <a:lnTo>
                  <a:pt x="416" y="12"/>
                </a:lnTo>
                <a:lnTo>
                  <a:pt x="393" y="7"/>
                </a:lnTo>
                <a:lnTo>
                  <a:pt x="371" y="5"/>
                </a:lnTo>
                <a:lnTo>
                  <a:pt x="348" y="3"/>
                </a:lnTo>
                <a:lnTo>
                  <a:pt x="325" y="2"/>
                </a:lnTo>
                <a:lnTo>
                  <a:pt x="303" y="0"/>
                </a:lnTo>
                <a:lnTo>
                  <a:pt x="280" y="2"/>
                </a:lnTo>
                <a:lnTo>
                  <a:pt x="258" y="3"/>
                </a:lnTo>
                <a:lnTo>
                  <a:pt x="234" y="5"/>
                </a:lnTo>
                <a:lnTo>
                  <a:pt x="211" y="7"/>
                </a:lnTo>
                <a:lnTo>
                  <a:pt x="190" y="12"/>
                </a:lnTo>
                <a:lnTo>
                  <a:pt x="167" y="16"/>
                </a:lnTo>
                <a:lnTo>
                  <a:pt x="145" y="21"/>
                </a:lnTo>
                <a:lnTo>
                  <a:pt x="122" y="27"/>
                </a:lnTo>
                <a:lnTo>
                  <a:pt x="122" y="27"/>
                </a:lnTo>
                <a:lnTo>
                  <a:pt x="122" y="27"/>
                </a:lnTo>
                <a:lnTo>
                  <a:pt x="110" y="32"/>
                </a:lnTo>
                <a:lnTo>
                  <a:pt x="96" y="38"/>
                </a:lnTo>
                <a:lnTo>
                  <a:pt x="84" y="44"/>
                </a:lnTo>
                <a:lnTo>
                  <a:pt x="72" y="52"/>
                </a:lnTo>
                <a:lnTo>
                  <a:pt x="62" y="61"/>
                </a:lnTo>
                <a:lnTo>
                  <a:pt x="52" y="70"/>
                </a:lnTo>
                <a:lnTo>
                  <a:pt x="42" y="81"/>
                </a:lnTo>
                <a:lnTo>
                  <a:pt x="34" y="92"/>
                </a:lnTo>
                <a:lnTo>
                  <a:pt x="26" y="103"/>
                </a:lnTo>
                <a:lnTo>
                  <a:pt x="19" y="116"/>
                </a:lnTo>
                <a:lnTo>
                  <a:pt x="14" y="128"/>
                </a:lnTo>
                <a:lnTo>
                  <a:pt x="9" y="142"/>
                </a:lnTo>
                <a:lnTo>
                  <a:pt x="5" y="155"/>
                </a:lnTo>
                <a:lnTo>
                  <a:pt x="2" y="170"/>
                </a:lnTo>
                <a:lnTo>
                  <a:pt x="0" y="183"/>
                </a:lnTo>
                <a:lnTo>
                  <a:pt x="0" y="199"/>
                </a:lnTo>
                <a:lnTo>
                  <a:pt x="0" y="199"/>
                </a:lnTo>
                <a:lnTo>
                  <a:pt x="0" y="425"/>
                </a:lnTo>
                <a:lnTo>
                  <a:pt x="303" y="425"/>
                </a:lnTo>
                <a:lnTo>
                  <a:pt x="605" y="425"/>
                </a:lnTo>
                <a:lnTo>
                  <a:pt x="605" y="199"/>
                </a:lnTo>
                <a:lnTo>
                  <a:pt x="605" y="199"/>
                </a:lnTo>
                <a:lnTo>
                  <a:pt x="605" y="199"/>
                </a:lnTo>
                <a:lnTo>
                  <a:pt x="604" y="183"/>
                </a:lnTo>
                <a:lnTo>
                  <a:pt x="603" y="170"/>
                </a:lnTo>
                <a:lnTo>
                  <a:pt x="600" y="155"/>
                </a:lnTo>
                <a:lnTo>
                  <a:pt x="596" y="142"/>
                </a:lnTo>
                <a:lnTo>
                  <a:pt x="591" y="128"/>
                </a:lnTo>
                <a:lnTo>
                  <a:pt x="585" y="116"/>
                </a:lnTo>
                <a:lnTo>
                  <a:pt x="578" y="103"/>
                </a:lnTo>
                <a:lnTo>
                  <a:pt x="570" y="92"/>
                </a:lnTo>
                <a:lnTo>
                  <a:pt x="563" y="81"/>
                </a:lnTo>
                <a:lnTo>
                  <a:pt x="553" y="70"/>
                </a:lnTo>
                <a:lnTo>
                  <a:pt x="543" y="61"/>
                </a:lnTo>
                <a:lnTo>
                  <a:pt x="532" y="52"/>
                </a:lnTo>
                <a:lnTo>
                  <a:pt x="521" y="44"/>
                </a:lnTo>
                <a:lnTo>
                  <a:pt x="508" y="38"/>
                </a:lnTo>
                <a:lnTo>
                  <a:pt x="496" y="32"/>
                </a:lnTo>
                <a:lnTo>
                  <a:pt x="482" y="27"/>
                </a:lnTo>
                <a:lnTo>
                  <a:pt x="482" y="27"/>
                </a:lnTo>
                <a:close/>
              </a:path>
            </a:pathLst>
          </a:custGeom>
          <a:solidFill>
            <a:srgbClr val="F4B183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pic>
        <p:nvPicPr>
          <p:cNvPr id="10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1696700" y="10426700"/>
            <a:ext cx="304800" cy="228600"/>
          </a:xfrm>
          <a:prstGeom prst="cube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074198" y="612559"/>
            <a:ext cx="16778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FFFFF"/>
                </a:solidFill>
              </a:rPr>
              <a:t>https://www.ypppt.com/</a:t>
            </a:r>
            <a:endParaRPr lang="zh-CN" altLang="en-US" sz="1050" dirty="0">
              <a:solidFill>
                <a:srgbClr val="FFFFFF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2130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99246" y="296216"/>
            <a:ext cx="11410681" cy="6207617"/>
          </a:xfrm>
          <a:prstGeom prst="rect">
            <a:avLst/>
          </a:prstGeom>
          <a:noFill/>
          <a:ln w="1746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70698" y="1669791"/>
            <a:ext cx="8867775" cy="4188172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    希望</a:t>
            </a:r>
            <a:r>
              <a:rPr kumimoji="0" lang="zh-CN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大家能为当下的生活赋予价值，学会转换成长</a:t>
            </a: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型</a:t>
            </a:r>
            <a:r>
              <a:rPr kumimoji="0" lang="zh-CN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思维看待现状，</a:t>
            </a: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问题只是暂时的，我们可以通过努力去改变，成功不是达成成就的那一刻，努力的过程和姿态同样也是成功的表现！</a:t>
            </a:r>
          </a:p>
        </p:txBody>
      </p:sp>
      <p:sp>
        <p:nvSpPr>
          <p:cNvPr id="2" name="TextBox 33"/>
          <p:cNvSpPr txBox="1"/>
          <p:nvPr/>
        </p:nvSpPr>
        <p:spPr>
          <a:xfrm>
            <a:off x="551802" y="632858"/>
            <a:ext cx="11085087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spc="300" dirty="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Montserrat Semi" charset="0"/>
              </a:rPr>
              <a:t>课堂寄语</a:t>
            </a:r>
          </a:p>
        </p:txBody>
      </p:sp>
    </p:spTree>
    <p:custDataLst>
      <p:tags r:id="rId1"/>
    </p:custDataLst>
  </p:cSld>
  <p:clrMapOvr>
    <a:masterClrMapping/>
  </p:clrMapOvr>
  <p:transition advTm="3186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163651" y="1803044"/>
            <a:ext cx="7791719" cy="3232597"/>
          </a:xfrm>
          <a:prstGeom prst="rect">
            <a:avLst/>
          </a:prstGeom>
          <a:noFill/>
          <a:ln w="174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737791" y="2634510"/>
            <a:ext cx="67299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>
                <a:solidFill>
                  <a:schemeClr val="bg1"/>
                </a:solidFill>
                <a:latin typeface="字魂36号-正文宋楷" panose="02000000000000000000" pitchFamily="2" charset="-122"/>
                <a:ea typeface="字魂36号-正文宋楷" panose="02000000000000000000" pitchFamily="2" charset="-122"/>
              </a:rPr>
              <a:t>谢谢の观看</a:t>
            </a:r>
          </a:p>
        </p:txBody>
      </p:sp>
    </p:spTree>
  </p:cSld>
  <p:clrMapOvr>
    <a:masterClrMapping/>
  </p:clrMapOvr>
  <p:transition spd="slow" advTm="8432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320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" y="0"/>
            <a:ext cx="4463819" cy="6858000"/>
          </a:xfrm>
          <a:prstGeom prst="rect">
            <a:avLst/>
          </a:prstGeom>
          <a:solidFill>
            <a:srgbClr val="FF9B3A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endParaRPr kumimoji="1" lang="zh-CN" altLang="en-US" sz="2400">
              <a:solidFill>
                <a:prstClr val="white"/>
              </a:solidFill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31453" y="1625369"/>
            <a:ext cx="1552028" cy="3374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kumimoji="1" lang="zh-CN" altLang="en-US" sz="10665" dirty="0">
                <a:solidFill>
                  <a:prstClr val="white"/>
                </a:solidFill>
                <a:latin typeface="方正姚体" panose="02010601030101010101" charset="-122"/>
                <a:ea typeface="方正姚体" panose="02010601030101010101" charset="-122"/>
                <a:cs typeface="方正姚体" panose="02010601030101010101" charset="-122"/>
              </a:rPr>
              <a:t>思</a:t>
            </a:r>
            <a:endParaRPr kumimoji="1" lang="en-US" altLang="zh-CN" sz="10665" dirty="0">
              <a:solidFill>
                <a:prstClr val="white"/>
              </a:solidFill>
              <a:latin typeface="方正姚体" panose="02010601030101010101" charset="-122"/>
              <a:ea typeface="方正姚体" panose="02010601030101010101" charset="-122"/>
              <a:cs typeface="方正姚体" panose="02010601030101010101" charset="-122"/>
            </a:endParaRPr>
          </a:p>
          <a:p>
            <a:pPr defTabSz="1219200"/>
            <a:r>
              <a:rPr kumimoji="1" lang="zh-CN" altLang="en-US" sz="10665" dirty="0">
                <a:solidFill>
                  <a:prstClr val="white"/>
                </a:solidFill>
                <a:latin typeface="方正姚体" panose="02010601030101010101" charset="-122"/>
                <a:ea typeface="方正姚体" panose="02010601030101010101" charset="-122"/>
                <a:cs typeface="方正姚体" panose="02010601030101010101" charset="-122"/>
              </a:rPr>
              <a:t>考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63820" y="3442297"/>
            <a:ext cx="7728181" cy="3415607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133975" y="729620"/>
            <a:ext cx="6248400" cy="212365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44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如果</a:t>
            </a:r>
            <a:r>
              <a:rPr lang="en-US" altLang="zh-CN" sz="44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Ta</a:t>
            </a:r>
            <a:r>
              <a:rPr lang="zh-CN" altLang="en-US" sz="44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是你的朋友</a:t>
            </a:r>
            <a:endParaRPr lang="en-US" altLang="zh-CN" sz="44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44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你会如何回应</a:t>
            </a:r>
            <a:r>
              <a:rPr lang="en-US" altLang="zh-CN" sz="44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Ta</a:t>
            </a:r>
            <a:r>
              <a:rPr lang="zh-CN" altLang="en-US" sz="44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呢？</a:t>
            </a:r>
            <a:endParaRPr lang="en-US" altLang="zh-CN" sz="44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22488">
        <p14:pan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248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815415" y="1404394"/>
            <a:ext cx="4800533" cy="4800533"/>
          </a:xfrm>
          <a:prstGeom prst="ellipse">
            <a:avLst/>
          </a:prstGeom>
          <a:noFill/>
          <a:ln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endParaRPr lang="zh-CN" altLang="en-US" sz="2400">
              <a:solidFill>
                <a:prstClr val="white"/>
              </a:solidFill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1439484" y="2028463"/>
            <a:ext cx="3552395" cy="35523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r>
              <a:rPr lang="zh-CN" altLang="en-US" sz="4800" b="1" dirty="0">
                <a:solidFill>
                  <a:srgbClr val="040413"/>
                </a:solidFill>
                <a:latin typeface="方正姚体" panose="02010601030101010101" charset="-122"/>
                <a:ea typeface="方正姚体" panose="02010601030101010101" charset="-122"/>
                <a:cs typeface="Arial"/>
              </a:rPr>
              <a:t>三个</a:t>
            </a:r>
            <a:endParaRPr lang="en-US" altLang="zh-CN" sz="4800" b="1" dirty="0">
              <a:solidFill>
                <a:srgbClr val="040413"/>
              </a:solidFill>
              <a:latin typeface="方正姚体" panose="02010601030101010101" charset="-122"/>
              <a:ea typeface="方正姚体" panose="02010601030101010101" charset="-122"/>
              <a:cs typeface="Arial"/>
            </a:endParaRPr>
          </a:p>
          <a:p>
            <a:pPr algn="ctr" defTabSz="1219200"/>
            <a:r>
              <a:rPr lang="zh-CN" altLang="en-US" sz="4800" b="1" dirty="0">
                <a:solidFill>
                  <a:srgbClr val="040413"/>
                </a:solidFill>
                <a:latin typeface="方正姚体" panose="02010601030101010101" charset="-122"/>
                <a:ea typeface="方正姚体" panose="02010601030101010101" charset="-122"/>
                <a:cs typeface="Arial"/>
              </a:rPr>
              <a:t>问题</a:t>
            </a:r>
            <a:endParaRPr lang="zh-CN" altLang="en-US" sz="2400" b="1" dirty="0">
              <a:solidFill>
                <a:srgbClr val="040413"/>
              </a:solidFill>
              <a:latin typeface="方正姚体" panose="02010601030101010101" charset="-122"/>
              <a:ea typeface="方正姚体" panose="02010601030101010101" charset="-122"/>
              <a:cs typeface="Arial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6274709" y="1410884"/>
            <a:ext cx="960000" cy="960000"/>
          </a:xfrm>
          <a:prstGeom prst="ellipse">
            <a:avLst/>
          </a:prstGeom>
          <a:solidFill>
            <a:srgbClr val="FFBB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r>
              <a:rPr lang="en-US" altLang="zh-CN" sz="3600">
                <a:solidFill>
                  <a:prstClr val="white"/>
                </a:solidFill>
                <a:latin typeface="Calibri"/>
                <a:ea typeface="宋体" panose="02010600030101010101" pitchFamily="2" charset="-122"/>
                <a:cs typeface="Arial"/>
              </a:rPr>
              <a:t>01</a:t>
            </a:r>
            <a:endParaRPr lang="zh-CN" altLang="en-US" sz="3600">
              <a:solidFill>
                <a:prstClr val="white"/>
              </a:solidFill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6274709" y="3284029"/>
            <a:ext cx="960000" cy="960000"/>
          </a:xfrm>
          <a:prstGeom prst="ellipse">
            <a:avLst/>
          </a:prstGeom>
          <a:solidFill>
            <a:srgbClr val="FFBB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r>
              <a:rPr lang="en-US" altLang="zh-CN" sz="3600">
                <a:solidFill>
                  <a:prstClr val="white"/>
                </a:solidFill>
                <a:latin typeface="Calibri"/>
                <a:ea typeface="宋体" panose="02010600030101010101" pitchFamily="2" charset="-122"/>
                <a:cs typeface="Arial"/>
              </a:rPr>
              <a:t>02</a:t>
            </a:r>
            <a:endParaRPr lang="zh-CN" altLang="en-US" sz="3600">
              <a:solidFill>
                <a:prstClr val="white"/>
              </a:solidFill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79" name="椭圆 78"/>
          <p:cNvSpPr/>
          <p:nvPr/>
        </p:nvSpPr>
        <p:spPr>
          <a:xfrm>
            <a:off x="6274709" y="5157174"/>
            <a:ext cx="960000" cy="960000"/>
          </a:xfrm>
          <a:prstGeom prst="ellipse">
            <a:avLst/>
          </a:prstGeom>
          <a:solidFill>
            <a:srgbClr val="FFBB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r>
              <a:rPr lang="en-US" altLang="zh-CN" sz="3600">
                <a:solidFill>
                  <a:prstClr val="white"/>
                </a:solidFill>
                <a:latin typeface="Calibri"/>
                <a:ea typeface="宋体" panose="02010600030101010101" pitchFamily="2" charset="-122"/>
                <a:cs typeface="Arial"/>
              </a:rPr>
              <a:t>03</a:t>
            </a:r>
            <a:endParaRPr lang="zh-CN" altLang="en-US" sz="3600">
              <a:solidFill>
                <a:prstClr val="white"/>
              </a:solidFill>
              <a:latin typeface="Calibri"/>
              <a:ea typeface="宋体" panose="02010600030101010101" pitchFamily="2" charset="-122"/>
              <a:cs typeface="Arial"/>
            </a:endParaRPr>
          </a:p>
        </p:txBody>
      </p:sp>
      <p:sp>
        <p:nvSpPr>
          <p:cNvPr id="81" name="TextBox 16"/>
          <p:cNvSpPr txBox="1"/>
          <p:nvPr/>
        </p:nvSpPr>
        <p:spPr>
          <a:xfrm>
            <a:off x="7456811" y="1062678"/>
            <a:ext cx="38546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36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成绩不好，</a:t>
            </a:r>
            <a:endParaRPr lang="en-US" altLang="zh-CN" sz="36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36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还可以提高吗？</a:t>
            </a:r>
            <a:endParaRPr lang="en-US" altLang="zh-CN" sz="36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sp>
        <p:nvSpPr>
          <p:cNvPr id="82" name="TextBox 16"/>
          <p:cNvSpPr txBox="1"/>
          <p:nvPr/>
        </p:nvSpPr>
        <p:spPr>
          <a:xfrm>
            <a:off x="7456811" y="2935822"/>
            <a:ext cx="44018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36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感觉上不了高中，</a:t>
            </a:r>
            <a:endParaRPr lang="en-US" altLang="zh-CN" sz="36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  <a:p>
            <a:pPr defTabSz="1219200">
              <a:lnSpc>
                <a:spcPct val="150000"/>
              </a:lnSpc>
            </a:pPr>
            <a:r>
              <a:rPr lang="zh-CN" altLang="en-US" sz="36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你愿意接受挑战吗？</a:t>
            </a:r>
            <a:endParaRPr lang="en-US" altLang="zh-CN" sz="36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sp>
        <p:nvSpPr>
          <p:cNvPr id="83" name="TextBox 16"/>
          <p:cNvSpPr txBox="1"/>
          <p:nvPr/>
        </p:nvSpPr>
        <p:spPr>
          <a:xfrm>
            <a:off x="7456811" y="4839533"/>
            <a:ext cx="44018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</a:pPr>
            <a:r>
              <a:rPr lang="zh-CN" altLang="en-US" sz="36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</a:rPr>
              <a:t>你觉得努力只是为了达到目标？</a:t>
            </a:r>
            <a:endParaRPr lang="en-US" altLang="zh-CN" sz="3600" b="1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/>
            </a:endParaRPr>
          </a:p>
        </p:txBody>
      </p:sp>
      <p:sp>
        <p:nvSpPr>
          <p:cNvPr id="29" name="TextBox 13"/>
          <p:cNvSpPr txBox="1"/>
          <p:nvPr/>
        </p:nvSpPr>
        <p:spPr>
          <a:xfrm>
            <a:off x="2955777" y="248116"/>
            <a:ext cx="2383986" cy="748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/>
            <a:r>
              <a:rPr lang="zh-CN" altLang="en-US" sz="4265" b="1">
                <a:solidFill>
                  <a:prstClr val="white"/>
                </a:solidFill>
                <a:latin typeface="方正姚体" panose="02010601030101010101" charset="-122"/>
                <a:ea typeface="方正姚体" panose="02010601030101010101" charset="-122"/>
                <a:cs typeface="Arial"/>
              </a:rPr>
              <a:t>我的回应</a:t>
            </a: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4573" y="123142"/>
            <a:ext cx="2939673" cy="99894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46057">
        <p14:pan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4605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10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  <p:cond evt="onBegin" delay="0">
                          <p:tn val="27"/>
                        </p:cond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81" grpId="0"/>
      <p:bldP spid="82" grpId="0"/>
      <p:bldP spid="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471888" y="2839154"/>
            <a:ext cx="2956989" cy="2538929"/>
          </a:xfrm>
          <a:prstGeom prst="rect">
            <a:avLst/>
          </a:prstGeom>
          <a:noFill/>
          <a:ln w="174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576078" y="3554618"/>
            <a:ext cx="27486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不可以</a:t>
            </a:r>
          </a:p>
        </p:txBody>
      </p:sp>
      <p:sp>
        <p:nvSpPr>
          <p:cNvPr id="3" name="矩形 2"/>
          <p:cNvSpPr/>
          <p:nvPr/>
        </p:nvSpPr>
        <p:spPr>
          <a:xfrm>
            <a:off x="0" y="0"/>
            <a:ext cx="12192000" cy="155050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304802" y="279492"/>
            <a:ext cx="11590351" cy="1015663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1.</a:t>
            </a:r>
            <a:r>
              <a:rPr lang="zh-CN" altLang="en-US" sz="600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你认为成绩是可以提高的吗？</a:t>
            </a:r>
          </a:p>
        </p:txBody>
      </p:sp>
      <p:sp>
        <p:nvSpPr>
          <p:cNvPr id="11" name="矩形 10"/>
          <p:cNvSpPr/>
          <p:nvPr/>
        </p:nvSpPr>
        <p:spPr>
          <a:xfrm>
            <a:off x="7770647" y="2839154"/>
            <a:ext cx="2956989" cy="2538929"/>
          </a:xfrm>
          <a:prstGeom prst="rect">
            <a:avLst/>
          </a:prstGeom>
          <a:noFill/>
          <a:ln w="174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7"/>
          <p:cNvSpPr txBox="1"/>
          <p:nvPr/>
        </p:nvSpPr>
        <p:spPr>
          <a:xfrm>
            <a:off x="7874837" y="3323786"/>
            <a:ext cx="27486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可以</a:t>
            </a:r>
          </a:p>
        </p:txBody>
      </p:sp>
    </p:spTree>
  </p:cSld>
  <p:clrMapOvr>
    <a:masterClrMapping/>
  </p:clrMapOvr>
  <p:transition spd="slow" advTm="10509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471888" y="3363029"/>
            <a:ext cx="2956989" cy="2538929"/>
          </a:xfrm>
          <a:prstGeom prst="rect">
            <a:avLst/>
          </a:prstGeom>
          <a:noFill/>
          <a:ln w="174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576078" y="4040393"/>
            <a:ext cx="27486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不愿意</a:t>
            </a:r>
          </a:p>
        </p:txBody>
      </p:sp>
      <p:sp>
        <p:nvSpPr>
          <p:cNvPr id="3" name="矩形 2"/>
          <p:cNvSpPr/>
          <p:nvPr/>
        </p:nvSpPr>
        <p:spPr>
          <a:xfrm>
            <a:off x="0" y="0"/>
            <a:ext cx="12192000" cy="253892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304802" y="279491"/>
            <a:ext cx="11590351" cy="1938992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600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2.</a:t>
            </a:r>
            <a:r>
              <a:rPr lang="zh-CN" altLang="en-US" sz="600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感觉考不上高中，你愿意去尝试有挑战性的事吗？</a:t>
            </a:r>
          </a:p>
        </p:txBody>
      </p:sp>
      <p:sp>
        <p:nvSpPr>
          <p:cNvPr id="11" name="矩形 10"/>
          <p:cNvSpPr/>
          <p:nvPr/>
        </p:nvSpPr>
        <p:spPr>
          <a:xfrm>
            <a:off x="7770647" y="3324929"/>
            <a:ext cx="2956989" cy="2538929"/>
          </a:xfrm>
          <a:prstGeom prst="rect">
            <a:avLst/>
          </a:prstGeom>
          <a:noFill/>
          <a:ln w="174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7"/>
          <p:cNvSpPr txBox="1"/>
          <p:nvPr/>
        </p:nvSpPr>
        <p:spPr>
          <a:xfrm>
            <a:off x="7874837" y="3809561"/>
            <a:ext cx="27486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愿意</a:t>
            </a:r>
          </a:p>
        </p:txBody>
      </p:sp>
    </p:spTree>
  </p:cSld>
  <p:clrMapOvr>
    <a:masterClrMapping/>
  </p:clrMapOvr>
  <p:transition spd="slow" advTm="14116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386164" y="2953400"/>
            <a:ext cx="2956989" cy="2538929"/>
          </a:xfrm>
          <a:prstGeom prst="rect">
            <a:avLst/>
          </a:prstGeom>
          <a:noFill/>
          <a:ln w="174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490353" y="3399932"/>
            <a:ext cx="27486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是</a:t>
            </a:r>
          </a:p>
        </p:txBody>
      </p:sp>
      <p:sp>
        <p:nvSpPr>
          <p:cNvPr id="19" name="矩形 18"/>
          <p:cNvSpPr/>
          <p:nvPr/>
        </p:nvSpPr>
        <p:spPr>
          <a:xfrm>
            <a:off x="7684922" y="2915300"/>
            <a:ext cx="2956989" cy="2538929"/>
          </a:xfrm>
          <a:prstGeom prst="rect">
            <a:avLst/>
          </a:prstGeom>
          <a:noFill/>
          <a:ln w="174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7"/>
          <p:cNvSpPr txBox="1"/>
          <p:nvPr/>
        </p:nvSpPr>
        <p:spPr>
          <a:xfrm>
            <a:off x="7789112" y="3399932"/>
            <a:ext cx="27486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不是</a:t>
            </a:r>
          </a:p>
        </p:txBody>
      </p:sp>
      <p:sp>
        <p:nvSpPr>
          <p:cNvPr id="15" name="矩形 14"/>
          <p:cNvSpPr/>
          <p:nvPr/>
        </p:nvSpPr>
        <p:spPr>
          <a:xfrm>
            <a:off x="0" y="0"/>
            <a:ext cx="12192000" cy="155050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8"/>
          <p:cNvSpPr txBox="1"/>
          <p:nvPr/>
        </p:nvSpPr>
        <p:spPr>
          <a:xfrm>
            <a:off x="304802" y="279491"/>
            <a:ext cx="11590351" cy="1015663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3.</a:t>
            </a:r>
            <a:r>
              <a:rPr lang="zh-CN" altLang="en-US" sz="600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你觉得努力只是为了达到目标？</a:t>
            </a:r>
          </a:p>
        </p:txBody>
      </p:sp>
    </p:spTree>
  </p:cSld>
  <p:clrMapOvr>
    <a:masterClrMapping/>
  </p:clrMapOvr>
  <p:transition spd="slow" advTm="26161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250295" y="611005"/>
            <a:ext cx="3595412" cy="1504248"/>
          </a:xfrm>
          <a:prstGeom prst="rect">
            <a:avLst/>
          </a:prstGeom>
          <a:noFill/>
          <a:ln w="174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354483" y="947631"/>
            <a:ext cx="3405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固定型思维</a:t>
            </a:r>
          </a:p>
        </p:txBody>
      </p:sp>
      <p:sp>
        <p:nvSpPr>
          <p:cNvPr id="13" name="矩形 12"/>
          <p:cNvSpPr/>
          <p:nvPr/>
        </p:nvSpPr>
        <p:spPr>
          <a:xfrm>
            <a:off x="7346295" y="611005"/>
            <a:ext cx="3595412" cy="1504248"/>
          </a:xfrm>
          <a:prstGeom prst="rect">
            <a:avLst/>
          </a:prstGeom>
          <a:noFill/>
          <a:ln w="174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7"/>
          <p:cNvSpPr txBox="1"/>
          <p:nvPr/>
        </p:nvSpPr>
        <p:spPr>
          <a:xfrm>
            <a:off x="7450483" y="947631"/>
            <a:ext cx="3405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成长型思维</a:t>
            </a:r>
          </a:p>
        </p:txBody>
      </p:sp>
      <p:sp>
        <p:nvSpPr>
          <p:cNvPr id="15" name="TextBox 34"/>
          <p:cNvSpPr txBox="1"/>
          <p:nvPr/>
        </p:nvSpPr>
        <p:spPr>
          <a:xfrm>
            <a:off x="669819" y="2563793"/>
            <a:ext cx="4756364" cy="3139321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4400" dirty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能力是</a:t>
            </a:r>
            <a:r>
              <a:rPr lang="zh-CN" altLang="en-US" sz="4400" dirty="0">
                <a:solidFill>
                  <a:schemeClr val="accent2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无法</a:t>
            </a:r>
            <a:r>
              <a:rPr lang="zh-CN" altLang="en-US" sz="4400" dirty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改变的</a:t>
            </a:r>
            <a:endParaRPr lang="en-US" altLang="zh-CN" sz="4400" dirty="0">
              <a:solidFill>
                <a:prstClr val="black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4400" dirty="0">
                <a:solidFill>
                  <a:schemeClr val="accent2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不敢</a:t>
            </a:r>
            <a:r>
              <a:rPr lang="zh-CN" altLang="en-US" sz="4400" dirty="0"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接受挑战</a:t>
            </a:r>
            <a:endParaRPr lang="en-US" altLang="zh-CN" sz="4400" dirty="0"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4400" dirty="0">
                <a:solidFill>
                  <a:schemeClr val="accent2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忽视</a:t>
            </a:r>
            <a:r>
              <a:rPr lang="zh-CN" altLang="en-US" sz="4400" dirty="0"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努力的过程</a:t>
            </a:r>
            <a:endParaRPr lang="en-US" sz="4400" dirty="0"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</p:txBody>
      </p:sp>
      <p:sp>
        <p:nvSpPr>
          <p:cNvPr id="19" name="TextBox 34"/>
          <p:cNvSpPr txBox="1"/>
          <p:nvPr/>
        </p:nvSpPr>
        <p:spPr>
          <a:xfrm>
            <a:off x="6775050" y="2546311"/>
            <a:ext cx="4756364" cy="3139321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400" dirty="0"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能力是</a:t>
            </a:r>
            <a:r>
              <a:rPr lang="zh-CN" altLang="en-US" sz="4400" dirty="0">
                <a:solidFill>
                  <a:schemeClr val="accent5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可以</a:t>
            </a:r>
            <a:r>
              <a:rPr lang="zh-CN" altLang="en-US" sz="4400" dirty="0"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改变的</a:t>
            </a:r>
            <a:endParaRPr lang="en-US" altLang="zh-CN" sz="4400" dirty="0"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4400" dirty="0">
                <a:solidFill>
                  <a:schemeClr val="accent5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敢于</a:t>
            </a:r>
            <a:r>
              <a:rPr lang="zh-CN" altLang="en-US" sz="4400" dirty="0"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接受挑战</a:t>
            </a:r>
            <a:endParaRPr lang="en-US" altLang="zh-CN" sz="4400" dirty="0"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4400" dirty="0">
                <a:solidFill>
                  <a:schemeClr val="accent5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重视</a:t>
            </a:r>
            <a:r>
              <a:rPr lang="zh-CN" altLang="en-US" sz="4400" dirty="0">
                <a:latin typeface="华文新魏" panose="02010800040101010101" pitchFamily="2" charset="-122"/>
                <a:ea typeface="华文新魏" panose="02010800040101010101" pitchFamily="2" charset="-122"/>
                <a:cs typeface="Lato Light" charset="0"/>
              </a:rPr>
              <a:t>努力的过程</a:t>
            </a:r>
            <a:endParaRPr lang="en-US" altLang="zh-CN" sz="4400" dirty="0">
              <a:latin typeface="华文新魏" panose="02010800040101010101" pitchFamily="2" charset="-122"/>
              <a:ea typeface="华文新魏" panose="02010800040101010101" pitchFamily="2" charset="-122"/>
              <a:cs typeface="Lato Light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711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  <p:cond evt="onBegin" delay="0">
                          <p:tn val="11"/>
                        </p:cond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  <p:cond evt="onBegin" delay="0">
                          <p:tn val="29"/>
                        </p:cond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  <p:cond evt="onBegin" delay="0">
                          <p:tn val="38"/>
                        </p:cond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  <p:cond evt="onBegin" delay="0">
                          <p:tn val="47"/>
                        </p:cond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  <p:cond evt="onBegin" delay="0">
                          <p:tn val="56"/>
                        </p:cond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3"/>
          <p:cNvSpPr txBox="1"/>
          <p:nvPr/>
        </p:nvSpPr>
        <p:spPr>
          <a:xfrm>
            <a:off x="551802" y="575709"/>
            <a:ext cx="110850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spc="300" smtClean="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Montserrat Semi" charset="0"/>
              </a:rPr>
              <a:t>固定型思维 </a:t>
            </a:r>
            <a:r>
              <a:rPr lang="en-US" altLang="zh-CN" sz="4400" b="1" spc="300" smtClean="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Montserrat Semi" charset="0"/>
              </a:rPr>
              <a:t>VS </a:t>
            </a:r>
            <a:r>
              <a:rPr lang="zh-CN" altLang="en-US" sz="4400" b="1" spc="300" smtClean="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Montserrat Semi" charset="0"/>
              </a:rPr>
              <a:t>成长型思维</a:t>
            </a:r>
            <a:endParaRPr lang="en-US" altLang="zh-CN" sz="4400" b="1" spc="300">
              <a:solidFill>
                <a:schemeClr val="accent1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Montserrat Semi" charset="0"/>
            </a:endParaRPr>
          </a:p>
        </p:txBody>
      </p:sp>
      <p:sp>
        <p:nvSpPr>
          <p:cNvPr id="6" name="TextBox 33"/>
          <p:cNvSpPr txBox="1"/>
          <p:nvPr/>
        </p:nvSpPr>
        <p:spPr>
          <a:xfrm>
            <a:off x="551641" y="2013347"/>
            <a:ext cx="11085087" cy="1323439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4000" spc="300" dirty="0" smtClean="0">
                <a:solidFill>
                  <a:schemeClr val="accent1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Montserrat Semi" charset="0"/>
              </a:rPr>
              <a:t>       了解了两种不同的思维模式以后，你认为自己是属于哪一种思维模式呢？</a:t>
            </a:r>
            <a:endParaRPr lang="en-US" altLang="zh-CN" sz="4000" spc="300" dirty="0">
              <a:solidFill>
                <a:schemeClr val="accent1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Montserrat Semi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985135" y="4004312"/>
            <a:ext cx="1902460" cy="200596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78981" y="4004312"/>
            <a:ext cx="1902460" cy="1997075"/>
          </a:xfrm>
          <a:prstGeom prst="rect">
            <a:avLst/>
          </a:prstGeom>
        </p:spPr>
      </p:pic>
    </p:spTree>
  </p:cSld>
  <p:clrMapOvr>
    <a:masterClrMapping/>
  </p:clrMapOvr>
  <p:transition advTm="40188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14|8.85|10.253|12.901|9.126|11.46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7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42|2.999|3.034|10.4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26|13.29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077|4.184|3.407|40.4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8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7620.001574803149,&quot;width&quot;:9600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8640,&quot;width&quot;:8065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94|9.03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63|5.703|10.71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308|11.431|9.818|4.281|8.316|6.1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25|10.521|21.005|12.69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35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69|3.733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823</Words>
  <Application>Microsoft Office PowerPoint</Application>
  <PresentationFormat>宽屏</PresentationFormat>
  <Paragraphs>134</Paragraphs>
  <Slides>22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22</vt:i4>
      </vt:variant>
    </vt:vector>
  </HeadingPairs>
  <TitlesOfParts>
    <vt:vector size="36" baseType="lpstr">
      <vt:lpstr>方正粗黑宋简体</vt:lpstr>
      <vt:lpstr>黑体</vt:lpstr>
      <vt:lpstr>华文新魏</vt:lpstr>
      <vt:lpstr>Calibri Light</vt:lpstr>
      <vt:lpstr>楷体</vt:lpstr>
      <vt:lpstr>Calibri</vt:lpstr>
      <vt:lpstr>方正姚体</vt:lpstr>
      <vt:lpstr>字魂36号-正文宋楷</vt:lpstr>
      <vt:lpstr>隶书</vt:lpstr>
      <vt:lpstr>微软雅黑 Light</vt:lpstr>
      <vt:lpstr>微软雅黑</vt:lpstr>
      <vt:lpstr>第一PPT模板网-WWW.1PPT.COM</vt:lpstr>
      <vt:lpstr>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2022-07-10T15:06:16Z</cp:lastPrinted>
  <dcterms:created xsi:type="dcterms:W3CDTF">2022-07-10T15:06:16Z</dcterms:created>
  <dcterms:modified xsi:type="dcterms:W3CDTF">2023-02-22T10:14:47Z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