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9"/>
  </p:notesMasterIdLst>
  <p:sldIdLst>
    <p:sldId id="256" r:id="rId3"/>
    <p:sldId id="277" r:id="rId4"/>
    <p:sldId id="291" r:id="rId5"/>
    <p:sldId id="342" r:id="rId6"/>
    <p:sldId id="286" r:id="rId7"/>
    <p:sldId id="382" r:id="rId8"/>
    <p:sldId id="398" r:id="rId9"/>
    <p:sldId id="344" r:id="rId10"/>
    <p:sldId id="345" r:id="rId11"/>
    <p:sldId id="354" r:id="rId12"/>
    <p:sldId id="384" r:id="rId13"/>
    <p:sldId id="356" r:id="rId14"/>
    <p:sldId id="349" r:id="rId15"/>
    <p:sldId id="387" r:id="rId16"/>
    <p:sldId id="399" r:id="rId17"/>
    <p:sldId id="362" r:id="rId18"/>
    <p:sldId id="389" r:id="rId19"/>
    <p:sldId id="390" r:id="rId20"/>
    <p:sldId id="400" r:id="rId21"/>
    <p:sldId id="373" r:id="rId22"/>
    <p:sldId id="386" r:id="rId23"/>
    <p:sldId id="352" r:id="rId24"/>
    <p:sldId id="392" r:id="rId25"/>
    <p:sldId id="393" r:id="rId26"/>
    <p:sldId id="353" r:id="rId27"/>
    <p:sldId id="358" r:id="rId28"/>
    <p:sldId id="394" r:id="rId29"/>
    <p:sldId id="395" r:id="rId30"/>
    <p:sldId id="401" r:id="rId31"/>
    <p:sldId id="360" r:id="rId32"/>
    <p:sldId id="379" r:id="rId33"/>
    <p:sldId id="397" r:id="rId34"/>
    <p:sldId id="368" r:id="rId35"/>
    <p:sldId id="381" r:id="rId36"/>
    <p:sldId id="380" r:id="rId37"/>
    <p:sldId id="402" r:id="rId38"/>
  </p:sldIdLst>
  <p:sldSz cx="9144000" cy="5143500" type="screen16x9"/>
  <p:notesSz cx="6858000" cy="9144000"/>
  <p:custDataLst>
    <p:tags r:id="rId40"/>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314" autoAdjust="0"/>
  </p:normalViewPr>
  <p:slideViewPr>
    <p:cSldViewPr snapToGrid="0">
      <p:cViewPr varScale="1">
        <p:scale>
          <a:sx n="143" d="100"/>
          <a:sy n="143" d="100"/>
        </p:scale>
        <p:origin x="684" y="120"/>
      </p:cViewPr>
      <p:guideLst>
        <p:guide orient="horz" pos="162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7FA373-D09D-442A-A56E-F314AB857425}" type="datetimeFigureOut">
              <a:rPr lang="zh-CN" altLang="en-US" smtClean="0"/>
              <a:t>2023/4/10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2D0BF0-02E7-4163-AC45-2E5FA0144AC4}" type="slidenum">
              <a:rPr lang="zh-CN" altLang="en-US" smtClean="0"/>
              <a:t>‹#›</a:t>
            </a:fld>
            <a:endParaRPr lang="zh-CN" altLang="en-US"/>
          </a:p>
        </p:txBody>
      </p:sp>
    </p:spTree>
    <p:extLst>
      <p:ext uri="{BB962C8B-B14F-4D97-AF65-F5344CB8AC3E}">
        <p14:creationId xmlns:p14="http://schemas.microsoft.com/office/powerpoint/2010/main" val="497085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a:t>
            </a:fld>
            <a:endParaRPr lang="zh-CN" altLang="en-US"/>
          </a:p>
        </p:txBody>
      </p:sp>
    </p:spTree>
    <p:extLst>
      <p:ext uri="{BB962C8B-B14F-4D97-AF65-F5344CB8AC3E}">
        <p14:creationId xmlns:p14="http://schemas.microsoft.com/office/powerpoint/2010/main" val="1561920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10</a:t>
            </a:fld>
            <a:endParaRPr lang="zh-CN" altLang="en-US"/>
          </a:p>
        </p:txBody>
      </p:sp>
    </p:spTree>
    <p:extLst>
      <p:ext uri="{BB962C8B-B14F-4D97-AF65-F5344CB8AC3E}">
        <p14:creationId xmlns:p14="http://schemas.microsoft.com/office/powerpoint/2010/main" val="3757288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11</a:t>
            </a:fld>
            <a:endParaRPr lang="zh-CN" altLang="en-US"/>
          </a:p>
        </p:txBody>
      </p:sp>
    </p:spTree>
    <p:extLst>
      <p:ext uri="{BB962C8B-B14F-4D97-AF65-F5344CB8AC3E}">
        <p14:creationId xmlns:p14="http://schemas.microsoft.com/office/powerpoint/2010/main" val="2907980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12</a:t>
            </a:fld>
            <a:endParaRPr lang="zh-CN" altLang="en-US"/>
          </a:p>
        </p:txBody>
      </p:sp>
    </p:spTree>
    <p:extLst>
      <p:ext uri="{BB962C8B-B14F-4D97-AF65-F5344CB8AC3E}">
        <p14:creationId xmlns:p14="http://schemas.microsoft.com/office/powerpoint/2010/main" val="3070897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13</a:t>
            </a:fld>
            <a:endParaRPr lang="zh-CN" altLang="en-US"/>
          </a:p>
        </p:txBody>
      </p:sp>
    </p:spTree>
    <p:extLst>
      <p:ext uri="{BB962C8B-B14F-4D97-AF65-F5344CB8AC3E}">
        <p14:creationId xmlns:p14="http://schemas.microsoft.com/office/powerpoint/2010/main" val="219018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14</a:t>
            </a:fld>
            <a:endParaRPr lang="zh-CN" altLang="en-US"/>
          </a:p>
        </p:txBody>
      </p:sp>
    </p:spTree>
    <p:extLst>
      <p:ext uri="{BB962C8B-B14F-4D97-AF65-F5344CB8AC3E}">
        <p14:creationId xmlns:p14="http://schemas.microsoft.com/office/powerpoint/2010/main" val="14610817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15</a:t>
            </a:fld>
            <a:endParaRPr lang="zh-CN" altLang="en-US"/>
          </a:p>
        </p:txBody>
      </p:sp>
    </p:spTree>
    <p:extLst>
      <p:ext uri="{BB962C8B-B14F-4D97-AF65-F5344CB8AC3E}">
        <p14:creationId xmlns:p14="http://schemas.microsoft.com/office/powerpoint/2010/main" val="3884346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16</a:t>
            </a:fld>
            <a:endParaRPr lang="zh-CN" altLang="en-US"/>
          </a:p>
        </p:txBody>
      </p:sp>
    </p:spTree>
    <p:extLst>
      <p:ext uri="{BB962C8B-B14F-4D97-AF65-F5344CB8AC3E}">
        <p14:creationId xmlns:p14="http://schemas.microsoft.com/office/powerpoint/2010/main" val="4294256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17</a:t>
            </a:fld>
            <a:endParaRPr lang="zh-CN" altLang="en-US"/>
          </a:p>
        </p:txBody>
      </p:sp>
    </p:spTree>
    <p:extLst>
      <p:ext uri="{BB962C8B-B14F-4D97-AF65-F5344CB8AC3E}">
        <p14:creationId xmlns:p14="http://schemas.microsoft.com/office/powerpoint/2010/main" val="1104218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02D0BF0-02E7-4163-AC45-2E5FA0144AC4}" type="slidenum">
              <a:rPr lang="zh-CN" altLang="en-US" smtClean="0"/>
              <a:t>18</a:t>
            </a:fld>
            <a:endParaRPr lang="zh-CN" altLang="en-US"/>
          </a:p>
        </p:txBody>
      </p:sp>
    </p:spTree>
    <p:extLst>
      <p:ext uri="{BB962C8B-B14F-4D97-AF65-F5344CB8AC3E}">
        <p14:creationId xmlns:p14="http://schemas.microsoft.com/office/powerpoint/2010/main" val="6341780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19</a:t>
            </a:fld>
            <a:endParaRPr lang="zh-CN" altLang="en-US"/>
          </a:p>
        </p:txBody>
      </p:sp>
    </p:spTree>
    <p:extLst>
      <p:ext uri="{BB962C8B-B14F-4D97-AF65-F5344CB8AC3E}">
        <p14:creationId xmlns:p14="http://schemas.microsoft.com/office/powerpoint/2010/main" val="84673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a:t>
            </a:fld>
            <a:endParaRPr lang="zh-CN" altLang="en-US"/>
          </a:p>
        </p:txBody>
      </p:sp>
    </p:spTree>
    <p:extLst>
      <p:ext uri="{BB962C8B-B14F-4D97-AF65-F5344CB8AC3E}">
        <p14:creationId xmlns:p14="http://schemas.microsoft.com/office/powerpoint/2010/main" val="22369078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20</a:t>
            </a:fld>
            <a:endParaRPr lang="zh-CN" altLang="en-US"/>
          </a:p>
        </p:txBody>
      </p:sp>
    </p:spTree>
    <p:extLst>
      <p:ext uri="{BB962C8B-B14F-4D97-AF65-F5344CB8AC3E}">
        <p14:creationId xmlns:p14="http://schemas.microsoft.com/office/powerpoint/2010/main" val="15070457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21</a:t>
            </a:fld>
            <a:endParaRPr lang="zh-CN" altLang="en-US"/>
          </a:p>
        </p:txBody>
      </p:sp>
    </p:spTree>
    <p:extLst>
      <p:ext uri="{BB962C8B-B14F-4D97-AF65-F5344CB8AC3E}">
        <p14:creationId xmlns:p14="http://schemas.microsoft.com/office/powerpoint/2010/main" val="3148812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22</a:t>
            </a:fld>
            <a:endParaRPr lang="zh-CN" altLang="en-US"/>
          </a:p>
        </p:txBody>
      </p:sp>
    </p:spTree>
    <p:extLst>
      <p:ext uri="{BB962C8B-B14F-4D97-AF65-F5344CB8AC3E}">
        <p14:creationId xmlns:p14="http://schemas.microsoft.com/office/powerpoint/2010/main" val="23430711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23</a:t>
            </a:fld>
            <a:endParaRPr lang="zh-CN" altLang="en-US"/>
          </a:p>
        </p:txBody>
      </p:sp>
    </p:spTree>
    <p:extLst>
      <p:ext uri="{BB962C8B-B14F-4D97-AF65-F5344CB8AC3E}">
        <p14:creationId xmlns:p14="http://schemas.microsoft.com/office/powerpoint/2010/main" val="3085486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24</a:t>
            </a:fld>
            <a:endParaRPr lang="zh-CN" altLang="en-US"/>
          </a:p>
        </p:txBody>
      </p:sp>
    </p:spTree>
    <p:extLst>
      <p:ext uri="{BB962C8B-B14F-4D97-AF65-F5344CB8AC3E}">
        <p14:creationId xmlns:p14="http://schemas.microsoft.com/office/powerpoint/2010/main" val="10545155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25</a:t>
            </a:fld>
            <a:endParaRPr lang="zh-CN" altLang="en-US"/>
          </a:p>
        </p:txBody>
      </p:sp>
    </p:spTree>
    <p:extLst>
      <p:ext uri="{BB962C8B-B14F-4D97-AF65-F5344CB8AC3E}">
        <p14:creationId xmlns:p14="http://schemas.microsoft.com/office/powerpoint/2010/main" val="13909740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26</a:t>
            </a:fld>
            <a:endParaRPr lang="zh-CN" altLang="en-US"/>
          </a:p>
        </p:txBody>
      </p:sp>
    </p:spTree>
    <p:extLst>
      <p:ext uri="{BB962C8B-B14F-4D97-AF65-F5344CB8AC3E}">
        <p14:creationId xmlns:p14="http://schemas.microsoft.com/office/powerpoint/2010/main" val="32091284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27</a:t>
            </a:fld>
            <a:endParaRPr lang="zh-CN" altLang="en-US"/>
          </a:p>
        </p:txBody>
      </p:sp>
    </p:spTree>
    <p:extLst>
      <p:ext uri="{BB962C8B-B14F-4D97-AF65-F5344CB8AC3E}">
        <p14:creationId xmlns:p14="http://schemas.microsoft.com/office/powerpoint/2010/main" val="42249098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28</a:t>
            </a:fld>
            <a:endParaRPr lang="zh-CN" altLang="en-US"/>
          </a:p>
        </p:txBody>
      </p:sp>
    </p:spTree>
    <p:extLst>
      <p:ext uri="{BB962C8B-B14F-4D97-AF65-F5344CB8AC3E}">
        <p14:creationId xmlns:p14="http://schemas.microsoft.com/office/powerpoint/2010/main" val="4014148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29</a:t>
            </a:fld>
            <a:endParaRPr lang="zh-CN" altLang="en-US"/>
          </a:p>
        </p:txBody>
      </p:sp>
    </p:spTree>
    <p:extLst>
      <p:ext uri="{BB962C8B-B14F-4D97-AF65-F5344CB8AC3E}">
        <p14:creationId xmlns:p14="http://schemas.microsoft.com/office/powerpoint/2010/main" val="730901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3</a:t>
            </a:fld>
            <a:endParaRPr lang="zh-CN" altLang="en-US"/>
          </a:p>
        </p:txBody>
      </p:sp>
    </p:spTree>
    <p:extLst>
      <p:ext uri="{BB962C8B-B14F-4D97-AF65-F5344CB8AC3E}">
        <p14:creationId xmlns:p14="http://schemas.microsoft.com/office/powerpoint/2010/main" val="2559961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30</a:t>
            </a:fld>
            <a:endParaRPr lang="zh-CN" altLang="en-US"/>
          </a:p>
        </p:txBody>
      </p:sp>
    </p:spTree>
    <p:extLst>
      <p:ext uri="{BB962C8B-B14F-4D97-AF65-F5344CB8AC3E}">
        <p14:creationId xmlns:p14="http://schemas.microsoft.com/office/powerpoint/2010/main" val="6451035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31</a:t>
            </a:fld>
            <a:endParaRPr lang="zh-CN" altLang="en-US"/>
          </a:p>
        </p:txBody>
      </p:sp>
    </p:spTree>
    <p:extLst>
      <p:ext uri="{BB962C8B-B14F-4D97-AF65-F5344CB8AC3E}">
        <p14:creationId xmlns:p14="http://schemas.microsoft.com/office/powerpoint/2010/main" val="34413320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32</a:t>
            </a:fld>
            <a:endParaRPr lang="zh-CN" altLang="en-US"/>
          </a:p>
        </p:txBody>
      </p:sp>
    </p:spTree>
    <p:extLst>
      <p:ext uri="{BB962C8B-B14F-4D97-AF65-F5344CB8AC3E}">
        <p14:creationId xmlns:p14="http://schemas.microsoft.com/office/powerpoint/2010/main" val="7632460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33</a:t>
            </a:fld>
            <a:endParaRPr lang="zh-CN" altLang="en-US"/>
          </a:p>
        </p:txBody>
      </p:sp>
    </p:spTree>
    <p:extLst>
      <p:ext uri="{BB962C8B-B14F-4D97-AF65-F5344CB8AC3E}">
        <p14:creationId xmlns:p14="http://schemas.microsoft.com/office/powerpoint/2010/main" val="31769188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34</a:t>
            </a:fld>
            <a:endParaRPr lang="zh-CN" altLang="en-US"/>
          </a:p>
        </p:txBody>
      </p:sp>
    </p:spTree>
    <p:extLst>
      <p:ext uri="{BB962C8B-B14F-4D97-AF65-F5344CB8AC3E}">
        <p14:creationId xmlns:p14="http://schemas.microsoft.com/office/powerpoint/2010/main" val="23337841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35</a:t>
            </a:fld>
            <a:endParaRPr lang="zh-CN" altLang="en-US"/>
          </a:p>
        </p:txBody>
      </p:sp>
    </p:spTree>
    <p:extLst>
      <p:ext uri="{BB962C8B-B14F-4D97-AF65-F5344CB8AC3E}">
        <p14:creationId xmlns:p14="http://schemas.microsoft.com/office/powerpoint/2010/main" val="847196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525901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4</a:t>
            </a:fld>
            <a:endParaRPr lang="zh-CN" altLang="en-US"/>
          </a:p>
        </p:txBody>
      </p:sp>
    </p:spTree>
    <p:extLst>
      <p:ext uri="{BB962C8B-B14F-4D97-AF65-F5344CB8AC3E}">
        <p14:creationId xmlns:p14="http://schemas.microsoft.com/office/powerpoint/2010/main" val="3125664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5</a:t>
            </a:fld>
            <a:endParaRPr lang="zh-CN" altLang="en-US"/>
          </a:p>
        </p:txBody>
      </p:sp>
    </p:spTree>
    <p:extLst>
      <p:ext uri="{BB962C8B-B14F-4D97-AF65-F5344CB8AC3E}">
        <p14:creationId xmlns:p14="http://schemas.microsoft.com/office/powerpoint/2010/main" val="3565712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6</a:t>
            </a:fld>
            <a:endParaRPr lang="zh-CN" altLang="en-US"/>
          </a:p>
        </p:txBody>
      </p:sp>
    </p:spTree>
    <p:extLst>
      <p:ext uri="{BB962C8B-B14F-4D97-AF65-F5344CB8AC3E}">
        <p14:creationId xmlns:p14="http://schemas.microsoft.com/office/powerpoint/2010/main" val="963801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7</a:t>
            </a:fld>
            <a:endParaRPr lang="zh-CN" altLang="en-US"/>
          </a:p>
        </p:txBody>
      </p:sp>
    </p:spTree>
    <p:extLst>
      <p:ext uri="{BB962C8B-B14F-4D97-AF65-F5344CB8AC3E}">
        <p14:creationId xmlns:p14="http://schemas.microsoft.com/office/powerpoint/2010/main" val="4148379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8</a:t>
            </a:fld>
            <a:endParaRPr lang="zh-CN" altLang="en-US"/>
          </a:p>
        </p:txBody>
      </p:sp>
    </p:spTree>
    <p:extLst>
      <p:ext uri="{BB962C8B-B14F-4D97-AF65-F5344CB8AC3E}">
        <p14:creationId xmlns:p14="http://schemas.microsoft.com/office/powerpoint/2010/main" val="1015823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02D0BF0-02E7-4163-AC45-2E5FA0144AC4}" type="slidenum">
              <a:rPr lang="zh-CN" altLang="en-US" smtClean="0"/>
              <a:t>9</a:t>
            </a:fld>
            <a:endParaRPr lang="zh-CN" altLang="en-US"/>
          </a:p>
        </p:txBody>
      </p:sp>
    </p:spTree>
    <p:extLst>
      <p:ext uri="{BB962C8B-B14F-4D97-AF65-F5344CB8AC3E}">
        <p14:creationId xmlns:p14="http://schemas.microsoft.com/office/powerpoint/2010/main" val="3356037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1" y="3879100"/>
            <a:ext cx="9144000" cy="1264400"/>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C3CDACD7-4366-4DF6-9BB2-68F266FCB1D5}" type="datetimeFigureOut">
              <a:rPr lang="zh-CN" altLang="en-US" smtClean="0"/>
              <a:t>2023/4/10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F390DB2-446F-4A37-AF7A-B1F0DA38BB54}"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C3CDACD7-4366-4DF6-9BB2-68F266FCB1D5}" type="datetimeFigureOut">
              <a:rPr lang="zh-CN" altLang="en-US" smtClean="0"/>
              <a:t>2023/4/10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F390DB2-446F-4A37-AF7A-B1F0DA38BB54}"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0025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25365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28917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95061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4754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657066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36726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585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9" name="组合 8"/>
          <p:cNvGrpSpPr/>
          <p:nvPr userDrawn="1"/>
        </p:nvGrpSpPr>
        <p:grpSpPr>
          <a:xfrm>
            <a:off x="-4249" y="-21357"/>
            <a:ext cx="9148249" cy="5164859"/>
            <a:chOff x="-4248" y="-21357"/>
            <a:chExt cx="8950624" cy="5164859"/>
          </a:xfrm>
        </p:grpSpPr>
        <p:sp>
          <p:nvSpPr>
            <p:cNvPr id="12" name="矩形 11"/>
            <p:cNvSpPr/>
            <p:nvPr/>
          </p:nvSpPr>
          <p:spPr>
            <a:xfrm>
              <a:off x="4358977" y="-21357"/>
              <a:ext cx="4587399" cy="5164857"/>
            </a:xfrm>
            <a:prstGeom prst="rect">
              <a:avLst/>
            </a:prstGeom>
            <a:solidFill>
              <a:srgbClr val="4C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4248" y="-21355"/>
              <a:ext cx="4362612" cy="5164857"/>
            </a:xfrm>
            <a:prstGeom prst="rect">
              <a:avLst/>
            </a:prstGeom>
            <a:solidFill>
              <a:srgbClr val="968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01783" y="228455"/>
              <a:ext cx="8530768" cy="47329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6" name="组合 15"/>
          <p:cNvGrpSpPr/>
          <p:nvPr userDrawn="1"/>
        </p:nvGrpSpPr>
        <p:grpSpPr>
          <a:xfrm>
            <a:off x="-1" y="-8383"/>
            <a:ext cx="9144001" cy="1292626"/>
            <a:chOff x="-327315" y="3793521"/>
            <a:chExt cx="9660708" cy="1365669"/>
          </a:xfrm>
        </p:grpSpPr>
        <p:pic>
          <p:nvPicPr>
            <p:cNvPr id="17" name="图片 16"/>
            <p:cNvPicPr>
              <a:picLocks noChangeAspect="1"/>
            </p:cNvPicPr>
            <p:nvPr/>
          </p:nvPicPr>
          <p:blipFill>
            <a:blip r:embed="rId2" cstate="email">
              <a:extLst>
                <a:ext uri="{28A0092B-C50C-407E-A947-70E740481C1C}">
                  <a14:useLocalDpi xmlns:a14="http://schemas.microsoft.com/office/drawing/2010/main"/>
                </a:ext>
              </a:extLst>
            </a:blip>
            <a:srcRect t="-2"/>
            <a:stretch>
              <a:fillRect/>
            </a:stretch>
          </p:blipFill>
          <p:spPr>
            <a:xfrm rot="10800000">
              <a:off x="7554161" y="3793522"/>
              <a:ext cx="1779232" cy="1365668"/>
            </a:xfrm>
            <a:prstGeom prst="rect">
              <a:avLst/>
            </a:prstGeom>
          </p:spPr>
        </p:pic>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V="1">
              <a:off x="6626468" y="3793521"/>
              <a:ext cx="2706922" cy="981859"/>
            </a:xfrm>
            <a:prstGeom prst="rect">
              <a:avLst/>
            </a:prstGeom>
          </p:spPr>
        </p:pic>
        <p:pic>
          <p:nvPicPr>
            <p:cNvPr id="19" name="图片 18"/>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V="1">
              <a:off x="-327315" y="3793521"/>
              <a:ext cx="2118941" cy="981859"/>
            </a:xfrm>
            <a:prstGeom prst="rect">
              <a:avLst/>
            </a:prstGeom>
          </p:spPr>
        </p:pic>
        <p:pic>
          <p:nvPicPr>
            <p:cNvPr id="20" name="图片 19"/>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V="1">
              <a:off x="385774" y="3793522"/>
              <a:ext cx="2483504" cy="689654"/>
            </a:xfrm>
            <a:prstGeom prst="rect">
              <a:avLst/>
            </a:prstGeom>
          </p:spPr>
        </p:pic>
      </p:grpSp>
      <p:grpSp>
        <p:nvGrpSpPr>
          <p:cNvPr id="21" name="组合 20"/>
          <p:cNvGrpSpPr/>
          <p:nvPr userDrawn="1"/>
        </p:nvGrpSpPr>
        <p:grpSpPr>
          <a:xfrm>
            <a:off x="98191" y="4441535"/>
            <a:ext cx="8926180" cy="567446"/>
            <a:chOff x="169242" y="4410268"/>
            <a:chExt cx="8926180" cy="567446"/>
          </a:xfrm>
        </p:grpSpPr>
        <p:pic>
          <p:nvPicPr>
            <p:cNvPr id="22" name="图片 2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69242" y="4422494"/>
              <a:ext cx="1164385" cy="548716"/>
            </a:xfrm>
            <a:prstGeom prst="rect">
              <a:avLst/>
            </a:prstGeom>
          </p:spPr>
        </p:pic>
        <p:pic>
          <p:nvPicPr>
            <p:cNvPr id="23" name="图片 2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102016" y="4428998"/>
              <a:ext cx="1164385" cy="548716"/>
            </a:xfrm>
            <a:prstGeom prst="rect">
              <a:avLst/>
            </a:prstGeom>
          </p:spPr>
        </p:pic>
        <p:pic>
          <p:nvPicPr>
            <p:cNvPr id="24" name="图片 2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002248" y="4428998"/>
              <a:ext cx="1164385" cy="548716"/>
            </a:xfrm>
            <a:prstGeom prst="rect">
              <a:avLst/>
            </a:prstGeom>
          </p:spPr>
        </p:pic>
        <p:pic>
          <p:nvPicPr>
            <p:cNvPr id="25" name="图片 2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864068" y="4416381"/>
              <a:ext cx="1164385" cy="548716"/>
            </a:xfrm>
            <a:prstGeom prst="rect">
              <a:avLst/>
            </a:prstGeom>
          </p:spPr>
        </p:pic>
        <p:pic>
          <p:nvPicPr>
            <p:cNvPr id="26" name="图片 2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737628" y="4416381"/>
              <a:ext cx="1164385" cy="548716"/>
            </a:xfrm>
            <a:prstGeom prst="rect">
              <a:avLst/>
            </a:prstGeom>
          </p:spPr>
        </p:pic>
        <p:pic>
          <p:nvPicPr>
            <p:cNvPr id="27" name="图片 2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637431" y="4422494"/>
              <a:ext cx="1164385" cy="548716"/>
            </a:xfrm>
            <a:prstGeom prst="rect">
              <a:avLst/>
            </a:prstGeom>
          </p:spPr>
        </p:pic>
        <p:pic>
          <p:nvPicPr>
            <p:cNvPr id="28" name="图片 2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466362" y="4416381"/>
              <a:ext cx="1164385" cy="548716"/>
            </a:xfrm>
            <a:prstGeom prst="rect">
              <a:avLst/>
            </a:prstGeom>
          </p:spPr>
        </p:pic>
        <p:pic>
          <p:nvPicPr>
            <p:cNvPr id="29" name="图片 2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319789" y="4410268"/>
              <a:ext cx="1164385" cy="548716"/>
            </a:xfrm>
            <a:prstGeom prst="rect">
              <a:avLst/>
            </a:prstGeom>
          </p:spPr>
        </p:pic>
        <p:pic>
          <p:nvPicPr>
            <p:cNvPr id="30" name="图片 29"/>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208211" y="4410268"/>
              <a:ext cx="1164385" cy="548716"/>
            </a:xfrm>
            <a:prstGeom prst="rect">
              <a:avLst/>
            </a:prstGeom>
          </p:spPr>
        </p:pic>
        <p:pic>
          <p:nvPicPr>
            <p:cNvPr id="31" name="图片 3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931037" y="4416381"/>
              <a:ext cx="1164385" cy="548716"/>
            </a:xfrm>
            <a:prstGeom prst="rect">
              <a:avLst/>
            </a:prstGeom>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47" presetClass="entr" presetSubtype="0" fill="hold" nodeType="withEffect">
                                  <p:stCondLst>
                                    <p:cond delay="4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1000"/>
                                        <p:tgtEl>
                                          <p:spTgt spid="16"/>
                                        </p:tgtEl>
                                      </p:cBhvr>
                                    </p:animEffect>
                                    <p:anim calcmode="lin" valueType="num">
                                      <p:cBhvr>
                                        <p:cTn id="11" dur="1000" fill="hold"/>
                                        <p:tgtEl>
                                          <p:spTgt spid="16"/>
                                        </p:tgtEl>
                                        <p:attrNameLst>
                                          <p:attrName>ppt_x</p:attrName>
                                        </p:attrNameLst>
                                      </p:cBhvr>
                                      <p:tavLst>
                                        <p:tav tm="0">
                                          <p:val>
                                            <p:strVal val="#ppt_x"/>
                                          </p:val>
                                        </p:tav>
                                        <p:tav tm="100000">
                                          <p:val>
                                            <p:strVal val="#ppt_x"/>
                                          </p:val>
                                        </p:tav>
                                      </p:tavLst>
                                    </p:anim>
                                    <p:anim calcmode="lin" valueType="num">
                                      <p:cBhvr>
                                        <p:cTn id="1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1000"/>
                                        <p:tgtEl>
                                          <p:spTgt spid="21"/>
                                        </p:tgtEl>
                                      </p:cBhvr>
                                    </p:animEffect>
                                    <p:anim calcmode="lin" valueType="num">
                                      <p:cBhvr>
                                        <p:cTn id="18" dur="1000" fill="hold"/>
                                        <p:tgtEl>
                                          <p:spTgt spid="21"/>
                                        </p:tgtEl>
                                        <p:attrNameLst>
                                          <p:attrName>ppt_x</p:attrName>
                                        </p:attrNameLst>
                                      </p:cBhvr>
                                      <p:tavLst>
                                        <p:tav tm="0">
                                          <p:val>
                                            <p:strVal val="#ppt_x"/>
                                          </p:val>
                                        </p:tav>
                                        <p:tav tm="100000">
                                          <p:val>
                                            <p:strVal val="#ppt_x"/>
                                          </p:val>
                                        </p:tav>
                                      </p:tavLst>
                                    </p:anim>
                                    <p:anim calcmode="lin" valueType="num">
                                      <p:cBhvr>
                                        <p:cTn id="1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3709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28777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59955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4" name="矩形 3"/>
          <p:cNvSpPr/>
          <p:nvPr userDrawn="1"/>
        </p:nvSpPr>
        <p:spPr>
          <a:xfrm>
            <a:off x="0" y="0"/>
            <a:ext cx="9144000" cy="5143500"/>
          </a:xfrm>
          <a:prstGeom prst="rect">
            <a:avLst/>
          </a:prstGeom>
          <a:solidFill>
            <a:srgbClr val="C9EFE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 name="组合 4"/>
          <p:cNvGrpSpPr/>
          <p:nvPr userDrawn="1"/>
        </p:nvGrpSpPr>
        <p:grpSpPr>
          <a:xfrm>
            <a:off x="-4249" y="-21357"/>
            <a:ext cx="9148249" cy="5164859"/>
            <a:chOff x="-4248" y="-21357"/>
            <a:chExt cx="8950624" cy="5164859"/>
          </a:xfrm>
        </p:grpSpPr>
        <p:sp>
          <p:nvSpPr>
            <p:cNvPr id="7" name="矩形 6"/>
            <p:cNvSpPr/>
            <p:nvPr/>
          </p:nvSpPr>
          <p:spPr>
            <a:xfrm>
              <a:off x="4358977" y="-21357"/>
              <a:ext cx="4587399" cy="5164857"/>
            </a:xfrm>
            <a:prstGeom prst="rect">
              <a:avLst/>
            </a:prstGeom>
            <a:solidFill>
              <a:srgbClr val="4C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248" y="-21355"/>
              <a:ext cx="4362612" cy="5164857"/>
            </a:xfrm>
            <a:prstGeom prst="rect">
              <a:avLst/>
            </a:prstGeom>
            <a:solidFill>
              <a:srgbClr val="968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01783" y="228455"/>
              <a:ext cx="8530768" cy="47329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0" name="组合 9"/>
          <p:cNvGrpSpPr/>
          <p:nvPr userDrawn="1"/>
        </p:nvGrpSpPr>
        <p:grpSpPr>
          <a:xfrm>
            <a:off x="-1" y="-8383"/>
            <a:ext cx="9144001" cy="1292626"/>
            <a:chOff x="-327315" y="3793521"/>
            <a:chExt cx="9660708" cy="1365669"/>
          </a:xfrm>
        </p:grpSpPr>
        <p:pic>
          <p:nvPicPr>
            <p:cNvPr id="11" name="图片 10"/>
            <p:cNvPicPr>
              <a:picLocks noChangeAspect="1"/>
            </p:cNvPicPr>
            <p:nvPr/>
          </p:nvPicPr>
          <p:blipFill>
            <a:blip r:embed="rId2" cstate="email">
              <a:extLst>
                <a:ext uri="{28A0092B-C50C-407E-A947-70E740481C1C}">
                  <a14:useLocalDpi xmlns:a14="http://schemas.microsoft.com/office/drawing/2010/main"/>
                </a:ext>
              </a:extLst>
            </a:blip>
            <a:srcRect t="-2"/>
            <a:stretch>
              <a:fillRect/>
            </a:stretch>
          </p:blipFill>
          <p:spPr>
            <a:xfrm rot="10800000">
              <a:off x="7554161" y="3793522"/>
              <a:ext cx="1779232" cy="1365668"/>
            </a:xfrm>
            <a:prstGeom prst="rect">
              <a:avLst/>
            </a:prstGeom>
          </p:spPr>
        </p:pic>
        <p:pic>
          <p:nvPicPr>
            <p:cNvPr id="12" name="图片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V="1">
              <a:off x="6626468" y="3793521"/>
              <a:ext cx="2706922" cy="981859"/>
            </a:xfrm>
            <a:prstGeom prst="rect">
              <a:avLst/>
            </a:prstGeom>
          </p:spPr>
        </p:pic>
        <p:pic>
          <p:nvPicPr>
            <p:cNvPr id="13" name="图片 1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V="1">
              <a:off x="-327315" y="3793521"/>
              <a:ext cx="2118941" cy="981859"/>
            </a:xfrm>
            <a:prstGeom prst="rect">
              <a:avLst/>
            </a:prstGeom>
          </p:spPr>
        </p:pic>
        <p:pic>
          <p:nvPicPr>
            <p:cNvPr id="14" name="图片 1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V="1">
              <a:off x="385774" y="3793522"/>
              <a:ext cx="2483504" cy="689654"/>
            </a:xfrm>
            <a:prstGeom prst="rect">
              <a:avLst/>
            </a:prstGeom>
          </p:spPr>
        </p:pic>
      </p:grpSp>
      <p:pic>
        <p:nvPicPr>
          <p:cNvPr id="26" name="图片 25"/>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06331" y="2122545"/>
            <a:ext cx="8722592" cy="2857224"/>
          </a:xfrm>
          <a:prstGeom prst="rect">
            <a:avLst/>
          </a:prstGeom>
        </p:spPr>
      </p:pic>
      <p:grpSp>
        <p:nvGrpSpPr>
          <p:cNvPr id="15" name="组合 14"/>
          <p:cNvGrpSpPr/>
          <p:nvPr userDrawn="1"/>
        </p:nvGrpSpPr>
        <p:grpSpPr>
          <a:xfrm>
            <a:off x="98191" y="4441535"/>
            <a:ext cx="8926180" cy="567446"/>
            <a:chOff x="169242" y="4410268"/>
            <a:chExt cx="8926180" cy="567446"/>
          </a:xfrm>
        </p:grpSpPr>
        <p:pic>
          <p:nvPicPr>
            <p:cNvPr id="16" name="图片 15"/>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69242" y="4422494"/>
              <a:ext cx="1164385" cy="548716"/>
            </a:xfrm>
            <a:prstGeom prst="rect">
              <a:avLst/>
            </a:prstGeom>
          </p:spPr>
        </p:pic>
        <p:pic>
          <p:nvPicPr>
            <p:cNvPr id="17" name="图片 1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02016" y="4428998"/>
              <a:ext cx="1164385" cy="548716"/>
            </a:xfrm>
            <a:prstGeom prst="rect">
              <a:avLst/>
            </a:prstGeom>
          </p:spPr>
        </p:pic>
        <p:pic>
          <p:nvPicPr>
            <p:cNvPr id="18" name="图片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002248" y="4428998"/>
              <a:ext cx="1164385" cy="548716"/>
            </a:xfrm>
            <a:prstGeom prst="rect">
              <a:avLst/>
            </a:prstGeom>
          </p:spPr>
        </p:pic>
        <p:pic>
          <p:nvPicPr>
            <p:cNvPr id="19" name="图片 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864068" y="4416381"/>
              <a:ext cx="1164385" cy="548716"/>
            </a:xfrm>
            <a:prstGeom prst="rect">
              <a:avLst/>
            </a:prstGeom>
          </p:spPr>
        </p:pic>
        <p:pic>
          <p:nvPicPr>
            <p:cNvPr id="20" name="图片 1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737628" y="4416381"/>
              <a:ext cx="1164385" cy="548716"/>
            </a:xfrm>
            <a:prstGeom prst="rect">
              <a:avLst/>
            </a:prstGeom>
          </p:spPr>
        </p:pic>
        <p:pic>
          <p:nvPicPr>
            <p:cNvPr id="21" name="图片 2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637431" y="4422494"/>
              <a:ext cx="1164385" cy="548716"/>
            </a:xfrm>
            <a:prstGeom prst="rect">
              <a:avLst/>
            </a:prstGeom>
          </p:spPr>
        </p:pic>
        <p:pic>
          <p:nvPicPr>
            <p:cNvPr id="22" name="图片 21"/>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466362" y="4416381"/>
              <a:ext cx="1164385" cy="548716"/>
            </a:xfrm>
            <a:prstGeom prst="rect">
              <a:avLst/>
            </a:prstGeom>
          </p:spPr>
        </p:pic>
        <p:pic>
          <p:nvPicPr>
            <p:cNvPr id="23" name="图片 2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19789" y="4410268"/>
              <a:ext cx="1164385" cy="548716"/>
            </a:xfrm>
            <a:prstGeom prst="rect">
              <a:avLst/>
            </a:prstGeom>
          </p:spPr>
        </p:pic>
        <p:pic>
          <p:nvPicPr>
            <p:cNvPr id="24" name="图片 2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208211" y="4410268"/>
              <a:ext cx="1164385" cy="548716"/>
            </a:xfrm>
            <a:prstGeom prst="rect">
              <a:avLst/>
            </a:prstGeom>
          </p:spPr>
        </p:pic>
        <p:pic>
          <p:nvPicPr>
            <p:cNvPr id="25" name="图片 2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931037" y="4416381"/>
              <a:ext cx="1164385" cy="548716"/>
            </a:xfrm>
            <a:prstGeom prst="rect">
              <a:avLst/>
            </a:prstGeom>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7" presetClass="entr" presetSubtype="0" fill="hold" nodeType="withEffect">
                                  <p:stCondLst>
                                    <p:cond delay="40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1000"/>
                                        <p:tgtEl>
                                          <p:spTgt spid="10"/>
                                        </p:tgtEl>
                                      </p:cBhvr>
                                    </p:animEffect>
                                    <p:anim calcmode="lin" valueType="num">
                                      <p:cBhvr>
                                        <p:cTn id="11" dur="1000" fill="hold"/>
                                        <p:tgtEl>
                                          <p:spTgt spid="10"/>
                                        </p:tgtEl>
                                        <p:attrNameLst>
                                          <p:attrName>ppt_x</p:attrName>
                                        </p:attrNameLst>
                                      </p:cBhvr>
                                      <p:tavLst>
                                        <p:tav tm="0">
                                          <p:val>
                                            <p:strVal val="#ppt_x"/>
                                          </p:val>
                                        </p:tav>
                                        <p:tav tm="100000">
                                          <p:val>
                                            <p:strVal val="#ppt_x"/>
                                          </p:val>
                                        </p:tav>
                                      </p:tavLst>
                                    </p:anim>
                                    <p:anim calcmode="lin" valueType="num">
                                      <p:cBhvr>
                                        <p:cTn id="1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1000"/>
                                        <p:tgtEl>
                                          <p:spTgt spid="15"/>
                                        </p:tgtEl>
                                      </p:cBhvr>
                                    </p:animEffect>
                                    <p:anim calcmode="lin" valueType="num">
                                      <p:cBhvr>
                                        <p:cTn id="25" dur="1000" fill="hold"/>
                                        <p:tgtEl>
                                          <p:spTgt spid="15"/>
                                        </p:tgtEl>
                                        <p:attrNameLst>
                                          <p:attrName>ppt_x</p:attrName>
                                        </p:attrNameLst>
                                      </p:cBhvr>
                                      <p:tavLst>
                                        <p:tav tm="0">
                                          <p:val>
                                            <p:strVal val="#ppt_x"/>
                                          </p:val>
                                        </p:tav>
                                        <p:tav tm="100000">
                                          <p:val>
                                            <p:strVal val="#ppt_x"/>
                                          </p:val>
                                        </p:tav>
                                      </p:tavLst>
                                    </p:anim>
                                    <p:anim calcmode="lin" valueType="num">
                                      <p:cBhvr>
                                        <p:cTn id="2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grpSp>
        <p:nvGrpSpPr>
          <p:cNvPr id="4" name="组合 3"/>
          <p:cNvGrpSpPr/>
          <p:nvPr userDrawn="1"/>
        </p:nvGrpSpPr>
        <p:grpSpPr>
          <a:xfrm>
            <a:off x="-4249" y="-21357"/>
            <a:ext cx="9148249" cy="5164859"/>
            <a:chOff x="-4248" y="-21357"/>
            <a:chExt cx="8950624" cy="5164859"/>
          </a:xfrm>
        </p:grpSpPr>
        <p:sp>
          <p:nvSpPr>
            <p:cNvPr id="5" name="矩形 4"/>
            <p:cNvSpPr/>
            <p:nvPr/>
          </p:nvSpPr>
          <p:spPr>
            <a:xfrm>
              <a:off x="4358977" y="-21357"/>
              <a:ext cx="4587399" cy="5164857"/>
            </a:xfrm>
            <a:prstGeom prst="rect">
              <a:avLst/>
            </a:prstGeom>
            <a:solidFill>
              <a:srgbClr val="4C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248" y="-21355"/>
              <a:ext cx="4362612" cy="5164857"/>
            </a:xfrm>
            <a:prstGeom prst="rect">
              <a:avLst/>
            </a:prstGeom>
            <a:solidFill>
              <a:srgbClr val="968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01783" y="228455"/>
              <a:ext cx="8530768" cy="47329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userDrawn="1"/>
        </p:nvGrpSpPr>
        <p:grpSpPr>
          <a:xfrm>
            <a:off x="-1" y="-8383"/>
            <a:ext cx="9144001" cy="1292626"/>
            <a:chOff x="-327315" y="3793521"/>
            <a:chExt cx="9660708" cy="1365669"/>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rcRect t="-2"/>
            <a:stretch>
              <a:fillRect/>
            </a:stretch>
          </p:blipFill>
          <p:spPr>
            <a:xfrm rot="10800000">
              <a:off x="7554161" y="3793522"/>
              <a:ext cx="1779232" cy="1365668"/>
            </a:xfrm>
            <a:prstGeom prst="rect">
              <a:avLst/>
            </a:prstGeom>
          </p:spPr>
        </p:pic>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V="1">
              <a:off x="6626468" y="3793521"/>
              <a:ext cx="2706922" cy="981859"/>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V="1">
              <a:off x="-327315" y="3793521"/>
              <a:ext cx="2118941" cy="981859"/>
            </a:xfrm>
            <a:prstGeom prst="rect">
              <a:avLst/>
            </a:prstGeom>
          </p:spPr>
        </p:pic>
        <p:pic>
          <p:nvPicPr>
            <p:cNvPr id="12" name="图片 1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V="1">
              <a:off x="385774" y="3793522"/>
              <a:ext cx="2483504" cy="689654"/>
            </a:xfrm>
            <a:prstGeom prst="rect">
              <a:avLst/>
            </a:prstGeom>
          </p:spPr>
        </p:pic>
      </p:grpSp>
      <p:pic>
        <p:nvPicPr>
          <p:cNvPr id="24" name="图片 23"/>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06331" y="2122545"/>
            <a:ext cx="8722592" cy="2857224"/>
          </a:xfrm>
          <a:prstGeom prst="rect">
            <a:avLst/>
          </a:prstGeom>
        </p:spPr>
      </p:pic>
      <p:grpSp>
        <p:nvGrpSpPr>
          <p:cNvPr id="13" name="组合 12"/>
          <p:cNvGrpSpPr/>
          <p:nvPr userDrawn="1"/>
        </p:nvGrpSpPr>
        <p:grpSpPr>
          <a:xfrm>
            <a:off x="98191" y="4441535"/>
            <a:ext cx="8926180" cy="567446"/>
            <a:chOff x="169242" y="4410268"/>
            <a:chExt cx="8926180" cy="567446"/>
          </a:xfrm>
        </p:grpSpPr>
        <p:pic>
          <p:nvPicPr>
            <p:cNvPr id="14" name="图片 1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69242" y="4422494"/>
              <a:ext cx="1164385" cy="548716"/>
            </a:xfrm>
            <a:prstGeom prst="rect">
              <a:avLst/>
            </a:prstGeom>
          </p:spPr>
        </p:pic>
        <p:pic>
          <p:nvPicPr>
            <p:cNvPr id="15" name="图片 1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02016" y="4428998"/>
              <a:ext cx="1164385" cy="548716"/>
            </a:xfrm>
            <a:prstGeom prst="rect">
              <a:avLst/>
            </a:prstGeom>
          </p:spPr>
        </p:pic>
        <p:pic>
          <p:nvPicPr>
            <p:cNvPr id="16" name="图片 15"/>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002248" y="4428998"/>
              <a:ext cx="1164385" cy="548716"/>
            </a:xfrm>
            <a:prstGeom prst="rect">
              <a:avLst/>
            </a:prstGeom>
          </p:spPr>
        </p:pic>
        <p:pic>
          <p:nvPicPr>
            <p:cNvPr id="17" name="图片 1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864068" y="4416381"/>
              <a:ext cx="1164385" cy="548716"/>
            </a:xfrm>
            <a:prstGeom prst="rect">
              <a:avLst/>
            </a:prstGeom>
          </p:spPr>
        </p:pic>
        <p:pic>
          <p:nvPicPr>
            <p:cNvPr id="18" name="图片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737628" y="4416381"/>
              <a:ext cx="1164385" cy="548716"/>
            </a:xfrm>
            <a:prstGeom prst="rect">
              <a:avLst/>
            </a:prstGeom>
          </p:spPr>
        </p:pic>
        <p:pic>
          <p:nvPicPr>
            <p:cNvPr id="19" name="图片 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637431" y="4422494"/>
              <a:ext cx="1164385" cy="548716"/>
            </a:xfrm>
            <a:prstGeom prst="rect">
              <a:avLst/>
            </a:prstGeom>
          </p:spPr>
        </p:pic>
        <p:pic>
          <p:nvPicPr>
            <p:cNvPr id="20" name="图片 1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466362" y="4416381"/>
              <a:ext cx="1164385" cy="548716"/>
            </a:xfrm>
            <a:prstGeom prst="rect">
              <a:avLst/>
            </a:prstGeom>
          </p:spPr>
        </p:pic>
        <p:pic>
          <p:nvPicPr>
            <p:cNvPr id="21" name="图片 2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19789" y="4410268"/>
              <a:ext cx="1164385" cy="548716"/>
            </a:xfrm>
            <a:prstGeom prst="rect">
              <a:avLst/>
            </a:prstGeom>
          </p:spPr>
        </p:pic>
        <p:pic>
          <p:nvPicPr>
            <p:cNvPr id="22" name="图片 21"/>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208211" y="4410268"/>
              <a:ext cx="1164385" cy="548716"/>
            </a:xfrm>
            <a:prstGeom prst="rect">
              <a:avLst/>
            </a:prstGeom>
          </p:spPr>
        </p:pic>
        <p:pic>
          <p:nvPicPr>
            <p:cNvPr id="23" name="图片 2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931037" y="4416381"/>
              <a:ext cx="1164385" cy="548716"/>
            </a:xfrm>
            <a:prstGeom prst="rect">
              <a:avLst/>
            </a:prstGeom>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7"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1000"/>
                                        <p:tgtEl>
                                          <p:spTgt spid="24"/>
                                        </p:tgtEl>
                                      </p:cBhvr>
                                    </p:animEffect>
                                    <p:anim calcmode="lin" valueType="num">
                                      <p:cBhvr>
                                        <p:cTn id="20" dur="1000" fill="hold"/>
                                        <p:tgtEl>
                                          <p:spTgt spid="24"/>
                                        </p:tgtEl>
                                        <p:attrNameLst>
                                          <p:attrName>ppt_x</p:attrName>
                                        </p:attrNameLst>
                                      </p:cBhvr>
                                      <p:tavLst>
                                        <p:tav tm="0">
                                          <p:val>
                                            <p:strVal val="#ppt_x"/>
                                          </p:val>
                                        </p:tav>
                                        <p:tav tm="100000">
                                          <p:val>
                                            <p:strVal val="#ppt_x"/>
                                          </p:val>
                                        </p:tav>
                                      </p:tavLst>
                                    </p:anim>
                                    <p:anim calcmode="lin" valueType="num">
                                      <p:cBhvr>
                                        <p:cTn id="2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10" name="矩形 9"/>
          <p:cNvSpPr/>
          <p:nvPr userDrawn="1"/>
        </p:nvSpPr>
        <p:spPr>
          <a:xfrm>
            <a:off x="0" y="0"/>
            <a:ext cx="9144000" cy="5143500"/>
          </a:xfrm>
          <a:prstGeom prst="rect">
            <a:avLst/>
          </a:prstGeom>
          <a:solidFill>
            <a:srgbClr val="C9EFEB">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userDrawn="1"/>
        </p:nvGrpSpPr>
        <p:grpSpPr>
          <a:xfrm>
            <a:off x="-4249" y="-21357"/>
            <a:ext cx="9148249" cy="5164859"/>
            <a:chOff x="-4248" y="-21357"/>
            <a:chExt cx="8950624" cy="5164859"/>
          </a:xfrm>
        </p:grpSpPr>
        <p:sp>
          <p:nvSpPr>
            <p:cNvPr id="5" name="矩形 4"/>
            <p:cNvSpPr/>
            <p:nvPr/>
          </p:nvSpPr>
          <p:spPr>
            <a:xfrm>
              <a:off x="4358977" y="-21357"/>
              <a:ext cx="4587399" cy="5164857"/>
            </a:xfrm>
            <a:prstGeom prst="rect">
              <a:avLst/>
            </a:prstGeom>
            <a:solidFill>
              <a:srgbClr val="4C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4248" y="-21355"/>
              <a:ext cx="4362612" cy="5164857"/>
            </a:xfrm>
            <a:prstGeom prst="rect">
              <a:avLst/>
            </a:prstGeom>
            <a:solidFill>
              <a:srgbClr val="968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01783" y="228455"/>
              <a:ext cx="8530768" cy="47329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5" name="图片 2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06331" y="2122545"/>
            <a:ext cx="8722592" cy="2857224"/>
          </a:xfrm>
          <a:prstGeom prst="rect">
            <a:avLst/>
          </a:prstGeom>
        </p:spPr>
      </p:pic>
      <p:grpSp>
        <p:nvGrpSpPr>
          <p:cNvPr id="8" name="组合 7"/>
          <p:cNvGrpSpPr/>
          <p:nvPr userDrawn="1"/>
        </p:nvGrpSpPr>
        <p:grpSpPr>
          <a:xfrm>
            <a:off x="-1" y="-8383"/>
            <a:ext cx="9144001" cy="1292626"/>
            <a:chOff x="-327315" y="3793521"/>
            <a:chExt cx="9660708" cy="1365669"/>
          </a:xfrm>
        </p:grpSpPr>
        <p:pic>
          <p:nvPicPr>
            <p:cNvPr id="9" name="图片 8"/>
            <p:cNvPicPr>
              <a:picLocks noChangeAspect="1"/>
            </p:cNvPicPr>
            <p:nvPr/>
          </p:nvPicPr>
          <p:blipFill>
            <a:blip r:embed="rId3" cstate="email">
              <a:extLst>
                <a:ext uri="{28A0092B-C50C-407E-A947-70E740481C1C}">
                  <a14:useLocalDpi xmlns:a14="http://schemas.microsoft.com/office/drawing/2010/main"/>
                </a:ext>
              </a:extLst>
            </a:blip>
            <a:srcRect t="-2"/>
            <a:stretch>
              <a:fillRect/>
            </a:stretch>
          </p:blipFill>
          <p:spPr>
            <a:xfrm rot="10800000">
              <a:off x="7554161" y="3793522"/>
              <a:ext cx="1779232" cy="1365668"/>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V="1">
              <a:off x="6626468" y="3793521"/>
              <a:ext cx="2706922" cy="981859"/>
            </a:xfrm>
            <a:prstGeom prst="rect">
              <a:avLst/>
            </a:prstGeom>
          </p:spPr>
        </p:pic>
        <p:pic>
          <p:nvPicPr>
            <p:cNvPr id="12" name="图片 1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V="1">
              <a:off x="-327315" y="3793521"/>
              <a:ext cx="2118941" cy="981859"/>
            </a:xfrm>
            <a:prstGeom prst="rect">
              <a:avLst/>
            </a:prstGeom>
          </p:spPr>
        </p:pic>
        <p:pic>
          <p:nvPicPr>
            <p:cNvPr id="13" name="图片 12"/>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flipV="1">
              <a:off x="385774" y="3793522"/>
              <a:ext cx="2483504" cy="689654"/>
            </a:xfrm>
            <a:prstGeom prst="rect">
              <a:avLst/>
            </a:prstGeom>
          </p:spPr>
        </p:pic>
      </p:grpSp>
      <p:grpSp>
        <p:nvGrpSpPr>
          <p:cNvPr id="14" name="组合 13"/>
          <p:cNvGrpSpPr/>
          <p:nvPr userDrawn="1"/>
        </p:nvGrpSpPr>
        <p:grpSpPr>
          <a:xfrm>
            <a:off x="98191" y="4441535"/>
            <a:ext cx="8926180" cy="567446"/>
            <a:chOff x="169242" y="4410268"/>
            <a:chExt cx="8926180" cy="567446"/>
          </a:xfrm>
        </p:grpSpPr>
        <p:pic>
          <p:nvPicPr>
            <p:cNvPr id="15" name="图片 1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69242" y="4422494"/>
              <a:ext cx="1164385" cy="548716"/>
            </a:xfrm>
            <a:prstGeom prst="rect">
              <a:avLst/>
            </a:prstGeom>
          </p:spPr>
        </p:pic>
        <p:pic>
          <p:nvPicPr>
            <p:cNvPr id="16" name="图片 15"/>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102016" y="4428998"/>
              <a:ext cx="1164385" cy="548716"/>
            </a:xfrm>
            <a:prstGeom prst="rect">
              <a:avLst/>
            </a:prstGeom>
          </p:spPr>
        </p:pic>
        <p:pic>
          <p:nvPicPr>
            <p:cNvPr id="17" name="图片 1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002248" y="4428998"/>
              <a:ext cx="1164385" cy="548716"/>
            </a:xfrm>
            <a:prstGeom prst="rect">
              <a:avLst/>
            </a:prstGeom>
          </p:spPr>
        </p:pic>
        <p:pic>
          <p:nvPicPr>
            <p:cNvPr id="18" name="图片 17"/>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864068" y="4416381"/>
              <a:ext cx="1164385" cy="548716"/>
            </a:xfrm>
            <a:prstGeom prst="rect">
              <a:avLst/>
            </a:prstGeom>
          </p:spPr>
        </p:pic>
        <p:pic>
          <p:nvPicPr>
            <p:cNvPr id="19" name="图片 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737628" y="4416381"/>
              <a:ext cx="1164385" cy="548716"/>
            </a:xfrm>
            <a:prstGeom prst="rect">
              <a:avLst/>
            </a:prstGeom>
          </p:spPr>
        </p:pic>
        <p:pic>
          <p:nvPicPr>
            <p:cNvPr id="20" name="图片 1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637431" y="4422494"/>
              <a:ext cx="1164385" cy="548716"/>
            </a:xfrm>
            <a:prstGeom prst="rect">
              <a:avLst/>
            </a:prstGeom>
          </p:spPr>
        </p:pic>
        <p:pic>
          <p:nvPicPr>
            <p:cNvPr id="21" name="图片 2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466362" y="4416381"/>
              <a:ext cx="1164385" cy="548716"/>
            </a:xfrm>
            <a:prstGeom prst="rect">
              <a:avLst/>
            </a:prstGeom>
          </p:spPr>
        </p:pic>
        <p:pic>
          <p:nvPicPr>
            <p:cNvPr id="22" name="图片 21"/>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319789" y="4410268"/>
              <a:ext cx="1164385" cy="548716"/>
            </a:xfrm>
            <a:prstGeom prst="rect">
              <a:avLst/>
            </a:prstGeom>
          </p:spPr>
        </p:pic>
        <p:pic>
          <p:nvPicPr>
            <p:cNvPr id="23" name="图片 2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208211" y="4410268"/>
              <a:ext cx="1164385" cy="548716"/>
            </a:xfrm>
            <a:prstGeom prst="rect">
              <a:avLst/>
            </a:prstGeom>
          </p:spPr>
        </p:pic>
        <p:pic>
          <p:nvPicPr>
            <p:cNvPr id="24" name="图片 2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931037" y="4416381"/>
              <a:ext cx="1164385" cy="548716"/>
            </a:xfrm>
            <a:prstGeom prst="rect">
              <a:avLst/>
            </a:prstGeom>
          </p:spPr>
        </p:pic>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47" presetClass="entr" presetSubtype="0" fill="hold" nodeType="withEffect">
                                  <p:stCondLst>
                                    <p:cond delay="40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anim calcmode="lin" valueType="num">
                                      <p:cBhvr>
                                        <p:cTn id="11" dur="1000" fill="hold"/>
                                        <p:tgtEl>
                                          <p:spTgt spid="8"/>
                                        </p:tgtEl>
                                        <p:attrNameLst>
                                          <p:attrName>ppt_x</p:attrName>
                                        </p:attrNameLst>
                                      </p:cBhvr>
                                      <p:tavLst>
                                        <p:tav tm="0">
                                          <p:val>
                                            <p:strVal val="#ppt_x"/>
                                          </p:val>
                                        </p:tav>
                                        <p:tav tm="100000">
                                          <p:val>
                                            <p:strVal val="#ppt_x"/>
                                          </p:val>
                                        </p:tav>
                                      </p:tavLst>
                                    </p:anim>
                                    <p:anim calcmode="lin" valueType="num">
                                      <p:cBhvr>
                                        <p:cTn id="1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C3CDACD7-4366-4DF6-9BB2-68F266FCB1D5}" type="datetimeFigureOut">
              <a:rPr lang="zh-CN" altLang="en-US" smtClean="0"/>
              <a:t>2023/4/10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F390DB2-446F-4A37-AF7A-B1F0DA38BB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DACD7-4366-4DF6-9BB2-68F266FCB1D5}" type="datetimeFigureOut">
              <a:rPr lang="zh-CN" altLang="en-US" smtClean="0"/>
              <a:t>2023/4/10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F390DB2-446F-4A37-AF7A-B1F0DA38BB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3CDACD7-4366-4DF6-9BB2-68F266FCB1D5}" type="datetimeFigureOut">
              <a:rPr lang="zh-CN" altLang="en-US" smtClean="0"/>
              <a:t>2023/4/10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F390DB2-446F-4A37-AF7A-B1F0DA38BB54}"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3CDACD7-4366-4DF6-9BB2-68F266FCB1D5}" type="datetimeFigureOut">
              <a:rPr lang="zh-CN" altLang="en-US" smtClean="0"/>
              <a:t>2023/4/10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F390DB2-446F-4A37-AF7A-B1F0DA38BB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3CDACD7-4366-4DF6-9BB2-68F266FCB1D5}" type="datetimeFigureOut">
              <a:rPr lang="zh-CN" altLang="en-US" smtClean="0"/>
              <a:t>2023/4/10</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2F390DB2-446F-4A37-AF7A-B1F0DA38BB5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2023/4/10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6301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emf"/><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1.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3.png"/></Relationships>
</file>

<file path=ppt/slides/_rels/slide1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7.png"/></Relationships>
</file>

<file path=ppt/slides/_rels/slide15.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emf"/><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image" Target="../media/image38.png"/><Relationship Id="rId5" Type="http://schemas.openxmlformats.org/officeDocument/2006/relationships/image" Target="../media/image3.png"/><Relationship Id="rId10"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14.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1.png"/><Relationship Id="rId4" Type="http://schemas.openxmlformats.org/officeDocument/2006/relationships/image" Target="../media/image40.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6.png"/><Relationship Id="rId7" Type="http://schemas.openxmlformats.org/officeDocument/2006/relationships/image" Target="../media/image4.png"/><Relationship Id="rId12" Type="http://schemas.openxmlformats.org/officeDocument/2006/relationships/image" Target="../media/image42.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3.png"/><Relationship Id="rId11" Type="http://schemas.openxmlformats.org/officeDocument/2006/relationships/image" Target="../media/image10.png"/><Relationship Id="rId5" Type="http://schemas.openxmlformats.org/officeDocument/2006/relationships/image" Target="../media/image2.png"/><Relationship Id="rId10" Type="http://schemas.openxmlformats.org/officeDocument/2006/relationships/image" Target="../media/image14.png"/><Relationship Id="rId4" Type="http://schemas.openxmlformats.org/officeDocument/2006/relationships/image" Target="../media/image8.emf"/><Relationship Id="rId9" Type="http://schemas.openxmlformats.org/officeDocument/2006/relationships/image" Target="../media/image13.emf"/></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13.emf"/></Relationships>
</file>

<file path=ppt/slides/_rels/slide2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8.png"/></Relationships>
</file>

<file path=ppt/slides/_rels/slide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53.png"/><Relationship Id="rId5" Type="http://schemas.openxmlformats.org/officeDocument/2006/relationships/image" Target="../media/image52.png"/><Relationship Id="rId4" Type="http://schemas.openxmlformats.org/officeDocument/2006/relationships/image" Target="../media/image51.png"/></Relationships>
</file>

<file path=ppt/slides/_rels/slide27.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56.png"/><Relationship Id="rId4" Type="http://schemas.openxmlformats.org/officeDocument/2006/relationships/image" Target="../media/image55.png"/></Relationships>
</file>

<file path=ppt/slides/_rels/slide28.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emf"/><Relationship Id="rId7"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image" Target="../media/image58.png"/><Relationship Id="rId5" Type="http://schemas.openxmlformats.org/officeDocument/2006/relationships/image" Target="../media/image3.png"/><Relationship Id="rId10"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emf"/><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image" Target="../media/image15.png"/><Relationship Id="rId5" Type="http://schemas.openxmlformats.org/officeDocument/2006/relationships/image" Target="../media/image3.png"/><Relationship Id="rId10"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14.png"/></Relationships>
</file>

<file path=ppt/slides/_rels/slide30.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31.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65.png"/></Relationships>
</file>

<file path=ppt/slides/_rels/slide35.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notesSlide" Target="../notesSlides/notesSlide35.xml"/><Relationship Id="rId1" Type="http://schemas.openxmlformats.org/officeDocument/2006/relationships/slideLayout" Target="../slideLayouts/slideLayout4.xml"/><Relationship Id="rId4" Type="http://schemas.openxmlformats.org/officeDocument/2006/relationships/image" Target="../media/image67.png"/></Relationships>
</file>

<file path=ppt/slides/_rels/slide3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6.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6.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8.emf"/><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4.png"/><Relationship Id="rId11" Type="http://schemas.openxmlformats.org/officeDocument/2006/relationships/image" Target="../media/image24.png"/><Relationship Id="rId5" Type="http://schemas.openxmlformats.org/officeDocument/2006/relationships/image" Target="../media/image3.png"/><Relationship Id="rId10"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1033987" y="1314547"/>
            <a:ext cx="7355497" cy="837635"/>
            <a:chOff x="1296968" y="1026042"/>
            <a:chExt cx="7355497" cy="837635"/>
          </a:xfrm>
        </p:grpSpPr>
        <p:sp>
          <p:nvSpPr>
            <p:cNvPr id="52" name="文本框 51"/>
            <p:cNvSpPr txBox="1"/>
            <p:nvPr/>
          </p:nvSpPr>
          <p:spPr>
            <a:xfrm>
              <a:off x="1296968" y="1026042"/>
              <a:ext cx="7328263" cy="830997"/>
            </a:xfrm>
            <a:prstGeom prst="rect">
              <a:avLst/>
            </a:prstGeom>
            <a:noFill/>
          </p:spPr>
          <p:txBody>
            <a:bodyPr wrap="square" rtlCol="0">
              <a:spAutoFit/>
            </a:bodyPr>
            <a:lstStyle/>
            <a:p>
              <a:pPr algn="ctr"/>
              <a:r>
                <a:rPr lang="zh-CN" altLang="en-US" sz="4800" b="1">
                  <a:solidFill>
                    <a:schemeClr val="bg1">
                      <a:lumMod val="85000"/>
                    </a:schemeClr>
                  </a:solidFill>
                  <a:latin typeface="微软雅黑"/>
                  <a:ea typeface="微软雅黑"/>
                  <a:sym typeface="微软雅黑"/>
                </a:rPr>
                <a:t>爱眼护眼 保护视力</a:t>
              </a:r>
            </a:p>
          </p:txBody>
        </p:sp>
        <p:sp>
          <p:nvSpPr>
            <p:cNvPr id="43" name="文本框 42"/>
            <p:cNvSpPr txBox="1"/>
            <p:nvPr/>
          </p:nvSpPr>
          <p:spPr>
            <a:xfrm>
              <a:off x="1324202" y="1032680"/>
              <a:ext cx="7328263" cy="830997"/>
            </a:xfrm>
            <a:prstGeom prst="rect">
              <a:avLst/>
            </a:prstGeom>
            <a:noFill/>
          </p:spPr>
          <p:txBody>
            <a:bodyPr wrap="square" rtlCol="0">
              <a:spAutoFit/>
            </a:bodyPr>
            <a:lstStyle/>
            <a:p>
              <a:pPr algn="ctr"/>
              <a:r>
                <a:rPr lang="zh-CN" altLang="en-US" sz="4800" b="1" dirty="0">
                  <a:solidFill>
                    <a:srgbClr val="92D050"/>
                  </a:solidFill>
                  <a:latin typeface="微软雅黑"/>
                  <a:ea typeface="微软雅黑"/>
                  <a:sym typeface="微软雅黑"/>
                </a:rPr>
                <a:t>爱眼</a:t>
              </a:r>
              <a:r>
                <a:rPr lang="zh-CN" altLang="en-US" sz="4800" b="1" dirty="0">
                  <a:solidFill>
                    <a:srgbClr val="968CFF"/>
                  </a:solidFill>
                  <a:latin typeface="微软雅黑"/>
                  <a:ea typeface="微软雅黑"/>
                  <a:sym typeface="微软雅黑"/>
                </a:rPr>
                <a:t>护眼 </a:t>
              </a:r>
              <a:r>
                <a:rPr lang="zh-CN" altLang="en-US" sz="4800" b="1" dirty="0">
                  <a:solidFill>
                    <a:srgbClr val="92D050"/>
                  </a:solidFill>
                  <a:latin typeface="微软雅黑"/>
                  <a:ea typeface="微软雅黑"/>
                  <a:sym typeface="微软雅黑"/>
                </a:rPr>
                <a:t>保护</a:t>
              </a:r>
              <a:r>
                <a:rPr lang="zh-CN" altLang="en-US" sz="4800" b="1" dirty="0">
                  <a:solidFill>
                    <a:srgbClr val="968CFF"/>
                  </a:solidFill>
                  <a:latin typeface="微软雅黑"/>
                  <a:ea typeface="微软雅黑"/>
                  <a:sym typeface="微软雅黑"/>
                </a:rPr>
                <a:t>视力</a:t>
              </a:r>
            </a:p>
          </p:txBody>
        </p:sp>
      </p:grpSp>
      <p:sp>
        <p:nvSpPr>
          <p:cNvPr id="38" name="矩形 37"/>
          <p:cNvSpPr/>
          <p:nvPr/>
        </p:nvSpPr>
        <p:spPr>
          <a:xfrm>
            <a:off x="2303862" y="2517067"/>
            <a:ext cx="4233232" cy="276999"/>
          </a:xfrm>
          <a:prstGeom prst="rect">
            <a:avLst/>
          </a:prstGeom>
          <a:solidFill>
            <a:srgbClr val="968CFF"/>
          </a:solidFill>
        </p:spPr>
        <p:txBody>
          <a:bodyPr wrap="square">
            <a:spAutoFit/>
          </a:bodyPr>
          <a:lstStyle/>
          <a:p>
            <a:pPr algn="ctr"/>
            <a:r>
              <a:rPr lang="zh-CN" altLang="en-US" sz="1200" b="1">
                <a:ln w="19050">
                  <a:noFill/>
                </a:ln>
                <a:solidFill>
                  <a:schemeClr val="bg1"/>
                </a:solidFill>
                <a:latin typeface="微软雅黑"/>
                <a:ea typeface="微软雅黑"/>
                <a:sym typeface="微软雅黑"/>
              </a:rPr>
              <a:t>视力保护</a:t>
            </a:r>
            <a:r>
              <a:rPr lang="en-US" altLang="zh-CN" sz="1200" b="1">
                <a:ln w="19050">
                  <a:noFill/>
                </a:ln>
                <a:solidFill>
                  <a:schemeClr val="bg1"/>
                </a:solidFill>
                <a:latin typeface="微软雅黑"/>
                <a:ea typeface="微软雅黑"/>
                <a:sym typeface="微软雅黑"/>
              </a:rPr>
              <a:t>/</a:t>
            </a:r>
            <a:r>
              <a:rPr lang="zh-CN" altLang="en-US" sz="1200" b="1">
                <a:ln w="19050">
                  <a:noFill/>
                </a:ln>
                <a:solidFill>
                  <a:schemeClr val="bg1"/>
                </a:solidFill>
                <a:latin typeface="微软雅黑"/>
                <a:ea typeface="微软雅黑"/>
                <a:sym typeface="微软雅黑"/>
              </a:rPr>
              <a:t>呵护眼睛</a:t>
            </a:r>
            <a:r>
              <a:rPr lang="en-US" altLang="zh-CN" sz="1200" b="1">
                <a:ln w="19050">
                  <a:noFill/>
                </a:ln>
                <a:solidFill>
                  <a:schemeClr val="bg1"/>
                </a:solidFill>
                <a:latin typeface="微软雅黑"/>
                <a:ea typeface="微软雅黑"/>
                <a:sym typeface="微软雅黑"/>
              </a:rPr>
              <a:t>/</a:t>
            </a:r>
            <a:r>
              <a:rPr lang="zh-CN" altLang="en-US" sz="1200" b="1">
                <a:ln w="19050">
                  <a:noFill/>
                </a:ln>
                <a:solidFill>
                  <a:schemeClr val="bg1"/>
                </a:solidFill>
                <a:latin typeface="微软雅黑"/>
                <a:ea typeface="微软雅黑"/>
                <a:sym typeface="微软雅黑"/>
              </a:rPr>
              <a:t>爱眼日</a:t>
            </a:r>
            <a:r>
              <a:rPr lang="en-US" altLang="zh-CN" sz="1200" b="1">
                <a:ln w="19050">
                  <a:noFill/>
                </a:ln>
                <a:solidFill>
                  <a:schemeClr val="bg1"/>
                </a:solidFill>
                <a:latin typeface="微软雅黑"/>
                <a:ea typeface="微软雅黑"/>
                <a:sym typeface="微软雅黑"/>
              </a:rPr>
              <a:t>/</a:t>
            </a:r>
            <a:r>
              <a:rPr lang="zh-CN" altLang="en-US" sz="1200" b="1">
                <a:ln w="19050">
                  <a:noFill/>
                </a:ln>
                <a:solidFill>
                  <a:schemeClr val="bg1"/>
                </a:solidFill>
                <a:latin typeface="微软雅黑"/>
                <a:ea typeface="微软雅黑"/>
                <a:sym typeface="微软雅黑"/>
              </a:rPr>
              <a:t>眼睛护理</a:t>
            </a:r>
            <a:r>
              <a:rPr lang="en-US" altLang="zh-CN" sz="1200" b="1">
                <a:ln w="19050">
                  <a:noFill/>
                </a:ln>
                <a:solidFill>
                  <a:schemeClr val="bg1"/>
                </a:solidFill>
                <a:latin typeface="微软雅黑"/>
                <a:ea typeface="微软雅黑"/>
                <a:sym typeface="微软雅黑"/>
              </a:rPr>
              <a:t>PPT</a:t>
            </a:r>
            <a:endParaRPr lang="zh-CN" altLang="en-US" sz="1200" b="1">
              <a:ln w="19050">
                <a:noFill/>
              </a:ln>
              <a:solidFill>
                <a:schemeClr val="bg1"/>
              </a:solidFill>
              <a:latin typeface="微软雅黑"/>
              <a:ea typeface="微软雅黑"/>
              <a:sym typeface="微软雅黑"/>
            </a:endParaRPr>
          </a:p>
        </p:txBody>
      </p:sp>
      <p:pic>
        <p:nvPicPr>
          <p:cNvPr id="29" name="图片 28"/>
          <p:cNvPicPr>
            <a:picLocks noChangeAspect="1"/>
          </p:cNvPicPr>
          <p:nvPr/>
        </p:nvPicPr>
        <p:blipFill>
          <a:blip r:embed="rId3" cstate="email">
            <a:extLst>
              <a:ext uri="{28A0092B-C50C-407E-A947-70E740481C1C}">
                <a14:useLocalDpi xmlns:a14="http://schemas.microsoft.com/office/drawing/2010/main"/>
              </a:ext>
            </a:extLst>
          </a:blip>
          <a:srcRect r="53837"/>
          <a:stretch>
            <a:fillRect/>
          </a:stretch>
        </p:blipFill>
        <p:spPr>
          <a:xfrm>
            <a:off x="7742008" y="833711"/>
            <a:ext cx="1183447" cy="1049534"/>
          </a:xfrm>
          <a:prstGeom prst="rect">
            <a:avLst/>
          </a:prstGeom>
        </p:spPr>
      </p:pic>
      <p:pic>
        <p:nvPicPr>
          <p:cNvPr id="30" name="图片 29"/>
          <p:cNvPicPr>
            <a:picLocks noChangeAspect="1"/>
          </p:cNvPicPr>
          <p:nvPr/>
        </p:nvPicPr>
        <p:blipFill>
          <a:blip r:embed="rId3"/>
          <a:stretch>
            <a:fillRect/>
          </a:stretch>
        </p:blipFill>
        <p:spPr>
          <a:xfrm flipH="1">
            <a:off x="283116" y="398005"/>
            <a:ext cx="1942963" cy="795441"/>
          </a:xfrm>
          <a:prstGeom prst="rect">
            <a:avLst/>
          </a:prstGeom>
        </p:spPr>
      </p:pic>
      <p:pic>
        <p:nvPicPr>
          <p:cNvPr id="31" name="图片 30"/>
          <p:cNvPicPr>
            <a:picLocks noChangeAspect="1"/>
          </p:cNvPicPr>
          <p:nvPr/>
        </p:nvPicPr>
        <p:blipFill>
          <a:blip r:embed="rId3"/>
          <a:stretch>
            <a:fillRect/>
          </a:stretch>
        </p:blipFill>
        <p:spPr>
          <a:xfrm>
            <a:off x="7022364" y="1873373"/>
            <a:ext cx="1531085" cy="626820"/>
          </a:xfrm>
          <a:prstGeom prst="rect">
            <a:avLst/>
          </a:prstGeom>
        </p:spPr>
      </p:pic>
      <p:pic>
        <p:nvPicPr>
          <p:cNvPr id="32" name="图片 3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93398" y="213645"/>
            <a:ext cx="1189113" cy="486818"/>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913369" y="2362642"/>
            <a:ext cx="1890618" cy="2734504"/>
          </a:xfrm>
          <a:prstGeom prst="rect">
            <a:avLst/>
          </a:prstGeom>
        </p:spPr>
      </p:pic>
      <p:pic>
        <p:nvPicPr>
          <p:cNvPr id="13" name="图片 1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102099" y="3434224"/>
            <a:ext cx="625390" cy="457978"/>
          </a:xfrm>
          <a:prstGeom prst="rect">
            <a:avLst/>
          </a:prstGeom>
        </p:spPr>
      </p:pic>
      <p:grpSp>
        <p:nvGrpSpPr>
          <p:cNvPr id="17" name="组合 16"/>
          <p:cNvGrpSpPr/>
          <p:nvPr/>
        </p:nvGrpSpPr>
        <p:grpSpPr>
          <a:xfrm>
            <a:off x="2452675" y="500554"/>
            <a:ext cx="4161142" cy="798949"/>
            <a:chOff x="2671198" y="2953054"/>
            <a:chExt cx="4161142" cy="798949"/>
          </a:xfrm>
        </p:grpSpPr>
        <p:sp>
          <p:nvSpPr>
            <p:cNvPr id="16" name="文本框 15"/>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48" name="文本框 47"/>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49" name="文本框 48"/>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50" name="文本框 49"/>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51" name="文本框 50"/>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pic>
        <p:nvPicPr>
          <p:cNvPr id="18" name="图片 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540174" y="1941722"/>
            <a:ext cx="443074" cy="420920"/>
          </a:xfrm>
          <a:prstGeom prst="rect">
            <a:avLst/>
          </a:prstGeom>
        </p:spPr>
      </p:pic>
      <p:pic>
        <p:nvPicPr>
          <p:cNvPr id="92" name="图片 91"/>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52655" y="956452"/>
            <a:ext cx="1460237" cy="2425211"/>
          </a:xfrm>
          <a:prstGeom prst="rect">
            <a:avLst/>
          </a:prstGeom>
        </p:spPr>
      </p:pic>
      <p:pic>
        <p:nvPicPr>
          <p:cNvPr id="111" name="图片 110"/>
          <p:cNvPicPr>
            <a:picLocks noChangeAspect="1"/>
          </p:cNvPicPr>
          <p:nvPr/>
        </p:nvPicPr>
        <p:blipFill>
          <a:blip r:embed="rId8"/>
          <a:stretch>
            <a:fillRect/>
          </a:stretch>
        </p:blipFill>
        <p:spPr>
          <a:xfrm>
            <a:off x="6991237" y="378999"/>
            <a:ext cx="1398247" cy="1367851"/>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0-#ppt_w/2"/>
                                          </p:val>
                                        </p:tav>
                                        <p:tav tm="100000">
                                          <p:val>
                                            <p:strVal val="#ppt_x"/>
                                          </p:val>
                                        </p:tav>
                                      </p:tavLst>
                                    </p:anim>
                                    <p:anim calcmode="lin" valueType="num">
                                      <p:cBhvr additive="base">
                                        <p:cTn id="8" dur="500" fill="hold"/>
                                        <p:tgtEl>
                                          <p:spTgt spid="30"/>
                                        </p:tgtEl>
                                        <p:attrNameLst>
                                          <p:attrName>ppt_y</p:attrName>
                                        </p:attrNameLst>
                                      </p:cBhvr>
                                      <p:tavLst>
                                        <p:tav tm="0">
                                          <p:val>
                                            <p:strVal val="#ppt_y"/>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0-#ppt_w/2"/>
                                          </p:val>
                                        </p:tav>
                                        <p:tav tm="100000">
                                          <p:val>
                                            <p:strVal val="#ppt_x"/>
                                          </p:val>
                                        </p:tav>
                                      </p:tavLst>
                                    </p:anim>
                                    <p:anim calcmode="lin" valueType="num">
                                      <p:cBhvr additive="base">
                                        <p:cTn id="12" dur="500" fill="hold"/>
                                        <p:tgtEl>
                                          <p:spTgt spid="32"/>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1+#ppt_w/2"/>
                                          </p:val>
                                        </p:tav>
                                        <p:tav tm="100000">
                                          <p:val>
                                            <p:strVal val="#ppt_x"/>
                                          </p:val>
                                        </p:tav>
                                      </p:tavLst>
                                    </p:anim>
                                    <p:anim calcmode="lin" valueType="num">
                                      <p:cBhvr additive="base">
                                        <p:cTn id="16" dur="500" fill="hold"/>
                                        <p:tgtEl>
                                          <p:spTgt spid="31"/>
                                        </p:tgtEl>
                                        <p:attrNameLst>
                                          <p:attrName>ppt_y</p:attrName>
                                        </p:attrNameLst>
                                      </p:cBhvr>
                                      <p:tavLst>
                                        <p:tav tm="0">
                                          <p:val>
                                            <p:strVal val="0-#ppt_h/2"/>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1+#ppt_w/2"/>
                                          </p:val>
                                        </p:tav>
                                        <p:tav tm="100000">
                                          <p:val>
                                            <p:strVal val="#ppt_x"/>
                                          </p:val>
                                        </p:tav>
                                      </p:tavLst>
                                    </p:anim>
                                    <p:anim calcmode="lin" valueType="num">
                                      <p:cBhvr additive="base">
                                        <p:cTn id="20" dur="500" fill="hold"/>
                                        <p:tgtEl>
                                          <p:spTgt spid="29"/>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500"/>
                            </p:stCondLst>
                            <p:childTnLst>
                              <p:par>
                                <p:cTn id="22" presetID="53" presetClass="entr" presetSubtype="0" fill="hold" nodeType="afterEffect">
                                  <p:stCondLst>
                                    <p:cond delay="0"/>
                                  </p:stCondLst>
                                  <p:childTnLst>
                                    <p:set>
                                      <p:cBhvr>
                                        <p:cTn id="23" dur="1" fill="hold">
                                          <p:stCondLst>
                                            <p:cond delay="0"/>
                                          </p:stCondLst>
                                        </p:cTn>
                                        <p:tgtEl>
                                          <p:spTgt spid="111"/>
                                        </p:tgtEl>
                                        <p:attrNameLst>
                                          <p:attrName>style.visibility</p:attrName>
                                        </p:attrNameLst>
                                      </p:cBhvr>
                                      <p:to>
                                        <p:strVal val="visible"/>
                                      </p:to>
                                    </p:set>
                                    <p:anim calcmode="lin" valueType="num">
                                      <p:cBhvr>
                                        <p:cTn id="24" dur="500" fill="hold"/>
                                        <p:tgtEl>
                                          <p:spTgt spid="111"/>
                                        </p:tgtEl>
                                        <p:attrNameLst>
                                          <p:attrName>ppt_w</p:attrName>
                                        </p:attrNameLst>
                                      </p:cBhvr>
                                      <p:tavLst>
                                        <p:tav tm="0">
                                          <p:val>
                                            <p:fltVal val="0"/>
                                          </p:val>
                                        </p:tav>
                                        <p:tav tm="100000">
                                          <p:val>
                                            <p:strVal val="#ppt_w"/>
                                          </p:val>
                                        </p:tav>
                                      </p:tavLst>
                                    </p:anim>
                                    <p:anim calcmode="lin" valueType="num">
                                      <p:cBhvr>
                                        <p:cTn id="25" dur="500" fill="hold"/>
                                        <p:tgtEl>
                                          <p:spTgt spid="111"/>
                                        </p:tgtEl>
                                        <p:attrNameLst>
                                          <p:attrName>ppt_h</p:attrName>
                                        </p:attrNameLst>
                                      </p:cBhvr>
                                      <p:tavLst>
                                        <p:tav tm="0">
                                          <p:val>
                                            <p:fltVal val="0"/>
                                          </p:val>
                                        </p:tav>
                                        <p:tav tm="100000">
                                          <p:val>
                                            <p:strVal val="#ppt_h"/>
                                          </p:val>
                                        </p:tav>
                                      </p:tavLst>
                                    </p:anim>
                                    <p:animEffect transition="in" filter="fade">
                                      <p:cBhvr>
                                        <p:cTn id="26" dur="500"/>
                                        <p:tgtEl>
                                          <p:spTgt spid="111"/>
                                        </p:tgtEl>
                                      </p:cBhvr>
                                    </p:animEffect>
                                  </p:childTnLst>
                                </p:cTn>
                              </p:par>
                            </p:childTnLst>
                          </p:cTn>
                        </p:par>
                      </p:childTnLst>
                    </p:cTn>
                  </p:par>
                  <p:par>
                    <p:cTn id="27" fill="hold" nodeType="clickPar">
                      <p:stCondLst>
                        <p:cond delay="indefinite"/>
                        <p:cond evt="onBegin" delay="0">
                          <p:tn val="26"/>
                        </p:cond>
                      </p:stCondLst>
                      <p:childTnLst>
                        <p:par>
                          <p:cTn id="28" fill="hold" nodeType="after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500"/>
                                        <p:tgtEl>
                                          <p:spTgt spid="17"/>
                                        </p:tgtEl>
                                      </p:cBhvr>
                                    </p:animEffect>
                                  </p:childTnLst>
                                </p:cTn>
                              </p:par>
                            </p:childTnLst>
                          </p:cTn>
                        </p:par>
                      </p:childTnLst>
                    </p:cTn>
                  </p:par>
                  <p:par>
                    <p:cTn id="32" fill="hold" nodeType="clickPar">
                      <p:stCondLst>
                        <p:cond delay="indefinite"/>
                        <p:cond evt="onBegin" delay="0">
                          <p:tn val="31"/>
                        </p:cond>
                      </p:stCondLst>
                      <p:childTnLst>
                        <p:par>
                          <p:cTn id="33" fill="hold" nodeType="afterGroup">
                            <p:stCondLst>
                              <p:cond delay="0"/>
                            </p:stCondLst>
                            <p:childTnLst>
                              <p:par>
                                <p:cTn id="34" presetID="47" presetClass="entr" presetSubtype="0" fill="hold" nodeType="clickEffect">
                                  <p:stCondLst>
                                    <p:cond delay="0"/>
                                  </p:stCondLst>
                                  <p:childTnLst>
                                    <p:set>
                                      <p:cBhvr>
                                        <p:cTn id="35" dur="1" fill="hold">
                                          <p:stCondLst>
                                            <p:cond delay="0"/>
                                          </p:stCondLst>
                                        </p:cTn>
                                        <p:tgtEl>
                                          <p:spTgt spid="92"/>
                                        </p:tgtEl>
                                        <p:attrNameLst>
                                          <p:attrName>style.visibility</p:attrName>
                                        </p:attrNameLst>
                                      </p:cBhvr>
                                      <p:to>
                                        <p:strVal val="visible"/>
                                      </p:to>
                                    </p:set>
                                    <p:animEffect transition="in" filter="fade">
                                      <p:cBhvr>
                                        <p:cTn id="36" dur="1000"/>
                                        <p:tgtEl>
                                          <p:spTgt spid="92"/>
                                        </p:tgtEl>
                                      </p:cBhvr>
                                    </p:animEffect>
                                    <p:anim calcmode="lin" valueType="num">
                                      <p:cBhvr>
                                        <p:cTn id="37" dur="1000" fill="hold"/>
                                        <p:tgtEl>
                                          <p:spTgt spid="92"/>
                                        </p:tgtEl>
                                        <p:attrNameLst>
                                          <p:attrName>ppt_x</p:attrName>
                                        </p:attrNameLst>
                                      </p:cBhvr>
                                      <p:tavLst>
                                        <p:tav tm="0">
                                          <p:val>
                                            <p:strVal val="#ppt_x"/>
                                          </p:val>
                                        </p:tav>
                                        <p:tav tm="100000">
                                          <p:val>
                                            <p:strVal val="#ppt_x"/>
                                          </p:val>
                                        </p:tav>
                                      </p:tavLst>
                                    </p:anim>
                                    <p:anim calcmode="lin" valueType="num">
                                      <p:cBhvr>
                                        <p:cTn id="38"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cond evt="onBegin" delay="0">
                          <p:tn val="38"/>
                        </p:cond>
                      </p:stCondLst>
                      <p:childTnLst>
                        <p:par>
                          <p:cTn id="40" fill="hold" nodeType="afterGroup">
                            <p:stCondLst>
                              <p:cond delay="0"/>
                            </p:stCondLst>
                            <p:childTnLst>
                              <p:par>
                                <p:cTn id="41" presetID="10"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500"/>
                                        <p:tgtEl>
                                          <p:spTgt spid="13"/>
                                        </p:tgtEl>
                                      </p:cBhvr>
                                    </p:animEffect>
                                  </p:childTnLst>
                                </p:cTn>
                              </p:par>
                            </p:childTnLst>
                          </p:cTn>
                        </p:par>
                      </p:childTnLst>
                    </p:cTn>
                  </p:par>
                  <p:par>
                    <p:cTn id="44" fill="hold" nodeType="clickPar">
                      <p:stCondLst>
                        <p:cond delay="indefinite"/>
                        <p:cond evt="onBegin" delay="0">
                          <p:tn val="43"/>
                        </p:cond>
                      </p:stCondLst>
                      <p:childTnLst>
                        <p:par>
                          <p:cTn id="45" fill="hold" nodeType="afterGroup">
                            <p:stCondLst>
                              <p:cond delay="0"/>
                            </p:stCondLst>
                            <p:childTnLst>
                              <p:par>
                                <p:cTn id="46" presetID="53" presetClass="entr" presetSubtype="0" fill="hold" nodeType="click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animEffect transition="in" filter="fade">
                                      <p:cBhvr>
                                        <p:cTn id="50" dur="500"/>
                                        <p:tgtEl>
                                          <p:spTgt spid="20"/>
                                        </p:tgtEl>
                                      </p:cBhvr>
                                    </p:animEffect>
                                  </p:childTnLst>
                                </p:cTn>
                              </p:par>
                            </p:childTnLst>
                          </p:cTn>
                        </p:par>
                        <p:par>
                          <p:cTn id="51" fill="hold" nodeType="afterGroup">
                            <p:stCondLst>
                              <p:cond delay="500"/>
                            </p:stCondLst>
                            <p:childTnLst>
                              <p:par>
                                <p:cTn id="52" presetID="42" presetClass="entr" presetSubtype="0"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1000"/>
                                        <p:tgtEl>
                                          <p:spTgt spid="38"/>
                                        </p:tgtEl>
                                      </p:cBhvr>
                                    </p:animEffect>
                                    <p:anim calcmode="lin" valueType="num">
                                      <p:cBhvr>
                                        <p:cTn id="55" dur="1000" fill="hold"/>
                                        <p:tgtEl>
                                          <p:spTgt spid="38"/>
                                        </p:tgtEl>
                                        <p:attrNameLst>
                                          <p:attrName>ppt_x</p:attrName>
                                        </p:attrNameLst>
                                      </p:cBhvr>
                                      <p:tavLst>
                                        <p:tav tm="0">
                                          <p:val>
                                            <p:strVal val="#ppt_x"/>
                                          </p:val>
                                        </p:tav>
                                        <p:tav tm="100000">
                                          <p:val>
                                            <p:strVal val="#ppt_x"/>
                                          </p:val>
                                        </p:tav>
                                      </p:tavLst>
                                    </p:anim>
                                    <p:anim calcmode="lin" valueType="num">
                                      <p:cBhvr>
                                        <p:cTn id="56"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57" fill="hold" nodeType="clickPar">
                      <p:stCondLst>
                        <p:cond delay="indefinite"/>
                      </p:stCondLst>
                      <p:childTnLst>
                        <p:par>
                          <p:cTn id="58" fill="hold" nodeType="afterGroup">
                            <p:stCondLst>
                              <p:cond delay="0"/>
                            </p:stCondLst>
                            <p:childTnLst>
                              <p:par>
                                <p:cTn id="59" presetID="42" presetClass="entr" presetSubtype="0" fill="hold" nodeType="click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1000"/>
                                        <p:tgtEl>
                                          <p:spTgt spid="11"/>
                                        </p:tgtEl>
                                      </p:cBhvr>
                                    </p:animEffect>
                                    <p:anim calcmode="lin" valueType="num">
                                      <p:cBhvr>
                                        <p:cTn id="62" dur="1000" fill="hold"/>
                                        <p:tgtEl>
                                          <p:spTgt spid="11"/>
                                        </p:tgtEl>
                                        <p:attrNameLst>
                                          <p:attrName>ppt_x</p:attrName>
                                        </p:attrNameLst>
                                      </p:cBhvr>
                                      <p:tavLst>
                                        <p:tav tm="0">
                                          <p:val>
                                            <p:strVal val="#ppt_x"/>
                                          </p:val>
                                        </p:tav>
                                        <p:tav tm="100000">
                                          <p:val>
                                            <p:strVal val="#ppt_x"/>
                                          </p:val>
                                        </p:tav>
                                      </p:tavLst>
                                    </p:anim>
                                    <p:anim calcmode="lin" valueType="num">
                                      <p:cBhvr>
                                        <p:cTn id="6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4" fill="hold" nodeType="clickPar">
                      <p:stCondLst>
                        <p:cond delay="indefinite"/>
                        <p:cond evt="onBegin" delay="0">
                          <p:tn val="63"/>
                        </p:cond>
                      </p:stCondLst>
                      <p:childTnLst>
                        <p:par>
                          <p:cTn id="65" fill="hold" nodeType="afterGroup">
                            <p:stCondLst>
                              <p:cond delay="0"/>
                            </p:stCondLst>
                            <p:childTnLst>
                              <p:par>
                                <p:cTn id="66" presetID="10" presetClass="entr" presetSubtype="0" fill="hold"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fade">
                                      <p:cBhvr>
                                        <p:cTn id="6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1941816" y="3453083"/>
            <a:ext cx="6413043" cy="786855"/>
          </a:xfrm>
          <a:prstGeom prst="rect">
            <a:avLst/>
          </a:prstGeom>
          <a:solidFill>
            <a:schemeClr val="bg1"/>
          </a:solidFill>
          <a:ln>
            <a:solidFill>
              <a:srgbClr val="968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4" name="矩形 3"/>
          <p:cNvSpPr/>
          <p:nvPr/>
        </p:nvSpPr>
        <p:spPr>
          <a:xfrm>
            <a:off x="1941816" y="2450588"/>
            <a:ext cx="6413043" cy="786855"/>
          </a:xfrm>
          <a:prstGeom prst="rec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 name="文本框 23"/>
          <p:cNvSpPr txBox="1"/>
          <p:nvPr/>
        </p:nvSpPr>
        <p:spPr>
          <a:xfrm>
            <a:off x="1319044" y="548494"/>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近视眼的成因及其危害</a:t>
            </a:r>
          </a:p>
        </p:txBody>
      </p:sp>
      <p:sp>
        <p:nvSpPr>
          <p:cNvPr id="12" name="TextBox 4"/>
          <p:cNvSpPr txBox="1"/>
          <p:nvPr/>
        </p:nvSpPr>
        <p:spPr>
          <a:xfrm>
            <a:off x="4478054" y="1446523"/>
            <a:ext cx="2599151" cy="620939"/>
          </a:xfrm>
          <a:prstGeom prst="rect">
            <a:avLst/>
          </a:prstGeom>
          <a:noFill/>
        </p:spPr>
        <p:txBody>
          <a:bodyPr wrap="square" lIns="68580" tIns="34290" rIns="68580" bIns="34290" rtlCol="0">
            <a:spAutoFit/>
          </a:bodyPr>
          <a:lstStyle/>
          <a:p>
            <a:pPr>
              <a:lnSpc>
                <a:spcPct val="135000"/>
              </a:lnSpc>
            </a:pPr>
            <a:r>
              <a:rPr lang="zh-CN" altLang="en-US" sz="1400" b="1" dirty="0">
                <a:solidFill>
                  <a:srgbClr val="92D050"/>
                </a:solidFill>
                <a:latin typeface="微软雅黑"/>
                <a:ea typeface="微软雅黑"/>
                <a:sym typeface="微软雅黑"/>
              </a:rPr>
              <a:t>高度近视具有很强的遗传倾向，遗传可表现为家族性和种族性。</a:t>
            </a:r>
            <a:endParaRPr lang="zh-CN" altLang="zh-CN" sz="1400" b="1" dirty="0">
              <a:solidFill>
                <a:srgbClr val="92D050"/>
              </a:solidFill>
              <a:latin typeface="微软雅黑"/>
              <a:ea typeface="微软雅黑"/>
              <a:sym typeface="微软雅黑"/>
            </a:endParaRPr>
          </a:p>
        </p:txBody>
      </p:sp>
      <p:sp>
        <p:nvSpPr>
          <p:cNvPr id="16" name="矩形 15"/>
          <p:cNvSpPr/>
          <p:nvPr/>
        </p:nvSpPr>
        <p:spPr>
          <a:xfrm>
            <a:off x="2082977" y="2499573"/>
            <a:ext cx="5844254" cy="565219"/>
          </a:xfrm>
          <a:prstGeom prst="rect">
            <a:avLst/>
          </a:prstGeom>
        </p:spPr>
        <p:txBody>
          <a:bodyPr wrap="square">
            <a:spAutoFit/>
          </a:bodyPr>
          <a:lstStyle/>
          <a:p>
            <a:pPr>
              <a:lnSpc>
                <a:spcPct val="135000"/>
              </a:lnSpc>
            </a:pPr>
            <a:r>
              <a:rPr lang="zh-CN" altLang="en-US" sz="1200" dirty="0">
                <a:solidFill>
                  <a:srgbClr val="92D050"/>
                </a:solidFill>
                <a:latin typeface="微软雅黑"/>
                <a:ea typeface="微软雅黑"/>
                <a:sym typeface="微软雅黑"/>
              </a:rPr>
              <a:t>双亲均是高度近视眼，其子女</a:t>
            </a:r>
            <a:r>
              <a:rPr lang="en-US" altLang="zh-CN" sz="1200" dirty="0">
                <a:solidFill>
                  <a:srgbClr val="92D050"/>
                </a:solidFill>
                <a:latin typeface="微软雅黑"/>
                <a:ea typeface="微软雅黑"/>
                <a:sym typeface="微软雅黑"/>
              </a:rPr>
              <a:t>100%</a:t>
            </a:r>
            <a:r>
              <a:rPr lang="zh-CN" altLang="en-US" sz="1200" dirty="0">
                <a:solidFill>
                  <a:srgbClr val="92D050"/>
                </a:solidFill>
                <a:latin typeface="微软雅黑"/>
                <a:ea typeface="微软雅黑"/>
                <a:sym typeface="微软雅黑"/>
              </a:rPr>
              <a:t>为近视。双亲有一方为高度近视，其子女有</a:t>
            </a:r>
            <a:r>
              <a:rPr lang="en-US" altLang="zh-CN" sz="1200" dirty="0">
                <a:solidFill>
                  <a:srgbClr val="92D050"/>
                </a:solidFill>
                <a:latin typeface="微软雅黑"/>
                <a:ea typeface="微软雅黑"/>
                <a:sym typeface="微软雅黑"/>
              </a:rPr>
              <a:t>50%</a:t>
            </a:r>
            <a:r>
              <a:rPr lang="zh-CN" altLang="en-US" sz="1200" dirty="0">
                <a:solidFill>
                  <a:srgbClr val="92D050"/>
                </a:solidFill>
                <a:latin typeface="微软雅黑"/>
                <a:ea typeface="微软雅黑"/>
                <a:sym typeface="微软雅黑"/>
              </a:rPr>
              <a:t>为近视。双亲均为近视基因携带者，其子女有</a:t>
            </a:r>
            <a:r>
              <a:rPr lang="en-US" altLang="zh-CN" sz="1200" dirty="0">
                <a:solidFill>
                  <a:srgbClr val="92D050"/>
                </a:solidFill>
                <a:latin typeface="微软雅黑"/>
                <a:ea typeface="微软雅黑"/>
                <a:sym typeface="微软雅黑"/>
              </a:rPr>
              <a:t>25%</a:t>
            </a:r>
            <a:r>
              <a:rPr lang="zh-CN" altLang="en-US" sz="1200" dirty="0">
                <a:solidFill>
                  <a:srgbClr val="92D050"/>
                </a:solidFill>
                <a:latin typeface="微软雅黑"/>
                <a:ea typeface="微软雅黑"/>
                <a:sym typeface="微软雅黑"/>
              </a:rPr>
              <a:t>为近视。</a:t>
            </a:r>
          </a:p>
        </p:txBody>
      </p:sp>
      <p:sp>
        <p:nvSpPr>
          <p:cNvPr id="21" name="矩形 20"/>
          <p:cNvSpPr/>
          <p:nvPr/>
        </p:nvSpPr>
        <p:spPr>
          <a:xfrm>
            <a:off x="2167292" y="3437501"/>
            <a:ext cx="5844254" cy="840230"/>
          </a:xfrm>
          <a:prstGeom prst="rect">
            <a:avLst/>
          </a:prstGeom>
        </p:spPr>
        <p:txBody>
          <a:bodyPr wrap="square">
            <a:spAutoFit/>
          </a:bodyPr>
          <a:lstStyle/>
          <a:p>
            <a:pPr>
              <a:lnSpc>
                <a:spcPct val="135000"/>
              </a:lnSpc>
            </a:pPr>
            <a:r>
              <a:rPr lang="zh-CN" altLang="en-US" sz="1200">
                <a:solidFill>
                  <a:srgbClr val="968CFF"/>
                </a:solidFill>
                <a:latin typeface="微软雅黑"/>
                <a:ea typeface="微软雅黑"/>
                <a:sym typeface="微软雅黑"/>
              </a:rPr>
              <a:t>黄色人种近视眼发病率高，可达</a:t>
            </a:r>
            <a:r>
              <a:rPr lang="en-US" altLang="zh-CN" sz="1200">
                <a:solidFill>
                  <a:srgbClr val="968CFF"/>
                </a:solidFill>
                <a:latin typeface="微软雅黑"/>
                <a:ea typeface="微软雅黑"/>
                <a:sym typeface="微软雅黑"/>
              </a:rPr>
              <a:t>50%</a:t>
            </a:r>
            <a:r>
              <a:rPr lang="zh-CN" altLang="en-US" sz="1200">
                <a:solidFill>
                  <a:srgbClr val="968CFF"/>
                </a:solidFill>
                <a:latin typeface="微软雅黑"/>
                <a:ea typeface="微软雅黑"/>
                <a:sym typeface="微软雅黑"/>
              </a:rPr>
              <a:t>，白种人次之，黑人无论居住在哪里发生率均很低，即使在移民中调查也是如此。爱斯基</a:t>
            </a:r>
            <a:endParaRPr lang="en-US" altLang="zh-CN" sz="1200">
              <a:solidFill>
                <a:srgbClr val="968CFF"/>
              </a:solidFill>
              <a:latin typeface="微软雅黑"/>
              <a:ea typeface="微软雅黑"/>
              <a:sym typeface="微软雅黑"/>
            </a:endParaRPr>
          </a:p>
          <a:p>
            <a:pPr>
              <a:lnSpc>
                <a:spcPct val="135000"/>
              </a:lnSpc>
            </a:pPr>
            <a:r>
              <a:rPr lang="zh-CN" altLang="en-US" sz="1200">
                <a:solidFill>
                  <a:srgbClr val="968CFF"/>
                </a:solidFill>
                <a:latin typeface="微软雅黑"/>
                <a:ea typeface="微软雅黑"/>
                <a:sym typeface="微软雅黑"/>
              </a:rPr>
              <a:t>摩人、冰岛人近视发病率也很低。</a:t>
            </a:r>
          </a:p>
        </p:txBody>
      </p:sp>
      <p:sp>
        <p:nvSpPr>
          <p:cNvPr id="22" name="矩形 21"/>
          <p:cNvSpPr/>
          <p:nvPr/>
        </p:nvSpPr>
        <p:spPr>
          <a:xfrm>
            <a:off x="898358" y="2450588"/>
            <a:ext cx="1043458" cy="78685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latin typeface="微软雅黑"/>
                <a:ea typeface="微软雅黑"/>
                <a:sym typeface="微软雅黑"/>
              </a:rPr>
              <a:t>家族性</a:t>
            </a:r>
          </a:p>
        </p:txBody>
      </p:sp>
      <p:sp>
        <p:nvSpPr>
          <p:cNvPr id="23" name="矩形 22"/>
          <p:cNvSpPr/>
          <p:nvPr/>
        </p:nvSpPr>
        <p:spPr>
          <a:xfrm>
            <a:off x="898358" y="3451333"/>
            <a:ext cx="1043458" cy="786855"/>
          </a:xfrm>
          <a:prstGeom prst="rect">
            <a:avLst/>
          </a:prstGeom>
          <a:solidFill>
            <a:srgbClr val="968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latin typeface="微软雅黑"/>
                <a:ea typeface="微软雅黑"/>
                <a:sym typeface="微软雅黑"/>
              </a:rPr>
              <a:t>种族性</a:t>
            </a:r>
          </a:p>
        </p:txBody>
      </p:sp>
      <p:grpSp>
        <p:nvGrpSpPr>
          <p:cNvPr id="5" name="组合 4"/>
          <p:cNvGrpSpPr/>
          <p:nvPr/>
        </p:nvGrpSpPr>
        <p:grpSpPr>
          <a:xfrm>
            <a:off x="1824815" y="881660"/>
            <a:ext cx="2243700" cy="1568928"/>
            <a:chOff x="1824815" y="881660"/>
            <a:chExt cx="2243700" cy="1568928"/>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824815" y="881660"/>
              <a:ext cx="2243700" cy="1568928"/>
            </a:xfrm>
            <a:prstGeom prst="rect">
              <a:avLst/>
            </a:prstGeom>
          </p:spPr>
        </p:pic>
        <p:sp>
          <p:nvSpPr>
            <p:cNvPr id="17" name="TextBox 5"/>
            <p:cNvSpPr txBox="1"/>
            <p:nvPr/>
          </p:nvSpPr>
          <p:spPr>
            <a:xfrm>
              <a:off x="2167292" y="1666124"/>
              <a:ext cx="1771298" cy="377026"/>
            </a:xfrm>
            <a:prstGeom prst="rect">
              <a:avLst/>
            </a:prstGeom>
            <a:noFill/>
          </p:spPr>
          <p:txBody>
            <a:bodyPr wrap="square" lIns="68580" tIns="34290" rIns="68580" bIns="34290" rtlCol="0">
              <a:spAutoFit/>
            </a:bodyPr>
            <a:lstStyle/>
            <a:p>
              <a:pPr algn="ctr"/>
              <a:r>
                <a:rPr lang="zh-CN" altLang="en-US" sz="2000" b="1" spc="300">
                  <a:solidFill>
                    <a:srgbClr val="92D050"/>
                  </a:solidFill>
                  <a:latin typeface="微软雅黑"/>
                  <a:ea typeface="微软雅黑"/>
                  <a:sym typeface="微软雅黑"/>
                </a:rPr>
                <a:t>遗传因素</a:t>
              </a:r>
            </a:p>
          </p:txBody>
        </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693779" y="1142920"/>
              <a:ext cx="741195" cy="508954"/>
            </a:xfrm>
            <a:prstGeom prst="rect">
              <a:avLst/>
            </a:prstGeom>
          </p:spPr>
        </p:pic>
      </p:gr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par>
                          <p:cTn id="15" fill="hold" nodeType="afterGroup">
                            <p:stCondLst>
                              <p:cond delay="1000"/>
                            </p:stCondLst>
                            <p:childTnLst>
                              <p:par>
                                <p:cTn id="16" presetID="10" presetClass="entr" presetSubtype="0" fill="hold" grpId="0" nodeType="afterEffect">
                                  <p:stCondLst>
                                    <p:cond delay="0"/>
                                  </p:stCondLst>
                                  <p:iterate type="lt">
                                    <p:tmPct val="10000"/>
                                  </p:iterate>
                                  <p:childTnLst>
                                    <p:set>
                                      <p:cBhvr>
                                        <p:cTn id="17" dur="1" fill="hold">
                                          <p:stCondLst>
                                            <p:cond delay="0"/>
                                          </p:stCondLst>
                                        </p:cTn>
                                        <p:tgtEl>
                                          <p:spTgt spid="12"/>
                                        </p:tgtEl>
                                        <p:attrNameLst>
                                          <p:attrName>style.visibility</p:attrName>
                                        </p:attrNameLst>
                                      </p:cBhvr>
                                      <p:to>
                                        <p:strVal val="visible"/>
                                      </p:to>
                                    </p:set>
                                    <p:animEffect transition="in" filter="fade">
                                      <p:cBhvr>
                                        <p:cTn id="18" dur="1000"/>
                                        <p:tgtEl>
                                          <p:spTgt spid="12"/>
                                        </p:tgtEl>
                                      </p:cBhvr>
                                    </p:animEffect>
                                  </p:childTnLst>
                                </p:cTn>
                              </p:par>
                            </p:childTnLst>
                          </p:cTn>
                        </p:par>
                        <p:par>
                          <p:cTn id="19" fill="hold" nodeType="afterGroup">
                            <p:stCondLst>
                              <p:cond delay="2000"/>
                            </p:stCondLst>
                            <p:childTnLst>
                              <p:par>
                                <p:cTn id="20" presetID="53" presetClass="entr" presetSubtype="0"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p:cTn id="22" dur="500" fill="hold"/>
                                        <p:tgtEl>
                                          <p:spTgt spid="22"/>
                                        </p:tgtEl>
                                        <p:attrNameLst>
                                          <p:attrName>ppt_w</p:attrName>
                                        </p:attrNameLst>
                                      </p:cBhvr>
                                      <p:tavLst>
                                        <p:tav tm="0">
                                          <p:val>
                                            <p:fltVal val="0"/>
                                          </p:val>
                                        </p:tav>
                                        <p:tav tm="100000">
                                          <p:val>
                                            <p:strVal val="#ppt_w"/>
                                          </p:val>
                                        </p:tav>
                                      </p:tavLst>
                                    </p:anim>
                                    <p:anim calcmode="lin" valueType="num">
                                      <p:cBhvr>
                                        <p:cTn id="23" dur="500" fill="hold"/>
                                        <p:tgtEl>
                                          <p:spTgt spid="22"/>
                                        </p:tgtEl>
                                        <p:attrNameLst>
                                          <p:attrName>ppt_h</p:attrName>
                                        </p:attrNameLst>
                                      </p:cBhvr>
                                      <p:tavLst>
                                        <p:tav tm="0">
                                          <p:val>
                                            <p:fltVal val="0"/>
                                          </p:val>
                                        </p:tav>
                                        <p:tav tm="100000">
                                          <p:val>
                                            <p:strVal val="#ppt_h"/>
                                          </p:val>
                                        </p:tav>
                                      </p:tavLst>
                                    </p:anim>
                                    <p:animEffect transition="in" filter="fade">
                                      <p:cBhvr>
                                        <p:cTn id="24" dur="500"/>
                                        <p:tgtEl>
                                          <p:spTgt spid="22"/>
                                        </p:tgtEl>
                                      </p:cBhvr>
                                    </p:animEffect>
                                  </p:childTnLst>
                                </p:cTn>
                              </p:par>
                            </p:childTnLst>
                          </p:cTn>
                        </p:par>
                        <p:par>
                          <p:cTn id="25" fill="hold" nodeType="afterGroup">
                            <p:stCondLst>
                              <p:cond delay="2500"/>
                            </p:stCondLst>
                            <p:childTnLst>
                              <p:par>
                                <p:cTn id="26" presetID="53" presetClass="entr" presetSubtype="0" fill="hold" grpId="0"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par>
                          <p:cTn id="31" fill="hold" nodeType="afterGroup">
                            <p:stCondLst>
                              <p:cond delay="3000"/>
                            </p:stCondLst>
                            <p:childTnLst>
                              <p:par>
                                <p:cTn id="32" presetID="14" presetClass="entr" presetSubtype="10" fill="hold" grpId="0" nodeType="after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randombar(horizontal)">
                                      <p:cBhvr>
                                        <p:cTn id="34" dur="500"/>
                                        <p:tgtEl>
                                          <p:spTgt spid="21"/>
                                        </p:tgtEl>
                                      </p:cBhvr>
                                    </p:animEffect>
                                  </p:childTnLst>
                                </p:cTn>
                              </p:par>
                            </p:childTnLst>
                          </p:cTn>
                        </p:par>
                      </p:childTnLst>
                    </p:cTn>
                  </p:par>
                  <p:par>
                    <p:cTn id="35" fill="hold" nodeType="clickPar">
                      <p:stCondLst>
                        <p:cond delay="indefinite"/>
                      </p:stCondLst>
                      <p:childTnLst>
                        <p:par>
                          <p:cTn id="36" fill="hold" nodeType="after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500"/>
                                        <p:tgtEl>
                                          <p:spTgt spid="4"/>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childTnLst>
                                </p:cTn>
                              </p:par>
                            </p:childTnLst>
                          </p:cTn>
                        </p:par>
                        <p:par>
                          <p:cTn id="45" fill="hold" nodeType="afterGroup">
                            <p:stCondLst>
                              <p:cond delay="500"/>
                            </p:stCondLst>
                            <p:childTnLst>
                              <p:par>
                                <p:cTn id="46" presetID="14" presetClass="entr" presetSubtype="10" fill="hold" grpId="0" nodeType="after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randombar(horizontal)">
                                      <p:cBhvr>
                                        <p:cTn id="4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11" grpId="0"/>
      <p:bldP spid="12" grpId="0"/>
      <p:bldP spid="16" grpId="0"/>
      <p:bldP spid="21" grpId="0"/>
      <p:bldP spid="22" grpId="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381371" y="599459"/>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近视眼的成因及其危害</a:t>
            </a:r>
          </a:p>
        </p:txBody>
      </p:sp>
      <p:sp>
        <p:nvSpPr>
          <p:cNvPr id="5" name="TextBox 2"/>
          <p:cNvSpPr txBox="1"/>
          <p:nvPr/>
        </p:nvSpPr>
        <p:spPr>
          <a:xfrm>
            <a:off x="3579181" y="1227833"/>
            <a:ext cx="2652518" cy="2654573"/>
          </a:xfrm>
          <a:prstGeom prst="rect">
            <a:avLst/>
          </a:prstGeom>
          <a:noFill/>
        </p:spPr>
        <p:txBody>
          <a:bodyPr wrap="square" lIns="68580" tIns="34290" rIns="68580" bIns="34290" rtlCol="0">
            <a:spAutoFit/>
          </a:bodyPr>
          <a:lstStyle/>
          <a:p>
            <a:pPr>
              <a:lnSpc>
                <a:spcPct val="200000"/>
              </a:lnSpc>
            </a:pPr>
            <a:r>
              <a:rPr lang="zh-CN" altLang="en-US" sz="1400" dirty="0">
                <a:solidFill>
                  <a:srgbClr val="92D050"/>
                </a:solidFill>
                <a:latin typeface="微软雅黑"/>
                <a:ea typeface="微软雅黑"/>
                <a:sym typeface="微软雅黑"/>
              </a:rPr>
              <a:t>       缺乏体育锻炼，吃饭挑食，营养不全缺乏某些营养素或某些微量元素如锌、铜、铬等，以及患过某些传染病或慢性疾病等，对近视的发生、发展都有一定的影响。</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30023" y="1716742"/>
            <a:ext cx="2762831" cy="2951743"/>
          </a:xfrm>
          <a:prstGeom prst="rect">
            <a:avLst/>
          </a:prstGeom>
        </p:spPr>
      </p:pic>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75207" y="1578955"/>
            <a:ext cx="2416934" cy="2130158"/>
          </a:xfrm>
          <a:prstGeom prst="rect">
            <a:avLst/>
          </a:prstGeom>
        </p:spPr>
      </p:pic>
      <p:grpSp>
        <p:nvGrpSpPr>
          <p:cNvPr id="18" name="组合 17"/>
          <p:cNvGrpSpPr/>
          <p:nvPr/>
        </p:nvGrpSpPr>
        <p:grpSpPr>
          <a:xfrm>
            <a:off x="1098025" y="1466697"/>
            <a:ext cx="1771298" cy="500090"/>
            <a:chOff x="1541225" y="1328616"/>
            <a:chExt cx="1771298" cy="500090"/>
          </a:xfrm>
        </p:grpSpPr>
        <p:sp>
          <p:nvSpPr>
            <p:cNvPr id="6" name="TextBox 5"/>
            <p:cNvSpPr txBox="1"/>
            <p:nvPr/>
          </p:nvSpPr>
          <p:spPr>
            <a:xfrm rot="21369516">
              <a:off x="1541225" y="1328616"/>
              <a:ext cx="1771298" cy="500090"/>
            </a:xfrm>
            <a:prstGeom prst="rect">
              <a:avLst/>
            </a:prstGeom>
            <a:noFill/>
          </p:spPr>
          <p:txBody>
            <a:bodyPr wrap="square" lIns="68580" tIns="34290" rIns="68580" bIns="34290" rtlCol="0">
              <a:spAutoFit/>
            </a:bodyPr>
            <a:lstStyle/>
            <a:p>
              <a:pPr algn="ctr"/>
              <a:r>
                <a:rPr lang="zh-CN" altLang="en-US" sz="2800" b="1" spc="300">
                  <a:ln w="76200">
                    <a:solidFill>
                      <a:schemeClr val="bg1"/>
                    </a:solidFill>
                  </a:ln>
                  <a:solidFill>
                    <a:schemeClr val="bg1"/>
                  </a:solidFill>
                  <a:latin typeface="微软雅黑"/>
                  <a:ea typeface="微软雅黑"/>
                  <a:sym typeface="微软雅黑"/>
                </a:rPr>
                <a:t>体制因素</a:t>
              </a:r>
            </a:p>
          </p:txBody>
        </p:sp>
        <p:sp>
          <p:nvSpPr>
            <p:cNvPr id="17" name="TextBox 5"/>
            <p:cNvSpPr txBox="1"/>
            <p:nvPr/>
          </p:nvSpPr>
          <p:spPr>
            <a:xfrm rot="21369516">
              <a:off x="1541225" y="1390148"/>
              <a:ext cx="1771298" cy="377026"/>
            </a:xfrm>
            <a:prstGeom prst="rect">
              <a:avLst/>
            </a:prstGeom>
            <a:solidFill>
              <a:srgbClr val="92D050"/>
            </a:solidFill>
          </p:spPr>
          <p:txBody>
            <a:bodyPr wrap="square" lIns="68580" tIns="34290" rIns="68580" bIns="34290" rtlCol="0">
              <a:spAutoFit/>
            </a:bodyPr>
            <a:lstStyle/>
            <a:p>
              <a:pPr algn="ctr"/>
              <a:r>
                <a:rPr lang="zh-CN" altLang="en-US" sz="2000" b="1" spc="300">
                  <a:solidFill>
                    <a:schemeClr val="bg1"/>
                  </a:solidFill>
                  <a:latin typeface="微软雅黑"/>
                  <a:ea typeface="微软雅黑"/>
                  <a:sym typeface="微软雅黑"/>
                </a:rPr>
                <a:t>体制因素</a:t>
              </a:r>
            </a:p>
          </p:txBody>
        </p:sp>
      </p:gr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10"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par>
                          <p:cTn id="16" fill="hold" nodeType="afterGroup">
                            <p:stCondLst>
                              <p:cond delay="500"/>
                            </p:stCondLst>
                            <p:childTnLst>
                              <p:par>
                                <p:cTn id="17" presetID="22" presetClass="entr" presetSubtype="1"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up)">
                                      <p:cBhvr>
                                        <p:cTn id="19" dur="2000"/>
                                        <p:tgtEl>
                                          <p:spTgt spid="5"/>
                                        </p:tgtEl>
                                      </p:cBhvr>
                                    </p:animEffect>
                                  </p:childTnLst>
                                </p:cTn>
                              </p:par>
                            </p:childTnLst>
                          </p:cTn>
                        </p:par>
                        <p:par>
                          <p:cTn id="20" fill="hold" nodeType="afterGroup">
                            <p:stCondLst>
                              <p:cond delay="2500"/>
                            </p:stCondLst>
                            <p:childTnLst>
                              <p:par>
                                <p:cTn id="21" presetID="2" presetClass="entr" presetSubtype="2"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5"/>
          <p:cNvSpPr txBox="1"/>
          <p:nvPr/>
        </p:nvSpPr>
        <p:spPr>
          <a:xfrm rot="21369516">
            <a:off x="3665607" y="1393323"/>
            <a:ext cx="2030926" cy="377026"/>
          </a:xfrm>
          <a:prstGeom prst="rect">
            <a:avLst/>
          </a:prstGeom>
          <a:solidFill>
            <a:srgbClr val="968CFF"/>
          </a:solidFill>
        </p:spPr>
        <p:txBody>
          <a:bodyPr wrap="square" lIns="68580" tIns="34290" rIns="68580" bIns="34290" rtlCol="0">
            <a:spAutoFit/>
          </a:bodyPr>
          <a:lstStyle/>
          <a:p>
            <a:pPr algn="ctr"/>
            <a:r>
              <a:rPr lang="zh-CN" altLang="en-US" sz="2000" b="1" spc="300">
                <a:solidFill>
                  <a:schemeClr val="bg1"/>
                </a:solidFill>
                <a:latin typeface="微软雅黑"/>
                <a:ea typeface="微软雅黑"/>
                <a:sym typeface="微软雅黑"/>
              </a:rPr>
              <a:t>环境因素</a:t>
            </a:r>
          </a:p>
        </p:txBody>
      </p:sp>
      <p:sp>
        <p:nvSpPr>
          <p:cNvPr id="29" name="TextBox 5"/>
          <p:cNvSpPr txBox="1"/>
          <p:nvPr/>
        </p:nvSpPr>
        <p:spPr>
          <a:xfrm rot="21369516">
            <a:off x="6209666" y="1385834"/>
            <a:ext cx="2030926" cy="377026"/>
          </a:xfrm>
          <a:prstGeom prst="rect">
            <a:avLst/>
          </a:prstGeom>
          <a:solidFill>
            <a:srgbClr val="92D050"/>
          </a:solidFill>
        </p:spPr>
        <p:txBody>
          <a:bodyPr wrap="square" lIns="68580" tIns="34290" rIns="68580" bIns="34290" rtlCol="0">
            <a:spAutoFit/>
          </a:bodyPr>
          <a:lstStyle/>
          <a:p>
            <a:pPr algn="ctr"/>
            <a:r>
              <a:rPr lang="zh-CN" altLang="en-US" sz="2000" b="1" spc="300">
                <a:solidFill>
                  <a:schemeClr val="bg1"/>
                </a:solidFill>
                <a:latin typeface="微软雅黑"/>
                <a:ea typeface="微软雅黑"/>
                <a:sym typeface="微软雅黑"/>
              </a:rPr>
              <a:t>环境因素</a:t>
            </a:r>
          </a:p>
        </p:txBody>
      </p:sp>
      <p:sp>
        <p:nvSpPr>
          <p:cNvPr id="7" name="TextBox 5"/>
          <p:cNvSpPr txBox="1"/>
          <p:nvPr/>
        </p:nvSpPr>
        <p:spPr>
          <a:xfrm rot="21369516">
            <a:off x="974291" y="1393323"/>
            <a:ext cx="2030926" cy="377026"/>
          </a:xfrm>
          <a:prstGeom prst="rect">
            <a:avLst/>
          </a:prstGeom>
          <a:solidFill>
            <a:srgbClr val="92D050"/>
          </a:solidFill>
        </p:spPr>
        <p:txBody>
          <a:bodyPr wrap="square" lIns="68580" tIns="34290" rIns="68580" bIns="34290" rtlCol="0">
            <a:spAutoFit/>
          </a:bodyPr>
          <a:lstStyle/>
          <a:p>
            <a:pPr algn="ctr"/>
            <a:r>
              <a:rPr lang="zh-CN" altLang="en-US" sz="2000" b="1" spc="300" dirty="0">
                <a:solidFill>
                  <a:schemeClr val="bg1"/>
                </a:solidFill>
                <a:latin typeface="微软雅黑"/>
                <a:ea typeface="微软雅黑"/>
                <a:sym typeface="微软雅黑"/>
              </a:rPr>
              <a:t>环境因素</a:t>
            </a:r>
          </a:p>
        </p:txBody>
      </p:sp>
      <p:grpSp>
        <p:nvGrpSpPr>
          <p:cNvPr id="15" name="组合 14"/>
          <p:cNvGrpSpPr/>
          <p:nvPr/>
        </p:nvGrpSpPr>
        <p:grpSpPr>
          <a:xfrm>
            <a:off x="863228" y="1754393"/>
            <a:ext cx="2324645" cy="1446008"/>
            <a:chOff x="1640910" y="2768252"/>
            <a:chExt cx="2029216" cy="1246339"/>
          </a:xfrm>
        </p:grpSpPr>
        <p:sp>
          <p:nvSpPr>
            <p:cNvPr id="14" name="圆角矩形标注 13"/>
            <p:cNvSpPr/>
            <p:nvPr/>
          </p:nvSpPr>
          <p:spPr>
            <a:xfrm>
              <a:off x="1640910" y="2912301"/>
              <a:ext cx="2029216" cy="1102290"/>
            </a:xfrm>
            <a:prstGeom prst="wedgeRoundRectCallou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3" name="圆角矩形标注 12"/>
            <p:cNvSpPr/>
            <p:nvPr/>
          </p:nvSpPr>
          <p:spPr>
            <a:xfrm>
              <a:off x="1640910" y="2768252"/>
              <a:ext cx="2029216" cy="1102290"/>
            </a:xfrm>
            <a:prstGeom prst="wedgeRoundRectCallou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sp>
        <p:nvSpPr>
          <p:cNvPr id="8" name="TextBox 2"/>
          <p:cNvSpPr txBox="1"/>
          <p:nvPr/>
        </p:nvSpPr>
        <p:spPr>
          <a:xfrm>
            <a:off x="1035535" y="1814874"/>
            <a:ext cx="1980029" cy="900246"/>
          </a:xfrm>
          <a:prstGeom prst="rect">
            <a:avLst/>
          </a:prstGeom>
          <a:noFill/>
        </p:spPr>
        <p:txBody>
          <a:bodyPr wrap="square" lIns="68580" tIns="34290" rIns="68580" bIns="34290" rtlCol="0">
            <a:spAutoFit/>
          </a:bodyPr>
          <a:lstStyle/>
          <a:p>
            <a:pPr>
              <a:lnSpc>
                <a:spcPct val="150000"/>
              </a:lnSpc>
            </a:pPr>
            <a:r>
              <a:rPr lang="zh-CN" altLang="en-US" sz="1200" dirty="0">
                <a:solidFill>
                  <a:srgbClr val="92D050"/>
                </a:solidFill>
                <a:latin typeface="微软雅黑"/>
                <a:ea typeface="微软雅黑"/>
                <a:sym typeface="微软雅黑"/>
              </a:rPr>
              <a:t>（</a:t>
            </a:r>
            <a:r>
              <a:rPr lang="en-US" altLang="zh-CN" sz="1200" dirty="0">
                <a:solidFill>
                  <a:srgbClr val="92D050"/>
                </a:solidFill>
                <a:latin typeface="微软雅黑"/>
                <a:ea typeface="微软雅黑"/>
                <a:sym typeface="微软雅黑"/>
              </a:rPr>
              <a:t>1</a:t>
            </a:r>
            <a:r>
              <a:rPr lang="zh-CN" altLang="en-US" sz="1200" dirty="0">
                <a:solidFill>
                  <a:srgbClr val="92D050"/>
                </a:solidFill>
                <a:latin typeface="微软雅黑"/>
                <a:ea typeface="微软雅黑"/>
                <a:sym typeface="微软雅黑"/>
              </a:rPr>
              <a:t>）眼睛工作时间过长，如长时间近距离看书、看电视、玩电脑等。</a:t>
            </a:r>
          </a:p>
        </p:txBody>
      </p:sp>
      <p:grpSp>
        <p:nvGrpSpPr>
          <p:cNvPr id="20" name="组合 19"/>
          <p:cNvGrpSpPr/>
          <p:nvPr/>
        </p:nvGrpSpPr>
        <p:grpSpPr>
          <a:xfrm>
            <a:off x="3476435" y="1760656"/>
            <a:ext cx="2324645" cy="1446008"/>
            <a:chOff x="1640910" y="2768252"/>
            <a:chExt cx="2029216" cy="1246339"/>
          </a:xfrm>
        </p:grpSpPr>
        <p:sp>
          <p:nvSpPr>
            <p:cNvPr id="21" name="圆角矩形标注 20"/>
            <p:cNvSpPr/>
            <p:nvPr/>
          </p:nvSpPr>
          <p:spPr>
            <a:xfrm>
              <a:off x="1640910" y="2912301"/>
              <a:ext cx="2029216" cy="1102290"/>
            </a:xfrm>
            <a:prstGeom prst="wedgeRoundRectCallout">
              <a:avLst/>
            </a:prstGeom>
            <a:solidFill>
              <a:srgbClr val="968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2" name="圆角矩形标注 21"/>
            <p:cNvSpPr/>
            <p:nvPr/>
          </p:nvSpPr>
          <p:spPr>
            <a:xfrm>
              <a:off x="1640910" y="2768252"/>
              <a:ext cx="2029216" cy="1102290"/>
            </a:xfrm>
            <a:prstGeom prst="wedgeRoundRectCallout">
              <a:avLst/>
            </a:prstGeom>
            <a:solidFill>
              <a:schemeClr val="bg1"/>
            </a:solidFill>
            <a:ln>
              <a:solidFill>
                <a:srgbClr val="968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grpSp>
        <p:nvGrpSpPr>
          <p:cNvPr id="23" name="组合 22"/>
          <p:cNvGrpSpPr/>
          <p:nvPr/>
        </p:nvGrpSpPr>
        <p:grpSpPr>
          <a:xfrm>
            <a:off x="6111635" y="1754393"/>
            <a:ext cx="2324645" cy="1446008"/>
            <a:chOff x="1640910" y="2768252"/>
            <a:chExt cx="2029216" cy="1246339"/>
          </a:xfrm>
        </p:grpSpPr>
        <p:sp>
          <p:nvSpPr>
            <p:cNvPr id="24" name="圆角矩形标注 23"/>
            <p:cNvSpPr/>
            <p:nvPr/>
          </p:nvSpPr>
          <p:spPr>
            <a:xfrm>
              <a:off x="1640910" y="2912301"/>
              <a:ext cx="2029216" cy="1102290"/>
            </a:xfrm>
            <a:prstGeom prst="wedgeRoundRectCallou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5" name="圆角矩形标注 24"/>
            <p:cNvSpPr/>
            <p:nvPr/>
          </p:nvSpPr>
          <p:spPr>
            <a:xfrm>
              <a:off x="1640910" y="2768252"/>
              <a:ext cx="2029216" cy="1102290"/>
            </a:xfrm>
            <a:prstGeom prst="wedgeRoundRectCallout">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sp>
        <p:nvSpPr>
          <p:cNvPr id="26" name="矩形 25"/>
          <p:cNvSpPr/>
          <p:nvPr/>
        </p:nvSpPr>
        <p:spPr>
          <a:xfrm>
            <a:off x="3613711" y="1886484"/>
            <a:ext cx="2114101" cy="769441"/>
          </a:xfrm>
          <a:prstGeom prst="rect">
            <a:avLst/>
          </a:prstGeom>
        </p:spPr>
        <p:txBody>
          <a:bodyPr wrap="square">
            <a:spAutoFit/>
          </a:bodyPr>
          <a:lstStyle/>
          <a:p>
            <a:r>
              <a:rPr lang="zh-CN" altLang="en-US" sz="1100" dirty="0">
                <a:solidFill>
                  <a:srgbClr val="92D050"/>
                </a:solidFill>
                <a:latin typeface="微软雅黑"/>
                <a:ea typeface="微软雅黑"/>
                <a:sym typeface="微软雅黑"/>
              </a:rPr>
              <a:t>（</a:t>
            </a:r>
            <a:r>
              <a:rPr lang="en-US" altLang="zh-CN" sz="1100" dirty="0">
                <a:solidFill>
                  <a:srgbClr val="92D050"/>
                </a:solidFill>
                <a:latin typeface="微软雅黑"/>
                <a:ea typeface="微软雅黑"/>
                <a:sym typeface="微软雅黑"/>
              </a:rPr>
              <a:t>2</a:t>
            </a:r>
            <a:r>
              <a:rPr lang="zh-CN" altLang="en-US" sz="1100" dirty="0">
                <a:solidFill>
                  <a:srgbClr val="92D050"/>
                </a:solidFill>
                <a:latin typeface="微软雅黑"/>
                <a:ea typeface="微软雅黑"/>
                <a:sym typeface="微软雅黑"/>
              </a:rPr>
              <a:t>）用眼习惯不良，如读写姿势不端正，眼书距离过近，在暗光下或经常躺着、乘车、走路时看书等等</a:t>
            </a:r>
          </a:p>
        </p:txBody>
      </p:sp>
      <p:sp>
        <p:nvSpPr>
          <p:cNvPr id="27" name="矩形 26"/>
          <p:cNvSpPr/>
          <p:nvPr/>
        </p:nvSpPr>
        <p:spPr>
          <a:xfrm>
            <a:off x="6300739" y="1837957"/>
            <a:ext cx="2035479" cy="854080"/>
          </a:xfrm>
          <a:prstGeom prst="rect">
            <a:avLst/>
          </a:prstGeom>
        </p:spPr>
        <p:txBody>
          <a:bodyPr wrap="square">
            <a:spAutoFit/>
          </a:bodyPr>
          <a:lstStyle/>
          <a:p>
            <a:pPr>
              <a:lnSpc>
                <a:spcPct val="150000"/>
              </a:lnSpc>
            </a:pPr>
            <a:r>
              <a:rPr lang="zh-CN" altLang="en-US" sz="1100" dirty="0">
                <a:solidFill>
                  <a:srgbClr val="92D050"/>
                </a:solidFill>
                <a:latin typeface="微软雅黑"/>
                <a:ea typeface="微软雅黑"/>
                <a:sym typeface="微软雅黑"/>
              </a:rPr>
              <a:t>（</a:t>
            </a:r>
            <a:r>
              <a:rPr lang="en-US" altLang="zh-CN" sz="1100" dirty="0">
                <a:solidFill>
                  <a:srgbClr val="92D050"/>
                </a:solidFill>
                <a:latin typeface="微软雅黑"/>
                <a:ea typeface="微软雅黑"/>
                <a:sym typeface="微软雅黑"/>
              </a:rPr>
              <a:t>3</a:t>
            </a:r>
            <a:r>
              <a:rPr lang="zh-CN" altLang="en-US" sz="1100" dirty="0">
                <a:solidFill>
                  <a:srgbClr val="92D050"/>
                </a:solidFill>
                <a:latin typeface="微软雅黑"/>
                <a:ea typeface="微软雅黑"/>
                <a:sym typeface="微软雅黑"/>
              </a:rPr>
              <a:t>）用眼环境不良，如学校或家庭的采光照明条件差，课桌椅高矮不适合学生身材等。</a:t>
            </a:r>
          </a:p>
        </p:txBody>
      </p:sp>
      <p:pic>
        <p:nvPicPr>
          <p:cNvPr id="30" name="图片 2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2561" y="2276528"/>
            <a:ext cx="2563139" cy="2563139"/>
          </a:xfrm>
          <a:prstGeom prst="rect">
            <a:avLst/>
          </a:prstGeom>
        </p:spPr>
      </p:pic>
      <p:pic>
        <p:nvPicPr>
          <p:cNvPr id="31" name="图片 3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83851" y="2775599"/>
            <a:ext cx="1600179" cy="1565001"/>
          </a:xfrm>
          <a:prstGeom prst="rect">
            <a:avLst/>
          </a:prstGeom>
        </p:spPr>
      </p:pic>
      <p:pic>
        <p:nvPicPr>
          <p:cNvPr id="32" name="图片 3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976094" y="2527652"/>
            <a:ext cx="1415147" cy="2060893"/>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1000"/>
                                        <p:tgtEl>
                                          <p:spTgt spid="20"/>
                                        </p:tgtEl>
                                      </p:cBhvr>
                                    </p:animEffect>
                                    <p:anim calcmode="lin" valueType="num">
                                      <p:cBhvr>
                                        <p:cTn id="20" dur="1000" fill="hold"/>
                                        <p:tgtEl>
                                          <p:spTgt spid="20"/>
                                        </p:tgtEl>
                                        <p:attrNameLst>
                                          <p:attrName>ppt_x</p:attrName>
                                        </p:attrNameLst>
                                      </p:cBhvr>
                                      <p:tavLst>
                                        <p:tav tm="0">
                                          <p:val>
                                            <p:strVal val="#ppt_x"/>
                                          </p:val>
                                        </p:tav>
                                        <p:tav tm="100000">
                                          <p:val>
                                            <p:strVal val="#ppt_x"/>
                                          </p:val>
                                        </p:tav>
                                      </p:tavLst>
                                    </p:anim>
                                    <p:anim calcmode="lin" valueType="num">
                                      <p:cBhvr>
                                        <p:cTn id="21" dur="1000" fill="hold"/>
                                        <p:tgtEl>
                                          <p:spTgt spid="20"/>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anim calcmode="lin" valueType="num">
                                      <p:cBhvr>
                                        <p:cTn id="25" dur="1000" fill="hold"/>
                                        <p:tgtEl>
                                          <p:spTgt spid="28"/>
                                        </p:tgtEl>
                                        <p:attrNameLst>
                                          <p:attrName>ppt_x</p:attrName>
                                        </p:attrNameLst>
                                      </p:cBhvr>
                                      <p:tavLst>
                                        <p:tav tm="0">
                                          <p:val>
                                            <p:strVal val="#ppt_x"/>
                                          </p:val>
                                        </p:tav>
                                        <p:tav tm="100000">
                                          <p:val>
                                            <p:strVal val="#ppt_x"/>
                                          </p:val>
                                        </p:tav>
                                      </p:tavLst>
                                    </p:anim>
                                    <p:anim calcmode="lin" valueType="num">
                                      <p:cBhvr>
                                        <p:cTn id="26"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1000"/>
                                        <p:tgtEl>
                                          <p:spTgt spid="23"/>
                                        </p:tgtEl>
                                      </p:cBhvr>
                                    </p:animEffect>
                                    <p:anim calcmode="lin" valueType="num">
                                      <p:cBhvr>
                                        <p:cTn id="37" dur="1000" fill="hold"/>
                                        <p:tgtEl>
                                          <p:spTgt spid="23"/>
                                        </p:tgtEl>
                                        <p:attrNameLst>
                                          <p:attrName>ppt_x</p:attrName>
                                        </p:attrNameLst>
                                      </p:cBhvr>
                                      <p:tavLst>
                                        <p:tav tm="0">
                                          <p:val>
                                            <p:strVal val="#ppt_x"/>
                                          </p:val>
                                        </p:tav>
                                        <p:tav tm="100000">
                                          <p:val>
                                            <p:strVal val="#ppt_x"/>
                                          </p:val>
                                        </p:tav>
                                      </p:tavLst>
                                    </p:anim>
                                    <p:anim calcmode="lin" valueType="num">
                                      <p:cBhvr>
                                        <p:cTn id="38" dur="1000" fill="hold"/>
                                        <p:tgtEl>
                                          <p:spTgt spid="23"/>
                                        </p:tgtEl>
                                        <p:attrNameLst>
                                          <p:attrName>ppt_y</p:attrName>
                                        </p:attrNameLst>
                                      </p:cBhvr>
                                      <p:tavLst>
                                        <p:tav tm="0">
                                          <p:val>
                                            <p:strVal val="#ppt_y+.1"/>
                                          </p:val>
                                        </p:tav>
                                        <p:tav tm="100000">
                                          <p:val>
                                            <p:strVal val="#ppt_y"/>
                                          </p:val>
                                        </p:tav>
                                      </p:tavLst>
                                    </p:anim>
                                  </p:childTnLst>
                                </p:cTn>
                              </p:par>
                            </p:childTnLst>
                          </p:cTn>
                        </p:par>
                        <p:par>
                          <p:cTn id="39" fill="hold" nodeType="afterGroup">
                            <p:stCondLst>
                              <p:cond delay="1000"/>
                            </p:stCondLst>
                            <p:childTnLst>
                              <p:par>
                                <p:cTn id="40" presetID="22" presetClass="entr" presetSubtype="1"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up)">
                                      <p:cBhvr>
                                        <p:cTn id="42" dur="2000"/>
                                        <p:tgtEl>
                                          <p:spTgt spid="8"/>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42" presetClass="entr" presetSubtype="0" fill="hold"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1000"/>
                                        <p:tgtEl>
                                          <p:spTgt spid="30"/>
                                        </p:tgtEl>
                                      </p:cBhvr>
                                    </p:animEffect>
                                    <p:anim calcmode="lin" valueType="num">
                                      <p:cBhvr>
                                        <p:cTn id="48" dur="1000" fill="hold"/>
                                        <p:tgtEl>
                                          <p:spTgt spid="30"/>
                                        </p:tgtEl>
                                        <p:attrNameLst>
                                          <p:attrName>ppt_x</p:attrName>
                                        </p:attrNameLst>
                                      </p:cBhvr>
                                      <p:tavLst>
                                        <p:tav tm="0">
                                          <p:val>
                                            <p:strVal val="#ppt_x"/>
                                          </p:val>
                                        </p:tav>
                                        <p:tav tm="100000">
                                          <p:val>
                                            <p:strVal val="#ppt_x"/>
                                          </p:val>
                                        </p:tav>
                                      </p:tavLst>
                                    </p:anim>
                                    <p:anim calcmode="lin" valueType="num">
                                      <p:cBhvr>
                                        <p:cTn id="4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50" fill="hold" nodeType="clickPar">
                      <p:stCondLst>
                        <p:cond delay="indefinite"/>
                      </p:stCondLst>
                      <p:childTnLst>
                        <p:par>
                          <p:cTn id="51" fill="hold" nodeType="afterGroup">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wipe(down)">
                                      <p:cBhvr>
                                        <p:cTn id="54" dur="500"/>
                                        <p:tgtEl>
                                          <p:spTgt spid="26"/>
                                        </p:tgtEl>
                                      </p:cBhvr>
                                    </p:animEffect>
                                  </p:childTnLst>
                                </p:cTn>
                              </p:par>
                            </p:childTnLst>
                          </p:cTn>
                        </p:par>
                      </p:childTnLst>
                    </p:cTn>
                  </p:par>
                  <p:par>
                    <p:cTn id="55" fill="hold" nodeType="clickPar">
                      <p:stCondLst>
                        <p:cond delay="indefinite"/>
                      </p:stCondLst>
                      <p:childTnLst>
                        <p:par>
                          <p:cTn id="56" fill="hold" nodeType="afterGroup">
                            <p:stCondLst>
                              <p:cond delay="0"/>
                            </p:stCondLst>
                            <p:childTnLst>
                              <p:par>
                                <p:cTn id="57" presetID="42"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animEffect transition="in" filter="fade">
                                      <p:cBhvr>
                                        <p:cTn id="59" dur="1000"/>
                                        <p:tgtEl>
                                          <p:spTgt spid="32"/>
                                        </p:tgtEl>
                                      </p:cBhvr>
                                    </p:animEffect>
                                    <p:anim calcmode="lin" valueType="num">
                                      <p:cBhvr>
                                        <p:cTn id="60" dur="1000" fill="hold"/>
                                        <p:tgtEl>
                                          <p:spTgt spid="32"/>
                                        </p:tgtEl>
                                        <p:attrNameLst>
                                          <p:attrName>ppt_x</p:attrName>
                                        </p:attrNameLst>
                                      </p:cBhvr>
                                      <p:tavLst>
                                        <p:tav tm="0">
                                          <p:val>
                                            <p:strVal val="#ppt_x"/>
                                          </p:val>
                                        </p:tav>
                                        <p:tav tm="100000">
                                          <p:val>
                                            <p:strVal val="#ppt_x"/>
                                          </p:val>
                                        </p:tav>
                                      </p:tavLst>
                                    </p:anim>
                                    <p:anim calcmode="lin" valueType="num">
                                      <p:cBhvr>
                                        <p:cTn id="6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62" fill="hold" nodeType="clickPar">
                      <p:stCondLst>
                        <p:cond delay="indefinite"/>
                      </p:stCondLst>
                      <p:childTnLst>
                        <p:par>
                          <p:cTn id="63" fill="hold" nodeType="afterGroup">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27"/>
                                        </p:tgtEl>
                                        <p:attrNameLst>
                                          <p:attrName>style.visibility</p:attrName>
                                        </p:attrNameLst>
                                      </p:cBhvr>
                                      <p:to>
                                        <p:strVal val="visible"/>
                                      </p:to>
                                    </p:set>
                                    <p:animEffect transition="in" filter="wipe(down)">
                                      <p:cBhvr>
                                        <p:cTn id="66" dur="500"/>
                                        <p:tgtEl>
                                          <p:spTgt spid="27"/>
                                        </p:tgtEl>
                                      </p:cBhvr>
                                    </p:animEffect>
                                  </p:childTnLst>
                                </p:cTn>
                              </p:par>
                            </p:childTnLst>
                          </p:cTn>
                        </p:par>
                      </p:childTnLst>
                    </p:cTn>
                  </p:par>
                  <p:par>
                    <p:cTn id="67" fill="hold" nodeType="clickPar">
                      <p:stCondLst>
                        <p:cond delay="indefinite"/>
                      </p:stCondLst>
                      <p:childTnLst>
                        <p:par>
                          <p:cTn id="68" fill="hold" nodeType="afterGroup">
                            <p:stCondLst>
                              <p:cond delay="0"/>
                            </p:stCondLst>
                            <p:childTnLst>
                              <p:par>
                                <p:cTn id="69" presetID="42" presetClass="entr" presetSubtype="0" fill="hold" nodeType="click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1000"/>
                                        <p:tgtEl>
                                          <p:spTgt spid="31"/>
                                        </p:tgtEl>
                                      </p:cBhvr>
                                    </p:animEffect>
                                    <p:anim calcmode="lin" valueType="num">
                                      <p:cBhvr>
                                        <p:cTn id="72" dur="1000" fill="hold"/>
                                        <p:tgtEl>
                                          <p:spTgt spid="31"/>
                                        </p:tgtEl>
                                        <p:attrNameLst>
                                          <p:attrName>ppt_x</p:attrName>
                                        </p:attrNameLst>
                                      </p:cBhvr>
                                      <p:tavLst>
                                        <p:tav tm="0">
                                          <p:val>
                                            <p:strVal val="#ppt_x"/>
                                          </p:val>
                                        </p:tav>
                                        <p:tav tm="100000">
                                          <p:val>
                                            <p:strVal val="#ppt_x"/>
                                          </p:val>
                                        </p:tav>
                                      </p:tavLst>
                                    </p:anim>
                                    <p:anim calcmode="lin" valueType="num">
                                      <p:cBhvr>
                                        <p:cTn id="73"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7" grpId="0" animBg="1"/>
      <p:bldP spid="8" grpId="0"/>
      <p:bldP spid="26"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311767" y="544282"/>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近视眼的成因及其危害</a:t>
            </a:r>
          </a:p>
        </p:txBody>
      </p:sp>
      <p:sp>
        <p:nvSpPr>
          <p:cNvPr id="6" name="矩形 5"/>
          <p:cNvSpPr/>
          <p:nvPr/>
        </p:nvSpPr>
        <p:spPr>
          <a:xfrm>
            <a:off x="1219600" y="1275317"/>
            <a:ext cx="3521502" cy="2839239"/>
          </a:xfrm>
          <a:prstGeom prst="rect">
            <a:avLst/>
          </a:prstGeom>
          <a:noFill/>
        </p:spPr>
        <p:txBody>
          <a:bodyPr wrap="square" lIns="68580" tIns="34290" rIns="68580" bIns="34290" rtlCol="0">
            <a:spAutoFit/>
          </a:bodyPr>
          <a:lstStyle/>
          <a:p>
            <a:pPr>
              <a:lnSpc>
                <a:spcPct val="150000"/>
              </a:lnSpc>
            </a:pPr>
            <a:r>
              <a:rPr lang="zh-CN" altLang="en-US" sz="1200" dirty="0">
                <a:solidFill>
                  <a:srgbClr val="92D050"/>
                </a:solidFill>
                <a:latin typeface="微软雅黑"/>
                <a:ea typeface="微软雅黑"/>
                <a:sym typeface="微软雅黑"/>
              </a:rPr>
              <a:t>       综上所述，近视眼的发生是受遗传、环境、体质等因素综合作用的结果。在环境相同条件下，遗传决定了个体发病的易感性，环境因素可以诱发并促成近视的发生发展。</a:t>
            </a:r>
          </a:p>
          <a:p>
            <a:pPr>
              <a:lnSpc>
                <a:spcPct val="150000"/>
              </a:lnSpc>
            </a:pPr>
            <a:r>
              <a:rPr lang="zh-CN" altLang="en-US" sz="1200" dirty="0">
                <a:solidFill>
                  <a:srgbClr val="92D050"/>
                </a:solidFill>
                <a:latin typeface="微软雅黑"/>
                <a:ea typeface="微软雅黑"/>
                <a:sym typeface="微软雅黑"/>
              </a:rPr>
              <a:t>       近年来，随着学生学习负担的加重，近视负荷明显增加，各地学生近视眼患病率有大幅度增加的趋势，说明环境因素对学生近视的发生影响很大，并在起着主要作用。从预防角度出发，应当把改造环境因素，减轻学生学习负担放在预防措施的首要位置去抓，才能取得较好的效果。</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16895" y="944392"/>
            <a:ext cx="2400395" cy="3746848"/>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2000"/>
                                        <p:tgtEl>
                                          <p:spTgt spid="6"/>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42"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2753768" y="846103"/>
            <a:ext cx="3636462" cy="1014003"/>
          </a:xfrm>
          <a:prstGeom prst="rect">
            <a:avLst/>
          </a:prstGeom>
        </p:spPr>
      </p:pic>
      <p:grpSp>
        <p:nvGrpSpPr>
          <p:cNvPr id="33" name="组合 32"/>
          <p:cNvGrpSpPr/>
          <p:nvPr/>
        </p:nvGrpSpPr>
        <p:grpSpPr>
          <a:xfrm>
            <a:off x="3440920" y="1122273"/>
            <a:ext cx="2262158" cy="471279"/>
            <a:chOff x="3440920" y="1122273"/>
            <a:chExt cx="2262158" cy="471279"/>
          </a:xfrm>
        </p:grpSpPr>
        <p:sp>
          <p:nvSpPr>
            <p:cNvPr id="35" name="文本框 23"/>
            <p:cNvSpPr txBox="1"/>
            <p:nvPr/>
          </p:nvSpPr>
          <p:spPr>
            <a:xfrm>
              <a:off x="3440920" y="1122273"/>
              <a:ext cx="2262158" cy="461665"/>
            </a:xfrm>
            <a:prstGeom prst="rect">
              <a:avLst/>
            </a:prstGeom>
            <a:noFill/>
          </p:spPr>
          <p:txBody>
            <a:bodyPr wrap="none" rtlCol="0">
              <a:spAutoFit/>
            </a:bodyPr>
            <a:lstStyle/>
            <a:p>
              <a:pPr algn="ctr"/>
              <a:r>
                <a:rPr lang="zh-CN" altLang="en-US" sz="2400" b="1" spc="300">
                  <a:ln w="76200">
                    <a:solidFill>
                      <a:schemeClr val="bg1"/>
                    </a:solidFill>
                  </a:ln>
                  <a:solidFill>
                    <a:schemeClr val="bg1"/>
                  </a:solidFill>
                  <a:latin typeface="微软雅黑"/>
                  <a:ea typeface="微软雅黑"/>
                  <a:cs typeface="+mn-ea"/>
                  <a:sym typeface="微软雅黑"/>
                </a:rPr>
                <a:t>近视眼的危害</a:t>
              </a:r>
            </a:p>
          </p:txBody>
        </p:sp>
        <p:sp>
          <p:nvSpPr>
            <p:cNvPr id="10" name="文本框 23"/>
            <p:cNvSpPr txBox="1"/>
            <p:nvPr/>
          </p:nvSpPr>
          <p:spPr>
            <a:xfrm>
              <a:off x="3505536" y="1193442"/>
              <a:ext cx="1954381" cy="400110"/>
            </a:xfrm>
            <a:prstGeom prst="rect">
              <a:avLst/>
            </a:prstGeom>
            <a:noFill/>
          </p:spPr>
          <p:txBody>
            <a:bodyPr wrap="none" rtlCol="0">
              <a:spAutoFit/>
            </a:bodyPr>
            <a:lstStyle/>
            <a:p>
              <a:pPr algn="ctr"/>
              <a:r>
                <a:rPr lang="zh-CN" altLang="en-US" sz="2000" b="1" spc="300">
                  <a:solidFill>
                    <a:srgbClr val="92D050"/>
                  </a:solidFill>
                  <a:latin typeface="微软雅黑"/>
                  <a:ea typeface="微软雅黑"/>
                  <a:cs typeface="+mn-ea"/>
                  <a:sym typeface="微软雅黑"/>
                </a:rPr>
                <a:t>近视眼的危害</a:t>
              </a:r>
            </a:p>
          </p:txBody>
        </p:sp>
      </p:grpSp>
      <p:sp>
        <p:nvSpPr>
          <p:cNvPr id="12" name="文本框 23"/>
          <p:cNvSpPr txBox="1"/>
          <p:nvPr/>
        </p:nvSpPr>
        <p:spPr>
          <a:xfrm>
            <a:off x="1155192" y="596323"/>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近视眼的成因及其危害</a:t>
            </a:r>
          </a:p>
        </p:txBody>
      </p:sp>
      <p:sp>
        <p:nvSpPr>
          <p:cNvPr id="16" name="矩形 15"/>
          <p:cNvSpPr/>
          <p:nvPr/>
        </p:nvSpPr>
        <p:spPr>
          <a:xfrm>
            <a:off x="2911063" y="2111795"/>
            <a:ext cx="7489860" cy="2063642"/>
          </a:xfrm>
          <a:prstGeom prst="rect">
            <a:avLst/>
          </a:prstGeom>
        </p:spPr>
        <p:txBody>
          <a:bodyPr wrap="square" lIns="68580" tIns="34290" rIns="68580" bIns="34290">
            <a:spAutoFit/>
          </a:bodyPr>
          <a:lstStyle/>
          <a:p>
            <a:pPr marL="171450" indent="-171450">
              <a:lnSpc>
                <a:spcPct val="135000"/>
              </a:lnSpc>
              <a:buClr>
                <a:srgbClr val="4EB300"/>
              </a:buClr>
              <a:buFont typeface="Wingdings" panose="05000000000000000000" pitchFamily="2" charset="2"/>
              <a:buChar char="ü"/>
            </a:pPr>
            <a:r>
              <a:rPr lang="zh-CN" altLang="en-US" sz="1200">
                <a:solidFill>
                  <a:srgbClr val="92D050"/>
                </a:solidFill>
                <a:latin typeface="微软雅黑"/>
                <a:ea typeface="微软雅黑"/>
                <a:sym typeface="微软雅黑"/>
              </a:rPr>
              <a:t>视力低下，眼睛经常干涩和疲劳，影响学习、生活和以后的工作质量。</a:t>
            </a:r>
          </a:p>
          <a:p>
            <a:pPr marL="171450" indent="-171450">
              <a:lnSpc>
                <a:spcPct val="135000"/>
              </a:lnSpc>
              <a:buClr>
                <a:srgbClr val="4EB300"/>
              </a:buClr>
              <a:buFont typeface="Wingdings" panose="05000000000000000000" pitchFamily="2" charset="2"/>
              <a:buChar char="ü"/>
            </a:pPr>
            <a:r>
              <a:rPr lang="zh-CN" altLang="en-US" sz="1200">
                <a:solidFill>
                  <a:srgbClr val="92D050"/>
                </a:solidFill>
                <a:latin typeface="微软雅黑"/>
                <a:ea typeface="微软雅黑"/>
                <a:sym typeface="微软雅黑"/>
              </a:rPr>
              <a:t>中高度近视，会导致眼球突出，眼脸松弛，影响容貌。</a:t>
            </a:r>
          </a:p>
          <a:p>
            <a:pPr marL="171450" indent="-171450">
              <a:lnSpc>
                <a:spcPct val="135000"/>
              </a:lnSpc>
              <a:buClr>
                <a:srgbClr val="4EB300"/>
              </a:buClr>
              <a:buFont typeface="Wingdings" panose="05000000000000000000" pitchFamily="2" charset="2"/>
              <a:buChar char="ü"/>
            </a:pPr>
            <a:r>
              <a:rPr lang="zh-CN" altLang="en-US" sz="1200">
                <a:solidFill>
                  <a:srgbClr val="92D050"/>
                </a:solidFill>
                <a:latin typeface="微软雅黑"/>
                <a:ea typeface="微软雅黑"/>
                <a:sym typeface="微软雅黑"/>
              </a:rPr>
              <a:t>升学、参军和找工作受限。</a:t>
            </a:r>
          </a:p>
          <a:p>
            <a:pPr marL="171450" indent="-171450">
              <a:lnSpc>
                <a:spcPct val="135000"/>
              </a:lnSpc>
              <a:buClr>
                <a:srgbClr val="4EB300"/>
              </a:buClr>
              <a:buFont typeface="Wingdings" panose="05000000000000000000" pitchFamily="2" charset="2"/>
              <a:buChar char="ü"/>
            </a:pPr>
            <a:r>
              <a:rPr lang="zh-CN" altLang="en-US" sz="1200">
                <a:solidFill>
                  <a:srgbClr val="92D050"/>
                </a:solidFill>
                <a:latin typeface="微软雅黑"/>
                <a:ea typeface="微软雅黑"/>
                <a:sym typeface="微软雅黑"/>
              </a:rPr>
              <a:t>多种体育活动不能参加，影响身体的正常发育。</a:t>
            </a:r>
          </a:p>
          <a:p>
            <a:pPr marL="171450" indent="-171450">
              <a:lnSpc>
                <a:spcPct val="135000"/>
              </a:lnSpc>
              <a:buClr>
                <a:srgbClr val="4EB300"/>
              </a:buClr>
              <a:buFont typeface="Wingdings" panose="05000000000000000000" pitchFamily="2" charset="2"/>
              <a:buChar char="ü"/>
            </a:pPr>
            <a:r>
              <a:rPr lang="zh-CN" altLang="en-US" sz="1200">
                <a:solidFill>
                  <a:srgbClr val="92D050"/>
                </a:solidFill>
                <a:latin typeface="微软雅黑"/>
                <a:ea typeface="微软雅黑"/>
                <a:sym typeface="微软雅黑"/>
              </a:rPr>
              <a:t>给日常生活带来极大不便，如交际、旅游、冬天夏天镜片容易反霜打滑等。</a:t>
            </a:r>
          </a:p>
          <a:p>
            <a:pPr marL="171450" indent="-171450">
              <a:lnSpc>
                <a:spcPct val="135000"/>
              </a:lnSpc>
              <a:buClr>
                <a:srgbClr val="4EB300"/>
              </a:buClr>
              <a:buFont typeface="Wingdings" panose="05000000000000000000" pitchFamily="2" charset="2"/>
              <a:buChar char="ü"/>
            </a:pPr>
            <a:r>
              <a:rPr lang="zh-CN" altLang="en-US" sz="1200">
                <a:solidFill>
                  <a:srgbClr val="92D050"/>
                </a:solidFill>
                <a:latin typeface="微软雅黑"/>
                <a:ea typeface="微软雅黑"/>
                <a:sym typeface="微软雅黑"/>
              </a:rPr>
              <a:t>老年后因为眼花而必须佩戴两副眼镜。</a:t>
            </a:r>
          </a:p>
          <a:p>
            <a:pPr marL="171450" indent="-171450">
              <a:lnSpc>
                <a:spcPct val="135000"/>
              </a:lnSpc>
              <a:buClr>
                <a:srgbClr val="4EB300"/>
              </a:buClr>
              <a:buFont typeface="Wingdings" panose="05000000000000000000" pitchFamily="2" charset="2"/>
              <a:buChar char="ü"/>
            </a:pPr>
            <a:r>
              <a:rPr lang="zh-CN" altLang="en-US" sz="1200">
                <a:solidFill>
                  <a:srgbClr val="92D050"/>
                </a:solidFill>
                <a:latin typeface="微软雅黑"/>
                <a:ea typeface="微软雅黑"/>
                <a:sym typeface="微软雅黑"/>
              </a:rPr>
              <a:t>近视患者其白内障、青光眼的发病率明显高于正常人。</a:t>
            </a:r>
          </a:p>
          <a:p>
            <a:pPr marL="171450" indent="-171450">
              <a:lnSpc>
                <a:spcPct val="135000"/>
              </a:lnSpc>
              <a:buClr>
                <a:srgbClr val="4EB300"/>
              </a:buClr>
              <a:buFont typeface="Wingdings" panose="05000000000000000000" pitchFamily="2" charset="2"/>
              <a:buChar char="ü"/>
            </a:pPr>
            <a:r>
              <a:rPr lang="zh-CN" altLang="en-US" sz="1200">
                <a:solidFill>
                  <a:srgbClr val="92D050"/>
                </a:solidFill>
                <a:latin typeface="微软雅黑"/>
                <a:ea typeface="微软雅黑"/>
                <a:sym typeface="微软雅黑"/>
              </a:rPr>
              <a:t>高度近视容易引发玻璃体混浊、视网膜出血和脱离而失明。</a:t>
            </a:r>
          </a:p>
        </p:txBody>
      </p:sp>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6374" y="1090061"/>
            <a:ext cx="2768821" cy="3916542"/>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1000"/>
                                        <p:tgtEl>
                                          <p:spTgt spid="33"/>
                                        </p:tgtEl>
                                      </p:cBhvr>
                                    </p:animEffect>
                                    <p:anim calcmode="lin" valueType="num">
                                      <p:cBhvr>
                                        <p:cTn id="13" dur="1000" fill="hold"/>
                                        <p:tgtEl>
                                          <p:spTgt spid="33"/>
                                        </p:tgtEl>
                                        <p:attrNameLst>
                                          <p:attrName>ppt_x</p:attrName>
                                        </p:attrNameLst>
                                      </p:cBhvr>
                                      <p:tavLst>
                                        <p:tav tm="0">
                                          <p:val>
                                            <p:strVal val="#ppt_x"/>
                                          </p:val>
                                        </p:tav>
                                        <p:tav tm="100000">
                                          <p:val>
                                            <p:strVal val="#ppt_x"/>
                                          </p:val>
                                        </p:tav>
                                      </p:tavLst>
                                    </p:anim>
                                    <p:anim calcmode="lin" valueType="num">
                                      <p:cBhvr>
                                        <p:cTn id="14"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1000"/>
                            </p:stCondLst>
                            <p:childTnLst>
                              <p:par>
                                <p:cTn id="28" presetID="22" presetClass="entr" presetSubtype="8" fill="hold" grpId="0" nodeType="afterEffect">
                                  <p:stCondLst>
                                    <p:cond delay="0"/>
                                  </p:stCondLst>
                                  <p:iterate type="lt">
                                    <p:tmPct val="30000"/>
                                  </p:iterate>
                                  <p:childTnLst>
                                    <p:set>
                                      <p:cBhvr>
                                        <p:cTn id="29" dur="1" fill="hold">
                                          <p:stCondLst>
                                            <p:cond delay="0"/>
                                          </p:stCondLst>
                                        </p:cTn>
                                        <p:tgtEl>
                                          <p:spTgt spid="16"/>
                                        </p:tgtEl>
                                        <p:attrNameLst>
                                          <p:attrName>style.visibility</p:attrName>
                                        </p:attrNameLst>
                                      </p:cBhvr>
                                      <p:to>
                                        <p:strVal val="visible"/>
                                      </p:to>
                                    </p:set>
                                    <p:animEffect transition="in" filter="wipe(left)">
                                      <p:cBhvr>
                                        <p:cTn id="30" dur="1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3"/>
          <a:stretch>
            <a:fillRect/>
          </a:stretch>
        </p:blipFill>
        <p:spPr>
          <a:xfrm>
            <a:off x="6273358" y="828631"/>
            <a:ext cx="1531085" cy="626820"/>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rcRect r="53837"/>
          <a:stretch>
            <a:fillRect/>
          </a:stretch>
        </p:blipFill>
        <p:spPr>
          <a:xfrm>
            <a:off x="7742007" y="1602053"/>
            <a:ext cx="1183447" cy="1049534"/>
          </a:xfrm>
          <a:prstGeom prst="rect">
            <a:avLst/>
          </a:prstGeom>
        </p:spPr>
      </p:pic>
      <p:pic>
        <p:nvPicPr>
          <p:cNvPr id="22" name="图片 21"/>
          <p:cNvPicPr>
            <a:picLocks noChangeAspect="1"/>
          </p:cNvPicPr>
          <p:nvPr/>
        </p:nvPicPr>
        <p:blipFill>
          <a:blip r:embed="rId3"/>
          <a:stretch>
            <a:fillRect/>
          </a:stretch>
        </p:blipFill>
        <p:spPr>
          <a:xfrm flipH="1">
            <a:off x="-4249" y="400050"/>
            <a:ext cx="1942963" cy="795441"/>
          </a:xfrm>
          <a:prstGeom prst="rect">
            <a:avLst/>
          </a:prstGeom>
        </p:spPr>
      </p:pic>
      <p:pic>
        <p:nvPicPr>
          <p:cNvPr id="33" name="图片 3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03435" y="228455"/>
            <a:ext cx="1189113" cy="486818"/>
          </a:xfrm>
          <a:prstGeom prst="rect">
            <a:avLst/>
          </a:prstGeom>
        </p:spPr>
      </p:pic>
      <p:grpSp>
        <p:nvGrpSpPr>
          <p:cNvPr id="34" name="组合 33"/>
          <p:cNvGrpSpPr/>
          <p:nvPr/>
        </p:nvGrpSpPr>
        <p:grpSpPr>
          <a:xfrm>
            <a:off x="0" y="-1"/>
            <a:ext cx="9144001" cy="1292626"/>
            <a:chOff x="-327315" y="3793521"/>
            <a:chExt cx="9660708" cy="1365669"/>
          </a:xfrm>
        </p:grpSpPr>
        <p:pic>
          <p:nvPicPr>
            <p:cNvPr id="35" name="图片 34"/>
            <p:cNvPicPr>
              <a:picLocks noChangeAspect="1"/>
            </p:cNvPicPr>
            <p:nvPr/>
          </p:nvPicPr>
          <p:blipFill>
            <a:blip r:embed="rId4" cstate="email">
              <a:extLst>
                <a:ext uri="{28A0092B-C50C-407E-A947-70E740481C1C}">
                  <a14:useLocalDpi xmlns:a14="http://schemas.microsoft.com/office/drawing/2010/main"/>
                </a:ext>
              </a:extLst>
            </a:blip>
            <a:srcRect t="-2"/>
            <a:stretch>
              <a:fillRect/>
            </a:stretch>
          </p:blipFill>
          <p:spPr>
            <a:xfrm rot="10800000">
              <a:off x="7554161" y="3793522"/>
              <a:ext cx="1779232" cy="1365668"/>
            </a:xfrm>
            <a:prstGeom prst="rect">
              <a:avLst/>
            </a:prstGeom>
          </p:spPr>
        </p:pic>
        <p:pic>
          <p:nvPicPr>
            <p:cNvPr id="36" name="图片 3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V="1">
              <a:off x="6626468" y="3793521"/>
              <a:ext cx="2706922" cy="981859"/>
            </a:xfrm>
            <a:prstGeom prst="rect">
              <a:avLst/>
            </a:prstGeom>
          </p:spPr>
        </p:pic>
        <p:pic>
          <p:nvPicPr>
            <p:cNvPr id="37" name="图片 3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flipV="1">
              <a:off x="-327315" y="3793521"/>
              <a:ext cx="2118941" cy="981859"/>
            </a:xfrm>
            <a:prstGeom prst="rect">
              <a:avLst/>
            </a:prstGeom>
          </p:spPr>
        </p:pic>
        <p:pic>
          <p:nvPicPr>
            <p:cNvPr id="38" name="图片 3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flipV="1">
              <a:off x="385774" y="3793522"/>
              <a:ext cx="2483504" cy="689654"/>
            </a:xfrm>
            <a:prstGeom prst="rect">
              <a:avLst/>
            </a:prstGeom>
          </p:spPr>
        </p:pic>
      </p:grpSp>
      <p:pic>
        <p:nvPicPr>
          <p:cNvPr id="39" name="图片 38"/>
          <p:cNvPicPr>
            <a:picLocks noChangeAspect="1"/>
          </p:cNvPicPr>
          <p:nvPr/>
        </p:nvPicPr>
        <p:blipFill>
          <a:blip r:embed="rId8"/>
          <a:stretch>
            <a:fillRect/>
          </a:stretch>
        </p:blipFill>
        <p:spPr>
          <a:xfrm>
            <a:off x="7122213" y="109272"/>
            <a:ext cx="1364463" cy="1334801"/>
          </a:xfrm>
          <a:prstGeom prst="rect">
            <a:avLst/>
          </a:prstGeom>
        </p:spPr>
      </p:pic>
      <p:grpSp>
        <p:nvGrpSpPr>
          <p:cNvPr id="7" name="组合 6"/>
          <p:cNvGrpSpPr/>
          <p:nvPr/>
        </p:nvGrpSpPr>
        <p:grpSpPr>
          <a:xfrm>
            <a:off x="2051284" y="1099875"/>
            <a:ext cx="5266295" cy="1658471"/>
            <a:chOff x="2288267" y="1100444"/>
            <a:chExt cx="5266295" cy="1658471"/>
          </a:xfrm>
        </p:grpSpPr>
        <p:sp>
          <p:nvSpPr>
            <p:cNvPr id="63" name="文本框 62"/>
            <p:cNvSpPr txBox="1"/>
            <p:nvPr/>
          </p:nvSpPr>
          <p:spPr>
            <a:xfrm>
              <a:off x="2290362" y="1100444"/>
              <a:ext cx="5222375" cy="1636089"/>
            </a:xfrm>
            <a:prstGeom prst="rect">
              <a:avLst/>
            </a:prstGeom>
            <a:noFill/>
          </p:spPr>
          <p:txBody>
            <a:bodyPr wrap="square" rtlCol="0">
              <a:spAutoFit/>
            </a:bodyPr>
            <a:lstStyle/>
            <a:p>
              <a:pPr algn="ctr">
                <a:lnSpc>
                  <a:spcPct val="114000"/>
                </a:lnSpc>
              </a:pPr>
              <a:r>
                <a:rPr lang="zh-CN" altLang="en-US" sz="4400" b="1" spc="300">
                  <a:solidFill>
                    <a:schemeClr val="bg1">
                      <a:lumMod val="85000"/>
                    </a:schemeClr>
                  </a:solidFill>
                  <a:latin typeface="微软雅黑"/>
                  <a:ea typeface="微软雅黑"/>
                  <a:sym typeface="微软雅黑"/>
                </a:rPr>
                <a:t>第三章</a:t>
              </a:r>
              <a:endParaRPr lang="en-US" altLang="zh-CN" sz="4400" b="1" spc="300">
                <a:solidFill>
                  <a:schemeClr val="bg1">
                    <a:lumMod val="85000"/>
                  </a:schemeClr>
                </a:solidFill>
                <a:latin typeface="微软雅黑"/>
                <a:ea typeface="微软雅黑"/>
                <a:sym typeface="微软雅黑"/>
              </a:endParaRPr>
            </a:p>
            <a:p>
              <a:pPr algn="ctr">
                <a:lnSpc>
                  <a:spcPct val="114000"/>
                </a:lnSpc>
              </a:pPr>
              <a:r>
                <a:rPr lang="zh-CN" altLang="en-US" sz="4400" b="1" spc="300">
                  <a:solidFill>
                    <a:schemeClr val="bg1">
                      <a:lumMod val="85000"/>
                    </a:schemeClr>
                  </a:solidFill>
                  <a:latin typeface="微软雅黑"/>
                  <a:ea typeface="微软雅黑"/>
                  <a:sym typeface="微软雅黑"/>
                </a:rPr>
                <a:t>近视前的十大症状</a:t>
              </a:r>
            </a:p>
          </p:txBody>
        </p:sp>
        <p:sp>
          <p:nvSpPr>
            <p:cNvPr id="43" name="文本框 42"/>
            <p:cNvSpPr txBox="1"/>
            <p:nvPr/>
          </p:nvSpPr>
          <p:spPr>
            <a:xfrm>
              <a:off x="2288267" y="1122826"/>
              <a:ext cx="5266295" cy="1636089"/>
            </a:xfrm>
            <a:prstGeom prst="rect">
              <a:avLst/>
            </a:prstGeom>
            <a:noFill/>
          </p:spPr>
          <p:txBody>
            <a:bodyPr wrap="square" rtlCol="0">
              <a:spAutoFit/>
            </a:bodyPr>
            <a:lstStyle/>
            <a:p>
              <a:pPr algn="ctr">
                <a:lnSpc>
                  <a:spcPct val="114000"/>
                </a:lnSpc>
              </a:pPr>
              <a:r>
                <a:rPr lang="zh-CN" altLang="en-US" sz="4400" b="1" spc="300">
                  <a:solidFill>
                    <a:srgbClr val="92D050"/>
                  </a:solidFill>
                  <a:effectLst>
                    <a:outerShdw blurRad="38100" dist="38100" dir="2700000" algn="tl">
                      <a:srgbClr val="000000">
                        <a:alpha val="43137"/>
                      </a:srgbClr>
                    </a:outerShdw>
                  </a:effectLst>
                  <a:latin typeface="微软雅黑"/>
                  <a:ea typeface="微软雅黑"/>
                  <a:sym typeface="微软雅黑"/>
                </a:rPr>
                <a:t>第三章</a:t>
              </a:r>
              <a:endParaRPr lang="en-US" altLang="zh-CN" sz="4400" b="1" spc="300">
                <a:solidFill>
                  <a:srgbClr val="92D050"/>
                </a:solidFill>
                <a:effectLst>
                  <a:outerShdw blurRad="38100" dist="38100" dir="2700000" algn="tl">
                    <a:srgbClr val="000000">
                      <a:alpha val="43137"/>
                    </a:srgbClr>
                  </a:outerShdw>
                </a:effectLst>
                <a:latin typeface="微软雅黑"/>
                <a:ea typeface="微软雅黑"/>
                <a:sym typeface="微软雅黑"/>
              </a:endParaRPr>
            </a:p>
            <a:p>
              <a:pPr algn="ctr">
                <a:lnSpc>
                  <a:spcPct val="114000"/>
                </a:lnSpc>
              </a:pPr>
              <a:r>
                <a:rPr lang="zh-CN" altLang="en-US" sz="4400" b="1" spc="300">
                  <a:solidFill>
                    <a:srgbClr val="968CFF"/>
                  </a:solidFill>
                  <a:effectLst>
                    <a:outerShdw blurRad="38100" dist="38100" dir="2700000" algn="tl">
                      <a:srgbClr val="000000">
                        <a:alpha val="43137"/>
                      </a:srgbClr>
                    </a:outerShdw>
                  </a:effectLst>
                  <a:latin typeface="微软雅黑"/>
                  <a:ea typeface="微软雅黑"/>
                  <a:sym typeface="微软雅黑"/>
                </a:rPr>
                <a:t>近视前的十大症状</a:t>
              </a:r>
            </a:p>
          </p:txBody>
        </p:sp>
      </p:grpSp>
      <p:pic>
        <p:nvPicPr>
          <p:cNvPr id="3" name="图片 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V="1">
            <a:off x="1065336" y="1845970"/>
            <a:ext cx="394480" cy="394480"/>
          </a:xfrm>
          <a:prstGeom prst="rect">
            <a:avLst/>
          </a:prstGeom>
        </p:spPr>
      </p:pic>
      <p:pic>
        <p:nvPicPr>
          <p:cNvPr id="50" name="图片 49"/>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046234" y="3386989"/>
            <a:ext cx="625390" cy="457978"/>
          </a:xfrm>
          <a:prstGeom prst="rect">
            <a:avLst/>
          </a:prstGeom>
        </p:spPr>
      </p:pic>
      <p:grpSp>
        <p:nvGrpSpPr>
          <p:cNvPr id="51" name="组合 50"/>
          <p:cNvGrpSpPr/>
          <p:nvPr/>
        </p:nvGrpSpPr>
        <p:grpSpPr>
          <a:xfrm>
            <a:off x="2522034" y="587178"/>
            <a:ext cx="4161142" cy="798949"/>
            <a:chOff x="2671198" y="2953054"/>
            <a:chExt cx="4161142" cy="798949"/>
          </a:xfrm>
        </p:grpSpPr>
        <p:sp>
          <p:nvSpPr>
            <p:cNvPr id="52" name="文本框 51"/>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3" name="文本框 52"/>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54" name="文本框 53"/>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55" name="文本框 54"/>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56" name="文本框 55"/>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grpSp>
        <p:nvGrpSpPr>
          <p:cNvPr id="57" name="组合 56"/>
          <p:cNvGrpSpPr/>
          <p:nvPr/>
        </p:nvGrpSpPr>
        <p:grpSpPr>
          <a:xfrm>
            <a:off x="2638515" y="3124883"/>
            <a:ext cx="4161142" cy="798949"/>
            <a:chOff x="2671198" y="2953054"/>
            <a:chExt cx="4161142" cy="798949"/>
          </a:xfrm>
        </p:grpSpPr>
        <p:sp>
          <p:nvSpPr>
            <p:cNvPr id="58" name="文本框 57"/>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9" name="文本框 58"/>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60" name="文本框 59"/>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1" name="文本框 60"/>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62" name="文本框 61"/>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sp>
        <p:nvSpPr>
          <p:cNvPr id="64" name="文本框 63"/>
          <p:cNvSpPr txBox="1"/>
          <p:nvPr/>
        </p:nvSpPr>
        <p:spPr>
          <a:xfrm rot="16200000">
            <a:off x="852080" y="2464197"/>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5" name="文本框 64"/>
          <p:cNvSpPr txBox="1"/>
          <p:nvPr/>
        </p:nvSpPr>
        <p:spPr>
          <a:xfrm>
            <a:off x="578925" y="1313248"/>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pic>
        <p:nvPicPr>
          <p:cNvPr id="4" name="图片 3"/>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700050" y="2843017"/>
            <a:ext cx="1548164" cy="2180451"/>
          </a:xfrm>
          <a:prstGeom prst="rect">
            <a:avLst/>
          </a:prstGeom>
        </p:spPr>
      </p:pic>
    </p:spTree>
    <p:extLst>
      <p:ext uri="{BB962C8B-B14F-4D97-AF65-F5344CB8AC3E}">
        <p14:creationId xmlns:p14="http://schemas.microsoft.com/office/powerpoint/2010/main" val="1125240436"/>
      </p:ext>
    </p:ext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anim calcmode="lin" valueType="num">
                                      <p:cBhvr>
                                        <p:cTn id="8" dur="1000" fill="hold"/>
                                        <p:tgtEl>
                                          <p:spTgt spid="34"/>
                                        </p:tgtEl>
                                        <p:attrNameLst>
                                          <p:attrName>ppt_x</p:attrName>
                                        </p:attrNameLst>
                                      </p:cBhvr>
                                      <p:tavLst>
                                        <p:tav tm="0">
                                          <p:val>
                                            <p:strVal val="#ppt_x"/>
                                          </p:val>
                                        </p:tav>
                                        <p:tav tm="100000">
                                          <p:val>
                                            <p:strVal val="#ppt_x"/>
                                          </p:val>
                                        </p:tav>
                                      </p:tavLst>
                                    </p:anim>
                                    <p:anim calcmode="lin" valueType="num">
                                      <p:cBhvr>
                                        <p:cTn id="9" dur="1000" fill="hold"/>
                                        <p:tgtEl>
                                          <p:spTgt spid="3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0-#ppt_w/2"/>
                                          </p:val>
                                        </p:tav>
                                        <p:tav tm="100000">
                                          <p:val>
                                            <p:strVal val="#ppt_x"/>
                                          </p:val>
                                        </p:tav>
                                      </p:tavLst>
                                    </p:anim>
                                    <p:anim calcmode="lin" valueType="num">
                                      <p:cBhvr additive="base">
                                        <p:cTn id="14" dur="500" fill="hold"/>
                                        <p:tgtEl>
                                          <p:spTgt spid="22"/>
                                        </p:tgtEl>
                                        <p:attrNameLst>
                                          <p:attrName>ppt_y</p:attrName>
                                        </p:attrNameLst>
                                      </p:cBhvr>
                                      <p:tavLst>
                                        <p:tav tm="0">
                                          <p:val>
                                            <p:strVal val="#ppt_y"/>
                                          </p:val>
                                        </p:tav>
                                        <p:tav tm="100000">
                                          <p:val>
                                            <p:strVal val="#ppt_y"/>
                                          </p:val>
                                        </p:tav>
                                      </p:tavLst>
                                    </p:anim>
                                  </p:childTnLst>
                                </p:cTn>
                              </p:par>
                              <p:par>
                                <p:cTn id="15" presetID="2" presetClass="entr" presetSubtype="9"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0-#ppt_w/2"/>
                                          </p:val>
                                        </p:tav>
                                        <p:tav tm="100000">
                                          <p:val>
                                            <p:strVal val="#ppt_x"/>
                                          </p:val>
                                        </p:tav>
                                      </p:tavLst>
                                    </p:anim>
                                    <p:anim calcmode="lin" valueType="num">
                                      <p:cBhvr additive="base">
                                        <p:cTn id="18" dur="500" fill="hold"/>
                                        <p:tgtEl>
                                          <p:spTgt spid="33"/>
                                        </p:tgtEl>
                                        <p:attrNameLst>
                                          <p:attrName>ppt_y</p:attrName>
                                        </p:attrNameLst>
                                      </p:cBhvr>
                                      <p:tavLst>
                                        <p:tav tm="0">
                                          <p:val>
                                            <p:strVal val="0-#ppt_h/2"/>
                                          </p:val>
                                        </p:tav>
                                        <p:tav tm="100000">
                                          <p:val>
                                            <p:strVal val="#ppt_y"/>
                                          </p:val>
                                        </p:tav>
                                      </p:tavLst>
                                    </p:anim>
                                  </p:childTnLst>
                                </p:cTn>
                              </p:par>
                              <p:par>
                                <p:cTn id="19" presetID="2" presetClass="entr" presetSubtype="3"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1+#ppt_w/2"/>
                                          </p:val>
                                        </p:tav>
                                        <p:tav tm="100000">
                                          <p:val>
                                            <p:strVal val="#ppt_x"/>
                                          </p:val>
                                        </p:tav>
                                      </p:tavLst>
                                    </p:anim>
                                    <p:anim calcmode="lin" valueType="num">
                                      <p:cBhvr additive="base">
                                        <p:cTn id="22" dur="500" fill="hold"/>
                                        <p:tgtEl>
                                          <p:spTgt spid="20"/>
                                        </p:tgtEl>
                                        <p:attrNameLst>
                                          <p:attrName>ppt_y</p:attrName>
                                        </p:attrNameLst>
                                      </p:cBhvr>
                                      <p:tavLst>
                                        <p:tav tm="0">
                                          <p:val>
                                            <p:strVal val="0-#ppt_h/2"/>
                                          </p:val>
                                        </p:tav>
                                        <p:tav tm="100000">
                                          <p:val>
                                            <p:strVal val="#ppt_y"/>
                                          </p:val>
                                        </p:tav>
                                      </p:tavLst>
                                    </p:anim>
                                  </p:childTnLst>
                                </p:cTn>
                              </p:par>
                            </p:childTnLst>
                          </p:cTn>
                        </p:par>
                        <p:par>
                          <p:cTn id="23" fill="hold" nodeType="afterGroup">
                            <p:stCondLst>
                              <p:cond delay="1500"/>
                            </p:stCondLst>
                            <p:childTnLst>
                              <p:par>
                                <p:cTn id="24" presetID="53" presetClass="entr" presetSubtype="0" fill="hold" nodeType="afterEffect">
                                  <p:stCondLst>
                                    <p:cond delay="0"/>
                                  </p:stCondLst>
                                  <p:childTnLst>
                                    <p:set>
                                      <p:cBhvr>
                                        <p:cTn id="25" dur="1" fill="hold">
                                          <p:stCondLst>
                                            <p:cond delay="0"/>
                                          </p:stCondLst>
                                        </p:cTn>
                                        <p:tgtEl>
                                          <p:spTgt spid="39"/>
                                        </p:tgtEl>
                                        <p:attrNameLst>
                                          <p:attrName>style.visibility</p:attrName>
                                        </p:attrNameLst>
                                      </p:cBhvr>
                                      <p:to>
                                        <p:strVal val="visible"/>
                                      </p:to>
                                    </p:set>
                                    <p:anim calcmode="lin" valueType="num">
                                      <p:cBhvr>
                                        <p:cTn id="26" dur="500" fill="hold"/>
                                        <p:tgtEl>
                                          <p:spTgt spid="39"/>
                                        </p:tgtEl>
                                        <p:attrNameLst>
                                          <p:attrName>ppt_w</p:attrName>
                                        </p:attrNameLst>
                                      </p:cBhvr>
                                      <p:tavLst>
                                        <p:tav tm="0">
                                          <p:val>
                                            <p:fltVal val="0"/>
                                          </p:val>
                                        </p:tav>
                                        <p:tav tm="100000">
                                          <p:val>
                                            <p:strVal val="#ppt_w"/>
                                          </p:val>
                                        </p:tav>
                                      </p:tavLst>
                                    </p:anim>
                                    <p:anim calcmode="lin" valueType="num">
                                      <p:cBhvr>
                                        <p:cTn id="27" dur="500" fill="hold"/>
                                        <p:tgtEl>
                                          <p:spTgt spid="39"/>
                                        </p:tgtEl>
                                        <p:attrNameLst>
                                          <p:attrName>ppt_h</p:attrName>
                                        </p:attrNameLst>
                                      </p:cBhvr>
                                      <p:tavLst>
                                        <p:tav tm="0">
                                          <p:val>
                                            <p:fltVal val="0"/>
                                          </p:val>
                                        </p:tav>
                                        <p:tav tm="100000">
                                          <p:val>
                                            <p:strVal val="#ppt_h"/>
                                          </p:val>
                                        </p:tav>
                                      </p:tavLst>
                                    </p:anim>
                                    <p:animEffect transition="in" filter="fade">
                                      <p:cBhvr>
                                        <p:cTn id="28" dur="500"/>
                                        <p:tgtEl>
                                          <p:spTgt spid="39"/>
                                        </p:tgtEl>
                                      </p:cBhvr>
                                    </p:animEffect>
                                  </p:childTnLst>
                                </p:cTn>
                              </p:par>
                              <p:par>
                                <p:cTn id="29" presetID="2" presetClass="entr" presetSubtype="2"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1+#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cond evt="onBegin" delay="0">
                          <p:tn val="32"/>
                        </p:cond>
                      </p:stCondLst>
                      <p:childTnLst>
                        <p:par>
                          <p:cTn id="34" fill="hold" nodeType="after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4"/>
                                        </p:tgtEl>
                                        <p:attrNameLst>
                                          <p:attrName>style.visibility</p:attrName>
                                        </p:attrNameLst>
                                      </p:cBhvr>
                                      <p:to>
                                        <p:strVal val="visible"/>
                                      </p:to>
                                    </p:set>
                                    <p:animEffect transition="in" filter="fade">
                                      <p:cBhvr>
                                        <p:cTn id="40" dur="500"/>
                                        <p:tgtEl>
                                          <p:spTgt spid="6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Effect transition="in" filter="fade">
                                      <p:cBhvr>
                                        <p:cTn id="43" dur="500"/>
                                        <p:tgtEl>
                                          <p:spTgt spid="65"/>
                                        </p:tgtEl>
                                      </p:cBhvr>
                                    </p:animEffect>
                                  </p:childTnLst>
                                </p:cTn>
                              </p:par>
                              <p:par>
                                <p:cTn id="44" presetID="10" presetClass="entr" presetSubtype="0" fill="hold" nodeType="withEffect">
                                  <p:stCondLst>
                                    <p:cond delay="0"/>
                                  </p:stCondLst>
                                  <p:childTnLst>
                                    <p:set>
                                      <p:cBhvr>
                                        <p:cTn id="45" dur="1" fill="hold">
                                          <p:stCondLst>
                                            <p:cond delay="0"/>
                                          </p:stCondLst>
                                        </p:cTn>
                                        <p:tgtEl>
                                          <p:spTgt spid="51"/>
                                        </p:tgtEl>
                                        <p:attrNameLst>
                                          <p:attrName>style.visibility</p:attrName>
                                        </p:attrNameLst>
                                      </p:cBhvr>
                                      <p:to>
                                        <p:strVal val="visible"/>
                                      </p:to>
                                    </p:set>
                                    <p:animEffect transition="in" filter="fade">
                                      <p:cBhvr>
                                        <p:cTn id="46" dur="500"/>
                                        <p:tgtEl>
                                          <p:spTgt spid="51"/>
                                        </p:tgtEl>
                                      </p:cBhvr>
                                    </p:animEffect>
                                  </p:childTnLst>
                                </p:cTn>
                              </p:par>
                              <p:par>
                                <p:cTn id="47" presetID="10" presetClass="entr" presetSubtype="0" fill="hold" nodeType="withEffect">
                                  <p:stCondLst>
                                    <p:cond delay="0"/>
                                  </p:stCondLst>
                                  <p:childTnLst>
                                    <p:set>
                                      <p:cBhvr>
                                        <p:cTn id="48" dur="1" fill="hold">
                                          <p:stCondLst>
                                            <p:cond delay="0"/>
                                          </p:stCondLst>
                                        </p:cTn>
                                        <p:tgtEl>
                                          <p:spTgt spid="57"/>
                                        </p:tgtEl>
                                        <p:attrNameLst>
                                          <p:attrName>style.visibility</p:attrName>
                                        </p:attrNameLst>
                                      </p:cBhvr>
                                      <p:to>
                                        <p:strVal val="visible"/>
                                      </p:to>
                                    </p:set>
                                    <p:animEffect transition="in" filter="fade">
                                      <p:cBhvr>
                                        <p:cTn id="49" dur="500"/>
                                        <p:tgtEl>
                                          <p:spTgt spid="57"/>
                                        </p:tgtEl>
                                      </p:cBhvr>
                                    </p:animEffect>
                                  </p:childTnLst>
                                </p:cTn>
                              </p:par>
                            </p:childTnLst>
                          </p:cTn>
                        </p:par>
                      </p:childTnLst>
                    </p:cTn>
                  </p:par>
                  <p:par>
                    <p:cTn id="50" fill="hold" nodeType="clickPar">
                      <p:stCondLst>
                        <p:cond delay="indefinite"/>
                        <p:cond evt="onBegin" delay="0">
                          <p:tn val="49"/>
                        </p:cond>
                      </p:stCondLst>
                      <p:childTnLst>
                        <p:par>
                          <p:cTn id="51" fill="hold" nodeType="afterGroup">
                            <p:stCondLst>
                              <p:cond delay="0"/>
                            </p:stCondLst>
                            <p:childTnLst>
                              <p:par>
                                <p:cTn id="52" presetID="10" presetClass="entr" presetSubtype="0" fill="hold" nodeType="clickEffect">
                                  <p:stCondLst>
                                    <p:cond delay="0"/>
                                  </p:stCondLst>
                                  <p:childTnLst>
                                    <p:set>
                                      <p:cBhvr>
                                        <p:cTn id="53" dur="1" fill="hold">
                                          <p:stCondLst>
                                            <p:cond delay="0"/>
                                          </p:stCondLst>
                                        </p:cTn>
                                        <p:tgtEl>
                                          <p:spTgt spid="50"/>
                                        </p:tgtEl>
                                        <p:attrNameLst>
                                          <p:attrName>style.visibility</p:attrName>
                                        </p:attrNameLst>
                                      </p:cBhvr>
                                      <p:to>
                                        <p:strVal val="visible"/>
                                      </p:to>
                                    </p:set>
                                    <p:animEffect transition="in" filter="fade">
                                      <p:cBhvr>
                                        <p:cTn id="54" dur="500"/>
                                        <p:tgtEl>
                                          <p:spTgt spid="50"/>
                                        </p:tgtEl>
                                      </p:cBhvr>
                                    </p:animEffect>
                                  </p:childTnLst>
                                </p:cTn>
                              </p:par>
                            </p:childTnLst>
                          </p:cTn>
                        </p:par>
                      </p:childTnLst>
                    </p:cTn>
                  </p:par>
                  <p:par>
                    <p:cTn id="55" fill="hold" nodeType="clickPar">
                      <p:stCondLst>
                        <p:cond delay="indefinite"/>
                        <p:cond evt="onBegin" delay="0">
                          <p:tn val="54"/>
                        </p:cond>
                      </p:stCondLst>
                      <p:childTnLst>
                        <p:par>
                          <p:cTn id="56" fill="hold" nodeType="afterGroup">
                            <p:stCondLst>
                              <p:cond delay="0"/>
                            </p:stCondLst>
                            <p:childTnLst>
                              <p:par>
                                <p:cTn id="57" presetID="53" presetClass="entr" presetSubtype="0" fill="hold" nodeType="clickEffect">
                                  <p:stCondLst>
                                    <p:cond delay="0"/>
                                  </p:stCondLst>
                                  <p:childTnLst>
                                    <p:set>
                                      <p:cBhvr>
                                        <p:cTn id="58" dur="1" fill="hold">
                                          <p:stCondLst>
                                            <p:cond delay="0"/>
                                          </p:stCondLst>
                                        </p:cTn>
                                        <p:tgtEl>
                                          <p:spTgt spid="7"/>
                                        </p:tgtEl>
                                        <p:attrNameLst>
                                          <p:attrName>style.visibility</p:attrName>
                                        </p:attrNameLst>
                                      </p:cBhvr>
                                      <p:to>
                                        <p:strVal val="visible"/>
                                      </p:to>
                                    </p:set>
                                    <p:anim calcmode="lin" valueType="num">
                                      <p:cBhvr>
                                        <p:cTn id="59" dur="500" fill="hold"/>
                                        <p:tgtEl>
                                          <p:spTgt spid="7"/>
                                        </p:tgtEl>
                                        <p:attrNameLst>
                                          <p:attrName>ppt_w</p:attrName>
                                        </p:attrNameLst>
                                      </p:cBhvr>
                                      <p:tavLst>
                                        <p:tav tm="0">
                                          <p:val>
                                            <p:fltVal val="0"/>
                                          </p:val>
                                        </p:tav>
                                        <p:tav tm="100000">
                                          <p:val>
                                            <p:strVal val="#ppt_w"/>
                                          </p:val>
                                        </p:tav>
                                      </p:tavLst>
                                    </p:anim>
                                    <p:anim calcmode="lin" valueType="num">
                                      <p:cBhvr>
                                        <p:cTn id="60" dur="500" fill="hold"/>
                                        <p:tgtEl>
                                          <p:spTgt spid="7"/>
                                        </p:tgtEl>
                                        <p:attrNameLst>
                                          <p:attrName>ppt_h</p:attrName>
                                        </p:attrNameLst>
                                      </p:cBhvr>
                                      <p:tavLst>
                                        <p:tav tm="0">
                                          <p:val>
                                            <p:fltVal val="0"/>
                                          </p:val>
                                        </p:tav>
                                        <p:tav tm="100000">
                                          <p:val>
                                            <p:strVal val="#ppt_h"/>
                                          </p:val>
                                        </p:tav>
                                      </p:tavLst>
                                    </p:anim>
                                    <p:animEffect transition="in" filter="fade">
                                      <p:cBhvr>
                                        <p:cTn id="61" dur="500"/>
                                        <p:tgtEl>
                                          <p:spTgt spid="7"/>
                                        </p:tgtEl>
                                      </p:cBhvr>
                                    </p:animEffect>
                                  </p:childTnLst>
                                </p:cTn>
                              </p:par>
                            </p:childTnLst>
                          </p:cTn>
                        </p:par>
                      </p:childTnLst>
                    </p:cTn>
                  </p:par>
                  <p:par>
                    <p:cTn id="62" fill="hold" nodeType="clickPar">
                      <p:stCondLst>
                        <p:cond delay="indefinite"/>
                        <p:cond evt="onBegin" delay="0">
                          <p:tn val="61"/>
                        </p:cond>
                      </p:stCondLst>
                      <p:childTnLst>
                        <p:par>
                          <p:cTn id="63" fill="hold" nodeType="afterGroup">
                            <p:stCondLst>
                              <p:cond delay="0"/>
                            </p:stCondLst>
                            <p:childTnLst>
                              <p:par>
                                <p:cTn id="64" presetID="42" presetClass="entr" presetSubtype="0" fill="hold" nodeType="clickEffect">
                                  <p:stCondLst>
                                    <p:cond delay="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1000"/>
                                        <p:tgtEl>
                                          <p:spTgt spid="4"/>
                                        </p:tgtEl>
                                      </p:cBhvr>
                                    </p:animEffect>
                                    <p:anim calcmode="lin" valueType="num">
                                      <p:cBhvr>
                                        <p:cTn id="67" dur="1000" fill="hold"/>
                                        <p:tgtEl>
                                          <p:spTgt spid="4"/>
                                        </p:tgtEl>
                                        <p:attrNameLst>
                                          <p:attrName>ppt_x</p:attrName>
                                        </p:attrNameLst>
                                      </p:cBhvr>
                                      <p:tavLst>
                                        <p:tav tm="0">
                                          <p:val>
                                            <p:strVal val="#ppt_x"/>
                                          </p:val>
                                        </p:tav>
                                        <p:tav tm="100000">
                                          <p:val>
                                            <p:strVal val="#ppt_x"/>
                                          </p:val>
                                        </p:tav>
                                      </p:tavLst>
                                    </p:anim>
                                    <p:anim calcmode="lin" valueType="num">
                                      <p:cBhvr>
                                        <p:cTn id="6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云形 30"/>
          <p:cNvSpPr/>
          <p:nvPr/>
        </p:nvSpPr>
        <p:spPr>
          <a:xfrm>
            <a:off x="626387" y="1586926"/>
            <a:ext cx="2507977" cy="2003525"/>
          </a:xfrm>
          <a:prstGeom prst="cloud">
            <a:avLst/>
          </a:prstGeom>
          <a:solidFill>
            <a:schemeClr val="bg1"/>
          </a:solidFill>
          <a:ln>
            <a:solidFill>
              <a:srgbClr val="92D050"/>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6" name="云形 35"/>
          <p:cNvSpPr/>
          <p:nvPr/>
        </p:nvSpPr>
        <p:spPr>
          <a:xfrm>
            <a:off x="3288164" y="1615457"/>
            <a:ext cx="2507977" cy="2003525"/>
          </a:xfrm>
          <a:prstGeom prst="cloud">
            <a:avLst/>
          </a:prstGeom>
          <a:solidFill>
            <a:schemeClr val="bg1"/>
          </a:solidFill>
          <a:ln>
            <a:solidFill>
              <a:srgbClr val="968C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42" name="云形 41"/>
          <p:cNvSpPr/>
          <p:nvPr/>
        </p:nvSpPr>
        <p:spPr>
          <a:xfrm>
            <a:off x="6011188" y="1586925"/>
            <a:ext cx="2507977" cy="2003525"/>
          </a:xfrm>
          <a:prstGeom prst="cloud">
            <a:avLst/>
          </a:prstGeom>
          <a:solidFill>
            <a:schemeClr val="bg1"/>
          </a:solidFill>
          <a:ln>
            <a:solidFill>
              <a:srgbClr val="92D050"/>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 name="文本框 23"/>
          <p:cNvSpPr txBox="1"/>
          <p:nvPr/>
        </p:nvSpPr>
        <p:spPr>
          <a:xfrm>
            <a:off x="1197563" y="603247"/>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了解近视前的十大征兆</a:t>
            </a:r>
          </a:p>
        </p:txBody>
      </p:sp>
      <p:grpSp>
        <p:nvGrpSpPr>
          <p:cNvPr id="5" name="组合 4"/>
          <p:cNvGrpSpPr/>
          <p:nvPr/>
        </p:nvGrpSpPr>
        <p:grpSpPr>
          <a:xfrm>
            <a:off x="930277" y="1305933"/>
            <a:ext cx="7260912" cy="1849615"/>
            <a:chOff x="930277" y="1305933"/>
            <a:chExt cx="7260912" cy="1849615"/>
          </a:xfrm>
        </p:grpSpPr>
        <p:grpSp>
          <p:nvGrpSpPr>
            <p:cNvPr id="9" name="组合 8"/>
            <p:cNvGrpSpPr/>
            <p:nvPr/>
          </p:nvGrpSpPr>
          <p:grpSpPr>
            <a:xfrm>
              <a:off x="4273215" y="1348775"/>
              <a:ext cx="590550" cy="590550"/>
              <a:chOff x="7246287" y="1501449"/>
              <a:chExt cx="590550" cy="590550"/>
            </a:xfrm>
          </p:grpSpPr>
          <p:sp>
            <p:nvSpPr>
              <p:cNvPr id="10" name="椭圆 9"/>
              <p:cNvSpPr/>
              <p:nvPr/>
            </p:nvSpPr>
            <p:spPr>
              <a:xfrm>
                <a:off x="7246287" y="1501449"/>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微软雅黑"/>
                  <a:ea typeface="微软雅黑"/>
                  <a:sym typeface="微软雅黑"/>
                </a:endParaRPr>
              </a:p>
            </p:txBody>
          </p:sp>
          <p:sp>
            <p:nvSpPr>
              <p:cNvPr id="12" name="TextBox 50"/>
              <p:cNvSpPr txBox="1"/>
              <p:nvPr/>
            </p:nvSpPr>
            <p:spPr>
              <a:xfrm>
                <a:off x="7312962" y="1520499"/>
                <a:ext cx="470000" cy="369332"/>
              </a:xfrm>
              <a:prstGeom prst="rect">
                <a:avLst/>
              </a:prstGeom>
              <a:noFill/>
            </p:spPr>
            <p:txBody>
              <a:bodyPr wrap="none" rtlCol="0">
                <a:spAutoFit/>
              </a:bodyPr>
              <a:lstStyle/>
              <a:p>
                <a:r>
                  <a:rPr lang="en-US" altLang="zh-CN" sz="1800" b="1">
                    <a:solidFill>
                      <a:srgbClr val="968CFF"/>
                    </a:solidFill>
                    <a:latin typeface="微软雅黑"/>
                    <a:ea typeface="微软雅黑"/>
                    <a:sym typeface="微软雅黑"/>
                  </a:rPr>
                  <a:t>02</a:t>
                </a:r>
                <a:endParaRPr lang="zh-CN" altLang="en-US" sz="1800">
                  <a:solidFill>
                    <a:srgbClr val="968CFF"/>
                  </a:solidFill>
                  <a:latin typeface="微软雅黑"/>
                  <a:ea typeface="微软雅黑"/>
                  <a:sym typeface="微软雅黑"/>
                </a:endParaRPr>
              </a:p>
            </p:txBody>
          </p:sp>
        </p:grpSp>
        <p:grpSp>
          <p:nvGrpSpPr>
            <p:cNvPr id="19" name="组合 18"/>
            <p:cNvGrpSpPr/>
            <p:nvPr/>
          </p:nvGrpSpPr>
          <p:grpSpPr>
            <a:xfrm>
              <a:off x="1670677" y="1330556"/>
              <a:ext cx="590550" cy="590550"/>
              <a:chOff x="7301914" y="1483230"/>
              <a:chExt cx="590550" cy="590550"/>
            </a:xfrm>
          </p:grpSpPr>
          <p:sp>
            <p:nvSpPr>
              <p:cNvPr id="20" name="椭圆 19"/>
              <p:cNvSpPr/>
              <p:nvPr/>
            </p:nvSpPr>
            <p:spPr>
              <a:xfrm>
                <a:off x="7301914" y="1483230"/>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微软雅黑"/>
                  <a:ea typeface="微软雅黑"/>
                  <a:sym typeface="微软雅黑"/>
                </a:endParaRPr>
              </a:p>
            </p:txBody>
          </p:sp>
          <p:sp>
            <p:nvSpPr>
              <p:cNvPr id="21" name="TextBox 53"/>
              <p:cNvSpPr txBox="1"/>
              <p:nvPr/>
            </p:nvSpPr>
            <p:spPr>
              <a:xfrm>
                <a:off x="7368589" y="1502280"/>
                <a:ext cx="470000" cy="369332"/>
              </a:xfrm>
              <a:prstGeom prst="rect">
                <a:avLst/>
              </a:prstGeom>
              <a:noFill/>
            </p:spPr>
            <p:txBody>
              <a:bodyPr wrap="none" rtlCol="0">
                <a:spAutoFit/>
              </a:bodyPr>
              <a:lstStyle/>
              <a:p>
                <a:r>
                  <a:rPr lang="en-US" altLang="zh-CN" sz="1800" b="1">
                    <a:solidFill>
                      <a:srgbClr val="92D050"/>
                    </a:solidFill>
                    <a:latin typeface="微软雅黑"/>
                    <a:ea typeface="微软雅黑"/>
                    <a:sym typeface="微软雅黑"/>
                  </a:rPr>
                  <a:t>01</a:t>
                </a:r>
                <a:endParaRPr lang="zh-CN" altLang="en-US" sz="1800">
                  <a:solidFill>
                    <a:srgbClr val="92D050"/>
                  </a:solidFill>
                  <a:latin typeface="微软雅黑"/>
                  <a:ea typeface="微软雅黑"/>
                  <a:sym typeface="微软雅黑"/>
                </a:endParaRPr>
              </a:p>
            </p:txBody>
          </p:sp>
        </p:grpSp>
        <p:sp>
          <p:nvSpPr>
            <p:cNvPr id="26" name="TextBox 22"/>
            <p:cNvSpPr txBox="1"/>
            <p:nvPr/>
          </p:nvSpPr>
          <p:spPr>
            <a:xfrm>
              <a:off x="1419078" y="1896483"/>
              <a:ext cx="1183880" cy="315471"/>
            </a:xfrm>
            <a:prstGeom prst="rect">
              <a:avLst/>
            </a:prstGeom>
            <a:solidFill>
              <a:srgbClr val="92D050"/>
            </a:solidFill>
          </p:spPr>
          <p:txBody>
            <a:bodyPr wrap="square" lIns="68580" tIns="34290" rIns="68580" bIns="34290" rtlCol="0">
              <a:spAutoFit/>
            </a:bodyPr>
            <a:lstStyle/>
            <a:p>
              <a:pPr algn="ctr"/>
              <a:r>
                <a:rPr lang="zh-CN" altLang="en-US" sz="1600" b="1">
                  <a:solidFill>
                    <a:schemeClr val="bg1"/>
                  </a:solidFill>
                  <a:latin typeface="微软雅黑"/>
                  <a:ea typeface="微软雅黑"/>
                  <a:sym typeface="微软雅黑"/>
                </a:rPr>
                <a:t>眯 眼</a:t>
              </a:r>
              <a:endParaRPr lang="zh-CN" altLang="en-US" sz="1600">
                <a:solidFill>
                  <a:schemeClr val="bg1"/>
                </a:solidFill>
                <a:latin typeface="微软雅黑"/>
                <a:ea typeface="微软雅黑"/>
                <a:sym typeface="微软雅黑"/>
              </a:endParaRPr>
            </a:p>
          </p:txBody>
        </p:sp>
        <p:sp>
          <p:nvSpPr>
            <p:cNvPr id="23" name="TextBox 25"/>
            <p:cNvSpPr txBox="1"/>
            <p:nvPr/>
          </p:nvSpPr>
          <p:spPr>
            <a:xfrm>
              <a:off x="3793647" y="2491414"/>
              <a:ext cx="1549685" cy="623248"/>
            </a:xfrm>
            <a:prstGeom prst="rect">
              <a:avLst/>
            </a:prstGeom>
            <a:noFill/>
          </p:spPr>
          <p:txBody>
            <a:bodyPr wrap="square" lIns="68580" tIns="34290" rIns="68580" bIns="34290" rtlCol="0">
              <a:spAutoFit/>
            </a:bodyPr>
            <a:lstStyle>
              <a:defPPr>
                <a:defRPr lang="zh-CN"/>
              </a:defPPr>
              <a:lvl1pPr>
                <a:lnSpc>
                  <a:spcPct val="150000"/>
                </a:lnSpc>
                <a:defRPr sz="1400">
                  <a:latin typeface="微软雅黑" panose="020B0503020204020204" pitchFamily="34" charset="-122"/>
                  <a:ea typeface="微软雅黑" panose="020B0503020204020204" pitchFamily="34" charset="-122"/>
                </a:defRPr>
              </a:lvl1pPr>
            </a:lstStyle>
            <a:p>
              <a:pPr>
                <a:lnSpc>
                  <a:spcPct val="100000"/>
                </a:lnSpc>
              </a:pPr>
              <a:r>
                <a:rPr lang="zh-CN" altLang="en-US" sz="1200">
                  <a:solidFill>
                    <a:srgbClr val="968CFF"/>
                  </a:solidFill>
                  <a:latin typeface="微软雅黑"/>
                  <a:ea typeface="微软雅黑"/>
                  <a:sym typeface="微软雅黑"/>
                </a:rPr>
                <a:t>看不清目标时，常用手揉眼睛，以企图更好地看清楚些。</a:t>
              </a:r>
            </a:p>
          </p:txBody>
        </p:sp>
        <p:sp>
          <p:nvSpPr>
            <p:cNvPr id="27" name="TextBox 23"/>
            <p:cNvSpPr txBox="1"/>
            <p:nvPr/>
          </p:nvSpPr>
          <p:spPr>
            <a:xfrm>
              <a:off x="930277" y="2278385"/>
              <a:ext cx="2004865" cy="877163"/>
            </a:xfrm>
            <a:prstGeom prst="rect">
              <a:avLst/>
            </a:prstGeom>
            <a:noFill/>
          </p:spPr>
          <p:txBody>
            <a:bodyPr wrap="square" lIns="68580" tIns="34290" rIns="68580" bIns="34290" rtlCol="0">
              <a:spAutoFit/>
            </a:bodyPr>
            <a:lstStyle/>
            <a:p>
              <a:r>
                <a:rPr lang="zh-CN" altLang="en-US" sz="1050">
                  <a:solidFill>
                    <a:srgbClr val="92D050"/>
                  </a:solidFill>
                  <a:latin typeface="微软雅黑"/>
                  <a:ea typeface="微软雅黑"/>
                  <a:sym typeface="微软雅黑"/>
                </a:rPr>
                <a:t>当远处目标看不清时，儿童往往采取眯眼的办法来弥补，因为眯眼是眼脸可以遮挡部分瞳孔，减少弥散光线，减少散光的影响，从而暂时提高和改善视敏度。</a:t>
              </a:r>
            </a:p>
          </p:txBody>
        </p:sp>
        <p:sp>
          <p:nvSpPr>
            <p:cNvPr id="29" name="TextBox 24"/>
            <p:cNvSpPr txBox="1"/>
            <p:nvPr/>
          </p:nvSpPr>
          <p:spPr>
            <a:xfrm>
              <a:off x="4043339" y="1979778"/>
              <a:ext cx="1072090" cy="315471"/>
            </a:xfrm>
            <a:prstGeom prst="rect">
              <a:avLst/>
            </a:prstGeom>
            <a:solidFill>
              <a:srgbClr val="968CFF"/>
            </a:solidFill>
          </p:spPr>
          <p:txBody>
            <a:bodyPr wrap="square" lIns="68580" tIns="34290" rIns="68580" bIns="34290" rtlCol="0">
              <a:spAutoFit/>
            </a:bodyPr>
            <a:lstStyle/>
            <a:p>
              <a:pPr algn="ctr"/>
              <a:r>
                <a:rPr lang="zh-CN" altLang="en-US" sz="1600" b="1">
                  <a:solidFill>
                    <a:schemeClr val="bg1"/>
                  </a:solidFill>
                  <a:latin typeface="微软雅黑"/>
                  <a:ea typeface="微软雅黑"/>
                  <a:sym typeface="微软雅黑"/>
                </a:rPr>
                <a:t>揉 眼</a:t>
              </a:r>
              <a:endParaRPr lang="zh-CN" altLang="en-US" sz="1600">
                <a:solidFill>
                  <a:schemeClr val="bg1"/>
                </a:solidFill>
                <a:latin typeface="微软雅黑"/>
                <a:ea typeface="微软雅黑"/>
                <a:sym typeface="微软雅黑"/>
              </a:endParaRPr>
            </a:p>
          </p:txBody>
        </p:sp>
        <p:grpSp>
          <p:nvGrpSpPr>
            <p:cNvPr id="33" name="组合 32"/>
            <p:cNvGrpSpPr/>
            <p:nvPr/>
          </p:nvGrpSpPr>
          <p:grpSpPr>
            <a:xfrm>
              <a:off x="7070110" y="1305933"/>
              <a:ext cx="590550" cy="590550"/>
              <a:chOff x="7320158" y="1458607"/>
              <a:chExt cx="590550" cy="590550"/>
            </a:xfrm>
          </p:grpSpPr>
          <p:sp>
            <p:nvSpPr>
              <p:cNvPr id="34" name="椭圆 33"/>
              <p:cNvSpPr/>
              <p:nvPr/>
            </p:nvSpPr>
            <p:spPr>
              <a:xfrm>
                <a:off x="7320158" y="1458607"/>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latin typeface="微软雅黑"/>
                  <a:ea typeface="微软雅黑"/>
                  <a:sym typeface="微软雅黑"/>
                </a:endParaRPr>
              </a:p>
            </p:txBody>
          </p:sp>
          <p:sp>
            <p:nvSpPr>
              <p:cNvPr id="37" name="TextBox 53"/>
              <p:cNvSpPr txBox="1"/>
              <p:nvPr/>
            </p:nvSpPr>
            <p:spPr>
              <a:xfrm>
                <a:off x="7386833" y="1477657"/>
                <a:ext cx="470000" cy="369332"/>
              </a:xfrm>
              <a:prstGeom prst="rect">
                <a:avLst/>
              </a:prstGeom>
              <a:noFill/>
            </p:spPr>
            <p:txBody>
              <a:bodyPr wrap="none" rtlCol="0">
                <a:spAutoFit/>
              </a:bodyPr>
              <a:lstStyle/>
              <a:p>
                <a:r>
                  <a:rPr lang="en-US" altLang="zh-CN" sz="1800" b="1">
                    <a:solidFill>
                      <a:srgbClr val="92D050"/>
                    </a:solidFill>
                    <a:latin typeface="微软雅黑"/>
                    <a:ea typeface="微软雅黑"/>
                    <a:sym typeface="微软雅黑"/>
                  </a:rPr>
                  <a:t>03</a:t>
                </a:r>
                <a:endParaRPr lang="zh-CN" altLang="en-US" sz="1800">
                  <a:solidFill>
                    <a:srgbClr val="92D050"/>
                  </a:solidFill>
                  <a:latin typeface="微软雅黑"/>
                  <a:ea typeface="微软雅黑"/>
                  <a:sym typeface="微软雅黑"/>
                </a:endParaRPr>
              </a:p>
            </p:txBody>
          </p:sp>
        </p:grpSp>
        <p:sp>
          <p:nvSpPr>
            <p:cNvPr id="40" name="TextBox 22"/>
            <p:cNvSpPr txBox="1"/>
            <p:nvPr/>
          </p:nvSpPr>
          <p:spPr>
            <a:xfrm>
              <a:off x="6875753" y="1950641"/>
              <a:ext cx="1049676" cy="315471"/>
            </a:xfrm>
            <a:prstGeom prst="rect">
              <a:avLst/>
            </a:prstGeom>
            <a:solidFill>
              <a:srgbClr val="92D050"/>
            </a:solidFill>
          </p:spPr>
          <p:txBody>
            <a:bodyPr wrap="square" lIns="68580" tIns="34290" rIns="68580" bIns="34290" rtlCol="0">
              <a:spAutoFit/>
            </a:bodyPr>
            <a:lstStyle/>
            <a:p>
              <a:pPr algn="ctr"/>
              <a:r>
                <a:rPr lang="zh-CN" altLang="en-US" sz="1600" b="1">
                  <a:solidFill>
                    <a:schemeClr val="bg1"/>
                  </a:solidFill>
                  <a:latin typeface="微软雅黑"/>
                  <a:ea typeface="微软雅黑"/>
                  <a:sym typeface="微软雅黑"/>
                </a:rPr>
                <a:t>眨 眼</a:t>
              </a:r>
              <a:endParaRPr lang="zh-CN" altLang="en-US" sz="1600">
                <a:solidFill>
                  <a:schemeClr val="bg1"/>
                </a:solidFill>
                <a:latin typeface="微软雅黑"/>
                <a:ea typeface="微软雅黑"/>
                <a:sym typeface="微软雅黑"/>
              </a:endParaRPr>
            </a:p>
          </p:txBody>
        </p:sp>
        <p:sp>
          <p:nvSpPr>
            <p:cNvPr id="41" name="TextBox 23"/>
            <p:cNvSpPr txBox="1"/>
            <p:nvPr/>
          </p:nvSpPr>
          <p:spPr>
            <a:xfrm>
              <a:off x="6539581" y="2320270"/>
              <a:ext cx="1651608" cy="715581"/>
            </a:xfrm>
            <a:prstGeom prst="rect">
              <a:avLst/>
            </a:prstGeom>
            <a:noFill/>
          </p:spPr>
          <p:txBody>
            <a:bodyPr wrap="square" lIns="68580" tIns="34290" rIns="68580" bIns="34290" rtlCol="0">
              <a:spAutoFit/>
            </a:bodyPr>
            <a:lstStyle/>
            <a:p>
              <a:r>
                <a:rPr lang="zh-CN" altLang="en-US" sz="1050">
                  <a:solidFill>
                    <a:srgbClr val="92D050"/>
                  </a:solidFill>
                  <a:latin typeface="微软雅黑"/>
                  <a:ea typeface="微软雅黑"/>
                  <a:sym typeface="微软雅黑"/>
                </a:rPr>
                <a:t>频繁眨眼在一定程度上可缓解近视，增加视力淸晰度。不少人在流泪时，看东西会更清楚一些。</a:t>
              </a:r>
            </a:p>
          </p:txBody>
        </p:sp>
      </p:gr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1000"/>
                                        <p:tgtEl>
                                          <p:spTgt spid="31"/>
                                        </p:tgtEl>
                                      </p:cBhvr>
                                    </p:animEffect>
                                    <p:anim calcmode="lin" valueType="num">
                                      <p:cBhvr>
                                        <p:cTn id="13" dur="1000" fill="hold"/>
                                        <p:tgtEl>
                                          <p:spTgt spid="31"/>
                                        </p:tgtEl>
                                        <p:attrNameLst>
                                          <p:attrName>ppt_x</p:attrName>
                                        </p:attrNameLst>
                                      </p:cBhvr>
                                      <p:tavLst>
                                        <p:tav tm="0">
                                          <p:val>
                                            <p:strVal val="#ppt_x"/>
                                          </p:val>
                                        </p:tav>
                                        <p:tav tm="100000">
                                          <p:val>
                                            <p:strVal val="#ppt_x"/>
                                          </p:val>
                                        </p:tav>
                                      </p:tavLst>
                                    </p:anim>
                                    <p:anim calcmode="lin" valueType="num">
                                      <p:cBhvr>
                                        <p:cTn id="14" dur="1000" fill="hold"/>
                                        <p:tgtEl>
                                          <p:spTgt spid="31"/>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fade">
                                      <p:cBhvr>
                                        <p:cTn id="17" dur="1000"/>
                                        <p:tgtEl>
                                          <p:spTgt spid="36"/>
                                        </p:tgtEl>
                                      </p:cBhvr>
                                    </p:animEffect>
                                    <p:anim calcmode="lin" valueType="num">
                                      <p:cBhvr>
                                        <p:cTn id="18" dur="1000" fill="hold"/>
                                        <p:tgtEl>
                                          <p:spTgt spid="36"/>
                                        </p:tgtEl>
                                        <p:attrNameLst>
                                          <p:attrName>ppt_x</p:attrName>
                                        </p:attrNameLst>
                                      </p:cBhvr>
                                      <p:tavLst>
                                        <p:tav tm="0">
                                          <p:val>
                                            <p:strVal val="#ppt_x"/>
                                          </p:val>
                                        </p:tav>
                                        <p:tav tm="100000">
                                          <p:val>
                                            <p:strVal val="#ppt_x"/>
                                          </p:val>
                                        </p:tav>
                                      </p:tavLst>
                                    </p:anim>
                                    <p:anim calcmode="lin" valueType="num">
                                      <p:cBhvr>
                                        <p:cTn id="19" dur="1000" fill="hold"/>
                                        <p:tgtEl>
                                          <p:spTgt spid="3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fade">
                                      <p:cBhvr>
                                        <p:cTn id="22" dur="1000"/>
                                        <p:tgtEl>
                                          <p:spTgt spid="42"/>
                                        </p:tgtEl>
                                      </p:cBhvr>
                                    </p:animEffect>
                                    <p:anim calcmode="lin" valueType="num">
                                      <p:cBhvr>
                                        <p:cTn id="23" dur="1000" fill="hold"/>
                                        <p:tgtEl>
                                          <p:spTgt spid="42"/>
                                        </p:tgtEl>
                                        <p:attrNameLst>
                                          <p:attrName>ppt_x</p:attrName>
                                        </p:attrNameLst>
                                      </p:cBhvr>
                                      <p:tavLst>
                                        <p:tav tm="0">
                                          <p:val>
                                            <p:strVal val="#ppt_x"/>
                                          </p:val>
                                        </p:tav>
                                        <p:tav tm="100000">
                                          <p:val>
                                            <p:strVal val="#ppt_x"/>
                                          </p:val>
                                        </p:tav>
                                      </p:tavLst>
                                    </p:anim>
                                    <p:anim calcmode="lin" valueType="num">
                                      <p:cBhvr>
                                        <p:cTn id="24" dur="1000" fill="hold"/>
                                        <p:tgtEl>
                                          <p:spTgt spid="42"/>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6" grpId="0" animBg="1"/>
      <p:bldP spid="42" grpId="0" animBg="1"/>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p:nvPr/>
        </p:nvSpPr>
        <p:spPr>
          <a:xfrm>
            <a:off x="737399" y="1768896"/>
            <a:ext cx="2258914" cy="2471164"/>
          </a:xfrm>
          <a:prstGeom prst="rect">
            <a:avLst/>
          </a:prstGeom>
          <a:solidFill>
            <a:schemeClr val="bg1"/>
          </a:solidFill>
          <a:ln>
            <a:noFill/>
          </a:ln>
          <a:effectLst>
            <a:outerShdw blurRad="127000" dist="38100" sx="102000" sy="102000" algn="ctr"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grpSp>
        <p:nvGrpSpPr>
          <p:cNvPr id="9" name="组合 8"/>
          <p:cNvGrpSpPr/>
          <p:nvPr/>
        </p:nvGrpSpPr>
        <p:grpSpPr>
          <a:xfrm>
            <a:off x="4246878" y="1330747"/>
            <a:ext cx="590550" cy="590550"/>
            <a:chOff x="7219950" y="1076325"/>
            <a:chExt cx="590550" cy="590550"/>
          </a:xfrm>
        </p:grpSpPr>
        <p:sp>
          <p:nvSpPr>
            <p:cNvPr id="10" name="椭圆 9"/>
            <p:cNvSpPr/>
            <p:nvPr/>
          </p:nvSpPr>
          <p:spPr>
            <a:xfrm>
              <a:off x="7219950" y="1076325"/>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968CFF"/>
                </a:solidFill>
                <a:latin typeface="微软雅黑"/>
                <a:ea typeface="微软雅黑"/>
                <a:sym typeface="微软雅黑"/>
              </a:endParaRPr>
            </a:p>
          </p:txBody>
        </p:sp>
        <p:sp>
          <p:nvSpPr>
            <p:cNvPr id="12" name="TextBox 50"/>
            <p:cNvSpPr txBox="1"/>
            <p:nvPr/>
          </p:nvSpPr>
          <p:spPr>
            <a:xfrm>
              <a:off x="7286625" y="1095375"/>
              <a:ext cx="470000" cy="369332"/>
            </a:xfrm>
            <a:prstGeom prst="rect">
              <a:avLst/>
            </a:prstGeom>
            <a:noFill/>
          </p:spPr>
          <p:txBody>
            <a:bodyPr wrap="none" rtlCol="0">
              <a:spAutoFit/>
            </a:bodyPr>
            <a:lstStyle/>
            <a:p>
              <a:r>
                <a:rPr lang="en-US" altLang="zh-CN" sz="1800" b="1">
                  <a:solidFill>
                    <a:srgbClr val="968CFF"/>
                  </a:solidFill>
                  <a:latin typeface="微软雅黑"/>
                  <a:ea typeface="微软雅黑"/>
                  <a:sym typeface="微软雅黑"/>
                </a:rPr>
                <a:t>05</a:t>
              </a:r>
              <a:endParaRPr lang="zh-CN" altLang="en-US" sz="1800">
                <a:solidFill>
                  <a:srgbClr val="968CFF"/>
                </a:solidFill>
                <a:latin typeface="微软雅黑"/>
                <a:ea typeface="微软雅黑"/>
                <a:sym typeface="微软雅黑"/>
              </a:endParaRPr>
            </a:p>
          </p:txBody>
        </p:sp>
      </p:grpSp>
      <p:sp>
        <p:nvSpPr>
          <p:cNvPr id="35" name="矩形 34"/>
          <p:cNvSpPr/>
          <p:nvPr/>
        </p:nvSpPr>
        <p:spPr>
          <a:xfrm>
            <a:off x="3412696" y="1768897"/>
            <a:ext cx="2258914" cy="2471163"/>
          </a:xfrm>
          <a:prstGeom prst="rect">
            <a:avLst/>
          </a:prstGeom>
          <a:solidFill>
            <a:schemeClr val="bg1"/>
          </a:solidFill>
          <a:ln>
            <a:noFill/>
          </a:ln>
          <a:effectLst>
            <a:outerShdw blurRad="127000" dist="38100" sx="102000" sy="102000" algn="ctr"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11" name="文本框 23"/>
          <p:cNvSpPr txBox="1"/>
          <p:nvPr/>
        </p:nvSpPr>
        <p:spPr>
          <a:xfrm>
            <a:off x="1261860" y="621603"/>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了解近视前的十大征兆</a:t>
            </a:r>
          </a:p>
        </p:txBody>
      </p:sp>
      <p:grpSp>
        <p:nvGrpSpPr>
          <p:cNvPr id="19" name="组合 18"/>
          <p:cNvGrpSpPr/>
          <p:nvPr/>
        </p:nvGrpSpPr>
        <p:grpSpPr>
          <a:xfrm>
            <a:off x="1523854" y="1330747"/>
            <a:ext cx="590550" cy="590550"/>
            <a:chOff x="7219950" y="1076325"/>
            <a:chExt cx="590550" cy="590550"/>
          </a:xfrm>
        </p:grpSpPr>
        <p:sp>
          <p:nvSpPr>
            <p:cNvPr id="20" name="椭圆 19"/>
            <p:cNvSpPr/>
            <p:nvPr/>
          </p:nvSpPr>
          <p:spPr>
            <a:xfrm>
              <a:off x="7219950" y="1076325"/>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92D050"/>
                </a:solidFill>
                <a:latin typeface="微软雅黑"/>
                <a:ea typeface="微软雅黑"/>
                <a:sym typeface="微软雅黑"/>
              </a:endParaRPr>
            </a:p>
          </p:txBody>
        </p:sp>
        <p:sp>
          <p:nvSpPr>
            <p:cNvPr id="21" name="TextBox 53"/>
            <p:cNvSpPr txBox="1"/>
            <p:nvPr/>
          </p:nvSpPr>
          <p:spPr>
            <a:xfrm>
              <a:off x="7286625" y="1095375"/>
              <a:ext cx="470000" cy="369332"/>
            </a:xfrm>
            <a:prstGeom prst="rect">
              <a:avLst/>
            </a:prstGeom>
            <a:noFill/>
          </p:spPr>
          <p:txBody>
            <a:bodyPr wrap="none" rtlCol="0">
              <a:spAutoFit/>
            </a:bodyPr>
            <a:lstStyle/>
            <a:p>
              <a:r>
                <a:rPr lang="en-US" altLang="zh-CN" sz="1800" b="1">
                  <a:solidFill>
                    <a:srgbClr val="92D050"/>
                  </a:solidFill>
                  <a:latin typeface="微软雅黑"/>
                  <a:ea typeface="微软雅黑"/>
                  <a:sym typeface="微软雅黑"/>
                </a:rPr>
                <a:t>04</a:t>
              </a:r>
              <a:endParaRPr lang="zh-CN" altLang="en-US" sz="1800">
                <a:solidFill>
                  <a:srgbClr val="92D050"/>
                </a:solidFill>
                <a:latin typeface="微软雅黑"/>
                <a:ea typeface="微软雅黑"/>
                <a:sym typeface="微软雅黑"/>
              </a:endParaRPr>
            </a:p>
          </p:txBody>
        </p:sp>
      </p:grpSp>
      <p:sp>
        <p:nvSpPr>
          <p:cNvPr id="23" name="TextBox 25"/>
          <p:cNvSpPr txBox="1"/>
          <p:nvPr/>
        </p:nvSpPr>
        <p:spPr>
          <a:xfrm>
            <a:off x="3468594" y="2019516"/>
            <a:ext cx="2183918" cy="877163"/>
          </a:xfrm>
          <a:prstGeom prst="rect">
            <a:avLst/>
          </a:prstGeom>
          <a:noFill/>
        </p:spPr>
        <p:txBody>
          <a:bodyPr wrap="square" lIns="68580" tIns="34290" rIns="68580" bIns="34290" rtlCol="0">
            <a:spAutoFit/>
          </a:bodyPr>
          <a:lstStyle>
            <a:defPPr>
              <a:defRPr lang="zh-CN"/>
            </a:defPPr>
            <a:lvl1pPr>
              <a:lnSpc>
                <a:spcPct val="150000"/>
              </a:lnSpc>
              <a:defRPr sz="1400">
                <a:latin typeface="微软雅黑" panose="020B0503020204020204" pitchFamily="34" charset="-122"/>
                <a:ea typeface="微软雅黑" panose="020B0503020204020204" pitchFamily="34" charset="-122"/>
              </a:defRPr>
            </a:lvl1pPr>
          </a:lstStyle>
          <a:p>
            <a:pPr>
              <a:lnSpc>
                <a:spcPct val="100000"/>
              </a:lnSpc>
            </a:pPr>
            <a:r>
              <a:rPr lang="zh-CN" altLang="en-US" sz="1050">
                <a:solidFill>
                  <a:srgbClr val="968CFF"/>
                </a:solidFill>
                <a:latin typeface="微软雅黑"/>
                <a:ea typeface="微软雅黑"/>
                <a:sym typeface="微软雅黑"/>
              </a:rPr>
              <a:t>远处目标看不清楚，见了熟人也不打招呼。考试时会抄错题，暗处行动时可被东西绊倒或碰伤，还有的变现为学习成绩下降，常须借被人的笔记来抄写等等。</a:t>
            </a:r>
          </a:p>
        </p:txBody>
      </p:sp>
      <p:sp>
        <p:nvSpPr>
          <p:cNvPr id="26" name="TextBox 22"/>
          <p:cNvSpPr txBox="1"/>
          <p:nvPr/>
        </p:nvSpPr>
        <p:spPr>
          <a:xfrm>
            <a:off x="1058328" y="1647773"/>
            <a:ext cx="1521602" cy="346249"/>
          </a:xfrm>
          <a:prstGeom prst="rect">
            <a:avLst/>
          </a:prstGeom>
          <a:solidFill>
            <a:srgbClr val="92D050"/>
          </a:solidFill>
        </p:spPr>
        <p:txBody>
          <a:bodyPr wrap="square" lIns="68580" tIns="34290" rIns="68580" bIns="34290" rtlCol="0">
            <a:spAutoFit/>
          </a:bodyPr>
          <a:lstStyle/>
          <a:p>
            <a:pPr algn="ctr"/>
            <a:r>
              <a:rPr lang="zh-CN" altLang="en-US" sz="1800" b="1">
                <a:solidFill>
                  <a:schemeClr val="bg1"/>
                </a:solidFill>
                <a:latin typeface="微软雅黑"/>
                <a:ea typeface="微软雅黑"/>
                <a:sym typeface="微软雅黑"/>
              </a:rPr>
              <a:t>歪 头</a:t>
            </a:r>
            <a:endParaRPr lang="zh-CN" altLang="en-US" sz="1800">
              <a:solidFill>
                <a:schemeClr val="bg1"/>
              </a:solidFill>
              <a:latin typeface="微软雅黑"/>
              <a:ea typeface="微软雅黑"/>
              <a:sym typeface="微软雅黑"/>
            </a:endParaRPr>
          </a:p>
        </p:txBody>
      </p:sp>
      <p:sp>
        <p:nvSpPr>
          <p:cNvPr id="27" name="TextBox 23"/>
          <p:cNvSpPr txBox="1"/>
          <p:nvPr/>
        </p:nvSpPr>
        <p:spPr>
          <a:xfrm>
            <a:off x="879857" y="2126566"/>
            <a:ext cx="1973998" cy="715581"/>
          </a:xfrm>
          <a:prstGeom prst="rect">
            <a:avLst/>
          </a:prstGeom>
          <a:noFill/>
        </p:spPr>
        <p:txBody>
          <a:bodyPr wrap="square" lIns="68580" tIns="34290" rIns="68580" bIns="34290" rtlCol="0">
            <a:spAutoFit/>
          </a:bodyPr>
          <a:lstStyle/>
          <a:p>
            <a:r>
              <a:rPr lang="zh-CN" altLang="en-US" sz="1050">
                <a:solidFill>
                  <a:srgbClr val="92D050"/>
                </a:solidFill>
                <a:latin typeface="微软雅黑"/>
                <a:ea typeface="微软雅黑"/>
                <a:sym typeface="微软雅黑"/>
              </a:rPr>
              <a:t>常发生的是歪头看电视，也是由于在歪头时，可以减少部分弥散光线的干扰和影响，有利于儿童甚至会养成歪头的习惯。</a:t>
            </a:r>
          </a:p>
        </p:txBody>
      </p:sp>
      <p:sp>
        <p:nvSpPr>
          <p:cNvPr id="29" name="TextBox 24"/>
          <p:cNvSpPr txBox="1"/>
          <p:nvPr/>
        </p:nvSpPr>
        <p:spPr>
          <a:xfrm>
            <a:off x="3647190" y="1640659"/>
            <a:ext cx="1789927" cy="346249"/>
          </a:xfrm>
          <a:prstGeom prst="rect">
            <a:avLst/>
          </a:prstGeom>
          <a:solidFill>
            <a:srgbClr val="968CFF"/>
          </a:solidFill>
        </p:spPr>
        <p:txBody>
          <a:bodyPr wrap="square" lIns="68580" tIns="34290" rIns="68580" bIns="34290" rtlCol="0">
            <a:spAutoFit/>
          </a:bodyPr>
          <a:lstStyle/>
          <a:p>
            <a:pPr algn="ctr"/>
            <a:r>
              <a:rPr lang="zh-CN" altLang="en-US" sz="1800" b="1">
                <a:solidFill>
                  <a:schemeClr val="bg1"/>
                </a:solidFill>
                <a:latin typeface="微软雅黑"/>
                <a:ea typeface="微软雅黑"/>
                <a:sym typeface="微软雅黑"/>
              </a:rPr>
              <a:t>出 错</a:t>
            </a:r>
            <a:endParaRPr lang="zh-CN" altLang="en-US" sz="1800">
              <a:solidFill>
                <a:schemeClr val="bg1"/>
              </a:solidFill>
              <a:latin typeface="微软雅黑"/>
              <a:ea typeface="微软雅黑"/>
              <a:sym typeface="微软雅黑"/>
            </a:endParaRPr>
          </a:p>
        </p:txBody>
      </p:sp>
      <p:grpSp>
        <p:nvGrpSpPr>
          <p:cNvPr id="33" name="组合 32"/>
          <p:cNvGrpSpPr/>
          <p:nvPr/>
        </p:nvGrpSpPr>
        <p:grpSpPr>
          <a:xfrm>
            <a:off x="6969902" y="1330747"/>
            <a:ext cx="590550" cy="590550"/>
            <a:chOff x="7219950" y="1076325"/>
            <a:chExt cx="590550" cy="590550"/>
          </a:xfrm>
        </p:grpSpPr>
        <p:sp>
          <p:nvSpPr>
            <p:cNvPr id="34" name="椭圆 33"/>
            <p:cNvSpPr/>
            <p:nvPr/>
          </p:nvSpPr>
          <p:spPr>
            <a:xfrm>
              <a:off x="7219950" y="1076325"/>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92D050"/>
                </a:solidFill>
                <a:latin typeface="微软雅黑"/>
                <a:ea typeface="微软雅黑"/>
                <a:sym typeface="微软雅黑"/>
              </a:endParaRPr>
            </a:p>
          </p:txBody>
        </p:sp>
        <p:sp>
          <p:nvSpPr>
            <p:cNvPr id="37" name="TextBox 53"/>
            <p:cNvSpPr txBox="1"/>
            <p:nvPr/>
          </p:nvSpPr>
          <p:spPr>
            <a:xfrm>
              <a:off x="7286625" y="1095375"/>
              <a:ext cx="470000" cy="369332"/>
            </a:xfrm>
            <a:prstGeom prst="rect">
              <a:avLst/>
            </a:prstGeom>
            <a:noFill/>
          </p:spPr>
          <p:txBody>
            <a:bodyPr wrap="none" rtlCol="0">
              <a:spAutoFit/>
            </a:bodyPr>
            <a:lstStyle/>
            <a:p>
              <a:r>
                <a:rPr lang="en-US" altLang="zh-CN" sz="1800" b="1">
                  <a:solidFill>
                    <a:srgbClr val="92D050"/>
                  </a:solidFill>
                  <a:latin typeface="微软雅黑"/>
                  <a:ea typeface="微软雅黑"/>
                  <a:sym typeface="微软雅黑"/>
                </a:rPr>
                <a:t>06</a:t>
              </a:r>
              <a:endParaRPr lang="zh-CN" altLang="en-US" sz="1800">
                <a:solidFill>
                  <a:srgbClr val="92D050"/>
                </a:solidFill>
                <a:latin typeface="微软雅黑"/>
                <a:ea typeface="微软雅黑"/>
                <a:sym typeface="微软雅黑"/>
              </a:endParaRPr>
            </a:p>
          </p:txBody>
        </p:sp>
      </p:grpSp>
      <p:sp>
        <p:nvSpPr>
          <p:cNvPr id="38" name="矩形 37"/>
          <p:cNvSpPr/>
          <p:nvPr/>
        </p:nvSpPr>
        <p:spPr>
          <a:xfrm>
            <a:off x="6134264" y="1768899"/>
            <a:ext cx="2260800" cy="2471162"/>
          </a:xfrm>
          <a:prstGeom prst="rect">
            <a:avLst/>
          </a:prstGeom>
          <a:solidFill>
            <a:schemeClr val="bg1"/>
          </a:solidFill>
          <a:ln>
            <a:noFill/>
          </a:ln>
          <a:effectLst>
            <a:outerShdw blurRad="127000" dist="38100" sx="102000" sy="102000" algn="ctr"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40" name="TextBox 22"/>
          <p:cNvSpPr txBox="1"/>
          <p:nvPr/>
        </p:nvSpPr>
        <p:spPr>
          <a:xfrm>
            <a:off x="6504376" y="1647773"/>
            <a:ext cx="1521602" cy="346249"/>
          </a:xfrm>
          <a:prstGeom prst="rect">
            <a:avLst/>
          </a:prstGeom>
          <a:solidFill>
            <a:srgbClr val="92D050"/>
          </a:solidFill>
        </p:spPr>
        <p:txBody>
          <a:bodyPr wrap="square" lIns="68580" tIns="34290" rIns="68580" bIns="34290" rtlCol="0">
            <a:spAutoFit/>
          </a:bodyPr>
          <a:lstStyle/>
          <a:p>
            <a:pPr algn="ctr"/>
            <a:r>
              <a:rPr lang="zh-CN" altLang="en-US" sz="1800" b="1">
                <a:solidFill>
                  <a:schemeClr val="bg1"/>
                </a:solidFill>
                <a:latin typeface="微软雅黑"/>
                <a:ea typeface="微软雅黑"/>
                <a:sym typeface="微软雅黑"/>
              </a:rPr>
              <a:t>凑 近</a:t>
            </a:r>
            <a:endParaRPr lang="zh-CN" altLang="en-US" sz="1800">
              <a:solidFill>
                <a:schemeClr val="bg1"/>
              </a:solidFill>
              <a:latin typeface="微软雅黑"/>
              <a:ea typeface="微软雅黑"/>
              <a:sym typeface="微软雅黑"/>
            </a:endParaRPr>
          </a:p>
        </p:txBody>
      </p:sp>
      <p:sp>
        <p:nvSpPr>
          <p:cNvPr id="41" name="TextBox 23"/>
          <p:cNvSpPr txBox="1"/>
          <p:nvPr/>
        </p:nvSpPr>
        <p:spPr>
          <a:xfrm>
            <a:off x="6310513" y="2046930"/>
            <a:ext cx="2143262" cy="830997"/>
          </a:xfrm>
          <a:prstGeom prst="rect">
            <a:avLst/>
          </a:prstGeom>
          <a:noFill/>
        </p:spPr>
        <p:txBody>
          <a:bodyPr wrap="square" lIns="68580" tIns="34290" rIns="68580" bIns="34290" rtlCol="0">
            <a:spAutoFit/>
          </a:bodyPr>
          <a:lstStyle/>
          <a:p>
            <a:pPr>
              <a:lnSpc>
                <a:spcPct val="150000"/>
              </a:lnSpc>
            </a:pPr>
            <a:r>
              <a:rPr lang="zh-CN" altLang="en-US" sz="1100">
                <a:solidFill>
                  <a:srgbClr val="92D050"/>
                </a:solidFill>
                <a:latin typeface="微软雅黑"/>
                <a:ea typeface="微软雅黑"/>
                <a:sym typeface="微软雅黑"/>
              </a:rPr>
              <a:t>常常表现在看电视时往近处凑，尽量靠近电视机，看书写字时，趴得很近。</a:t>
            </a: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78175" y="2950256"/>
            <a:ext cx="1386364" cy="1294263"/>
          </a:xfrm>
          <a:prstGeom prst="rect">
            <a:avLst/>
          </a:prstGeom>
        </p:spPr>
      </p:pic>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273507" y="2611677"/>
            <a:ext cx="2041025" cy="2041025"/>
          </a:xfrm>
          <a:prstGeom prst="rect">
            <a:avLst/>
          </a:prstGeom>
        </p:spPr>
      </p:pic>
      <p:pic>
        <p:nvPicPr>
          <p:cNvPr id="5" name="图片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011331" y="3004478"/>
            <a:ext cx="1061644" cy="1379429"/>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1000"/>
                                        <p:tgtEl>
                                          <p:spTgt spid="19"/>
                                        </p:tgtEl>
                                      </p:cBhvr>
                                    </p:animEffect>
                                    <p:anim calcmode="lin" valueType="num">
                                      <p:cBhvr>
                                        <p:cTn id="12" dur="1000" fill="hold"/>
                                        <p:tgtEl>
                                          <p:spTgt spid="19"/>
                                        </p:tgtEl>
                                        <p:attrNameLst>
                                          <p:attrName>ppt_x</p:attrName>
                                        </p:attrNameLst>
                                      </p:cBhvr>
                                      <p:tavLst>
                                        <p:tav tm="0">
                                          <p:val>
                                            <p:strVal val="#ppt_x"/>
                                          </p:val>
                                        </p:tav>
                                        <p:tav tm="100000">
                                          <p:val>
                                            <p:strVal val="#ppt_x"/>
                                          </p:val>
                                        </p:tav>
                                      </p:tavLst>
                                    </p:anim>
                                    <p:anim calcmode="lin" valueType="num">
                                      <p:cBhvr>
                                        <p:cTn id="13" dur="1000" fill="hold"/>
                                        <p:tgtEl>
                                          <p:spTgt spid="19"/>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30"/>
                                        </p:tgtEl>
                                        <p:attrNameLst>
                                          <p:attrName>style.visibility</p:attrName>
                                        </p:attrNameLst>
                                      </p:cBhvr>
                                      <p:to>
                                        <p:strVal val="visible"/>
                                      </p:to>
                                    </p:set>
                                    <p:anim calcmode="lin" valueType="num">
                                      <p:cBhvr additive="base">
                                        <p:cTn id="17" dur="1000" fill="hold"/>
                                        <p:tgtEl>
                                          <p:spTgt spid="30"/>
                                        </p:tgtEl>
                                        <p:attrNameLst>
                                          <p:attrName>ppt_x</p:attrName>
                                        </p:attrNameLst>
                                      </p:cBhvr>
                                      <p:tavLst>
                                        <p:tav tm="0">
                                          <p:val>
                                            <p:strVal val="#ppt_x"/>
                                          </p:val>
                                        </p:tav>
                                        <p:tav tm="100000">
                                          <p:val>
                                            <p:strVal val="#ppt_x"/>
                                          </p:val>
                                        </p:tav>
                                      </p:tavLst>
                                    </p:anim>
                                    <p:anim calcmode="lin" valueType="num">
                                      <p:cBhvr additive="base">
                                        <p:cTn id="18" dur="1000" fill="hold"/>
                                        <p:tgtEl>
                                          <p:spTgt spid="30"/>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2500"/>
                            </p:stCondLst>
                            <p:childTnLst>
                              <p:par>
                                <p:cTn id="20" presetID="2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left)">
                                      <p:cBhvr>
                                        <p:cTn id="22" dur="500"/>
                                        <p:tgtEl>
                                          <p:spTgt spid="26"/>
                                        </p:tgtEl>
                                      </p:cBhvr>
                                    </p:animEffect>
                                  </p:childTnLst>
                                </p:cTn>
                              </p:par>
                            </p:childTnLst>
                          </p:cTn>
                        </p:par>
                        <p:par>
                          <p:cTn id="23" fill="hold" nodeType="afterGroup">
                            <p:stCondLst>
                              <p:cond delay="3000"/>
                            </p:stCondLst>
                            <p:childTnLst>
                              <p:par>
                                <p:cTn id="24" presetID="22" presetClass="entr" presetSubtype="1" fill="hold" grpId="0" nodeType="after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up)">
                                      <p:cBhvr>
                                        <p:cTn id="26" dur="1500"/>
                                        <p:tgtEl>
                                          <p:spTgt spid="27"/>
                                        </p:tgtEl>
                                      </p:cBhvr>
                                    </p:animEffect>
                                  </p:childTnLst>
                                </p:cTn>
                              </p:par>
                            </p:childTnLst>
                          </p:cTn>
                        </p:par>
                        <p:par>
                          <p:cTn id="27" fill="hold" nodeType="afterGroup">
                            <p:stCondLst>
                              <p:cond delay="4500"/>
                            </p:stCondLst>
                            <p:childTnLst>
                              <p:par>
                                <p:cTn id="28" presetID="2" presetClass="entr" presetSubtype="4" fill="hold" grpId="0" nodeType="afterEffect">
                                  <p:stCondLst>
                                    <p:cond delay="0"/>
                                  </p:stCondLst>
                                  <p:childTnLst>
                                    <p:set>
                                      <p:cBhvr>
                                        <p:cTn id="29" dur="1" fill="hold">
                                          <p:stCondLst>
                                            <p:cond delay="0"/>
                                          </p:stCondLst>
                                        </p:cTn>
                                        <p:tgtEl>
                                          <p:spTgt spid="35"/>
                                        </p:tgtEl>
                                        <p:attrNameLst>
                                          <p:attrName>style.visibility</p:attrName>
                                        </p:attrNameLst>
                                      </p:cBhvr>
                                      <p:to>
                                        <p:strVal val="visible"/>
                                      </p:to>
                                    </p:set>
                                    <p:anim calcmode="lin" valueType="num">
                                      <p:cBhvr additive="base">
                                        <p:cTn id="30" dur="1000" fill="hold"/>
                                        <p:tgtEl>
                                          <p:spTgt spid="35"/>
                                        </p:tgtEl>
                                        <p:attrNameLst>
                                          <p:attrName>ppt_x</p:attrName>
                                        </p:attrNameLst>
                                      </p:cBhvr>
                                      <p:tavLst>
                                        <p:tav tm="0">
                                          <p:val>
                                            <p:strVal val="#ppt_x"/>
                                          </p:val>
                                        </p:tav>
                                        <p:tav tm="100000">
                                          <p:val>
                                            <p:strVal val="#ppt_x"/>
                                          </p:val>
                                        </p:tav>
                                      </p:tavLst>
                                    </p:anim>
                                    <p:anim calcmode="lin" valueType="num">
                                      <p:cBhvr additive="base">
                                        <p:cTn id="31" dur="1000" fill="hold"/>
                                        <p:tgtEl>
                                          <p:spTgt spid="35"/>
                                        </p:tgtEl>
                                        <p:attrNameLst>
                                          <p:attrName>ppt_y</p:attrName>
                                        </p:attrNameLst>
                                      </p:cBhvr>
                                      <p:tavLst>
                                        <p:tav tm="0">
                                          <p:val>
                                            <p:strVal val="1+#ppt_h/2"/>
                                          </p:val>
                                        </p:tav>
                                        <p:tav tm="100000">
                                          <p:val>
                                            <p:strVal val="#ppt_y"/>
                                          </p:val>
                                        </p:tav>
                                      </p:tavLst>
                                    </p:anim>
                                  </p:childTnLst>
                                </p:cTn>
                              </p:par>
                            </p:childTnLst>
                          </p:cTn>
                        </p:par>
                        <p:par>
                          <p:cTn id="32" fill="hold" nodeType="afterGroup">
                            <p:stCondLst>
                              <p:cond delay="5500"/>
                            </p:stCondLst>
                            <p:childTnLst>
                              <p:par>
                                <p:cTn id="33" presetID="42" presetClass="entr" presetSubtype="0"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par>
                          <p:cTn id="38" fill="hold" nodeType="afterGroup">
                            <p:stCondLst>
                              <p:cond delay="6500"/>
                            </p:stCondLst>
                            <p:childTnLst>
                              <p:par>
                                <p:cTn id="39" presetID="22" presetClass="entr" presetSubtype="8"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wipe(left)">
                                      <p:cBhvr>
                                        <p:cTn id="41" dur="500"/>
                                        <p:tgtEl>
                                          <p:spTgt spid="29"/>
                                        </p:tgtEl>
                                      </p:cBhvr>
                                    </p:animEffect>
                                  </p:childTnLst>
                                </p:cTn>
                              </p:par>
                            </p:childTnLst>
                          </p:cTn>
                        </p:par>
                        <p:par>
                          <p:cTn id="42" fill="hold" nodeType="afterGroup">
                            <p:stCondLst>
                              <p:cond delay="7000"/>
                            </p:stCondLst>
                            <p:childTnLst>
                              <p:par>
                                <p:cTn id="43" presetID="22" presetClass="entr" presetSubtype="1"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up)">
                                      <p:cBhvr>
                                        <p:cTn id="45" dur="1500"/>
                                        <p:tgtEl>
                                          <p:spTgt spid="23"/>
                                        </p:tgtEl>
                                      </p:cBhvr>
                                    </p:animEffect>
                                  </p:childTnLst>
                                </p:cTn>
                              </p:par>
                            </p:childTnLst>
                          </p:cTn>
                        </p:par>
                        <p:par>
                          <p:cTn id="46" fill="hold" nodeType="afterGroup">
                            <p:stCondLst>
                              <p:cond delay="8500"/>
                            </p:stCondLst>
                            <p:childTnLst>
                              <p:par>
                                <p:cTn id="47" presetID="2" presetClass="entr" presetSubtype="4"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additive="base">
                                        <p:cTn id="49" dur="1000" fill="hold"/>
                                        <p:tgtEl>
                                          <p:spTgt spid="38"/>
                                        </p:tgtEl>
                                        <p:attrNameLst>
                                          <p:attrName>ppt_x</p:attrName>
                                        </p:attrNameLst>
                                      </p:cBhvr>
                                      <p:tavLst>
                                        <p:tav tm="0">
                                          <p:val>
                                            <p:strVal val="#ppt_x"/>
                                          </p:val>
                                        </p:tav>
                                        <p:tav tm="100000">
                                          <p:val>
                                            <p:strVal val="#ppt_x"/>
                                          </p:val>
                                        </p:tav>
                                      </p:tavLst>
                                    </p:anim>
                                    <p:anim calcmode="lin" valueType="num">
                                      <p:cBhvr additive="base">
                                        <p:cTn id="50" dur="1000" fill="hold"/>
                                        <p:tgtEl>
                                          <p:spTgt spid="38"/>
                                        </p:tgtEl>
                                        <p:attrNameLst>
                                          <p:attrName>ppt_y</p:attrName>
                                        </p:attrNameLst>
                                      </p:cBhvr>
                                      <p:tavLst>
                                        <p:tav tm="0">
                                          <p:val>
                                            <p:strVal val="1+#ppt_h/2"/>
                                          </p:val>
                                        </p:tav>
                                        <p:tav tm="100000">
                                          <p:val>
                                            <p:strVal val="#ppt_y"/>
                                          </p:val>
                                        </p:tav>
                                      </p:tavLst>
                                    </p:anim>
                                  </p:childTnLst>
                                </p:cTn>
                              </p:par>
                            </p:childTnLst>
                          </p:cTn>
                        </p:par>
                        <p:par>
                          <p:cTn id="51" fill="hold" nodeType="afterGroup">
                            <p:stCondLst>
                              <p:cond delay="9500"/>
                            </p:stCondLst>
                            <p:childTnLst>
                              <p:par>
                                <p:cTn id="52" presetID="42" presetClass="entr" presetSubtype="0" fill="hold" nodeType="after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fade">
                                      <p:cBhvr>
                                        <p:cTn id="54" dur="1000"/>
                                        <p:tgtEl>
                                          <p:spTgt spid="33"/>
                                        </p:tgtEl>
                                      </p:cBhvr>
                                    </p:animEffect>
                                    <p:anim calcmode="lin" valueType="num">
                                      <p:cBhvr>
                                        <p:cTn id="55" dur="1000" fill="hold"/>
                                        <p:tgtEl>
                                          <p:spTgt spid="33"/>
                                        </p:tgtEl>
                                        <p:attrNameLst>
                                          <p:attrName>ppt_x</p:attrName>
                                        </p:attrNameLst>
                                      </p:cBhvr>
                                      <p:tavLst>
                                        <p:tav tm="0">
                                          <p:val>
                                            <p:strVal val="#ppt_x"/>
                                          </p:val>
                                        </p:tav>
                                        <p:tav tm="100000">
                                          <p:val>
                                            <p:strVal val="#ppt_x"/>
                                          </p:val>
                                        </p:tav>
                                      </p:tavLst>
                                    </p:anim>
                                    <p:anim calcmode="lin" valueType="num">
                                      <p:cBhvr>
                                        <p:cTn id="56" dur="1000" fill="hold"/>
                                        <p:tgtEl>
                                          <p:spTgt spid="33"/>
                                        </p:tgtEl>
                                        <p:attrNameLst>
                                          <p:attrName>ppt_y</p:attrName>
                                        </p:attrNameLst>
                                      </p:cBhvr>
                                      <p:tavLst>
                                        <p:tav tm="0">
                                          <p:val>
                                            <p:strVal val="#ppt_y+.1"/>
                                          </p:val>
                                        </p:tav>
                                        <p:tav tm="100000">
                                          <p:val>
                                            <p:strVal val="#ppt_y"/>
                                          </p:val>
                                        </p:tav>
                                      </p:tavLst>
                                    </p:anim>
                                  </p:childTnLst>
                                </p:cTn>
                              </p:par>
                            </p:childTnLst>
                          </p:cTn>
                        </p:par>
                        <p:par>
                          <p:cTn id="57" fill="hold" nodeType="afterGroup">
                            <p:stCondLst>
                              <p:cond delay="10500"/>
                            </p:stCondLst>
                            <p:childTnLst>
                              <p:par>
                                <p:cTn id="58" presetID="22" presetClass="entr" presetSubtype="8" fill="hold" grpId="0" nodeType="after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wipe(left)">
                                      <p:cBhvr>
                                        <p:cTn id="60" dur="500"/>
                                        <p:tgtEl>
                                          <p:spTgt spid="40"/>
                                        </p:tgtEl>
                                      </p:cBhvr>
                                    </p:animEffect>
                                  </p:childTnLst>
                                </p:cTn>
                              </p:par>
                            </p:childTnLst>
                          </p:cTn>
                        </p:par>
                        <p:par>
                          <p:cTn id="61" fill="hold" nodeType="afterGroup">
                            <p:stCondLst>
                              <p:cond delay="11000"/>
                            </p:stCondLst>
                            <p:childTnLst>
                              <p:par>
                                <p:cTn id="62" presetID="22" presetClass="entr" presetSubtype="1"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up)">
                                      <p:cBhvr>
                                        <p:cTn id="64" dur="1500"/>
                                        <p:tgtEl>
                                          <p:spTgt spid="41"/>
                                        </p:tgtEl>
                                      </p:cBhvr>
                                    </p:animEffect>
                                  </p:childTnLst>
                                </p:cTn>
                              </p:par>
                            </p:childTnLst>
                          </p:cTn>
                        </p:par>
                        <p:par>
                          <p:cTn id="65" fill="hold" nodeType="afterGroup">
                            <p:stCondLst>
                              <p:cond delay="12500"/>
                            </p:stCondLst>
                            <p:childTnLst>
                              <p:par>
                                <p:cTn id="66" presetID="14" presetClass="entr" presetSubtype="10" fill="hold" nodeType="afterEffect">
                                  <p:stCondLst>
                                    <p:cond delay="0"/>
                                  </p:stCondLst>
                                  <p:childTnLst>
                                    <p:set>
                                      <p:cBhvr>
                                        <p:cTn id="67" dur="1" fill="hold">
                                          <p:stCondLst>
                                            <p:cond delay="0"/>
                                          </p:stCondLst>
                                        </p:cTn>
                                        <p:tgtEl>
                                          <p:spTgt spid="2"/>
                                        </p:tgtEl>
                                        <p:attrNameLst>
                                          <p:attrName>style.visibility</p:attrName>
                                        </p:attrNameLst>
                                      </p:cBhvr>
                                      <p:to>
                                        <p:strVal val="visible"/>
                                      </p:to>
                                    </p:set>
                                    <p:animEffect transition="in" filter="randombar(horizontal)">
                                      <p:cBhvr>
                                        <p:cTn id="68" dur="500"/>
                                        <p:tgtEl>
                                          <p:spTgt spid="2"/>
                                        </p:tgtEl>
                                      </p:cBhvr>
                                    </p:animEffect>
                                  </p:childTnLst>
                                </p:cTn>
                              </p:par>
                            </p:childTnLst>
                          </p:cTn>
                        </p:par>
                      </p:childTnLst>
                    </p:cTn>
                  </p:par>
                  <p:par>
                    <p:cTn id="69" fill="hold" nodeType="clickPar">
                      <p:stCondLst>
                        <p:cond delay="indefinite"/>
                      </p:stCondLst>
                      <p:childTnLst>
                        <p:par>
                          <p:cTn id="70" fill="hold" nodeType="afterGroup">
                            <p:stCondLst>
                              <p:cond delay="0"/>
                            </p:stCondLst>
                            <p:childTnLst>
                              <p:par>
                                <p:cTn id="71" presetID="42" presetClass="entr" presetSubtype="0" fill="hold" nodeType="clickEffect">
                                  <p:stCondLst>
                                    <p:cond delay="0"/>
                                  </p:stCondLst>
                                  <p:childTnLst>
                                    <p:set>
                                      <p:cBhvr>
                                        <p:cTn id="72" dur="1" fill="hold">
                                          <p:stCondLst>
                                            <p:cond delay="0"/>
                                          </p:stCondLst>
                                        </p:cTn>
                                        <p:tgtEl>
                                          <p:spTgt spid="5"/>
                                        </p:tgtEl>
                                        <p:attrNameLst>
                                          <p:attrName>style.visibility</p:attrName>
                                        </p:attrNameLst>
                                      </p:cBhvr>
                                      <p:to>
                                        <p:strVal val="visible"/>
                                      </p:to>
                                    </p:set>
                                    <p:animEffect transition="in" filter="fade">
                                      <p:cBhvr>
                                        <p:cTn id="73" dur="1000"/>
                                        <p:tgtEl>
                                          <p:spTgt spid="5"/>
                                        </p:tgtEl>
                                      </p:cBhvr>
                                    </p:animEffect>
                                    <p:anim calcmode="lin" valueType="num">
                                      <p:cBhvr>
                                        <p:cTn id="74" dur="1000" fill="hold"/>
                                        <p:tgtEl>
                                          <p:spTgt spid="5"/>
                                        </p:tgtEl>
                                        <p:attrNameLst>
                                          <p:attrName>ppt_x</p:attrName>
                                        </p:attrNameLst>
                                      </p:cBhvr>
                                      <p:tavLst>
                                        <p:tav tm="0">
                                          <p:val>
                                            <p:strVal val="#ppt_x"/>
                                          </p:val>
                                        </p:tav>
                                        <p:tav tm="100000">
                                          <p:val>
                                            <p:strVal val="#ppt_x"/>
                                          </p:val>
                                        </p:tav>
                                      </p:tavLst>
                                    </p:anim>
                                    <p:anim calcmode="lin" valueType="num">
                                      <p:cBhvr>
                                        <p:cTn id="75" dur="1000" fill="hold"/>
                                        <p:tgtEl>
                                          <p:spTgt spid="5"/>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fade">
                                      <p:cBhvr>
                                        <p:cTn id="78" dur="1000"/>
                                        <p:tgtEl>
                                          <p:spTgt spid="4"/>
                                        </p:tgtEl>
                                      </p:cBhvr>
                                    </p:animEffect>
                                    <p:anim calcmode="lin" valueType="num">
                                      <p:cBhvr>
                                        <p:cTn id="79" dur="1000" fill="hold"/>
                                        <p:tgtEl>
                                          <p:spTgt spid="4"/>
                                        </p:tgtEl>
                                        <p:attrNameLst>
                                          <p:attrName>ppt_x</p:attrName>
                                        </p:attrNameLst>
                                      </p:cBhvr>
                                      <p:tavLst>
                                        <p:tav tm="0">
                                          <p:val>
                                            <p:strVal val="#ppt_x"/>
                                          </p:val>
                                        </p:tav>
                                        <p:tav tm="100000">
                                          <p:val>
                                            <p:strVal val="#ppt_x"/>
                                          </p:val>
                                        </p:tav>
                                      </p:tavLst>
                                    </p:anim>
                                    <p:anim calcmode="lin" valueType="num">
                                      <p:cBhvr>
                                        <p:cTn id="8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5" grpId="0" animBg="1"/>
      <p:bldP spid="11" grpId="0"/>
      <p:bldP spid="23" grpId="0"/>
      <p:bldP spid="26" grpId="0" animBg="1"/>
      <p:bldP spid="27" grpId="0"/>
      <p:bldP spid="29" grpId="0" animBg="1"/>
      <p:bldP spid="38" grpId="0" animBg="1"/>
      <p:bldP spid="40" grpId="0" animBg="1"/>
      <p:bldP spid="4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组合 29"/>
          <p:cNvGrpSpPr/>
          <p:nvPr/>
        </p:nvGrpSpPr>
        <p:grpSpPr>
          <a:xfrm>
            <a:off x="7206701" y="1219026"/>
            <a:ext cx="590550" cy="590550"/>
            <a:chOff x="7219950" y="1076325"/>
            <a:chExt cx="590550" cy="590550"/>
          </a:xfrm>
        </p:grpSpPr>
        <p:sp>
          <p:nvSpPr>
            <p:cNvPr id="31" name="椭圆 30"/>
            <p:cNvSpPr/>
            <p:nvPr/>
          </p:nvSpPr>
          <p:spPr>
            <a:xfrm>
              <a:off x="7219950" y="1076325"/>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968CFF"/>
                </a:solidFill>
                <a:latin typeface="微软雅黑"/>
                <a:ea typeface="微软雅黑"/>
                <a:sym typeface="微软雅黑"/>
              </a:endParaRPr>
            </a:p>
          </p:txBody>
        </p:sp>
        <p:sp>
          <p:nvSpPr>
            <p:cNvPr id="36" name="TextBox 50"/>
            <p:cNvSpPr txBox="1"/>
            <p:nvPr/>
          </p:nvSpPr>
          <p:spPr>
            <a:xfrm>
              <a:off x="7286625" y="1095375"/>
              <a:ext cx="470000" cy="369332"/>
            </a:xfrm>
            <a:prstGeom prst="rect">
              <a:avLst/>
            </a:prstGeom>
            <a:noFill/>
          </p:spPr>
          <p:txBody>
            <a:bodyPr wrap="none" rtlCol="0">
              <a:spAutoFit/>
            </a:bodyPr>
            <a:lstStyle/>
            <a:p>
              <a:r>
                <a:rPr lang="en-US" altLang="zh-CN" sz="1800" b="1">
                  <a:solidFill>
                    <a:srgbClr val="968CFF"/>
                  </a:solidFill>
                  <a:latin typeface="微软雅黑"/>
                  <a:ea typeface="微软雅黑"/>
                  <a:sym typeface="微软雅黑"/>
                </a:rPr>
                <a:t>10</a:t>
              </a:r>
            </a:p>
          </p:txBody>
        </p:sp>
      </p:grpSp>
      <p:grpSp>
        <p:nvGrpSpPr>
          <p:cNvPr id="45" name="组合 44"/>
          <p:cNvGrpSpPr/>
          <p:nvPr/>
        </p:nvGrpSpPr>
        <p:grpSpPr>
          <a:xfrm>
            <a:off x="5289036" y="1242055"/>
            <a:ext cx="590550" cy="590550"/>
            <a:chOff x="7219950" y="1076325"/>
            <a:chExt cx="590550" cy="590550"/>
          </a:xfrm>
        </p:grpSpPr>
        <p:sp>
          <p:nvSpPr>
            <p:cNvPr id="46" name="椭圆 45"/>
            <p:cNvSpPr/>
            <p:nvPr/>
          </p:nvSpPr>
          <p:spPr>
            <a:xfrm>
              <a:off x="7219950" y="1076325"/>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92D050"/>
                </a:solidFill>
                <a:latin typeface="微软雅黑"/>
                <a:ea typeface="微软雅黑"/>
                <a:sym typeface="微软雅黑"/>
              </a:endParaRPr>
            </a:p>
          </p:txBody>
        </p:sp>
        <p:sp>
          <p:nvSpPr>
            <p:cNvPr id="47" name="TextBox 53"/>
            <p:cNvSpPr txBox="1"/>
            <p:nvPr/>
          </p:nvSpPr>
          <p:spPr>
            <a:xfrm>
              <a:off x="7286625" y="1095375"/>
              <a:ext cx="470000" cy="369332"/>
            </a:xfrm>
            <a:prstGeom prst="rect">
              <a:avLst/>
            </a:prstGeom>
            <a:noFill/>
          </p:spPr>
          <p:txBody>
            <a:bodyPr wrap="none" rtlCol="0">
              <a:spAutoFit/>
            </a:bodyPr>
            <a:lstStyle/>
            <a:p>
              <a:r>
                <a:rPr lang="en-US" altLang="zh-CN" sz="1800" b="1">
                  <a:solidFill>
                    <a:srgbClr val="92D050"/>
                  </a:solidFill>
                  <a:latin typeface="微软雅黑"/>
                  <a:ea typeface="微软雅黑"/>
                  <a:sym typeface="微软雅黑"/>
                </a:rPr>
                <a:t>09</a:t>
              </a:r>
              <a:endParaRPr lang="zh-CN" altLang="en-US" sz="1800">
                <a:solidFill>
                  <a:srgbClr val="92D050"/>
                </a:solidFill>
                <a:latin typeface="微软雅黑"/>
                <a:ea typeface="微软雅黑"/>
                <a:sym typeface="微软雅黑"/>
              </a:endParaRPr>
            </a:p>
          </p:txBody>
        </p:sp>
      </p:grpSp>
      <p:grpSp>
        <p:nvGrpSpPr>
          <p:cNvPr id="9" name="组合 8"/>
          <p:cNvGrpSpPr/>
          <p:nvPr/>
        </p:nvGrpSpPr>
        <p:grpSpPr>
          <a:xfrm>
            <a:off x="3339022" y="1228295"/>
            <a:ext cx="590550" cy="590550"/>
            <a:chOff x="7219950" y="1076325"/>
            <a:chExt cx="590550" cy="590550"/>
          </a:xfrm>
        </p:grpSpPr>
        <p:sp>
          <p:nvSpPr>
            <p:cNvPr id="10" name="椭圆 9"/>
            <p:cNvSpPr/>
            <p:nvPr/>
          </p:nvSpPr>
          <p:spPr>
            <a:xfrm>
              <a:off x="7219950" y="1076325"/>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968CFF"/>
                </a:solidFill>
                <a:latin typeface="微软雅黑"/>
                <a:ea typeface="微软雅黑"/>
                <a:sym typeface="微软雅黑"/>
              </a:endParaRPr>
            </a:p>
          </p:txBody>
        </p:sp>
        <p:sp>
          <p:nvSpPr>
            <p:cNvPr id="12" name="TextBox 50"/>
            <p:cNvSpPr txBox="1"/>
            <p:nvPr/>
          </p:nvSpPr>
          <p:spPr>
            <a:xfrm>
              <a:off x="7266423" y="1114522"/>
              <a:ext cx="470000" cy="369332"/>
            </a:xfrm>
            <a:prstGeom prst="rect">
              <a:avLst/>
            </a:prstGeom>
            <a:noFill/>
          </p:spPr>
          <p:txBody>
            <a:bodyPr wrap="none" rtlCol="0">
              <a:spAutoFit/>
            </a:bodyPr>
            <a:lstStyle/>
            <a:p>
              <a:r>
                <a:rPr lang="en-US" altLang="zh-CN" sz="1800" b="1">
                  <a:solidFill>
                    <a:srgbClr val="968CFF"/>
                  </a:solidFill>
                  <a:latin typeface="微软雅黑"/>
                  <a:ea typeface="微软雅黑"/>
                  <a:sym typeface="微软雅黑"/>
                </a:rPr>
                <a:t>08</a:t>
              </a:r>
            </a:p>
          </p:txBody>
        </p:sp>
      </p:grpSp>
      <p:sp>
        <p:nvSpPr>
          <p:cNvPr id="40" name="竖卷形 39"/>
          <p:cNvSpPr/>
          <p:nvPr/>
        </p:nvSpPr>
        <p:spPr>
          <a:xfrm>
            <a:off x="6426626" y="1567651"/>
            <a:ext cx="1935901" cy="2480154"/>
          </a:xfrm>
          <a:prstGeom prst="verticalScroll">
            <a:avLst/>
          </a:prstGeom>
          <a:solidFill>
            <a:srgbClr val="968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9" name="竖卷形 38"/>
          <p:cNvSpPr/>
          <p:nvPr/>
        </p:nvSpPr>
        <p:spPr>
          <a:xfrm>
            <a:off x="4524291" y="1578846"/>
            <a:ext cx="1935901" cy="2480154"/>
          </a:xfrm>
          <a:prstGeom prst="verticalScroll">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38" name="竖卷形 37"/>
          <p:cNvSpPr/>
          <p:nvPr/>
        </p:nvSpPr>
        <p:spPr>
          <a:xfrm>
            <a:off x="2540711" y="1579812"/>
            <a:ext cx="1935901" cy="2480154"/>
          </a:xfrm>
          <a:prstGeom prst="verticalScroll">
            <a:avLst/>
          </a:prstGeom>
          <a:solidFill>
            <a:srgbClr val="968C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19" name="组合 18"/>
          <p:cNvGrpSpPr/>
          <p:nvPr/>
        </p:nvGrpSpPr>
        <p:grpSpPr>
          <a:xfrm>
            <a:off x="1318443" y="1228295"/>
            <a:ext cx="590550" cy="590550"/>
            <a:chOff x="7219950" y="1076325"/>
            <a:chExt cx="590550" cy="590550"/>
          </a:xfrm>
        </p:grpSpPr>
        <p:sp>
          <p:nvSpPr>
            <p:cNvPr id="20" name="椭圆 19"/>
            <p:cNvSpPr/>
            <p:nvPr/>
          </p:nvSpPr>
          <p:spPr>
            <a:xfrm>
              <a:off x="7219950" y="1076325"/>
              <a:ext cx="590550" cy="590550"/>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rgbClr val="92D050"/>
                </a:solidFill>
                <a:latin typeface="微软雅黑"/>
                <a:ea typeface="微软雅黑"/>
                <a:sym typeface="微软雅黑"/>
              </a:endParaRPr>
            </a:p>
          </p:txBody>
        </p:sp>
        <p:sp>
          <p:nvSpPr>
            <p:cNvPr id="21" name="TextBox 53"/>
            <p:cNvSpPr txBox="1"/>
            <p:nvPr/>
          </p:nvSpPr>
          <p:spPr>
            <a:xfrm>
              <a:off x="7286625" y="1095375"/>
              <a:ext cx="470000" cy="369332"/>
            </a:xfrm>
            <a:prstGeom prst="rect">
              <a:avLst/>
            </a:prstGeom>
            <a:noFill/>
          </p:spPr>
          <p:txBody>
            <a:bodyPr wrap="none" rtlCol="0">
              <a:spAutoFit/>
            </a:bodyPr>
            <a:lstStyle/>
            <a:p>
              <a:r>
                <a:rPr lang="en-US" altLang="zh-CN" sz="1800" b="1">
                  <a:solidFill>
                    <a:srgbClr val="92D050"/>
                  </a:solidFill>
                  <a:latin typeface="微软雅黑"/>
                  <a:ea typeface="微软雅黑"/>
                  <a:sym typeface="微软雅黑"/>
                </a:rPr>
                <a:t>07</a:t>
              </a:r>
              <a:endParaRPr lang="zh-CN" altLang="en-US" sz="1800">
                <a:solidFill>
                  <a:srgbClr val="92D050"/>
                </a:solidFill>
                <a:latin typeface="微软雅黑"/>
                <a:ea typeface="微软雅黑"/>
                <a:sym typeface="微软雅黑"/>
              </a:endParaRPr>
            </a:p>
          </p:txBody>
        </p:sp>
      </p:grpSp>
      <p:sp>
        <p:nvSpPr>
          <p:cNvPr id="2" name="竖卷形 1"/>
          <p:cNvSpPr/>
          <p:nvPr/>
        </p:nvSpPr>
        <p:spPr>
          <a:xfrm>
            <a:off x="571700" y="1514301"/>
            <a:ext cx="1935901" cy="2480154"/>
          </a:xfrm>
          <a:prstGeom prst="verticalScroll">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 name="文本框 23"/>
          <p:cNvSpPr txBox="1"/>
          <p:nvPr/>
        </p:nvSpPr>
        <p:spPr>
          <a:xfrm>
            <a:off x="1360129" y="514016"/>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了解近视前的十大征兆</a:t>
            </a:r>
          </a:p>
        </p:txBody>
      </p:sp>
      <p:sp>
        <p:nvSpPr>
          <p:cNvPr id="23" name="TextBox 25"/>
          <p:cNvSpPr txBox="1"/>
          <p:nvPr/>
        </p:nvSpPr>
        <p:spPr>
          <a:xfrm>
            <a:off x="2977622" y="2313983"/>
            <a:ext cx="1131978" cy="1423467"/>
          </a:xfrm>
          <a:prstGeom prst="rect">
            <a:avLst/>
          </a:prstGeom>
          <a:noFill/>
        </p:spPr>
        <p:txBody>
          <a:bodyPr wrap="square" lIns="68580" tIns="34290" rIns="68580" bIns="34290" rtlCol="0">
            <a:spAutoFit/>
          </a:bodyPr>
          <a:lstStyle>
            <a:defPPr>
              <a:defRPr lang="zh-CN"/>
            </a:defPPr>
            <a:lvl1pPr>
              <a:lnSpc>
                <a:spcPct val="150000"/>
              </a:lnSpc>
              <a:defRPr sz="1400">
                <a:latin typeface="微软雅黑" panose="020B0503020204020204" pitchFamily="34" charset="-122"/>
                <a:ea typeface="微软雅黑" panose="020B0503020204020204" pitchFamily="34" charset="-122"/>
              </a:defRPr>
            </a:lvl1pPr>
          </a:lstStyle>
          <a:p>
            <a:pPr>
              <a:lnSpc>
                <a:spcPct val="100000"/>
              </a:lnSpc>
            </a:pPr>
            <a:r>
              <a:rPr lang="zh-CN" altLang="en-US" sz="1100">
                <a:solidFill>
                  <a:schemeClr val="bg1"/>
                </a:solidFill>
                <a:latin typeface="微软雅黑"/>
                <a:ea typeface="微软雅黑"/>
                <a:sym typeface="微软雅黑"/>
              </a:rPr>
              <a:t>部分近视儿童合并发生外斜视，一只眼看前方时，另一只眼偏向外面。所以，发现斜眼时一定要及时去医院检查视力。</a:t>
            </a:r>
          </a:p>
        </p:txBody>
      </p:sp>
      <p:sp>
        <p:nvSpPr>
          <p:cNvPr id="26" name="TextBox 22"/>
          <p:cNvSpPr txBox="1"/>
          <p:nvPr/>
        </p:nvSpPr>
        <p:spPr>
          <a:xfrm>
            <a:off x="984182" y="1860598"/>
            <a:ext cx="1268348" cy="346249"/>
          </a:xfrm>
          <a:prstGeom prst="rect">
            <a:avLst/>
          </a:prstGeom>
          <a:noFill/>
        </p:spPr>
        <p:txBody>
          <a:bodyPr wrap="square" lIns="68580" tIns="34290" rIns="68580" bIns="34290" rtlCol="0">
            <a:spAutoFit/>
          </a:bodyPr>
          <a:lstStyle/>
          <a:p>
            <a:pPr algn="ctr"/>
            <a:r>
              <a:rPr lang="zh-CN" altLang="en-US" sz="1800" b="1">
                <a:solidFill>
                  <a:schemeClr val="bg1"/>
                </a:solidFill>
                <a:latin typeface="微软雅黑"/>
                <a:ea typeface="微软雅黑"/>
                <a:sym typeface="微软雅黑"/>
              </a:rPr>
              <a:t>扳 眼</a:t>
            </a:r>
            <a:endParaRPr lang="zh-CN" altLang="en-US" sz="1800">
              <a:solidFill>
                <a:schemeClr val="bg1"/>
              </a:solidFill>
              <a:latin typeface="微软雅黑"/>
              <a:ea typeface="微软雅黑"/>
              <a:sym typeface="微软雅黑"/>
            </a:endParaRPr>
          </a:p>
        </p:txBody>
      </p:sp>
      <p:sp>
        <p:nvSpPr>
          <p:cNvPr id="27" name="TextBox 23"/>
          <p:cNvSpPr txBox="1"/>
          <p:nvPr/>
        </p:nvSpPr>
        <p:spPr>
          <a:xfrm>
            <a:off x="960079" y="2313983"/>
            <a:ext cx="1159141" cy="1254189"/>
          </a:xfrm>
          <a:prstGeom prst="rect">
            <a:avLst/>
          </a:prstGeom>
          <a:noFill/>
        </p:spPr>
        <p:txBody>
          <a:bodyPr wrap="square" lIns="68580" tIns="34290" rIns="68580" bIns="34290" rtlCol="0">
            <a:spAutoFit/>
          </a:bodyPr>
          <a:lstStyle/>
          <a:p>
            <a:r>
              <a:rPr lang="zh-CN" altLang="en-US" sz="1100">
                <a:solidFill>
                  <a:schemeClr val="bg1"/>
                </a:solidFill>
                <a:latin typeface="微软雅黑"/>
                <a:ea typeface="微软雅黑"/>
                <a:sym typeface="微软雅黑"/>
              </a:rPr>
              <a:t>少数儿童在看不清楚远处目标时，常用手在外眼角，用力的将眼角皮向外扳扯，达到同歪头眯眼一样的效果。</a:t>
            </a:r>
          </a:p>
        </p:txBody>
      </p:sp>
      <p:sp>
        <p:nvSpPr>
          <p:cNvPr id="29" name="TextBox 24"/>
          <p:cNvSpPr txBox="1"/>
          <p:nvPr/>
        </p:nvSpPr>
        <p:spPr>
          <a:xfrm>
            <a:off x="2766567" y="1900989"/>
            <a:ext cx="1492013" cy="346249"/>
          </a:xfrm>
          <a:prstGeom prst="rect">
            <a:avLst/>
          </a:prstGeom>
          <a:noFill/>
        </p:spPr>
        <p:txBody>
          <a:bodyPr wrap="square" lIns="68580" tIns="34290" rIns="68580" bIns="34290" rtlCol="0">
            <a:spAutoFit/>
          </a:bodyPr>
          <a:lstStyle/>
          <a:p>
            <a:pPr algn="ctr"/>
            <a:r>
              <a:rPr lang="zh-CN" altLang="en-US" sz="1800" b="1">
                <a:solidFill>
                  <a:schemeClr val="bg1"/>
                </a:solidFill>
                <a:latin typeface="微软雅黑"/>
                <a:ea typeface="微软雅黑"/>
                <a:sym typeface="微软雅黑"/>
              </a:rPr>
              <a:t>斜 眼</a:t>
            </a:r>
            <a:endParaRPr lang="zh-CN" altLang="en-US" sz="1800">
              <a:solidFill>
                <a:schemeClr val="bg1"/>
              </a:solidFill>
              <a:latin typeface="微软雅黑"/>
              <a:ea typeface="微软雅黑"/>
              <a:sym typeface="微软雅黑"/>
            </a:endParaRPr>
          </a:p>
        </p:txBody>
      </p:sp>
      <p:sp>
        <p:nvSpPr>
          <p:cNvPr id="49" name="TextBox 25"/>
          <p:cNvSpPr txBox="1"/>
          <p:nvPr/>
        </p:nvSpPr>
        <p:spPr>
          <a:xfrm>
            <a:off x="6886353" y="2445744"/>
            <a:ext cx="1050012" cy="746358"/>
          </a:xfrm>
          <a:prstGeom prst="rect">
            <a:avLst/>
          </a:prstGeom>
          <a:noFill/>
        </p:spPr>
        <p:txBody>
          <a:bodyPr wrap="square" lIns="68580" tIns="34290" rIns="68580" bIns="34290" rtlCol="0">
            <a:spAutoFit/>
          </a:bodyPr>
          <a:lstStyle>
            <a:defPPr>
              <a:defRPr lang="zh-CN"/>
            </a:defPPr>
            <a:lvl1pPr>
              <a:lnSpc>
                <a:spcPct val="150000"/>
              </a:lnSpc>
              <a:defRPr sz="1400">
                <a:latin typeface="微软雅黑" panose="020B0503020204020204" pitchFamily="34" charset="-122"/>
                <a:ea typeface="微软雅黑" panose="020B0503020204020204" pitchFamily="34" charset="-122"/>
              </a:defRPr>
            </a:lvl1pPr>
          </a:lstStyle>
          <a:p>
            <a:pPr>
              <a:lnSpc>
                <a:spcPct val="100000"/>
              </a:lnSpc>
            </a:pPr>
            <a:r>
              <a:rPr lang="zh-CN" altLang="en-US" sz="1100">
                <a:solidFill>
                  <a:schemeClr val="bg1"/>
                </a:solidFill>
                <a:latin typeface="微软雅黑"/>
                <a:ea typeface="微软雅黑"/>
                <a:sym typeface="微软雅黑"/>
              </a:rPr>
              <a:t>皱起眉头，企图使双眼都“用力”，以此来改善视力。</a:t>
            </a:r>
          </a:p>
        </p:txBody>
      </p:sp>
      <p:sp>
        <p:nvSpPr>
          <p:cNvPr id="51" name="TextBox 22"/>
          <p:cNvSpPr txBox="1"/>
          <p:nvPr/>
        </p:nvSpPr>
        <p:spPr>
          <a:xfrm>
            <a:off x="4898853" y="1944000"/>
            <a:ext cx="1268348" cy="346249"/>
          </a:xfrm>
          <a:prstGeom prst="rect">
            <a:avLst/>
          </a:prstGeom>
          <a:noFill/>
        </p:spPr>
        <p:txBody>
          <a:bodyPr wrap="square" lIns="68580" tIns="34290" rIns="68580" bIns="34290" rtlCol="0">
            <a:spAutoFit/>
          </a:bodyPr>
          <a:lstStyle/>
          <a:p>
            <a:pPr algn="ctr"/>
            <a:r>
              <a:rPr lang="zh-CN" altLang="en-US" sz="1800" b="1">
                <a:solidFill>
                  <a:schemeClr val="bg1"/>
                </a:solidFill>
                <a:latin typeface="微软雅黑"/>
                <a:ea typeface="微软雅黑"/>
                <a:sym typeface="微软雅黑"/>
              </a:rPr>
              <a:t>抱 怨</a:t>
            </a:r>
            <a:endParaRPr lang="zh-CN" altLang="en-US" sz="1800">
              <a:solidFill>
                <a:schemeClr val="bg1"/>
              </a:solidFill>
              <a:latin typeface="微软雅黑"/>
              <a:ea typeface="微软雅黑"/>
              <a:sym typeface="微软雅黑"/>
            </a:endParaRPr>
          </a:p>
        </p:txBody>
      </p:sp>
      <p:sp>
        <p:nvSpPr>
          <p:cNvPr id="52" name="TextBox 23"/>
          <p:cNvSpPr txBox="1"/>
          <p:nvPr/>
        </p:nvSpPr>
        <p:spPr>
          <a:xfrm>
            <a:off x="4940125" y="2373260"/>
            <a:ext cx="1177761" cy="1254189"/>
          </a:xfrm>
          <a:prstGeom prst="rect">
            <a:avLst/>
          </a:prstGeom>
          <a:noFill/>
        </p:spPr>
        <p:txBody>
          <a:bodyPr wrap="square" lIns="68580" tIns="34290" rIns="68580" bIns="34290" rtlCol="0">
            <a:spAutoFit/>
          </a:bodyPr>
          <a:lstStyle/>
          <a:p>
            <a:r>
              <a:rPr lang="zh-CN" altLang="en-US" sz="1100">
                <a:solidFill>
                  <a:schemeClr val="bg1"/>
                </a:solidFill>
                <a:latin typeface="微软雅黑"/>
                <a:ea typeface="微软雅黑"/>
                <a:sym typeface="微软雅黑"/>
              </a:rPr>
              <a:t>由于视力不稳定，一些孩子会抱怨教室光线太暗，或者说因黑板反光看不清，还有不少孩子说晚自习时视力差等。</a:t>
            </a:r>
          </a:p>
        </p:txBody>
      </p:sp>
      <p:sp>
        <p:nvSpPr>
          <p:cNvPr id="54" name="TextBox 24"/>
          <p:cNvSpPr txBox="1"/>
          <p:nvPr/>
        </p:nvSpPr>
        <p:spPr>
          <a:xfrm>
            <a:off x="6755970" y="1877138"/>
            <a:ext cx="1492013" cy="346249"/>
          </a:xfrm>
          <a:prstGeom prst="rect">
            <a:avLst/>
          </a:prstGeom>
          <a:noFill/>
        </p:spPr>
        <p:txBody>
          <a:bodyPr wrap="square" lIns="68580" tIns="34290" rIns="68580" bIns="34290" rtlCol="0">
            <a:spAutoFit/>
          </a:bodyPr>
          <a:lstStyle/>
          <a:p>
            <a:pPr algn="ctr"/>
            <a:r>
              <a:rPr lang="zh-CN" altLang="en-US" sz="1800" b="1">
                <a:solidFill>
                  <a:schemeClr val="bg1"/>
                </a:solidFill>
                <a:latin typeface="微软雅黑"/>
                <a:ea typeface="微软雅黑"/>
                <a:sym typeface="微软雅黑"/>
              </a:rPr>
              <a:t>皱 眉</a:t>
            </a:r>
            <a:endParaRPr lang="zh-CN" altLang="en-US" sz="1800">
              <a:solidFill>
                <a:schemeClr val="bg1"/>
              </a:solidFill>
              <a:latin typeface="微软雅黑"/>
              <a:ea typeface="微软雅黑"/>
              <a:sym typeface="微软雅黑"/>
            </a:endParaRPr>
          </a:p>
        </p:txBody>
      </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1000"/>
                                        <p:tgtEl>
                                          <p:spTgt spid="38"/>
                                        </p:tgtEl>
                                      </p:cBhvr>
                                    </p:animEffect>
                                    <p:anim calcmode="lin" valueType="num">
                                      <p:cBhvr>
                                        <p:cTn id="18" dur="1000" fill="hold"/>
                                        <p:tgtEl>
                                          <p:spTgt spid="38"/>
                                        </p:tgtEl>
                                        <p:attrNameLst>
                                          <p:attrName>ppt_x</p:attrName>
                                        </p:attrNameLst>
                                      </p:cBhvr>
                                      <p:tavLst>
                                        <p:tav tm="0">
                                          <p:val>
                                            <p:strVal val="#ppt_x"/>
                                          </p:val>
                                        </p:tav>
                                        <p:tav tm="100000">
                                          <p:val>
                                            <p:strVal val="#ppt_x"/>
                                          </p:val>
                                        </p:tav>
                                      </p:tavLst>
                                    </p:anim>
                                    <p:anim calcmode="lin" valueType="num">
                                      <p:cBhvr>
                                        <p:cTn id="19" dur="1000" fill="hold"/>
                                        <p:tgtEl>
                                          <p:spTgt spid="38"/>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1000"/>
                                        <p:tgtEl>
                                          <p:spTgt spid="39"/>
                                        </p:tgtEl>
                                      </p:cBhvr>
                                    </p:animEffect>
                                    <p:anim calcmode="lin" valueType="num">
                                      <p:cBhvr>
                                        <p:cTn id="23" dur="1000" fill="hold"/>
                                        <p:tgtEl>
                                          <p:spTgt spid="39"/>
                                        </p:tgtEl>
                                        <p:attrNameLst>
                                          <p:attrName>ppt_x</p:attrName>
                                        </p:attrNameLst>
                                      </p:cBhvr>
                                      <p:tavLst>
                                        <p:tav tm="0">
                                          <p:val>
                                            <p:strVal val="#ppt_x"/>
                                          </p:val>
                                        </p:tav>
                                        <p:tav tm="100000">
                                          <p:val>
                                            <p:strVal val="#ppt_x"/>
                                          </p:val>
                                        </p:tav>
                                      </p:tavLst>
                                    </p:anim>
                                    <p:anim calcmode="lin" valueType="num">
                                      <p:cBhvr>
                                        <p:cTn id="24" dur="1000" fill="hold"/>
                                        <p:tgtEl>
                                          <p:spTgt spid="39"/>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1000"/>
                                        <p:tgtEl>
                                          <p:spTgt spid="40"/>
                                        </p:tgtEl>
                                      </p:cBhvr>
                                    </p:animEffect>
                                    <p:anim calcmode="lin" valueType="num">
                                      <p:cBhvr>
                                        <p:cTn id="28" dur="1000" fill="hold"/>
                                        <p:tgtEl>
                                          <p:spTgt spid="40"/>
                                        </p:tgtEl>
                                        <p:attrNameLst>
                                          <p:attrName>ppt_x</p:attrName>
                                        </p:attrNameLst>
                                      </p:cBhvr>
                                      <p:tavLst>
                                        <p:tav tm="0">
                                          <p:val>
                                            <p:strVal val="#ppt_x"/>
                                          </p:val>
                                        </p:tav>
                                        <p:tav tm="100000">
                                          <p:val>
                                            <p:strVal val="#ppt_x"/>
                                          </p:val>
                                        </p:tav>
                                      </p:tavLst>
                                    </p:anim>
                                    <p:anim calcmode="lin" valueType="num">
                                      <p:cBhvr>
                                        <p:cTn id="29" dur="1000" fill="hold"/>
                                        <p:tgtEl>
                                          <p:spTgt spid="40"/>
                                        </p:tgtEl>
                                        <p:attrNameLst>
                                          <p:attrName>ppt_y</p:attrName>
                                        </p:attrNameLst>
                                      </p:cBhvr>
                                      <p:tavLst>
                                        <p:tav tm="0">
                                          <p:val>
                                            <p:strVal val="#ppt_y+.1"/>
                                          </p:val>
                                        </p:tav>
                                        <p:tav tm="100000">
                                          <p:val>
                                            <p:strVal val="#ppt_y"/>
                                          </p:val>
                                        </p:tav>
                                      </p:tavLst>
                                    </p:anim>
                                  </p:childTnLst>
                                </p:cTn>
                              </p:par>
                            </p:childTnLst>
                          </p:cTn>
                        </p:par>
                        <p:par>
                          <p:cTn id="30" fill="hold" nodeType="afterGroup">
                            <p:stCondLst>
                              <p:cond delay="1000"/>
                            </p:stCondLst>
                            <p:childTnLst>
                              <p:par>
                                <p:cTn id="31" presetID="42" presetClass="entr" presetSubtype="0" fill="hold"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1000"/>
                                        <p:tgtEl>
                                          <p:spTgt spid="19"/>
                                        </p:tgtEl>
                                      </p:cBhvr>
                                    </p:animEffect>
                                    <p:anim calcmode="lin" valueType="num">
                                      <p:cBhvr>
                                        <p:cTn id="34" dur="1000" fill="hold"/>
                                        <p:tgtEl>
                                          <p:spTgt spid="19"/>
                                        </p:tgtEl>
                                        <p:attrNameLst>
                                          <p:attrName>ppt_x</p:attrName>
                                        </p:attrNameLst>
                                      </p:cBhvr>
                                      <p:tavLst>
                                        <p:tav tm="0">
                                          <p:val>
                                            <p:strVal val="#ppt_x"/>
                                          </p:val>
                                        </p:tav>
                                        <p:tav tm="100000">
                                          <p:val>
                                            <p:strVal val="#ppt_x"/>
                                          </p:val>
                                        </p:tav>
                                      </p:tavLst>
                                    </p:anim>
                                    <p:anim calcmode="lin" valueType="num">
                                      <p:cBhvr>
                                        <p:cTn id="35" dur="1000" fill="hold"/>
                                        <p:tgtEl>
                                          <p:spTgt spid="19"/>
                                        </p:tgtEl>
                                        <p:attrNameLst>
                                          <p:attrName>ppt_y</p:attrName>
                                        </p:attrNameLst>
                                      </p:cBhvr>
                                      <p:tavLst>
                                        <p:tav tm="0">
                                          <p:val>
                                            <p:strVal val="#ppt_y+.1"/>
                                          </p:val>
                                        </p:tav>
                                        <p:tav tm="100000">
                                          <p:val>
                                            <p:strVal val="#ppt_y"/>
                                          </p:val>
                                        </p:tav>
                                      </p:tavLst>
                                    </p:anim>
                                  </p:childTnLst>
                                </p:cTn>
                              </p:par>
                            </p:childTnLst>
                          </p:cTn>
                        </p:par>
                        <p:par>
                          <p:cTn id="36" fill="hold" nodeType="afterGroup">
                            <p:stCondLst>
                              <p:cond delay="2000"/>
                            </p:stCondLst>
                            <p:childTnLst>
                              <p:par>
                                <p:cTn id="37" presetID="22" presetClass="entr" presetSubtype="8"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left)">
                                      <p:cBhvr>
                                        <p:cTn id="39" dur="500"/>
                                        <p:tgtEl>
                                          <p:spTgt spid="26"/>
                                        </p:tgtEl>
                                      </p:cBhvr>
                                    </p:animEffect>
                                  </p:childTnLst>
                                </p:cTn>
                              </p:par>
                            </p:childTnLst>
                          </p:cTn>
                        </p:par>
                        <p:par>
                          <p:cTn id="40" fill="hold" nodeType="afterGroup">
                            <p:stCondLst>
                              <p:cond delay="2500"/>
                            </p:stCondLst>
                            <p:childTnLst>
                              <p:par>
                                <p:cTn id="41" presetID="22" presetClass="entr" presetSubtype="1"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ipe(up)">
                                      <p:cBhvr>
                                        <p:cTn id="43" dur="1500"/>
                                        <p:tgtEl>
                                          <p:spTgt spid="27"/>
                                        </p:tgtEl>
                                      </p:cBhvr>
                                    </p:animEffect>
                                  </p:childTnLst>
                                </p:cTn>
                              </p:par>
                            </p:childTnLst>
                          </p:cTn>
                        </p:par>
                        <p:par>
                          <p:cTn id="44" fill="hold" nodeType="afterGroup">
                            <p:stCondLst>
                              <p:cond delay="4000"/>
                            </p:stCondLst>
                            <p:childTnLst>
                              <p:par>
                                <p:cTn id="45" presetID="42" presetClass="entr" presetSubtype="0"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childTnLst>
                          </p:cTn>
                        </p:par>
                        <p:par>
                          <p:cTn id="50" fill="hold" nodeType="afterGroup">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nodeType="afterGroup">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up)">
                                      <p:cBhvr>
                                        <p:cTn id="57" dur="1500"/>
                                        <p:tgtEl>
                                          <p:spTgt spid="23"/>
                                        </p:tgtEl>
                                      </p:cBhvr>
                                    </p:animEffect>
                                  </p:childTnLst>
                                </p:cTn>
                              </p:par>
                            </p:childTnLst>
                          </p:cTn>
                        </p:par>
                        <p:par>
                          <p:cTn id="58" fill="hold" nodeType="afterGroup">
                            <p:stCondLst>
                              <p:cond delay="7000"/>
                            </p:stCondLst>
                            <p:childTnLst>
                              <p:par>
                                <p:cTn id="59" presetID="42" presetClass="entr" presetSubtype="0"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1000"/>
                                        <p:tgtEl>
                                          <p:spTgt spid="45"/>
                                        </p:tgtEl>
                                      </p:cBhvr>
                                    </p:animEffect>
                                    <p:anim calcmode="lin" valueType="num">
                                      <p:cBhvr>
                                        <p:cTn id="62" dur="1000" fill="hold"/>
                                        <p:tgtEl>
                                          <p:spTgt spid="45"/>
                                        </p:tgtEl>
                                        <p:attrNameLst>
                                          <p:attrName>ppt_x</p:attrName>
                                        </p:attrNameLst>
                                      </p:cBhvr>
                                      <p:tavLst>
                                        <p:tav tm="0">
                                          <p:val>
                                            <p:strVal val="#ppt_x"/>
                                          </p:val>
                                        </p:tav>
                                        <p:tav tm="100000">
                                          <p:val>
                                            <p:strVal val="#ppt_x"/>
                                          </p:val>
                                        </p:tav>
                                      </p:tavLst>
                                    </p:anim>
                                    <p:anim calcmode="lin" valueType="num">
                                      <p:cBhvr>
                                        <p:cTn id="63" dur="1000" fill="hold"/>
                                        <p:tgtEl>
                                          <p:spTgt spid="45"/>
                                        </p:tgtEl>
                                        <p:attrNameLst>
                                          <p:attrName>ppt_y</p:attrName>
                                        </p:attrNameLst>
                                      </p:cBhvr>
                                      <p:tavLst>
                                        <p:tav tm="0">
                                          <p:val>
                                            <p:strVal val="#ppt_y+.1"/>
                                          </p:val>
                                        </p:tav>
                                        <p:tav tm="100000">
                                          <p:val>
                                            <p:strVal val="#ppt_y"/>
                                          </p:val>
                                        </p:tav>
                                      </p:tavLst>
                                    </p:anim>
                                  </p:childTnLst>
                                </p:cTn>
                              </p:par>
                            </p:childTnLst>
                          </p:cTn>
                        </p:par>
                        <p:par>
                          <p:cTn id="64" fill="hold" nodeType="afterGroup">
                            <p:stCondLst>
                              <p:cond delay="8000"/>
                            </p:stCondLst>
                            <p:childTnLst>
                              <p:par>
                                <p:cTn id="65" presetID="22" presetClass="entr" presetSubtype="8" fill="hold" grpId="0" nodeType="after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wipe(left)">
                                      <p:cBhvr>
                                        <p:cTn id="67" dur="500"/>
                                        <p:tgtEl>
                                          <p:spTgt spid="51"/>
                                        </p:tgtEl>
                                      </p:cBhvr>
                                    </p:animEffect>
                                  </p:childTnLst>
                                </p:cTn>
                              </p:par>
                            </p:childTnLst>
                          </p:cTn>
                        </p:par>
                        <p:par>
                          <p:cTn id="68" fill="hold" nodeType="afterGroup">
                            <p:stCondLst>
                              <p:cond delay="8500"/>
                            </p:stCondLst>
                            <p:childTnLst>
                              <p:par>
                                <p:cTn id="69" presetID="22" presetClass="entr" presetSubtype="1" fill="hold" grpId="0" nodeType="afterEffect">
                                  <p:stCondLst>
                                    <p:cond delay="0"/>
                                  </p:stCondLst>
                                  <p:childTnLst>
                                    <p:set>
                                      <p:cBhvr>
                                        <p:cTn id="70" dur="1" fill="hold">
                                          <p:stCondLst>
                                            <p:cond delay="0"/>
                                          </p:stCondLst>
                                        </p:cTn>
                                        <p:tgtEl>
                                          <p:spTgt spid="52"/>
                                        </p:tgtEl>
                                        <p:attrNameLst>
                                          <p:attrName>style.visibility</p:attrName>
                                        </p:attrNameLst>
                                      </p:cBhvr>
                                      <p:to>
                                        <p:strVal val="visible"/>
                                      </p:to>
                                    </p:set>
                                    <p:animEffect transition="in" filter="wipe(up)">
                                      <p:cBhvr>
                                        <p:cTn id="71" dur="1500"/>
                                        <p:tgtEl>
                                          <p:spTgt spid="52"/>
                                        </p:tgtEl>
                                      </p:cBhvr>
                                    </p:animEffect>
                                  </p:childTnLst>
                                </p:cTn>
                              </p:par>
                            </p:childTnLst>
                          </p:cTn>
                        </p:par>
                        <p:par>
                          <p:cTn id="72" fill="hold" nodeType="afterGroup">
                            <p:stCondLst>
                              <p:cond delay="10000"/>
                            </p:stCondLst>
                            <p:childTnLst>
                              <p:par>
                                <p:cTn id="73" presetID="42" presetClass="entr" presetSubtype="0" fill="hold" nodeType="after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fade">
                                      <p:cBhvr>
                                        <p:cTn id="75" dur="1000"/>
                                        <p:tgtEl>
                                          <p:spTgt spid="30"/>
                                        </p:tgtEl>
                                      </p:cBhvr>
                                    </p:animEffect>
                                    <p:anim calcmode="lin" valueType="num">
                                      <p:cBhvr>
                                        <p:cTn id="76" dur="1000" fill="hold"/>
                                        <p:tgtEl>
                                          <p:spTgt spid="30"/>
                                        </p:tgtEl>
                                        <p:attrNameLst>
                                          <p:attrName>ppt_x</p:attrName>
                                        </p:attrNameLst>
                                      </p:cBhvr>
                                      <p:tavLst>
                                        <p:tav tm="0">
                                          <p:val>
                                            <p:strVal val="#ppt_x"/>
                                          </p:val>
                                        </p:tav>
                                        <p:tav tm="100000">
                                          <p:val>
                                            <p:strVal val="#ppt_x"/>
                                          </p:val>
                                        </p:tav>
                                      </p:tavLst>
                                    </p:anim>
                                    <p:anim calcmode="lin" valueType="num">
                                      <p:cBhvr>
                                        <p:cTn id="77" dur="1000" fill="hold"/>
                                        <p:tgtEl>
                                          <p:spTgt spid="30"/>
                                        </p:tgtEl>
                                        <p:attrNameLst>
                                          <p:attrName>ppt_y</p:attrName>
                                        </p:attrNameLst>
                                      </p:cBhvr>
                                      <p:tavLst>
                                        <p:tav tm="0">
                                          <p:val>
                                            <p:strVal val="#ppt_y+.1"/>
                                          </p:val>
                                        </p:tav>
                                        <p:tav tm="100000">
                                          <p:val>
                                            <p:strVal val="#ppt_y"/>
                                          </p:val>
                                        </p:tav>
                                      </p:tavLst>
                                    </p:anim>
                                  </p:childTnLst>
                                </p:cTn>
                              </p:par>
                            </p:childTnLst>
                          </p:cTn>
                        </p:par>
                        <p:par>
                          <p:cTn id="78" fill="hold" nodeType="afterGroup">
                            <p:stCondLst>
                              <p:cond delay="11000"/>
                            </p:stCondLst>
                            <p:childTnLst>
                              <p:par>
                                <p:cTn id="79" presetID="22" presetClass="entr" presetSubtype="8"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Effect transition="in" filter="wipe(left)">
                                      <p:cBhvr>
                                        <p:cTn id="81" dur="500"/>
                                        <p:tgtEl>
                                          <p:spTgt spid="54"/>
                                        </p:tgtEl>
                                      </p:cBhvr>
                                    </p:animEffect>
                                  </p:childTnLst>
                                </p:cTn>
                              </p:par>
                            </p:childTnLst>
                          </p:cTn>
                        </p:par>
                        <p:par>
                          <p:cTn id="82" fill="hold" nodeType="afterGroup">
                            <p:stCondLst>
                              <p:cond delay="11500"/>
                            </p:stCondLst>
                            <p:childTnLst>
                              <p:par>
                                <p:cTn id="83" presetID="22" presetClass="entr" presetSubtype="1" fill="hold" grpId="0" nodeType="afterEffect">
                                  <p:stCondLst>
                                    <p:cond delay="0"/>
                                  </p:stCondLst>
                                  <p:childTnLst>
                                    <p:set>
                                      <p:cBhvr>
                                        <p:cTn id="84" dur="1" fill="hold">
                                          <p:stCondLst>
                                            <p:cond delay="0"/>
                                          </p:stCondLst>
                                        </p:cTn>
                                        <p:tgtEl>
                                          <p:spTgt spid="49"/>
                                        </p:tgtEl>
                                        <p:attrNameLst>
                                          <p:attrName>style.visibility</p:attrName>
                                        </p:attrNameLst>
                                      </p:cBhvr>
                                      <p:to>
                                        <p:strVal val="visible"/>
                                      </p:to>
                                    </p:set>
                                    <p:animEffect transition="in" filter="wipe(up)">
                                      <p:cBhvr>
                                        <p:cTn id="85" dur="1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9" grpId="0" animBg="1"/>
      <p:bldP spid="38" grpId="0" animBg="1"/>
      <p:bldP spid="2" grpId="0" animBg="1"/>
      <p:bldP spid="11" grpId="0"/>
      <p:bldP spid="23" grpId="0"/>
      <p:bldP spid="26" grpId="0"/>
      <p:bldP spid="27" grpId="0"/>
      <p:bldP spid="29" grpId="0"/>
      <p:bldP spid="49" grpId="0"/>
      <p:bldP spid="51" grpId="0"/>
      <p:bldP spid="52" grpId="0"/>
      <p:bldP spid="5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组合 27"/>
          <p:cNvGrpSpPr/>
          <p:nvPr/>
        </p:nvGrpSpPr>
        <p:grpSpPr>
          <a:xfrm>
            <a:off x="1030965" y="4441535"/>
            <a:ext cx="7993406" cy="567446"/>
            <a:chOff x="1102016" y="4410268"/>
            <a:chExt cx="7993406" cy="567446"/>
          </a:xfrm>
        </p:grpSpPr>
        <p:pic>
          <p:nvPicPr>
            <p:cNvPr id="30" name="图片 2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2016" y="4428998"/>
              <a:ext cx="1164385" cy="548716"/>
            </a:xfrm>
            <a:prstGeom prst="rect">
              <a:avLst/>
            </a:prstGeom>
          </p:spPr>
        </p:pic>
        <p:pic>
          <p:nvPicPr>
            <p:cNvPr id="31" name="图片 3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02248" y="4428998"/>
              <a:ext cx="1164385" cy="548716"/>
            </a:xfrm>
            <a:prstGeom prst="rect">
              <a:avLst/>
            </a:prstGeom>
          </p:spPr>
        </p:pic>
        <p:pic>
          <p:nvPicPr>
            <p:cNvPr id="32" name="图片 3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64068" y="4416381"/>
              <a:ext cx="1164385" cy="548716"/>
            </a:xfrm>
            <a:prstGeom prst="rect">
              <a:avLst/>
            </a:prstGeom>
          </p:spPr>
        </p:pic>
        <p:pic>
          <p:nvPicPr>
            <p:cNvPr id="44" name="图片 4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737628" y="4416381"/>
              <a:ext cx="1164385" cy="548716"/>
            </a:xfrm>
            <a:prstGeom prst="rect">
              <a:avLst/>
            </a:prstGeom>
          </p:spPr>
        </p:pic>
        <p:pic>
          <p:nvPicPr>
            <p:cNvPr id="45" name="图片 4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37431" y="4422494"/>
              <a:ext cx="1164385" cy="548716"/>
            </a:xfrm>
            <a:prstGeom prst="rect">
              <a:avLst/>
            </a:prstGeom>
          </p:spPr>
        </p:pic>
        <p:pic>
          <p:nvPicPr>
            <p:cNvPr id="46" name="图片 4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66362" y="4416381"/>
              <a:ext cx="1164385" cy="548716"/>
            </a:xfrm>
            <a:prstGeom prst="rect">
              <a:avLst/>
            </a:prstGeom>
          </p:spPr>
        </p:pic>
        <p:pic>
          <p:nvPicPr>
            <p:cNvPr id="47" name="图片 4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19789" y="4410268"/>
              <a:ext cx="1164385" cy="548716"/>
            </a:xfrm>
            <a:prstGeom prst="rect">
              <a:avLst/>
            </a:prstGeom>
          </p:spPr>
        </p:pic>
        <p:pic>
          <p:nvPicPr>
            <p:cNvPr id="48" name="图片 4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08211" y="4410268"/>
              <a:ext cx="1164385" cy="548716"/>
            </a:xfrm>
            <a:prstGeom prst="rect">
              <a:avLst/>
            </a:prstGeom>
          </p:spPr>
        </p:pic>
        <p:pic>
          <p:nvPicPr>
            <p:cNvPr id="49" name="图片 4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31037" y="4416381"/>
              <a:ext cx="1164385" cy="548716"/>
            </a:xfrm>
            <a:prstGeom prst="rect">
              <a:avLst/>
            </a:prstGeom>
          </p:spPr>
        </p:pic>
      </p:grpSp>
      <p:pic>
        <p:nvPicPr>
          <p:cNvPr id="20" name="图片 19"/>
          <p:cNvPicPr>
            <a:picLocks noChangeAspect="1"/>
          </p:cNvPicPr>
          <p:nvPr/>
        </p:nvPicPr>
        <p:blipFill>
          <a:blip r:embed="rId4"/>
          <a:stretch>
            <a:fillRect/>
          </a:stretch>
        </p:blipFill>
        <p:spPr>
          <a:xfrm>
            <a:off x="6273358" y="828631"/>
            <a:ext cx="1531085" cy="626820"/>
          </a:xfrm>
          <a:prstGeom prst="rect">
            <a:avLst/>
          </a:prstGeom>
        </p:spPr>
      </p:pic>
      <p:pic>
        <p:nvPicPr>
          <p:cNvPr id="21" name="图片 20"/>
          <p:cNvPicPr>
            <a:picLocks noChangeAspect="1"/>
          </p:cNvPicPr>
          <p:nvPr/>
        </p:nvPicPr>
        <p:blipFill>
          <a:blip r:embed="rId4" cstate="email">
            <a:extLst>
              <a:ext uri="{28A0092B-C50C-407E-A947-70E740481C1C}">
                <a14:useLocalDpi xmlns:a14="http://schemas.microsoft.com/office/drawing/2010/main"/>
              </a:ext>
            </a:extLst>
          </a:blip>
          <a:srcRect r="53837"/>
          <a:stretch>
            <a:fillRect/>
          </a:stretch>
        </p:blipFill>
        <p:spPr>
          <a:xfrm>
            <a:off x="7742007" y="1602053"/>
            <a:ext cx="1183447" cy="1049534"/>
          </a:xfrm>
          <a:prstGeom prst="rect">
            <a:avLst/>
          </a:prstGeom>
        </p:spPr>
      </p:pic>
      <p:pic>
        <p:nvPicPr>
          <p:cNvPr id="22" name="图片 21"/>
          <p:cNvPicPr>
            <a:picLocks noChangeAspect="1"/>
          </p:cNvPicPr>
          <p:nvPr/>
        </p:nvPicPr>
        <p:blipFill>
          <a:blip r:embed="rId4"/>
          <a:stretch>
            <a:fillRect/>
          </a:stretch>
        </p:blipFill>
        <p:spPr>
          <a:xfrm flipH="1">
            <a:off x="-4249" y="400050"/>
            <a:ext cx="1942963" cy="795441"/>
          </a:xfrm>
          <a:prstGeom prst="rect">
            <a:avLst/>
          </a:prstGeom>
        </p:spPr>
      </p:pic>
      <p:pic>
        <p:nvPicPr>
          <p:cNvPr id="33" name="图片 3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203435" y="228455"/>
            <a:ext cx="1189113" cy="486818"/>
          </a:xfrm>
          <a:prstGeom prst="rect">
            <a:avLst/>
          </a:prstGeom>
        </p:spPr>
      </p:pic>
      <p:grpSp>
        <p:nvGrpSpPr>
          <p:cNvPr id="34" name="组合 33"/>
          <p:cNvGrpSpPr/>
          <p:nvPr/>
        </p:nvGrpSpPr>
        <p:grpSpPr>
          <a:xfrm>
            <a:off x="0" y="-1"/>
            <a:ext cx="9144001" cy="1292626"/>
            <a:chOff x="-327315" y="3793521"/>
            <a:chExt cx="9660708" cy="1365669"/>
          </a:xfrm>
        </p:grpSpPr>
        <p:pic>
          <p:nvPicPr>
            <p:cNvPr id="35" name="图片 34"/>
            <p:cNvPicPr>
              <a:picLocks noChangeAspect="1"/>
            </p:cNvPicPr>
            <p:nvPr/>
          </p:nvPicPr>
          <p:blipFill>
            <a:blip r:embed="rId5" cstate="email">
              <a:extLst>
                <a:ext uri="{28A0092B-C50C-407E-A947-70E740481C1C}">
                  <a14:useLocalDpi xmlns:a14="http://schemas.microsoft.com/office/drawing/2010/main"/>
                </a:ext>
              </a:extLst>
            </a:blip>
            <a:srcRect t="-2"/>
            <a:stretch>
              <a:fillRect/>
            </a:stretch>
          </p:blipFill>
          <p:spPr>
            <a:xfrm rot="10800000">
              <a:off x="7554161" y="3793522"/>
              <a:ext cx="1779232" cy="1365668"/>
            </a:xfrm>
            <a:prstGeom prst="rect">
              <a:avLst/>
            </a:prstGeom>
          </p:spPr>
        </p:pic>
        <p:pic>
          <p:nvPicPr>
            <p:cNvPr id="36" name="图片 3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V="1">
              <a:off x="6626468" y="3793521"/>
              <a:ext cx="2706922" cy="981859"/>
            </a:xfrm>
            <a:prstGeom prst="rect">
              <a:avLst/>
            </a:prstGeom>
          </p:spPr>
        </p:pic>
        <p:pic>
          <p:nvPicPr>
            <p:cNvPr id="37" name="图片 36"/>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flipV="1">
              <a:off x="-327315" y="3793521"/>
              <a:ext cx="2118941" cy="981859"/>
            </a:xfrm>
            <a:prstGeom prst="rect">
              <a:avLst/>
            </a:prstGeom>
          </p:spPr>
        </p:pic>
        <p:pic>
          <p:nvPicPr>
            <p:cNvPr id="38" name="图片 37"/>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flipV="1">
              <a:off x="385774" y="3793522"/>
              <a:ext cx="2483504" cy="689654"/>
            </a:xfrm>
            <a:prstGeom prst="rect">
              <a:avLst/>
            </a:prstGeom>
          </p:spPr>
        </p:pic>
      </p:grpSp>
      <p:pic>
        <p:nvPicPr>
          <p:cNvPr id="39" name="图片 38"/>
          <p:cNvPicPr>
            <a:picLocks noChangeAspect="1"/>
          </p:cNvPicPr>
          <p:nvPr/>
        </p:nvPicPr>
        <p:blipFill>
          <a:blip r:embed="rId9"/>
          <a:stretch>
            <a:fillRect/>
          </a:stretch>
        </p:blipFill>
        <p:spPr>
          <a:xfrm>
            <a:off x="7122213" y="109272"/>
            <a:ext cx="1364463" cy="1334801"/>
          </a:xfrm>
          <a:prstGeom prst="rect">
            <a:avLst/>
          </a:prstGeom>
        </p:spPr>
      </p:pic>
      <p:grpSp>
        <p:nvGrpSpPr>
          <p:cNvPr id="7" name="组合 6"/>
          <p:cNvGrpSpPr/>
          <p:nvPr/>
        </p:nvGrpSpPr>
        <p:grpSpPr>
          <a:xfrm>
            <a:off x="1840984" y="1112252"/>
            <a:ext cx="5266295" cy="1669435"/>
            <a:chOff x="2261711" y="1100444"/>
            <a:chExt cx="5266295" cy="1669435"/>
          </a:xfrm>
        </p:grpSpPr>
        <p:sp>
          <p:nvSpPr>
            <p:cNvPr id="63" name="文本框 62"/>
            <p:cNvSpPr txBox="1"/>
            <p:nvPr/>
          </p:nvSpPr>
          <p:spPr>
            <a:xfrm>
              <a:off x="2290362" y="1100444"/>
              <a:ext cx="5222375" cy="1636089"/>
            </a:xfrm>
            <a:prstGeom prst="rect">
              <a:avLst/>
            </a:prstGeom>
            <a:noFill/>
          </p:spPr>
          <p:txBody>
            <a:bodyPr wrap="square" rtlCol="0">
              <a:spAutoFit/>
            </a:bodyPr>
            <a:lstStyle/>
            <a:p>
              <a:pPr algn="ctr">
                <a:lnSpc>
                  <a:spcPct val="114000"/>
                </a:lnSpc>
              </a:pPr>
              <a:r>
                <a:rPr lang="zh-CN" altLang="en-US" sz="4400" b="1" spc="300">
                  <a:solidFill>
                    <a:schemeClr val="bg1">
                      <a:lumMod val="85000"/>
                    </a:schemeClr>
                  </a:solidFill>
                  <a:latin typeface="微软雅黑"/>
                  <a:ea typeface="微软雅黑"/>
                  <a:sym typeface="微软雅黑"/>
                </a:rPr>
                <a:t>第四章</a:t>
              </a:r>
              <a:endParaRPr lang="en-US" altLang="zh-CN" sz="4400" b="1" spc="300">
                <a:solidFill>
                  <a:schemeClr val="bg1">
                    <a:lumMod val="85000"/>
                  </a:schemeClr>
                </a:solidFill>
                <a:latin typeface="微软雅黑"/>
                <a:ea typeface="微软雅黑"/>
                <a:sym typeface="微软雅黑"/>
              </a:endParaRPr>
            </a:p>
            <a:p>
              <a:pPr algn="ctr">
                <a:lnSpc>
                  <a:spcPct val="114000"/>
                </a:lnSpc>
              </a:pPr>
              <a:r>
                <a:rPr lang="zh-CN" altLang="en-US" sz="4400" b="1" spc="300">
                  <a:solidFill>
                    <a:schemeClr val="bg1">
                      <a:lumMod val="85000"/>
                    </a:schemeClr>
                  </a:solidFill>
                  <a:latin typeface="微软雅黑"/>
                  <a:ea typeface="微软雅黑"/>
                  <a:sym typeface="微软雅黑"/>
                </a:rPr>
                <a:t>如何预防近视</a:t>
              </a:r>
            </a:p>
          </p:txBody>
        </p:sp>
        <p:sp>
          <p:nvSpPr>
            <p:cNvPr id="43" name="文本框 42"/>
            <p:cNvSpPr txBox="1"/>
            <p:nvPr/>
          </p:nvSpPr>
          <p:spPr>
            <a:xfrm>
              <a:off x="2261711" y="1133790"/>
              <a:ext cx="5266295" cy="1636089"/>
            </a:xfrm>
            <a:prstGeom prst="rect">
              <a:avLst/>
            </a:prstGeom>
            <a:noFill/>
          </p:spPr>
          <p:txBody>
            <a:bodyPr wrap="square" rtlCol="0">
              <a:spAutoFit/>
            </a:bodyPr>
            <a:lstStyle/>
            <a:p>
              <a:pPr algn="ctr">
                <a:lnSpc>
                  <a:spcPct val="114000"/>
                </a:lnSpc>
              </a:pPr>
              <a:r>
                <a:rPr lang="zh-CN" altLang="en-US" sz="4400" b="1" spc="300">
                  <a:solidFill>
                    <a:srgbClr val="92D050"/>
                  </a:solidFill>
                  <a:effectLst>
                    <a:outerShdw blurRad="38100" dist="38100" dir="2700000" algn="tl">
                      <a:srgbClr val="000000">
                        <a:alpha val="43137"/>
                      </a:srgbClr>
                    </a:outerShdw>
                  </a:effectLst>
                  <a:latin typeface="微软雅黑"/>
                  <a:ea typeface="微软雅黑"/>
                  <a:sym typeface="微软雅黑"/>
                </a:rPr>
                <a:t>第四章</a:t>
              </a:r>
              <a:endParaRPr lang="en-US" altLang="zh-CN" sz="4400" b="1" spc="300">
                <a:solidFill>
                  <a:srgbClr val="92D050"/>
                </a:solidFill>
                <a:effectLst>
                  <a:outerShdw blurRad="38100" dist="38100" dir="2700000" algn="tl">
                    <a:srgbClr val="000000">
                      <a:alpha val="43137"/>
                    </a:srgbClr>
                  </a:outerShdw>
                </a:effectLst>
                <a:latin typeface="微软雅黑"/>
                <a:ea typeface="微软雅黑"/>
                <a:sym typeface="微软雅黑"/>
              </a:endParaRPr>
            </a:p>
            <a:p>
              <a:pPr algn="ctr">
                <a:lnSpc>
                  <a:spcPct val="114000"/>
                </a:lnSpc>
              </a:pPr>
              <a:r>
                <a:rPr lang="zh-CN" altLang="en-US" sz="4400" b="1" spc="300">
                  <a:solidFill>
                    <a:srgbClr val="968CFF"/>
                  </a:solidFill>
                  <a:effectLst>
                    <a:outerShdw blurRad="38100" dist="38100" dir="2700000" algn="tl">
                      <a:srgbClr val="000000">
                        <a:alpha val="43137"/>
                      </a:srgbClr>
                    </a:outerShdw>
                  </a:effectLst>
                  <a:latin typeface="微软雅黑"/>
                  <a:ea typeface="微软雅黑"/>
                  <a:sym typeface="微软雅黑"/>
                </a:rPr>
                <a:t>如何预防近视</a:t>
              </a:r>
            </a:p>
          </p:txBody>
        </p:sp>
      </p:grpSp>
      <p:pic>
        <p:nvPicPr>
          <p:cNvPr id="3" name="图片 2"/>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flipV="1">
            <a:off x="1065336" y="1845970"/>
            <a:ext cx="394480" cy="394480"/>
          </a:xfrm>
          <a:prstGeom prst="rect">
            <a:avLst/>
          </a:prstGeom>
        </p:spPr>
      </p:pic>
      <p:pic>
        <p:nvPicPr>
          <p:cNvPr id="50" name="图片 49"/>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1046234" y="3386989"/>
            <a:ext cx="625390" cy="457978"/>
          </a:xfrm>
          <a:prstGeom prst="rect">
            <a:avLst/>
          </a:prstGeom>
        </p:spPr>
      </p:pic>
      <p:grpSp>
        <p:nvGrpSpPr>
          <p:cNvPr id="51" name="组合 50"/>
          <p:cNvGrpSpPr/>
          <p:nvPr/>
        </p:nvGrpSpPr>
        <p:grpSpPr>
          <a:xfrm>
            <a:off x="2522034" y="587178"/>
            <a:ext cx="4161142" cy="798949"/>
            <a:chOff x="2671198" y="2953054"/>
            <a:chExt cx="4161142" cy="798949"/>
          </a:xfrm>
        </p:grpSpPr>
        <p:sp>
          <p:nvSpPr>
            <p:cNvPr id="52" name="文本框 51"/>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3" name="文本框 52"/>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54" name="文本框 53"/>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55" name="文本框 54"/>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56" name="文本框 55"/>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grpSp>
        <p:nvGrpSpPr>
          <p:cNvPr id="57" name="组合 56"/>
          <p:cNvGrpSpPr/>
          <p:nvPr/>
        </p:nvGrpSpPr>
        <p:grpSpPr>
          <a:xfrm>
            <a:off x="2638515" y="3124883"/>
            <a:ext cx="4161142" cy="798949"/>
            <a:chOff x="2671198" y="2953054"/>
            <a:chExt cx="4161142" cy="798949"/>
          </a:xfrm>
        </p:grpSpPr>
        <p:sp>
          <p:nvSpPr>
            <p:cNvPr id="58" name="文本框 57"/>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9" name="文本框 58"/>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60" name="文本框 59"/>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1" name="文本框 60"/>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62" name="文本框 61"/>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sp>
        <p:nvSpPr>
          <p:cNvPr id="64" name="文本框 63"/>
          <p:cNvSpPr txBox="1"/>
          <p:nvPr/>
        </p:nvSpPr>
        <p:spPr>
          <a:xfrm rot="16200000">
            <a:off x="852080" y="2464197"/>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5" name="文本框 64"/>
          <p:cNvSpPr txBox="1"/>
          <p:nvPr/>
        </p:nvSpPr>
        <p:spPr>
          <a:xfrm>
            <a:off x="578925" y="1313248"/>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pic>
        <p:nvPicPr>
          <p:cNvPr id="2" name="图片 1"/>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3403611" y="2520933"/>
            <a:ext cx="1987624" cy="2811526"/>
          </a:xfrm>
          <a:prstGeom prst="rect">
            <a:avLst/>
          </a:prstGeom>
        </p:spPr>
      </p:pic>
    </p:spTree>
    <p:extLst>
      <p:ext uri="{BB962C8B-B14F-4D97-AF65-F5344CB8AC3E}">
        <p14:creationId xmlns:p14="http://schemas.microsoft.com/office/powerpoint/2010/main" val="3834718956"/>
      </p:ext>
    </p:ext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anim calcmode="lin" valueType="num">
                                      <p:cBhvr>
                                        <p:cTn id="8" dur="1000" fill="hold"/>
                                        <p:tgtEl>
                                          <p:spTgt spid="34"/>
                                        </p:tgtEl>
                                        <p:attrNameLst>
                                          <p:attrName>ppt_x</p:attrName>
                                        </p:attrNameLst>
                                      </p:cBhvr>
                                      <p:tavLst>
                                        <p:tav tm="0">
                                          <p:val>
                                            <p:strVal val="#ppt_x"/>
                                          </p:val>
                                        </p:tav>
                                        <p:tav tm="100000">
                                          <p:val>
                                            <p:strVal val="#ppt_x"/>
                                          </p:val>
                                        </p:tav>
                                      </p:tavLst>
                                    </p:anim>
                                    <p:anim calcmode="lin" valueType="num">
                                      <p:cBhvr>
                                        <p:cTn id="9" dur="1000" fill="hold"/>
                                        <p:tgtEl>
                                          <p:spTgt spid="3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0-#ppt_w/2"/>
                                          </p:val>
                                        </p:tav>
                                        <p:tav tm="100000">
                                          <p:val>
                                            <p:strVal val="#ppt_x"/>
                                          </p:val>
                                        </p:tav>
                                      </p:tavLst>
                                    </p:anim>
                                    <p:anim calcmode="lin" valueType="num">
                                      <p:cBhvr additive="base">
                                        <p:cTn id="14" dur="500" fill="hold"/>
                                        <p:tgtEl>
                                          <p:spTgt spid="22"/>
                                        </p:tgtEl>
                                        <p:attrNameLst>
                                          <p:attrName>ppt_y</p:attrName>
                                        </p:attrNameLst>
                                      </p:cBhvr>
                                      <p:tavLst>
                                        <p:tav tm="0">
                                          <p:val>
                                            <p:strVal val="#ppt_y"/>
                                          </p:val>
                                        </p:tav>
                                        <p:tav tm="100000">
                                          <p:val>
                                            <p:strVal val="#ppt_y"/>
                                          </p:val>
                                        </p:tav>
                                      </p:tavLst>
                                    </p:anim>
                                  </p:childTnLst>
                                </p:cTn>
                              </p:par>
                              <p:par>
                                <p:cTn id="15" presetID="2" presetClass="entr" presetSubtype="9"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0-#ppt_w/2"/>
                                          </p:val>
                                        </p:tav>
                                        <p:tav tm="100000">
                                          <p:val>
                                            <p:strVal val="#ppt_x"/>
                                          </p:val>
                                        </p:tav>
                                      </p:tavLst>
                                    </p:anim>
                                    <p:anim calcmode="lin" valueType="num">
                                      <p:cBhvr additive="base">
                                        <p:cTn id="18" dur="500" fill="hold"/>
                                        <p:tgtEl>
                                          <p:spTgt spid="33"/>
                                        </p:tgtEl>
                                        <p:attrNameLst>
                                          <p:attrName>ppt_y</p:attrName>
                                        </p:attrNameLst>
                                      </p:cBhvr>
                                      <p:tavLst>
                                        <p:tav tm="0">
                                          <p:val>
                                            <p:strVal val="0-#ppt_h/2"/>
                                          </p:val>
                                        </p:tav>
                                        <p:tav tm="100000">
                                          <p:val>
                                            <p:strVal val="#ppt_y"/>
                                          </p:val>
                                        </p:tav>
                                      </p:tavLst>
                                    </p:anim>
                                  </p:childTnLst>
                                </p:cTn>
                              </p:par>
                              <p:par>
                                <p:cTn id="19" presetID="2" presetClass="entr" presetSubtype="3"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1+#ppt_w/2"/>
                                          </p:val>
                                        </p:tav>
                                        <p:tav tm="100000">
                                          <p:val>
                                            <p:strVal val="#ppt_x"/>
                                          </p:val>
                                        </p:tav>
                                      </p:tavLst>
                                    </p:anim>
                                    <p:anim calcmode="lin" valueType="num">
                                      <p:cBhvr additive="base">
                                        <p:cTn id="22" dur="500" fill="hold"/>
                                        <p:tgtEl>
                                          <p:spTgt spid="20"/>
                                        </p:tgtEl>
                                        <p:attrNameLst>
                                          <p:attrName>ppt_y</p:attrName>
                                        </p:attrNameLst>
                                      </p:cBhvr>
                                      <p:tavLst>
                                        <p:tav tm="0">
                                          <p:val>
                                            <p:strVal val="0-#ppt_h/2"/>
                                          </p:val>
                                        </p:tav>
                                        <p:tav tm="100000">
                                          <p:val>
                                            <p:strVal val="#ppt_y"/>
                                          </p:val>
                                        </p:tav>
                                      </p:tavLst>
                                    </p:anim>
                                  </p:childTnLst>
                                </p:cTn>
                              </p:par>
                            </p:childTnLst>
                          </p:cTn>
                        </p:par>
                        <p:par>
                          <p:cTn id="23" fill="hold" nodeType="afterGroup">
                            <p:stCondLst>
                              <p:cond delay="1500"/>
                            </p:stCondLst>
                            <p:childTnLst>
                              <p:par>
                                <p:cTn id="24" presetID="53" presetClass="entr" presetSubtype="0" fill="hold" nodeType="afterEffect">
                                  <p:stCondLst>
                                    <p:cond delay="0"/>
                                  </p:stCondLst>
                                  <p:childTnLst>
                                    <p:set>
                                      <p:cBhvr>
                                        <p:cTn id="25" dur="1" fill="hold">
                                          <p:stCondLst>
                                            <p:cond delay="0"/>
                                          </p:stCondLst>
                                        </p:cTn>
                                        <p:tgtEl>
                                          <p:spTgt spid="39"/>
                                        </p:tgtEl>
                                        <p:attrNameLst>
                                          <p:attrName>style.visibility</p:attrName>
                                        </p:attrNameLst>
                                      </p:cBhvr>
                                      <p:to>
                                        <p:strVal val="visible"/>
                                      </p:to>
                                    </p:set>
                                    <p:anim calcmode="lin" valueType="num">
                                      <p:cBhvr>
                                        <p:cTn id="26" dur="500" fill="hold"/>
                                        <p:tgtEl>
                                          <p:spTgt spid="39"/>
                                        </p:tgtEl>
                                        <p:attrNameLst>
                                          <p:attrName>ppt_w</p:attrName>
                                        </p:attrNameLst>
                                      </p:cBhvr>
                                      <p:tavLst>
                                        <p:tav tm="0">
                                          <p:val>
                                            <p:fltVal val="0"/>
                                          </p:val>
                                        </p:tav>
                                        <p:tav tm="100000">
                                          <p:val>
                                            <p:strVal val="#ppt_w"/>
                                          </p:val>
                                        </p:tav>
                                      </p:tavLst>
                                    </p:anim>
                                    <p:anim calcmode="lin" valueType="num">
                                      <p:cBhvr>
                                        <p:cTn id="27" dur="500" fill="hold"/>
                                        <p:tgtEl>
                                          <p:spTgt spid="39"/>
                                        </p:tgtEl>
                                        <p:attrNameLst>
                                          <p:attrName>ppt_h</p:attrName>
                                        </p:attrNameLst>
                                      </p:cBhvr>
                                      <p:tavLst>
                                        <p:tav tm="0">
                                          <p:val>
                                            <p:fltVal val="0"/>
                                          </p:val>
                                        </p:tav>
                                        <p:tav tm="100000">
                                          <p:val>
                                            <p:strVal val="#ppt_h"/>
                                          </p:val>
                                        </p:tav>
                                      </p:tavLst>
                                    </p:anim>
                                    <p:animEffect transition="in" filter="fade">
                                      <p:cBhvr>
                                        <p:cTn id="28" dur="500"/>
                                        <p:tgtEl>
                                          <p:spTgt spid="39"/>
                                        </p:tgtEl>
                                      </p:cBhvr>
                                    </p:animEffect>
                                  </p:childTnLst>
                                </p:cTn>
                              </p:par>
                              <p:par>
                                <p:cTn id="29" presetID="2" presetClass="entr" presetSubtype="2"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1+#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cond evt="onBegin" delay="0">
                          <p:tn val="32"/>
                        </p:cond>
                      </p:stCondLst>
                      <p:childTnLst>
                        <p:par>
                          <p:cTn id="34" fill="hold" nodeType="afterGroup">
                            <p:stCondLst>
                              <p:cond delay="0"/>
                            </p:stCondLst>
                            <p:childTnLst>
                              <p:par>
                                <p:cTn id="35" presetID="42" presetClass="entr" presetSubtype="0" fill="hold"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cond evt="onBegin" delay="0">
                          <p:tn val="39"/>
                        </p:cond>
                      </p:stCondLst>
                      <p:childTnLst>
                        <p:par>
                          <p:cTn id="41" fill="hold" nodeType="after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5"/>
                                        </p:tgtEl>
                                        <p:attrNameLst>
                                          <p:attrName>style.visibility</p:attrName>
                                        </p:attrNameLst>
                                      </p:cBhvr>
                                      <p:to>
                                        <p:strVal val="visible"/>
                                      </p:to>
                                    </p:set>
                                    <p:animEffect transition="in" filter="fade">
                                      <p:cBhvr>
                                        <p:cTn id="44" dur="500"/>
                                        <p:tgtEl>
                                          <p:spTgt spid="65"/>
                                        </p:tgtEl>
                                      </p:cBhvr>
                                    </p:animEffect>
                                  </p:childTnLst>
                                </p:cTn>
                              </p:par>
                              <p:par>
                                <p:cTn id="45" presetID="10" presetClass="entr" presetSubtype="0" fill="hold" nodeType="with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fade">
                                      <p:cBhvr>
                                        <p:cTn id="47" dur="500"/>
                                        <p:tgtEl>
                                          <p:spTgt spid="51"/>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500"/>
                                        <p:tgtEl>
                                          <p:spTgt spid="64"/>
                                        </p:tgtEl>
                                      </p:cBhvr>
                                    </p:animEffect>
                                  </p:childTnLst>
                                </p:cTn>
                              </p:par>
                              <p:par>
                                <p:cTn id="51" presetID="10" presetClass="entr" presetSubtype="0" fill="hold" nodeType="with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fade">
                                      <p:cBhvr>
                                        <p:cTn id="53" dur="500"/>
                                        <p:tgtEl>
                                          <p:spTgt spid="57"/>
                                        </p:tgtEl>
                                      </p:cBhvr>
                                    </p:animEffect>
                                  </p:childTnLst>
                                </p:cTn>
                              </p:par>
                            </p:childTnLst>
                          </p:cTn>
                        </p:par>
                      </p:childTnLst>
                    </p:cTn>
                  </p:par>
                  <p:par>
                    <p:cTn id="54" fill="hold" nodeType="clickPar">
                      <p:stCondLst>
                        <p:cond delay="indefinite"/>
                        <p:cond evt="onBegin" delay="0">
                          <p:tn val="53"/>
                        </p:cond>
                      </p:stCondLst>
                      <p:childTnLst>
                        <p:par>
                          <p:cTn id="55" fill="hold" nodeType="afterGroup">
                            <p:stCondLst>
                              <p:cond delay="0"/>
                            </p:stCondLst>
                            <p:childTnLst>
                              <p:par>
                                <p:cTn id="56" presetID="10" presetClass="entr" presetSubtype="0" fill="hold" nodeType="clickEffect">
                                  <p:stCondLst>
                                    <p:cond delay="0"/>
                                  </p:stCondLst>
                                  <p:childTnLst>
                                    <p:set>
                                      <p:cBhvr>
                                        <p:cTn id="57" dur="1" fill="hold">
                                          <p:stCondLst>
                                            <p:cond delay="0"/>
                                          </p:stCondLst>
                                        </p:cTn>
                                        <p:tgtEl>
                                          <p:spTgt spid="3"/>
                                        </p:tgtEl>
                                        <p:attrNameLst>
                                          <p:attrName>style.visibility</p:attrName>
                                        </p:attrNameLst>
                                      </p:cBhvr>
                                      <p:to>
                                        <p:strVal val="visible"/>
                                      </p:to>
                                    </p:set>
                                    <p:animEffect transition="in" filter="fade">
                                      <p:cBhvr>
                                        <p:cTn id="58" dur="500"/>
                                        <p:tgtEl>
                                          <p:spTgt spid="3"/>
                                        </p:tgtEl>
                                      </p:cBhvr>
                                    </p:animEffect>
                                  </p:childTnLst>
                                </p:cTn>
                              </p:par>
                              <p:par>
                                <p:cTn id="59" presetID="10"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fade">
                                      <p:cBhvr>
                                        <p:cTn id="61" dur="500"/>
                                        <p:tgtEl>
                                          <p:spTgt spid="50"/>
                                        </p:tgtEl>
                                      </p:cBhvr>
                                    </p:animEffect>
                                  </p:childTnLst>
                                </p:cTn>
                              </p:par>
                            </p:childTnLst>
                          </p:cTn>
                        </p:par>
                      </p:childTnLst>
                    </p:cTn>
                  </p:par>
                  <p:par>
                    <p:cTn id="62" fill="hold" nodeType="clickPar">
                      <p:stCondLst>
                        <p:cond delay="indefinite"/>
                        <p:cond evt="onBegin" delay="0">
                          <p:tn val="61"/>
                        </p:cond>
                      </p:stCondLst>
                      <p:childTnLst>
                        <p:par>
                          <p:cTn id="63" fill="hold" nodeType="afterGroup">
                            <p:stCondLst>
                              <p:cond delay="0"/>
                            </p:stCondLst>
                            <p:childTnLst>
                              <p:par>
                                <p:cTn id="64" presetID="53" presetClass="entr" presetSubtype="0" fill="hold" nodeType="click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p:cTn id="66" dur="500" fill="hold"/>
                                        <p:tgtEl>
                                          <p:spTgt spid="7"/>
                                        </p:tgtEl>
                                        <p:attrNameLst>
                                          <p:attrName>ppt_w</p:attrName>
                                        </p:attrNameLst>
                                      </p:cBhvr>
                                      <p:tavLst>
                                        <p:tav tm="0">
                                          <p:val>
                                            <p:fltVal val="0"/>
                                          </p:val>
                                        </p:tav>
                                        <p:tav tm="100000">
                                          <p:val>
                                            <p:strVal val="#ppt_w"/>
                                          </p:val>
                                        </p:tav>
                                      </p:tavLst>
                                    </p:anim>
                                    <p:anim calcmode="lin" valueType="num">
                                      <p:cBhvr>
                                        <p:cTn id="67" dur="500" fill="hold"/>
                                        <p:tgtEl>
                                          <p:spTgt spid="7"/>
                                        </p:tgtEl>
                                        <p:attrNameLst>
                                          <p:attrName>ppt_h</p:attrName>
                                        </p:attrNameLst>
                                      </p:cBhvr>
                                      <p:tavLst>
                                        <p:tav tm="0">
                                          <p:val>
                                            <p:fltVal val="0"/>
                                          </p:val>
                                        </p:tav>
                                        <p:tav tm="100000">
                                          <p:val>
                                            <p:strVal val="#ppt_h"/>
                                          </p:val>
                                        </p:tav>
                                      </p:tavLst>
                                    </p:anim>
                                    <p:animEffect transition="in" filter="fade">
                                      <p:cBhvr>
                                        <p:cTn id="68" dur="500"/>
                                        <p:tgtEl>
                                          <p:spTgt spid="7"/>
                                        </p:tgtEl>
                                      </p:cBhvr>
                                    </p:animEffect>
                                  </p:childTnLst>
                                </p:cTn>
                              </p:par>
                            </p:childTnLst>
                          </p:cTn>
                        </p:par>
                      </p:childTnLst>
                    </p:cTn>
                  </p:par>
                  <p:par>
                    <p:cTn id="69" fill="hold" nodeType="clickPar">
                      <p:stCondLst>
                        <p:cond delay="indefinite"/>
                        <p:cond evt="onBegin" delay="0">
                          <p:tn val="68"/>
                        </p:cond>
                      </p:stCondLst>
                      <p:childTnLst>
                        <p:par>
                          <p:cTn id="70" fill="hold" nodeType="afterGroup">
                            <p:stCondLst>
                              <p:cond delay="0"/>
                            </p:stCondLst>
                            <p:childTnLst>
                              <p:par>
                                <p:cTn id="71" presetID="42" presetClass="entr" presetSubtype="0" fill="hold" nodeType="clickEffect">
                                  <p:stCondLst>
                                    <p:cond delay="0"/>
                                  </p:stCondLst>
                                  <p:childTnLst>
                                    <p:set>
                                      <p:cBhvr>
                                        <p:cTn id="72" dur="1" fill="hold">
                                          <p:stCondLst>
                                            <p:cond delay="0"/>
                                          </p:stCondLst>
                                        </p:cTn>
                                        <p:tgtEl>
                                          <p:spTgt spid="2"/>
                                        </p:tgtEl>
                                        <p:attrNameLst>
                                          <p:attrName>style.visibility</p:attrName>
                                        </p:attrNameLst>
                                      </p:cBhvr>
                                      <p:to>
                                        <p:strVal val="visible"/>
                                      </p:to>
                                    </p:set>
                                    <p:animEffect transition="in" filter="fade">
                                      <p:cBhvr>
                                        <p:cTn id="73" dur="1000"/>
                                        <p:tgtEl>
                                          <p:spTgt spid="2"/>
                                        </p:tgtEl>
                                      </p:cBhvr>
                                    </p:animEffect>
                                    <p:anim calcmode="lin" valueType="num">
                                      <p:cBhvr>
                                        <p:cTn id="74" dur="1000" fill="hold"/>
                                        <p:tgtEl>
                                          <p:spTgt spid="2"/>
                                        </p:tgtEl>
                                        <p:attrNameLst>
                                          <p:attrName>ppt_x</p:attrName>
                                        </p:attrNameLst>
                                      </p:cBhvr>
                                      <p:tavLst>
                                        <p:tav tm="0">
                                          <p:val>
                                            <p:strVal val="#ppt_x"/>
                                          </p:val>
                                        </p:tav>
                                        <p:tav tm="100000">
                                          <p:val>
                                            <p:strVal val="#ppt_x"/>
                                          </p:val>
                                        </p:tav>
                                      </p:tavLst>
                                    </p:anim>
                                    <p:anim calcmode="lin" valueType="num">
                                      <p:cBhvr>
                                        <p:cTn id="7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 name="图片 46"/>
          <p:cNvPicPr>
            <a:picLocks noChangeAspect="1"/>
          </p:cNvPicPr>
          <p:nvPr/>
        </p:nvPicPr>
        <p:blipFill>
          <a:blip r:embed="rId3"/>
          <a:stretch>
            <a:fillRect/>
          </a:stretch>
        </p:blipFill>
        <p:spPr>
          <a:xfrm>
            <a:off x="6273358" y="828631"/>
            <a:ext cx="1531085" cy="626820"/>
          </a:xfrm>
          <a:prstGeom prst="rect">
            <a:avLst/>
          </a:prstGeom>
        </p:spPr>
      </p:pic>
      <p:pic>
        <p:nvPicPr>
          <p:cNvPr id="79" name="图片 78"/>
          <p:cNvPicPr>
            <a:picLocks noChangeAspect="1"/>
          </p:cNvPicPr>
          <p:nvPr/>
        </p:nvPicPr>
        <p:blipFill>
          <a:blip r:embed="rId3" cstate="email">
            <a:extLst>
              <a:ext uri="{28A0092B-C50C-407E-A947-70E740481C1C}">
                <a14:useLocalDpi xmlns:a14="http://schemas.microsoft.com/office/drawing/2010/main"/>
              </a:ext>
            </a:extLst>
          </a:blip>
          <a:srcRect r="53837"/>
          <a:stretch>
            <a:fillRect/>
          </a:stretch>
        </p:blipFill>
        <p:spPr>
          <a:xfrm>
            <a:off x="7742007" y="1665113"/>
            <a:ext cx="1183447" cy="1049534"/>
          </a:xfrm>
          <a:prstGeom prst="rect">
            <a:avLst/>
          </a:prstGeom>
        </p:spPr>
      </p:pic>
      <p:grpSp>
        <p:nvGrpSpPr>
          <p:cNvPr id="81" name="组合 40"/>
          <p:cNvGrpSpPr/>
          <p:nvPr/>
        </p:nvGrpSpPr>
        <p:grpSpPr>
          <a:xfrm>
            <a:off x="2807445" y="1029602"/>
            <a:ext cx="4650753" cy="347680"/>
            <a:chOff x="176329" y="-37830"/>
            <a:chExt cx="4651497" cy="347016"/>
          </a:xfrm>
        </p:grpSpPr>
        <p:grpSp>
          <p:nvGrpSpPr>
            <p:cNvPr id="82" name="组合 42"/>
            <p:cNvGrpSpPr/>
            <p:nvPr/>
          </p:nvGrpSpPr>
          <p:grpSpPr>
            <a:xfrm>
              <a:off x="1426007" y="-28721"/>
              <a:ext cx="3401819" cy="337907"/>
              <a:chOff x="-127094" y="-28721"/>
              <a:chExt cx="4921914" cy="337907"/>
            </a:xfrm>
          </p:grpSpPr>
          <p:sp>
            <p:nvSpPr>
              <p:cNvPr id="86" name="矩形 46"/>
              <p:cNvSpPr>
                <a:spLocks noChangeArrowheads="1"/>
              </p:cNvSpPr>
              <p:nvPr/>
            </p:nvSpPr>
            <p:spPr bwMode="auto">
              <a:xfrm>
                <a:off x="-127094" y="0"/>
                <a:ext cx="4772060" cy="276469"/>
              </a:xfrm>
              <a:prstGeom prst="rect">
                <a:avLst/>
              </a:prstGeom>
              <a:solidFill>
                <a:srgbClr val="FFFFFF"/>
              </a:solidFill>
              <a:ln w="9525">
                <a:solidFill>
                  <a:srgbClr val="92D050"/>
                </a:solidFill>
                <a:miter lim="800000"/>
              </a:ln>
            </p:spPr>
            <p:txBody>
              <a:bodyPr wrap="square">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50000"/>
                  </a:spcBef>
                </a:pPr>
                <a:endParaRPr lang="zh-CN" altLang="en-US" sz="1200" b="1">
                  <a:solidFill>
                    <a:srgbClr val="000000"/>
                  </a:solidFill>
                  <a:latin typeface="微软雅黑"/>
                  <a:ea typeface="微软雅黑"/>
                  <a:sym typeface="微软雅黑"/>
                </a:endParaRPr>
              </a:p>
            </p:txBody>
          </p:sp>
          <p:sp>
            <p:nvSpPr>
              <p:cNvPr id="87" name="Rectangle 6"/>
              <p:cNvSpPr>
                <a:spLocks noChangeArrowheads="1"/>
              </p:cNvSpPr>
              <p:nvPr/>
            </p:nvSpPr>
            <p:spPr bwMode="auto">
              <a:xfrm>
                <a:off x="784793" y="-28721"/>
                <a:ext cx="4010027" cy="337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600" b="1">
                    <a:solidFill>
                      <a:srgbClr val="968CFF"/>
                    </a:solidFill>
                    <a:latin typeface="微软雅黑"/>
                    <a:ea typeface="微软雅黑"/>
                    <a:sym typeface="微软雅黑"/>
                  </a:rPr>
                  <a:t>认识我们的眼睛</a:t>
                </a:r>
              </a:p>
            </p:txBody>
          </p:sp>
        </p:grpSp>
        <p:grpSp>
          <p:nvGrpSpPr>
            <p:cNvPr id="83" name="组合 43"/>
            <p:cNvGrpSpPr/>
            <p:nvPr/>
          </p:nvGrpSpPr>
          <p:grpSpPr>
            <a:xfrm>
              <a:off x="176329" y="-37830"/>
              <a:ext cx="1163943" cy="337907"/>
              <a:chOff x="176329" y="-37830"/>
              <a:chExt cx="1163943" cy="337907"/>
            </a:xfrm>
          </p:grpSpPr>
          <p:sp>
            <p:nvSpPr>
              <p:cNvPr id="84" name="矩形 44"/>
              <p:cNvSpPr>
                <a:spLocks noChangeArrowheads="1"/>
              </p:cNvSpPr>
              <p:nvPr/>
            </p:nvSpPr>
            <p:spPr bwMode="auto">
              <a:xfrm>
                <a:off x="176329" y="0"/>
                <a:ext cx="1152356" cy="295533"/>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100">
                  <a:solidFill>
                    <a:srgbClr val="FFFFFF"/>
                  </a:solidFill>
                  <a:latin typeface="微软雅黑"/>
                  <a:ea typeface="微软雅黑"/>
                  <a:sym typeface="微软雅黑"/>
                </a:endParaRPr>
              </a:p>
            </p:txBody>
          </p:sp>
          <p:sp>
            <p:nvSpPr>
              <p:cNvPr id="85" name="文本框 45"/>
              <p:cNvSpPr txBox="1">
                <a:spLocks noChangeArrowheads="1"/>
              </p:cNvSpPr>
              <p:nvPr/>
            </p:nvSpPr>
            <p:spPr bwMode="auto">
              <a:xfrm>
                <a:off x="378186" y="-37830"/>
                <a:ext cx="962086" cy="337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FFFFFF"/>
                    </a:solidFill>
                    <a:latin typeface="微软雅黑"/>
                    <a:ea typeface="微软雅黑"/>
                    <a:sym typeface="微软雅黑"/>
                  </a:rPr>
                  <a:t>第一章</a:t>
                </a:r>
              </a:p>
            </p:txBody>
          </p:sp>
        </p:grpSp>
      </p:grpSp>
      <p:grpSp>
        <p:nvGrpSpPr>
          <p:cNvPr id="88" name="组合 40"/>
          <p:cNvGrpSpPr/>
          <p:nvPr/>
        </p:nvGrpSpPr>
        <p:grpSpPr>
          <a:xfrm>
            <a:off x="2807445" y="1623368"/>
            <a:ext cx="4547197" cy="351975"/>
            <a:chOff x="176329" y="-37454"/>
            <a:chExt cx="4547924" cy="351302"/>
          </a:xfrm>
        </p:grpSpPr>
        <p:grpSp>
          <p:nvGrpSpPr>
            <p:cNvPr id="89" name="组合 42"/>
            <p:cNvGrpSpPr/>
            <p:nvPr/>
          </p:nvGrpSpPr>
          <p:grpSpPr>
            <a:xfrm>
              <a:off x="1426008" y="-37454"/>
              <a:ext cx="3298245" cy="337907"/>
              <a:chOff x="-127093" y="-37454"/>
              <a:chExt cx="4772059" cy="337907"/>
            </a:xfrm>
          </p:grpSpPr>
          <p:sp>
            <p:nvSpPr>
              <p:cNvPr id="93" name="矩形 46"/>
              <p:cNvSpPr>
                <a:spLocks noChangeArrowheads="1"/>
              </p:cNvSpPr>
              <p:nvPr/>
            </p:nvSpPr>
            <p:spPr bwMode="auto">
              <a:xfrm>
                <a:off x="-127093" y="0"/>
                <a:ext cx="4772059" cy="276469"/>
              </a:xfrm>
              <a:prstGeom prst="rect">
                <a:avLst/>
              </a:prstGeom>
              <a:solidFill>
                <a:srgbClr val="FFFFFF"/>
              </a:solidFill>
              <a:ln w="9525">
                <a:solidFill>
                  <a:srgbClr val="92D050"/>
                </a:solidFill>
                <a:miter lim="800000"/>
              </a:ln>
            </p:spPr>
            <p:txBody>
              <a:bodyPr wrap="square">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50000"/>
                  </a:spcBef>
                </a:pPr>
                <a:endParaRPr lang="zh-CN" altLang="en-US" sz="1200" b="1">
                  <a:solidFill>
                    <a:srgbClr val="000000"/>
                  </a:solidFill>
                  <a:latin typeface="微软雅黑"/>
                  <a:ea typeface="微软雅黑"/>
                  <a:sym typeface="微软雅黑"/>
                </a:endParaRPr>
              </a:p>
            </p:txBody>
          </p:sp>
          <p:sp>
            <p:nvSpPr>
              <p:cNvPr id="94" name="Rectangle 6"/>
              <p:cNvSpPr>
                <a:spLocks noChangeArrowheads="1"/>
              </p:cNvSpPr>
              <p:nvPr/>
            </p:nvSpPr>
            <p:spPr bwMode="auto">
              <a:xfrm>
                <a:off x="438659" y="-37454"/>
                <a:ext cx="4010027" cy="337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600" b="1">
                    <a:solidFill>
                      <a:srgbClr val="968CFF"/>
                    </a:solidFill>
                    <a:latin typeface="微软雅黑"/>
                    <a:ea typeface="微软雅黑"/>
                    <a:sym typeface="微软雅黑"/>
                  </a:rPr>
                  <a:t>近视眼的成因及其危害</a:t>
                </a:r>
              </a:p>
            </p:txBody>
          </p:sp>
        </p:grpSp>
        <p:grpSp>
          <p:nvGrpSpPr>
            <p:cNvPr id="90" name="组合 43"/>
            <p:cNvGrpSpPr/>
            <p:nvPr/>
          </p:nvGrpSpPr>
          <p:grpSpPr>
            <a:xfrm>
              <a:off x="176329" y="-24059"/>
              <a:ext cx="1152356" cy="337907"/>
              <a:chOff x="176329" y="-24059"/>
              <a:chExt cx="1152356" cy="337907"/>
            </a:xfrm>
          </p:grpSpPr>
          <p:sp>
            <p:nvSpPr>
              <p:cNvPr id="91" name="矩形 44"/>
              <p:cNvSpPr>
                <a:spLocks noChangeArrowheads="1"/>
              </p:cNvSpPr>
              <p:nvPr/>
            </p:nvSpPr>
            <p:spPr bwMode="auto">
              <a:xfrm>
                <a:off x="176329" y="0"/>
                <a:ext cx="1152356" cy="27646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100">
                  <a:solidFill>
                    <a:srgbClr val="FFFFFF"/>
                  </a:solidFill>
                  <a:latin typeface="微软雅黑"/>
                  <a:ea typeface="微软雅黑"/>
                  <a:sym typeface="微软雅黑"/>
                </a:endParaRPr>
              </a:p>
            </p:txBody>
          </p:sp>
          <p:sp>
            <p:nvSpPr>
              <p:cNvPr id="92" name="文本框 45"/>
              <p:cNvSpPr txBox="1">
                <a:spLocks noChangeArrowheads="1"/>
              </p:cNvSpPr>
              <p:nvPr/>
            </p:nvSpPr>
            <p:spPr bwMode="auto">
              <a:xfrm>
                <a:off x="364384" y="-24059"/>
                <a:ext cx="962086" cy="337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FFFFFF"/>
                    </a:solidFill>
                    <a:latin typeface="微软雅黑"/>
                    <a:ea typeface="微软雅黑"/>
                    <a:sym typeface="微软雅黑"/>
                  </a:rPr>
                  <a:t>第二章</a:t>
                </a:r>
              </a:p>
            </p:txBody>
          </p:sp>
        </p:grpSp>
      </p:grpSp>
      <p:grpSp>
        <p:nvGrpSpPr>
          <p:cNvPr id="95" name="组合 40"/>
          <p:cNvGrpSpPr/>
          <p:nvPr/>
        </p:nvGrpSpPr>
        <p:grpSpPr>
          <a:xfrm>
            <a:off x="2807445" y="2207176"/>
            <a:ext cx="4547197" cy="349824"/>
            <a:chOff x="176329" y="-47018"/>
            <a:chExt cx="4547924" cy="349155"/>
          </a:xfrm>
        </p:grpSpPr>
        <p:grpSp>
          <p:nvGrpSpPr>
            <p:cNvPr id="96" name="组合 42"/>
            <p:cNvGrpSpPr/>
            <p:nvPr/>
          </p:nvGrpSpPr>
          <p:grpSpPr>
            <a:xfrm>
              <a:off x="1426008" y="-35770"/>
              <a:ext cx="3298245" cy="337907"/>
              <a:chOff x="-127093" y="-35770"/>
              <a:chExt cx="4772059" cy="337907"/>
            </a:xfrm>
          </p:grpSpPr>
          <p:sp>
            <p:nvSpPr>
              <p:cNvPr id="100" name="矩形 46"/>
              <p:cNvSpPr>
                <a:spLocks noChangeArrowheads="1"/>
              </p:cNvSpPr>
              <p:nvPr/>
            </p:nvSpPr>
            <p:spPr bwMode="auto">
              <a:xfrm>
                <a:off x="-127093" y="0"/>
                <a:ext cx="4772059" cy="276469"/>
              </a:xfrm>
              <a:prstGeom prst="rect">
                <a:avLst/>
              </a:prstGeom>
              <a:solidFill>
                <a:srgbClr val="FFFFFF"/>
              </a:solidFill>
              <a:ln w="9525">
                <a:solidFill>
                  <a:srgbClr val="92D050"/>
                </a:solidFill>
                <a:miter lim="800000"/>
              </a:ln>
            </p:spPr>
            <p:txBody>
              <a:bodyPr wrap="square">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50000"/>
                  </a:spcBef>
                </a:pPr>
                <a:endParaRPr lang="zh-CN" altLang="en-US" sz="1200" b="1">
                  <a:solidFill>
                    <a:srgbClr val="000000"/>
                  </a:solidFill>
                  <a:latin typeface="微软雅黑"/>
                  <a:ea typeface="微软雅黑"/>
                  <a:sym typeface="微软雅黑"/>
                </a:endParaRPr>
              </a:p>
            </p:txBody>
          </p:sp>
          <p:sp>
            <p:nvSpPr>
              <p:cNvPr id="101" name="Rectangle 6"/>
              <p:cNvSpPr>
                <a:spLocks noChangeArrowheads="1"/>
              </p:cNvSpPr>
              <p:nvPr/>
            </p:nvSpPr>
            <p:spPr bwMode="auto">
              <a:xfrm>
                <a:off x="474579" y="-35770"/>
                <a:ext cx="4010027" cy="337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600" b="1">
                    <a:solidFill>
                      <a:srgbClr val="968CFF"/>
                    </a:solidFill>
                    <a:latin typeface="微软雅黑"/>
                    <a:ea typeface="微软雅黑"/>
                    <a:sym typeface="微软雅黑"/>
                  </a:rPr>
                  <a:t>了解近视前的十大征兆</a:t>
                </a:r>
              </a:p>
            </p:txBody>
          </p:sp>
        </p:grpSp>
        <p:grpSp>
          <p:nvGrpSpPr>
            <p:cNvPr id="97" name="组合 43"/>
            <p:cNvGrpSpPr/>
            <p:nvPr/>
          </p:nvGrpSpPr>
          <p:grpSpPr>
            <a:xfrm>
              <a:off x="176329" y="-47018"/>
              <a:ext cx="1152356" cy="337907"/>
              <a:chOff x="176329" y="-47018"/>
              <a:chExt cx="1152356" cy="337907"/>
            </a:xfrm>
          </p:grpSpPr>
          <p:sp>
            <p:nvSpPr>
              <p:cNvPr id="98" name="矩形 44"/>
              <p:cNvSpPr>
                <a:spLocks noChangeArrowheads="1"/>
              </p:cNvSpPr>
              <p:nvPr/>
            </p:nvSpPr>
            <p:spPr bwMode="auto">
              <a:xfrm>
                <a:off x="176329" y="0"/>
                <a:ext cx="1152356" cy="276469"/>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100">
                  <a:solidFill>
                    <a:srgbClr val="FFFFFF"/>
                  </a:solidFill>
                  <a:latin typeface="微软雅黑"/>
                  <a:ea typeface="微软雅黑"/>
                  <a:sym typeface="微软雅黑"/>
                </a:endParaRPr>
              </a:p>
            </p:txBody>
          </p:sp>
          <p:sp>
            <p:nvSpPr>
              <p:cNvPr id="99" name="文本框 45"/>
              <p:cNvSpPr txBox="1">
                <a:spLocks noChangeArrowheads="1"/>
              </p:cNvSpPr>
              <p:nvPr/>
            </p:nvSpPr>
            <p:spPr bwMode="auto">
              <a:xfrm>
                <a:off x="364384" y="-47018"/>
                <a:ext cx="962086" cy="337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FFFFFF"/>
                    </a:solidFill>
                    <a:latin typeface="微软雅黑"/>
                    <a:ea typeface="微软雅黑"/>
                    <a:sym typeface="微软雅黑"/>
                  </a:rPr>
                  <a:t>第三章</a:t>
                </a:r>
              </a:p>
            </p:txBody>
          </p:sp>
        </p:grpSp>
      </p:grpSp>
      <p:grpSp>
        <p:nvGrpSpPr>
          <p:cNvPr id="102" name="组合 40"/>
          <p:cNvGrpSpPr/>
          <p:nvPr/>
        </p:nvGrpSpPr>
        <p:grpSpPr>
          <a:xfrm>
            <a:off x="2807445" y="2814894"/>
            <a:ext cx="4547197" cy="342904"/>
            <a:chOff x="176329" y="-32717"/>
            <a:chExt cx="4547924" cy="342248"/>
          </a:xfrm>
        </p:grpSpPr>
        <p:grpSp>
          <p:nvGrpSpPr>
            <p:cNvPr id="103" name="组合 42"/>
            <p:cNvGrpSpPr/>
            <p:nvPr/>
          </p:nvGrpSpPr>
          <p:grpSpPr>
            <a:xfrm>
              <a:off x="1426008" y="-28376"/>
              <a:ext cx="3298245" cy="337907"/>
              <a:chOff x="-127093" y="-28376"/>
              <a:chExt cx="4772059" cy="337907"/>
            </a:xfrm>
          </p:grpSpPr>
          <p:sp>
            <p:nvSpPr>
              <p:cNvPr id="107" name="矩形 46"/>
              <p:cNvSpPr>
                <a:spLocks noChangeArrowheads="1"/>
              </p:cNvSpPr>
              <p:nvPr/>
            </p:nvSpPr>
            <p:spPr bwMode="auto">
              <a:xfrm>
                <a:off x="-127093" y="0"/>
                <a:ext cx="4772059" cy="276469"/>
              </a:xfrm>
              <a:prstGeom prst="rect">
                <a:avLst/>
              </a:prstGeom>
              <a:solidFill>
                <a:srgbClr val="FFFFFF"/>
              </a:solidFill>
              <a:ln w="9525">
                <a:solidFill>
                  <a:srgbClr val="92D050"/>
                </a:solidFill>
                <a:miter lim="800000"/>
              </a:ln>
            </p:spPr>
            <p:txBody>
              <a:bodyPr wrap="square">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50000"/>
                  </a:spcBef>
                </a:pPr>
                <a:endParaRPr lang="zh-CN" altLang="en-US" sz="1200" b="1">
                  <a:solidFill>
                    <a:srgbClr val="000000"/>
                  </a:solidFill>
                  <a:latin typeface="微软雅黑"/>
                  <a:ea typeface="微软雅黑"/>
                  <a:sym typeface="微软雅黑"/>
                </a:endParaRPr>
              </a:p>
            </p:txBody>
          </p:sp>
          <p:sp>
            <p:nvSpPr>
              <p:cNvPr id="108" name="Rectangle 6"/>
              <p:cNvSpPr>
                <a:spLocks noChangeArrowheads="1"/>
              </p:cNvSpPr>
              <p:nvPr/>
            </p:nvSpPr>
            <p:spPr bwMode="auto">
              <a:xfrm>
                <a:off x="634939" y="-28376"/>
                <a:ext cx="4010027" cy="337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600" b="1">
                    <a:solidFill>
                      <a:srgbClr val="968CFF"/>
                    </a:solidFill>
                    <a:latin typeface="微软雅黑"/>
                    <a:ea typeface="微软雅黑"/>
                    <a:sym typeface="微软雅黑"/>
                  </a:rPr>
                  <a:t>我们该如何预防近视</a:t>
                </a:r>
              </a:p>
            </p:txBody>
          </p:sp>
        </p:grpSp>
        <p:grpSp>
          <p:nvGrpSpPr>
            <p:cNvPr id="104" name="组合 43"/>
            <p:cNvGrpSpPr/>
            <p:nvPr/>
          </p:nvGrpSpPr>
          <p:grpSpPr>
            <a:xfrm>
              <a:off x="176329" y="-32717"/>
              <a:ext cx="1163943" cy="337907"/>
              <a:chOff x="176329" y="-32717"/>
              <a:chExt cx="1163943" cy="337907"/>
            </a:xfrm>
          </p:grpSpPr>
          <p:sp>
            <p:nvSpPr>
              <p:cNvPr id="105" name="矩形 44"/>
              <p:cNvSpPr>
                <a:spLocks noChangeArrowheads="1"/>
              </p:cNvSpPr>
              <p:nvPr/>
            </p:nvSpPr>
            <p:spPr bwMode="auto">
              <a:xfrm>
                <a:off x="176329" y="0"/>
                <a:ext cx="1152356" cy="276469"/>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100">
                  <a:solidFill>
                    <a:srgbClr val="FFFFFF"/>
                  </a:solidFill>
                  <a:latin typeface="微软雅黑"/>
                  <a:ea typeface="微软雅黑"/>
                  <a:sym typeface="微软雅黑"/>
                </a:endParaRPr>
              </a:p>
            </p:txBody>
          </p:sp>
          <p:sp>
            <p:nvSpPr>
              <p:cNvPr id="106" name="文本框 45"/>
              <p:cNvSpPr txBox="1">
                <a:spLocks noChangeArrowheads="1"/>
              </p:cNvSpPr>
              <p:nvPr/>
            </p:nvSpPr>
            <p:spPr bwMode="auto">
              <a:xfrm>
                <a:off x="378186" y="-32717"/>
                <a:ext cx="962086" cy="337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FFFFFF"/>
                    </a:solidFill>
                    <a:latin typeface="微软雅黑"/>
                    <a:ea typeface="微软雅黑"/>
                    <a:sym typeface="微软雅黑"/>
                  </a:rPr>
                  <a:t>第四章</a:t>
                </a:r>
              </a:p>
            </p:txBody>
          </p:sp>
        </p:grpSp>
      </p:grpSp>
      <p:grpSp>
        <p:nvGrpSpPr>
          <p:cNvPr id="109" name="组合 40"/>
          <p:cNvGrpSpPr/>
          <p:nvPr/>
        </p:nvGrpSpPr>
        <p:grpSpPr>
          <a:xfrm>
            <a:off x="2807445" y="3408284"/>
            <a:ext cx="4547197" cy="346143"/>
            <a:chOff x="176329" y="-32718"/>
            <a:chExt cx="4547924" cy="345481"/>
          </a:xfrm>
        </p:grpSpPr>
        <p:grpSp>
          <p:nvGrpSpPr>
            <p:cNvPr id="110" name="组合 42"/>
            <p:cNvGrpSpPr/>
            <p:nvPr/>
          </p:nvGrpSpPr>
          <p:grpSpPr>
            <a:xfrm>
              <a:off x="1426008" y="-25144"/>
              <a:ext cx="3298245" cy="337907"/>
              <a:chOff x="-127093" y="-25144"/>
              <a:chExt cx="4772059" cy="337907"/>
            </a:xfrm>
          </p:grpSpPr>
          <p:sp>
            <p:nvSpPr>
              <p:cNvPr id="114" name="矩形 46"/>
              <p:cNvSpPr>
                <a:spLocks noChangeArrowheads="1"/>
              </p:cNvSpPr>
              <p:nvPr/>
            </p:nvSpPr>
            <p:spPr bwMode="auto">
              <a:xfrm>
                <a:off x="-127093" y="0"/>
                <a:ext cx="4772059" cy="276469"/>
              </a:xfrm>
              <a:prstGeom prst="rect">
                <a:avLst/>
              </a:prstGeom>
              <a:solidFill>
                <a:srgbClr val="FFFFFF"/>
              </a:solidFill>
              <a:ln w="9525">
                <a:solidFill>
                  <a:srgbClr val="92D050"/>
                </a:solidFill>
                <a:miter lim="800000"/>
              </a:ln>
            </p:spPr>
            <p:txBody>
              <a:bodyPr wrap="square">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spcBef>
                    <a:spcPct val="50000"/>
                  </a:spcBef>
                </a:pPr>
                <a:endParaRPr lang="zh-CN" altLang="en-US" sz="1200" b="1">
                  <a:solidFill>
                    <a:srgbClr val="000000"/>
                  </a:solidFill>
                  <a:latin typeface="微软雅黑"/>
                  <a:ea typeface="微软雅黑"/>
                  <a:sym typeface="微软雅黑"/>
                </a:endParaRPr>
              </a:p>
            </p:txBody>
          </p:sp>
          <p:sp>
            <p:nvSpPr>
              <p:cNvPr id="115" name="Rectangle 6"/>
              <p:cNvSpPr>
                <a:spLocks noChangeArrowheads="1"/>
              </p:cNvSpPr>
              <p:nvPr/>
            </p:nvSpPr>
            <p:spPr bwMode="auto">
              <a:xfrm>
                <a:off x="527838" y="-25144"/>
                <a:ext cx="4010027" cy="337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1600" b="1">
                    <a:solidFill>
                      <a:srgbClr val="968CFF"/>
                    </a:solidFill>
                    <a:latin typeface="微软雅黑"/>
                    <a:ea typeface="微软雅黑"/>
                    <a:sym typeface="微软雅黑"/>
                  </a:rPr>
                  <a:t>保护视力我们一起行动</a:t>
                </a:r>
              </a:p>
            </p:txBody>
          </p:sp>
        </p:grpSp>
        <p:grpSp>
          <p:nvGrpSpPr>
            <p:cNvPr id="111" name="组合 43"/>
            <p:cNvGrpSpPr/>
            <p:nvPr/>
          </p:nvGrpSpPr>
          <p:grpSpPr>
            <a:xfrm>
              <a:off x="176329" y="-32718"/>
              <a:ext cx="1152356" cy="337907"/>
              <a:chOff x="176329" y="-32718"/>
              <a:chExt cx="1152356" cy="337907"/>
            </a:xfrm>
          </p:grpSpPr>
          <p:sp>
            <p:nvSpPr>
              <p:cNvPr id="112" name="矩形 44"/>
              <p:cNvSpPr>
                <a:spLocks noChangeArrowheads="1"/>
              </p:cNvSpPr>
              <p:nvPr/>
            </p:nvSpPr>
            <p:spPr bwMode="auto">
              <a:xfrm>
                <a:off x="176329" y="0"/>
                <a:ext cx="1152356" cy="276469"/>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1100">
                  <a:solidFill>
                    <a:srgbClr val="FFFFFF"/>
                  </a:solidFill>
                  <a:latin typeface="微软雅黑"/>
                  <a:ea typeface="微软雅黑"/>
                  <a:sym typeface="微软雅黑"/>
                </a:endParaRPr>
              </a:p>
            </p:txBody>
          </p:sp>
          <p:sp>
            <p:nvSpPr>
              <p:cNvPr id="113" name="文本框 45"/>
              <p:cNvSpPr txBox="1">
                <a:spLocks noChangeArrowheads="1"/>
              </p:cNvSpPr>
              <p:nvPr/>
            </p:nvSpPr>
            <p:spPr bwMode="auto">
              <a:xfrm>
                <a:off x="350178" y="-32718"/>
                <a:ext cx="962086" cy="337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600" b="1">
                    <a:solidFill>
                      <a:srgbClr val="FFFFFF"/>
                    </a:solidFill>
                    <a:latin typeface="微软雅黑"/>
                    <a:ea typeface="微软雅黑"/>
                    <a:sym typeface="微软雅黑"/>
                  </a:rPr>
                  <a:t>第五章</a:t>
                </a:r>
              </a:p>
            </p:txBody>
          </p:sp>
        </p:grpSp>
      </p:grpSp>
      <p:pic>
        <p:nvPicPr>
          <p:cNvPr id="117" name="图片 116"/>
          <p:cNvPicPr>
            <a:picLocks noChangeAspect="1"/>
          </p:cNvPicPr>
          <p:nvPr/>
        </p:nvPicPr>
        <p:blipFill>
          <a:blip r:embed="rId3"/>
          <a:stretch>
            <a:fillRect/>
          </a:stretch>
        </p:blipFill>
        <p:spPr>
          <a:xfrm flipH="1">
            <a:off x="565638" y="638673"/>
            <a:ext cx="1942963" cy="795441"/>
          </a:xfrm>
          <a:prstGeom prst="rect">
            <a:avLst/>
          </a:prstGeom>
        </p:spPr>
      </p:pic>
      <p:pic>
        <p:nvPicPr>
          <p:cNvPr id="118" name="图片 1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99684" y="81853"/>
            <a:ext cx="1189113" cy="486818"/>
          </a:xfrm>
          <a:prstGeom prst="rect">
            <a:avLst/>
          </a:prstGeom>
        </p:spPr>
      </p:pic>
      <p:pic>
        <p:nvPicPr>
          <p:cNvPr id="124" name="图片 123"/>
          <p:cNvPicPr>
            <a:picLocks noChangeAspect="1"/>
          </p:cNvPicPr>
          <p:nvPr/>
        </p:nvPicPr>
        <p:blipFill>
          <a:blip r:embed="rId4"/>
          <a:stretch>
            <a:fillRect/>
          </a:stretch>
        </p:blipFill>
        <p:spPr>
          <a:xfrm>
            <a:off x="7180695" y="96109"/>
            <a:ext cx="1364463" cy="1334801"/>
          </a:xfrm>
          <a:prstGeom prst="rect">
            <a:avLst/>
          </a:prstGeom>
        </p:spPr>
      </p:pic>
      <p:grpSp>
        <p:nvGrpSpPr>
          <p:cNvPr id="126" name="组合 125"/>
          <p:cNvGrpSpPr/>
          <p:nvPr/>
        </p:nvGrpSpPr>
        <p:grpSpPr>
          <a:xfrm>
            <a:off x="367887" y="1422704"/>
            <a:ext cx="1980435" cy="830997"/>
            <a:chOff x="922156" y="1543289"/>
            <a:chExt cx="1980435" cy="830997"/>
          </a:xfrm>
        </p:grpSpPr>
        <p:sp>
          <p:nvSpPr>
            <p:cNvPr id="127" name="文本框 126"/>
            <p:cNvSpPr txBox="1"/>
            <p:nvPr/>
          </p:nvSpPr>
          <p:spPr>
            <a:xfrm>
              <a:off x="922156" y="1543289"/>
              <a:ext cx="1980435" cy="830997"/>
            </a:xfrm>
            <a:prstGeom prst="rect">
              <a:avLst/>
            </a:prstGeom>
            <a:noFill/>
          </p:spPr>
          <p:txBody>
            <a:bodyPr wrap="square" rtlCol="0">
              <a:spAutoFit/>
            </a:bodyPr>
            <a:lstStyle/>
            <a:p>
              <a:pPr algn="ctr"/>
              <a:r>
                <a:rPr lang="zh-CN" altLang="en-US" sz="4800" b="1">
                  <a:ln w="152400">
                    <a:solidFill>
                      <a:schemeClr val="bg1"/>
                    </a:solidFill>
                  </a:ln>
                  <a:solidFill>
                    <a:schemeClr val="bg1"/>
                  </a:solidFill>
                  <a:latin typeface="微软雅黑"/>
                  <a:ea typeface="微软雅黑"/>
                  <a:sym typeface="微软雅黑"/>
                </a:rPr>
                <a:t>目 录</a:t>
              </a:r>
            </a:p>
          </p:txBody>
        </p:sp>
        <p:sp>
          <p:nvSpPr>
            <p:cNvPr id="128" name="文本框 127"/>
            <p:cNvSpPr txBox="1"/>
            <p:nvPr/>
          </p:nvSpPr>
          <p:spPr>
            <a:xfrm>
              <a:off x="922156" y="1543289"/>
              <a:ext cx="1980435" cy="830997"/>
            </a:xfrm>
            <a:prstGeom prst="rect">
              <a:avLst/>
            </a:prstGeom>
            <a:noFill/>
          </p:spPr>
          <p:txBody>
            <a:bodyPr wrap="square" rtlCol="0">
              <a:spAutoFit/>
            </a:bodyPr>
            <a:lstStyle/>
            <a:p>
              <a:pPr algn="ctr"/>
              <a:r>
                <a:rPr lang="zh-CN" altLang="en-US" sz="4800" b="1">
                  <a:solidFill>
                    <a:srgbClr val="92D050"/>
                  </a:solidFill>
                  <a:latin typeface="微软雅黑"/>
                  <a:ea typeface="微软雅黑"/>
                  <a:sym typeface="微软雅黑"/>
                </a:rPr>
                <a:t>目 录</a:t>
              </a:r>
            </a:p>
          </p:txBody>
        </p:sp>
      </p:grpSp>
      <p:pic>
        <p:nvPicPr>
          <p:cNvPr id="58" name="图片 5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24334" y="2360752"/>
            <a:ext cx="1890618" cy="2734504"/>
          </a:xfrm>
          <a:prstGeom prst="rect">
            <a:avLst/>
          </a:prstGeom>
        </p:spPr>
      </p:pic>
      <p:grpSp>
        <p:nvGrpSpPr>
          <p:cNvPr id="71" name="组合 70"/>
          <p:cNvGrpSpPr/>
          <p:nvPr/>
        </p:nvGrpSpPr>
        <p:grpSpPr>
          <a:xfrm>
            <a:off x="2513389" y="287245"/>
            <a:ext cx="4161142" cy="798949"/>
            <a:chOff x="2671198" y="2953054"/>
            <a:chExt cx="4161142" cy="798949"/>
          </a:xfrm>
        </p:grpSpPr>
        <p:sp>
          <p:nvSpPr>
            <p:cNvPr id="72" name="文本框 71"/>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73" name="文本框 72"/>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74" name="文本框 73"/>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75" name="文本框 74"/>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76" name="文本框 75"/>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grpSp>
        <p:nvGrpSpPr>
          <p:cNvPr id="77" name="组合 76"/>
          <p:cNvGrpSpPr/>
          <p:nvPr/>
        </p:nvGrpSpPr>
        <p:grpSpPr>
          <a:xfrm rot="5400000">
            <a:off x="6046395" y="2271570"/>
            <a:ext cx="4038034" cy="675838"/>
            <a:chOff x="2671197" y="2953054"/>
            <a:chExt cx="4038034" cy="675838"/>
          </a:xfrm>
        </p:grpSpPr>
        <p:sp>
          <p:nvSpPr>
            <p:cNvPr id="78" name="文本框 77"/>
            <p:cNvSpPr txBox="1"/>
            <p:nvPr/>
          </p:nvSpPr>
          <p:spPr>
            <a:xfrm>
              <a:off x="3707703" y="3290338"/>
              <a:ext cx="388307" cy="338554"/>
            </a:xfrm>
            <a:prstGeom prst="rect">
              <a:avLst/>
            </a:prstGeom>
            <a:noFill/>
          </p:spPr>
          <p:txBody>
            <a:bodyPr wrap="square" rtlCol="0">
              <a:spAutoFit/>
            </a:bodyPr>
            <a:lstStyle/>
            <a:p>
              <a:r>
                <a:rPr lang="en-US" altLang="zh-CN" sz="1600" b="1">
                  <a:solidFill>
                    <a:srgbClr val="FFFF00">
                      <a:alpha val="46000"/>
                    </a:srgbClr>
                  </a:solidFill>
                  <a:latin typeface="微软雅黑"/>
                  <a:ea typeface="微软雅黑"/>
                  <a:sym typeface="微软雅黑"/>
                </a:rPr>
                <a:t>E</a:t>
              </a:r>
              <a:endParaRPr lang="zh-CN" altLang="en-US" sz="1600" b="1">
                <a:solidFill>
                  <a:srgbClr val="FFFF00">
                    <a:alpha val="46000"/>
                  </a:srgbClr>
                </a:solidFill>
                <a:latin typeface="微软雅黑"/>
                <a:ea typeface="微软雅黑"/>
                <a:sym typeface="微软雅黑"/>
              </a:endParaRPr>
            </a:p>
          </p:txBody>
        </p:sp>
        <p:sp>
          <p:nvSpPr>
            <p:cNvPr id="80" name="文本框 79"/>
            <p:cNvSpPr txBox="1"/>
            <p:nvPr/>
          </p:nvSpPr>
          <p:spPr>
            <a:xfrm>
              <a:off x="2671197" y="3060676"/>
              <a:ext cx="388307" cy="276999"/>
            </a:xfrm>
            <a:prstGeom prst="rect">
              <a:avLst/>
            </a:prstGeom>
            <a:noFill/>
          </p:spPr>
          <p:txBody>
            <a:bodyPr wrap="square" rtlCol="0">
              <a:spAutoFit/>
            </a:bodyPr>
            <a:lstStyle/>
            <a:p>
              <a:r>
                <a:rPr lang="en-US" altLang="zh-CN" sz="1200" b="1">
                  <a:solidFill>
                    <a:srgbClr val="968CFF">
                      <a:alpha val="46000"/>
                    </a:srgbClr>
                  </a:solidFill>
                  <a:latin typeface="微软雅黑"/>
                  <a:ea typeface="微软雅黑"/>
                  <a:sym typeface="微软雅黑"/>
                </a:rPr>
                <a:t>E</a:t>
              </a:r>
              <a:endParaRPr lang="zh-CN" altLang="en-US" sz="1200" b="1">
                <a:solidFill>
                  <a:srgbClr val="968CFF">
                    <a:alpha val="46000"/>
                  </a:srgbClr>
                </a:solidFill>
                <a:latin typeface="微软雅黑"/>
                <a:ea typeface="微软雅黑"/>
                <a:sym typeface="微软雅黑"/>
              </a:endParaRPr>
            </a:p>
          </p:txBody>
        </p:sp>
        <p:sp>
          <p:nvSpPr>
            <p:cNvPr id="116" name="文本框 115"/>
            <p:cNvSpPr txBox="1"/>
            <p:nvPr/>
          </p:nvSpPr>
          <p:spPr>
            <a:xfrm rot="16200000">
              <a:off x="5472910" y="3016403"/>
              <a:ext cx="388307" cy="261610"/>
            </a:xfrm>
            <a:prstGeom prst="rect">
              <a:avLst/>
            </a:prstGeom>
            <a:noFill/>
          </p:spPr>
          <p:txBody>
            <a:bodyPr wrap="square" rtlCol="0">
              <a:spAutoFit/>
            </a:bodyPr>
            <a:lstStyle/>
            <a:p>
              <a:r>
                <a:rPr lang="en-US" altLang="zh-CN" sz="1050" b="1">
                  <a:solidFill>
                    <a:srgbClr val="E25BDD">
                      <a:alpha val="46000"/>
                    </a:srgbClr>
                  </a:solidFill>
                  <a:latin typeface="微软雅黑"/>
                  <a:ea typeface="微软雅黑"/>
                  <a:sym typeface="微软雅黑"/>
                </a:rPr>
                <a:t>E</a:t>
              </a:r>
              <a:endParaRPr lang="zh-CN" altLang="en-US" sz="1050" b="1">
                <a:solidFill>
                  <a:srgbClr val="E25BDD">
                    <a:alpha val="46000"/>
                  </a:srgbClr>
                </a:solidFill>
                <a:latin typeface="微软雅黑"/>
                <a:ea typeface="微软雅黑"/>
                <a:sym typeface="微软雅黑"/>
              </a:endParaRPr>
            </a:p>
          </p:txBody>
        </p:sp>
        <p:sp>
          <p:nvSpPr>
            <p:cNvPr id="125" name="文本框 124"/>
            <p:cNvSpPr txBox="1"/>
            <p:nvPr/>
          </p:nvSpPr>
          <p:spPr>
            <a:xfrm rot="5400000">
              <a:off x="6345800" y="3174127"/>
              <a:ext cx="388307" cy="338554"/>
            </a:xfrm>
            <a:prstGeom prst="rect">
              <a:avLst/>
            </a:prstGeom>
            <a:noFill/>
          </p:spPr>
          <p:txBody>
            <a:bodyPr wrap="square" rtlCol="0">
              <a:spAutoFit/>
            </a:bodyPr>
            <a:lstStyle/>
            <a:p>
              <a:r>
                <a:rPr lang="en-US" altLang="zh-CN" sz="1600" b="1">
                  <a:solidFill>
                    <a:srgbClr val="92D050">
                      <a:alpha val="46000"/>
                    </a:srgbClr>
                  </a:solidFill>
                  <a:latin typeface="微软雅黑"/>
                  <a:ea typeface="微软雅黑"/>
                  <a:sym typeface="微软雅黑"/>
                </a:rPr>
                <a:t>E</a:t>
              </a:r>
              <a:endParaRPr lang="zh-CN" altLang="en-US" sz="1600" b="1">
                <a:solidFill>
                  <a:srgbClr val="92D050">
                    <a:alpha val="46000"/>
                  </a:srgbClr>
                </a:solidFill>
                <a:latin typeface="微软雅黑"/>
                <a:ea typeface="微软雅黑"/>
                <a:sym typeface="微软雅黑"/>
              </a:endParaRPr>
            </a:p>
          </p:txBody>
        </p:sp>
        <p:sp>
          <p:nvSpPr>
            <p:cNvPr id="129" name="文本框 128"/>
            <p:cNvSpPr txBox="1"/>
            <p:nvPr/>
          </p:nvSpPr>
          <p:spPr>
            <a:xfrm>
              <a:off x="5051482" y="3320584"/>
              <a:ext cx="388307" cy="261610"/>
            </a:xfrm>
            <a:prstGeom prst="rect">
              <a:avLst/>
            </a:prstGeom>
            <a:noFill/>
          </p:spPr>
          <p:txBody>
            <a:bodyPr wrap="square" rtlCol="0">
              <a:spAutoFit/>
            </a:bodyPr>
            <a:lstStyle/>
            <a:p>
              <a:r>
                <a:rPr lang="en-US" altLang="zh-CN" sz="1100" b="1">
                  <a:solidFill>
                    <a:srgbClr val="968CFF">
                      <a:alpha val="46000"/>
                    </a:srgbClr>
                  </a:solidFill>
                  <a:latin typeface="微软雅黑"/>
                  <a:ea typeface="微软雅黑"/>
                  <a:sym typeface="微软雅黑"/>
                </a:rPr>
                <a:t>E</a:t>
              </a:r>
              <a:endParaRPr lang="zh-CN" altLang="en-US" sz="1100" b="1">
                <a:solidFill>
                  <a:srgbClr val="968CFF">
                    <a:alpha val="46000"/>
                  </a:srgbClr>
                </a:solidFill>
                <a:latin typeface="微软雅黑"/>
                <a:ea typeface="微软雅黑"/>
                <a:sym typeface="微软雅黑"/>
              </a:endParaRPr>
            </a:p>
          </p:txBody>
        </p:sp>
      </p:gr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nodeType="afterEffect">
                                  <p:stCondLst>
                                    <p:cond delay="0"/>
                                  </p:stCondLst>
                                  <p:childTnLst>
                                    <p:set>
                                      <p:cBhvr>
                                        <p:cTn id="6" dur="1" fill="hold">
                                          <p:stCondLst>
                                            <p:cond delay="0"/>
                                          </p:stCondLst>
                                        </p:cTn>
                                        <p:tgtEl>
                                          <p:spTgt spid="117"/>
                                        </p:tgtEl>
                                        <p:attrNameLst>
                                          <p:attrName>style.visibility</p:attrName>
                                        </p:attrNameLst>
                                      </p:cBhvr>
                                      <p:to>
                                        <p:strVal val="visible"/>
                                      </p:to>
                                    </p:set>
                                    <p:anim calcmode="lin" valueType="num">
                                      <p:cBhvr additive="base">
                                        <p:cTn id="7" dur="500" fill="hold"/>
                                        <p:tgtEl>
                                          <p:spTgt spid="117"/>
                                        </p:tgtEl>
                                        <p:attrNameLst>
                                          <p:attrName>ppt_x</p:attrName>
                                        </p:attrNameLst>
                                      </p:cBhvr>
                                      <p:tavLst>
                                        <p:tav tm="0">
                                          <p:val>
                                            <p:strVal val="0-#ppt_w/2"/>
                                          </p:val>
                                        </p:tav>
                                        <p:tav tm="100000">
                                          <p:val>
                                            <p:strVal val="#ppt_x"/>
                                          </p:val>
                                        </p:tav>
                                      </p:tavLst>
                                    </p:anim>
                                    <p:anim calcmode="lin" valueType="num">
                                      <p:cBhvr additive="base">
                                        <p:cTn id="8" dur="500" fill="hold"/>
                                        <p:tgtEl>
                                          <p:spTgt spid="117"/>
                                        </p:tgtEl>
                                        <p:attrNameLst>
                                          <p:attrName>ppt_y</p:attrName>
                                        </p:attrNameLst>
                                      </p:cBhvr>
                                      <p:tavLst>
                                        <p:tav tm="0">
                                          <p:val>
                                            <p:strVal val="#ppt_y"/>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118"/>
                                        </p:tgtEl>
                                        <p:attrNameLst>
                                          <p:attrName>style.visibility</p:attrName>
                                        </p:attrNameLst>
                                      </p:cBhvr>
                                      <p:to>
                                        <p:strVal val="visible"/>
                                      </p:to>
                                    </p:set>
                                    <p:anim calcmode="lin" valueType="num">
                                      <p:cBhvr additive="base">
                                        <p:cTn id="11" dur="500" fill="hold"/>
                                        <p:tgtEl>
                                          <p:spTgt spid="118"/>
                                        </p:tgtEl>
                                        <p:attrNameLst>
                                          <p:attrName>ppt_x</p:attrName>
                                        </p:attrNameLst>
                                      </p:cBhvr>
                                      <p:tavLst>
                                        <p:tav tm="0">
                                          <p:val>
                                            <p:strVal val="0-#ppt_w/2"/>
                                          </p:val>
                                        </p:tav>
                                        <p:tav tm="100000">
                                          <p:val>
                                            <p:strVal val="#ppt_x"/>
                                          </p:val>
                                        </p:tav>
                                      </p:tavLst>
                                    </p:anim>
                                    <p:anim calcmode="lin" valueType="num">
                                      <p:cBhvr additive="base">
                                        <p:cTn id="12" dur="500" fill="hold"/>
                                        <p:tgtEl>
                                          <p:spTgt spid="118"/>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47"/>
                                        </p:tgtEl>
                                        <p:attrNameLst>
                                          <p:attrName>style.visibility</p:attrName>
                                        </p:attrNameLst>
                                      </p:cBhvr>
                                      <p:to>
                                        <p:strVal val="visible"/>
                                      </p:to>
                                    </p:set>
                                    <p:anim calcmode="lin" valueType="num">
                                      <p:cBhvr additive="base">
                                        <p:cTn id="15" dur="500" fill="hold"/>
                                        <p:tgtEl>
                                          <p:spTgt spid="47"/>
                                        </p:tgtEl>
                                        <p:attrNameLst>
                                          <p:attrName>ppt_x</p:attrName>
                                        </p:attrNameLst>
                                      </p:cBhvr>
                                      <p:tavLst>
                                        <p:tav tm="0">
                                          <p:val>
                                            <p:strVal val="1+#ppt_w/2"/>
                                          </p:val>
                                        </p:tav>
                                        <p:tav tm="100000">
                                          <p:val>
                                            <p:strVal val="#ppt_x"/>
                                          </p:val>
                                        </p:tav>
                                      </p:tavLst>
                                    </p:anim>
                                    <p:anim calcmode="lin" valueType="num">
                                      <p:cBhvr additive="base">
                                        <p:cTn id="16" dur="500" fill="hold"/>
                                        <p:tgtEl>
                                          <p:spTgt spid="47"/>
                                        </p:tgtEl>
                                        <p:attrNameLst>
                                          <p:attrName>ppt_y</p:attrName>
                                        </p:attrNameLst>
                                      </p:cBhvr>
                                      <p:tavLst>
                                        <p:tav tm="0">
                                          <p:val>
                                            <p:strVal val="0-#ppt_h/2"/>
                                          </p:val>
                                        </p:tav>
                                        <p:tav tm="100000">
                                          <p:val>
                                            <p:strVal val="#ppt_y"/>
                                          </p:val>
                                        </p:tav>
                                      </p:tavLst>
                                    </p:anim>
                                  </p:childTnLst>
                                </p:cTn>
                              </p:par>
                            </p:childTnLst>
                          </p:cTn>
                        </p:par>
                        <p:par>
                          <p:cTn id="17" fill="hold" nodeType="afterGroup">
                            <p:stCondLst>
                              <p:cond delay="500"/>
                            </p:stCondLst>
                            <p:childTnLst>
                              <p:par>
                                <p:cTn id="18" presetID="53" presetClass="entr" presetSubtype="0" fill="hold" nodeType="afterEffect">
                                  <p:stCondLst>
                                    <p:cond delay="0"/>
                                  </p:stCondLst>
                                  <p:childTnLst>
                                    <p:set>
                                      <p:cBhvr>
                                        <p:cTn id="19" dur="1" fill="hold">
                                          <p:stCondLst>
                                            <p:cond delay="0"/>
                                          </p:stCondLst>
                                        </p:cTn>
                                        <p:tgtEl>
                                          <p:spTgt spid="124"/>
                                        </p:tgtEl>
                                        <p:attrNameLst>
                                          <p:attrName>style.visibility</p:attrName>
                                        </p:attrNameLst>
                                      </p:cBhvr>
                                      <p:to>
                                        <p:strVal val="visible"/>
                                      </p:to>
                                    </p:set>
                                    <p:anim calcmode="lin" valueType="num">
                                      <p:cBhvr>
                                        <p:cTn id="20" dur="500" fill="hold"/>
                                        <p:tgtEl>
                                          <p:spTgt spid="124"/>
                                        </p:tgtEl>
                                        <p:attrNameLst>
                                          <p:attrName>ppt_w</p:attrName>
                                        </p:attrNameLst>
                                      </p:cBhvr>
                                      <p:tavLst>
                                        <p:tav tm="0">
                                          <p:val>
                                            <p:fltVal val="0"/>
                                          </p:val>
                                        </p:tav>
                                        <p:tav tm="100000">
                                          <p:val>
                                            <p:strVal val="#ppt_w"/>
                                          </p:val>
                                        </p:tav>
                                      </p:tavLst>
                                    </p:anim>
                                    <p:anim calcmode="lin" valueType="num">
                                      <p:cBhvr>
                                        <p:cTn id="21" dur="500" fill="hold"/>
                                        <p:tgtEl>
                                          <p:spTgt spid="124"/>
                                        </p:tgtEl>
                                        <p:attrNameLst>
                                          <p:attrName>ppt_h</p:attrName>
                                        </p:attrNameLst>
                                      </p:cBhvr>
                                      <p:tavLst>
                                        <p:tav tm="0">
                                          <p:val>
                                            <p:fltVal val="0"/>
                                          </p:val>
                                        </p:tav>
                                        <p:tav tm="100000">
                                          <p:val>
                                            <p:strVal val="#ppt_h"/>
                                          </p:val>
                                        </p:tav>
                                      </p:tavLst>
                                    </p:anim>
                                    <p:animEffect transition="in" filter="fade">
                                      <p:cBhvr>
                                        <p:cTn id="22" dur="500"/>
                                        <p:tgtEl>
                                          <p:spTgt spid="124"/>
                                        </p:tgtEl>
                                      </p:cBhvr>
                                    </p:animEffect>
                                  </p:childTnLst>
                                </p:cTn>
                              </p:par>
                              <p:par>
                                <p:cTn id="23" presetID="2" presetClass="entr" presetSubtype="2" fill="hold" nodeType="withEffect">
                                  <p:stCondLst>
                                    <p:cond delay="0"/>
                                  </p:stCondLst>
                                  <p:childTnLst>
                                    <p:set>
                                      <p:cBhvr>
                                        <p:cTn id="24" dur="1" fill="hold">
                                          <p:stCondLst>
                                            <p:cond delay="0"/>
                                          </p:stCondLst>
                                        </p:cTn>
                                        <p:tgtEl>
                                          <p:spTgt spid="79"/>
                                        </p:tgtEl>
                                        <p:attrNameLst>
                                          <p:attrName>style.visibility</p:attrName>
                                        </p:attrNameLst>
                                      </p:cBhvr>
                                      <p:to>
                                        <p:strVal val="visible"/>
                                      </p:to>
                                    </p:set>
                                    <p:anim calcmode="lin" valueType="num">
                                      <p:cBhvr additive="base">
                                        <p:cTn id="25" dur="500" fill="hold"/>
                                        <p:tgtEl>
                                          <p:spTgt spid="79"/>
                                        </p:tgtEl>
                                        <p:attrNameLst>
                                          <p:attrName>ppt_x</p:attrName>
                                        </p:attrNameLst>
                                      </p:cBhvr>
                                      <p:tavLst>
                                        <p:tav tm="0">
                                          <p:val>
                                            <p:strVal val="1+#ppt_w/2"/>
                                          </p:val>
                                        </p:tav>
                                        <p:tav tm="100000">
                                          <p:val>
                                            <p:strVal val="#ppt_x"/>
                                          </p:val>
                                        </p:tav>
                                      </p:tavLst>
                                    </p:anim>
                                    <p:anim calcmode="lin" valueType="num">
                                      <p:cBhvr additive="base">
                                        <p:cTn id="26" dur="500" fill="hold"/>
                                        <p:tgtEl>
                                          <p:spTgt spid="7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cond evt="onBegin" delay="0">
                          <p:tn val="26"/>
                        </p:cond>
                      </p:stCondLst>
                      <p:childTnLst>
                        <p:par>
                          <p:cTn id="28" fill="hold" nodeType="after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71"/>
                                        </p:tgtEl>
                                        <p:attrNameLst>
                                          <p:attrName>style.visibility</p:attrName>
                                        </p:attrNameLst>
                                      </p:cBhvr>
                                      <p:to>
                                        <p:strVal val="visible"/>
                                      </p:to>
                                    </p:set>
                                    <p:animEffect transition="in" filter="fade">
                                      <p:cBhvr>
                                        <p:cTn id="31" dur="500"/>
                                        <p:tgtEl>
                                          <p:spTgt spid="71"/>
                                        </p:tgtEl>
                                      </p:cBhvr>
                                    </p:animEffect>
                                  </p:childTnLst>
                                </p:cTn>
                              </p:par>
                            </p:childTnLst>
                          </p:cTn>
                        </p:par>
                      </p:childTnLst>
                    </p:cTn>
                  </p:par>
                  <p:par>
                    <p:cTn id="32" fill="hold" nodeType="clickPar">
                      <p:stCondLst>
                        <p:cond delay="indefinite"/>
                        <p:cond evt="onBegin" delay="0">
                          <p:tn val="31"/>
                        </p:cond>
                      </p:stCondLst>
                      <p:childTnLst>
                        <p:par>
                          <p:cTn id="33" fill="hold" nodeType="afterGroup">
                            <p:stCondLst>
                              <p:cond delay="0"/>
                            </p:stCondLst>
                            <p:childTnLst>
                              <p:par>
                                <p:cTn id="34" presetID="42" presetClass="entr" presetSubtype="0" fill="hold" nodeType="clickEffect">
                                  <p:stCondLst>
                                    <p:cond delay="0"/>
                                  </p:stCondLst>
                                  <p:childTnLst>
                                    <p:set>
                                      <p:cBhvr>
                                        <p:cTn id="35" dur="1" fill="hold">
                                          <p:stCondLst>
                                            <p:cond delay="0"/>
                                          </p:stCondLst>
                                        </p:cTn>
                                        <p:tgtEl>
                                          <p:spTgt spid="58"/>
                                        </p:tgtEl>
                                        <p:attrNameLst>
                                          <p:attrName>style.visibility</p:attrName>
                                        </p:attrNameLst>
                                      </p:cBhvr>
                                      <p:to>
                                        <p:strVal val="visible"/>
                                      </p:to>
                                    </p:set>
                                    <p:animEffect transition="in" filter="fade">
                                      <p:cBhvr>
                                        <p:cTn id="36" dur="1000"/>
                                        <p:tgtEl>
                                          <p:spTgt spid="58"/>
                                        </p:tgtEl>
                                      </p:cBhvr>
                                    </p:animEffect>
                                    <p:anim calcmode="lin" valueType="num">
                                      <p:cBhvr>
                                        <p:cTn id="37" dur="1000" fill="hold"/>
                                        <p:tgtEl>
                                          <p:spTgt spid="58"/>
                                        </p:tgtEl>
                                        <p:attrNameLst>
                                          <p:attrName>ppt_x</p:attrName>
                                        </p:attrNameLst>
                                      </p:cBhvr>
                                      <p:tavLst>
                                        <p:tav tm="0">
                                          <p:val>
                                            <p:strVal val="#ppt_x"/>
                                          </p:val>
                                        </p:tav>
                                        <p:tav tm="100000">
                                          <p:val>
                                            <p:strVal val="#ppt_x"/>
                                          </p:val>
                                        </p:tav>
                                      </p:tavLst>
                                    </p:anim>
                                    <p:anim calcmode="lin" valueType="num">
                                      <p:cBhvr>
                                        <p:cTn id="38" dur="1000" fill="hold"/>
                                        <p:tgtEl>
                                          <p:spTgt spid="58"/>
                                        </p:tgtEl>
                                        <p:attrNameLst>
                                          <p:attrName>ppt_y</p:attrName>
                                        </p:attrNameLst>
                                      </p:cBhvr>
                                      <p:tavLst>
                                        <p:tav tm="0">
                                          <p:val>
                                            <p:strVal val="#ppt_y+.1"/>
                                          </p:val>
                                        </p:tav>
                                        <p:tav tm="100000">
                                          <p:val>
                                            <p:strVal val="#ppt_y"/>
                                          </p:val>
                                        </p:tav>
                                      </p:tavLst>
                                    </p:anim>
                                  </p:childTnLst>
                                </p:cTn>
                              </p:par>
                            </p:childTnLst>
                          </p:cTn>
                        </p:par>
                        <p:par>
                          <p:cTn id="39" fill="hold" nodeType="afterGroup">
                            <p:stCondLst>
                              <p:cond delay="1000"/>
                            </p:stCondLst>
                            <p:childTnLst>
                              <p:par>
                                <p:cTn id="40" presetID="53" presetClass="entr" presetSubtype="0" fill="hold" nodeType="afterEffect">
                                  <p:stCondLst>
                                    <p:cond delay="0"/>
                                  </p:stCondLst>
                                  <p:childTnLst>
                                    <p:set>
                                      <p:cBhvr>
                                        <p:cTn id="41" dur="1" fill="hold">
                                          <p:stCondLst>
                                            <p:cond delay="0"/>
                                          </p:stCondLst>
                                        </p:cTn>
                                        <p:tgtEl>
                                          <p:spTgt spid="126"/>
                                        </p:tgtEl>
                                        <p:attrNameLst>
                                          <p:attrName>style.visibility</p:attrName>
                                        </p:attrNameLst>
                                      </p:cBhvr>
                                      <p:to>
                                        <p:strVal val="visible"/>
                                      </p:to>
                                    </p:set>
                                    <p:anim calcmode="lin" valueType="num">
                                      <p:cBhvr>
                                        <p:cTn id="42" dur="500" fill="hold"/>
                                        <p:tgtEl>
                                          <p:spTgt spid="126"/>
                                        </p:tgtEl>
                                        <p:attrNameLst>
                                          <p:attrName>ppt_w</p:attrName>
                                        </p:attrNameLst>
                                      </p:cBhvr>
                                      <p:tavLst>
                                        <p:tav tm="0">
                                          <p:val>
                                            <p:fltVal val="0"/>
                                          </p:val>
                                        </p:tav>
                                        <p:tav tm="100000">
                                          <p:val>
                                            <p:strVal val="#ppt_w"/>
                                          </p:val>
                                        </p:tav>
                                      </p:tavLst>
                                    </p:anim>
                                    <p:anim calcmode="lin" valueType="num">
                                      <p:cBhvr>
                                        <p:cTn id="43" dur="500" fill="hold"/>
                                        <p:tgtEl>
                                          <p:spTgt spid="126"/>
                                        </p:tgtEl>
                                        <p:attrNameLst>
                                          <p:attrName>ppt_h</p:attrName>
                                        </p:attrNameLst>
                                      </p:cBhvr>
                                      <p:tavLst>
                                        <p:tav tm="0">
                                          <p:val>
                                            <p:fltVal val="0"/>
                                          </p:val>
                                        </p:tav>
                                        <p:tav tm="100000">
                                          <p:val>
                                            <p:strVal val="#ppt_h"/>
                                          </p:val>
                                        </p:tav>
                                      </p:tavLst>
                                    </p:anim>
                                    <p:animEffect transition="in" filter="fade">
                                      <p:cBhvr>
                                        <p:cTn id="44" dur="500"/>
                                        <p:tgtEl>
                                          <p:spTgt spid="126"/>
                                        </p:tgtEl>
                                      </p:cBhvr>
                                    </p:animEffect>
                                  </p:childTnLst>
                                </p:cTn>
                              </p:par>
                            </p:childTnLst>
                          </p:cTn>
                        </p:par>
                        <p:par>
                          <p:cTn id="45" fill="hold" nodeType="afterGroup">
                            <p:stCondLst>
                              <p:cond delay="1500"/>
                            </p:stCondLst>
                            <p:childTnLst>
                              <p:par>
                                <p:cTn id="46" presetID="14" presetClass="entr" presetSubtype="10" fill="hold" nodeType="afterEffect">
                                  <p:stCondLst>
                                    <p:cond delay="0"/>
                                  </p:stCondLst>
                                  <p:childTnLst>
                                    <p:set>
                                      <p:cBhvr>
                                        <p:cTn id="47" dur="1" fill="hold">
                                          <p:stCondLst>
                                            <p:cond delay="0"/>
                                          </p:stCondLst>
                                        </p:cTn>
                                        <p:tgtEl>
                                          <p:spTgt spid="81"/>
                                        </p:tgtEl>
                                        <p:attrNameLst>
                                          <p:attrName>style.visibility</p:attrName>
                                        </p:attrNameLst>
                                      </p:cBhvr>
                                      <p:to>
                                        <p:strVal val="visible"/>
                                      </p:to>
                                    </p:set>
                                    <p:animEffect transition="in" filter="randombar(horizontal)">
                                      <p:cBhvr>
                                        <p:cTn id="48" dur="500"/>
                                        <p:tgtEl>
                                          <p:spTgt spid="81"/>
                                        </p:tgtEl>
                                      </p:cBhvr>
                                    </p:animEffect>
                                  </p:childTnLst>
                                </p:cTn>
                              </p:par>
                            </p:childTnLst>
                          </p:cTn>
                        </p:par>
                        <p:par>
                          <p:cTn id="49" fill="hold" nodeType="afterGroup">
                            <p:stCondLst>
                              <p:cond delay="2000"/>
                            </p:stCondLst>
                            <p:childTnLst>
                              <p:par>
                                <p:cTn id="50" presetID="14" presetClass="entr" presetSubtype="10" fill="hold" nodeType="afterEffect">
                                  <p:stCondLst>
                                    <p:cond delay="0"/>
                                  </p:stCondLst>
                                  <p:childTnLst>
                                    <p:set>
                                      <p:cBhvr>
                                        <p:cTn id="51" dur="1" fill="hold">
                                          <p:stCondLst>
                                            <p:cond delay="0"/>
                                          </p:stCondLst>
                                        </p:cTn>
                                        <p:tgtEl>
                                          <p:spTgt spid="88"/>
                                        </p:tgtEl>
                                        <p:attrNameLst>
                                          <p:attrName>style.visibility</p:attrName>
                                        </p:attrNameLst>
                                      </p:cBhvr>
                                      <p:to>
                                        <p:strVal val="visible"/>
                                      </p:to>
                                    </p:set>
                                    <p:animEffect transition="in" filter="randombar(horizontal)">
                                      <p:cBhvr>
                                        <p:cTn id="52" dur="500"/>
                                        <p:tgtEl>
                                          <p:spTgt spid="88"/>
                                        </p:tgtEl>
                                      </p:cBhvr>
                                    </p:animEffect>
                                  </p:childTnLst>
                                </p:cTn>
                              </p:par>
                            </p:childTnLst>
                          </p:cTn>
                        </p:par>
                        <p:par>
                          <p:cTn id="53" fill="hold" nodeType="afterGroup">
                            <p:stCondLst>
                              <p:cond delay="2500"/>
                            </p:stCondLst>
                            <p:childTnLst>
                              <p:par>
                                <p:cTn id="54" presetID="14" presetClass="entr" presetSubtype="10" fill="hold" nodeType="afterEffect">
                                  <p:stCondLst>
                                    <p:cond delay="0"/>
                                  </p:stCondLst>
                                  <p:childTnLst>
                                    <p:set>
                                      <p:cBhvr>
                                        <p:cTn id="55" dur="1" fill="hold">
                                          <p:stCondLst>
                                            <p:cond delay="0"/>
                                          </p:stCondLst>
                                        </p:cTn>
                                        <p:tgtEl>
                                          <p:spTgt spid="95"/>
                                        </p:tgtEl>
                                        <p:attrNameLst>
                                          <p:attrName>style.visibility</p:attrName>
                                        </p:attrNameLst>
                                      </p:cBhvr>
                                      <p:to>
                                        <p:strVal val="visible"/>
                                      </p:to>
                                    </p:set>
                                    <p:animEffect transition="in" filter="randombar(horizontal)">
                                      <p:cBhvr>
                                        <p:cTn id="56" dur="500"/>
                                        <p:tgtEl>
                                          <p:spTgt spid="95"/>
                                        </p:tgtEl>
                                      </p:cBhvr>
                                    </p:animEffect>
                                  </p:childTnLst>
                                </p:cTn>
                              </p:par>
                            </p:childTnLst>
                          </p:cTn>
                        </p:par>
                        <p:par>
                          <p:cTn id="57" fill="hold" nodeType="afterGroup">
                            <p:stCondLst>
                              <p:cond delay="3000"/>
                            </p:stCondLst>
                            <p:childTnLst>
                              <p:par>
                                <p:cTn id="58" presetID="14" presetClass="entr" presetSubtype="10" fill="hold" nodeType="afterEffect">
                                  <p:stCondLst>
                                    <p:cond delay="0"/>
                                  </p:stCondLst>
                                  <p:childTnLst>
                                    <p:set>
                                      <p:cBhvr>
                                        <p:cTn id="59" dur="1" fill="hold">
                                          <p:stCondLst>
                                            <p:cond delay="0"/>
                                          </p:stCondLst>
                                        </p:cTn>
                                        <p:tgtEl>
                                          <p:spTgt spid="102"/>
                                        </p:tgtEl>
                                        <p:attrNameLst>
                                          <p:attrName>style.visibility</p:attrName>
                                        </p:attrNameLst>
                                      </p:cBhvr>
                                      <p:to>
                                        <p:strVal val="visible"/>
                                      </p:to>
                                    </p:set>
                                    <p:animEffect transition="in" filter="randombar(horizontal)">
                                      <p:cBhvr>
                                        <p:cTn id="60" dur="500"/>
                                        <p:tgtEl>
                                          <p:spTgt spid="102"/>
                                        </p:tgtEl>
                                      </p:cBhvr>
                                    </p:animEffect>
                                  </p:childTnLst>
                                </p:cTn>
                              </p:par>
                            </p:childTnLst>
                          </p:cTn>
                        </p:par>
                        <p:par>
                          <p:cTn id="61" fill="hold" nodeType="afterGroup">
                            <p:stCondLst>
                              <p:cond delay="3500"/>
                            </p:stCondLst>
                            <p:childTnLst>
                              <p:par>
                                <p:cTn id="62" presetID="14" presetClass="entr" presetSubtype="10" fill="hold" nodeType="afterEffect">
                                  <p:stCondLst>
                                    <p:cond delay="0"/>
                                  </p:stCondLst>
                                  <p:childTnLst>
                                    <p:set>
                                      <p:cBhvr>
                                        <p:cTn id="63" dur="1" fill="hold">
                                          <p:stCondLst>
                                            <p:cond delay="0"/>
                                          </p:stCondLst>
                                        </p:cTn>
                                        <p:tgtEl>
                                          <p:spTgt spid="109"/>
                                        </p:tgtEl>
                                        <p:attrNameLst>
                                          <p:attrName>style.visibility</p:attrName>
                                        </p:attrNameLst>
                                      </p:cBhvr>
                                      <p:to>
                                        <p:strVal val="visible"/>
                                      </p:to>
                                    </p:set>
                                    <p:animEffect transition="in" filter="randombar(horizontal)">
                                      <p:cBhvr>
                                        <p:cTn id="64"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圆角矩形 46"/>
          <p:cNvSpPr/>
          <p:nvPr/>
        </p:nvSpPr>
        <p:spPr>
          <a:xfrm>
            <a:off x="5546933" y="2882555"/>
            <a:ext cx="2755002" cy="648000"/>
          </a:xfrm>
          <a:prstGeom prst="roundRect">
            <a:avLst>
              <a:gd name="adj" fmla="val 6829"/>
            </a:avLst>
          </a:prstGeom>
          <a:solidFill>
            <a:srgbClr val="92D050"/>
          </a:solidFill>
          <a:ln w="158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46" name="圆角矩形 45"/>
          <p:cNvSpPr/>
          <p:nvPr/>
        </p:nvSpPr>
        <p:spPr>
          <a:xfrm>
            <a:off x="890762" y="2882555"/>
            <a:ext cx="2755002" cy="648000"/>
          </a:xfrm>
          <a:prstGeom prst="roundRect">
            <a:avLst>
              <a:gd name="adj" fmla="val 6829"/>
            </a:avLst>
          </a:prstGeom>
          <a:solidFill>
            <a:srgbClr val="92D050"/>
          </a:solidFill>
          <a:ln w="158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5" name="圆角矩形 4"/>
          <p:cNvSpPr/>
          <p:nvPr/>
        </p:nvSpPr>
        <p:spPr>
          <a:xfrm>
            <a:off x="2934882" y="1785479"/>
            <a:ext cx="3274236" cy="648000"/>
          </a:xfrm>
          <a:prstGeom prst="roundRect">
            <a:avLst>
              <a:gd name="adj" fmla="val 6829"/>
            </a:avLst>
          </a:prstGeom>
          <a:solidFill>
            <a:srgbClr val="968CFF"/>
          </a:solidFill>
          <a:ln w="158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11" name="文本框 23"/>
          <p:cNvSpPr txBox="1"/>
          <p:nvPr/>
        </p:nvSpPr>
        <p:spPr>
          <a:xfrm>
            <a:off x="1148077" y="635218"/>
            <a:ext cx="2492990"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我们该如何预防近视</a:t>
            </a:r>
          </a:p>
        </p:txBody>
      </p:sp>
      <p:sp>
        <p:nvSpPr>
          <p:cNvPr id="18" name="矩形 17"/>
          <p:cNvSpPr/>
          <p:nvPr/>
        </p:nvSpPr>
        <p:spPr>
          <a:xfrm>
            <a:off x="963411" y="2988643"/>
            <a:ext cx="2677656" cy="435825"/>
          </a:xfrm>
          <a:prstGeom prst="rect">
            <a:avLst/>
          </a:prstGeom>
          <a:noFill/>
        </p:spPr>
        <p:txBody>
          <a:bodyPr wrap="none" lIns="68580" tIns="34290" rIns="68580" bIns="34290" rtlCol="0">
            <a:spAutoFit/>
          </a:bodyPr>
          <a:lstStyle/>
          <a:p>
            <a:pPr algn="ctr">
              <a:lnSpc>
                <a:spcPct val="150000"/>
              </a:lnSpc>
            </a:pPr>
            <a:r>
              <a:rPr lang="zh-CN" altLang="en-US" sz="1800" b="1">
                <a:solidFill>
                  <a:schemeClr val="bg1"/>
                </a:solidFill>
                <a:latin typeface="微软雅黑"/>
                <a:ea typeface="微软雅黑"/>
                <a:sym typeface="微软雅黑"/>
              </a:rPr>
              <a:t>多进行对眼睛有益的运动</a:t>
            </a:r>
          </a:p>
        </p:txBody>
      </p:sp>
      <p:sp>
        <p:nvSpPr>
          <p:cNvPr id="21" name="矩形 20"/>
          <p:cNvSpPr/>
          <p:nvPr/>
        </p:nvSpPr>
        <p:spPr>
          <a:xfrm>
            <a:off x="3346436" y="1844022"/>
            <a:ext cx="2446824" cy="476541"/>
          </a:xfrm>
          <a:prstGeom prst="rect">
            <a:avLst/>
          </a:prstGeom>
          <a:noFill/>
        </p:spPr>
        <p:txBody>
          <a:bodyPr wrap="none" lIns="68580" tIns="34290" rIns="68580" bIns="34290" rtlCol="0">
            <a:spAutoFit/>
          </a:bodyPr>
          <a:lstStyle/>
          <a:p>
            <a:pPr algn="ctr">
              <a:lnSpc>
                <a:spcPct val="150000"/>
              </a:lnSpc>
            </a:pPr>
            <a:r>
              <a:rPr lang="zh-CN" altLang="en-US" sz="2000" b="1">
                <a:solidFill>
                  <a:schemeClr val="bg1"/>
                </a:solidFill>
                <a:latin typeface="微软雅黑"/>
                <a:ea typeface="微软雅黑"/>
                <a:sym typeface="微软雅黑"/>
              </a:rPr>
              <a:t>学习正确的用眼方法</a:t>
            </a:r>
          </a:p>
        </p:txBody>
      </p:sp>
      <p:sp>
        <p:nvSpPr>
          <p:cNvPr id="23" name="矩形 22"/>
          <p:cNvSpPr/>
          <p:nvPr/>
        </p:nvSpPr>
        <p:spPr>
          <a:xfrm>
            <a:off x="5699269" y="3018042"/>
            <a:ext cx="2446824" cy="377026"/>
          </a:xfrm>
          <a:prstGeom prst="rect">
            <a:avLst/>
          </a:prstGeom>
          <a:noFill/>
        </p:spPr>
        <p:txBody>
          <a:bodyPr wrap="none" lIns="68580" tIns="34290" rIns="68580" bIns="34290" rtlCol="0">
            <a:spAutoFit/>
          </a:bodyPr>
          <a:lstStyle/>
          <a:p>
            <a:pPr algn="ctr"/>
            <a:r>
              <a:rPr lang="zh-CN" altLang="en-US" sz="2000" b="1">
                <a:solidFill>
                  <a:schemeClr val="bg1"/>
                </a:solidFill>
                <a:latin typeface="微软雅黑"/>
                <a:ea typeface="微软雅黑"/>
                <a:sym typeface="微软雅黑"/>
              </a:rPr>
              <a:t>养成良好的饮食习惯</a:t>
            </a:r>
            <a:endParaRPr lang="en-US" altLang="zh-CN" sz="2000" b="1">
              <a:solidFill>
                <a:schemeClr val="bg1"/>
              </a:solidFill>
              <a:latin typeface="微软雅黑"/>
              <a:ea typeface="微软雅黑"/>
              <a:sym typeface="微软雅黑"/>
            </a:endParaRPr>
          </a:p>
        </p:txBody>
      </p:sp>
      <p:grpSp>
        <p:nvGrpSpPr>
          <p:cNvPr id="24" name="组合 23"/>
          <p:cNvGrpSpPr/>
          <p:nvPr/>
        </p:nvGrpSpPr>
        <p:grpSpPr>
          <a:xfrm>
            <a:off x="2702448" y="1474656"/>
            <a:ext cx="561190" cy="561191"/>
            <a:chOff x="3031335" y="611394"/>
            <a:chExt cx="383288" cy="383288"/>
          </a:xfrm>
        </p:grpSpPr>
        <p:sp>
          <p:nvSpPr>
            <p:cNvPr id="25" name="椭圆 24"/>
            <p:cNvSpPr/>
            <p:nvPr/>
          </p:nvSpPr>
          <p:spPr>
            <a:xfrm>
              <a:off x="3031335" y="611394"/>
              <a:ext cx="383288" cy="383288"/>
            </a:xfrm>
            <a:prstGeom prst="ellipse">
              <a:avLst/>
            </a:prstGeom>
            <a:solidFill>
              <a:srgbClr val="968CFF"/>
            </a:solidFill>
            <a:ln w="15875">
              <a:solidFill>
                <a:schemeClr val="bg1"/>
              </a:solid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defRPr/>
              </a:pPr>
              <a:endParaRPr lang="zh-CN" altLang="en-US" sz="1800">
                <a:solidFill>
                  <a:schemeClr val="bg1"/>
                </a:solidFill>
                <a:latin typeface="微软雅黑"/>
                <a:ea typeface="微软雅黑"/>
                <a:sym typeface="微软雅黑"/>
              </a:endParaRPr>
            </a:p>
          </p:txBody>
        </p:sp>
        <p:sp>
          <p:nvSpPr>
            <p:cNvPr id="26" name="TextBox 26"/>
            <p:cNvSpPr txBox="1"/>
            <p:nvPr/>
          </p:nvSpPr>
          <p:spPr>
            <a:xfrm>
              <a:off x="3051527" y="666402"/>
              <a:ext cx="342904" cy="273271"/>
            </a:xfrm>
            <a:prstGeom prst="rect">
              <a:avLst/>
            </a:prstGeom>
            <a:noFill/>
          </p:spPr>
          <p:txBody>
            <a:bodyPr wrap="none" rtlCol="0">
              <a:spAutoFit/>
            </a:bodyPr>
            <a:lstStyle/>
            <a:p>
              <a:pPr algn="ctr"/>
              <a:r>
                <a:rPr lang="en-US" altLang="zh-CN" sz="2000" b="1">
                  <a:solidFill>
                    <a:schemeClr val="bg1"/>
                  </a:solidFill>
                  <a:latin typeface="微软雅黑"/>
                  <a:ea typeface="微软雅黑"/>
                  <a:sym typeface="微软雅黑"/>
                </a:rPr>
                <a:t>01</a:t>
              </a:r>
              <a:endParaRPr lang="zh-CN" altLang="en-US" sz="2000" b="1">
                <a:solidFill>
                  <a:schemeClr val="bg1"/>
                </a:solidFill>
                <a:latin typeface="微软雅黑"/>
                <a:ea typeface="微软雅黑"/>
                <a:sym typeface="微软雅黑"/>
              </a:endParaRPr>
            </a:p>
          </p:txBody>
        </p:sp>
      </p:grpSp>
      <p:grpSp>
        <p:nvGrpSpPr>
          <p:cNvPr id="27" name="组合 26"/>
          <p:cNvGrpSpPr/>
          <p:nvPr/>
        </p:nvGrpSpPr>
        <p:grpSpPr>
          <a:xfrm>
            <a:off x="627885" y="2597578"/>
            <a:ext cx="561601" cy="561599"/>
            <a:chOff x="763265" y="2216076"/>
            <a:chExt cx="336028" cy="336026"/>
          </a:xfrm>
        </p:grpSpPr>
        <p:sp>
          <p:nvSpPr>
            <p:cNvPr id="28" name="椭圆 27"/>
            <p:cNvSpPr/>
            <p:nvPr/>
          </p:nvSpPr>
          <p:spPr>
            <a:xfrm>
              <a:off x="763265" y="2216076"/>
              <a:ext cx="336028" cy="336026"/>
            </a:xfrm>
            <a:prstGeom prst="ellipse">
              <a:avLst/>
            </a:prstGeom>
            <a:solidFill>
              <a:srgbClr val="92D050"/>
            </a:solidFill>
            <a:ln w="15875">
              <a:solidFill>
                <a:schemeClr val="bg1"/>
              </a:solid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defRPr/>
              </a:pPr>
              <a:endParaRPr lang="zh-CN" altLang="en-US" sz="1800">
                <a:solidFill>
                  <a:schemeClr val="bg1"/>
                </a:solidFill>
                <a:latin typeface="微软雅黑"/>
                <a:ea typeface="微软雅黑"/>
                <a:sym typeface="微软雅黑"/>
              </a:endParaRPr>
            </a:p>
          </p:txBody>
        </p:sp>
        <p:sp>
          <p:nvSpPr>
            <p:cNvPr id="29" name="TextBox 29"/>
            <p:cNvSpPr txBox="1"/>
            <p:nvPr/>
          </p:nvSpPr>
          <p:spPr>
            <a:xfrm>
              <a:off x="781076" y="2265129"/>
              <a:ext cx="300403" cy="239401"/>
            </a:xfrm>
            <a:prstGeom prst="rect">
              <a:avLst/>
            </a:prstGeom>
            <a:noFill/>
          </p:spPr>
          <p:txBody>
            <a:bodyPr wrap="none" rtlCol="0">
              <a:spAutoFit/>
            </a:bodyPr>
            <a:lstStyle/>
            <a:p>
              <a:pPr algn="ctr"/>
              <a:r>
                <a:rPr lang="en-US" altLang="zh-CN" sz="2000" b="1">
                  <a:solidFill>
                    <a:schemeClr val="bg1"/>
                  </a:solidFill>
                  <a:latin typeface="微软雅黑"/>
                  <a:ea typeface="微软雅黑"/>
                  <a:sym typeface="微软雅黑"/>
                </a:rPr>
                <a:t>02</a:t>
              </a:r>
              <a:endParaRPr lang="zh-CN" altLang="en-US" sz="2000" b="1">
                <a:solidFill>
                  <a:schemeClr val="bg1"/>
                </a:solidFill>
                <a:latin typeface="微软雅黑"/>
                <a:ea typeface="微软雅黑"/>
                <a:sym typeface="微软雅黑"/>
              </a:endParaRPr>
            </a:p>
          </p:txBody>
        </p:sp>
      </p:grpSp>
      <p:grpSp>
        <p:nvGrpSpPr>
          <p:cNvPr id="30" name="组合 29"/>
          <p:cNvGrpSpPr/>
          <p:nvPr/>
        </p:nvGrpSpPr>
        <p:grpSpPr>
          <a:xfrm>
            <a:off x="8021135" y="2597577"/>
            <a:ext cx="561600" cy="561600"/>
            <a:chOff x="8304375" y="2151530"/>
            <a:chExt cx="322165" cy="322165"/>
          </a:xfrm>
        </p:grpSpPr>
        <p:sp>
          <p:nvSpPr>
            <p:cNvPr id="31" name="椭圆 30"/>
            <p:cNvSpPr/>
            <p:nvPr/>
          </p:nvSpPr>
          <p:spPr>
            <a:xfrm>
              <a:off x="8304375" y="2151530"/>
              <a:ext cx="322165" cy="322165"/>
            </a:xfrm>
            <a:prstGeom prst="ellipse">
              <a:avLst/>
            </a:prstGeom>
            <a:solidFill>
              <a:srgbClr val="92D050"/>
            </a:solidFill>
            <a:ln w="15875">
              <a:solidFill>
                <a:schemeClr val="bg1"/>
              </a:solid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765">
                <a:defRPr/>
              </a:pPr>
              <a:endParaRPr lang="zh-CN" altLang="en-US" sz="1800">
                <a:solidFill>
                  <a:schemeClr val="bg1"/>
                </a:solidFill>
                <a:latin typeface="微软雅黑"/>
                <a:ea typeface="微软雅黑"/>
                <a:sym typeface="微软雅黑"/>
              </a:endParaRPr>
            </a:p>
          </p:txBody>
        </p:sp>
        <p:sp>
          <p:nvSpPr>
            <p:cNvPr id="32" name="TextBox 32"/>
            <p:cNvSpPr txBox="1"/>
            <p:nvPr/>
          </p:nvSpPr>
          <p:spPr>
            <a:xfrm>
              <a:off x="8321452" y="2197153"/>
              <a:ext cx="288010" cy="229525"/>
            </a:xfrm>
            <a:prstGeom prst="rect">
              <a:avLst/>
            </a:prstGeom>
            <a:noFill/>
          </p:spPr>
          <p:txBody>
            <a:bodyPr wrap="none" rtlCol="0">
              <a:spAutoFit/>
            </a:bodyPr>
            <a:lstStyle/>
            <a:p>
              <a:r>
                <a:rPr lang="en-US" altLang="zh-CN" sz="2000" b="1">
                  <a:solidFill>
                    <a:schemeClr val="bg1"/>
                  </a:solidFill>
                  <a:latin typeface="微软雅黑"/>
                  <a:ea typeface="微软雅黑"/>
                  <a:sym typeface="微软雅黑"/>
                </a:rPr>
                <a:t>03</a:t>
              </a:r>
              <a:endParaRPr lang="zh-CN" altLang="en-US" sz="2000" b="1">
                <a:solidFill>
                  <a:schemeClr val="bg1"/>
                </a:solidFill>
                <a:latin typeface="微软雅黑"/>
                <a:ea typeface="微软雅黑"/>
                <a:sym typeface="微软雅黑"/>
              </a:endParaRPr>
            </a:p>
          </p:txBody>
        </p:sp>
      </p:grpSp>
      <p:sp>
        <p:nvSpPr>
          <p:cNvPr id="33" name="TextBox 4"/>
          <p:cNvSpPr txBox="1"/>
          <p:nvPr/>
        </p:nvSpPr>
        <p:spPr>
          <a:xfrm>
            <a:off x="1189486" y="1121805"/>
            <a:ext cx="7320565" cy="354328"/>
          </a:xfrm>
          <a:prstGeom prst="rect">
            <a:avLst/>
          </a:prstGeom>
          <a:noFill/>
        </p:spPr>
        <p:txBody>
          <a:bodyPr wrap="square" lIns="68580" tIns="34290" rIns="68580" bIns="34290" rtlCol="0">
            <a:spAutoFit/>
          </a:bodyPr>
          <a:lstStyle/>
          <a:p>
            <a:pPr>
              <a:lnSpc>
                <a:spcPct val="150000"/>
              </a:lnSpc>
            </a:pPr>
            <a:r>
              <a:rPr lang="zh-CN" altLang="en-US" sz="1400" b="1">
                <a:solidFill>
                  <a:srgbClr val="92D050"/>
                </a:solidFill>
                <a:latin typeface="微软雅黑"/>
                <a:ea typeface="微软雅黑"/>
                <a:sym typeface="微软雅黑"/>
              </a:rPr>
              <a:t>大多数近视是由于后天不良的用眼习惯造成的，后天性的近视是可以预防的。</a:t>
            </a:r>
            <a:endParaRPr lang="zh-CN" altLang="zh-CN" sz="1400" b="1">
              <a:solidFill>
                <a:srgbClr val="92D050"/>
              </a:solidFill>
              <a:latin typeface="微软雅黑"/>
              <a:ea typeface="微软雅黑"/>
              <a:sym typeface="微软雅黑"/>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724433" y="2492022"/>
            <a:ext cx="1406011" cy="2150299"/>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iterate type="lt">
                                    <p:tmPct val="10000"/>
                                  </p:iterate>
                                  <p:childTnLst>
                                    <p:set>
                                      <p:cBhvr>
                                        <p:cTn id="10" dur="1" fill="hold">
                                          <p:stCondLst>
                                            <p:cond delay="0"/>
                                          </p:stCondLst>
                                        </p:cTn>
                                        <p:tgtEl>
                                          <p:spTgt spid="33"/>
                                        </p:tgtEl>
                                        <p:attrNameLst>
                                          <p:attrName>style.visibility</p:attrName>
                                        </p:attrNameLst>
                                      </p:cBhvr>
                                      <p:to>
                                        <p:strVal val="visible"/>
                                      </p:to>
                                    </p:set>
                                    <p:animEffect transition="in" filter="fade">
                                      <p:cBhvr>
                                        <p:cTn id="11" dur="1000"/>
                                        <p:tgtEl>
                                          <p:spTgt spid="33"/>
                                        </p:tgtEl>
                                      </p:cBhvr>
                                    </p:animEffect>
                                  </p:childTnLst>
                                </p:cTn>
                              </p:par>
                            </p:childTnLst>
                          </p:cTn>
                        </p:par>
                        <p:par>
                          <p:cTn id="12" fill="hold" nodeType="afterGroup">
                            <p:stCondLst>
                              <p:cond delay="1500"/>
                            </p:stCondLst>
                            <p:childTnLst>
                              <p:par>
                                <p:cTn id="13" presetID="12" presetClass="entr" presetSubtype="4"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p:tgtEl>
                                          <p:spTgt spid="5"/>
                                        </p:tgtEl>
                                        <p:attrNameLst>
                                          <p:attrName>ppt_y</p:attrName>
                                        </p:attrNameLst>
                                      </p:cBhvr>
                                      <p:tavLst>
                                        <p:tav tm="0">
                                          <p:val>
                                            <p:strVal val="#ppt_y+#ppt_h*1.125000"/>
                                          </p:val>
                                        </p:tav>
                                        <p:tav tm="100000">
                                          <p:val>
                                            <p:strVal val="#ppt_y"/>
                                          </p:val>
                                        </p:tav>
                                      </p:tavLst>
                                    </p:anim>
                                    <p:animEffect transition="in" filter="wipe(up)">
                                      <p:cBhvr>
                                        <p:cTn id="16" dur="500"/>
                                        <p:tgtEl>
                                          <p:spTgt spid="5"/>
                                        </p:tgtEl>
                                      </p:cBhvr>
                                    </p:animEffect>
                                  </p:childTnLst>
                                </p:cTn>
                              </p:par>
                            </p:childTnLst>
                          </p:cTn>
                        </p:par>
                        <p:par>
                          <p:cTn id="17" fill="hold" nodeType="afterGroup">
                            <p:stCondLst>
                              <p:cond delay="2000"/>
                            </p:stCondLst>
                            <p:childTnLst>
                              <p:par>
                                <p:cTn id="18" presetID="53" presetClass="entr" presetSubtype="0" fill="hold" nodeType="afterEffect">
                                  <p:stCondLst>
                                    <p:cond delay="0"/>
                                  </p:stCondLst>
                                  <p:childTnLst>
                                    <p:set>
                                      <p:cBhvr>
                                        <p:cTn id="19" dur="1" fill="hold">
                                          <p:stCondLst>
                                            <p:cond delay="0"/>
                                          </p:stCondLst>
                                        </p:cTn>
                                        <p:tgtEl>
                                          <p:spTgt spid="24"/>
                                        </p:tgtEl>
                                        <p:attrNameLst>
                                          <p:attrName>style.visibility</p:attrName>
                                        </p:attrNameLst>
                                      </p:cBhvr>
                                      <p:to>
                                        <p:strVal val="visible"/>
                                      </p:to>
                                    </p:set>
                                    <p:anim calcmode="lin" valueType="num">
                                      <p:cBhvr>
                                        <p:cTn id="20" dur="250" fill="hold"/>
                                        <p:tgtEl>
                                          <p:spTgt spid="24"/>
                                        </p:tgtEl>
                                        <p:attrNameLst>
                                          <p:attrName>ppt_w</p:attrName>
                                        </p:attrNameLst>
                                      </p:cBhvr>
                                      <p:tavLst>
                                        <p:tav tm="0">
                                          <p:val>
                                            <p:fltVal val="0"/>
                                          </p:val>
                                        </p:tav>
                                        <p:tav tm="100000">
                                          <p:val>
                                            <p:strVal val="#ppt_w"/>
                                          </p:val>
                                        </p:tav>
                                      </p:tavLst>
                                    </p:anim>
                                    <p:anim calcmode="lin" valueType="num">
                                      <p:cBhvr>
                                        <p:cTn id="21" dur="250" fill="hold"/>
                                        <p:tgtEl>
                                          <p:spTgt spid="24"/>
                                        </p:tgtEl>
                                        <p:attrNameLst>
                                          <p:attrName>ppt_h</p:attrName>
                                        </p:attrNameLst>
                                      </p:cBhvr>
                                      <p:tavLst>
                                        <p:tav tm="0">
                                          <p:val>
                                            <p:fltVal val="0"/>
                                          </p:val>
                                        </p:tav>
                                        <p:tav tm="100000">
                                          <p:val>
                                            <p:strVal val="#ppt_h"/>
                                          </p:val>
                                        </p:tav>
                                      </p:tavLst>
                                    </p:anim>
                                    <p:animEffect transition="in" filter="fade">
                                      <p:cBhvr>
                                        <p:cTn id="22" dur="250"/>
                                        <p:tgtEl>
                                          <p:spTgt spid="24"/>
                                        </p:tgtEl>
                                      </p:cBhvr>
                                    </p:animEffect>
                                  </p:childTnLst>
                                </p:cTn>
                              </p:par>
                            </p:childTnLst>
                          </p:cTn>
                        </p:par>
                        <p:par>
                          <p:cTn id="23" fill="hold" nodeType="afterGroup">
                            <p:stCondLst>
                              <p:cond delay="2250"/>
                            </p:stCondLst>
                            <p:childTnLst>
                              <p:par>
                                <p:cTn id="24" presetID="10" presetClass="entr" presetSubtype="0" fill="hold" grpId="0" nodeType="afterEffect">
                                  <p:stCondLst>
                                    <p:cond delay="0"/>
                                  </p:stCondLst>
                                  <p:iterate type="wd">
                                    <p:tmPct val="10000"/>
                                  </p:iterate>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childTnLst>
                                </p:cTn>
                              </p:par>
                            </p:childTnLst>
                          </p:cTn>
                        </p:par>
                        <p:par>
                          <p:cTn id="27" fill="hold" nodeType="afterGroup">
                            <p:stCondLst>
                              <p:cond delay="2750"/>
                            </p:stCondLst>
                            <p:childTnLst>
                              <p:par>
                                <p:cTn id="28" presetID="12" presetClass="entr" presetSubtype="2" fill="hold" grpId="0" nodeType="afterEffect">
                                  <p:stCondLst>
                                    <p:cond delay="0"/>
                                  </p:stCondLst>
                                  <p:childTnLst>
                                    <p:set>
                                      <p:cBhvr>
                                        <p:cTn id="29" dur="1" fill="hold">
                                          <p:stCondLst>
                                            <p:cond delay="0"/>
                                          </p:stCondLst>
                                        </p:cTn>
                                        <p:tgtEl>
                                          <p:spTgt spid="46"/>
                                        </p:tgtEl>
                                        <p:attrNameLst>
                                          <p:attrName>style.visibility</p:attrName>
                                        </p:attrNameLst>
                                      </p:cBhvr>
                                      <p:to>
                                        <p:strVal val="visible"/>
                                      </p:to>
                                    </p:set>
                                    <p:anim calcmode="lin" valueType="num">
                                      <p:cBhvr additive="base">
                                        <p:cTn id="30" dur="500"/>
                                        <p:tgtEl>
                                          <p:spTgt spid="46"/>
                                        </p:tgtEl>
                                        <p:attrNameLst>
                                          <p:attrName>ppt_x</p:attrName>
                                        </p:attrNameLst>
                                      </p:cBhvr>
                                      <p:tavLst>
                                        <p:tav tm="0">
                                          <p:val>
                                            <p:strVal val="#ppt_x+#ppt_w*1.125000"/>
                                          </p:val>
                                        </p:tav>
                                        <p:tav tm="100000">
                                          <p:val>
                                            <p:strVal val="#ppt_x"/>
                                          </p:val>
                                        </p:tav>
                                      </p:tavLst>
                                    </p:anim>
                                    <p:animEffect transition="in" filter="wipe(left)">
                                      <p:cBhvr>
                                        <p:cTn id="31" dur="500"/>
                                        <p:tgtEl>
                                          <p:spTgt spid="46"/>
                                        </p:tgtEl>
                                      </p:cBhvr>
                                    </p:animEffect>
                                  </p:childTnLst>
                                </p:cTn>
                              </p:par>
                            </p:childTnLst>
                          </p:cTn>
                        </p:par>
                        <p:par>
                          <p:cTn id="32" fill="hold" nodeType="afterGroup">
                            <p:stCondLst>
                              <p:cond delay="3250"/>
                            </p:stCondLst>
                            <p:childTnLst>
                              <p:par>
                                <p:cTn id="33" presetID="53" presetClass="entr" presetSubtype="0"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250" fill="hold"/>
                                        <p:tgtEl>
                                          <p:spTgt spid="27"/>
                                        </p:tgtEl>
                                        <p:attrNameLst>
                                          <p:attrName>ppt_w</p:attrName>
                                        </p:attrNameLst>
                                      </p:cBhvr>
                                      <p:tavLst>
                                        <p:tav tm="0">
                                          <p:val>
                                            <p:fltVal val="0"/>
                                          </p:val>
                                        </p:tav>
                                        <p:tav tm="100000">
                                          <p:val>
                                            <p:strVal val="#ppt_w"/>
                                          </p:val>
                                        </p:tav>
                                      </p:tavLst>
                                    </p:anim>
                                    <p:anim calcmode="lin" valueType="num">
                                      <p:cBhvr>
                                        <p:cTn id="36" dur="250" fill="hold"/>
                                        <p:tgtEl>
                                          <p:spTgt spid="27"/>
                                        </p:tgtEl>
                                        <p:attrNameLst>
                                          <p:attrName>ppt_h</p:attrName>
                                        </p:attrNameLst>
                                      </p:cBhvr>
                                      <p:tavLst>
                                        <p:tav tm="0">
                                          <p:val>
                                            <p:fltVal val="0"/>
                                          </p:val>
                                        </p:tav>
                                        <p:tav tm="100000">
                                          <p:val>
                                            <p:strVal val="#ppt_h"/>
                                          </p:val>
                                        </p:tav>
                                      </p:tavLst>
                                    </p:anim>
                                    <p:animEffect transition="in" filter="fade">
                                      <p:cBhvr>
                                        <p:cTn id="37" dur="250"/>
                                        <p:tgtEl>
                                          <p:spTgt spid="27"/>
                                        </p:tgtEl>
                                      </p:cBhvr>
                                    </p:animEffect>
                                  </p:childTnLst>
                                </p:cTn>
                              </p:par>
                            </p:childTnLst>
                          </p:cTn>
                        </p:par>
                        <p:par>
                          <p:cTn id="38" fill="hold" nodeType="afterGroup">
                            <p:stCondLst>
                              <p:cond delay="3500"/>
                            </p:stCondLst>
                            <p:childTnLst>
                              <p:par>
                                <p:cTn id="39" presetID="10" presetClass="entr" presetSubtype="0" fill="hold" grpId="0" nodeType="afterEffect">
                                  <p:stCondLst>
                                    <p:cond delay="0"/>
                                  </p:stCondLst>
                                  <p:iterate type="wd">
                                    <p:tmPct val="10000"/>
                                  </p:iterate>
                                  <p:childTnLst>
                                    <p:set>
                                      <p:cBhvr>
                                        <p:cTn id="40" dur="1" fill="hold">
                                          <p:stCondLst>
                                            <p:cond delay="0"/>
                                          </p:stCondLst>
                                        </p:cTn>
                                        <p:tgtEl>
                                          <p:spTgt spid="18"/>
                                        </p:tgtEl>
                                        <p:attrNameLst>
                                          <p:attrName>style.visibility</p:attrName>
                                        </p:attrNameLst>
                                      </p:cBhvr>
                                      <p:to>
                                        <p:strVal val="visible"/>
                                      </p:to>
                                    </p:set>
                                    <p:animEffect transition="in" filter="fade">
                                      <p:cBhvr>
                                        <p:cTn id="41" dur="500"/>
                                        <p:tgtEl>
                                          <p:spTgt spid="18"/>
                                        </p:tgtEl>
                                      </p:cBhvr>
                                    </p:animEffect>
                                  </p:childTnLst>
                                </p:cTn>
                              </p:par>
                            </p:childTnLst>
                          </p:cTn>
                        </p:par>
                        <p:par>
                          <p:cTn id="42" fill="hold" nodeType="afterGroup">
                            <p:stCondLst>
                              <p:cond delay="4000"/>
                            </p:stCondLst>
                            <p:childTnLst>
                              <p:par>
                                <p:cTn id="43" presetID="12" presetClass="entr" presetSubtype="8" fill="hold" grpId="0" nodeType="afterEffect">
                                  <p:stCondLst>
                                    <p:cond delay="0"/>
                                  </p:stCondLst>
                                  <p:childTnLst>
                                    <p:set>
                                      <p:cBhvr>
                                        <p:cTn id="44" dur="1" fill="hold">
                                          <p:stCondLst>
                                            <p:cond delay="0"/>
                                          </p:stCondLst>
                                        </p:cTn>
                                        <p:tgtEl>
                                          <p:spTgt spid="47"/>
                                        </p:tgtEl>
                                        <p:attrNameLst>
                                          <p:attrName>style.visibility</p:attrName>
                                        </p:attrNameLst>
                                      </p:cBhvr>
                                      <p:to>
                                        <p:strVal val="visible"/>
                                      </p:to>
                                    </p:set>
                                    <p:anim calcmode="lin" valueType="num">
                                      <p:cBhvr additive="base">
                                        <p:cTn id="45" dur="500"/>
                                        <p:tgtEl>
                                          <p:spTgt spid="47"/>
                                        </p:tgtEl>
                                        <p:attrNameLst>
                                          <p:attrName>ppt_x</p:attrName>
                                        </p:attrNameLst>
                                      </p:cBhvr>
                                      <p:tavLst>
                                        <p:tav tm="0">
                                          <p:val>
                                            <p:strVal val="#ppt_x-#ppt_w*1.125000"/>
                                          </p:val>
                                        </p:tav>
                                        <p:tav tm="100000">
                                          <p:val>
                                            <p:strVal val="#ppt_x"/>
                                          </p:val>
                                        </p:tav>
                                      </p:tavLst>
                                    </p:anim>
                                    <p:animEffect transition="in" filter="wipe(right)">
                                      <p:cBhvr>
                                        <p:cTn id="46" dur="500"/>
                                        <p:tgtEl>
                                          <p:spTgt spid="47"/>
                                        </p:tgtEl>
                                      </p:cBhvr>
                                    </p:animEffect>
                                  </p:childTnLst>
                                </p:cTn>
                              </p:par>
                            </p:childTnLst>
                          </p:cTn>
                        </p:par>
                        <p:par>
                          <p:cTn id="47" fill="hold" nodeType="afterGroup">
                            <p:stCondLst>
                              <p:cond delay="4500"/>
                            </p:stCondLst>
                            <p:childTnLst>
                              <p:par>
                                <p:cTn id="48" presetID="53" presetClass="entr" presetSubtype="0" fill="hold"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p:cTn id="50" dur="250" fill="hold"/>
                                        <p:tgtEl>
                                          <p:spTgt spid="30"/>
                                        </p:tgtEl>
                                        <p:attrNameLst>
                                          <p:attrName>ppt_w</p:attrName>
                                        </p:attrNameLst>
                                      </p:cBhvr>
                                      <p:tavLst>
                                        <p:tav tm="0">
                                          <p:val>
                                            <p:fltVal val="0"/>
                                          </p:val>
                                        </p:tav>
                                        <p:tav tm="100000">
                                          <p:val>
                                            <p:strVal val="#ppt_w"/>
                                          </p:val>
                                        </p:tav>
                                      </p:tavLst>
                                    </p:anim>
                                    <p:anim calcmode="lin" valueType="num">
                                      <p:cBhvr>
                                        <p:cTn id="51" dur="250" fill="hold"/>
                                        <p:tgtEl>
                                          <p:spTgt spid="30"/>
                                        </p:tgtEl>
                                        <p:attrNameLst>
                                          <p:attrName>ppt_h</p:attrName>
                                        </p:attrNameLst>
                                      </p:cBhvr>
                                      <p:tavLst>
                                        <p:tav tm="0">
                                          <p:val>
                                            <p:fltVal val="0"/>
                                          </p:val>
                                        </p:tav>
                                        <p:tav tm="100000">
                                          <p:val>
                                            <p:strVal val="#ppt_h"/>
                                          </p:val>
                                        </p:tav>
                                      </p:tavLst>
                                    </p:anim>
                                    <p:animEffect transition="in" filter="fade">
                                      <p:cBhvr>
                                        <p:cTn id="52" dur="250"/>
                                        <p:tgtEl>
                                          <p:spTgt spid="30"/>
                                        </p:tgtEl>
                                      </p:cBhvr>
                                    </p:animEffect>
                                  </p:childTnLst>
                                </p:cTn>
                              </p:par>
                            </p:childTnLst>
                          </p:cTn>
                        </p:par>
                        <p:par>
                          <p:cTn id="53" fill="hold" nodeType="afterGroup">
                            <p:stCondLst>
                              <p:cond delay="4750"/>
                            </p:stCondLst>
                            <p:childTnLst>
                              <p:par>
                                <p:cTn id="54" presetID="22" presetClass="entr" presetSubtype="1"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wipe(up)">
                                      <p:cBhvr>
                                        <p:cTn id="56" dur="1500"/>
                                        <p:tgtEl>
                                          <p:spTgt spid="23"/>
                                        </p:tgtEl>
                                      </p:cBhvr>
                                    </p:animEffect>
                                  </p:childTnLst>
                                </p:cTn>
                              </p:par>
                            </p:childTnLst>
                          </p:cTn>
                        </p:par>
                      </p:childTnLst>
                    </p:cTn>
                  </p:par>
                  <p:par>
                    <p:cTn id="57" fill="hold" nodeType="clickPar">
                      <p:stCondLst>
                        <p:cond delay="indefinite"/>
                      </p:stCondLst>
                      <p:childTnLst>
                        <p:par>
                          <p:cTn id="58" fill="hold" nodeType="afterGroup">
                            <p:stCondLst>
                              <p:cond delay="0"/>
                            </p:stCondLst>
                            <p:childTnLst>
                              <p:par>
                                <p:cTn id="59" presetID="42" presetClass="entr" presetSubtype="0" fill="hold" nodeType="click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fade">
                                      <p:cBhvr>
                                        <p:cTn id="61" dur="1000"/>
                                        <p:tgtEl>
                                          <p:spTgt spid="2"/>
                                        </p:tgtEl>
                                      </p:cBhvr>
                                    </p:animEffect>
                                    <p:anim calcmode="lin" valueType="num">
                                      <p:cBhvr>
                                        <p:cTn id="62" dur="1000" fill="hold"/>
                                        <p:tgtEl>
                                          <p:spTgt spid="2"/>
                                        </p:tgtEl>
                                        <p:attrNameLst>
                                          <p:attrName>ppt_x</p:attrName>
                                        </p:attrNameLst>
                                      </p:cBhvr>
                                      <p:tavLst>
                                        <p:tav tm="0">
                                          <p:val>
                                            <p:strVal val="#ppt_x"/>
                                          </p:val>
                                        </p:tav>
                                        <p:tav tm="100000">
                                          <p:val>
                                            <p:strVal val="#ppt_x"/>
                                          </p:val>
                                        </p:tav>
                                      </p:tavLst>
                                    </p:anim>
                                    <p:anim calcmode="lin" valueType="num">
                                      <p:cBhvr>
                                        <p:cTn id="6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6" grpId="0" animBg="1"/>
      <p:bldP spid="5" grpId="0" animBg="1"/>
      <p:bldP spid="11" grpId="0"/>
      <p:bldP spid="18" grpId="0"/>
      <p:bldP spid="21" grpId="0"/>
      <p:bldP spid="23" grpId="0"/>
      <p:bldP spid="3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255400" y="586863"/>
            <a:ext cx="2492990"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我们该如何预防近视</a:t>
            </a:r>
          </a:p>
        </p:txBody>
      </p:sp>
      <p:grpSp>
        <p:nvGrpSpPr>
          <p:cNvPr id="22" name="组合 21"/>
          <p:cNvGrpSpPr/>
          <p:nvPr/>
        </p:nvGrpSpPr>
        <p:grpSpPr>
          <a:xfrm>
            <a:off x="1486232" y="1235240"/>
            <a:ext cx="2262158" cy="369332"/>
            <a:chOff x="3440921" y="1122273"/>
            <a:chExt cx="2262158" cy="369332"/>
          </a:xfrm>
        </p:grpSpPr>
        <p:sp>
          <p:nvSpPr>
            <p:cNvPr id="24" name="文本框 23"/>
            <p:cNvSpPr txBox="1"/>
            <p:nvPr/>
          </p:nvSpPr>
          <p:spPr>
            <a:xfrm>
              <a:off x="3440921" y="1122273"/>
              <a:ext cx="2262158" cy="369332"/>
            </a:xfrm>
            <a:prstGeom prst="rect">
              <a:avLst/>
            </a:prstGeom>
            <a:noFill/>
          </p:spPr>
          <p:txBody>
            <a:bodyPr wrap="none" rtlCol="0">
              <a:spAutoFit/>
            </a:bodyPr>
            <a:lstStyle/>
            <a:p>
              <a:pPr algn="ctr"/>
              <a:r>
                <a:rPr lang="zh-CN" altLang="en-US" sz="1800" b="1">
                  <a:ln w="76200">
                    <a:solidFill>
                      <a:schemeClr val="bg1"/>
                    </a:solidFill>
                  </a:ln>
                  <a:solidFill>
                    <a:schemeClr val="bg1"/>
                  </a:solidFill>
                  <a:latin typeface="微软雅黑"/>
                  <a:ea typeface="微软雅黑"/>
                  <a:cs typeface="+mn-ea"/>
                  <a:sym typeface="微软雅黑"/>
                </a:rPr>
                <a:t>学习正确的用眼方法</a:t>
              </a:r>
            </a:p>
          </p:txBody>
        </p:sp>
        <p:sp>
          <p:nvSpPr>
            <p:cNvPr id="26" name="文本框 23"/>
            <p:cNvSpPr txBox="1"/>
            <p:nvPr/>
          </p:nvSpPr>
          <p:spPr>
            <a:xfrm>
              <a:off x="3440921" y="1122273"/>
              <a:ext cx="2262158" cy="369332"/>
            </a:xfrm>
            <a:prstGeom prst="rect">
              <a:avLst/>
            </a:prstGeom>
            <a:solidFill>
              <a:srgbClr val="92D050"/>
            </a:solidFill>
          </p:spPr>
          <p:txBody>
            <a:bodyPr wrap="none" rtlCol="0">
              <a:spAutoFit/>
            </a:bodyPr>
            <a:lstStyle/>
            <a:p>
              <a:pPr algn="ctr"/>
              <a:r>
                <a:rPr lang="zh-CN" altLang="en-US" sz="1800" b="1">
                  <a:solidFill>
                    <a:schemeClr val="bg1"/>
                  </a:solidFill>
                  <a:latin typeface="微软雅黑"/>
                  <a:ea typeface="微软雅黑"/>
                  <a:cs typeface="+mn-ea"/>
                  <a:sym typeface="微软雅黑"/>
                </a:rPr>
                <a:t>学习正确的用眼方法</a:t>
              </a:r>
            </a:p>
          </p:txBody>
        </p:sp>
      </p:grpSp>
      <p:sp>
        <p:nvSpPr>
          <p:cNvPr id="7" name="TextBox 2"/>
          <p:cNvSpPr txBox="1"/>
          <p:nvPr/>
        </p:nvSpPr>
        <p:spPr>
          <a:xfrm>
            <a:off x="4861820" y="1419906"/>
            <a:ext cx="3361518" cy="2031325"/>
          </a:xfrm>
          <a:prstGeom prst="rect">
            <a:avLst/>
          </a:prstGeom>
          <a:noFill/>
        </p:spPr>
        <p:txBody>
          <a:bodyPr wrap="square" lIns="68580" tIns="34290" rIns="68580" bIns="34290" rtlCol="0">
            <a:spAutoFit/>
          </a:bodyPr>
          <a:lstStyle/>
          <a:p>
            <a:pPr>
              <a:lnSpc>
                <a:spcPct val="150000"/>
              </a:lnSpc>
            </a:pPr>
            <a:r>
              <a:rPr lang="zh-CN" altLang="en-US" sz="1200" b="1">
                <a:solidFill>
                  <a:srgbClr val="968CFF"/>
                </a:solidFill>
                <a:latin typeface="微软雅黑"/>
                <a:ea typeface="微软雅黑"/>
                <a:sym typeface="微软雅黑"/>
              </a:rPr>
              <a:t>（</a:t>
            </a:r>
            <a:r>
              <a:rPr lang="en-US" altLang="zh-CN" sz="1200" b="1">
                <a:solidFill>
                  <a:srgbClr val="968CFF"/>
                </a:solidFill>
                <a:latin typeface="微软雅黑"/>
                <a:ea typeface="微软雅黑"/>
                <a:sym typeface="微软雅黑"/>
              </a:rPr>
              <a:t>1</a:t>
            </a:r>
            <a:r>
              <a:rPr lang="zh-CN" altLang="en-US" sz="1200" b="1">
                <a:solidFill>
                  <a:srgbClr val="968CFF"/>
                </a:solidFill>
                <a:latin typeface="微软雅黑"/>
                <a:ea typeface="微软雅黑"/>
                <a:sym typeface="微软雅黑"/>
              </a:rPr>
              <a:t>）书写姿势正确</a:t>
            </a:r>
          </a:p>
          <a:p>
            <a:pPr>
              <a:lnSpc>
                <a:spcPct val="150000"/>
              </a:lnSpc>
            </a:pPr>
            <a:r>
              <a:rPr lang="zh-CN" altLang="en-US" sz="1100" b="1">
                <a:solidFill>
                  <a:srgbClr val="92D050"/>
                </a:solidFill>
                <a:latin typeface="微软雅黑"/>
                <a:ea typeface="微软雅黑"/>
                <a:sym typeface="微软雅黑"/>
              </a:rPr>
              <a:t>要牢记“三个一”：</a:t>
            </a:r>
            <a:r>
              <a:rPr lang="zh-CN" altLang="en-US" sz="1100">
                <a:solidFill>
                  <a:srgbClr val="92D050"/>
                </a:solidFill>
                <a:latin typeface="微软雅黑"/>
                <a:ea typeface="微软雅黑"/>
                <a:sym typeface="微软雅黑"/>
              </a:rPr>
              <a:t>眼离书本一尺远（</a:t>
            </a:r>
            <a:r>
              <a:rPr lang="en-US" altLang="zh-CN" sz="1100">
                <a:solidFill>
                  <a:srgbClr val="92D050"/>
                </a:solidFill>
                <a:latin typeface="微软雅黑"/>
                <a:ea typeface="微软雅黑"/>
                <a:sym typeface="微软雅黑"/>
              </a:rPr>
              <a:t>33</a:t>
            </a:r>
            <a:r>
              <a:rPr lang="zh-CN" altLang="en-US" sz="1100">
                <a:solidFill>
                  <a:srgbClr val="92D050"/>
                </a:solidFill>
                <a:latin typeface="微软雅黑"/>
                <a:ea typeface="微软雅黑"/>
                <a:sym typeface="微软雅黑"/>
              </a:rPr>
              <a:t>厘米）；胸离书桌一拳远（</a:t>
            </a:r>
            <a:r>
              <a:rPr lang="en-US" altLang="zh-CN" sz="1100">
                <a:solidFill>
                  <a:srgbClr val="92D050"/>
                </a:solidFill>
                <a:latin typeface="微软雅黑"/>
                <a:ea typeface="微软雅黑"/>
                <a:sym typeface="微软雅黑"/>
              </a:rPr>
              <a:t>6—7</a:t>
            </a:r>
            <a:r>
              <a:rPr lang="zh-CN" altLang="en-US" sz="1100">
                <a:solidFill>
                  <a:srgbClr val="92D050"/>
                </a:solidFill>
                <a:latin typeface="微软雅黑"/>
                <a:ea typeface="微软雅黑"/>
                <a:sym typeface="微软雅黑"/>
              </a:rPr>
              <a:t>厘米）；手离笔尖一寸远（</a:t>
            </a:r>
            <a:r>
              <a:rPr lang="en-US" altLang="zh-CN" sz="1100">
                <a:solidFill>
                  <a:srgbClr val="92D050"/>
                </a:solidFill>
                <a:latin typeface="微软雅黑"/>
                <a:ea typeface="微软雅黑"/>
                <a:sym typeface="微软雅黑"/>
              </a:rPr>
              <a:t>3.3</a:t>
            </a:r>
            <a:r>
              <a:rPr lang="zh-CN" altLang="en-US" sz="1100">
                <a:solidFill>
                  <a:srgbClr val="92D050"/>
                </a:solidFill>
                <a:latin typeface="微软雅黑"/>
                <a:ea typeface="微软雅黑"/>
                <a:sym typeface="微软雅黑"/>
              </a:rPr>
              <a:t>厘米）</a:t>
            </a:r>
            <a:endParaRPr lang="en-US" altLang="zh-CN" sz="1100">
              <a:solidFill>
                <a:srgbClr val="92D050"/>
              </a:solidFill>
              <a:latin typeface="微软雅黑"/>
              <a:ea typeface="微软雅黑"/>
              <a:sym typeface="微软雅黑"/>
            </a:endParaRPr>
          </a:p>
          <a:p>
            <a:pPr>
              <a:lnSpc>
                <a:spcPct val="150000"/>
              </a:lnSpc>
            </a:pPr>
            <a:endParaRPr lang="en-US" altLang="zh-CN" sz="600">
              <a:solidFill>
                <a:srgbClr val="92D050"/>
              </a:solidFill>
              <a:latin typeface="微软雅黑"/>
              <a:ea typeface="微软雅黑"/>
              <a:sym typeface="微软雅黑"/>
            </a:endParaRPr>
          </a:p>
          <a:p>
            <a:pPr>
              <a:lnSpc>
                <a:spcPct val="150000"/>
              </a:lnSpc>
            </a:pPr>
            <a:r>
              <a:rPr lang="zh-CN" altLang="en-US" sz="1200" b="1">
                <a:solidFill>
                  <a:srgbClr val="968CFF"/>
                </a:solidFill>
                <a:latin typeface="微软雅黑"/>
                <a:ea typeface="微软雅黑"/>
                <a:sym typeface="微软雅黑"/>
              </a:rPr>
              <a:t>（</a:t>
            </a:r>
            <a:r>
              <a:rPr lang="en-US" altLang="zh-CN" sz="1200" b="1">
                <a:solidFill>
                  <a:srgbClr val="968CFF"/>
                </a:solidFill>
                <a:latin typeface="微软雅黑"/>
                <a:ea typeface="微软雅黑"/>
                <a:sym typeface="微软雅黑"/>
              </a:rPr>
              <a:t>2</a:t>
            </a:r>
            <a:r>
              <a:rPr lang="zh-CN" altLang="en-US" sz="1200" b="1">
                <a:solidFill>
                  <a:srgbClr val="968CFF"/>
                </a:solidFill>
                <a:latin typeface="微软雅黑"/>
                <a:ea typeface="微软雅黑"/>
                <a:sym typeface="微软雅黑"/>
              </a:rPr>
              <a:t>）读书姿势要端正</a:t>
            </a:r>
            <a:endParaRPr lang="en-US" altLang="zh-CN" sz="1200" b="1">
              <a:solidFill>
                <a:srgbClr val="968CFF"/>
              </a:solidFill>
              <a:latin typeface="微软雅黑"/>
              <a:ea typeface="微软雅黑"/>
              <a:sym typeface="微软雅黑"/>
            </a:endParaRPr>
          </a:p>
          <a:p>
            <a:pPr>
              <a:lnSpc>
                <a:spcPct val="150000"/>
              </a:lnSpc>
            </a:pPr>
            <a:r>
              <a:rPr lang="zh-CN" altLang="en-US" sz="1100">
                <a:solidFill>
                  <a:srgbClr val="92D050"/>
                </a:solidFill>
                <a:latin typeface="微软雅黑"/>
                <a:ea typeface="微软雅黑"/>
                <a:sym typeface="微软雅黑"/>
              </a:rPr>
              <a:t>应采用坐姿，不要躺着看书，不要在走路时或乘车时看书。</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810725" y="1988059"/>
            <a:ext cx="4051095" cy="1769750"/>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16" presetClass="entr" presetSubtype="37"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barn(outVertical)">
                                      <p:cBhvr>
                                        <p:cTn id="11" dur="500"/>
                                        <p:tgtEl>
                                          <p:spTgt spid="22"/>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42"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nodeType="afterGroup">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236611" y="593685"/>
            <a:ext cx="2492990"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我们该如何预防近视</a:t>
            </a:r>
          </a:p>
        </p:txBody>
      </p:sp>
      <p:sp>
        <p:nvSpPr>
          <p:cNvPr id="3" name="TextBox 2"/>
          <p:cNvSpPr txBox="1"/>
          <p:nvPr/>
        </p:nvSpPr>
        <p:spPr>
          <a:xfrm>
            <a:off x="1236611" y="1244316"/>
            <a:ext cx="5014954" cy="2571601"/>
          </a:xfrm>
          <a:prstGeom prst="rect">
            <a:avLst/>
          </a:prstGeom>
          <a:noFill/>
        </p:spPr>
        <p:txBody>
          <a:bodyPr wrap="square" lIns="68580" tIns="34290" rIns="68580" bIns="34290" rtlCol="0">
            <a:spAutoFit/>
          </a:bodyPr>
          <a:lstStyle/>
          <a:p>
            <a:pPr>
              <a:lnSpc>
                <a:spcPct val="150000"/>
              </a:lnSpc>
            </a:pPr>
            <a:r>
              <a:rPr lang="zh-CN" altLang="en-US" sz="1200" b="1">
                <a:solidFill>
                  <a:srgbClr val="968CFF"/>
                </a:solidFill>
                <a:latin typeface="微软雅黑"/>
                <a:ea typeface="微软雅黑"/>
                <a:sym typeface="微软雅黑"/>
              </a:rPr>
              <a:t>（</a:t>
            </a:r>
            <a:r>
              <a:rPr lang="en-US" altLang="zh-CN" sz="1200" b="1">
                <a:solidFill>
                  <a:srgbClr val="968CFF"/>
                </a:solidFill>
                <a:latin typeface="微软雅黑"/>
                <a:ea typeface="微软雅黑"/>
                <a:sym typeface="微软雅黑"/>
              </a:rPr>
              <a:t>3</a:t>
            </a:r>
            <a:r>
              <a:rPr lang="zh-CN" altLang="en-US" sz="1200" b="1">
                <a:solidFill>
                  <a:srgbClr val="968CFF"/>
                </a:solidFill>
                <a:latin typeface="微软雅黑"/>
                <a:ea typeface="微软雅黑"/>
                <a:sym typeface="微软雅黑"/>
              </a:rPr>
              <a:t>）改善不良学习环境</a:t>
            </a:r>
            <a:endParaRPr lang="en-US" altLang="zh-CN" sz="1200" b="1">
              <a:solidFill>
                <a:srgbClr val="968CFF"/>
              </a:solidFill>
              <a:latin typeface="微软雅黑"/>
              <a:ea typeface="微软雅黑"/>
              <a:sym typeface="微软雅黑"/>
            </a:endParaRPr>
          </a:p>
          <a:p>
            <a:pPr>
              <a:lnSpc>
                <a:spcPct val="150000"/>
              </a:lnSpc>
            </a:pPr>
            <a:r>
              <a:rPr lang="zh-CN" altLang="en-US" sz="1100">
                <a:solidFill>
                  <a:srgbClr val="92D050"/>
                </a:solidFill>
                <a:latin typeface="微软雅黑"/>
                <a:ea typeface="微软雅黑"/>
                <a:sym typeface="微软雅黑"/>
              </a:rPr>
              <a:t>读书、写字时光线很重要，采用左侧采光，不在强光下看书；学习用品也不能忽视，如纸张不能太白，印刷字体要清晰等。</a:t>
            </a:r>
          </a:p>
          <a:p>
            <a:pPr>
              <a:lnSpc>
                <a:spcPct val="150000"/>
              </a:lnSpc>
            </a:pPr>
            <a:endParaRPr lang="zh-CN" altLang="en-US" sz="600" b="1">
              <a:solidFill>
                <a:srgbClr val="92D050"/>
              </a:solidFill>
              <a:latin typeface="微软雅黑"/>
              <a:ea typeface="微软雅黑"/>
              <a:sym typeface="微软雅黑"/>
            </a:endParaRPr>
          </a:p>
          <a:p>
            <a:pPr>
              <a:lnSpc>
                <a:spcPct val="150000"/>
              </a:lnSpc>
            </a:pPr>
            <a:r>
              <a:rPr lang="zh-CN" altLang="en-US" sz="1200" b="1">
                <a:solidFill>
                  <a:srgbClr val="968CFF"/>
                </a:solidFill>
                <a:latin typeface="微软雅黑"/>
                <a:ea typeface="微软雅黑"/>
                <a:sym typeface="微软雅黑"/>
              </a:rPr>
              <a:t>（</a:t>
            </a:r>
            <a:r>
              <a:rPr lang="en-US" altLang="zh-CN" sz="1200" b="1">
                <a:solidFill>
                  <a:srgbClr val="968CFF"/>
                </a:solidFill>
                <a:latin typeface="微软雅黑"/>
                <a:ea typeface="微软雅黑"/>
                <a:sym typeface="微软雅黑"/>
              </a:rPr>
              <a:t>4</a:t>
            </a:r>
            <a:r>
              <a:rPr lang="zh-CN" altLang="en-US" sz="1200" b="1">
                <a:solidFill>
                  <a:srgbClr val="968CFF"/>
                </a:solidFill>
                <a:latin typeface="微软雅黑"/>
                <a:ea typeface="微软雅黑"/>
                <a:sym typeface="微软雅黑"/>
              </a:rPr>
              <a:t>）控制阅读时间</a:t>
            </a:r>
            <a:endParaRPr lang="en-US" altLang="zh-CN" sz="1200" b="1">
              <a:solidFill>
                <a:srgbClr val="968CFF"/>
              </a:solidFill>
              <a:latin typeface="微软雅黑"/>
              <a:ea typeface="微软雅黑"/>
              <a:sym typeface="微软雅黑"/>
            </a:endParaRPr>
          </a:p>
          <a:p>
            <a:pPr>
              <a:lnSpc>
                <a:spcPct val="150000"/>
              </a:lnSpc>
            </a:pPr>
            <a:r>
              <a:rPr lang="zh-CN" altLang="en-US" sz="1100">
                <a:solidFill>
                  <a:srgbClr val="92D050"/>
                </a:solidFill>
                <a:latin typeface="微软雅黑"/>
                <a:ea typeface="微软雅黑"/>
                <a:sym typeface="微软雅黑"/>
              </a:rPr>
              <a:t>阅读时间不可太长，必须有间断性休息，可以采取远眺、闭目、散步、</a:t>
            </a:r>
            <a:endParaRPr lang="en-US" altLang="zh-CN" sz="1100">
              <a:solidFill>
                <a:srgbClr val="92D050"/>
              </a:solidFill>
              <a:latin typeface="微软雅黑"/>
              <a:ea typeface="微软雅黑"/>
              <a:sym typeface="微软雅黑"/>
            </a:endParaRPr>
          </a:p>
          <a:p>
            <a:pPr>
              <a:lnSpc>
                <a:spcPct val="150000"/>
              </a:lnSpc>
            </a:pPr>
            <a:r>
              <a:rPr lang="zh-CN" altLang="en-US" sz="1100">
                <a:solidFill>
                  <a:srgbClr val="92D050"/>
                </a:solidFill>
                <a:latin typeface="微软雅黑"/>
                <a:ea typeface="微软雅黑"/>
                <a:sym typeface="微软雅黑"/>
              </a:rPr>
              <a:t>做眼保健操等方式。</a:t>
            </a:r>
          </a:p>
          <a:p>
            <a:pPr>
              <a:lnSpc>
                <a:spcPct val="150000"/>
              </a:lnSpc>
            </a:pPr>
            <a:endParaRPr lang="zh-CN" altLang="en-US" sz="600" b="1">
              <a:solidFill>
                <a:srgbClr val="968CFF"/>
              </a:solidFill>
              <a:latin typeface="微软雅黑"/>
              <a:ea typeface="微软雅黑"/>
              <a:sym typeface="微软雅黑"/>
            </a:endParaRPr>
          </a:p>
          <a:p>
            <a:pPr>
              <a:lnSpc>
                <a:spcPct val="150000"/>
              </a:lnSpc>
            </a:pPr>
            <a:r>
              <a:rPr lang="zh-CN" altLang="en-US" sz="1200" b="1">
                <a:solidFill>
                  <a:srgbClr val="968CFF"/>
                </a:solidFill>
                <a:latin typeface="微软雅黑"/>
                <a:ea typeface="微软雅黑"/>
                <a:sym typeface="微软雅黑"/>
              </a:rPr>
              <a:t>（</a:t>
            </a:r>
            <a:r>
              <a:rPr lang="en-US" altLang="zh-CN" sz="1200" b="1">
                <a:solidFill>
                  <a:srgbClr val="968CFF"/>
                </a:solidFill>
                <a:latin typeface="微软雅黑"/>
                <a:ea typeface="微软雅黑"/>
                <a:sym typeface="微软雅黑"/>
              </a:rPr>
              <a:t>5</a:t>
            </a:r>
            <a:r>
              <a:rPr lang="zh-CN" altLang="en-US" sz="1200" b="1">
                <a:solidFill>
                  <a:srgbClr val="968CFF"/>
                </a:solidFill>
                <a:latin typeface="微软雅黑"/>
                <a:ea typeface="微软雅黑"/>
                <a:sym typeface="微软雅黑"/>
              </a:rPr>
              <a:t>）定期检查视力。</a:t>
            </a:r>
            <a:endParaRPr lang="en-US" altLang="zh-CN" sz="1200" b="1">
              <a:solidFill>
                <a:srgbClr val="968CFF"/>
              </a:solidFill>
              <a:latin typeface="微软雅黑"/>
              <a:ea typeface="微软雅黑"/>
              <a:sym typeface="微软雅黑"/>
            </a:endParaRPr>
          </a:p>
          <a:p>
            <a:pPr>
              <a:lnSpc>
                <a:spcPct val="150000"/>
              </a:lnSpc>
            </a:pPr>
            <a:r>
              <a:rPr lang="zh-CN" altLang="en-US" sz="1100">
                <a:solidFill>
                  <a:srgbClr val="92D050"/>
                </a:solidFill>
                <a:latin typeface="微软雅黑"/>
                <a:ea typeface="微软雅黑"/>
                <a:sym typeface="微软雅黑"/>
              </a:rPr>
              <a:t>半年检查一次，便于早期发现，早期治疗。</a:t>
            </a:r>
          </a:p>
          <a:p>
            <a:pPr>
              <a:lnSpc>
                <a:spcPct val="150000"/>
              </a:lnSpc>
            </a:pPr>
            <a:endParaRPr lang="zh-CN" altLang="en-US" sz="600" b="1">
              <a:solidFill>
                <a:srgbClr val="92D050"/>
              </a:solidFill>
              <a:latin typeface="微软雅黑"/>
              <a:ea typeface="微软雅黑"/>
              <a:sym typeface="微软雅黑"/>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36239" y="1537018"/>
            <a:ext cx="2475356" cy="3368488"/>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2000"/>
                                        <p:tgtEl>
                                          <p:spTgt spid="3"/>
                                        </p:tgtEl>
                                      </p:cBhvr>
                                    </p:animEffect>
                                  </p:childTnLst>
                                </p:cTn>
                              </p:par>
                            </p:childTnLst>
                          </p:cTn>
                        </p:par>
                        <p:par>
                          <p:cTn id="12" fill="hold" nodeType="afterGroup">
                            <p:stCondLst>
                              <p:cond delay="2500"/>
                            </p:stCondLst>
                            <p:childTnLst>
                              <p:par>
                                <p:cTn id="13" presetID="42"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267926" y="606912"/>
            <a:ext cx="2492990"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我们该如何预防近视</a:t>
            </a:r>
          </a:p>
        </p:txBody>
      </p:sp>
      <p:sp>
        <p:nvSpPr>
          <p:cNvPr id="3" name="TextBox 2"/>
          <p:cNvSpPr txBox="1"/>
          <p:nvPr/>
        </p:nvSpPr>
        <p:spPr>
          <a:xfrm>
            <a:off x="1267926" y="1144108"/>
            <a:ext cx="7452950" cy="2769989"/>
          </a:xfrm>
          <a:prstGeom prst="rect">
            <a:avLst/>
          </a:prstGeom>
          <a:noFill/>
        </p:spPr>
        <p:txBody>
          <a:bodyPr wrap="square" lIns="68580" tIns="34290" rIns="68580" bIns="34290" rtlCol="0">
            <a:spAutoFit/>
          </a:bodyPr>
          <a:lstStyle/>
          <a:p>
            <a:pPr>
              <a:lnSpc>
                <a:spcPct val="150000"/>
              </a:lnSpc>
            </a:pPr>
            <a:r>
              <a:rPr lang="zh-CN" altLang="en-US" sz="1200" b="1">
                <a:solidFill>
                  <a:srgbClr val="968CFF"/>
                </a:solidFill>
                <a:latin typeface="微软雅黑"/>
                <a:ea typeface="微软雅黑"/>
                <a:sym typeface="微软雅黑"/>
              </a:rPr>
              <a:t>（</a:t>
            </a:r>
            <a:r>
              <a:rPr lang="en-US" altLang="zh-CN" sz="1200" b="1">
                <a:solidFill>
                  <a:srgbClr val="968CFF"/>
                </a:solidFill>
                <a:latin typeface="微软雅黑"/>
                <a:ea typeface="微软雅黑"/>
                <a:sym typeface="微软雅黑"/>
              </a:rPr>
              <a:t>6</a:t>
            </a:r>
            <a:r>
              <a:rPr lang="zh-CN" altLang="en-US" sz="1200" b="1">
                <a:solidFill>
                  <a:srgbClr val="968CFF"/>
                </a:solidFill>
                <a:latin typeface="微软雅黑"/>
                <a:ea typeface="微软雅黑"/>
                <a:sym typeface="微软雅黑"/>
              </a:rPr>
              <a:t>）注意休息。</a:t>
            </a:r>
            <a:endParaRPr lang="en-US" altLang="zh-CN" sz="1200" b="1">
              <a:solidFill>
                <a:srgbClr val="968CFF"/>
              </a:solidFill>
              <a:latin typeface="微软雅黑"/>
              <a:ea typeface="微软雅黑"/>
              <a:sym typeface="微软雅黑"/>
            </a:endParaRPr>
          </a:p>
          <a:p>
            <a:pPr>
              <a:lnSpc>
                <a:spcPct val="150000"/>
              </a:lnSpc>
            </a:pPr>
            <a:r>
              <a:rPr lang="zh-CN" altLang="en-US" sz="1100">
                <a:solidFill>
                  <a:srgbClr val="92D050"/>
                </a:solidFill>
                <a:latin typeface="微软雅黑"/>
                <a:ea typeface="微软雅黑"/>
                <a:sym typeface="微软雅黑"/>
              </a:rPr>
              <a:t>保证睡眠，作息时间要有规律， 小学生每天睡眠时间需</a:t>
            </a:r>
            <a:r>
              <a:rPr lang="en-US" altLang="zh-CN" sz="1100">
                <a:solidFill>
                  <a:srgbClr val="92D050"/>
                </a:solidFill>
                <a:latin typeface="微软雅黑"/>
                <a:ea typeface="微软雅黑"/>
                <a:sym typeface="微软雅黑"/>
              </a:rPr>
              <a:t>10</a:t>
            </a:r>
            <a:r>
              <a:rPr lang="zh-CN" altLang="en-US" sz="1100">
                <a:solidFill>
                  <a:srgbClr val="92D050"/>
                </a:solidFill>
                <a:latin typeface="微软雅黑"/>
                <a:ea typeface="微软雅黑"/>
                <a:sym typeface="微软雅黑"/>
              </a:rPr>
              <a:t>小时，中学生需</a:t>
            </a:r>
            <a:r>
              <a:rPr lang="en-US" altLang="zh-CN" sz="1100">
                <a:solidFill>
                  <a:srgbClr val="92D050"/>
                </a:solidFill>
                <a:latin typeface="微软雅黑"/>
                <a:ea typeface="微软雅黑"/>
                <a:sym typeface="微软雅黑"/>
              </a:rPr>
              <a:t>9</a:t>
            </a:r>
            <a:r>
              <a:rPr lang="zh-CN" altLang="en-US" sz="1100">
                <a:solidFill>
                  <a:srgbClr val="92D050"/>
                </a:solidFill>
                <a:latin typeface="微软雅黑"/>
                <a:ea typeface="微软雅黑"/>
                <a:sym typeface="微软雅黑"/>
              </a:rPr>
              <a:t>小时。</a:t>
            </a:r>
          </a:p>
          <a:p>
            <a:pPr>
              <a:lnSpc>
                <a:spcPct val="150000"/>
              </a:lnSpc>
            </a:pPr>
            <a:endParaRPr lang="zh-CN" altLang="en-US" sz="600" b="1">
              <a:solidFill>
                <a:srgbClr val="92D050"/>
              </a:solidFill>
              <a:latin typeface="微软雅黑"/>
              <a:ea typeface="微软雅黑"/>
              <a:sym typeface="微软雅黑"/>
            </a:endParaRPr>
          </a:p>
          <a:p>
            <a:pPr>
              <a:lnSpc>
                <a:spcPct val="150000"/>
              </a:lnSpc>
            </a:pPr>
            <a:r>
              <a:rPr lang="zh-CN" altLang="en-US" sz="1200" b="1">
                <a:solidFill>
                  <a:srgbClr val="968CFF"/>
                </a:solidFill>
                <a:latin typeface="微软雅黑"/>
                <a:ea typeface="微软雅黑"/>
                <a:sym typeface="微软雅黑"/>
              </a:rPr>
              <a:t>（</a:t>
            </a:r>
            <a:r>
              <a:rPr lang="en-US" altLang="zh-CN" sz="1200" b="1">
                <a:solidFill>
                  <a:srgbClr val="968CFF"/>
                </a:solidFill>
                <a:latin typeface="微软雅黑"/>
                <a:ea typeface="微软雅黑"/>
                <a:sym typeface="微软雅黑"/>
              </a:rPr>
              <a:t>7</a:t>
            </a:r>
            <a:r>
              <a:rPr lang="zh-CN" altLang="en-US" sz="1200" b="1">
                <a:solidFill>
                  <a:srgbClr val="968CFF"/>
                </a:solidFill>
                <a:latin typeface="微软雅黑"/>
                <a:ea typeface="微软雅黑"/>
                <a:sym typeface="微软雅黑"/>
              </a:rPr>
              <a:t>）少看电视，不玩电脑和手机</a:t>
            </a:r>
            <a:r>
              <a:rPr lang="zh-CN" altLang="en-US" sz="1200" b="1">
                <a:solidFill>
                  <a:srgbClr val="92D050"/>
                </a:solidFill>
                <a:latin typeface="微软雅黑"/>
                <a:ea typeface="微软雅黑"/>
                <a:sym typeface="微软雅黑"/>
              </a:rPr>
              <a:t>。</a:t>
            </a:r>
          </a:p>
          <a:p>
            <a:pPr>
              <a:lnSpc>
                <a:spcPct val="150000"/>
              </a:lnSpc>
            </a:pPr>
            <a:r>
              <a:rPr lang="zh-CN" altLang="en-US" sz="1100">
                <a:solidFill>
                  <a:srgbClr val="92D050"/>
                </a:solidFill>
                <a:latin typeface="微软雅黑"/>
                <a:ea typeface="微软雅黑"/>
                <a:sym typeface="微软雅黑"/>
              </a:rPr>
              <a:t>尽量减少多人眼产生辐射的电视、电脑、手机的接触，因为它们辐射出的</a:t>
            </a:r>
            <a:r>
              <a:rPr lang="en-US" altLang="zh-CN" sz="1100">
                <a:solidFill>
                  <a:srgbClr val="92D050"/>
                </a:solidFill>
                <a:latin typeface="微软雅黑"/>
                <a:ea typeface="微软雅黑"/>
                <a:sym typeface="微软雅黑"/>
              </a:rPr>
              <a:t>X</a:t>
            </a:r>
            <a:r>
              <a:rPr lang="zh-CN" altLang="en-US" sz="1100">
                <a:solidFill>
                  <a:srgbClr val="92D050"/>
                </a:solidFill>
                <a:latin typeface="微软雅黑"/>
                <a:ea typeface="微软雅黑"/>
                <a:sym typeface="微软雅黑"/>
              </a:rPr>
              <a:t>射线可大量消耗视网膜中的视紫质，可以使视力明显减退。这是因为视网膜和王斑部的功能受到了损坏。</a:t>
            </a:r>
          </a:p>
          <a:p>
            <a:pPr>
              <a:lnSpc>
                <a:spcPct val="150000"/>
              </a:lnSpc>
            </a:pPr>
            <a:endParaRPr lang="zh-CN" altLang="en-US" sz="600" b="1">
              <a:solidFill>
                <a:srgbClr val="92D050"/>
              </a:solidFill>
              <a:latin typeface="微软雅黑"/>
              <a:ea typeface="微软雅黑"/>
              <a:sym typeface="微软雅黑"/>
            </a:endParaRPr>
          </a:p>
          <a:p>
            <a:pPr>
              <a:lnSpc>
                <a:spcPct val="150000"/>
              </a:lnSpc>
            </a:pPr>
            <a:r>
              <a:rPr lang="zh-CN" altLang="en-US" sz="1200" b="1">
                <a:solidFill>
                  <a:srgbClr val="968CFF"/>
                </a:solidFill>
                <a:latin typeface="微软雅黑"/>
                <a:ea typeface="微软雅黑"/>
                <a:sym typeface="微软雅黑"/>
              </a:rPr>
              <a:t>                                 （</a:t>
            </a:r>
            <a:r>
              <a:rPr lang="en-US" altLang="zh-CN" sz="1200" b="1">
                <a:solidFill>
                  <a:srgbClr val="968CFF"/>
                </a:solidFill>
                <a:latin typeface="微软雅黑"/>
                <a:ea typeface="微软雅黑"/>
                <a:sym typeface="微软雅黑"/>
              </a:rPr>
              <a:t>8</a:t>
            </a:r>
            <a:r>
              <a:rPr lang="zh-CN" altLang="en-US" sz="1200" b="1">
                <a:solidFill>
                  <a:srgbClr val="968CFF"/>
                </a:solidFill>
                <a:latin typeface="微软雅黑"/>
                <a:ea typeface="微软雅黑"/>
                <a:sym typeface="微软雅黑"/>
              </a:rPr>
              <a:t>）做好眼保健操。</a:t>
            </a:r>
            <a:endParaRPr lang="en-US" altLang="zh-CN" sz="1200" b="1">
              <a:solidFill>
                <a:srgbClr val="968CFF"/>
              </a:solidFill>
              <a:latin typeface="微软雅黑"/>
              <a:ea typeface="微软雅黑"/>
              <a:sym typeface="微软雅黑"/>
            </a:endParaRPr>
          </a:p>
          <a:p>
            <a:pPr>
              <a:lnSpc>
                <a:spcPct val="150000"/>
              </a:lnSpc>
            </a:pPr>
            <a:r>
              <a:rPr lang="zh-CN" altLang="en-US" sz="1100">
                <a:solidFill>
                  <a:srgbClr val="92D050"/>
                </a:solidFill>
                <a:latin typeface="微软雅黑"/>
                <a:ea typeface="微软雅黑"/>
                <a:sym typeface="微软雅黑"/>
              </a:rPr>
              <a:t>                                        眼保健操是一种眼睛的保健体操，主要是通过按摩眼部穴位，达到</a:t>
            </a:r>
            <a:endParaRPr lang="en-US" altLang="zh-CN" sz="1100">
              <a:solidFill>
                <a:srgbClr val="92D050"/>
              </a:solidFill>
              <a:latin typeface="微软雅黑"/>
              <a:ea typeface="微软雅黑"/>
              <a:sym typeface="微软雅黑"/>
            </a:endParaRPr>
          </a:p>
          <a:p>
            <a:pPr>
              <a:lnSpc>
                <a:spcPct val="150000"/>
              </a:lnSpc>
            </a:pPr>
            <a:r>
              <a:rPr lang="en-US" altLang="zh-CN" sz="1100">
                <a:solidFill>
                  <a:srgbClr val="92D050"/>
                </a:solidFill>
                <a:latin typeface="微软雅黑"/>
                <a:ea typeface="微软雅黑"/>
                <a:sym typeface="微软雅黑"/>
              </a:rPr>
              <a:t>                                        </a:t>
            </a:r>
            <a:r>
              <a:rPr lang="zh-CN" altLang="en-US" sz="1100">
                <a:solidFill>
                  <a:srgbClr val="92D050"/>
                </a:solidFill>
                <a:latin typeface="微软雅黑"/>
                <a:ea typeface="微软雅黑"/>
                <a:sym typeface="微软雅黑"/>
              </a:rPr>
              <a:t>提高人们的眼睛视力，调整眼及头部的血液循环，调节肌肉，改善</a:t>
            </a:r>
            <a:endParaRPr lang="en-US" altLang="zh-CN" sz="1100">
              <a:solidFill>
                <a:srgbClr val="92D050"/>
              </a:solidFill>
              <a:latin typeface="微软雅黑"/>
              <a:ea typeface="微软雅黑"/>
              <a:sym typeface="微软雅黑"/>
            </a:endParaRPr>
          </a:p>
          <a:p>
            <a:pPr>
              <a:lnSpc>
                <a:spcPct val="150000"/>
              </a:lnSpc>
            </a:pPr>
            <a:r>
              <a:rPr lang="en-US" altLang="zh-CN" sz="1100">
                <a:solidFill>
                  <a:srgbClr val="92D050"/>
                </a:solidFill>
                <a:latin typeface="微软雅黑"/>
                <a:ea typeface="微软雅黑"/>
                <a:sym typeface="微软雅黑"/>
              </a:rPr>
              <a:t>                                        </a:t>
            </a:r>
            <a:r>
              <a:rPr lang="zh-CN" altLang="en-US" sz="1100">
                <a:solidFill>
                  <a:srgbClr val="92D050"/>
                </a:solidFill>
                <a:latin typeface="微软雅黑"/>
                <a:ea typeface="微软雅黑"/>
                <a:sym typeface="微软雅黑"/>
              </a:rPr>
              <a:t>眼的疲劳的目的。</a:t>
            </a:r>
            <a:endParaRPr lang="zh-CN" altLang="en-US" sz="500">
              <a:solidFill>
                <a:srgbClr val="92D050"/>
              </a:solidFill>
              <a:latin typeface="微软雅黑"/>
              <a:ea typeface="微软雅黑"/>
              <a:sym typeface="微软雅黑"/>
            </a:endParaRP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9483" y="2843966"/>
            <a:ext cx="2261503" cy="1854860"/>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21"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2000"/>
                                        <p:tgtEl>
                                          <p:spTgt spid="5"/>
                                        </p:tgtEl>
                                      </p:cBhvr>
                                    </p:animEffect>
                                  </p:childTnLst>
                                </p:cTn>
                              </p:par>
                            </p:childTnLst>
                          </p:cTn>
                        </p:par>
                        <p:par>
                          <p:cTn id="12" fill="hold" nodeType="afterGroup">
                            <p:stCondLst>
                              <p:cond delay="2500"/>
                            </p:stCondLst>
                            <p:childTnLst>
                              <p:par>
                                <p:cTn id="13" presetID="22" presetClass="entr" presetSubtype="1"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up)">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249137" y="625000"/>
            <a:ext cx="2492990"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我们该如何预防近视</a:t>
            </a:r>
          </a:p>
        </p:txBody>
      </p:sp>
      <p:sp>
        <p:nvSpPr>
          <p:cNvPr id="3" name="TextBox 2"/>
          <p:cNvSpPr txBox="1"/>
          <p:nvPr/>
        </p:nvSpPr>
        <p:spPr>
          <a:xfrm>
            <a:off x="891069" y="1025110"/>
            <a:ext cx="5133950" cy="3393237"/>
          </a:xfrm>
          <a:prstGeom prst="rect">
            <a:avLst/>
          </a:prstGeom>
          <a:noFill/>
        </p:spPr>
        <p:txBody>
          <a:bodyPr wrap="square" lIns="68580" tIns="34290" rIns="68580" bIns="34290" rtlCol="0">
            <a:spAutoFit/>
          </a:bodyPr>
          <a:lstStyle/>
          <a:p>
            <a:pPr>
              <a:lnSpc>
                <a:spcPct val="200000"/>
              </a:lnSpc>
            </a:pPr>
            <a:r>
              <a:rPr lang="zh-CN" altLang="en-US" sz="1400" b="1">
                <a:solidFill>
                  <a:srgbClr val="968CFF"/>
                </a:solidFill>
                <a:latin typeface="微软雅黑"/>
                <a:ea typeface="微软雅黑"/>
                <a:sym typeface="微软雅黑"/>
              </a:rPr>
              <a:t>（</a:t>
            </a:r>
            <a:r>
              <a:rPr lang="en-US" altLang="zh-CN" sz="1400" b="1">
                <a:solidFill>
                  <a:srgbClr val="968CFF"/>
                </a:solidFill>
                <a:latin typeface="微软雅黑"/>
                <a:ea typeface="微软雅黑"/>
                <a:sym typeface="微软雅黑"/>
              </a:rPr>
              <a:t>9</a:t>
            </a:r>
            <a:r>
              <a:rPr lang="zh-CN" altLang="en-US" sz="1400" b="1">
                <a:solidFill>
                  <a:srgbClr val="968CFF"/>
                </a:solidFill>
                <a:latin typeface="微软雅黑"/>
                <a:ea typeface="微软雅黑"/>
                <a:sym typeface="微软雅黑"/>
              </a:rPr>
              <a:t>）合理佩戴眼镜。</a:t>
            </a:r>
          </a:p>
          <a:p>
            <a:pPr>
              <a:lnSpc>
                <a:spcPct val="200000"/>
              </a:lnSpc>
            </a:pPr>
            <a:r>
              <a:rPr lang="zh-CN" altLang="en-US" sz="1100">
                <a:solidFill>
                  <a:srgbClr val="92D050"/>
                </a:solidFill>
                <a:latin typeface="微软雅黑"/>
                <a:ea typeface="微软雅黑"/>
                <a:sym typeface="微软雅黑"/>
              </a:rPr>
              <a:t>配镜一定要通过医院眼科或正规眼镜店的准确验光，不能贪便宜、图省事，在摊贩手中随意挑一副戴，造成矫正过度，近视加深。另外，青少年近视有其特殊性，不强求一致。根据以下一般原则，做到区别对待。</a:t>
            </a:r>
            <a:endParaRPr lang="en-US" altLang="zh-CN" sz="1100">
              <a:solidFill>
                <a:srgbClr val="92D050"/>
              </a:solidFill>
              <a:latin typeface="微软雅黑"/>
              <a:ea typeface="微软雅黑"/>
              <a:sym typeface="微软雅黑"/>
            </a:endParaRPr>
          </a:p>
          <a:p>
            <a:pPr>
              <a:lnSpc>
                <a:spcPct val="200000"/>
              </a:lnSpc>
            </a:pPr>
            <a:endParaRPr lang="zh-CN" altLang="en-US" sz="600">
              <a:solidFill>
                <a:srgbClr val="92D050"/>
              </a:solidFill>
              <a:latin typeface="微软雅黑"/>
              <a:ea typeface="微软雅黑"/>
              <a:sym typeface="微软雅黑"/>
            </a:endParaRPr>
          </a:p>
          <a:p>
            <a:pPr>
              <a:lnSpc>
                <a:spcPct val="200000"/>
              </a:lnSpc>
            </a:pPr>
            <a:r>
              <a:rPr lang="zh-CN" altLang="en-US" sz="1100">
                <a:solidFill>
                  <a:srgbClr val="92D050"/>
                </a:solidFill>
                <a:latin typeface="微软雅黑"/>
                <a:ea typeface="微软雅黑"/>
                <a:sym typeface="微软雅黑"/>
              </a:rPr>
              <a:t>（</a:t>
            </a:r>
            <a:r>
              <a:rPr lang="en-US" altLang="zh-CN" sz="1100">
                <a:solidFill>
                  <a:srgbClr val="92D050"/>
                </a:solidFill>
                <a:latin typeface="微软雅黑"/>
                <a:ea typeface="微软雅黑"/>
                <a:sym typeface="微软雅黑"/>
              </a:rPr>
              <a:t>1</a:t>
            </a:r>
            <a:r>
              <a:rPr lang="zh-CN" altLang="en-US" sz="1100">
                <a:solidFill>
                  <a:srgbClr val="92D050"/>
                </a:solidFill>
                <a:latin typeface="微软雅黑"/>
                <a:ea typeface="微软雅黑"/>
                <a:sym typeface="微软雅黑"/>
              </a:rPr>
              <a:t>）假性近视不要急忙配戴眼镜。</a:t>
            </a:r>
          </a:p>
          <a:p>
            <a:pPr>
              <a:lnSpc>
                <a:spcPct val="200000"/>
              </a:lnSpc>
            </a:pPr>
            <a:r>
              <a:rPr lang="zh-CN" altLang="en-US" sz="1100">
                <a:solidFill>
                  <a:srgbClr val="92D050"/>
                </a:solidFill>
                <a:latin typeface="微软雅黑"/>
                <a:ea typeface="微软雅黑"/>
                <a:sym typeface="微软雅黑"/>
              </a:rPr>
              <a:t>（</a:t>
            </a:r>
            <a:r>
              <a:rPr lang="en-US" altLang="zh-CN" sz="1100">
                <a:solidFill>
                  <a:srgbClr val="92D050"/>
                </a:solidFill>
                <a:latin typeface="微软雅黑"/>
                <a:ea typeface="微软雅黑"/>
                <a:sym typeface="微软雅黑"/>
              </a:rPr>
              <a:t>2</a:t>
            </a:r>
            <a:r>
              <a:rPr lang="zh-CN" altLang="en-US" sz="1100">
                <a:solidFill>
                  <a:srgbClr val="92D050"/>
                </a:solidFill>
                <a:latin typeface="微软雅黑"/>
                <a:ea typeface="微软雅黑"/>
                <a:sym typeface="微软雅黑"/>
              </a:rPr>
              <a:t>）半真半假性近视，为减轻视近工作的调节负担，应</a:t>
            </a:r>
            <a:endParaRPr lang="en-US" altLang="zh-CN" sz="1100">
              <a:solidFill>
                <a:srgbClr val="92D050"/>
              </a:solidFill>
              <a:latin typeface="微软雅黑"/>
              <a:ea typeface="微软雅黑"/>
              <a:sym typeface="微软雅黑"/>
            </a:endParaRPr>
          </a:p>
          <a:p>
            <a:pPr>
              <a:lnSpc>
                <a:spcPct val="200000"/>
              </a:lnSpc>
            </a:pPr>
            <a:r>
              <a:rPr lang="zh-CN" altLang="en-US" sz="1100">
                <a:solidFill>
                  <a:srgbClr val="92D050"/>
                </a:solidFill>
                <a:latin typeface="微软雅黑"/>
                <a:ea typeface="微软雅黑"/>
                <a:sym typeface="微软雅黑"/>
              </a:rPr>
              <a:t>配眼镜，但不充分矫正。以配戴能获得较好视力、但度数</a:t>
            </a:r>
            <a:endParaRPr lang="en-US" altLang="zh-CN" sz="1100">
              <a:solidFill>
                <a:srgbClr val="92D050"/>
              </a:solidFill>
              <a:latin typeface="微软雅黑"/>
              <a:ea typeface="微软雅黑"/>
              <a:sym typeface="微软雅黑"/>
            </a:endParaRPr>
          </a:p>
          <a:p>
            <a:pPr>
              <a:lnSpc>
                <a:spcPct val="200000"/>
              </a:lnSpc>
            </a:pPr>
            <a:r>
              <a:rPr lang="zh-CN" altLang="en-US" sz="1100">
                <a:solidFill>
                  <a:srgbClr val="92D050"/>
                </a:solidFill>
                <a:latin typeface="微软雅黑"/>
                <a:ea typeface="微软雅黑"/>
                <a:sym typeface="微软雅黑"/>
              </a:rPr>
              <a:t>略低于真实度数的凹透镜为宜。</a:t>
            </a:r>
          </a:p>
          <a:p>
            <a:pPr>
              <a:lnSpc>
                <a:spcPct val="200000"/>
              </a:lnSpc>
            </a:pPr>
            <a:r>
              <a:rPr lang="zh-CN" altLang="en-US" sz="1100">
                <a:solidFill>
                  <a:srgbClr val="92D050"/>
                </a:solidFill>
                <a:latin typeface="微软雅黑"/>
                <a:ea typeface="微软雅黑"/>
                <a:sym typeface="微软雅黑"/>
              </a:rPr>
              <a:t>（</a:t>
            </a:r>
            <a:r>
              <a:rPr lang="en-US" altLang="zh-CN" sz="1100">
                <a:solidFill>
                  <a:srgbClr val="92D050"/>
                </a:solidFill>
                <a:latin typeface="微软雅黑"/>
                <a:ea typeface="微软雅黑"/>
                <a:sym typeface="微软雅黑"/>
              </a:rPr>
              <a:t>3</a:t>
            </a:r>
            <a:r>
              <a:rPr lang="zh-CN" altLang="en-US" sz="1100">
                <a:solidFill>
                  <a:srgbClr val="92D050"/>
                </a:solidFill>
                <a:latin typeface="微软雅黑"/>
                <a:ea typeface="微软雅黑"/>
                <a:sym typeface="微软雅黑"/>
              </a:rPr>
              <a:t>）真性近视应立即配戴眼镜，坚持常戴。</a:t>
            </a:r>
            <a:endParaRPr lang="zh-CN" altLang="en-US" sz="500">
              <a:solidFill>
                <a:srgbClr val="92D050"/>
              </a:solidFill>
              <a:latin typeface="微软雅黑"/>
              <a:ea typeface="微软雅黑"/>
              <a:sym typeface="微软雅黑"/>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6495" y="874798"/>
            <a:ext cx="1909072" cy="3170651"/>
          </a:xfrm>
          <a:prstGeom prst="rect">
            <a:avLst/>
          </a:prstGeom>
        </p:spPr>
      </p:pic>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079731" y="2823378"/>
            <a:ext cx="1561442" cy="2199153"/>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2000"/>
                                        <p:tgtEl>
                                          <p:spTgt spid="3"/>
                                        </p:tgtEl>
                                      </p:cBhvr>
                                    </p:animEffect>
                                  </p:childTnLst>
                                </p:cTn>
                              </p:par>
                            </p:childTnLst>
                          </p:cTn>
                        </p:par>
                      </p:childTnLst>
                    </p:cTn>
                  </p:par>
                  <p:par>
                    <p:cTn id="12" fill="hold" nodeType="clickPar">
                      <p:stCondLst>
                        <p:cond delay="indefinite"/>
                      </p:stCondLst>
                      <p:childTnLst>
                        <p:par>
                          <p:cTn id="13" fill="hold" nodeType="afterGroup">
                            <p:stCondLst>
                              <p:cond delay="0"/>
                            </p:stCondLst>
                            <p:childTnLst>
                              <p:par>
                                <p:cTn id="14" presetID="42"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after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strVal val="#ppt_x"/>
                                          </p:val>
                                        </p:tav>
                                        <p:tav tm="100000">
                                          <p:val>
                                            <p:strVal val="#ppt_x"/>
                                          </p:val>
                                        </p:tav>
                                      </p:tavLst>
                                    </p:anim>
                                    <p:anim calcmode="lin" valueType="num">
                                      <p:cBhvr>
                                        <p:cTn id="2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324293" y="619438"/>
            <a:ext cx="2492990"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我们该如何预防近视</a:t>
            </a:r>
          </a:p>
        </p:txBody>
      </p:sp>
      <p:sp>
        <p:nvSpPr>
          <p:cNvPr id="17" name="TextBox 2"/>
          <p:cNvSpPr txBox="1"/>
          <p:nvPr/>
        </p:nvSpPr>
        <p:spPr>
          <a:xfrm>
            <a:off x="4061540" y="1216409"/>
            <a:ext cx="3685807" cy="2931572"/>
          </a:xfrm>
          <a:prstGeom prst="rect">
            <a:avLst/>
          </a:prstGeom>
          <a:noFill/>
        </p:spPr>
        <p:txBody>
          <a:bodyPr wrap="square" lIns="68580" tIns="34290" rIns="68580" bIns="34290" rtlCol="0">
            <a:spAutoFit/>
          </a:bodyPr>
          <a:lstStyle/>
          <a:p>
            <a:pPr>
              <a:lnSpc>
                <a:spcPct val="200000"/>
              </a:lnSpc>
            </a:pPr>
            <a:r>
              <a:rPr lang="zh-CN" altLang="en-US" sz="1600" b="1">
                <a:solidFill>
                  <a:srgbClr val="968CFF"/>
                </a:solidFill>
                <a:latin typeface="微软雅黑"/>
                <a:ea typeface="微软雅黑"/>
                <a:sym typeface="微软雅黑"/>
              </a:rPr>
              <a:t>（</a:t>
            </a:r>
            <a:r>
              <a:rPr lang="en-US" altLang="zh-CN" sz="1600" b="1">
                <a:solidFill>
                  <a:srgbClr val="968CFF"/>
                </a:solidFill>
                <a:latin typeface="微软雅黑"/>
                <a:ea typeface="微软雅黑"/>
                <a:sym typeface="微软雅黑"/>
              </a:rPr>
              <a:t>1</a:t>
            </a:r>
            <a:r>
              <a:rPr lang="zh-CN" altLang="en-US" sz="1600" b="1">
                <a:solidFill>
                  <a:srgbClr val="968CFF"/>
                </a:solidFill>
                <a:latin typeface="微软雅黑"/>
                <a:ea typeface="微软雅黑"/>
                <a:sym typeface="微软雅黑"/>
              </a:rPr>
              <a:t>）推广眼保健操</a:t>
            </a:r>
          </a:p>
          <a:p>
            <a:pPr>
              <a:lnSpc>
                <a:spcPct val="200000"/>
              </a:lnSpc>
            </a:pPr>
            <a:r>
              <a:rPr lang="zh-CN" altLang="en-US" sz="1100">
                <a:solidFill>
                  <a:srgbClr val="92D050"/>
                </a:solidFill>
                <a:latin typeface="微软雅黑"/>
                <a:ea typeface="微软雅黑"/>
                <a:sym typeface="微软雅黑"/>
              </a:rPr>
              <a:t>每天有组织地、自觉地做眼保健操，保质保量地完成。</a:t>
            </a:r>
          </a:p>
          <a:p>
            <a:pPr>
              <a:lnSpc>
                <a:spcPct val="200000"/>
              </a:lnSpc>
            </a:pPr>
            <a:r>
              <a:rPr lang="zh-CN" altLang="en-US" sz="1100">
                <a:solidFill>
                  <a:srgbClr val="92D050"/>
                </a:solidFill>
                <a:latin typeface="微软雅黑"/>
                <a:ea typeface="微软雅黑"/>
                <a:sym typeface="微软雅黑"/>
              </a:rPr>
              <a:t>眼保健操是一种眼睛的保健体操，主要是通过按摩眼部穴位，达到提高人们的眼睛视力，调整眼及头部的血液循环，调节肌肉，改善眼的疲劳的目的。</a:t>
            </a:r>
          </a:p>
          <a:p>
            <a:pPr>
              <a:lnSpc>
                <a:spcPct val="200000"/>
              </a:lnSpc>
            </a:pPr>
            <a:r>
              <a:rPr lang="zh-CN" altLang="en-US" sz="1100">
                <a:solidFill>
                  <a:srgbClr val="92D050"/>
                </a:solidFill>
                <a:latin typeface="微软雅黑"/>
                <a:ea typeface="微软雅黑"/>
                <a:sym typeface="微软雅黑"/>
              </a:rPr>
              <a:t>眼保健操是根据中国古代的医学推拿、经络理论，结合体育医疗综合而成的按摩法。它通过对眼部周围穴位的按摩，使眼内气血通畅，改善神经营养。</a:t>
            </a: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26120" y="1673902"/>
            <a:ext cx="2068017" cy="2677619"/>
          </a:xfrm>
          <a:prstGeom prst="rect">
            <a:avLst/>
          </a:prstGeom>
        </p:spPr>
      </p:pic>
      <p:sp>
        <p:nvSpPr>
          <p:cNvPr id="15" name="文本框 23"/>
          <p:cNvSpPr txBox="1"/>
          <p:nvPr/>
        </p:nvSpPr>
        <p:spPr>
          <a:xfrm>
            <a:off x="891641" y="1404300"/>
            <a:ext cx="2584332" cy="338554"/>
          </a:xfrm>
          <a:prstGeom prst="rect">
            <a:avLst/>
          </a:prstGeom>
          <a:solidFill>
            <a:srgbClr val="92D050"/>
          </a:solidFill>
        </p:spPr>
        <p:txBody>
          <a:bodyPr wrap="square" rtlCol="0">
            <a:spAutoFit/>
          </a:bodyPr>
          <a:lstStyle/>
          <a:p>
            <a:pPr algn="ctr"/>
            <a:r>
              <a:rPr lang="zh-CN" altLang="en-US" sz="1600" b="1">
                <a:solidFill>
                  <a:schemeClr val="bg1"/>
                </a:solidFill>
                <a:latin typeface="微软雅黑"/>
                <a:ea typeface="微软雅黑"/>
                <a:cs typeface="+mn-ea"/>
                <a:sym typeface="微软雅黑"/>
              </a:rPr>
              <a:t>多进行对眼睛有益的运动</a:t>
            </a:r>
          </a:p>
        </p:txBody>
      </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000"/>
                            </p:stCondLst>
                            <p:childTnLst>
                              <p:par>
                                <p:cTn id="21" presetID="22" presetClass="entr" presetSubtype="1"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up)">
                                      <p:cBhvr>
                                        <p:cTn id="23"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云形 21"/>
          <p:cNvSpPr/>
          <p:nvPr/>
        </p:nvSpPr>
        <p:spPr>
          <a:xfrm>
            <a:off x="2526640" y="2576242"/>
            <a:ext cx="2001514" cy="1720162"/>
          </a:xfrm>
          <a:prstGeom prst="cloud">
            <a:avLst/>
          </a:prstGeom>
          <a:solidFill>
            <a:schemeClr val="bg1"/>
          </a:solidFill>
          <a:ln>
            <a:solidFill>
              <a:srgbClr val="92D050"/>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3" name="云形 22"/>
          <p:cNvSpPr/>
          <p:nvPr/>
        </p:nvSpPr>
        <p:spPr>
          <a:xfrm>
            <a:off x="4582657" y="1827554"/>
            <a:ext cx="2001514" cy="1720162"/>
          </a:xfrm>
          <a:prstGeom prst="cloud">
            <a:avLst/>
          </a:prstGeom>
          <a:solidFill>
            <a:schemeClr val="bg1"/>
          </a:solidFill>
          <a:ln>
            <a:solidFill>
              <a:srgbClr val="968C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24" name="云形 23"/>
          <p:cNvSpPr/>
          <p:nvPr/>
        </p:nvSpPr>
        <p:spPr>
          <a:xfrm>
            <a:off x="6537735" y="2720765"/>
            <a:ext cx="2001514" cy="1720162"/>
          </a:xfrm>
          <a:prstGeom prst="cloud">
            <a:avLst/>
          </a:prstGeom>
          <a:solidFill>
            <a:schemeClr val="bg1"/>
          </a:solidFill>
          <a:ln>
            <a:solidFill>
              <a:srgbClr val="92D050"/>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8" name="云形 17"/>
          <p:cNvSpPr/>
          <p:nvPr/>
        </p:nvSpPr>
        <p:spPr>
          <a:xfrm>
            <a:off x="542948" y="1916482"/>
            <a:ext cx="2001514" cy="1720162"/>
          </a:xfrm>
          <a:prstGeom prst="cloud">
            <a:avLst/>
          </a:prstGeom>
          <a:solidFill>
            <a:schemeClr val="bg1"/>
          </a:solidFill>
          <a:ln>
            <a:solidFill>
              <a:srgbClr val="968C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 name="文本框 23"/>
          <p:cNvSpPr txBox="1"/>
          <p:nvPr/>
        </p:nvSpPr>
        <p:spPr>
          <a:xfrm>
            <a:off x="1182550" y="639367"/>
            <a:ext cx="2723823" cy="400110"/>
          </a:xfrm>
          <a:prstGeom prst="rect">
            <a:avLst/>
          </a:prstGeom>
          <a:noFill/>
        </p:spPr>
        <p:txBody>
          <a:bodyPr wrap="square" rtlCol="0">
            <a:spAutoFit/>
          </a:bodyPr>
          <a:lstStyle/>
          <a:p>
            <a:r>
              <a:rPr lang="zh-CN" altLang="en-US" sz="2000" b="1">
                <a:solidFill>
                  <a:srgbClr val="968CFF"/>
                </a:solidFill>
                <a:latin typeface="微软雅黑"/>
                <a:ea typeface="微软雅黑"/>
                <a:cs typeface="+mn-ea"/>
                <a:sym typeface="微软雅黑"/>
              </a:rPr>
              <a:t>我们该如何预防近视</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87577" y="1331864"/>
            <a:ext cx="915105" cy="1087802"/>
          </a:xfrm>
          <a:prstGeom prst="rect">
            <a:avLst/>
          </a:prstGeom>
        </p:spPr>
      </p:pic>
      <p:pic>
        <p:nvPicPr>
          <p:cNvPr id="10" name="图片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052313" y="2032341"/>
            <a:ext cx="977990" cy="1087802"/>
          </a:xfrm>
          <a:prstGeom prst="rect">
            <a:avLst/>
          </a:prstGeom>
        </p:spPr>
      </p:pic>
      <p:pic>
        <p:nvPicPr>
          <p:cNvPr id="12" name="图片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028162" y="1204851"/>
            <a:ext cx="954525" cy="1087802"/>
          </a:xfrm>
          <a:prstGeom prst="rect">
            <a:avLst/>
          </a:prstGeom>
        </p:spPr>
      </p:pic>
      <p:pic>
        <p:nvPicPr>
          <p:cNvPr id="13" name="图片 1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176080" y="2032341"/>
            <a:ext cx="954525" cy="1087802"/>
          </a:xfrm>
          <a:prstGeom prst="rect">
            <a:avLst/>
          </a:prstGeom>
        </p:spPr>
      </p:pic>
      <p:sp>
        <p:nvSpPr>
          <p:cNvPr id="14" name="TextBox 2"/>
          <p:cNvSpPr txBox="1"/>
          <p:nvPr/>
        </p:nvSpPr>
        <p:spPr>
          <a:xfrm>
            <a:off x="822862" y="2384147"/>
            <a:ext cx="1473946" cy="923330"/>
          </a:xfrm>
          <a:prstGeom prst="rect">
            <a:avLst/>
          </a:prstGeom>
          <a:noFill/>
        </p:spPr>
        <p:txBody>
          <a:bodyPr wrap="square" lIns="68580" tIns="34290" rIns="68580" bIns="34290" rtlCol="0">
            <a:spAutoFit/>
          </a:bodyPr>
          <a:lstStyle/>
          <a:p>
            <a:pPr algn="ctr"/>
            <a:r>
              <a:rPr lang="zh-CN" altLang="en-US" sz="1050" b="1">
                <a:solidFill>
                  <a:srgbClr val="968CFF"/>
                </a:solidFill>
                <a:latin typeface="微软雅黑"/>
                <a:ea typeface="微软雅黑"/>
                <a:sym typeface="微软雅黑"/>
              </a:rPr>
              <a:t>探天应穴</a:t>
            </a:r>
          </a:p>
          <a:p>
            <a:r>
              <a:rPr lang="zh-CN" altLang="en-US" sz="900">
                <a:solidFill>
                  <a:srgbClr val="968CFF"/>
                </a:solidFill>
                <a:latin typeface="微软雅黑"/>
                <a:ea typeface="微软雅黑"/>
                <a:sym typeface="微软雅黑"/>
              </a:rPr>
              <a:t>以左右大拇指罗纹面接左右眉头下面的上眶角处。其他四指散开弯曲如弓状，支在前额上，按探面不要大。</a:t>
            </a:r>
          </a:p>
        </p:txBody>
      </p:sp>
      <p:sp>
        <p:nvSpPr>
          <p:cNvPr id="15" name="TextBox 2"/>
          <p:cNvSpPr txBox="1"/>
          <p:nvPr/>
        </p:nvSpPr>
        <p:spPr>
          <a:xfrm>
            <a:off x="2924521" y="3120143"/>
            <a:ext cx="1266392" cy="692497"/>
          </a:xfrm>
          <a:prstGeom prst="rect">
            <a:avLst/>
          </a:prstGeom>
          <a:noFill/>
        </p:spPr>
        <p:txBody>
          <a:bodyPr wrap="square" lIns="68580" tIns="34290" rIns="68580" bIns="34290" rtlCol="0">
            <a:spAutoFit/>
          </a:bodyPr>
          <a:lstStyle/>
          <a:p>
            <a:pPr algn="ctr"/>
            <a:r>
              <a:rPr lang="zh-CN" altLang="en-US" sz="1050" b="1">
                <a:solidFill>
                  <a:srgbClr val="92D050"/>
                </a:solidFill>
                <a:latin typeface="微软雅黑"/>
                <a:ea typeface="微软雅黑"/>
                <a:sym typeface="微软雅黑"/>
              </a:rPr>
              <a:t>挤按睛明穴</a:t>
            </a:r>
          </a:p>
          <a:p>
            <a:r>
              <a:rPr lang="zh-CN" altLang="en-US" sz="1000">
                <a:solidFill>
                  <a:srgbClr val="92D050"/>
                </a:solidFill>
                <a:latin typeface="微软雅黑"/>
                <a:ea typeface="微软雅黑"/>
                <a:sym typeface="微软雅黑"/>
              </a:rPr>
              <a:t>以左手或右手大拇指按鼻根部，先向下按、然后向上挤。 </a:t>
            </a:r>
            <a:endParaRPr lang="zh-CN" altLang="en-US" sz="900">
              <a:solidFill>
                <a:srgbClr val="92D050"/>
              </a:solidFill>
              <a:latin typeface="微软雅黑"/>
              <a:ea typeface="微软雅黑"/>
              <a:sym typeface="微软雅黑"/>
            </a:endParaRPr>
          </a:p>
        </p:txBody>
      </p:sp>
      <p:sp>
        <p:nvSpPr>
          <p:cNvPr id="16" name="TextBox 2"/>
          <p:cNvSpPr txBox="1"/>
          <p:nvPr/>
        </p:nvSpPr>
        <p:spPr>
          <a:xfrm>
            <a:off x="4855007" y="2245648"/>
            <a:ext cx="1556009" cy="1061829"/>
          </a:xfrm>
          <a:prstGeom prst="rect">
            <a:avLst/>
          </a:prstGeom>
          <a:noFill/>
        </p:spPr>
        <p:txBody>
          <a:bodyPr wrap="square" lIns="68580" tIns="34290" rIns="68580" bIns="34290" rtlCol="0">
            <a:spAutoFit/>
          </a:bodyPr>
          <a:lstStyle/>
          <a:p>
            <a:pPr algn="ctr"/>
            <a:r>
              <a:rPr lang="zh-CN" altLang="en-US" sz="1050" b="1">
                <a:solidFill>
                  <a:srgbClr val="968CFF"/>
                </a:solidFill>
                <a:latin typeface="微软雅黑"/>
                <a:ea typeface="微软雅黑"/>
                <a:sym typeface="微软雅黑"/>
              </a:rPr>
              <a:t>揉四白穴</a:t>
            </a:r>
          </a:p>
          <a:p>
            <a:r>
              <a:rPr lang="zh-CN" altLang="en-US" sz="900">
                <a:solidFill>
                  <a:srgbClr val="968CFF"/>
                </a:solidFill>
                <a:latin typeface="微软雅黑"/>
                <a:ea typeface="微软雅黑"/>
                <a:sym typeface="微软雅黑"/>
              </a:rPr>
              <a:t>先以左右食指与中指并拢，放在靠近鼻翼两侧，大拇指支撑在下腭骨凹陷处，然后放下中指，在面颊中央按揉。注意穴位不需移动，按揉面不要太大。</a:t>
            </a:r>
          </a:p>
        </p:txBody>
      </p:sp>
      <p:sp>
        <p:nvSpPr>
          <p:cNvPr id="17" name="TextBox 2"/>
          <p:cNvSpPr txBox="1"/>
          <p:nvPr/>
        </p:nvSpPr>
        <p:spPr>
          <a:xfrm>
            <a:off x="6911024" y="3090075"/>
            <a:ext cx="1389655" cy="1092607"/>
          </a:xfrm>
          <a:prstGeom prst="rect">
            <a:avLst/>
          </a:prstGeom>
          <a:noFill/>
        </p:spPr>
        <p:txBody>
          <a:bodyPr wrap="square" lIns="68580" tIns="34290" rIns="68580" bIns="34290" rtlCol="0">
            <a:spAutoFit/>
          </a:bodyPr>
          <a:lstStyle/>
          <a:p>
            <a:pPr algn="ctr"/>
            <a:r>
              <a:rPr lang="zh-CN" altLang="en-US" sz="1050" b="1">
                <a:solidFill>
                  <a:srgbClr val="92D050"/>
                </a:solidFill>
                <a:latin typeface="微软雅黑"/>
                <a:ea typeface="微软雅黑"/>
                <a:sym typeface="微软雅黑"/>
              </a:rPr>
              <a:t>按太阳穴、轮刮眼眶</a:t>
            </a:r>
            <a:endParaRPr lang="en-US" altLang="zh-CN" sz="1050" b="1">
              <a:solidFill>
                <a:srgbClr val="92D050"/>
              </a:solidFill>
              <a:latin typeface="微软雅黑"/>
              <a:ea typeface="微软雅黑"/>
              <a:sym typeface="微软雅黑"/>
            </a:endParaRPr>
          </a:p>
          <a:p>
            <a:r>
              <a:rPr lang="zh-CN" altLang="en-US" sz="800">
                <a:solidFill>
                  <a:srgbClr val="92D050"/>
                </a:solidFill>
                <a:latin typeface="微软雅黑"/>
                <a:ea typeface="微软雅黑"/>
                <a:sym typeface="微软雅黑"/>
              </a:rPr>
              <a:t>拳起四指，以左右大拇指罗纹面按住太阳穴，以左右食指第二节内侧面轮刮眼眶上下一圈，上侧从眉头开始，到眉梢为止，下面从内眼角起至外眼角止，先上后下，轮刮上下一圈。</a:t>
            </a:r>
          </a:p>
        </p:txBody>
      </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nodeType="afterGroup">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up)">
                                      <p:cBhvr>
                                        <p:cTn id="17" dur="2000"/>
                                        <p:tgtEl>
                                          <p:spTgt spid="14"/>
                                        </p:tgtEl>
                                      </p:cBhvr>
                                    </p:animEffect>
                                  </p:childTnLst>
                                </p:cTn>
                              </p:par>
                            </p:childTnLst>
                          </p:cTn>
                        </p:par>
                        <p:par>
                          <p:cTn id="18" fill="hold" nodeType="afterGroup">
                            <p:stCondLst>
                              <p:cond delay="3000"/>
                            </p:stCondLst>
                            <p:childTnLst>
                              <p:par>
                                <p:cTn id="19" presetID="53" presetClass="entr" presetSubtype="0"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nodeType="afterGroup">
                            <p:stCondLst>
                              <p:cond delay="3500"/>
                            </p:stCondLst>
                            <p:childTnLst>
                              <p:par>
                                <p:cTn id="25" presetID="22" presetClass="entr" presetSubtype="1"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up)">
                                      <p:cBhvr>
                                        <p:cTn id="27" dur="2000"/>
                                        <p:tgtEl>
                                          <p:spTgt spid="15"/>
                                        </p:tgtEl>
                                      </p:cBhvr>
                                    </p:animEffect>
                                  </p:childTnLst>
                                </p:cTn>
                              </p:par>
                            </p:childTnLst>
                          </p:cTn>
                        </p:par>
                        <p:par>
                          <p:cTn id="28" fill="hold" nodeType="afterGroup">
                            <p:stCondLst>
                              <p:cond delay="5500"/>
                            </p:stCondLst>
                            <p:childTnLst>
                              <p:par>
                                <p:cTn id="29" presetID="53" presetClass="entr" presetSubtype="0"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500" fill="hold"/>
                                        <p:tgtEl>
                                          <p:spTgt spid="12"/>
                                        </p:tgtEl>
                                        <p:attrNameLst>
                                          <p:attrName>ppt_w</p:attrName>
                                        </p:attrNameLst>
                                      </p:cBhvr>
                                      <p:tavLst>
                                        <p:tav tm="0">
                                          <p:val>
                                            <p:fltVal val="0"/>
                                          </p:val>
                                        </p:tav>
                                        <p:tav tm="100000">
                                          <p:val>
                                            <p:strVal val="#ppt_w"/>
                                          </p:val>
                                        </p:tav>
                                      </p:tavLst>
                                    </p:anim>
                                    <p:anim calcmode="lin" valueType="num">
                                      <p:cBhvr>
                                        <p:cTn id="32" dur="500" fill="hold"/>
                                        <p:tgtEl>
                                          <p:spTgt spid="12"/>
                                        </p:tgtEl>
                                        <p:attrNameLst>
                                          <p:attrName>ppt_h</p:attrName>
                                        </p:attrNameLst>
                                      </p:cBhvr>
                                      <p:tavLst>
                                        <p:tav tm="0">
                                          <p:val>
                                            <p:fltVal val="0"/>
                                          </p:val>
                                        </p:tav>
                                        <p:tav tm="100000">
                                          <p:val>
                                            <p:strVal val="#ppt_h"/>
                                          </p:val>
                                        </p:tav>
                                      </p:tavLst>
                                    </p:anim>
                                    <p:animEffect transition="in" filter="fade">
                                      <p:cBhvr>
                                        <p:cTn id="33" dur="500"/>
                                        <p:tgtEl>
                                          <p:spTgt spid="12"/>
                                        </p:tgtEl>
                                      </p:cBhvr>
                                    </p:animEffect>
                                  </p:childTnLst>
                                </p:cTn>
                              </p:par>
                            </p:childTnLst>
                          </p:cTn>
                        </p:par>
                        <p:par>
                          <p:cTn id="34" fill="hold" nodeType="afterGroup">
                            <p:stCondLst>
                              <p:cond delay="6000"/>
                            </p:stCondLst>
                            <p:childTnLst>
                              <p:par>
                                <p:cTn id="35" presetID="22" presetClass="entr" presetSubtype="1"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up)">
                                      <p:cBhvr>
                                        <p:cTn id="37" dur="2000"/>
                                        <p:tgtEl>
                                          <p:spTgt spid="16"/>
                                        </p:tgtEl>
                                      </p:cBhvr>
                                    </p:animEffect>
                                  </p:childTnLst>
                                </p:cTn>
                              </p:par>
                            </p:childTnLst>
                          </p:cTn>
                        </p:par>
                        <p:par>
                          <p:cTn id="38" fill="hold" nodeType="afterGroup">
                            <p:stCondLst>
                              <p:cond delay="8000"/>
                            </p:stCondLst>
                            <p:childTnLst>
                              <p:par>
                                <p:cTn id="39" presetID="53" presetClass="entr" presetSubtype="0"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p:cTn id="41" dur="500" fill="hold"/>
                                        <p:tgtEl>
                                          <p:spTgt spid="13"/>
                                        </p:tgtEl>
                                        <p:attrNameLst>
                                          <p:attrName>ppt_w</p:attrName>
                                        </p:attrNameLst>
                                      </p:cBhvr>
                                      <p:tavLst>
                                        <p:tav tm="0">
                                          <p:val>
                                            <p:fltVal val="0"/>
                                          </p:val>
                                        </p:tav>
                                        <p:tav tm="100000">
                                          <p:val>
                                            <p:strVal val="#ppt_w"/>
                                          </p:val>
                                        </p:tav>
                                      </p:tavLst>
                                    </p:anim>
                                    <p:anim calcmode="lin" valueType="num">
                                      <p:cBhvr>
                                        <p:cTn id="42" dur="500" fill="hold"/>
                                        <p:tgtEl>
                                          <p:spTgt spid="13"/>
                                        </p:tgtEl>
                                        <p:attrNameLst>
                                          <p:attrName>ppt_h</p:attrName>
                                        </p:attrNameLst>
                                      </p:cBhvr>
                                      <p:tavLst>
                                        <p:tav tm="0">
                                          <p:val>
                                            <p:fltVal val="0"/>
                                          </p:val>
                                        </p:tav>
                                        <p:tav tm="100000">
                                          <p:val>
                                            <p:strVal val="#ppt_h"/>
                                          </p:val>
                                        </p:tav>
                                      </p:tavLst>
                                    </p:anim>
                                    <p:animEffect transition="in" filter="fade">
                                      <p:cBhvr>
                                        <p:cTn id="43" dur="500"/>
                                        <p:tgtEl>
                                          <p:spTgt spid="13"/>
                                        </p:tgtEl>
                                      </p:cBhvr>
                                    </p:animEffect>
                                  </p:childTnLst>
                                </p:cTn>
                              </p:par>
                            </p:childTnLst>
                          </p:cTn>
                        </p:par>
                        <p:par>
                          <p:cTn id="44" fill="hold" nodeType="afterGroup">
                            <p:stCondLst>
                              <p:cond delay="8500"/>
                            </p:stCondLst>
                            <p:childTnLst>
                              <p:par>
                                <p:cTn id="45" presetID="22" presetClass="entr" presetSubtype="1"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up)">
                                      <p:cBhvr>
                                        <p:cTn id="47" dur="2000"/>
                                        <p:tgtEl>
                                          <p:spTgt spid="17"/>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circle(in)">
                                      <p:cBhvr>
                                        <p:cTn id="52" dur="2000"/>
                                        <p:tgtEl>
                                          <p:spTgt spid="18"/>
                                        </p:tgtEl>
                                      </p:cBhvr>
                                    </p:animEffect>
                                  </p:childTnLst>
                                </p:cTn>
                              </p:par>
                              <p:par>
                                <p:cTn id="53" presetID="6" presetClass="entr" presetSubtype="16" fill="hold" grpId="0" nodeType="with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circle(in)">
                                      <p:cBhvr>
                                        <p:cTn id="55" dur="2000"/>
                                        <p:tgtEl>
                                          <p:spTgt spid="22"/>
                                        </p:tgtEl>
                                      </p:cBhvr>
                                    </p:animEffect>
                                  </p:childTnLst>
                                </p:cTn>
                              </p:par>
                              <p:par>
                                <p:cTn id="56" presetID="6" presetClass="entr" presetSubtype="16" fill="hold" grpId="0" nodeType="with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circle(in)">
                                      <p:cBhvr>
                                        <p:cTn id="58" dur="2000"/>
                                        <p:tgtEl>
                                          <p:spTgt spid="23"/>
                                        </p:tgtEl>
                                      </p:cBhvr>
                                    </p:animEffect>
                                  </p:childTnLst>
                                </p:cTn>
                              </p:par>
                              <p:par>
                                <p:cTn id="59" presetID="6" presetClass="entr" presetSubtype="16"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circle(in)">
                                      <p:cBhvr>
                                        <p:cTn id="61"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animBg="1"/>
      <p:bldP spid="18" grpId="0" animBg="1"/>
      <p:bldP spid="11" grpId="0"/>
      <p:bldP spid="14" grpId="0"/>
      <p:bldP spid="15" grpId="0"/>
      <p:bldP spid="16" grpId="0"/>
      <p:bldP spid="1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1183" y="946030"/>
            <a:ext cx="2415197" cy="1358548"/>
          </a:xfrm>
          <a:prstGeom prst="rect">
            <a:avLst/>
          </a:prstGeom>
        </p:spPr>
      </p:pic>
      <p:sp>
        <p:nvSpPr>
          <p:cNvPr id="11" name="文本框 23"/>
          <p:cNvSpPr txBox="1"/>
          <p:nvPr/>
        </p:nvSpPr>
        <p:spPr>
          <a:xfrm>
            <a:off x="1186507" y="606912"/>
            <a:ext cx="2031325" cy="338554"/>
          </a:xfrm>
          <a:prstGeom prst="rect">
            <a:avLst/>
          </a:prstGeom>
          <a:noFill/>
        </p:spPr>
        <p:txBody>
          <a:bodyPr wrap="none" rtlCol="0">
            <a:spAutoFit/>
          </a:bodyPr>
          <a:lstStyle/>
          <a:p>
            <a:r>
              <a:rPr lang="zh-CN" altLang="en-US" sz="1600" b="1">
                <a:solidFill>
                  <a:srgbClr val="968CFF"/>
                </a:solidFill>
                <a:latin typeface="微软雅黑"/>
                <a:ea typeface="微软雅黑"/>
                <a:cs typeface="+mn-ea"/>
                <a:sym typeface="微软雅黑"/>
              </a:rPr>
              <a:t>我们该如何预防近视</a:t>
            </a:r>
          </a:p>
        </p:txBody>
      </p:sp>
      <p:sp>
        <p:nvSpPr>
          <p:cNvPr id="3" name="TextBox 2"/>
          <p:cNvSpPr txBox="1"/>
          <p:nvPr/>
        </p:nvSpPr>
        <p:spPr>
          <a:xfrm>
            <a:off x="3145579" y="606912"/>
            <a:ext cx="3851700" cy="3727944"/>
          </a:xfrm>
          <a:prstGeom prst="rect">
            <a:avLst/>
          </a:prstGeom>
          <a:noFill/>
        </p:spPr>
        <p:txBody>
          <a:bodyPr wrap="square" lIns="68580" tIns="34290" rIns="68580" bIns="34290" rtlCol="0">
            <a:spAutoFit/>
          </a:bodyPr>
          <a:lstStyle/>
          <a:p>
            <a:pPr>
              <a:lnSpc>
                <a:spcPct val="150000"/>
              </a:lnSpc>
            </a:pPr>
            <a:r>
              <a:rPr lang="zh-CN" altLang="en-US" sz="1100" b="1">
                <a:solidFill>
                  <a:srgbClr val="968CFF"/>
                </a:solidFill>
                <a:latin typeface="微软雅黑"/>
                <a:ea typeface="微软雅黑"/>
                <a:sym typeface="微软雅黑"/>
              </a:rPr>
              <a:t>（</a:t>
            </a:r>
            <a:r>
              <a:rPr lang="en-US" altLang="zh-CN" sz="1100" b="1">
                <a:solidFill>
                  <a:srgbClr val="968CFF"/>
                </a:solidFill>
                <a:latin typeface="微软雅黑"/>
                <a:ea typeface="微软雅黑"/>
                <a:sym typeface="微软雅黑"/>
              </a:rPr>
              <a:t>2</a:t>
            </a:r>
            <a:r>
              <a:rPr lang="zh-CN" altLang="en-US" sz="1100" b="1">
                <a:solidFill>
                  <a:srgbClr val="968CFF"/>
                </a:solidFill>
                <a:latin typeface="微软雅黑"/>
                <a:ea typeface="微软雅黑"/>
                <a:sym typeface="微软雅黑"/>
              </a:rPr>
              <a:t>）晶体操和远眺法</a:t>
            </a:r>
          </a:p>
          <a:p>
            <a:pPr>
              <a:lnSpc>
                <a:spcPct val="150000"/>
              </a:lnSpc>
            </a:pPr>
            <a:r>
              <a:rPr lang="zh-CN" altLang="en-US" sz="1050">
                <a:solidFill>
                  <a:srgbClr val="92D050"/>
                </a:solidFill>
                <a:latin typeface="微软雅黑"/>
                <a:ea typeface="微软雅黑"/>
                <a:sym typeface="微软雅黑"/>
              </a:rPr>
              <a:t>眼珠运动法，头向上下左右运动旋转时，眼珠也跟着一起移动。</a:t>
            </a:r>
          </a:p>
          <a:p>
            <a:pPr>
              <a:lnSpc>
                <a:spcPct val="150000"/>
              </a:lnSpc>
            </a:pPr>
            <a:r>
              <a:rPr lang="zh-CN" altLang="en-US" sz="1050">
                <a:solidFill>
                  <a:srgbClr val="92D050"/>
                </a:solidFill>
                <a:latin typeface="微软雅黑"/>
                <a:ea typeface="微软雅黑"/>
                <a:sym typeface="微软雅黑"/>
              </a:rPr>
              <a:t>眨眼 头向后仰并不停的眨眼，使血液循环畅通。眼睛轻微疲劳时，做</a:t>
            </a:r>
            <a:r>
              <a:rPr lang="en-US" altLang="zh-CN" sz="1050">
                <a:solidFill>
                  <a:srgbClr val="92D050"/>
                </a:solidFill>
                <a:latin typeface="微软雅黑"/>
                <a:ea typeface="微软雅黑"/>
                <a:sym typeface="微软雅黑"/>
              </a:rPr>
              <a:t>2—3</a:t>
            </a:r>
            <a:r>
              <a:rPr lang="zh-CN" altLang="en-US" sz="1050">
                <a:solidFill>
                  <a:srgbClr val="92D050"/>
                </a:solidFill>
                <a:latin typeface="微软雅黑"/>
                <a:ea typeface="微软雅黑"/>
                <a:sym typeface="微软雅黑"/>
              </a:rPr>
              <a:t>次眨眼运动即可缓解。</a:t>
            </a:r>
          </a:p>
          <a:p>
            <a:pPr>
              <a:lnSpc>
                <a:spcPct val="150000"/>
              </a:lnSpc>
            </a:pPr>
            <a:r>
              <a:rPr lang="zh-CN" altLang="en-US" sz="1050">
                <a:solidFill>
                  <a:srgbClr val="92D050"/>
                </a:solidFill>
                <a:latin typeface="微软雅黑"/>
                <a:ea typeface="微软雅黑"/>
                <a:sym typeface="微软雅黑"/>
              </a:rPr>
              <a:t>远眺 看远处三分钟，在看近处三分钟，然后在看远处，依次较远几次，可以有效消除眼睛疲劳。</a:t>
            </a:r>
          </a:p>
          <a:p>
            <a:pPr>
              <a:lnSpc>
                <a:spcPct val="150000"/>
              </a:lnSpc>
            </a:pPr>
            <a:endParaRPr lang="zh-CN" altLang="en-US" sz="500" b="1">
              <a:solidFill>
                <a:srgbClr val="92D050"/>
              </a:solidFill>
              <a:latin typeface="微软雅黑"/>
              <a:ea typeface="微软雅黑"/>
              <a:sym typeface="微软雅黑"/>
            </a:endParaRPr>
          </a:p>
          <a:p>
            <a:pPr>
              <a:lnSpc>
                <a:spcPct val="150000"/>
              </a:lnSpc>
            </a:pPr>
            <a:r>
              <a:rPr lang="zh-CN" altLang="en-US" sz="1100" b="1">
                <a:solidFill>
                  <a:srgbClr val="968CFF"/>
                </a:solidFill>
                <a:latin typeface="微软雅黑"/>
                <a:ea typeface="微软雅黑"/>
                <a:sym typeface="微软雅黑"/>
              </a:rPr>
              <a:t>（</a:t>
            </a:r>
            <a:r>
              <a:rPr lang="en-US" altLang="zh-CN" sz="1100" b="1">
                <a:solidFill>
                  <a:srgbClr val="968CFF"/>
                </a:solidFill>
                <a:latin typeface="微软雅黑"/>
                <a:ea typeface="微软雅黑"/>
                <a:sym typeface="微软雅黑"/>
              </a:rPr>
              <a:t>3</a:t>
            </a:r>
            <a:r>
              <a:rPr lang="zh-CN" altLang="en-US" sz="1100" b="1">
                <a:solidFill>
                  <a:srgbClr val="968CFF"/>
                </a:solidFill>
                <a:latin typeface="微软雅黑"/>
                <a:ea typeface="微软雅黑"/>
                <a:sym typeface="微软雅黑"/>
              </a:rPr>
              <a:t>）冷热敷交替法</a:t>
            </a:r>
          </a:p>
          <a:p>
            <a:pPr>
              <a:lnSpc>
                <a:spcPct val="150000"/>
              </a:lnSpc>
            </a:pPr>
            <a:r>
              <a:rPr lang="zh-CN" altLang="en-US" sz="1050">
                <a:solidFill>
                  <a:srgbClr val="92D050"/>
                </a:solidFill>
                <a:latin typeface="微软雅黑"/>
                <a:ea typeface="微软雅黑"/>
                <a:sym typeface="微软雅黑"/>
              </a:rPr>
              <a:t>冷、热毛巾各一条，先把热毛巾放眼睛上敷五分钟，然后在用冷毛巾敷五分钟</a:t>
            </a:r>
          </a:p>
          <a:p>
            <a:pPr>
              <a:lnSpc>
                <a:spcPct val="150000"/>
              </a:lnSpc>
            </a:pPr>
            <a:endParaRPr lang="zh-CN" altLang="en-US" sz="500" b="1">
              <a:solidFill>
                <a:srgbClr val="968CFF"/>
              </a:solidFill>
              <a:latin typeface="微软雅黑"/>
              <a:ea typeface="微软雅黑"/>
              <a:sym typeface="微软雅黑"/>
            </a:endParaRPr>
          </a:p>
          <a:p>
            <a:pPr>
              <a:lnSpc>
                <a:spcPct val="150000"/>
              </a:lnSpc>
            </a:pPr>
            <a:r>
              <a:rPr lang="zh-CN" altLang="en-US" sz="1100" b="1">
                <a:solidFill>
                  <a:srgbClr val="968CFF"/>
                </a:solidFill>
                <a:latin typeface="微软雅黑"/>
                <a:ea typeface="微软雅黑"/>
                <a:sym typeface="微软雅黑"/>
              </a:rPr>
              <a:t>（</a:t>
            </a:r>
            <a:r>
              <a:rPr lang="en-US" altLang="zh-CN" sz="1100" b="1">
                <a:solidFill>
                  <a:srgbClr val="968CFF"/>
                </a:solidFill>
                <a:latin typeface="微软雅黑"/>
                <a:ea typeface="微软雅黑"/>
                <a:sym typeface="微软雅黑"/>
              </a:rPr>
              <a:t>4</a:t>
            </a:r>
            <a:r>
              <a:rPr lang="zh-CN" altLang="en-US" sz="1100" b="1">
                <a:solidFill>
                  <a:srgbClr val="968CFF"/>
                </a:solidFill>
                <a:latin typeface="微软雅黑"/>
                <a:ea typeface="微软雅黑"/>
                <a:sym typeface="微软雅黑"/>
              </a:rPr>
              <a:t>）积极参加体育运动</a:t>
            </a:r>
          </a:p>
          <a:p>
            <a:pPr>
              <a:lnSpc>
                <a:spcPct val="150000"/>
              </a:lnSpc>
            </a:pPr>
            <a:r>
              <a:rPr lang="zh-CN" altLang="en-US" sz="1050">
                <a:solidFill>
                  <a:srgbClr val="92D050"/>
                </a:solidFill>
                <a:latin typeface="微软雅黑"/>
                <a:ea typeface="微软雅黑"/>
                <a:sym typeface="微软雅黑"/>
              </a:rPr>
              <a:t>运动能加速血液循环，有利于眼睛的健康。其中，打乒乓球是一种很好的睫状肌运动法，打乒乓球时眼睛不断的远近、上下调节和运动，对增加睫</a:t>
            </a:r>
            <a:endParaRPr lang="en-US" altLang="zh-CN" sz="1050">
              <a:solidFill>
                <a:srgbClr val="92D050"/>
              </a:solidFill>
              <a:latin typeface="微软雅黑"/>
              <a:ea typeface="微软雅黑"/>
              <a:sym typeface="微软雅黑"/>
            </a:endParaRPr>
          </a:p>
          <a:p>
            <a:pPr>
              <a:lnSpc>
                <a:spcPct val="150000"/>
              </a:lnSpc>
            </a:pPr>
            <a:r>
              <a:rPr lang="zh-CN" altLang="en-US" sz="1050">
                <a:solidFill>
                  <a:srgbClr val="92D050"/>
                </a:solidFill>
                <a:latin typeface="微软雅黑"/>
                <a:ea typeface="微软雅黑"/>
                <a:sym typeface="微软雅黑"/>
              </a:rPr>
              <a:t>状肌的收缩功能很有益处。</a:t>
            </a:r>
          </a:p>
        </p:txBody>
      </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066172" y="1456027"/>
            <a:ext cx="1611346" cy="1800004"/>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41047" y="1665962"/>
            <a:ext cx="3208229" cy="3208229"/>
          </a:xfrm>
          <a:prstGeom prst="rect">
            <a:avLst/>
          </a:prstGeom>
        </p:spPr>
      </p:pic>
      <p:sp>
        <p:nvSpPr>
          <p:cNvPr id="8" name="文本框 23"/>
          <p:cNvSpPr txBox="1"/>
          <p:nvPr/>
        </p:nvSpPr>
        <p:spPr>
          <a:xfrm>
            <a:off x="1040895" y="1456027"/>
            <a:ext cx="1415772" cy="338554"/>
          </a:xfrm>
          <a:prstGeom prst="rect">
            <a:avLst/>
          </a:prstGeom>
          <a:noFill/>
        </p:spPr>
        <p:txBody>
          <a:bodyPr wrap="none" rtlCol="0">
            <a:spAutoFit/>
          </a:bodyPr>
          <a:lstStyle/>
          <a:p>
            <a:r>
              <a:rPr lang="zh-CN" altLang="en-US" sz="1600" b="1">
                <a:solidFill>
                  <a:schemeClr val="bg1"/>
                </a:solidFill>
                <a:latin typeface="微软雅黑"/>
                <a:ea typeface="微软雅黑"/>
                <a:cs typeface="+mn-ea"/>
                <a:sym typeface="微软雅黑"/>
              </a:rPr>
              <a:t>如何预防近视</a:t>
            </a:r>
          </a:p>
        </p:txBody>
      </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1000"/>
                            </p:stCondLst>
                            <p:childTnLst>
                              <p:par>
                                <p:cTn id="28" presetID="22" presetClass="entr" presetSubtype="1" fill="hold" grpId="0"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up)">
                                      <p:cBhvr>
                                        <p:cTn id="30" dur="2000"/>
                                        <p:tgtEl>
                                          <p:spTgt spid="3"/>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10"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云形标注 1"/>
          <p:cNvSpPr/>
          <p:nvPr/>
        </p:nvSpPr>
        <p:spPr>
          <a:xfrm>
            <a:off x="776614" y="2093171"/>
            <a:ext cx="3995802" cy="2356898"/>
          </a:xfrm>
          <a:prstGeom prst="cloudCallout">
            <a:avLst>
              <a:gd name="adj1" fmla="val 58321"/>
              <a:gd name="adj2" fmla="val 22375"/>
            </a:avLst>
          </a:prstGeom>
          <a:solidFill>
            <a:srgbClr val="968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 name="文本框 23"/>
          <p:cNvSpPr txBox="1"/>
          <p:nvPr/>
        </p:nvSpPr>
        <p:spPr>
          <a:xfrm>
            <a:off x="1280452" y="596600"/>
            <a:ext cx="2492990"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我们该如何预防近视</a:t>
            </a:r>
          </a:p>
        </p:txBody>
      </p:sp>
      <p:sp>
        <p:nvSpPr>
          <p:cNvPr id="15" name="文本框 23"/>
          <p:cNvSpPr txBox="1"/>
          <p:nvPr/>
        </p:nvSpPr>
        <p:spPr>
          <a:xfrm>
            <a:off x="1395868" y="1196300"/>
            <a:ext cx="2262158" cy="369332"/>
          </a:xfrm>
          <a:prstGeom prst="rect">
            <a:avLst/>
          </a:prstGeom>
          <a:solidFill>
            <a:srgbClr val="92D050"/>
          </a:solidFill>
        </p:spPr>
        <p:txBody>
          <a:bodyPr wrap="none" rtlCol="0">
            <a:spAutoFit/>
          </a:bodyPr>
          <a:lstStyle/>
          <a:p>
            <a:pPr algn="ctr"/>
            <a:r>
              <a:rPr lang="zh-CN" altLang="en-US" sz="1800" b="1">
                <a:solidFill>
                  <a:schemeClr val="bg1"/>
                </a:solidFill>
                <a:latin typeface="微软雅黑"/>
                <a:ea typeface="微软雅黑"/>
                <a:cs typeface="+mn-ea"/>
                <a:sym typeface="微软雅黑"/>
              </a:rPr>
              <a:t>养成良好的饮食习惯</a:t>
            </a:r>
          </a:p>
        </p:txBody>
      </p:sp>
      <p:sp>
        <p:nvSpPr>
          <p:cNvPr id="17" name="TextBox 2"/>
          <p:cNvSpPr txBox="1"/>
          <p:nvPr/>
        </p:nvSpPr>
        <p:spPr>
          <a:xfrm>
            <a:off x="1045942" y="1586928"/>
            <a:ext cx="6513516" cy="525465"/>
          </a:xfrm>
          <a:prstGeom prst="rect">
            <a:avLst/>
          </a:prstGeom>
          <a:noFill/>
        </p:spPr>
        <p:txBody>
          <a:bodyPr wrap="square" lIns="68580" tIns="34290" rIns="68580" bIns="34290" rtlCol="0">
            <a:spAutoFit/>
          </a:bodyPr>
          <a:lstStyle/>
          <a:p>
            <a:pPr>
              <a:lnSpc>
                <a:spcPct val="150000"/>
              </a:lnSpc>
            </a:pPr>
            <a:r>
              <a:rPr lang="zh-CN" altLang="en-US" sz="1050">
                <a:solidFill>
                  <a:srgbClr val="92D050"/>
                </a:solidFill>
                <a:latin typeface="微软雅黑"/>
                <a:ea typeface="微软雅黑"/>
                <a:sym typeface="微软雅黑"/>
              </a:rPr>
              <a:t>       民间有“吃什么补什么”的说法，虽然没什么科学依据，但是眼睛是一个高耗能、高耗养的器官，所以我们从一日三餐都应该保证健康的饮食，包括有蛋白质、淀粉、脂肪、维生素、微量元素等，比例要合适。</a:t>
            </a:r>
          </a:p>
        </p:txBody>
      </p:sp>
      <p:sp>
        <p:nvSpPr>
          <p:cNvPr id="8" name="矩形 7"/>
          <p:cNvSpPr/>
          <p:nvPr/>
        </p:nvSpPr>
        <p:spPr>
          <a:xfrm>
            <a:off x="1280452" y="2544497"/>
            <a:ext cx="3118954" cy="1454244"/>
          </a:xfrm>
          <a:prstGeom prst="rect">
            <a:avLst/>
          </a:prstGeom>
        </p:spPr>
        <p:txBody>
          <a:bodyPr wrap="square" lIns="68580" tIns="34290" rIns="68580" bIns="34290">
            <a:spAutoFit/>
          </a:bodyPr>
          <a:lstStyle/>
          <a:p>
            <a:pPr>
              <a:lnSpc>
                <a:spcPct val="150000"/>
              </a:lnSpc>
              <a:buClr>
                <a:srgbClr val="4EB300"/>
              </a:buClr>
            </a:pPr>
            <a:r>
              <a:rPr lang="zh-CN" altLang="en-US" sz="1000">
                <a:solidFill>
                  <a:schemeClr val="bg1"/>
                </a:solidFill>
                <a:latin typeface="微软雅黑"/>
                <a:ea typeface="微软雅黑"/>
                <a:sym typeface="微软雅黑"/>
              </a:rPr>
              <a:t>（</a:t>
            </a:r>
            <a:r>
              <a:rPr lang="en-US" altLang="zh-CN" sz="1000">
                <a:solidFill>
                  <a:schemeClr val="bg1"/>
                </a:solidFill>
                <a:latin typeface="微软雅黑"/>
                <a:ea typeface="微软雅黑"/>
                <a:sym typeface="微软雅黑"/>
              </a:rPr>
              <a:t>1</a:t>
            </a:r>
            <a:r>
              <a:rPr lang="zh-CN" altLang="en-US" sz="1000">
                <a:solidFill>
                  <a:schemeClr val="bg1"/>
                </a:solidFill>
                <a:latin typeface="微软雅黑"/>
                <a:ea typeface="微软雅黑"/>
                <a:sym typeface="微软雅黑"/>
              </a:rPr>
              <a:t>）肝脏、蛋黄、胡萝卜里面含有大量的维生素</a:t>
            </a:r>
            <a:r>
              <a:rPr lang="en-US" altLang="zh-CN" sz="1000">
                <a:solidFill>
                  <a:schemeClr val="bg1"/>
                </a:solidFill>
                <a:latin typeface="微软雅黑"/>
                <a:ea typeface="微软雅黑"/>
                <a:sym typeface="微软雅黑"/>
              </a:rPr>
              <a:t>A</a:t>
            </a:r>
            <a:r>
              <a:rPr lang="zh-CN" altLang="en-US" sz="1000">
                <a:solidFill>
                  <a:schemeClr val="bg1"/>
                </a:solidFill>
                <a:latin typeface="微软雅黑"/>
                <a:ea typeface="微软雅黑"/>
                <a:sym typeface="微软雅黑"/>
              </a:rPr>
              <a:t>，对于缺乏维生素</a:t>
            </a:r>
            <a:r>
              <a:rPr lang="en-US" altLang="zh-CN" sz="1000">
                <a:solidFill>
                  <a:schemeClr val="bg1"/>
                </a:solidFill>
                <a:latin typeface="微软雅黑"/>
                <a:ea typeface="微软雅黑"/>
                <a:sym typeface="微软雅黑"/>
              </a:rPr>
              <a:t>A</a:t>
            </a:r>
            <a:r>
              <a:rPr lang="zh-CN" altLang="en-US" sz="1000">
                <a:solidFill>
                  <a:schemeClr val="bg1"/>
                </a:solidFill>
                <a:latin typeface="微软雅黑"/>
                <a:ea typeface="微软雅黑"/>
                <a:sym typeface="微软雅黑"/>
              </a:rPr>
              <a:t>而导致眼病的人来说，吃这类食物对眼睛肯定是有益处的。</a:t>
            </a:r>
          </a:p>
          <a:p>
            <a:pPr>
              <a:lnSpc>
                <a:spcPct val="150000"/>
              </a:lnSpc>
              <a:buClr>
                <a:srgbClr val="4EB300"/>
              </a:buClr>
            </a:pPr>
            <a:r>
              <a:rPr lang="zh-CN" altLang="en-US" sz="1000">
                <a:solidFill>
                  <a:schemeClr val="bg1"/>
                </a:solidFill>
                <a:latin typeface="微软雅黑"/>
                <a:ea typeface="微软雅黑"/>
                <a:sym typeface="微软雅黑"/>
              </a:rPr>
              <a:t>（</a:t>
            </a:r>
            <a:r>
              <a:rPr lang="en-US" altLang="zh-CN" sz="1000">
                <a:solidFill>
                  <a:schemeClr val="bg1"/>
                </a:solidFill>
                <a:latin typeface="微软雅黑"/>
                <a:ea typeface="微软雅黑"/>
                <a:sym typeface="微软雅黑"/>
              </a:rPr>
              <a:t>2</a:t>
            </a:r>
            <a:r>
              <a:rPr lang="zh-CN" altLang="en-US" sz="1000">
                <a:solidFill>
                  <a:schemeClr val="bg1"/>
                </a:solidFill>
                <a:latin typeface="微软雅黑"/>
                <a:ea typeface="微软雅黑"/>
                <a:sym typeface="微软雅黑"/>
              </a:rPr>
              <a:t>）多吃新鲜水果和蔬菜，适当增加蛋白质的摄入。</a:t>
            </a:r>
          </a:p>
          <a:p>
            <a:pPr>
              <a:lnSpc>
                <a:spcPct val="150000"/>
              </a:lnSpc>
              <a:buClr>
                <a:srgbClr val="4EB300"/>
              </a:buClr>
            </a:pPr>
            <a:r>
              <a:rPr lang="zh-CN" altLang="en-US" sz="1000">
                <a:solidFill>
                  <a:schemeClr val="bg1"/>
                </a:solidFill>
                <a:latin typeface="微软雅黑"/>
                <a:ea typeface="微软雅黑"/>
                <a:sym typeface="微软雅黑"/>
              </a:rPr>
              <a:t>（</a:t>
            </a:r>
            <a:r>
              <a:rPr lang="en-US" altLang="zh-CN" sz="1000">
                <a:solidFill>
                  <a:schemeClr val="bg1"/>
                </a:solidFill>
                <a:latin typeface="微软雅黑"/>
                <a:ea typeface="微软雅黑"/>
                <a:sym typeface="微软雅黑"/>
              </a:rPr>
              <a:t>3</a:t>
            </a:r>
            <a:r>
              <a:rPr lang="zh-CN" altLang="en-US" sz="1000">
                <a:solidFill>
                  <a:schemeClr val="bg1"/>
                </a:solidFill>
                <a:latin typeface="微软雅黑"/>
                <a:ea typeface="微软雅黑"/>
                <a:sym typeface="微软雅黑"/>
              </a:rPr>
              <a:t>）不吃糖、甜食、油炸食品，减少体内铬的排出，以促进视网膜和视神经的发育。</a:t>
            </a:r>
            <a:endParaRPr lang="zh-CN" altLang="en-US" sz="1050" b="1">
              <a:solidFill>
                <a:schemeClr val="bg1"/>
              </a:solidFill>
              <a:latin typeface="微软雅黑"/>
              <a:ea typeface="微软雅黑"/>
              <a:sym typeface="微软雅黑"/>
            </a:endParaRPr>
          </a:p>
        </p:txBody>
      </p:sp>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91670" y="2152337"/>
            <a:ext cx="2569029" cy="2238565"/>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childTnLst>
                          </p:cTn>
                        </p:par>
                        <p:par>
                          <p:cTn id="13" fill="hold" nodeType="after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up)">
                                      <p:cBhvr>
                                        <p:cTn id="16" dur="750"/>
                                        <p:tgtEl>
                                          <p:spTgt spid="17"/>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ppt_w</p:attrName>
                                        </p:attrNameLst>
                                      </p:cBhvr>
                                      <p:tavLst>
                                        <p:tav tm="0">
                                          <p:val>
                                            <p:fltVal val="0"/>
                                          </p:val>
                                        </p:tav>
                                        <p:tav tm="100000">
                                          <p:val>
                                            <p:strVal val="#ppt_w"/>
                                          </p:val>
                                        </p:tav>
                                      </p:tavLst>
                                    </p:anim>
                                    <p:anim calcmode="lin" valueType="num">
                                      <p:cBhvr>
                                        <p:cTn id="22" dur="500" fill="hold"/>
                                        <p:tgtEl>
                                          <p:spTgt spid="2"/>
                                        </p:tgtEl>
                                        <p:attrNameLst>
                                          <p:attrName>ppt_h</p:attrName>
                                        </p:attrNameLst>
                                      </p:cBhvr>
                                      <p:tavLst>
                                        <p:tav tm="0">
                                          <p:val>
                                            <p:fltVal val="0"/>
                                          </p:val>
                                        </p:tav>
                                        <p:tav tm="100000">
                                          <p:val>
                                            <p:strVal val="#ppt_h"/>
                                          </p:val>
                                        </p:tav>
                                      </p:tavLst>
                                    </p:anim>
                                    <p:animEffect transition="in" filter="fade">
                                      <p:cBhvr>
                                        <p:cTn id="23" dur="500"/>
                                        <p:tgtEl>
                                          <p:spTgt spid="2"/>
                                        </p:tgtEl>
                                      </p:cBhvr>
                                    </p:animEffect>
                                  </p:childTnLst>
                                </p:cTn>
                              </p:par>
                            </p:childTnLst>
                          </p:cTn>
                        </p:par>
                        <p:par>
                          <p:cTn id="24" fill="hold" nodeType="afterGroup">
                            <p:stCondLst>
                              <p:cond delay="500"/>
                            </p:stCondLst>
                            <p:childTnLst>
                              <p:par>
                                <p:cTn id="25" presetID="22" presetClass="entr" presetSubtype="8" fill="hold" grpId="0" nodeType="afterEffect">
                                  <p:stCondLst>
                                    <p:cond delay="0"/>
                                  </p:stCondLst>
                                  <p:iterate type="lt">
                                    <p:tmPct val="30000"/>
                                  </p:iterate>
                                  <p:childTnLst>
                                    <p:set>
                                      <p:cBhvr>
                                        <p:cTn id="26" dur="1" fill="hold">
                                          <p:stCondLst>
                                            <p:cond delay="0"/>
                                          </p:stCondLst>
                                        </p:cTn>
                                        <p:tgtEl>
                                          <p:spTgt spid="8"/>
                                        </p:tgtEl>
                                        <p:attrNameLst>
                                          <p:attrName>style.visibility</p:attrName>
                                        </p:attrNameLst>
                                      </p:cBhvr>
                                      <p:to>
                                        <p:strVal val="visible"/>
                                      </p:to>
                                    </p:set>
                                    <p:animEffect transition="in" filter="wipe(left)">
                                      <p:cBhvr>
                                        <p:cTn id="27" dur="100"/>
                                        <p:tgtEl>
                                          <p:spTgt spid="8"/>
                                        </p:tgtEl>
                                      </p:cBhvr>
                                    </p:animEffect>
                                  </p:childTnLst>
                                </p:cTn>
                              </p:par>
                            </p:childTnLst>
                          </p:cTn>
                        </p:par>
                        <p:par>
                          <p:cTn id="28" fill="hold" nodeType="afterGroup">
                            <p:stCondLst>
                              <p:cond delay="600"/>
                            </p:stCondLst>
                            <p:childTnLst>
                              <p:par>
                                <p:cTn id="29" presetID="14" presetClass="entr" presetSubtype="10" fill="hold"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randombar(horizontal)">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p:bldP spid="15" grpId="0" animBg="1"/>
      <p:bldP spid="17"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3"/>
          <a:stretch>
            <a:fillRect/>
          </a:stretch>
        </p:blipFill>
        <p:spPr>
          <a:xfrm>
            <a:off x="6273358" y="828631"/>
            <a:ext cx="1531085" cy="626820"/>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rcRect r="53837"/>
          <a:stretch>
            <a:fillRect/>
          </a:stretch>
        </p:blipFill>
        <p:spPr>
          <a:xfrm>
            <a:off x="7742007" y="1602053"/>
            <a:ext cx="1183447" cy="1049534"/>
          </a:xfrm>
          <a:prstGeom prst="rect">
            <a:avLst/>
          </a:prstGeom>
        </p:spPr>
      </p:pic>
      <p:pic>
        <p:nvPicPr>
          <p:cNvPr id="22" name="图片 21"/>
          <p:cNvPicPr>
            <a:picLocks noChangeAspect="1"/>
          </p:cNvPicPr>
          <p:nvPr/>
        </p:nvPicPr>
        <p:blipFill>
          <a:blip r:embed="rId3"/>
          <a:stretch>
            <a:fillRect/>
          </a:stretch>
        </p:blipFill>
        <p:spPr>
          <a:xfrm flipH="1">
            <a:off x="-4249" y="400050"/>
            <a:ext cx="1942963" cy="795441"/>
          </a:xfrm>
          <a:prstGeom prst="rect">
            <a:avLst/>
          </a:prstGeom>
        </p:spPr>
      </p:pic>
      <p:pic>
        <p:nvPicPr>
          <p:cNvPr id="33" name="图片 3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03435" y="228455"/>
            <a:ext cx="1189113" cy="486818"/>
          </a:xfrm>
          <a:prstGeom prst="rect">
            <a:avLst/>
          </a:prstGeom>
        </p:spPr>
      </p:pic>
      <p:grpSp>
        <p:nvGrpSpPr>
          <p:cNvPr id="34" name="组合 33"/>
          <p:cNvGrpSpPr/>
          <p:nvPr/>
        </p:nvGrpSpPr>
        <p:grpSpPr>
          <a:xfrm>
            <a:off x="0" y="-1"/>
            <a:ext cx="9144001" cy="1292626"/>
            <a:chOff x="-327315" y="3793521"/>
            <a:chExt cx="9660708" cy="1365669"/>
          </a:xfrm>
        </p:grpSpPr>
        <p:pic>
          <p:nvPicPr>
            <p:cNvPr id="35" name="图片 34"/>
            <p:cNvPicPr>
              <a:picLocks noChangeAspect="1"/>
            </p:cNvPicPr>
            <p:nvPr/>
          </p:nvPicPr>
          <p:blipFill>
            <a:blip r:embed="rId4" cstate="email">
              <a:extLst>
                <a:ext uri="{28A0092B-C50C-407E-A947-70E740481C1C}">
                  <a14:useLocalDpi xmlns:a14="http://schemas.microsoft.com/office/drawing/2010/main"/>
                </a:ext>
              </a:extLst>
            </a:blip>
            <a:srcRect t="-2"/>
            <a:stretch>
              <a:fillRect/>
            </a:stretch>
          </p:blipFill>
          <p:spPr>
            <a:xfrm rot="10800000">
              <a:off x="7554161" y="3793522"/>
              <a:ext cx="1779232" cy="1365668"/>
            </a:xfrm>
            <a:prstGeom prst="rect">
              <a:avLst/>
            </a:prstGeom>
          </p:spPr>
        </p:pic>
        <p:pic>
          <p:nvPicPr>
            <p:cNvPr id="36" name="图片 3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V="1">
              <a:off x="6626468" y="3793521"/>
              <a:ext cx="2706922" cy="981859"/>
            </a:xfrm>
            <a:prstGeom prst="rect">
              <a:avLst/>
            </a:prstGeom>
          </p:spPr>
        </p:pic>
        <p:pic>
          <p:nvPicPr>
            <p:cNvPr id="37" name="图片 3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flipV="1">
              <a:off x="-327315" y="3793521"/>
              <a:ext cx="2118941" cy="981859"/>
            </a:xfrm>
            <a:prstGeom prst="rect">
              <a:avLst/>
            </a:prstGeom>
          </p:spPr>
        </p:pic>
        <p:pic>
          <p:nvPicPr>
            <p:cNvPr id="38" name="图片 3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flipV="1">
              <a:off x="385774" y="3793522"/>
              <a:ext cx="2483504" cy="689654"/>
            </a:xfrm>
            <a:prstGeom prst="rect">
              <a:avLst/>
            </a:prstGeom>
          </p:spPr>
        </p:pic>
      </p:grpSp>
      <p:pic>
        <p:nvPicPr>
          <p:cNvPr id="39" name="图片 38"/>
          <p:cNvPicPr>
            <a:picLocks noChangeAspect="1"/>
          </p:cNvPicPr>
          <p:nvPr/>
        </p:nvPicPr>
        <p:blipFill>
          <a:blip r:embed="rId8"/>
          <a:stretch>
            <a:fillRect/>
          </a:stretch>
        </p:blipFill>
        <p:spPr>
          <a:xfrm>
            <a:off x="7122213" y="109272"/>
            <a:ext cx="1364463" cy="1334801"/>
          </a:xfrm>
          <a:prstGeom prst="rect">
            <a:avLst/>
          </a:prstGeom>
        </p:spPr>
      </p:pic>
      <p:grpSp>
        <p:nvGrpSpPr>
          <p:cNvPr id="7" name="组合 6"/>
          <p:cNvGrpSpPr/>
          <p:nvPr/>
        </p:nvGrpSpPr>
        <p:grpSpPr>
          <a:xfrm>
            <a:off x="1797535" y="1112251"/>
            <a:ext cx="5294475" cy="1636090"/>
            <a:chOff x="2218262" y="1100443"/>
            <a:chExt cx="5294475" cy="1636090"/>
          </a:xfrm>
        </p:grpSpPr>
        <p:sp>
          <p:nvSpPr>
            <p:cNvPr id="63" name="文本框 62"/>
            <p:cNvSpPr txBox="1"/>
            <p:nvPr/>
          </p:nvSpPr>
          <p:spPr>
            <a:xfrm>
              <a:off x="2290362" y="1100444"/>
              <a:ext cx="5222375" cy="1636089"/>
            </a:xfrm>
            <a:prstGeom prst="rect">
              <a:avLst/>
            </a:prstGeom>
            <a:noFill/>
          </p:spPr>
          <p:txBody>
            <a:bodyPr wrap="square" rtlCol="0">
              <a:spAutoFit/>
            </a:bodyPr>
            <a:lstStyle/>
            <a:p>
              <a:pPr algn="ctr">
                <a:lnSpc>
                  <a:spcPct val="114000"/>
                </a:lnSpc>
              </a:pPr>
              <a:r>
                <a:rPr lang="zh-CN" altLang="en-US" sz="4400" b="1" spc="300">
                  <a:solidFill>
                    <a:schemeClr val="bg1">
                      <a:lumMod val="85000"/>
                    </a:schemeClr>
                  </a:solidFill>
                  <a:latin typeface="微软雅黑"/>
                  <a:ea typeface="微软雅黑"/>
                  <a:sym typeface="微软雅黑"/>
                </a:rPr>
                <a:t>第五章</a:t>
              </a:r>
              <a:endParaRPr lang="en-US" altLang="zh-CN" sz="4400" b="1" spc="300">
                <a:solidFill>
                  <a:schemeClr val="bg1">
                    <a:lumMod val="85000"/>
                  </a:schemeClr>
                </a:solidFill>
                <a:latin typeface="微软雅黑"/>
                <a:ea typeface="微软雅黑"/>
                <a:sym typeface="微软雅黑"/>
              </a:endParaRPr>
            </a:p>
            <a:p>
              <a:pPr algn="ctr">
                <a:lnSpc>
                  <a:spcPct val="114000"/>
                </a:lnSpc>
              </a:pPr>
              <a:r>
                <a:rPr lang="zh-CN" altLang="en-US" sz="4400" b="1" spc="300">
                  <a:solidFill>
                    <a:schemeClr val="bg1">
                      <a:lumMod val="85000"/>
                    </a:schemeClr>
                  </a:solidFill>
                  <a:latin typeface="微软雅黑"/>
                  <a:ea typeface="微软雅黑"/>
                  <a:sym typeface="微软雅黑"/>
                </a:rPr>
                <a:t>一起保护视力</a:t>
              </a:r>
            </a:p>
          </p:txBody>
        </p:sp>
        <p:sp>
          <p:nvSpPr>
            <p:cNvPr id="43" name="文本框 42"/>
            <p:cNvSpPr txBox="1"/>
            <p:nvPr/>
          </p:nvSpPr>
          <p:spPr>
            <a:xfrm>
              <a:off x="2218262" y="1100443"/>
              <a:ext cx="5266295" cy="1636089"/>
            </a:xfrm>
            <a:prstGeom prst="rect">
              <a:avLst/>
            </a:prstGeom>
            <a:noFill/>
          </p:spPr>
          <p:txBody>
            <a:bodyPr wrap="square" rtlCol="0">
              <a:spAutoFit/>
            </a:bodyPr>
            <a:lstStyle/>
            <a:p>
              <a:pPr algn="ctr">
                <a:lnSpc>
                  <a:spcPct val="114000"/>
                </a:lnSpc>
              </a:pPr>
              <a:r>
                <a:rPr lang="zh-CN" altLang="en-US" sz="4400" b="1" spc="300">
                  <a:solidFill>
                    <a:srgbClr val="92D050"/>
                  </a:solidFill>
                  <a:effectLst>
                    <a:outerShdw blurRad="38100" dist="38100" dir="2700000" algn="tl">
                      <a:srgbClr val="000000">
                        <a:alpha val="43137"/>
                      </a:srgbClr>
                    </a:outerShdw>
                  </a:effectLst>
                  <a:latin typeface="微软雅黑"/>
                  <a:ea typeface="微软雅黑"/>
                  <a:sym typeface="微软雅黑"/>
                </a:rPr>
                <a:t>第五章</a:t>
              </a:r>
              <a:endParaRPr lang="en-US" altLang="zh-CN" sz="4400" b="1" spc="300">
                <a:solidFill>
                  <a:srgbClr val="92D050"/>
                </a:solidFill>
                <a:effectLst>
                  <a:outerShdw blurRad="38100" dist="38100" dir="2700000" algn="tl">
                    <a:srgbClr val="000000">
                      <a:alpha val="43137"/>
                    </a:srgbClr>
                  </a:outerShdw>
                </a:effectLst>
                <a:latin typeface="微软雅黑"/>
                <a:ea typeface="微软雅黑"/>
                <a:sym typeface="微软雅黑"/>
              </a:endParaRPr>
            </a:p>
            <a:p>
              <a:pPr algn="ctr">
                <a:lnSpc>
                  <a:spcPct val="114000"/>
                </a:lnSpc>
              </a:pPr>
              <a:r>
                <a:rPr lang="zh-CN" altLang="en-US" sz="4400" b="1" spc="300">
                  <a:solidFill>
                    <a:srgbClr val="968CFF"/>
                  </a:solidFill>
                  <a:effectLst>
                    <a:outerShdw blurRad="38100" dist="38100" dir="2700000" algn="tl">
                      <a:srgbClr val="000000">
                        <a:alpha val="43137"/>
                      </a:srgbClr>
                    </a:outerShdw>
                  </a:effectLst>
                  <a:latin typeface="微软雅黑"/>
                  <a:ea typeface="微软雅黑"/>
                  <a:sym typeface="微软雅黑"/>
                </a:rPr>
                <a:t>一起保护视力</a:t>
              </a:r>
            </a:p>
          </p:txBody>
        </p:sp>
      </p:grpSp>
      <p:pic>
        <p:nvPicPr>
          <p:cNvPr id="3" name="图片 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V="1">
            <a:off x="1065336" y="1845970"/>
            <a:ext cx="394480" cy="394480"/>
          </a:xfrm>
          <a:prstGeom prst="rect">
            <a:avLst/>
          </a:prstGeom>
        </p:spPr>
      </p:pic>
      <p:pic>
        <p:nvPicPr>
          <p:cNvPr id="50" name="图片 49"/>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046234" y="3386989"/>
            <a:ext cx="625390" cy="457978"/>
          </a:xfrm>
          <a:prstGeom prst="rect">
            <a:avLst/>
          </a:prstGeom>
        </p:spPr>
      </p:pic>
      <p:grpSp>
        <p:nvGrpSpPr>
          <p:cNvPr id="51" name="组合 50"/>
          <p:cNvGrpSpPr/>
          <p:nvPr/>
        </p:nvGrpSpPr>
        <p:grpSpPr>
          <a:xfrm>
            <a:off x="2522034" y="587178"/>
            <a:ext cx="4161142" cy="798949"/>
            <a:chOff x="2671198" y="2953054"/>
            <a:chExt cx="4161142" cy="798949"/>
          </a:xfrm>
        </p:grpSpPr>
        <p:sp>
          <p:nvSpPr>
            <p:cNvPr id="52" name="文本框 51"/>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3" name="文本框 52"/>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54" name="文本框 53"/>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55" name="文本框 54"/>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56" name="文本框 55"/>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grpSp>
        <p:nvGrpSpPr>
          <p:cNvPr id="57" name="组合 56"/>
          <p:cNvGrpSpPr/>
          <p:nvPr/>
        </p:nvGrpSpPr>
        <p:grpSpPr>
          <a:xfrm>
            <a:off x="2638515" y="3124883"/>
            <a:ext cx="4161142" cy="798949"/>
            <a:chOff x="2671198" y="2953054"/>
            <a:chExt cx="4161142" cy="798949"/>
          </a:xfrm>
        </p:grpSpPr>
        <p:sp>
          <p:nvSpPr>
            <p:cNvPr id="58" name="文本框 57"/>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9" name="文本框 58"/>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60" name="文本框 59"/>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1" name="文本框 60"/>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62" name="文本框 61"/>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sp>
        <p:nvSpPr>
          <p:cNvPr id="64" name="文本框 63"/>
          <p:cNvSpPr txBox="1"/>
          <p:nvPr/>
        </p:nvSpPr>
        <p:spPr>
          <a:xfrm rot="16200000">
            <a:off x="852080" y="2464197"/>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5" name="文本框 64"/>
          <p:cNvSpPr txBox="1"/>
          <p:nvPr/>
        </p:nvSpPr>
        <p:spPr>
          <a:xfrm>
            <a:off x="578925" y="1313248"/>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pic>
        <p:nvPicPr>
          <p:cNvPr id="4" name="图片 3"/>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365530" y="2824832"/>
            <a:ext cx="2335435" cy="2335435"/>
          </a:xfrm>
          <a:prstGeom prst="rect">
            <a:avLst/>
          </a:prstGeom>
        </p:spPr>
      </p:pic>
    </p:spTree>
    <p:extLst>
      <p:ext uri="{BB962C8B-B14F-4D97-AF65-F5344CB8AC3E}">
        <p14:creationId xmlns:p14="http://schemas.microsoft.com/office/powerpoint/2010/main" val="3664818383"/>
      </p:ext>
    </p:ext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anim calcmode="lin" valueType="num">
                                      <p:cBhvr>
                                        <p:cTn id="8" dur="1000" fill="hold"/>
                                        <p:tgtEl>
                                          <p:spTgt spid="34"/>
                                        </p:tgtEl>
                                        <p:attrNameLst>
                                          <p:attrName>ppt_x</p:attrName>
                                        </p:attrNameLst>
                                      </p:cBhvr>
                                      <p:tavLst>
                                        <p:tav tm="0">
                                          <p:val>
                                            <p:strVal val="#ppt_x"/>
                                          </p:val>
                                        </p:tav>
                                        <p:tav tm="100000">
                                          <p:val>
                                            <p:strVal val="#ppt_x"/>
                                          </p:val>
                                        </p:tav>
                                      </p:tavLst>
                                    </p:anim>
                                    <p:anim calcmode="lin" valueType="num">
                                      <p:cBhvr>
                                        <p:cTn id="9" dur="1000" fill="hold"/>
                                        <p:tgtEl>
                                          <p:spTgt spid="3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0-#ppt_w/2"/>
                                          </p:val>
                                        </p:tav>
                                        <p:tav tm="100000">
                                          <p:val>
                                            <p:strVal val="#ppt_x"/>
                                          </p:val>
                                        </p:tav>
                                      </p:tavLst>
                                    </p:anim>
                                    <p:anim calcmode="lin" valueType="num">
                                      <p:cBhvr additive="base">
                                        <p:cTn id="14" dur="500" fill="hold"/>
                                        <p:tgtEl>
                                          <p:spTgt spid="22"/>
                                        </p:tgtEl>
                                        <p:attrNameLst>
                                          <p:attrName>ppt_y</p:attrName>
                                        </p:attrNameLst>
                                      </p:cBhvr>
                                      <p:tavLst>
                                        <p:tav tm="0">
                                          <p:val>
                                            <p:strVal val="#ppt_y"/>
                                          </p:val>
                                        </p:tav>
                                        <p:tav tm="100000">
                                          <p:val>
                                            <p:strVal val="#ppt_y"/>
                                          </p:val>
                                        </p:tav>
                                      </p:tavLst>
                                    </p:anim>
                                  </p:childTnLst>
                                </p:cTn>
                              </p:par>
                              <p:par>
                                <p:cTn id="15" presetID="2" presetClass="entr" presetSubtype="9"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0-#ppt_w/2"/>
                                          </p:val>
                                        </p:tav>
                                        <p:tav tm="100000">
                                          <p:val>
                                            <p:strVal val="#ppt_x"/>
                                          </p:val>
                                        </p:tav>
                                      </p:tavLst>
                                    </p:anim>
                                    <p:anim calcmode="lin" valueType="num">
                                      <p:cBhvr additive="base">
                                        <p:cTn id="18" dur="500" fill="hold"/>
                                        <p:tgtEl>
                                          <p:spTgt spid="33"/>
                                        </p:tgtEl>
                                        <p:attrNameLst>
                                          <p:attrName>ppt_y</p:attrName>
                                        </p:attrNameLst>
                                      </p:cBhvr>
                                      <p:tavLst>
                                        <p:tav tm="0">
                                          <p:val>
                                            <p:strVal val="0-#ppt_h/2"/>
                                          </p:val>
                                        </p:tav>
                                        <p:tav tm="100000">
                                          <p:val>
                                            <p:strVal val="#ppt_y"/>
                                          </p:val>
                                        </p:tav>
                                      </p:tavLst>
                                    </p:anim>
                                  </p:childTnLst>
                                </p:cTn>
                              </p:par>
                              <p:par>
                                <p:cTn id="19" presetID="2" presetClass="entr" presetSubtype="3"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1+#ppt_w/2"/>
                                          </p:val>
                                        </p:tav>
                                        <p:tav tm="100000">
                                          <p:val>
                                            <p:strVal val="#ppt_x"/>
                                          </p:val>
                                        </p:tav>
                                      </p:tavLst>
                                    </p:anim>
                                    <p:anim calcmode="lin" valueType="num">
                                      <p:cBhvr additive="base">
                                        <p:cTn id="22" dur="500" fill="hold"/>
                                        <p:tgtEl>
                                          <p:spTgt spid="20"/>
                                        </p:tgtEl>
                                        <p:attrNameLst>
                                          <p:attrName>ppt_y</p:attrName>
                                        </p:attrNameLst>
                                      </p:cBhvr>
                                      <p:tavLst>
                                        <p:tav tm="0">
                                          <p:val>
                                            <p:strVal val="0-#ppt_h/2"/>
                                          </p:val>
                                        </p:tav>
                                        <p:tav tm="100000">
                                          <p:val>
                                            <p:strVal val="#ppt_y"/>
                                          </p:val>
                                        </p:tav>
                                      </p:tavLst>
                                    </p:anim>
                                  </p:childTnLst>
                                </p:cTn>
                              </p:par>
                            </p:childTnLst>
                          </p:cTn>
                        </p:par>
                        <p:par>
                          <p:cTn id="23" fill="hold" nodeType="afterGroup">
                            <p:stCondLst>
                              <p:cond delay="1500"/>
                            </p:stCondLst>
                            <p:childTnLst>
                              <p:par>
                                <p:cTn id="24" presetID="53" presetClass="entr" presetSubtype="0" fill="hold" nodeType="afterEffect">
                                  <p:stCondLst>
                                    <p:cond delay="0"/>
                                  </p:stCondLst>
                                  <p:childTnLst>
                                    <p:set>
                                      <p:cBhvr>
                                        <p:cTn id="25" dur="1" fill="hold">
                                          <p:stCondLst>
                                            <p:cond delay="0"/>
                                          </p:stCondLst>
                                        </p:cTn>
                                        <p:tgtEl>
                                          <p:spTgt spid="39"/>
                                        </p:tgtEl>
                                        <p:attrNameLst>
                                          <p:attrName>style.visibility</p:attrName>
                                        </p:attrNameLst>
                                      </p:cBhvr>
                                      <p:to>
                                        <p:strVal val="visible"/>
                                      </p:to>
                                    </p:set>
                                    <p:anim calcmode="lin" valueType="num">
                                      <p:cBhvr>
                                        <p:cTn id="26" dur="500" fill="hold"/>
                                        <p:tgtEl>
                                          <p:spTgt spid="39"/>
                                        </p:tgtEl>
                                        <p:attrNameLst>
                                          <p:attrName>ppt_w</p:attrName>
                                        </p:attrNameLst>
                                      </p:cBhvr>
                                      <p:tavLst>
                                        <p:tav tm="0">
                                          <p:val>
                                            <p:fltVal val="0"/>
                                          </p:val>
                                        </p:tav>
                                        <p:tav tm="100000">
                                          <p:val>
                                            <p:strVal val="#ppt_w"/>
                                          </p:val>
                                        </p:tav>
                                      </p:tavLst>
                                    </p:anim>
                                    <p:anim calcmode="lin" valueType="num">
                                      <p:cBhvr>
                                        <p:cTn id="27" dur="500" fill="hold"/>
                                        <p:tgtEl>
                                          <p:spTgt spid="39"/>
                                        </p:tgtEl>
                                        <p:attrNameLst>
                                          <p:attrName>ppt_h</p:attrName>
                                        </p:attrNameLst>
                                      </p:cBhvr>
                                      <p:tavLst>
                                        <p:tav tm="0">
                                          <p:val>
                                            <p:fltVal val="0"/>
                                          </p:val>
                                        </p:tav>
                                        <p:tav tm="100000">
                                          <p:val>
                                            <p:strVal val="#ppt_h"/>
                                          </p:val>
                                        </p:tav>
                                      </p:tavLst>
                                    </p:anim>
                                    <p:animEffect transition="in" filter="fade">
                                      <p:cBhvr>
                                        <p:cTn id="28" dur="500"/>
                                        <p:tgtEl>
                                          <p:spTgt spid="39"/>
                                        </p:tgtEl>
                                      </p:cBhvr>
                                    </p:animEffect>
                                  </p:childTnLst>
                                </p:cTn>
                              </p:par>
                              <p:par>
                                <p:cTn id="29" presetID="2" presetClass="entr" presetSubtype="2"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1+#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cond evt="onBegin" delay="0">
                          <p:tn val="32"/>
                        </p:cond>
                      </p:stCondLst>
                      <p:childTnLst>
                        <p:par>
                          <p:cTn id="34" fill="hold" nodeType="after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fade">
                                      <p:cBhvr>
                                        <p:cTn id="37" dur="500"/>
                                        <p:tgtEl>
                                          <p:spTgt spid="5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5"/>
                                        </p:tgtEl>
                                        <p:attrNameLst>
                                          <p:attrName>style.visibility</p:attrName>
                                        </p:attrNameLst>
                                      </p:cBhvr>
                                      <p:to>
                                        <p:strVal val="visible"/>
                                      </p:to>
                                    </p:set>
                                    <p:animEffect transition="in" filter="fade">
                                      <p:cBhvr>
                                        <p:cTn id="40" dur="500"/>
                                        <p:tgtEl>
                                          <p:spTgt spid="65"/>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fade">
                                      <p:cBhvr>
                                        <p:cTn id="43" dur="500"/>
                                        <p:tgtEl>
                                          <p:spTgt spid="64"/>
                                        </p:tgtEl>
                                      </p:cBhvr>
                                    </p:animEffect>
                                  </p:childTnLst>
                                </p:cTn>
                              </p:par>
                              <p:par>
                                <p:cTn id="44" presetID="10" presetClass="entr" presetSubtype="0" fill="hold" nodeType="with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fade">
                                      <p:cBhvr>
                                        <p:cTn id="46" dur="500"/>
                                        <p:tgtEl>
                                          <p:spTgt spid="50"/>
                                        </p:tgtEl>
                                      </p:cBhvr>
                                    </p:animEffect>
                                  </p:childTnLst>
                                </p:cTn>
                              </p:par>
                              <p:par>
                                <p:cTn id="47" presetID="10" presetClass="entr" presetSubtype="0" fill="hold" nodeType="withEffect">
                                  <p:stCondLst>
                                    <p:cond delay="0"/>
                                  </p:stCondLst>
                                  <p:childTnLst>
                                    <p:set>
                                      <p:cBhvr>
                                        <p:cTn id="48" dur="1" fill="hold">
                                          <p:stCondLst>
                                            <p:cond delay="0"/>
                                          </p:stCondLst>
                                        </p:cTn>
                                        <p:tgtEl>
                                          <p:spTgt spid="57"/>
                                        </p:tgtEl>
                                        <p:attrNameLst>
                                          <p:attrName>style.visibility</p:attrName>
                                        </p:attrNameLst>
                                      </p:cBhvr>
                                      <p:to>
                                        <p:strVal val="visible"/>
                                      </p:to>
                                    </p:set>
                                    <p:animEffect transition="in" filter="fade">
                                      <p:cBhvr>
                                        <p:cTn id="49" dur="500"/>
                                        <p:tgtEl>
                                          <p:spTgt spid="57"/>
                                        </p:tgtEl>
                                      </p:cBhvr>
                                    </p:animEffect>
                                  </p:childTnLst>
                                </p:cTn>
                              </p:par>
                            </p:childTnLst>
                          </p:cTn>
                        </p:par>
                      </p:childTnLst>
                    </p:cTn>
                  </p:par>
                  <p:par>
                    <p:cTn id="50" fill="hold" nodeType="clickPar">
                      <p:stCondLst>
                        <p:cond delay="indefinite"/>
                        <p:cond evt="onBegin" delay="0">
                          <p:tn val="49"/>
                        </p:cond>
                      </p:stCondLst>
                      <p:childTnLst>
                        <p:par>
                          <p:cTn id="51" fill="hold" nodeType="afterGroup">
                            <p:stCondLst>
                              <p:cond delay="0"/>
                            </p:stCondLst>
                            <p:childTnLst>
                              <p:par>
                                <p:cTn id="52" presetID="53" presetClass="entr" presetSubtype="0" fill="hold" nodeType="click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500" fill="hold"/>
                                        <p:tgtEl>
                                          <p:spTgt spid="7"/>
                                        </p:tgtEl>
                                        <p:attrNameLst>
                                          <p:attrName>ppt_w</p:attrName>
                                        </p:attrNameLst>
                                      </p:cBhvr>
                                      <p:tavLst>
                                        <p:tav tm="0">
                                          <p:val>
                                            <p:fltVal val="0"/>
                                          </p:val>
                                        </p:tav>
                                        <p:tav tm="100000">
                                          <p:val>
                                            <p:strVal val="#ppt_w"/>
                                          </p:val>
                                        </p:tav>
                                      </p:tavLst>
                                    </p:anim>
                                    <p:anim calcmode="lin" valueType="num">
                                      <p:cBhvr>
                                        <p:cTn id="55" dur="500" fill="hold"/>
                                        <p:tgtEl>
                                          <p:spTgt spid="7"/>
                                        </p:tgtEl>
                                        <p:attrNameLst>
                                          <p:attrName>ppt_h</p:attrName>
                                        </p:attrNameLst>
                                      </p:cBhvr>
                                      <p:tavLst>
                                        <p:tav tm="0">
                                          <p:val>
                                            <p:fltVal val="0"/>
                                          </p:val>
                                        </p:tav>
                                        <p:tav tm="100000">
                                          <p:val>
                                            <p:strVal val="#ppt_h"/>
                                          </p:val>
                                        </p:tav>
                                      </p:tavLst>
                                    </p:anim>
                                    <p:animEffect transition="in" filter="fade">
                                      <p:cBhvr>
                                        <p:cTn id="56" dur="500"/>
                                        <p:tgtEl>
                                          <p:spTgt spid="7"/>
                                        </p:tgtEl>
                                      </p:cBhvr>
                                    </p:animEffect>
                                  </p:childTnLst>
                                </p:cTn>
                              </p:par>
                            </p:childTnLst>
                          </p:cTn>
                        </p:par>
                      </p:childTnLst>
                    </p:cTn>
                  </p:par>
                  <p:par>
                    <p:cTn id="57" fill="hold" nodeType="clickPar">
                      <p:stCondLst>
                        <p:cond delay="indefinite"/>
                        <p:cond evt="onBegin" delay="0">
                          <p:tn val="56"/>
                        </p:cond>
                      </p:stCondLst>
                      <p:childTnLst>
                        <p:par>
                          <p:cTn id="58" fill="hold" nodeType="afterGroup">
                            <p:stCondLst>
                              <p:cond delay="0"/>
                            </p:stCondLst>
                            <p:childTnLst>
                              <p:par>
                                <p:cTn id="59" presetID="42" presetClass="entr" presetSubtype="0" fill="hold" nodeType="click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fade">
                                      <p:cBhvr>
                                        <p:cTn id="61" dur="1000"/>
                                        <p:tgtEl>
                                          <p:spTgt spid="4"/>
                                        </p:tgtEl>
                                      </p:cBhvr>
                                    </p:animEffect>
                                    <p:anim calcmode="lin" valueType="num">
                                      <p:cBhvr>
                                        <p:cTn id="62" dur="1000" fill="hold"/>
                                        <p:tgtEl>
                                          <p:spTgt spid="4"/>
                                        </p:tgtEl>
                                        <p:attrNameLst>
                                          <p:attrName>ppt_x</p:attrName>
                                        </p:attrNameLst>
                                      </p:cBhvr>
                                      <p:tavLst>
                                        <p:tav tm="0">
                                          <p:val>
                                            <p:strVal val="#ppt_x"/>
                                          </p:val>
                                        </p:tav>
                                        <p:tav tm="100000">
                                          <p:val>
                                            <p:strVal val="#ppt_x"/>
                                          </p:val>
                                        </p:tav>
                                      </p:tavLst>
                                    </p:anim>
                                    <p:anim calcmode="lin" valueType="num">
                                      <p:cBhvr>
                                        <p:cTn id="6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64" fill="hold" nodeType="clickPar">
                      <p:stCondLst>
                        <p:cond delay="indefinite"/>
                        <p:cond evt="onBegin" delay="0">
                          <p:tn val="63"/>
                        </p:cond>
                      </p:stCondLst>
                      <p:childTnLst>
                        <p:par>
                          <p:cTn id="65" fill="hold" nodeType="afterGroup">
                            <p:stCondLst>
                              <p:cond delay="0"/>
                            </p:stCondLst>
                            <p:childTnLst>
                              <p:par>
                                <p:cTn id="66" presetID="10" presetClass="entr" presetSubtype="0" fill="hold" nodeType="clickEffect">
                                  <p:stCondLst>
                                    <p:cond delay="0"/>
                                  </p:stCondLst>
                                  <p:childTnLst>
                                    <p:set>
                                      <p:cBhvr>
                                        <p:cTn id="67" dur="1" fill="hold">
                                          <p:stCondLst>
                                            <p:cond delay="0"/>
                                          </p:stCondLst>
                                        </p:cTn>
                                        <p:tgtEl>
                                          <p:spTgt spid="3"/>
                                        </p:tgtEl>
                                        <p:attrNameLst>
                                          <p:attrName>style.visibility</p:attrName>
                                        </p:attrNameLst>
                                      </p:cBhvr>
                                      <p:to>
                                        <p:strVal val="visible"/>
                                      </p:to>
                                    </p:set>
                                    <p:animEffect transition="in" filter="fade">
                                      <p:cBhvr>
                                        <p:cTn id="6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3"/>
          <a:stretch>
            <a:fillRect/>
          </a:stretch>
        </p:blipFill>
        <p:spPr>
          <a:xfrm>
            <a:off x="6273358" y="828631"/>
            <a:ext cx="1531085" cy="626820"/>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rcRect r="53837"/>
          <a:stretch>
            <a:fillRect/>
          </a:stretch>
        </p:blipFill>
        <p:spPr>
          <a:xfrm>
            <a:off x="7742007" y="1602053"/>
            <a:ext cx="1183447" cy="1049534"/>
          </a:xfrm>
          <a:prstGeom prst="rect">
            <a:avLst/>
          </a:prstGeom>
        </p:spPr>
      </p:pic>
      <p:pic>
        <p:nvPicPr>
          <p:cNvPr id="22" name="图片 21"/>
          <p:cNvPicPr>
            <a:picLocks noChangeAspect="1"/>
          </p:cNvPicPr>
          <p:nvPr/>
        </p:nvPicPr>
        <p:blipFill>
          <a:blip r:embed="rId3"/>
          <a:stretch>
            <a:fillRect/>
          </a:stretch>
        </p:blipFill>
        <p:spPr>
          <a:xfrm flipH="1">
            <a:off x="-4249" y="400050"/>
            <a:ext cx="1942963" cy="795441"/>
          </a:xfrm>
          <a:prstGeom prst="rect">
            <a:avLst/>
          </a:prstGeom>
        </p:spPr>
      </p:pic>
      <p:pic>
        <p:nvPicPr>
          <p:cNvPr id="33" name="图片 3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03435" y="228455"/>
            <a:ext cx="1189113" cy="486818"/>
          </a:xfrm>
          <a:prstGeom prst="rect">
            <a:avLst/>
          </a:prstGeom>
        </p:spPr>
      </p:pic>
      <p:grpSp>
        <p:nvGrpSpPr>
          <p:cNvPr id="34" name="组合 33"/>
          <p:cNvGrpSpPr/>
          <p:nvPr/>
        </p:nvGrpSpPr>
        <p:grpSpPr>
          <a:xfrm>
            <a:off x="0" y="-1"/>
            <a:ext cx="9144001" cy="1292626"/>
            <a:chOff x="-327315" y="3793521"/>
            <a:chExt cx="9660708" cy="1365669"/>
          </a:xfrm>
        </p:grpSpPr>
        <p:pic>
          <p:nvPicPr>
            <p:cNvPr id="35" name="图片 34"/>
            <p:cNvPicPr>
              <a:picLocks noChangeAspect="1"/>
            </p:cNvPicPr>
            <p:nvPr/>
          </p:nvPicPr>
          <p:blipFill>
            <a:blip r:embed="rId4" cstate="email">
              <a:extLst>
                <a:ext uri="{28A0092B-C50C-407E-A947-70E740481C1C}">
                  <a14:useLocalDpi xmlns:a14="http://schemas.microsoft.com/office/drawing/2010/main"/>
                </a:ext>
              </a:extLst>
            </a:blip>
            <a:srcRect t="-2"/>
            <a:stretch>
              <a:fillRect/>
            </a:stretch>
          </p:blipFill>
          <p:spPr>
            <a:xfrm rot="10800000">
              <a:off x="7554161" y="3793522"/>
              <a:ext cx="1779232" cy="1365668"/>
            </a:xfrm>
            <a:prstGeom prst="rect">
              <a:avLst/>
            </a:prstGeom>
          </p:spPr>
        </p:pic>
        <p:pic>
          <p:nvPicPr>
            <p:cNvPr id="36" name="图片 3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V="1">
              <a:off x="6626468" y="3793521"/>
              <a:ext cx="2706922" cy="981859"/>
            </a:xfrm>
            <a:prstGeom prst="rect">
              <a:avLst/>
            </a:prstGeom>
          </p:spPr>
        </p:pic>
        <p:pic>
          <p:nvPicPr>
            <p:cNvPr id="37" name="图片 3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flipV="1">
              <a:off x="-327315" y="3793521"/>
              <a:ext cx="2118941" cy="981859"/>
            </a:xfrm>
            <a:prstGeom prst="rect">
              <a:avLst/>
            </a:prstGeom>
          </p:spPr>
        </p:pic>
        <p:pic>
          <p:nvPicPr>
            <p:cNvPr id="38" name="图片 3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flipV="1">
              <a:off x="385774" y="3793522"/>
              <a:ext cx="2483504" cy="689654"/>
            </a:xfrm>
            <a:prstGeom prst="rect">
              <a:avLst/>
            </a:prstGeom>
          </p:spPr>
        </p:pic>
      </p:grpSp>
      <p:pic>
        <p:nvPicPr>
          <p:cNvPr id="39" name="图片 38"/>
          <p:cNvPicPr>
            <a:picLocks noChangeAspect="1"/>
          </p:cNvPicPr>
          <p:nvPr/>
        </p:nvPicPr>
        <p:blipFill>
          <a:blip r:embed="rId8"/>
          <a:stretch>
            <a:fillRect/>
          </a:stretch>
        </p:blipFill>
        <p:spPr>
          <a:xfrm>
            <a:off x="7122213" y="109272"/>
            <a:ext cx="1364463" cy="1334801"/>
          </a:xfrm>
          <a:prstGeom prst="rect">
            <a:avLst/>
          </a:prstGeom>
        </p:spPr>
      </p:pic>
      <p:grpSp>
        <p:nvGrpSpPr>
          <p:cNvPr id="7" name="组合 6"/>
          <p:cNvGrpSpPr/>
          <p:nvPr/>
        </p:nvGrpSpPr>
        <p:grpSpPr>
          <a:xfrm>
            <a:off x="2267650" y="1043626"/>
            <a:ext cx="4776325" cy="1673756"/>
            <a:chOff x="2267650" y="1043626"/>
            <a:chExt cx="4776325" cy="1673756"/>
          </a:xfrm>
        </p:grpSpPr>
        <p:sp>
          <p:nvSpPr>
            <p:cNvPr id="63" name="文本框 62"/>
            <p:cNvSpPr txBox="1"/>
            <p:nvPr/>
          </p:nvSpPr>
          <p:spPr>
            <a:xfrm>
              <a:off x="2301086" y="1043626"/>
              <a:ext cx="4742889" cy="1636089"/>
            </a:xfrm>
            <a:prstGeom prst="rect">
              <a:avLst/>
            </a:prstGeom>
            <a:noFill/>
          </p:spPr>
          <p:txBody>
            <a:bodyPr wrap="square" rtlCol="0">
              <a:spAutoFit/>
            </a:bodyPr>
            <a:lstStyle/>
            <a:p>
              <a:pPr algn="ctr">
                <a:lnSpc>
                  <a:spcPct val="114000"/>
                </a:lnSpc>
              </a:pPr>
              <a:r>
                <a:rPr lang="zh-CN" altLang="en-US" sz="4400" b="1" spc="300">
                  <a:solidFill>
                    <a:schemeClr val="bg1">
                      <a:lumMod val="85000"/>
                    </a:schemeClr>
                  </a:solidFill>
                  <a:latin typeface="微软雅黑"/>
                  <a:ea typeface="微软雅黑"/>
                  <a:sym typeface="微软雅黑"/>
                </a:rPr>
                <a:t>第一章</a:t>
              </a:r>
              <a:endParaRPr lang="en-US" altLang="zh-CN" sz="4400" b="1" spc="300">
                <a:solidFill>
                  <a:schemeClr val="bg1">
                    <a:lumMod val="85000"/>
                  </a:schemeClr>
                </a:solidFill>
                <a:latin typeface="微软雅黑"/>
                <a:ea typeface="微软雅黑"/>
                <a:sym typeface="微软雅黑"/>
              </a:endParaRPr>
            </a:p>
            <a:p>
              <a:pPr algn="ctr">
                <a:lnSpc>
                  <a:spcPct val="114000"/>
                </a:lnSpc>
              </a:pPr>
              <a:r>
                <a:rPr lang="zh-CN" altLang="en-US" sz="4400" b="1" spc="300">
                  <a:solidFill>
                    <a:schemeClr val="bg1">
                      <a:lumMod val="85000"/>
                    </a:schemeClr>
                  </a:solidFill>
                  <a:latin typeface="微软雅黑"/>
                  <a:ea typeface="微软雅黑"/>
                  <a:sym typeface="微软雅黑"/>
                </a:rPr>
                <a:t>认识我们的眼睛</a:t>
              </a:r>
            </a:p>
          </p:txBody>
        </p:sp>
        <p:sp>
          <p:nvSpPr>
            <p:cNvPr id="43" name="文本框 42"/>
            <p:cNvSpPr txBox="1"/>
            <p:nvPr/>
          </p:nvSpPr>
          <p:spPr>
            <a:xfrm>
              <a:off x="2267650" y="1081293"/>
              <a:ext cx="4742889" cy="1636089"/>
            </a:xfrm>
            <a:prstGeom prst="rect">
              <a:avLst/>
            </a:prstGeom>
            <a:noFill/>
          </p:spPr>
          <p:txBody>
            <a:bodyPr wrap="square" rtlCol="0">
              <a:spAutoFit/>
            </a:bodyPr>
            <a:lstStyle/>
            <a:p>
              <a:pPr algn="ctr">
                <a:lnSpc>
                  <a:spcPct val="114000"/>
                </a:lnSpc>
              </a:pPr>
              <a:r>
                <a:rPr lang="zh-CN" altLang="en-US" sz="4400" b="1" spc="300" dirty="0">
                  <a:solidFill>
                    <a:srgbClr val="92D050"/>
                  </a:solidFill>
                  <a:effectLst>
                    <a:outerShdw blurRad="38100" dist="38100" dir="2700000" algn="tl">
                      <a:srgbClr val="000000">
                        <a:alpha val="43137"/>
                      </a:srgbClr>
                    </a:outerShdw>
                  </a:effectLst>
                  <a:latin typeface="微软雅黑"/>
                  <a:ea typeface="微软雅黑"/>
                  <a:sym typeface="微软雅黑"/>
                </a:rPr>
                <a:t>第一章</a:t>
              </a:r>
              <a:endParaRPr lang="en-US" altLang="zh-CN" sz="4400" b="1" spc="300" dirty="0">
                <a:solidFill>
                  <a:srgbClr val="92D050"/>
                </a:solidFill>
                <a:effectLst>
                  <a:outerShdw blurRad="38100" dist="38100" dir="2700000" algn="tl">
                    <a:srgbClr val="000000">
                      <a:alpha val="43137"/>
                    </a:srgbClr>
                  </a:outerShdw>
                </a:effectLst>
                <a:latin typeface="微软雅黑"/>
                <a:ea typeface="微软雅黑"/>
                <a:sym typeface="微软雅黑"/>
              </a:endParaRPr>
            </a:p>
            <a:p>
              <a:pPr algn="ctr">
                <a:lnSpc>
                  <a:spcPct val="114000"/>
                </a:lnSpc>
              </a:pPr>
              <a:r>
                <a:rPr lang="zh-CN" altLang="en-US" sz="4400" b="1" spc="300" dirty="0">
                  <a:solidFill>
                    <a:srgbClr val="968CFF"/>
                  </a:solidFill>
                  <a:effectLst>
                    <a:outerShdw blurRad="38100" dist="38100" dir="2700000" algn="tl">
                      <a:srgbClr val="000000">
                        <a:alpha val="43137"/>
                      </a:srgbClr>
                    </a:outerShdw>
                  </a:effectLst>
                  <a:latin typeface="微软雅黑"/>
                  <a:ea typeface="微软雅黑"/>
                  <a:sym typeface="微软雅黑"/>
                </a:rPr>
                <a:t>认识我们的眼睛</a:t>
              </a:r>
            </a:p>
          </p:txBody>
        </p:sp>
      </p:grpSp>
      <p:pic>
        <p:nvPicPr>
          <p:cNvPr id="3" name="图片 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V="1">
            <a:off x="1065336" y="1845970"/>
            <a:ext cx="394480" cy="394480"/>
          </a:xfrm>
          <a:prstGeom prst="rect">
            <a:avLst/>
          </a:prstGeom>
        </p:spPr>
      </p:pic>
      <p:pic>
        <p:nvPicPr>
          <p:cNvPr id="50" name="图片 49"/>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046234" y="3386989"/>
            <a:ext cx="625390" cy="457978"/>
          </a:xfrm>
          <a:prstGeom prst="rect">
            <a:avLst/>
          </a:prstGeom>
        </p:spPr>
      </p:pic>
      <p:grpSp>
        <p:nvGrpSpPr>
          <p:cNvPr id="51" name="组合 50"/>
          <p:cNvGrpSpPr/>
          <p:nvPr/>
        </p:nvGrpSpPr>
        <p:grpSpPr>
          <a:xfrm>
            <a:off x="2452675" y="500554"/>
            <a:ext cx="4161142" cy="798949"/>
            <a:chOff x="2671198" y="2953054"/>
            <a:chExt cx="4161142" cy="798949"/>
          </a:xfrm>
        </p:grpSpPr>
        <p:sp>
          <p:nvSpPr>
            <p:cNvPr id="52" name="文本框 51"/>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3" name="文本框 52"/>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54" name="文本框 53"/>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55" name="文本框 54"/>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56" name="文本框 55"/>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grpSp>
        <p:nvGrpSpPr>
          <p:cNvPr id="57" name="组合 56"/>
          <p:cNvGrpSpPr/>
          <p:nvPr/>
        </p:nvGrpSpPr>
        <p:grpSpPr>
          <a:xfrm>
            <a:off x="2699715" y="3632435"/>
            <a:ext cx="4161142" cy="798949"/>
            <a:chOff x="2671198" y="2953054"/>
            <a:chExt cx="4161142" cy="798949"/>
          </a:xfrm>
        </p:grpSpPr>
        <p:sp>
          <p:nvSpPr>
            <p:cNvPr id="58" name="文本框 57"/>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9" name="文本框 58"/>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60" name="文本框 59"/>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1" name="文本框 60"/>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62" name="文本框 61"/>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pic>
        <p:nvPicPr>
          <p:cNvPr id="8" name="图片 7"/>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525285" y="2843017"/>
            <a:ext cx="2294080" cy="1345478"/>
          </a:xfrm>
          <a:prstGeom prst="rect">
            <a:avLst/>
          </a:prstGeom>
        </p:spPr>
      </p:pic>
      <p:sp>
        <p:nvSpPr>
          <p:cNvPr id="64" name="文本框 63"/>
          <p:cNvSpPr txBox="1"/>
          <p:nvPr/>
        </p:nvSpPr>
        <p:spPr>
          <a:xfrm rot="16200000">
            <a:off x="852080" y="2464197"/>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5" name="文本框 64"/>
          <p:cNvSpPr txBox="1"/>
          <p:nvPr/>
        </p:nvSpPr>
        <p:spPr>
          <a:xfrm>
            <a:off x="578925" y="1313248"/>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2" name="文本框 1"/>
          <p:cNvSpPr txBox="1"/>
          <p:nvPr/>
        </p:nvSpPr>
        <p:spPr>
          <a:xfrm>
            <a:off x="1782079" y="1374937"/>
            <a:ext cx="1058903" cy="169277"/>
          </a:xfrm>
          <a:prstGeom prst="rect">
            <a:avLst/>
          </a:prstGeom>
          <a:noFill/>
        </p:spPr>
        <p:txBody>
          <a:bodyPr wrap="square" rtlCol="0">
            <a:spAutoFit/>
          </a:bodyPr>
          <a:lstStyle/>
          <a:p>
            <a:r>
              <a:rPr lang="en-US" altLang="zh-CN" sz="500" dirty="0">
                <a:solidFill>
                  <a:srgbClr val="FFFFFF"/>
                </a:solidFill>
              </a:rPr>
              <a:t>https://www.ypppt.com/</a:t>
            </a:r>
            <a:endParaRPr lang="zh-CN" altLang="en-US" sz="500" dirty="0">
              <a:solidFill>
                <a:srgbClr val="FFFFFF"/>
              </a:solidFill>
            </a:endParaRPr>
          </a:p>
        </p:txBody>
      </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anim calcmode="lin" valueType="num">
                                      <p:cBhvr>
                                        <p:cTn id="8" dur="1000" fill="hold"/>
                                        <p:tgtEl>
                                          <p:spTgt spid="34"/>
                                        </p:tgtEl>
                                        <p:attrNameLst>
                                          <p:attrName>ppt_x</p:attrName>
                                        </p:attrNameLst>
                                      </p:cBhvr>
                                      <p:tavLst>
                                        <p:tav tm="0">
                                          <p:val>
                                            <p:strVal val="#ppt_x"/>
                                          </p:val>
                                        </p:tav>
                                        <p:tav tm="100000">
                                          <p:val>
                                            <p:strVal val="#ppt_x"/>
                                          </p:val>
                                        </p:tav>
                                      </p:tavLst>
                                    </p:anim>
                                    <p:anim calcmode="lin" valueType="num">
                                      <p:cBhvr>
                                        <p:cTn id="9" dur="1000" fill="hold"/>
                                        <p:tgtEl>
                                          <p:spTgt spid="3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0-#ppt_w/2"/>
                                          </p:val>
                                        </p:tav>
                                        <p:tav tm="100000">
                                          <p:val>
                                            <p:strVal val="#ppt_x"/>
                                          </p:val>
                                        </p:tav>
                                      </p:tavLst>
                                    </p:anim>
                                    <p:anim calcmode="lin" valueType="num">
                                      <p:cBhvr additive="base">
                                        <p:cTn id="14" dur="500" fill="hold"/>
                                        <p:tgtEl>
                                          <p:spTgt spid="22"/>
                                        </p:tgtEl>
                                        <p:attrNameLst>
                                          <p:attrName>ppt_y</p:attrName>
                                        </p:attrNameLst>
                                      </p:cBhvr>
                                      <p:tavLst>
                                        <p:tav tm="0">
                                          <p:val>
                                            <p:strVal val="#ppt_y"/>
                                          </p:val>
                                        </p:tav>
                                        <p:tav tm="100000">
                                          <p:val>
                                            <p:strVal val="#ppt_y"/>
                                          </p:val>
                                        </p:tav>
                                      </p:tavLst>
                                    </p:anim>
                                  </p:childTnLst>
                                </p:cTn>
                              </p:par>
                              <p:par>
                                <p:cTn id="15" presetID="2" presetClass="entr" presetSubtype="9"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0-#ppt_w/2"/>
                                          </p:val>
                                        </p:tav>
                                        <p:tav tm="100000">
                                          <p:val>
                                            <p:strVal val="#ppt_x"/>
                                          </p:val>
                                        </p:tav>
                                      </p:tavLst>
                                    </p:anim>
                                    <p:anim calcmode="lin" valueType="num">
                                      <p:cBhvr additive="base">
                                        <p:cTn id="18" dur="500" fill="hold"/>
                                        <p:tgtEl>
                                          <p:spTgt spid="33"/>
                                        </p:tgtEl>
                                        <p:attrNameLst>
                                          <p:attrName>ppt_y</p:attrName>
                                        </p:attrNameLst>
                                      </p:cBhvr>
                                      <p:tavLst>
                                        <p:tav tm="0">
                                          <p:val>
                                            <p:strVal val="0-#ppt_h/2"/>
                                          </p:val>
                                        </p:tav>
                                        <p:tav tm="100000">
                                          <p:val>
                                            <p:strVal val="#ppt_y"/>
                                          </p:val>
                                        </p:tav>
                                      </p:tavLst>
                                    </p:anim>
                                  </p:childTnLst>
                                </p:cTn>
                              </p:par>
                              <p:par>
                                <p:cTn id="19" presetID="2" presetClass="entr" presetSubtype="3"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1+#ppt_w/2"/>
                                          </p:val>
                                        </p:tav>
                                        <p:tav tm="100000">
                                          <p:val>
                                            <p:strVal val="#ppt_x"/>
                                          </p:val>
                                        </p:tav>
                                      </p:tavLst>
                                    </p:anim>
                                    <p:anim calcmode="lin" valueType="num">
                                      <p:cBhvr additive="base">
                                        <p:cTn id="22" dur="500" fill="hold"/>
                                        <p:tgtEl>
                                          <p:spTgt spid="20"/>
                                        </p:tgtEl>
                                        <p:attrNameLst>
                                          <p:attrName>ppt_y</p:attrName>
                                        </p:attrNameLst>
                                      </p:cBhvr>
                                      <p:tavLst>
                                        <p:tav tm="0">
                                          <p:val>
                                            <p:strVal val="0-#ppt_h/2"/>
                                          </p:val>
                                        </p:tav>
                                        <p:tav tm="100000">
                                          <p:val>
                                            <p:strVal val="#ppt_y"/>
                                          </p:val>
                                        </p:tav>
                                      </p:tavLst>
                                    </p:anim>
                                  </p:childTnLst>
                                </p:cTn>
                              </p:par>
                            </p:childTnLst>
                          </p:cTn>
                        </p:par>
                        <p:par>
                          <p:cTn id="23" fill="hold" nodeType="afterGroup">
                            <p:stCondLst>
                              <p:cond delay="1500"/>
                            </p:stCondLst>
                            <p:childTnLst>
                              <p:par>
                                <p:cTn id="24" presetID="53" presetClass="entr" presetSubtype="0" fill="hold" nodeType="afterEffect">
                                  <p:stCondLst>
                                    <p:cond delay="0"/>
                                  </p:stCondLst>
                                  <p:childTnLst>
                                    <p:set>
                                      <p:cBhvr>
                                        <p:cTn id="25" dur="1" fill="hold">
                                          <p:stCondLst>
                                            <p:cond delay="0"/>
                                          </p:stCondLst>
                                        </p:cTn>
                                        <p:tgtEl>
                                          <p:spTgt spid="39"/>
                                        </p:tgtEl>
                                        <p:attrNameLst>
                                          <p:attrName>style.visibility</p:attrName>
                                        </p:attrNameLst>
                                      </p:cBhvr>
                                      <p:to>
                                        <p:strVal val="visible"/>
                                      </p:to>
                                    </p:set>
                                    <p:anim calcmode="lin" valueType="num">
                                      <p:cBhvr>
                                        <p:cTn id="26" dur="500" fill="hold"/>
                                        <p:tgtEl>
                                          <p:spTgt spid="39"/>
                                        </p:tgtEl>
                                        <p:attrNameLst>
                                          <p:attrName>ppt_w</p:attrName>
                                        </p:attrNameLst>
                                      </p:cBhvr>
                                      <p:tavLst>
                                        <p:tav tm="0">
                                          <p:val>
                                            <p:fltVal val="0"/>
                                          </p:val>
                                        </p:tav>
                                        <p:tav tm="100000">
                                          <p:val>
                                            <p:strVal val="#ppt_w"/>
                                          </p:val>
                                        </p:tav>
                                      </p:tavLst>
                                    </p:anim>
                                    <p:anim calcmode="lin" valueType="num">
                                      <p:cBhvr>
                                        <p:cTn id="27" dur="500" fill="hold"/>
                                        <p:tgtEl>
                                          <p:spTgt spid="39"/>
                                        </p:tgtEl>
                                        <p:attrNameLst>
                                          <p:attrName>ppt_h</p:attrName>
                                        </p:attrNameLst>
                                      </p:cBhvr>
                                      <p:tavLst>
                                        <p:tav tm="0">
                                          <p:val>
                                            <p:fltVal val="0"/>
                                          </p:val>
                                        </p:tav>
                                        <p:tav tm="100000">
                                          <p:val>
                                            <p:strVal val="#ppt_h"/>
                                          </p:val>
                                        </p:tav>
                                      </p:tavLst>
                                    </p:anim>
                                    <p:animEffect transition="in" filter="fade">
                                      <p:cBhvr>
                                        <p:cTn id="28" dur="500"/>
                                        <p:tgtEl>
                                          <p:spTgt spid="39"/>
                                        </p:tgtEl>
                                      </p:cBhvr>
                                    </p:animEffect>
                                  </p:childTnLst>
                                </p:cTn>
                              </p:par>
                              <p:par>
                                <p:cTn id="29" presetID="2" presetClass="entr" presetSubtype="2"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1+#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cond evt="onBegin" delay="0">
                          <p:tn val="32"/>
                        </p:cond>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5"/>
                                        </p:tgtEl>
                                        <p:attrNameLst>
                                          <p:attrName>style.visibility</p:attrName>
                                        </p:attrNameLst>
                                      </p:cBhvr>
                                      <p:to>
                                        <p:strVal val="visible"/>
                                      </p:to>
                                    </p:set>
                                    <p:animEffect transition="in" filter="fade">
                                      <p:cBhvr>
                                        <p:cTn id="37" dur="500"/>
                                        <p:tgtEl>
                                          <p:spTgt spid="6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4"/>
                                        </p:tgtEl>
                                        <p:attrNameLst>
                                          <p:attrName>style.visibility</p:attrName>
                                        </p:attrNameLst>
                                      </p:cBhvr>
                                      <p:to>
                                        <p:strVal val="visible"/>
                                      </p:to>
                                    </p:set>
                                    <p:animEffect transition="in" filter="fade">
                                      <p:cBhvr>
                                        <p:cTn id="40" dur="500"/>
                                        <p:tgtEl>
                                          <p:spTgt spid="64"/>
                                        </p:tgtEl>
                                      </p:cBhvr>
                                    </p:animEffect>
                                  </p:childTnLst>
                                </p:cTn>
                              </p:par>
                              <p:par>
                                <p:cTn id="41" presetID="10" presetClass="entr" presetSubtype="0" fill="hold" nodeType="withEffect">
                                  <p:stCondLst>
                                    <p:cond delay="0"/>
                                  </p:stCondLst>
                                  <p:childTnLst>
                                    <p:set>
                                      <p:cBhvr>
                                        <p:cTn id="42" dur="1" fill="hold">
                                          <p:stCondLst>
                                            <p:cond delay="0"/>
                                          </p:stCondLst>
                                        </p:cTn>
                                        <p:tgtEl>
                                          <p:spTgt spid="51"/>
                                        </p:tgtEl>
                                        <p:attrNameLst>
                                          <p:attrName>style.visibility</p:attrName>
                                        </p:attrNameLst>
                                      </p:cBhvr>
                                      <p:to>
                                        <p:strVal val="visible"/>
                                      </p:to>
                                    </p:set>
                                    <p:animEffect transition="in" filter="fade">
                                      <p:cBhvr>
                                        <p:cTn id="43" dur="500"/>
                                        <p:tgtEl>
                                          <p:spTgt spid="51"/>
                                        </p:tgtEl>
                                      </p:cBhvr>
                                    </p:animEffect>
                                  </p:childTnLst>
                                </p:cTn>
                              </p:par>
                            </p:childTnLst>
                          </p:cTn>
                        </p:par>
                      </p:childTnLst>
                    </p:cTn>
                  </p:par>
                  <p:par>
                    <p:cTn id="44" fill="hold" nodeType="clickPar">
                      <p:stCondLst>
                        <p:cond delay="indefinite"/>
                        <p:cond evt="onBegin" delay="0">
                          <p:tn val="43"/>
                        </p:cond>
                      </p:stCondLst>
                      <p:childTnLst>
                        <p:par>
                          <p:cTn id="45" fill="hold" nodeType="afterGroup">
                            <p:stCondLst>
                              <p:cond delay="0"/>
                            </p:stCondLst>
                            <p:childTnLst>
                              <p:par>
                                <p:cTn id="46" presetID="10" presetClass="entr" presetSubtype="0" fill="hold" nodeType="click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fade">
                                      <p:cBhvr>
                                        <p:cTn id="48" dur="500"/>
                                        <p:tgtEl>
                                          <p:spTgt spid="50"/>
                                        </p:tgtEl>
                                      </p:cBhvr>
                                    </p:animEffect>
                                  </p:childTnLst>
                                </p:cTn>
                              </p:par>
                            </p:childTnLst>
                          </p:cTn>
                        </p:par>
                      </p:childTnLst>
                    </p:cTn>
                  </p:par>
                  <p:par>
                    <p:cTn id="49" fill="hold" nodeType="clickPar">
                      <p:stCondLst>
                        <p:cond delay="indefinite"/>
                        <p:cond evt="onBegin" delay="0">
                          <p:tn val="48"/>
                        </p:cond>
                      </p:stCondLst>
                      <p:childTnLst>
                        <p:par>
                          <p:cTn id="50" fill="hold" nodeType="afterGroup">
                            <p:stCondLst>
                              <p:cond delay="0"/>
                            </p:stCondLst>
                            <p:childTnLst>
                              <p:par>
                                <p:cTn id="51" presetID="22" presetClass="entr" presetSubtype="4" fill="hold"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wipe(down)">
                                      <p:cBhvr>
                                        <p:cTn id="53" dur="500"/>
                                        <p:tgtEl>
                                          <p:spTgt spid="7"/>
                                        </p:tgtEl>
                                      </p:cBhvr>
                                    </p:animEffect>
                                  </p:childTnLst>
                                </p:cTn>
                              </p:par>
                            </p:childTnLst>
                          </p:cTn>
                        </p:par>
                      </p:childTnLst>
                    </p:cTn>
                  </p:par>
                  <p:par>
                    <p:cTn id="54" fill="hold" nodeType="clickPar">
                      <p:stCondLst>
                        <p:cond delay="indefinite"/>
                        <p:cond evt="onBegin" delay="0">
                          <p:tn val="53"/>
                        </p:cond>
                      </p:stCondLst>
                      <p:childTnLst>
                        <p:par>
                          <p:cTn id="55" fill="hold" nodeType="afterGroup">
                            <p:stCondLst>
                              <p:cond delay="0"/>
                            </p:stCondLst>
                            <p:childTnLst>
                              <p:par>
                                <p:cTn id="56" presetID="42" presetClass="entr" presetSubtype="0" fill="hold" nodeType="click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fade">
                                      <p:cBhvr>
                                        <p:cTn id="58" dur="1000"/>
                                        <p:tgtEl>
                                          <p:spTgt spid="8"/>
                                        </p:tgtEl>
                                      </p:cBhvr>
                                    </p:animEffect>
                                    <p:anim calcmode="lin" valueType="num">
                                      <p:cBhvr>
                                        <p:cTn id="59" dur="1000" fill="hold"/>
                                        <p:tgtEl>
                                          <p:spTgt spid="8"/>
                                        </p:tgtEl>
                                        <p:attrNameLst>
                                          <p:attrName>ppt_x</p:attrName>
                                        </p:attrNameLst>
                                      </p:cBhvr>
                                      <p:tavLst>
                                        <p:tav tm="0">
                                          <p:val>
                                            <p:strVal val="#ppt_x"/>
                                          </p:val>
                                        </p:tav>
                                        <p:tav tm="100000">
                                          <p:val>
                                            <p:strVal val="#ppt_x"/>
                                          </p:val>
                                        </p:tav>
                                      </p:tavLst>
                                    </p:anim>
                                    <p:anim calcmode="lin" valueType="num">
                                      <p:cBhvr>
                                        <p:cTn id="6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286716" y="606912"/>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保护视力我们一起行动</a:t>
            </a:r>
          </a:p>
        </p:txBody>
      </p:sp>
      <p:sp>
        <p:nvSpPr>
          <p:cNvPr id="8" name="TextBox 2"/>
          <p:cNvSpPr txBox="1"/>
          <p:nvPr/>
        </p:nvSpPr>
        <p:spPr>
          <a:xfrm>
            <a:off x="3448804" y="2026498"/>
            <a:ext cx="4398751" cy="1915909"/>
          </a:xfrm>
          <a:prstGeom prst="rect">
            <a:avLst/>
          </a:prstGeom>
          <a:noFill/>
        </p:spPr>
        <p:txBody>
          <a:bodyPr wrap="square" lIns="68580" tIns="34290" rIns="68580" bIns="34290" rtlCol="0">
            <a:spAutoFit/>
          </a:bodyPr>
          <a:lstStyle/>
          <a:p>
            <a:pPr>
              <a:lnSpc>
                <a:spcPct val="200000"/>
              </a:lnSpc>
            </a:pPr>
            <a:r>
              <a:rPr lang="zh-CN" altLang="en-US" sz="1200">
                <a:solidFill>
                  <a:srgbClr val="92D050"/>
                </a:solidFill>
                <a:latin typeface="微软雅黑"/>
                <a:ea typeface="微软雅黑"/>
                <a:sym typeface="微软雅黑"/>
              </a:rPr>
              <a:t>       爱眼日，英文称为“</a:t>
            </a:r>
            <a:r>
              <a:rPr lang="en-US" altLang="zh-CN" sz="1200">
                <a:solidFill>
                  <a:srgbClr val="92D050"/>
                </a:solidFill>
                <a:latin typeface="微软雅黑"/>
                <a:ea typeface="微软雅黑"/>
                <a:sym typeface="微软雅黑"/>
              </a:rPr>
              <a:t>Sight day”</a:t>
            </a:r>
            <a:r>
              <a:rPr lang="zh-CN" altLang="en-US" sz="1200">
                <a:solidFill>
                  <a:srgbClr val="92D050"/>
                </a:solidFill>
                <a:latin typeface="微软雅黑"/>
                <a:ea typeface="微软雅黑"/>
                <a:sym typeface="微软雅黑"/>
              </a:rPr>
              <a:t>。</a:t>
            </a:r>
            <a:r>
              <a:rPr lang="en-US" altLang="zh-CN" sz="1200">
                <a:solidFill>
                  <a:srgbClr val="92D050"/>
                </a:solidFill>
                <a:latin typeface="微软雅黑"/>
                <a:ea typeface="微软雅黑"/>
                <a:sym typeface="微软雅黑"/>
              </a:rPr>
              <a:t>1992</a:t>
            </a:r>
            <a:r>
              <a:rPr lang="zh-CN" altLang="en-US" sz="1200">
                <a:solidFill>
                  <a:srgbClr val="92D050"/>
                </a:solidFill>
                <a:latin typeface="微软雅黑"/>
                <a:ea typeface="微软雅黑"/>
                <a:sym typeface="微软雅黑"/>
              </a:rPr>
              <a:t>年</a:t>
            </a:r>
            <a:r>
              <a:rPr lang="en-US" altLang="zh-CN" sz="1200">
                <a:solidFill>
                  <a:srgbClr val="92D050"/>
                </a:solidFill>
                <a:latin typeface="微软雅黑"/>
                <a:ea typeface="微软雅黑"/>
                <a:sym typeface="微软雅黑"/>
              </a:rPr>
              <a:t>9</a:t>
            </a:r>
            <a:r>
              <a:rPr lang="zh-CN" altLang="en-US" sz="1200">
                <a:solidFill>
                  <a:srgbClr val="92D050"/>
                </a:solidFill>
                <a:latin typeface="微软雅黑"/>
                <a:ea typeface="微软雅黑"/>
                <a:sym typeface="微软雅黑"/>
              </a:rPr>
              <a:t>月</a:t>
            </a:r>
            <a:r>
              <a:rPr lang="en-US" altLang="zh-CN" sz="1200">
                <a:solidFill>
                  <a:srgbClr val="92D050"/>
                </a:solidFill>
                <a:latin typeface="微软雅黑"/>
                <a:ea typeface="微软雅黑"/>
                <a:sym typeface="微软雅黑"/>
              </a:rPr>
              <a:t>25</a:t>
            </a:r>
            <a:r>
              <a:rPr lang="zh-CN" altLang="en-US" sz="1200">
                <a:solidFill>
                  <a:srgbClr val="92D050"/>
                </a:solidFill>
                <a:latin typeface="微软雅黑"/>
                <a:ea typeface="微软雅黑"/>
                <a:sym typeface="微软雅黑"/>
              </a:rPr>
              <a:t>日，天津医科大学眼科教授王延华与流行病学教授耿贯一首次倡议在国内设立爱眼日。</a:t>
            </a:r>
            <a:r>
              <a:rPr lang="en-US" altLang="zh-CN" sz="1200">
                <a:solidFill>
                  <a:srgbClr val="92D050"/>
                </a:solidFill>
                <a:latin typeface="微软雅黑"/>
                <a:ea typeface="微软雅黑"/>
                <a:sym typeface="微软雅黑"/>
              </a:rPr>
              <a:t>1996</a:t>
            </a:r>
            <a:r>
              <a:rPr lang="zh-CN" altLang="en-US" sz="1200">
                <a:solidFill>
                  <a:srgbClr val="92D050"/>
                </a:solidFill>
                <a:latin typeface="微软雅黑"/>
                <a:ea typeface="微软雅黑"/>
                <a:sym typeface="微软雅黑"/>
              </a:rPr>
              <a:t>年，国家卫生部、国家教育部、团中央、中国残联等</a:t>
            </a:r>
            <a:r>
              <a:rPr lang="en-US" altLang="zh-CN" sz="1200">
                <a:solidFill>
                  <a:srgbClr val="92D050"/>
                </a:solidFill>
                <a:latin typeface="微软雅黑"/>
                <a:ea typeface="微软雅黑"/>
                <a:sym typeface="微软雅黑"/>
              </a:rPr>
              <a:t>12</a:t>
            </a:r>
            <a:r>
              <a:rPr lang="zh-CN" altLang="en-US" sz="1200">
                <a:solidFill>
                  <a:srgbClr val="92D050"/>
                </a:solidFill>
                <a:latin typeface="微软雅黑"/>
                <a:ea typeface="微软雅黑"/>
                <a:sym typeface="微软雅黑"/>
              </a:rPr>
              <a:t>个部委联合发出通知，将爱眼日活动列为国家节日之一，并重新确定每年</a:t>
            </a:r>
            <a:r>
              <a:rPr lang="en-US" altLang="zh-CN" sz="1200">
                <a:solidFill>
                  <a:srgbClr val="92D050"/>
                </a:solidFill>
                <a:latin typeface="微软雅黑"/>
                <a:ea typeface="微软雅黑"/>
                <a:sym typeface="微软雅黑"/>
              </a:rPr>
              <a:t>6</a:t>
            </a:r>
            <a:r>
              <a:rPr lang="zh-CN" altLang="en-US" sz="1200">
                <a:solidFill>
                  <a:srgbClr val="92D050"/>
                </a:solidFill>
                <a:latin typeface="微软雅黑"/>
                <a:ea typeface="微软雅黑"/>
                <a:sym typeface="微软雅黑"/>
              </a:rPr>
              <a:t>月</a:t>
            </a:r>
            <a:r>
              <a:rPr lang="en-US" altLang="zh-CN" sz="1200">
                <a:solidFill>
                  <a:srgbClr val="92D050"/>
                </a:solidFill>
                <a:latin typeface="微软雅黑"/>
                <a:ea typeface="微软雅黑"/>
                <a:sym typeface="微软雅黑"/>
              </a:rPr>
              <a:t>6</a:t>
            </a:r>
            <a:r>
              <a:rPr lang="zh-CN" altLang="en-US" sz="1200">
                <a:solidFill>
                  <a:srgbClr val="92D050"/>
                </a:solidFill>
                <a:latin typeface="微软雅黑"/>
                <a:ea typeface="微软雅黑"/>
                <a:sym typeface="微软雅黑"/>
              </a:rPr>
              <a:t>日为“全国爱眼日”。</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544259"/>
            <a:ext cx="3682006" cy="3682006"/>
          </a:xfrm>
          <a:prstGeom prst="rect">
            <a:avLst/>
          </a:prstGeom>
        </p:spPr>
      </p:pic>
      <p:grpSp>
        <p:nvGrpSpPr>
          <p:cNvPr id="13" name="组合 12"/>
          <p:cNvGrpSpPr/>
          <p:nvPr/>
        </p:nvGrpSpPr>
        <p:grpSpPr>
          <a:xfrm>
            <a:off x="3757871" y="1186015"/>
            <a:ext cx="2197499" cy="606489"/>
            <a:chOff x="3757871" y="1186015"/>
            <a:chExt cx="2197499" cy="606489"/>
          </a:xfrm>
        </p:grpSpPr>
        <p:sp>
          <p:nvSpPr>
            <p:cNvPr id="7" name="TextBox 5"/>
            <p:cNvSpPr txBox="1"/>
            <p:nvPr/>
          </p:nvSpPr>
          <p:spPr>
            <a:xfrm rot="21369516">
              <a:off x="3757871" y="1300747"/>
              <a:ext cx="2197499" cy="377026"/>
            </a:xfrm>
            <a:prstGeom prst="rect">
              <a:avLst/>
            </a:prstGeom>
            <a:solidFill>
              <a:srgbClr val="92D050"/>
            </a:solidFill>
          </p:spPr>
          <p:txBody>
            <a:bodyPr wrap="square" lIns="68580" tIns="34290" rIns="68580" bIns="34290" rtlCol="0">
              <a:spAutoFit/>
            </a:bodyPr>
            <a:lstStyle/>
            <a:p>
              <a:pPr algn="ctr"/>
              <a:r>
                <a:rPr lang="zh-CN" altLang="en-US" sz="2000" b="1" spc="300">
                  <a:solidFill>
                    <a:schemeClr val="bg1"/>
                  </a:solidFill>
                  <a:latin typeface="微软雅黑"/>
                  <a:ea typeface="微软雅黑"/>
                  <a:sym typeface="微软雅黑"/>
                </a:rPr>
                <a:t>     爱眼日</a:t>
              </a:r>
            </a:p>
          </p:txBody>
        </p:sp>
        <p:pic>
          <p:nvPicPr>
            <p:cNvPr id="12" name="图片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73178" y="1186015"/>
              <a:ext cx="638098" cy="606489"/>
            </a:xfrm>
            <a:prstGeom prst="rect">
              <a:avLst/>
            </a:prstGeom>
          </p:spPr>
        </p:pic>
      </p:grpSp>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par>
                          <p:cTn id="20" fill="hold" nodeType="afterGroup">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up)">
                                      <p:cBhvr>
                                        <p:cTn id="2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259219" y="602257"/>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保护视力我们一起行动</a:t>
            </a:r>
          </a:p>
        </p:txBody>
      </p:sp>
      <p:grpSp>
        <p:nvGrpSpPr>
          <p:cNvPr id="9" name="组合 8"/>
          <p:cNvGrpSpPr/>
          <p:nvPr/>
        </p:nvGrpSpPr>
        <p:grpSpPr>
          <a:xfrm>
            <a:off x="811105" y="1230606"/>
            <a:ext cx="3229775" cy="697301"/>
            <a:chOff x="753502" y="1148460"/>
            <a:chExt cx="3229775" cy="697301"/>
          </a:xfrm>
        </p:grpSpPr>
        <p:sp>
          <p:nvSpPr>
            <p:cNvPr id="8" name="矩形 7"/>
            <p:cNvSpPr/>
            <p:nvPr/>
          </p:nvSpPr>
          <p:spPr>
            <a:xfrm>
              <a:off x="862706" y="1148460"/>
              <a:ext cx="3120571" cy="697301"/>
            </a:xfrm>
            <a:prstGeom prst="rect">
              <a:avLst/>
            </a:prstGeom>
            <a:solidFill>
              <a:srgbClr val="968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latin typeface="微软雅黑"/>
                <a:ea typeface="微软雅黑"/>
                <a:sym typeface="微软雅黑"/>
              </a:endParaRPr>
            </a:p>
          </p:txBody>
        </p:sp>
        <p:sp>
          <p:nvSpPr>
            <p:cNvPr id="7" name="TextBox 5"/>
            <p:cNvSpPr txBox="1"/>
            <p:nvPr/>
          </p:nvSpPr>
          <p:spPr>
            <a:xfrm rot="21369516">
              <a:off x="753502" y="1307480"/>
              <a:ext cx="2991004" cy="438582"/>
            </a:xfrm>
            <a:prstGeom prst="rect">
              <a:avLst/>
            </a:prstGeom>
            <a:solidFill>
              <a:srgbClr val="92D050"/>
            </a:solidFill>
          </p:spPr>
          <p:txBody>
            <a:bodyPr wrap="square" lIns="68580" tIns="34290" rIns="68580" bIns="34290" rtlCol="0">
              <a:spAutoFit/>
            </a:bodyPr>
            <a:lstStyle/>
            <a:p>
              <a:pPr algn="ctr"/>
              <a:r>
                <a:rPr lang="zh-CN" altLang="en-US" sz="2400" b="1">
                  <a:solidFill>
                    <a:schemeClr val="bg1"/>
                  </a:solidFill>
                  <a:latin typeface="微软雅黑"/>
                  <a:ea typeface="微软雅黑"/>
                  <a:sym typeface="微软雅黑"/>
                </a:rPr>
                <a:t>   历届爱眼日主题</a:t>
              </a:r>
            </a:p>
          </p:txBody>
        </p:sp>
      </p:grpSp>
      <p:sp>
        <p:nvSpPr>
          <p:cNvPr id="13" name="矩形 12"/>
          <p:cNvSpPr/>
          <p:nvPr/>
        </p:nvSpPr>
        <p:spPr>
          <a:xfrm>
            <a:off x="1259219" y="2300651"/>
            <a:ext cx="4428940" cy="1731243"/>
          </a:xfrm>
          <a:prstGeom prst="rect">
            <a:avLst/>
          </a:prstGeom>
        </p:spPr>
        <p:txBody>
          <a:bodyPr wrap="square" lIns="68580" tIns="34290" rIns="68580" bIns="34290">
            <a:spAutoFit/>
          </a:bodyPr>
          <a:lstStyle/>
          <a:p>
            <a:pPr>
              <a:lnSpc>
                <a:spcPct val="150000"/>
              </a:lnSpc>
            </a:pPr>
            <a:r>
              <a:rPr lang="en-US" altLang="zh-CN" sz="1200" b="1">
                <a:solidFill>
                  <a:srgbClr val="968CFF"/>
                </a:solidFill>
                <a:latin typeface="微软雅黑"/>
                <a:ea typeface="微软雅黑"/>
                <a:sym typeface="微软雅黑"/>
              </a:rPr>
              <a:t>1996</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保护儿童和青少年视力</a:t>
            </a:r>
            <a:endParaRPr lang="en-US" altLang="zh-CN" sz="1200">
              <a:solidFill>
                <a:srgbClr val="92D050"/>
              </a:solidFill>
              <a:latin typeface="微软雅黑"/>
              <a:ea typeface="微软雅黑"/>
              <a:sym typeface="微软雅黑"/>
            </a:endParaRPr>
          </a:p>
          <a:p>
            <a:pPr>
              <a:lnSpc>
                <a:spcPct val="150000"/>
              </a:lnSpc>
            </a:pPr>
            <a:r>
              <a:rPr lang="en-US" altLang="zh-CN" sz="1200" b="1">
                <a:solidFill>
                  <a:srgbClr val="968CFF"/>
                </a:solidFill>
                <a:latin typeface="微软雅黑"/>
                <a:ea typeface="微软雅黑"/>
                <a:sym typeface="微软雅黑"/>
              </a:rPr>
              <a:t>1997</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老年人眼保健</a:t>
            </a:r>
            <a:endParaRPr lang="en-US" altLang="zh-CN" sz="1200">
              <a:solidFill>
                <a:srgbClr val="92D050"/>
              </a:solidFill>
              <a:latin typeface="微软雅黑"/>
              <a:ea typeface="微软雅黑"/>
              <a:sym typeface="微软雅黑"/>
            </a:endParaRPr>
          </a:p>
          <a:p>
            <a:pPr>
              <a:lnSpc>
                <a:spcPct val="150000"/>
              </a:lnSpc>
            </a:pPr>
            <a:r>
              <a:rPr lang="en-US" altLang="zh-CN" sz="1200" b="1">
                <a:solidFill>
                  <a:srgbClr val="968CFF"/>
                </a:solidFill>
                <a:latin typeface="微软雅黑"/>
                <a:ea typeface="微软雅黑"/>
                <a:sym typeface="微软雅黑"/>
              </a:rPr>
              <a:t>1998</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预防眼外伤</a:t>
            </a:r>
            <a:endParaRPr lang="en-US" altLang="zh-CN" sz="1200">
              <a:solidFill>
                <a:srgbClr val="92D050"/>
              </a:solidFill>
              <a:latin typeface="微软雅黑"/>
              <a:ea typeface="微软雅黑"/>
              <a:sym typeface="微软雅黑"/>
            </a:endParaRPr>
          </a:p>
          <a:p>
            <a:pPr>
              <a:lnSpc>
                <a:spcPct val="150000"/>
              </a:lnSpc>
            </a:pPr>
            <a:r>
              <a:rPr lang="en-US" altLang="zh-CN" sz="1200" b="1">
                <a:solidFill>
                  <a:srgbClr val="968CFF"/>
                </a:solidFill>
                <a:latin typeface="微软雅黑"/>
                <a:ea typeface="微软雅黑"/>
                <a:sym typeface="微软雅黑"/>
              </a:rPr>
              <a:t>1999</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保护老年人视力，提高生活质量</a:t>
            </a:r>
            <a:endParaRPr lang="en-US" altLang="zh-CN" sz="1200">
              <a:solidFill>
                <a:srgbClr val="92D050"/>
              </a:solidFill>
              <a:latin typeface="微软雅黑"/>
              <a:ea typeface="微软雅黑"/>
              <a:sym typeface="微软雅黑"/>
            </a:endParaRPr>
          </a:p>
          <a:p>
            <a:pPr>
              <a:lnSpc>
                <a:spcPct val="150000"/>
              </a:lnSpc>
            </a:pPr>
            <a:r>
              <a:rPr lang="en-US" altLang="zh-CN" sz="1200" b="1">
                <a:solidFill>
                  <a:srgbClr val="968CFF"/>
                </a:solidFill>
                <a:latin typeface="微软雅黑"/>
                <a:ea typeface="微软雅黑"/>
                <a:sym typeface="微软雅黑"/>
              </a:rPr>
              <a:t>2000</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动员起来，让白内障盲见光明</a:t>
            </a:r>
            <a:endParaRPr lang="en-US" altLang="zh-CN" sz="1200">
              <a:solidFill>
                <a:srgbClr val="92D050"/>
              </a:solidFill>
              <a:latin typeface="微软雅黑"/>
              <a:ea typeface="微软雅黑"/>
              <a:sym typeface="微软雅黑"/>
            </a:endParaRPr>
          </a:p>
          <a:p>
            <a:pPr>
              <a:lnSpc>
                <a:spcPct val="150000"/>
              </a:lnSpc>
            </a:pPr>
            <a:r>
              <a:rPr lang="en-US" altLang="zh-CN" sz="1200" b="1">
                <a:solidFill>
                  <a:srgbClr val="968CFF"/>
                </a:solidFill>
                <a:latin typeface="微软雅黑"/>
                <a:ea typeface="微软雅黑"/>
                <a:sym typeface="微软雅黑"/>
              </a:rPr>
              <a:t>2001</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早期干预，减少可避免的儿童盲症</a:t>
            </a:r>
            <a:endParaRPr lang="en-US" altLang="zh-CN" sz="1200">
              <a:solidFill>
                <a:srgbClr val="92D050"/>
              </a:solidFill>
              <a:latin typeface="微软雅黑"/>
              <a:ea typeface="微软雅黑"/>
              <a:sym typeface="微软雅黑"/>
            </a:endParaRPr>
          </a:p>
        </p:txBody>
      </p:sp>
      <p:sp>
        <p:nvSpPr>
          <p:cNvPr id="15" name="矩形 14"/>
          <p:cNvSpPr/>
          <p:nvPr/>
        </p:nvSpPr>
        <p:spPr>
          <a:xfrm>
            <a:off x="4798459" y="1311652"/>
            <a:ext cx="3783054" cy="2839239"/>
          </a:xfrm>
          <a:prstGeom prst="rect">
            <a:avLst/>
          </a:prstGeom>
        </p:spPr>
        <p:txBody>
          <a:bodyPr wrap="square" lIns="68580" tIns="34290" rIns="68580" bIns="34290">
            <a:spAutoFit/>
          </a:bodyPr>
          <a:lstStyle/>
          <a:p>
            <a:pPr>
              <a:lnSpc>
                <a:spcPct val="150000"/>
              </a:lnSpc>
            </a:pPr>
            <a:r>
              <a:rPr lang="en-US" altLang="zh-CN" sz="1200" b="1">
                <a:solidFill>
                  <a:srgbClr val="968CFF"/>
                </a:solidFill>
                <a:latin typeface="微软雅黑"/>
                <a:ea typeface="微软雅黑"/>
                <a:sym typeface="微软雅黑"/>
              </a:rPr>
              <a:t>2002</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关爱老年人的眼睛</a:t>
            </a:r>
            <a:r>
              <a:rPr lang="en-US" altLang="zh-CN" sz="1200">
                <a:solidFill>
                  <a:srgbClr val="92D050"/>
                </a:solidFill>
                <a:latin typeface="微软雅黑"/>
                <a:ea typeface="微软雅黑"/>
                <a:sym typeface="微软雅黑"/>
              </a:rPr>
              <a:t>,</a:t>
            </a:r>
            <a:r>
              <a:rPr lang="zh-CN" altLang="en-US" sz="1200">
                <a:solidFill>
                  <a:srgbClr val="92D050"/>
                </a:solidFill>
                <a:latin typeface="微软雅黑"/>
                <a:ea typeface="微软雅黑"/>
                <a:sym typeface="微软雅黑"/>
              </a:rPr>
              <a:t>享有看见的权利</a:t>
            </a:r>
            <a:endParaRPr lang="en-US" altLang="zh-CN" sz="1200">
              <a:solidFill>
                <a:srgbClr val="92D050"/>
              </a:solidFill>
              <a:latin typeface="微软雅黑"/>
              <a:ea typeface="微软雅黑"/>
              <a:sym typeface="微软雅黑"/>
            </a:endParaRPr>
          </a:p>
          <a:p>
            <a:pPr>
              <a:lnSpc>
                <a:spcPct val="150000"/>
              </a:lnSpc>
            </a:pPr>
            <a:r>
              <a:rPr lang="en-US" altLang="zh-CN" sz="1200" b="1">
                <a:solidFill>
                  <a:srgbClr val="968CFF"/>
                </a:solidFill>
                <a:latin typeface="微软雅黑"/>
                <a:ea typeface="微软雅黑"/>
                <a:sym typeface="微软雅黑"/>
              </a:rPr>
              <a:t>2003</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爱护眼睛、为消除可避免盲而努力</a:t>
            </a:r>
            <a:endParaRPr lang="en-US" altLang="zh-CN" sz="1200">
              <a:solidFill>
                <a:srgbClr val="92D050"/>
              </a:solidFill>
              <a:latin typeface="微软雅黑"/>
              <a:ea typeface="微软雅黑"/>
              <a:sym typeface="微软雅黑"/>
            </a:endParaRPr>
          </a:p>
          <a:p>
            <a:pPr>
              <a:lnSpc>
                <a:spcPct val="150000"/>
              </a:lnSpc>
            </a:pPr>
            <a:r>
              <a:rPr lang="en-US" altLang="zh-CN" sz="1200" b="1">
                <a:solidFill>
                  <a:srgbClr val="968CFF"/>
                </a:solidFill>
                <a:latin typeface="微软雅黑"/>
                <a:ea typeface="微软雅黑"/>
                <a:sym typeface="微软雅黑"/>
              </a:rPr>
              <a:t>2004</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防治屈光不正及低视力，提高儿童和青少年眼保健水平</a:t>
            </a:r>
            <a:endParaRPr lang="en-US" altLang="zh-CN" sz="1200">
              <a:solidFill>
                <a:srgbClr val="92D050"/>
              </a:solidFill>
              <a:latin typeface="微软雅黑"/>
              <a:ea typeface="微软雅黑"/>
              <a:sym typeface="微软雅黑"/>
            </a:endParaRPr>
          </a:p>
          <a:p>
            <a:pPr>
              <a:lnSpc>
                <a:spcPct val="150000"/>
              </a:lnSpc>
            </a:pPr>
            <a:r>
              <a:rPr lang="en-US" altLang="zh-CN" sz="1200" b="1">
                <a:solidFill>
                  <a:srgbClr val="968CFF"/>
                </a:solidFill>
                <a:latin typeface="微软雅黑"/>
                <a:ea typeface="微软雅黑"/>
                <a:sym typeface="微软雅黑"/>
              </a:rPr>
              <a:t>2005</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预防近视，珍爱光明</a:t>
            </a:r>
          </a:p>
          <a:p>
            <a:pPr>
              <a:lnSpc>
                <a:spcPct val="150000"/>
              </a:lnSpc>
            </a:pPr>
            <a:r>
              <a:rPr lang="en-US" altLang="zh-CN" sz="1200" b="1">
                <a:solidFill>
                  <a:srgbClr val="968CFF"/>
                </a:solidFill>
                <a:latin typeface="微软雅黑"/>
                <a:ea typeface="微软雅黑"/>
                <a:sym typeface="微软雅黑"/>
              </a:rPr>
              <a:t>2006</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防盲治盲，共同参与</a:t>
            </a:r>
            <a:endParaRPr lang="en-US" altLang="zh-CN" sz="1200">
              <a:solidFill>
                <a:srgbClr val="92D050"/>
              </a:solidFill>
              <a:latin typeface="微软雅黑"/>
              <a:ea typeface="微软雅黑"/>
              <a:sym typeface="微软雅黑"/>
            </a:endParaRPr>
          </a:p>
          <a:p>
            <a:pPr>
              <a:lnSpc>
                <a:spcPct val="150000"/>
              </a:lnSpc>
            </a:pPr>
            <a:r>
              <a:rPr lang="en-US" altLang="zh-CN" sz="1200" b="1">
                <a:solidFill>
                  <a:srgbClr val="968CFF"/>
                </a:solidFill>
                <a:latin typeface="微软雅黑"/>
                <a:ea typeface="微软雅黑"/>
                <a:sym typeface="微软雅黑"/>
              </a:rPr>
              <a:t>2007</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防盲进社区，关注眼健康</a:t>
            </a:r>
          </a:p>
          <a:p>
            <a:pPr>
              <a:lnSpc>
                <a:spcPct val="150000"/>
              </a:lnSpc>
            </a:pPr>
            <a:r>
              <a:rPr lang="en-US" altLang="zh-CN" sz="1200" b="1">
                <a:solidFill>
                  <a:srgbClr val="968CFF"/>
                </a:solidFill>
                <a:latin typeface="微软雅黑"/>
                <a:ea typeface="微软雅黑"/>
                <a:sym typeface="微软雅黑"/>
              </a:rPr>
              <a:t>2008</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明亮眼睛迎奥运</a:t>
            </a:r>
          </a:p>
          <a:p>
            <a:pPr>
              <a:lnSpc>
                <a:spcPct val="150000"/>
              </a:lnSpc>
            </a:pPr>
            <a:r>
              <a:rPr lang="en-US" altLang="zh-CN" sz="1200" b="1">
                <a:solidFill>
                  <a:srgbClr val="968CFF"/>
                </a:solidFill>
                <a:latin typeface="微软雅黑"/>
                <a:ea typeface="微软雅黑"/>
                <a:sym typeface="微软雅黑"/>
              </a:rPr>
              <a:t>2009</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关注青少年眼健康</a:t>
            </a:r>
          </a:p>
          <a:p>
            <a:pPr>
              <a:lnSpc>
                <a:spcPct val="150000"/>
              </a:lnSpc>
            </a:pPr>
            <a:r>
              <a:rPr lang="en-US" altLang="zh-CN" sz="1200" b="1">
                <a:solidFill>
                  <a:srgbClr val="968CFF"/>
                </a:solidFill>
                <a:latin typeface="微软雅黑"/>
                <a:ea typeface="微软雅黑"/>
                <a:sym typeface="微软雅黑"/>
              </a:rPr>
              <a:t>2009</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珍爱视觉之窗</a:t>
            </a:r>
          </a:p>
        </p:txBody>
      </p:sp>
      <p:pic>
        <p:nvPicPr>
          <p:cNvPr id="12" name="图片 1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677938" y="1186341"/>
            <a:ext cx="871089" cy="1401560"/>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000"/>
                            </p:stCondLst>
                            <p:childTnLst>
                              <p:par>
                                <p:cTn id="21" presetID="9"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dissolve">
                                      <p:cBhvr>
                                        <p:cTn id="23" dur="500"/>
                                        <p:tgtEl>
                                          <p:spTgt spid="13"/>
                                        </p:tgtEl>
                                      </p:cBhvr>
                                    </p:animEffect>
                                  </p:childTnLst>
                                </p:cTn>
                              </p:par>
                            </p:childTnLst>
                          </p:cTn>
                        </p:par>
                        <p:par>
                          <p:cTn id="24" fill="hold" nodeType="afterGroup">
                            <p:stCondLst>
                              <p:cond delay="1500"/>
                            </p:stCondLst>
                            <p:childTnLst>
                              <p:par>
                                <p:cTn id="25" presetID="9"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dissolve">
                                      <p:cBhvr>
                                        <p:cTn id="2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242875" y="561945"/>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保护视力我们一起行动</a:t>
            </a:r>
          </a:p>
        </p:txBody>
      </p:sp>
      <p:sp>
        <p:nvSpPr>
          <p:cNvPr id="13" name="矩形 12"/>
          <p:cNvSpPr/>
          <p:nvPr/>
        </p:nvSpPr>
        <p:spPr>
          <a:xfrm>
            <a:off x="4124744" y="1251457"/>
            <a:ext cx="7433397" cy="3023905"/>
          </a:xfrm>
          <a:prstGeom prst="rect">
            <a:avLst/>
          </a:prstGeom>
        </p:spPr>
        <p:txBody>
          <a:bodyPr wrap="square" lIns="68580" tIns="34290" rIns="68580" bIns="34290">
            <a:spAutoFit/>
          </a:bodyPr>
          <a:lstStyle/>
          <a:p>
            <a:pPr>
              <a:lnSpc>
                <a:spcPct val="200000"/>
              </a:lnSpc>
            </a:pPr>
            <a:r>
              <a:rPr lang="en-US" altLang="zh-CN" sz="1200" b="1">
                <a:solidFill>
                  <a:srgbClr val="968CFF"/>
                </a:solidFill>
                <a:latin typeface="微软雅黑"/>
                <a:ea typeface="微软雅黑"/>
                <a:sym typeface="微软雅黑"/>
              </a:rPr>
              <a:t>2010</a:t>
            </a:r>
            <a:r>
              <a:rPr lang="zh-CN" altLang="en-US" sz="1200" b="1">
                <a:solidFill>
                  <a:srgbClr val="968CFF"/>
                </a:solidFill>
                <a:latin typeface="微软雅黑"/>
                <a:ea typeface="微软雅黑"/>
                <a:sym typeface="微软雅黑"/>
              </a:rPr>
              <a:t>年</a:t>
            </a:r>
            <a:r>
              <a:rPr lang="zh-CN" altLang="en-US" sz="1200">
                <a:solidFill>
                  <a:srgbClr val="968CFF"/>
                </a:solidFill>
                <a:latin typeface="微软雅黑"/>
                <a:ea typeface="微软雅黑"/>
                <a:sym typeface="微软雅黑"/>
              </a:rPr>
              <a:t>：</a:t>
            </a:r>
            <a:r>
              <a:rPr lang="zh-CN" altLang="en-US" sz="1200">
                <a:solidFill>
                  <a:srgbClr val="92D050"/>
                </a:solidFill>
                <a:latin typeface="微软雅黑"/>
                <a:ea typeface="微软雅黑"/>
                <a:sym typeface="微软雅黑"/>
              </a:rPr>
              <a:t>关注贫困人口眼健康，百万工程送光明</a:t>
            </a:r>
          </a:p>
          <a:p>
            <a:pPr>
              <a:lnSpc>
                <a:spcPct val="200000"/>
              </a:lnSpc>
            </a:pPr>
            <a:r>
              <a:rPr lang="en-US" altLang="zh-CN" sz="1200" b="1">
                <a:solidFill>
                  <a:srgbClr val="968CFF"/>
                </a:solidFill>
                <a:latin typeface="微软雅黑"/>
                <a:ea typeface="微软雅黑"/>
                <a:sym typeface="微软雅黑"/>
              </a:rPr>
              <a:t>2011</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关爱低视力患者，提高康复质量</a:t>
            </a:r>
          </a:p>
          <a:p>
            <a:pPr>
              <a:lnSpc>
                <a:spcPct val="200000"/>
              </a:lnSpc>
            </a:pPr>
            <a:r>
              <a:rPr lang="en-US" altLang="zh-CN" sz="1200" b="1">
                <a:solidFill>
                  <a:srgbClr val="968CFF"/>
                </a:solidFill>
                <a:latin typeface="微软雅黑"/>
                <a:ea typeface="微软雅黑"/>
                <a:sym typeface="微软雅黑"/>
              </a:rPr>
              <a:t>2012</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情系白内障患者共享和谐新视界</a:t>
            </a:r>
          </a:p>
          <a:p>
            <a:pPr>
              <a:lnSpc>
                <a:spcPct val="200000"/>
              </a:lnSpc>
            </a:pPr>
            <a:r>
              <a:rPr lang="en-US" altLang="zh-CN" sz="1200" b="1">
                <a:solidFill>
                  <a:srgbClr val="968CFF"/>
                </a:solidFill>
                <a:latin typeface="微软雅黑"/>
                <a:ea typeface="微软雅黑"/>
                <a:sym typeface="微软雅黑"/>
              </a:rPr>
              <a:t>2013</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汇聚中国梦，</a:t>
            </a:r>
            <a:r>
              <a:rPr lang="en-US" altLang="zh-CN" sz="1200">
                <a:solidFill>
                  <a:srgbClr val="92D050"/>
                </a:solidFill>
                <a:latin typeface="微软雅黑"/>
                <a:ea typeface="微软雅黑"/>
                <a:sym typeface="微软雅黑"/>
              </a:rPr>
              <a:t>2016</a:t>
            </a:r>
            <a:r>
              <a:rPr lang="zh-CN" altLang="en-US" sz="1200">
                <a:solidFill>
                  <a:srgbClr val="92D050"/>
                </a:solidFill>
                <a:latin typeface="微软雅黑"/>
                <a:ea typeface="微软雅黑"/>
                <a:sym typeface="微软雅黑"/>
              </a:rPr>
              <a:t>年前消灭致盲性沙眼</a:t>
            </a:r>
          </a:p>
          <a:p>
            <a:pPr>
              <a:lnSpc>
                <a:spcPct val="200000"/>
              </a:lnSpc>
            </a:pPr>
            <a:r>
              <a:rPr lang="en-US" altLang="zh-CN" sz="1200" b="1">
                <a:solidFill>
                  <a:srgbClr val="968CFF"/>
                </a:solidFill>
                <a:latin typeface="微软雅黑"/>
                <a:ea typeface="微软雅黑"/>
                <a:sym typeface="微软雅黑"/>
              </a:rPr>
              <a:t>2014</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关注眼健康，预防糖尿病致盲</a:t>
            </a:r>
            <a:endParaRPr lang="en-US" altLang="zh-CN" sz="1200">
              <a:solidFill>
                <a:srgbClr val="92D050"/>
              </a:solidFill>
              <a:latin typeface="微软雅黑"/>
              <a:ea typeface="微软雅黑"/>
              <a:sym typeface="微软雅黑"/>
            </a:endParaRPr>
          </a:p>
          <a:p>
            <a:pPr>
              <a:lnSpc>
                <a:spcPct val="200000"/>
              </a:lnSpc>
            </a:pPr>
            <a:r>
              <a:rPr lang="en-US" altLang="zh-CN" sz="1200" b="1">
                <a:solidFill>
                  <a:srgbClr val="968CFF"/>
                </a:solidFill>
                <a:latin typeface="微软雅黑"/>
                <a:ea typeface="微软雅黑"/>
                <a:sym typeface="微软雅黑"/>
              </a:rPr>
              <a:t>2015</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告别沙眼盲，关注眼健康</a:t>
            </a:r>
          </a:p>
          <a:p>
            <a:pPr>
              <a:lnSpc>
                <a:spcPct val="200000"/>
              </a:lnSpc>
            </a:pPr>
            <a:r>
              <a:rPr lang="en-US" altLang="zh-CN" sz="1200" b="1">
                <a:solidFill>
                  <a:srgbClr val="968CFF"/>
                </a:solidFill>
                <a:latin typeface="微软雅黑"/>
                <a:ea typeface="微软雅黑"/>
                <a:sym typeface="微软雅黑"/>
              </a:rPr>
              <a:t>2016</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呵护眼睛，从小做起</a:t>
            </a:r>
          </a:p>
          <a:p>
            <a:pPr>
              <a:lnSpc>
                <a:spcPct val="200000"/>
              </a:lnSpc>
            </a:pPr>
            <a:r>
              <a:rPr lang="en-US" altLang="zh-CN" sz="1200" b="1">
                <a:solidFill>
                  <a:srgbClr val="968CFF"/>
                </a:solidFill>
                <a:latin typeface="微软雅黑"/>
                <a:ea typeface="微软雅黑"/>
                <a:sym typeface="微软雅黑"/>
              </a:rPr>
              <a:t>2017</a:t>
            </a:r>
            <a:r>
              <a:rPr lang="zh-CN" altLang="en-US" sz="1200" b="1">
                <a:solidFill>
                  <a:srgbClr val="968CFF"/>
                </a:solidFill>
                <a:latin typeface="微软雅黑"/>
                <a:ea typeface="微软雅黑"/>
                <a:sym typeface="微软雅黑"/>
              </a:rPr>
              <a:t>年：</a:t>
            </a:r>
            <a:r>
              <a:rPr lang="zh-CN" altLang="en-US" sz="1200">
                <a:solidFill>
                  <a:srgbClr val="92D050"/>
                </a:solidFill>
                <a:latin typeface="微软雅黑"/>
                <a:ea typeface="微软雅黑"/>
                <a:sym typeface="微软雅黑"/>
              </a:rPr>
              <a:t>‘目’浴阳光，预防近视</a:t>
            </a:r>
            <a:endParaRPr lang="en-US" altLang="zh-CN" sz="1200">
              <a:solidFill>
                <a:srgbClr val="92D050"/>
              </a:solidFill>
              <a:latin typeface="微软雅黑"/>
              <a:ea typeface="微软雅黑"/>
              <a:sym typeface="微软雅黑"/>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44656" y="1351664"/>
            <a:ext cx="2734934" cy="3616471"/>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dissolve">
                                      <p:cBhvr>
                                        <p:cTn id="11" dur="500"/>
                                        <p:tgtEl>
                                          <p:spTgt spid="13"/>
                                        </p:tgtEl>
                                      </p:cBhvr>
                                    </p:animEffect>
                                  </p:childTnLst>
                                </p:cTn>
                              </p:par>
                            </p:childTnLst>
                          </p:cTn>
                        </p:par>
                        <p:par>
                          <p:cTn id="12" fill="hold" nodeType="afterGroup">
                            <p:stCondLst>
                              <p:cond delay="1000"/>
                            </p:stCondLst>
                            <p:childTnLst>
                              <p:par>
                                <p:cTn id="13" presetID="14" presetClass="entr" presetSubtype="1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randombar(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23"/>
          <p:cNvSpPr txBox="1"/>
          <p:nvPr/>
        </p:nvSpPr>
        <p:spPr>
          <a:xfrm>
            <a:off x="1155192" y="657016"/>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保护视力我们一起行动</a:t>
            </a:r>
          </a:p>
        </p:txBody>
      </p:sp>
      <p:grpSp>
        <p:nvGrpSpPr>
          <p:cNvPr id="3" name="组合 2"/>
          <p:cNvGrpSpPr/>
          <p:nvPr/>
        </p:nvGrpSpPr>
        <p:grpSpPr>
          <a:xfrm>
            <a:off x="801665" y="1246341"/>
            <a:ext cx="2649255" cy="1152394"/>
            <a:chOff x="832980" y="1772434"/>
            <a:chExt cx="2649255" cy="1152394"/>
          </a:xfrm>
        </p:grpSpPr>
        <p:sp>
          <p:nvSpPr>
            <p:cNvPr id="2" name="矩形 1"/>
            <p:cNvSpPr/>
            <p:nvPr/>
          </p:nvSpPr>
          <p:spPr>
            <a:xfrm>
              <a:off x="832980" y="1772434"/>
              <a:ext cx="2649255" cy="115239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4" name="文本框 23"/>
            <p:cNvSpPr txBox="1"/>
            <p:nvPr/>
          </p:nvSpPr>
          <p:spPr>
            <a:xfrm>
              <a:off x="992840" y="1906400"/>
              <a:ext cx="2339102" cy="934358"/>
            </a:xfrm>
            <a:prstGeom prst="rect">
              <a:avLst/>
            </a:prstGeom>
            <a:solidFill>
              <a:srgbClr val="968CFF"/>
            </a:solidFill>
          </p:spPr>
          <p:txBody>
            <a:bodyPr wrap="none" rtlCol="0">
              <a:spAutoFit/>
            </a:bodyPr>
            <a:lstStyle/>
            <a:p>
              <a:pPr algn="ctr">
                <a:lnSpc>
                  <a:spcPct val="114000"/>
                </a:lnSpc>
              </a:pPr>
              <a:r>
                <a:rPr lang="zh-CN" altLang="en-US" sz="2400" b="1">
                  <a:solidFill>
                    <a:schemeClr val="bg1"/>
                  </a:solidFill>
                  <a:latin typeface="微软雅黑"/>
                  <a:ea typeface="微软雅黑"/>
                  <a:cs typeface="+mn-ea"/>
                  <a:sym typeface="微软雅黑"/>
                </a:rPr>
                <a:t>预防近视</a:t>
              </a:r>
              <a:endParaRPr lang="en-US" altLang="zh-CN" sz="2400" b="1">
                <a:solidFill>
                  <a:schemeClr val="bg1"/>
                </a:solidFill>
                <a:latin typeface="微软雅黑"/>
                <a:ea typeface="微软雅黑"/>
                <a:cs typeface="+mn-ea"/>
                <a:sym typeface="微软雅黑"/>
              </a:endParaRPr>
            </a:p>
            <a:p>
              <a:pPr algn="ctr">
                <a:lnSpc>
                  <a:spcPct val="114000"/>
                </a:lnSpc>
              </a:pPr>
              <a:r>
                <a:rPr lang="zh-CN" altLang="en-US" sz="2400" b="1">
                  <a:solidFill>
                    <a:schemeClr val="bg1"/>
                  </a:solidFill>
                  <a:latin typeface="微软雅黑"/>
                  <a:ea typeface="微软雅黑"/>
                  <a:cs typeface="+mn-ea"/>
                  <a:sym typeface="微软雅黑"/>
                </a:rPr>
                <a:t>“六三二一一”</a:t>
              </a:r>
            </a:p>
          </p:txBody>
        </p:sp>
      </p:grpSp>
      <p:sp>
        <p:nvSpPr>
          <p:cNvPr id="15" name="Rectangle 2"/>
          <p:cNvSpPr txBox="1">
            <a:spLocks noRot="1" noChangeArrowheads="1"/>
          </p:cNvSpPr>
          <p:nvPr/>
        </p:nvSpPr>
        <p:spPr>
          <a:xfrm>
            <a:off x="3788883" y="1380307"/>
            <a:ext cx="4710027" cy="1143000"/>
          </a:xfrm>
          <a:prstGeom prst="rect">
            <a:avLst/>
          </a:prstGeom>
        </p:spPr>
        <p:txBody>
          <a:bodyPr lIns="68580" tIns="34290" rIns="68580" bIns="3429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zh-CN" altLang="en-US" sz="1400" b="1">
                <a:solidFill>
                  <a:srgbClr val="968CFF"/>
                </a:solidFill>
                <a:latin typeface="微软雅黑"/>
                <a:ea typeface="微软雅黑"/>
                <a:sym typeface="微软雅黑"/>
              </a:rPr>
              <a:t>“六不要”：</a:t>
            </a:r>
            <a:r>
              <a:rPr lang="zh-CN" altLang="en-US" sz="1200">
                <a:solidFill>
                  <a:srgbClr val="92D050"/>
                </a:solidFill>
                <a:latin typeface="微软雅黑"/>
                <a:ea typeface="微软雅黑"/>
                <a:sym typeface="微软雅黑"/>
              </a:rPr>
              <a:t>不要歪着头写字；不要在暗弱的光线下看书；不要在直射的阳光下看书；不要躺着看书；不要走着看书；不要乘车看书。</a:t>
            </a:r>
            <a:endParaRPr lang="en-US" altLang="zh-CN" sz="1200">
              <a:solidFill>
                <a:srgbClr val="92D050"/>
              </a:solidFill>
              <a:latin typeface="微软雅黑"/>
              <a:ea typeface="微软雅黑"/>
              <a:sym typeface="微软雅黑"/>
            </a:endParaRPr>
          </a:p>
          <a:p>
            <a:pPr algn="l">
              <a:lnSpc>
                <a:spcPct val="150000"/>
              </a:lnSpc>
            </a:pPr>
            <a:endParaRPr lang="zh-CN" altLang="en-US" sz="400">
              <a:solidFill>
                <a:srgbClr val="92D050"/>
              </a:solidFill>
              <a:latin typeface="微软雅黑"/>
              <a:ea typeface="微软雅黑"/>
              <a:sym typeface="微软雅黑"/>
            </a:endParaRPr>
          </a:p>
          <a:p>
            <a:pPr algn="l">
              <a:lnSpc>
                <a:spcPct val="150000"/>
              </a:lnSpc>
            </a:pPr>
            <a:r>
              <a:rPr lang="zh-CN" altLang="en-US" sz="1400" b="1">
                <a:solidFill>
                  <a:srgbClr val="968CFF"/>
                </a:solidFill>
                <a:latin typeface="微软雅黑"/>
                <a:ea typeface="微软雅黑"/>
                <a:sym typeface="微软雅黑"/>
              </a:rPr>
              <a:t>“三个一”：</a:t>
            </a:r>
            <a:r>
              <a:rPr lang="zh-CN" altLang="en-US" sz="1200">
                <a:solidFill>
                  <a:srgbClr val="92D050"/>
                </a:solidFill>
                <a:latin typeface="微软雅黑"/>
                <a:ea typeface="微软雅黑"/>
                <a:sym typeface="微软雅黑"/>
              </a:rPr>
              <a:t>读书写字时眼睛与书本距离保持一尺；胸前与书桌距离约一拳；握笔的手指与笔尖距离应一寸。</a:t>
            </a:r>
            <a:endParaRPr lang="en-US" altLang="zh-CN" sz="1200">
              <a:solidFill>
                <a:srgbClr val="92D050"/>
              </a:solidFill>
              <a:latin typeface="微软雅黑"/>
              <a:ea typeface="微软雅黑"/>
              <a:sym typeface="微软雅黑"/>
            </a:endParaRPr>
          </a:p>
          <a:p>
            <a:pPr algn="l">
              <a:lnSpc>
                <a:spcPct val="150000"/>
              </a:lnSpc>
            </a:pPr>
            <a:endParaRPr lang="zh-CN" altLang="en-US" sz="400">
              <a:solidFill>
                <a:srgbClr val="92D050"/>
              </a:solidFill>
              <a:latin typeface="微软雅黑"/>
              <a:ea typeface="微软雅黑"/>
              <a:sym typeface="微软雅黑"/>
            </a:endParaRPr>
          </a:p>
          <a:p>
            <a:pPr algn="l">
              <a:lnSpc>
                <a:spcPct val="150000"/>
              </a:lnSpc>
            </a:pPr>
            <a:r>
              <a:rPr lang="zh-CN" altLang="en-US" sz="1400" b="1">
                <a:solidFill>
                  <a:srgbClr val="968CFF"/>
                </a:solidFill>
                <a:latin typeface="微软雅黑"/>
                <a:ea typeface="微软雅黑"/>
                <a:sym typeface="微软雅黑"/>
              </a:rPr>
              <a:t>“二要” ：</a:t>
            </a:r>
            <a:r>
              <a:rPr lang="zh-CN" altLang="en-US" sz="1200">
                <a:solidFill>
                  <a:srgbClr val="92D050"/>
                </a:solidFill>
                <a:latin typeface="微软雅黑"/>
                <a:ea typeface="微软雅黑"/>
                <a:sym typeface="微软雅黑"/>
              </a:rPr>
              <a:t>读书写字双姿要端正；连续看书、写字、看电视、用电脑一小时后要休息片刻。</a:t>
            </a:r>
            <a:endParaRPr lang="en-US" altLang="zh-CN" sz="1200">
              <a:solidFill>
                <a:srgbClr val="92D050"/>
              </a:solidFill>
              <a:latin typeface="微软雅黑"/>
              <a:ea typeface="微软雅黑"/>
              <a:sym typeface="微软雅黑"/>
            </a:endParaRPr>
          </a:p>
          <a:p>
            <a:pPr algn="l">
              <a:lnSpc>
                <a:spcPct val="150000"/>
              </a:lnSpc>
            </a:pPr>
            <a:endParaRPr lang="zh-CN" altLang="en-US" sz="400">
              <a:solidFill>
                <a:srgbClr val="92D050"/>
              </a:solidFill>
              <a:latin typeface="微软雅黑"/>
              <a:ea typeface="微软雅黑"/>
              <a:sym typeface="微软雅黑"/>
            </a:endParaRPr>
          </a:p>
          <a:p>
            <a:pPr algn="l">
              <a:lnSpc>
                <a:spcPct val="150000"/>
              </a:lnSpc>
            </a:pPr>
            <a:r>
              <a:rPr lang="zh-CN" altLang="en-US" sz="1400" b="1">
                <a:solidFill>
                  <a:srgbClr val="968CFF"/>
                </a:solidFill>
                <a:latin typeface="微软雅黑"/>
                <a:ea typeface="微软雅黑"/>
                <a:sym typeface="微软雅黑"/>
              </a:rPr>
              <a:t>“一操” ：</a:t>
            </a:r>
            <a:r>
              <a:rPr lang="zh-CN" altLang="en-US" sz="1200">
                <a:solidFill>
                  <a:srgbClr val="92D050"/>
                </a:solidFill>
                <a:latin typeface="微软雅黑"/>
                <a:ea typeface="微软雅黑"/>
                <a:sym typeface="微软雅黑"/>
              </a:rPr>
              <a:t>坚持每天做眼睛保健操。</a:t>
            </a:r>
            <a:endParaRPr lang="en-US" altLang="zh-CN" sz="1200">
              <a:solidFill>
                <a:srgbClr val="92D050"/>
              </a:solidFill>
              <a:latin typeface="微软雅黑"/>
              <a:ea typeface="微软雅黑"/>
              <a:sym typeface="微软雅黑"/>
            </a:endParaRPr>
          </a:p>
          <a:p>
            <a:pPr algn="l">
              <a:lnSpc>
                <a:spcPct val="150000"/>
              </a:lnSpc>
            </a:pPr>
            <a:endParaRPr lang="zh-CN" altLang="en-US" sz="400">
              <a:solidFill>
                <a:srgbClr val="92D050"/>
              </a:solidFill>
              <a:latin typeface="微软雅黑"/>
              <a:ea typeface="微软雅黑"/>
              <a:sym typeface="微软雅黑"/>
            </a:endParaRPr>
          </a:p>
          <a:p>
            <a:pPr algn="l">
              <a:lnSpc>
                <a:spcPct val="150000"/>
              </a:lnSpc>
            </a:pPr>
            <a:r>
              <a:rPr lang="zh-CN" altLang="en-US" sz="1400" b="1">
                <a:solidFill>
                  <a:srgbClr val="968CFF"/>
                </a:solidFill>
                <a:latin typeface="微软雅黑"/>
                <a:ea typeface="微软雅黑"/>
                <a:sym typeface="微软雅黑"/>
              </a:rPr>
              <a:t>“一锻炼” ：</a:t>
            </a:r>
            <a:r>
              <a:rPr lang="zh-CN" altLang="en-US" sz="1200">
                <a:solidFill>
                  <a:srgbClr val="92D050"/>
                </a:solidFill>
                <a:latin typeface="微软雅黑"/>
                <a:ea typeface="微软雅黑"/>
                <a:sym typeface="微软雅黑"/>
              </a:rPr>
              <a:t>积极的锻炼身体。</a:t>
            </a:r>
            <a:endParaRPr lang="zh-CN" altLang="zh-CN" sz="1200">
              <a:solidFill>
                <a:srgbClr val="92D050"/>
              </a:solidFill>
              <a:latin typeface="微软雅黑"/>
              <a:ea typeface="微软雅黑"/>
              <a:sym typeface="微软雅黑"/>
            </a:endParaRP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3111" y="1822538"/>
            <a:ext cx="2625075" cy="3713211"/>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000"/>
                            </p:stCondLst>
                            <p:childTnLst>
                              <p:par>
                                <p:cTn id="21" presetID="22" presetClass="entr" presetSubtype="1"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up)">
                                      <p:cBhvr>
                                        <p:cTn id="23"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1973869" y="1893345"/>
            <a:ext cx="1789888" cy="1448217"/>
            <a:chOff x="4988404" y="2208395"/>
            <a:chExt cx="1789888" cy="1448217"/>
          </a:xfrm>
        </p:grpSpPr>
        <p:cxnSp>
          <p:nvCxnSpPr>
            <p:cNvPr id="5" name="直接连接符 4"/>
            <p:cNvCxnSpPr>
              <a:endCxn id="21" idx="0"/>
            </p:cNvCxnSpPr>
            <p:nvPr/>
          </p:nvCxnSpPr>
          <p:spPr>
            <a:xfrm flipH="1">
              <a:off x="5896240" y="2674307"/>
              <a:ext cx="3520" cy="482194"/>
            </a:xfrm>
            <a:prstGeom prst="line">
              <a:avLst/>
            </a:prstGeom>
            <a:ln w="76200">
              <a:solidFill>
                <a:srgbClr val="968CFF"/>
              </a:solidFill>
            </a:ln>
          </p:spPr>
          <p:style>
            <a:lnRef idx="1">
              <a:schemeClr val="accent1"/>
            </a:lnRef>
            <a:fillRef idx="0">
              <a:schemeClr val="accent1"/>
            </a:fillRef>
            <a:effectRef idx="0">
              <a:schemeClr val="accent1"/>
            </a:effectRef>
            <a:fontRef idx="minor">
              <a:schemeClr val="tx1"/>
            </a:fontRef>
          </p:style>
        </p:cxnSp>
        <p:grpSp>
          <p:nvGrpSpPr>
            <p:cNvPr id="22" name="组合 21"/>
            <p:cNvGrpSpPr/>
            <p:nvPr/>
          </p:nvGrpSpPr>
          <p:grpSpPr>
            <a:xfrm>
              <a:off x="4988404" y="2208395"/>
              <a:ext cx="1789888" cy="1448217"/>
              <a:chOff x="835305" y="2324413"/>
              <a:chExt cx="1789888" cy="1448217"/>
            </a:xfrm>
          </p:grpSpPr>
          <p:grpSp>
            <p:nvGrpSpPr>
              <p:cNvPr id="7" name="组合 6"/>
              <p:cNvGrpSpPr/>
              <p:nvPr/>
            </p:nvGrpSpPr>
            <p:grpSpPr>
              <a:xfrm rot="21384636">
                <a:off x="835305" y="2324413"/>
                <a:ext cx="1774827" cy="617949"/>
                <a:chOff x="1571207" y="1264042"/>
                <a:chExt cx="1774827" cy="617949"/>
              </a:xfrm>
            </p:grpSpPr>
            <p:sp>
              <p:nvSpPr>
                <p:cNvPr id="8" name="TextBox 5"/>
                <p:cNvSpPr txBox="1"/>
                <p:nvPr/>
              </p:nvSpPr>
              <p:spPr>
                <a:xfrm rot="21369516">
                  <a:off x="1571207" y="1320299"/>
                  <a:ext cx="1771298" cy="561692"/>
                </a:xfrm>
                <a:prstGeom prst="rect">
                  <a:avLst/>
                </a:prstGeom>
                <a:noFill/>
              </p:spPr>
              <p:txBody>
                <a:bodyPr wrap="square" lIns="68580" tIns="34290" rIns="68580" bIns="34290" rtlCol="0">
                  <a:spAutoFit/>
                </a:bodyPr>
                <a:lstStyle/>
                <a:p>
                  <a:pPr algn="ctr"/>
                  <a:r>
                    <a:rPr lang="zh-CN" altLang="en-US" sz="3200" b="1">
                      <a:ln w="76200">
                        <a:solidFill>
                          <a:schemeClr val="bg1"/>
                        </a:solidFill>
                      </a:ln>
                      <a:solidFill>
                        <a:schemeClr val="bg1"/>
                      </a:solidFill>
                      <a:latin typeface="微软雅黑"/>
                      <a:ea typeface="微软雅黑"/>
                      <a:sym typeface="微软雅黑"/>
                    </a:rPr>
                    <a:t>预防近视</a:t>
                  </a:r>
                  <a:endParaRPr lang="en-US" altLang="zh-CN" sz="3200" b="1">
                    <a:ln w="76200">
                      <a:solidFill>
                        <a:schemeClr val="bg1"/>
                      </a:solidFill>
                    </a:ln>
                    <a:solidFill>
                      <a:schemeClr val="bg1"/>
                    </a:solidFill>
                    <a:latin typeface="微软雅黑"/>
                    <a:ea typeface="微软雅黑"/>
                    <a:sym typeface="微软雅黑"/>
                  </a:endParaRPr>
                </a:p>
              </p:txBody>
            </p:sp>
            <p:sp>
              <p:nvSpPr>
                <p:cNvPr id="9" name="TextBox 5"/>
                <p:cNvSpPr txBox="1"/>
                <p:nvPr/>
              </p:nvSpPr>
              <p:spPr>
                <a:xfrm rot="21369516">
                  <a:off x="1574736" y="1264042"/>
                  <a:ext cx="1771298" cy="561692"/>
                </a:xfrm>
                <a:prstGeom prst="rect">
                  <a:avLst/>
                </a:prstGeom>
                <a:solidFill>
                  <a:srgbClr val="92D050"/>
                </a:solidFill>
              </p:spPr>
              <p:txBody>
                <a:bodyPr wrap="square" lIns="68580" tIns="34290" rIns="68580" bIns="34290" rtlCol="0">
                  <a:spAutoFit/>
                </a:bodyPr>
                <a:lstStyle/>
                <a:p>
                  <a:pPr algn="ctr"/>
                  <a:r>
                    <a:rPr lang="zh-CN" altLang="en-US" sz="3200" b="1">
                      <a:solidFill>
                        <a:schemeClr val="bg1"/>
                      </a:solidFill>
                      <a:latin typeface="微软雅黑"/>
                      <a:ea typeface="微软雅黑"/>
                      <a:sym typeface="微软雅黑"/>
                    </a:rPr>
                    <a:t>预防近视</a:t>
                  </a:r>
                  <a:endParaRPr lang="en-US" altLang="zh-CN" sz="3200" b="1">
                    <a:solidFill>
                      <a:schemeClr val="bg1"/>
                    </a:solidFill>
                    <a:latin typeface="微软雅黑"/>
                    <a:ea typeface="微软雅黑"/>
                    <a:sym typeface="微软雅黑"/>
                  </a:endParaRPr>
                </a:p>
              </p:txBody>
            </p:sp>
          </p:grpSp>
          <p:grpSp>
            <p:nvGrpSpPr>
              <p:cNvPr id="19" name="组合 18"/>
              <p:cNvGrpSpPr/>
              <p:nvPr/>
            </p:nvGrpSpPr>
            <p:grpSpPr>
              <a:xfrm rot="279934">
                <a:off x="853895" y="3272493"/>
                <a:ext cx="1771298" cy="500137"/>
                <a:chOff x="1575898" y="1276286"/>
                <a:chExt cx="1771298" cy="500137"/>
              </a:xfrm>
            </p:grpSpPr>
            <p:sp>
              <p:nvSpPr>
                <p:cNvPr id="20" name="TextBox 5"/>
                <p:cNvSpPr txBox="1"/>
                <p:nvPr/>
              </p:nvSpPr>
              <p:spPr>
                <a:xfrm rot="21369516">
                  <a:off x="1575898" y="1276286"/>
                  <a:ext cx="1771298" cy="500137"/>
                </a:xfrm>
                <a:prstGeom prst="rect">
                  <a:avLst/>
                </a:prstGeom>
                <a:noFill/>
              </p:spPr>
              <p:txBody>
                <a:bodyPr wrap="square" lIns="68580" tIns="34290" rIns="68580" bIns="34290" rtlCol="0">
                  <a:spAutoFit/>
                </a:bodyPr>
                <a:lstStyle/>
                <a:p>
                  <a:pPr algn="ctr"/>
                  <a:r>
                    <a:rPr lang="zh-CN" altLang="en-US" sz="2800" b="1">
                      <a:ln w="76200">
                        <a:solidFill>
                          <a:schemeClr val="bg1"/>
                        </a:solidFill>
                      </a:ln>
                      <a:solidFill>
                        <a:schemeClr val="bg1"/>
                      </a:solidFill>
                      <a:latin typeface="微软雅黑"/>
                      <a:ea typeface="微软雅黑"/>
                      <a:sym typeface="微软雅黑"/>
                    </a:rPr>
                    <a:t>三字经</a:t>
                  </a:r>
                  <a:endParaRPr lang="en-US" altLang="zh-CN" sz="2800" b="1">
                    <a:ln w="76200">
                      <a:solidFill>
                        <a:schemeClr val="bg1"/>
                      </a:solidFill>
                    </a:ln>
                    <a:solidFill>
                      <a:schemeClr val="bg1"/>
                    </a:solidFill>
                    <a:latin typeface="微软雅黑"/>
                    <a:ea typeface="微软雅黑"/>
                    <a:sym typeface="微软雅黑"/>
                  </a:endParaRPr>
                </a:p>
              </p:txBody>
            </p:sp>
            <p:sp>
              <p:nvSpPr>
                <p:cNvPr id="21" name="TextBox 5"/>
                <p:cNvSpPr txBox="1"/>
                <p:nvPr/>
              </p:nvSpPr>
              <p:spPr>
                <a:xfrm rot="21369516">
                  <a:off x="1575898" y="1276286"/>
                  <a:ext cx="1771298" cy="500137"/>
                </a:xfrm>
                <a:prstGeom prst="rect">
                  <a:avLst/>
                </a:prstGeom>
                <a:solidFill>
                  <a:srgbClr val="968CFF"/>
                </a:solidFill>
              </p:spPr>
              <p:txBody>
                <a:bodyPr wrap="square" lIns="68580" tIns="34290" rIns="68580" bIns="34290" rtlCol="0">
                  <a:spAutoFit/>
                </a:bodyPr>
                <a:lstStyle/>
                <a:p>
                  <a:pPr algn="ctr"/>
                  <a:r>
                    <a:rPr lang="zh-CN" altLang="en-US" sz="2800" b="1">
                      <a:solidFill>
                        <a:schemeClr val="bg1"/>
                      </a:solidFill>
                      <a:latin typeface="微软雅黑"/>
                      <a:ea typeface="微软雅黑"/>
                      <a:sym typeface="微软雅黑"/>
                    </a:rPr>
                    <a:t>三字经</a:t>
                  </a:r>
                  <a:endParaRPr lang="en-US" altLang="zh-CN" sz="2800" b="1">
                    <a:solidFill>
                      <a:schemeClr val="bg1"/>
                    </a:solidFill>
                    <a:latin typeface="微软雅黑"/>
                    <a:ea typeface="微软雅黑"/>
                    <a:sym typeface="微软雅黑"/>
                  </a:endParaRPr>
                </a:p>
              </p:txBody>
            </p:sp>
          </p:grpSp>
        </p:grpSp>
      </p:grpSp>
      <p:sp>
        <p:nvSpPr>
          <p:cNvPr id="11" name="文本框 23"/>
          <p:cNvSpPr txBox="1"/>
          <p:nvPr/>
        </p:nvSpPr>
        <p:spPr>
          <a:xfrm>
            <a:off x="1182992" y="650753"/>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保护视力我们一起行动</a:t>
            </a:r>
          </a:p>
        </p:txBody>
      </p:sp>
      <p:sp>
        <p:nvSpPr>
          <p:cNvPr id="12" name="Rectangle 2"/>
          <p:cNvSpPr txBox="1">
            <a:spLocks noChangeArrowheads="1"/>
          </p:cNvSpPr>
          <p:nvPr/>
        </p:nvSpPr>
        <p:spPr>
          <a:xfrm>
            <a:off x="4472083" y="907973"/>
            <a:ext cx="3701150" cy="3584174"/>
          </a:xfrm>
          <a:prstGeom prst="rect">
            <a:avLst/>
          </a:prstGeom>
        </p:spPr>
        <p:txBody>
          <a:bodyPr lIns="68580" tIns="34290" rIns="68580" bIns="34290"/>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200000"/>
              </a:lnSpc>
              <a:buNone/>
            </a:pPr>
            <a:r>
              <a:rPr lang="zh-CN" altLang="en-US" sz="1200">
                <a:solidFill>
                  <a:srgbClr val="92D050"/>
                </a:solidFill>
                <a:latin typeface="微软雅黑"/>
                <a:ea typeface="微软雅黑"/>
                <a:sym typeface="微软雅黑"/>
              </a:rPr>
              <a:t>近视眼，看不远；做事情，不方便；</a:t>
            </a:r>
            <a:endParaRPr lang="en-US" altLang="zh-CN" sz="1200">
              <a:solidFill>
                <a:srgbClr val="92D050"/>
              </a:solidFill>
              <a:latin typeface="微软雅黑"/>
              <a:ea typeface="微软雅黑"/>
              <a:sym typeface="微软雅黑"/>
            </a:endParaRPr>
          </a:p>
          <a:p>
            <a:pPr marL="0" indent="0">
              <a:lnSpc>
                <a:spcPct val="200000"/>
              </a:lnSpc>
              <a:buNone/>
            </a:pPr>
            <a:r>
              <a:rPr lang="zh-CN" altLang="en-US" sz="1200">
                <a:solidFill>
                  <a:srgbClr val="92D050"/>
                </a:solidFill>
                <a:latin typeface="微软雅黑"/>
                <a:ea typeface="微软雅黑"/>
                <a:sym typeface="微软雅黑"/>
              </a:rPr>
              <a:t>要防止，不算难；做起来，要认真；</a:t>
            </a:r>
            <a:endParaRPr lang="en-US" altLang="zh-CN" sz="1200">
              <a:solidFill>
                <a:srgbClr val="92D050"/>
              </a:solidFill>
              <a:latin typeface="微软雅黑"/>
              <a:ea typeface="微软雅黑"/>
              <a:sym typeface="微软雅黑"/>
            </a:endParaRPr>
          </a:p>
          <a:p>
            <a:pPr marL="0" indent="0">
              <a:lnSpc>
                <a:spcPct val="200000"/>
              </a:lnSpc>
              <a:buNone/>
            </a:pPr>
            <a:r>
              <a:rPr lang="zh-CN" altLang="en-US" sz="1200">
                <a:solidFill>
                  <a:srgbClr val="92D050"/>
                </a:solidFill>
                <a:latin typeface="微软雅黑"/>
                <a:ea typeface="微软雅黑"/>
                <a:sym typeface="微软雅黑"/>
              </a:rPr>
              <a:t>光线暗，不要看；伤眼睛，损目力；  </a:t>
            </a:r>
          </a:p>
          <a:p>
            <a:pPr marL="0" indent="0">
              <a:lnSpc>
                <a:spcPct val="200000"/>
              </a:lnSpc>
              <a:buNone/>
            </a:pPr>
            <a:r>
              <a:rPr lang="zh-CN" altLang="en-US" sz="1200">
                <a:solidFill>
                  <a:srgbClr val="92D050"/>
                </a:solidFill>
                <a:latin typeface="微软雅黑"/>
                <a:ea typeface="微软雅黑"/>
                <a:sym typeface="微软雅黑"/>
              </a:rPr>
              <a:t>温功课，一小时；停一停，再来看；</a:t>
            </a:r>
            <a:endParaRPr lang="en-US" altLang="zh-CN" sz="1200">
              <a:solidFill>
                <a:srgbClr val="92D050"/>
              </a:solidFill>
              <a:latin typeface="微软雅黑"/>
              <a:ea typeface="微软雅黑"/>
              <a:sym typeface="微软雅黑"/>
            </a:endParaRPr>
          </a:p>
          <a:p>
            <a:pPr marL="0" indent="0">
              <a:lnSpc>
                <a:spcPct val="200000"/>
              </a:lnSpc>
              <a:buNone/>
            </a:pPr>
            <a:r>
              <a:rPr lang="zh-CN" altLang="en-US" sz="1200">
                <a:solidFill>
                  <a:srgbClr val="92D050"/>
                </a:solidFill>
                <a:latin typeface="微软雅黑"/>
                <a:ea typeface="微软雅黑"/>
                <a:sym typeface="微软雅黑"/>
              </a:rPr>
              <a:t>读书时，坐端正；眼离书，一尺远；</a:t>
            </a:r>
            <a:endParaRPr lang="en-US" altLang="zh-CN" sz="1200">
              <a:solidFill>
                <a:srgbClr val="92D050"/>
              </a:solidFill>
              <a:latin typeface="微软雅黑"/>
              <a:ea typeface="微软雅黑"/>
              <a:sym typeface="微软雅黑"/>
            </a:endParaRPr>
          </a:p>
          <a:p>
            <a:pPr marL="0" indent="0">
              <a:lnSpc>
                <a:spcPct val="200000"/>
              </a:lnSpc>
              <a:buNone/>
            </a:pPr>
            <a:r>
              <a:rPr lang="zh-CN" altLang="en-US" sz="1200">
                <a:solidFill>
                  <a:srgbClr val="92D050"/>
                </a:solidFill>
                <a:latin typeface="微软雅黑"/>
                <a:ea typeface="微软雅黑"/>
                <a:sym typeface="微软雅黑"/>
              </a:rPr>
              <a:t>阳光下，莫看书；光太强，眼发花；  </a:t>
            </a:r>
          </a:p>
          <a:p>
            <a:pPr marL="0" indent="0">
              <a:lnSpc>
                <a:spcPct val="200000"/>
              </a:lnSpc>
              <a:buNone/>
            </a:pPr>
            <a:r>
              <a:rPr lang="zh-CN" altLang="en-US" sz="1200">
                <a:solidFill>
                  <a:srgbClr val="92D050"/>
                </a:solidFill>
                <a:latin typeface="微软雅黑"/>
                <a:ea typeface="微软雅黑"/>
                <a:sym typeface="微软雅黑"/>
              </a:rPr>
              <a:t>要记好，照着做；三字经，记心里；</a:t>
            </a:r>
            <a:endParaRPr lang="en-US" altLang="zh-CN" sz="1200">
              <a:solidFill>
                <a:srgbClr val="92D050"/>
              </a:solidFill>
              <a:latin typeface="微软雅黑"/>
              <a:ea typeface="微软雅黑"/>
              <a:sym typeface="微软雅黑"/>
            </a:endParaRPr>
          </a:p>
          <a:p>
            <a:pPr marL="0" indent="0">
              <a:lnSpc>
                <a:spcPct val="200000"/>
              </a:lnSpc>
              <a:buNone/>
            </a:pPr>
            <a:r>
              <a:rPr lang="zh-CN" altLang="en-US" sz="1200">
                <a:solidFill>
                  <a:srgbClr val="92D050"/>
                </a:solidFill>
                <a:latin typeface="微软雅黑"/>
                <a:ea typeface="微软雅黑"/>
                <a:sym typeface="微软雅黑"/>
              </a:rPr>
              <a:t>照着做，防近视；</a:t>
            </a:r>
          </a:p>
        </p:txBody>
      </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25236" y="1147020"/>
            <a:ext cx="1272507" cy="746325"/>
          </a:xfrm>
          <a:prstGeom prst="rect">
            <a:avLst/>
          </a:prstGeom>
        </p:spPr>
      </p:pic>
      <p:pic>
        <p:nvPicPr>
          <p:cNvPr id="13" name="图片 1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69050" y="2600354"/>
            <a:ext cx="2592439" cy="2592439"/>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10"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par>
                                <p:cTn id="20" presetID="10" presetClass="entr" presetSubtype="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par>
                          <p:cTn id="23" fill="hold" nodeType="afterGroup">
                            <p:stCondLst>
                              <p:cond delay="500"/>
                            </p:stCondLst>
                            <p:childTnLst>
                              <p:par>
                                <p:cTn id="24" presetID="22" presetClass="entr" presetSubtype="1"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3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52838" y="80906"/>
            <a:ext cx="4690762" cy="4234310"/>
          </a:xfrm>
          <a:prstGeom prst="rect">
            <a:avLst/>
          </a:prstGeom>
        </p:spPr>
      </p:pic>
      <p:sp>
        <p:nvSpPr>
          <p:cNvPr id="29" name="矩形 28"/>
          <p:cNvSpPr/>
          <p:nvPr/>
        </p:nvSpPr>
        <p:spPr>
          <a:xfrm>
            <a:off x="3034603" y="1284241"/>
            <a:ext cx="1127233" cy="651653"/>
          </a:xfrm>
          <a:prstGeom prst="rect">
            <a:avLst/>
          </a:prstGeom>
        </p:spPr>
        <p:txBody>
          <a:bodyPr wrap="none">
            <a:spAutoFit/>
          </a:bodyPr>
          <a:lstStyle/>
          <a:p>
            <a:pPr algn="ctr">
              <a:lnSpc>
                <a:spcPct val="125000"/>
              </a:lnSpc>
            </a:pPr>
            <a:r>
              <a:rPr lang="zh-CN" altLang="en-US" sz="3200" b="1">
                <a:solidFill>
                  <a:srgbClr val="92D050"/>
                </a:solidFill>
                <a:latin typeface="微软雅黑"/>
                <a:ea typeface="微软雅黑"/>
                <a:sym typeface="微软雅黑"/>
              </a:rPr>
              <a:t>总 结</a:t>
            </a:r>
            <a:endParaRPr lang="zh-CN" altLang="en-US" sz="1400" b="1">
              <a:solidFill>
                <a:srgbClr val="92D050"/>
              </a:solidFill>
              <a:latin typeface="微软雅黑"/>
              <a:ea typeface="微软雅黑"/>
              <a:sym typeface="微软雅黑"/>
            </a:endParaRPr>
          </a:p>
        </p:txBody>
      </p:sp>
      <p:sp>
        <p:nvSpPr>
          <p:cNvPr id="30" name="矩形 29"/>
          <p:cNvSpPr/>
          <p:nvPr/>
        </p:nvSpPr>
        <p:spPr>
          <a:xfrm>
            <a:off x="1745950" y="2016344"/>
            <a:ext cx="3704538" cy="1785104"/>
          </a:xfrm>
          <a:prstGeom prst="rect">
            <a:avLst/>
          </a:prstGeom>
        </p:spPr>
        <p:txBody>
          <a:bodyPr wrap="square">
            <a:spAutoFit/>
          </a:bodyPr>
          <a:lstStyle/>
          <a:p>
            <a:pPr>
              <a:lnSpc>
                <a:spcPct val="125000"/>
              </a:lnSpc>
            </a:pPr>
            <a:r>
              <a:rPr lang="zh-CN" altLang="en-US" sz="1100" b="1">
                <a:solidFill>
                  <a:schemeClr val="bg1"/>
                </a:solidFill>
                <a:latin typeface="微软雅黑"/>
                <a:ea typeface="微软雅黑"/>
                <a:sym typeface="微软雅黑"/>
              </a:rPr>
              <a:t>常言道：冰冻三尺非一日之寒，水滴石穿非一日之功，保护眼睛也不是一朝一夕就能做到的，注意用眼卫生、科学用眼贵在坚持，需要持之以恒，才能预防近视的发生及近视程度的加深。</a:t>
            </a:r>
          </a:p>
          <a:p>
            <a:pPr>
              <a:lnSpc>
                <a:spcPct val="125000"/>
              </a:lnSpc>
            </a:pPr>
            <a:r>
              <a:rPr lang="zh-CN" altLang="en-US" sz="1100" b="1">
                <a:solidFill>
                  <a:schemeClr val="bg1"/>
                </a:solidFill>
                <a:latin typeface="微软雅黑"/>
                <a:ea typeface="微软雅黑"/>
                <a:sym typeface="微软雅黑"/>
              </a:rPr>
              <a:t>婀娜多姿的山河，绚丽多彩的万物，一切的一切都需要眼睛来观察。让我们来一起努力爱眼护眼，拥有一双明亮的眼睛。</a:t>
            </a:r>
          </a:p>
          <a:p>
            <a:pPr>
              <a:lnSpc>
                <a:spcPct val="125000"/>
              </a:lnSpc>
            </a:pPr>
            <a:endParaRPr lang="zh-CN" altLang="en-US" sz="1100" b="1">
              <a:solidFill>
                <a:schemeClr val="bg1"/>
              </a:solidFill>
              <a:latin typeface="微软雅黑"/>
              <a:ea typeface="微软雅黑"/>
              <a:sym typeface="微软雅黑"/>
            </a:endParaRP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625165" y="1284241"/>
            <a:ext cx="2504226" cy="3788542"/>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par>
                          <p:cTn id="17" fill="hold" nodeType="afterGroup">
                            <p:stCondLst>
                              <p:cond delay="1000"/>
                            </p:stCondLst>
                            <p:childTnLst>
                              <p:par>
                                <p:cTn id="18" presetID="16" presetClass="entr" presetSubtype="21" fill="hold" grpId="0" nodeType="after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cTn>
                              </p:par>
                            </p:childTnLst>
                          </p:cTn>
                        </p:par>
                        <p:par>
                          <p:cTn id="21" fill="hold" nodeType="afterGroup">
                            <p:stCondLst>
                              <p:cond delay="1500"/>
                            </p:stCondLst>
                            <p:childTnLst>
                              <p:par>
                                <p:cTn id="22" presetID="16" presetClass="entr" presetSubtype="21" fill="hold" grpId="0" nodeType="after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barn(inVertical)">
                                      <p:cBhvr>
                                        <p:cTn id="2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77856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云形 3"/>
          <p:cNvSpPr/>
          <p:nvPr/>
        </p:nvSpPr>
        <p:spPr>
          <a:xfrm>
            <a:off x="3597520" y="958844"/>
            <a:ext cx="3475973" cy="2244056"/>
          </a:xfrm>
          <a:prstGeom prst="cloud">
            <a:avLst/>
          </a:prstGeom>
          <a:solidFill>
            <a:srgbClr val="968CFF"/>
          </a:solidFill>
          <a:ln>
            <a:solidFill>
              <a:srgbClr val="968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 name="文本框 23"/>
          <p:cNvSpPr txBox="1"/>
          <p:nvPr/>
        </p:nvSpPr>
        <p:spPr>
          <a:xfrm>
            <a:off x="1292979" y="605615"/>
            <a:ext cx="1980029" cy="400110"/>
          </a:xfrm>
          <a:prstGeom prst="rect">
            <a:avLst/>
          </a:prstGeom>
          <a:noFill/>
        </p:spPr>
        <p:txBody>
          <a:bodyPr wrap="none" rtlCol="0">
            <a:spAutoFit/>
          </a:bodyPr>
          <a:lstStyle/>
          <a:p>
            <a:r>
              <a:rPr lang="zh-CN" altLang="en-US" sz="2000" b="1">
                <a:solidFill>
                  <a:srgbClr val="968CFF"/>
                </a:solidFill>
                <a:latin typeface="微软雅黑"/>
                <a:ea typeface="微软雅黑"/>
                <a:cs typeface="Segoe UI" panose="020B0502040204020203" pitchFamily="34" charset="0"/>
                <a:sym typeface="微软雅黑"/>
              </a:rPr>
              <a:t>认识我们的眼睛</a:t>
            </a:r>
          </a:p>
        </p:txBody>
      </p:sp>
      <p:sp>
        <p:nvSpPr>
          <p:cNvPr id="12" name="文本框 23"/>
          <p:cNvSpPr txBox="1"/>
          <p:nvPr/>
        </p:nvSpPr>
        <p:spPr>
          <a:xfrm>
            <a:off x="1564692" y="1342468"/>
            <a:ext cx="1620186" cy="584775"/>
          </a:xfrm>
          <a:prstGeom prst="rect">
            <a:avLst/>
          </a:prstGeom>
          <a:noFill/>
        </p:spPr>
        <p:txBody>
          <a:bodyPr wrap="square" rtlCol="0">
            <a:spAutoFit/>
          </a:bodyPr>
          <a:lstStyle/>
          <a:p>
            <a:r>
              <a:rPr lang="zh-CN" altLang="en-US" sz="3200" b="1">
                <a:solidFill>
                  <a:srgbClr val="92D050"/>
                </a:solidFill>
                <a:latin typeface="微软雅黑"/>
                <a:ea typeface="微软雅黑"/>
                <a:cs typeface="+mn-ea"/>
                <a:sym typeface="微软雅黑"/>
              </a:rPr>
              <a:t>猜猜看？</a:t>
            </a:r>
          </a:p>
        </p:txBody>
      </p:sp>
      <p:sp>
        <p:nvSpPr>
          <p:cNvPr id="13" name="文本框 12"/>
          <p:cNvSpPr txBox="1"/>
          <p:nvPr/>
        </p:nvSpPr>
        <p:spPr>
          <a:xfrm>
            <a:off x="4207706" y="1382387"/>
            <a:ext cx="2740289" cy="581762"/>
          </a:xfrm>
          <a:prstGeom prst="rect">
            <a:avLst/>
          </a:prstGeom>
          <a:noFill/>
        </p:spPr>
        <p:txBody>
          <a:bodyPr wrap="square" rtlCol="0">
            <a:spAutoFit/>
          </a:bodyPr>
          <a:lstStyle/>
          <a:p>
            <a:pPr>
              <a:lnSpc>
                <a:spcPct val="125000"/>
              </a:lnSpc>
            </a:pPr>
            <a:r>
              <a:rPr lang="zh-CN" altLang="en-US" sz="2800" b="1" spc="300">
                <a:solidFill>
                  <a:schemeClr val="bg1"/>
                </a:solidFill>
                <a:effectLst/>
                <a:latin typeface="微软雅黑"/>
                <a:ea typeface="微软雅黑"/>
                <a:sym typeface="微软雅黑"/>
              </a:rPr>
              <a:t>答案：眼睛</a:t>
            </a:r>
          </a:p>
        </p:txBody>
      </p:sp>
      <p:sp>
        <p:nvSpPr>
          <p:cNvPr id="8" name="文本框 7"/>
          <p:cNvSpPr txBox="1"/>
          <p:nvPr/>
        </p:nvSpPr>
        <p:spPr>
          <a:xfrm>
            <a:off x="1338793" y="1927243"/>
            <a:ext cx="2258727" cy="1938992"/>
          </a:xfrm>
          <a:prstGeom prst="rect">
            <a:avLst/>
          </a:prstGeom>
          <a:noFill/>
        </p:spPr>
        <p:txBody>
          <a:bodyPr wrap="square" rtlCol="0">
            <a:spAutoFit/>
          </a:bodyPr>
          <a:lstStyle/>
          <a:p>
            <a:pPr algn="ctr">
              <a:lnSpc>
                <a:spcPct val="150000"/>
              </a:lnSpc>
            </a:pPr>
            <a:r>
              <a:rPr lang="zh-CN" altLang="en-US" sz="2000" b="1" dirty="0">
                <a:solidFill>
                  <a:srgbClr val="92D050"/>
                </a:solidFill>
                <a:latin typeface="微软雅黑"/>
                <a:ea typeface="微软雅黑"/>
                <a:sym typeface="微软雅黑"/>
              </a:rPr>
              <a:t>两只葡萄黑又亮，只能欣赏不能吃，</a:t>
            </a:r>
            <a:endParaRPr lang="en-US" altLang="zh-CN" sz="2000" b="1" dirty="0">
              <a:solidFill>
                <a:srgbClr val="92D050"/>
              </a:solidFill>
              <a:latin typeface="微软雅黑"/>
              <a:ea typeface="微软雅黑"/>
              <a:sym typeface="微软雅黑"/>
            </a:endParaRPr>
          </a:p>
          <a:p>
            <a:pPr algn="ctr">
              <a:lnSpc>
                <a:spcPct val="150000"/>
              </a:lnSpc>
            </a:pPr>
            <a:r>
              <a:rPr lang="zh-CN" altLang="en-US" sz="2000" b="1" dirty="0">
                <a:solidFill>
                  <a:srgbClr val="92D050"/>
                </a:solidFill>
                <a:latin typeface="微软雅黑"/>
                <a:ea typeface="微软雅黑"/>
                <a:sym typeface="微软雅黑"/>
              </a:rPr>
              <a:t>白天陪我看世界，晚上伴我入梦乡。</a:t>
            </a: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4479199" y="1993418"/>
            <a:ext cx="1301592" cy="870559"/>
          </a:xfrm>
          <a:prstGeom prst="rect">
            <a:avLst/>
          </a:prstGeom>
        </p:spPr>
      </p:pic>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03551" y="1787307"/>
            <a:ext cx="1419662" cy="3216257"/>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afterGroup">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circle(in)">
                                      <p:cBhvr>
                                        <p:cTn id="24" dur="2000"/>
                                        <p:tgtEl>
                                          <p:spTgt spid="4"/>
                                        </p:tgtEl>
                                      </p:cBhvr>
                                    </p:animEffect>
                                  </p:childTnLst>
                                </p:cTn>
                              </p:par>
                            </p:childTnLst>
                          </p:cTn>
                        </p:par>
                        <p:par>
                          <p:cTn id="25" fill="hold" nodeType="afterGroup">
                            <p:stCondLst>
                              <p:cond delay="2000"/>
                            </p:stCondLst>
                            <p:childTnLst>
                              <p:par>
                                <p:cTn id="26" presetID="53" presetClass="entr" presetSubtype="0"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Effect transition="in" filter="fade">
                                      <p:cBhvr>
                                        <p:cTn id="30" dur="500"/>
                                        <p:tgtEl>
                                          <p:spTgt spid="13"/>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P spid="12" grpId="0"/>
      <p:bldP spid="13"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cstate="email">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tretch>
            <a:fillRect/>
          </a:stretch>
        </p:blipFill>
        <p:spPr>
          <a:xfrm>
            <a:off x="2865492" y="305328"/>
            <a:ext cx="3516519" cy="1841946"/>
          </a:xfrm>
          <a:prstGeom prst="rect">
            <a:avLst/>
          </a:prstGeom>
        </p:spPr>
      </p:pic>
      <p:sp>
        <p:nvSpPr>
          <p:cNvPr id="11" name="文本框 23"/>
          <p:cNvSpPr txBox="1"/>
          <p:nvPr/>
        </p:nvSpPr>
        <p:spPr>
          <a:xfrm>
            <a:off x="1256417" y="599330"/>
            <a:ext cx="1800493" cy="369332"/>
          </a:xfrm>
          <a:prstGeom prst="rect">
            <a:avLst/>
          </a:prstGeom>
          <a:noFill/>
        </p:spPr>
        <p:txBody>
          <a:bodyPr wrap="none" rtlCol="0">
            <a:spAutoFit/>
          </a:bodyPr>
          <a:lstStyle/>
          <a:p>
            <a:r>
              <a:rPr lang="zh-CN" altLang="en-US" sz="1800" b="1">
                <a:solidFill>
                  <a:srgbClr val="968CFF"/>
                </a:solidFill>
                <a:latin typeface="微软雅黑"/>
                <a:ea typeface="微软雅黑"/>
                <a:cs typeface="+mn-ea"/>
                <a:sym typeface="微软雅黑"/>
              </a:rPr>
              <a:t>认识我们的眼睛</a:t>
            </a:r>
          </a:p>
        </p:txBody>
      </p:sp>
      <p:sp>
        <p:nvSpPr>
          <p:cNvPr id="12" name="矩形 11"/>
          <p:cNvSpPr/>
          <p:nvPr/>
        </p:nvSpPr>
        <p:spPr>
          <a:xfrm>
            <a:off x="934948" y="1784563"/>
            <a:ext cx="7274103" cy="2285241"/>
          </a:xfrm>
          <a:prstGeom prst="rect">
            <a:avLst/>
          </a:prstGeom>
        </p:spPr>
        <p:txBody>
          <a:bodyPr wrap="square" lIns="68580" tIns="34290" rIns="68580" bIns="34290">
            <a:spAutoFit/>
          </a:bodyPr>
          <a:lstStyle/>
          <a:p>
            <a:pPr>
              <a:lnSpc>
                <a:spcPct val="150000"/>
              </a:lnSpc>
            </a:pPr>
            <a:r>
              <a:rPr lang="zh-CN" altLang="en-US" sz="1600" dirty="0">
                <a:solidFill>
                  <a:srgbClr val="968CFF"/>
                </a:solidFill>
                <a:latin typeface="微软雅黑"/>
                <a:ea typeface="微软雅黑"/>
                <a:sym typeface="微软雅黑"/>
              </a:rPr>
              <a:t>       蓝蓝的天空、白白的云朵、绿绿的草地，这些美丽的风景都需要我们用眼睛才可以看到。</a:t>
            </a:r>
          </a:p>
          <a:p>
            <a:pPr>
              <a:lnSpc>
                <a:spcPct val="150000"/>
              </a:lnSpc>
            </a:pPr>
            <a:r>
              <a:rPr lang="zh-CN" altLang="en-US" sz="1600" dirty="0">
                <a:solidFill>
                  <a:srgbClr val="968CFF"/>
                </a:solidFill>
                <a:latin typeface="微软雅黑"/>
                <a:ea typeface="微软雅黑"/>
                <a:sym typeface="微软雅黑"/>
              </a:rPr>
              <a:t>       我们都知道一句名言“眼睛是心灵的窗户”，眼</a:t>
            </a:r>
            <a:endParaRPr lang="en-US" altLang="zh-CN" sz="1600" dirty="0">
              <a:solidFill>
                <a:srgbClr val="968CFF"/>
              </a:solidFill>
              <a:latin typeface="微软雅黑"/>
              <a:ea typeface="微软雅黑"/>
              <a:sym typeface="微软雅黑"/>
            </a:endParaRPr>
          </a:p>
          <a:p>
            <a:pPr>
              <a:lnSpc>
                <a:spcPct val="150000"/>
              </a:lnSpc>
            </a:pPr>
            <a:r>
              <a:rPr lang="zh-CN" altLang="en-US" sz="1600" dirty="0">
                <a:solidFill>
                  <a:srgbClr val="968CFF"/>
                </a:solidFill>
                <a:latin typeface="微软雅黑"/>
                <a:ea typeface="微软雅黑"/>
                <a:sym typeface="微软雅黑"/>
              </a:rPr>
              <a:t>睛还是人体中最重要的器官之一，我们所接受的外界</a:t>
            </a:r>
            <a:endParaRPr lang="en-US" altLang="zh-CN" sz="1600" dirty="0">
              <a:solidFill>
                <a:srgbClr val="968CFF"/>
              </a:solidFill>
              <a:latin typeface="微软雅黑"/>
              <a:ea typeface="微软雅黑"/>
              <a:sym typeface="微软雅黑"/>
            </a:endParaRPr>
          </a:p>
          <a:p>
            <a:pPr>
              <a:lnSpc>
                <a:spcPct val="150000"/>
              </a:lnSpc>
            </a:pPr>
            <a:r>
              <a:rPr lang="zh-CN" altLang="en-US" sz="1600" dirty="0">
                <a:solidFill>
                  <a:srgbClr val="968CFF"/>
                </a:solidFill>
                <a:latin typeface="微软雅黑"/>
                <a:ea typeface="微软雅黑"/>
                <a:sym typeface="微软雅黑"/>
              </a:rPr>
              <a:t>信息中有</a:t>
            </a:r>
            <a:r>
              <a:rPr lang="en-US" altLang="zh-CN" sz="1600" dirty="0">
                <a:solidFill>
                  <a:srgbClr val="968CFF"/>
                </a:solidFill>
                <a:latin typeface="微软雅黑"/>
                <a:ea typeface="微软雅黑"/>
                <a:sym typeface="微软雅黑"/>
              </a:rPr>
              <a:t>80%</a:t>
            </a:r>
            <a:r>
              <a:rPr lang="zh-CN" altLang="en-US" sz="1600" dirty="0">
                <a:solidFill>
                  <a:srgbClr val="968CFF"/>
                </a:solidFill>
                <a:latin typeface="微软雅黑"/>
                <a:ea typeface="微软雅黑"/>
                <a:sym typeface="微软雅黑"/>
              </a:rPr>
              <a:t>是靠它来完成的。所以眼睛的作用可大</a:t>
            </a:r>
            <a:endParaRPr lang="en-US" altLang="zh-CN" sz="1600" dirty="0">
              <a:solidFill>
                <a:srgbClr val="968CFF"/>
              </a:solidFill>
              <a:latin typeface="微软雅黑"/>
              <a:ea typeface="微软雅黑"/>
              <a:sym typeface="微软雅黑"/>
            </a:endParaRPr>
          </a:p>
          <a:p>
            <a:pPr>
              <a:lnSpc>
                <a:spcPct val="150000"/>
              </a:lnSpc>
            </a:pPr>
            <a:r>
              <a:rPr lang="zh-CN" altLang="en-US" sz="1600" dirty="0">
                <a:solidFill>
                  <a:srgbClr val="968CFF"/>
                </a:solidFill>
                <a:latin typeface="微软雅黑"/>
                <a:ea typeface="微软雅黑"/>
                <a:sym typeface="微软雅黑"/>
              </a:rPr>
              <a:t>了，一定要注意保护自己的眼睛。</a:t>
            </a:r>
          </a:p>
        </p:txBody>
      </p:sp>
      <p:grpSp>
        <p:nvGrpSpPr>
          <p:cNvPr id="5" name="组合 4"/>
          <p:cNvGrpSpPr/>
          <p:nvPr/>
        </p:nvGrpSpPr>
        <p:grpSpPr>
          <a:xfrm>
            <a:off x="3492672" y="857122"/>
            <a:ext cx="2262158" cy="461665"/>
            <a:chOff x="3440921" y="1122273"/>
            <a:chExt cx="2262158" cy="461665"/>
          </a:xfrm>
        </p:grpSpPr>
        <p:sp>
          <p:nvSpPr>
            <p:cNvPr id="17" name="文本框 23"/>
            <p:cNvSpPr txBox="1"/>
            <p:nvPr/>
          </p:nvSpPr>
          <p:spPr>
            <a:xfrm>
              <a:off x="3440921" y="1122273"/>
              <a:ext cx="2262158" cy="461665"/>
            </a:xfrm>
            <a:prstGeom prst="rect">
              <a:avLst/>
            </a:prstGeom>
            <a:noFill/>
          </p:spPr>
          <p:txBody>
            <a:bodyPr wrap="none" rtlCol="0">
              <a:spAutoFit/>
            </a:bodyPr>
            <a:lstStyle/>
            <a:p>
              <a:pPr algn="ctr"/>
              <a:r>
                <a:rPr lang="zh-CN" altLang="en-US" sz="2400" b="1" spc="300">
                  <a:ln w="76200">
                    <a:solidFill>
                      <a:schemeClr val="bg1"/>
                    </a:solidFill>
                  </a:ln>
                  <a:solidFill>
                    <a:srgbClr val="92D050"/>
                  </a:solidFill>
                  <a:latin typeface="微软雅黑"/>
                  <a:ea typeface="微软雅黑"/>
                  <a:cs typeface="+mn-ea"/>
                  <a:sym typeface="微软雅黑"/>
                </a:rPr>
                <a:t>眼睛的用处大</a:t>
              </a:r>
            </a:p>
          </p:txBody>
        </p:sp>
        <p:sp>
          <p:nvSpPr>
            <p:cNvPr id="9" name="文本框 23"/>
            <p:cNvSpPr txBox="1"/>
            <p:nvPr/>
          </p:nvSpPr>
          <p:spPr>
            <a:xfrm>
              <a:off x="3440921" y="1122273"/>
              <a:ext cx="2262158" cy="461665"/>
            </a:xfrm>
            <a:prstGeom prst="rect">
              <a:avLst/>
            </a:prstGeom>
            <a:noFill/>
          </p:spPr>
          <p:txBody>
            <a:bodyPr wrap="none" rtlCol="0">
              <a:spAutoFit/>
            </a:bodyPr>
            <a:lstStyle/>
            <a:p>
              <a:pPr algn="ctr"/>
              <a:r>
                <a:rPr lang="zh-CN" altLang="en-US" sz="2400" b="1" spc="300" dirty="0">
                  <a:solidFill>
                    <a:srgbClr val="92D050"/>
                  </a:solidFill>
                  <a:latin typeface="微软雅黑"/>
                  <a:ea typeface="微软雅黑"/>
                  <a:cs typeface="+mn-ea"/>
                  <a:sym typeface="微软雅黑"/>
                </a:rPr>
                <a:t>眼睛的用处大</a:t>
              </a:r>
            </a:p>
          </p:txBody>
        </p:sp>
      </p:gr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95350" y="2328022"/>
            <a:ext cx="1863503" cy="1705105"/>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000"/>
                            </p:stCondLst>
                            <p:childTnLst>
                              <p:par>
                                <p:cTn id="21" presetID="22" presetClass="entr" presetSubtype="8" fill="hold" grpId="0" nodeType="afterEffect">
                                  <p:stCondLst>
                                    <p:cond delay="0"/>
                                  </p:stCondLst>
                                  <p:iterate type="lt">
                                    <p:tmPct val="30000"/>
                                  </p:iterate>
                                  <p:childTnLst>
                                    <p:set>
                                      <p:cBhvr>
                                        <p:cTn id="22" dur="1" fill="hold">
                                          <p:stCondLst>
                                            <p:cond delay="0"/>
                                          </p:stCondLst>
                                        </p:cTn>
                                        <p:tgtEl>
                                          <p:spTgt spid="12"/>
                                        </p:tgtEl>
                                        <p:attrNameLst>
                                          <p:attrName>style.visibility</p:attrName>
                                        </p:attrNameLst>
                                      </p:cBhvr>
                                      <p:to>
                                        <p:strVal val="visible"/>
                                      </p:to>
                                    </p:set>
                                    <p:animEffect transition="in" filter="wipe(left)">
                                      <p:cBhvr>
                                        <p:cTn id="23" dur="100"/>
                                        <p:tgtEl>
                                          <p:spTgt spid="12"/>
                                        </p:tgtEl>
                                      </p:cBhvr>
                                    </p:animEffect>
                                  </p:childTnLst>
                                </p:cTn>
                              </p:par>
                            </p:childTnLst>
                          </p:cTn>
                        </p:par>
                      </p:childTnLst>
                    </p:cTn>
                  </p:par>
                  <p:par>
                    <p:cTn id="24" fill="hold" nodeType="clickPar">
                      <p:stCondLst>
                        <p:cond delay="indefinite"/>
                      </p:stCondLst>
                      <p:childTnLst>
                        <p:par>
                          <p:cTn id="25" fill="hold" nodeType="afterGroup">
                            <p:stCondLst>
                              <p:cond delay="0"/>
                            </p:stCondLst>
                            <p:childTnLst>
                              <p:par>
                                <p:cTn id="26" presetID="53" presetClass="entr" presetSubtype="0"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云形 19"/>
          <p:cNvSpPr/>
          <p:nvPr/>
        </p:nvSpPr>
        <p:spPr>
          <a:xfrm>
            <a:off x="5523470" y="2362723"/>
            <a:ext cx="2087065" cy="1578086"/>
          </a:xfrm>
          <a:prstGeom prst="cloud">
            <a:avLst/>
          </a:prstGeom>
          <a:solidFill>
            <a:schemeClr val="bg1"/>
          </a:solidFill>
          <a:ln>
            <a:solidFill>
              <a:srgbClr val="968C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8" name="云形 17"/>
          <p:cNvSpPr/>
          <p:nvPr/>
        </p:nvSpPr>
        <p:spPr>
          <a:xfrm>
            <a:off x="3236799" y="2362723"/>
            <a:ext cx="2087065" cy="1578086"/>
          </a:xfrm>
          <a:prstGeom prst="cloud">
            <a:avLst/>
          </a:prstGeom>
          <a:solidFill>
            <a:schemeClr val="bg1"/>
          </a:solidFill>
          <a:ln>
            <a:solidFill>
              <a:srgbClr val="92D050"/>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7" name="云形 16"/>
          <p:cNvSpPr/>
          <p:nvPr/>
        </p:nvSpPr>
        <p:spPr>
          <a:xfrm>
            <a:off x="950128" y="2362723"/>
            <a:ext cx="2087065" cy="1578086"/>
          </a:xfrm>
          <a:prstGeom prst="cloud">
            <a:avLst/>
          </a:prstGeom>
          <a:solidFill>
            <a:schemeClr val="bg1"/>
          </a:solidFill>
          <a:ln>
            <a:solidFill>
              <a:srgbClr val="968C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1" name="文本框 23"/>
          <p:cNvSpPr txBox="1"/>
          <p:nvPr/>
        </p:nvSpPr>
        <p:spPr>
          <a:xfrm>
            <a:off x="1272508" y="558424"/>
            <a:ext cx="1980029"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认识我们的眼睛</a:t>
            </a:r>
          </a:p>
        </p:txBody>
      </p:sp>
      <p:sp>
        <p:nvSpPr>
          <p:cNvPr id="10" name="矩形 9"/>
          <p:cNvSpPr/>
          <p:nvPr/>
        </p:nvSpPr>
        <p:spPr>
          <a:xfrm>
            <a:off x="1278979" y="2823690"/>
            <a:ext cx="1429361" cy="754374"/>
          </a:xfrm>
          <a:prstGeom prst="rect">
            <a:avLst/>
          </a:prstGeom>
        </p:spPr>
        <p:txBody>
          <a:bodyPr wrap="square" lIns="68580" tIns="34290" rIns="68580" bIns="34290">
            <a:spAutoFit/>
          </a:bodyPr>
          <a:lstStyle/>
          <a:p>
            <a:pPr algn="ctr">
              <a:lnSpc>
                <a:spcPct val="130000"/>
              </a:lnSpc>
            </a:pPr>
            <a:r>
              <a:rPr lang="zh-CN" altLang="en-US" sz="1800">
                <a:solidFill>
                  <a:srgbClr val="968CFF"/>
                </a:solidFill>
                <a:latin typeface="微软雅黑"/>
                <a:ea typeface="微软雅黑"/>
                <a:sym typeface="微软雅黑"/>
              </a:rPr>
              <a:t>防止眼睛受到意外伤害</a:t>
            </a:r>
          </a:p>
        </p:txBody>
      </p:sp>
      <p:sp>
        <p:nvSpPr>
          <p:cNvPr id="16" name="文本框 23"/>
          <p:cNvSpPr txBox="1"/>
          <p:nvPr/>
        </p:nvSpPr>
        <p:spPr>
          <a:xfrm>
            <a:off x="1252065" y="1276710"/>
            <a:ext cx="6032421" cy="461665"/>
          </a:xfrm>
          <a:prstGeom prst="rect">
            <a:avLst/>
          </a:prstGeom>
          <a:noFill/>
        </p:spPr>
        <p:txBody>
          <a:bodyPr wrap="none" rtlCol="0">
            <a:spAutoFit/>
          </a:bodyPr>
          <a:lstStyle/>
          <a:p>
            <a:pPr algn="ctr"/>
            <a:r>
              <a:rPr lang="zh-CN" altLang="en-US" sz="2400" b="1">
                <a:solidFill>
                  <a:srgbClr val="92D050"/>
                </a:solidFill>
                <a:latin typeface="微软雅黑"/>
                <a:ea typeface="微软雅黑"/>
                <a:cs typeface="+mn-ea"/>
                <a:sym typeface="微软雅黑"/>
              </a:rPr>
              <a:t>眼睛是如此重要我们应该如何爱护眼睛呢？</a:t>
            </a:r>
          </a:p>
        </p:txBody>
      </p:sp>
      <p:pic>
        <p:nvPicPr>
          <p:cNvPr id="19" name="图片 1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84092" y="1020307"/>
            <a:ext cx="1378791" cy="4004196"/>
          </a:xfrm>
          <a:prstGeom prst="rect">
            <a:avLst/>
          </a:prstGeom>
        </p:spPr>
      </p:pic>
      <p:sp>
        <p:nvSpPr>
          <p:cNvPr id="12" name="矩形 11"/>
          <p:cNvSpPr/>
          <p:nvPr/>
        </p:nvSpPr>
        <p:spPr>
          <a:xfrm>
            <a:off x="3642750" y="2792127"/>
            <a:ext cx="1275161" cy="754374"/>
          </a:xfrm>
          <a:prstGeom prst="rect">
            <a:avLst/>
          </a:prstGeom>
        </p:spPr>
        <p:txBody>
          <a:bodyPr wrap="square" lIns="68580" tIns="34290" rIns="68580" bIns="34290">
            <a:spAutoFit/>
          </a:bodyPr>
          <a:lstStyle/>
          <a:p>
            <a:pPr algn="ctr">
              <a:lnSpc>
                <a:spcPct val="130000"/>
              </a:lnSpc>
            </a:pPr>
            <a:r>
              <a:rPr lang="zh-CN" altLang="en-US" sz="1800">
                <a:solidFill>
                  <a:srgbClr val="92D050"/>
                </a:solidFill>
                <a:latin typeface="微软雅黑"/>
                <a:ea typeface="微软雅黑"/>
                <a:sym typeface="微软雅黑"/>
              </a:rPr>
              <a:t>注意眼部清洁卫生</a:t>
            </a:r>
          </a:p>
        </p:txBody>
      </p:sp>
      <p:sp>
        <p:nvSpPr>
          <p:cNvPr id="13" name="矩形 12"/>
          <p:cNvSpPr/>
          <p:nvPr/>
        </p:nvSpPr>
        <p:spPr>
          <a:xfrm>
            <a:off x="5754023" y="3008378"/>
            <a:ext cx="1530463" cy="394275"/>
          </a:xfrm>
          <a:prstGeom prst="rect">
            <a:avLst/>
          </a:prstGeom>
        </p:spPr>
        <p:txBody>
          <a:bodyPr wrap="square" lIns="68580" tIns="34290" rIns="68580" bIns="34290">
            <a:spAutoFit/>
          </a:bodyPr>
          <a:lstStyle/>
          <a:p>
            <a:pPr algn="ctr">
              <a:lnSpc>
                <a:spcPct val="130000"/>
              </a:lnSpc>
            </a:pPr>
            <a:r>
              <a:rPr lang="zh-CN" altLang="en-US" sz="1800">
                <a:solidFill>
                  <a:srgbClr val="968CFF"/>
                </a:solidFill>
                <a:latin typeface="微软雅黑"/>
                <a:ea typeface="微软雅黑"/>
                <a:sym typeface="微软雅黑"/>
              </a:rPr>
              <a:t>预防近视</a:t>
            </a:r>
          </a:p>
        </p:txBody>
      </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3957" y="2079086"/>
            <a:ext cx="909703" cy="909703"/>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867141" y="2001422"/>
            <a:ext cx="864158" cy="790705"/>
          </a:xfrm>
          <a:prstGeom prst="rect">
            <a:avLst/>
          </a:prstGeom>
        </p:spPr>
      </p:pic>
      <p:pic>
        <p:nvPicPr>
          <p:cNvPr id="7" name="图片 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6267713" y="2001422"/>
            <a:ext cx="696434" cy="933222"/>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1000"/>
                                        <p:tgtEl>
                                          <p:spTgt spid="19"/>
                                        </p:tgtEl>
                                      </p:cBhvr>
                                    </p:animEffect>
                                    <p:anim calcmode="lin" valueType="num">
                                      <p:cBhvr>
                                        <p:cTn id="12" dur="1000" fill="hold"/>
                                        <p:tgtEl>
                                          <p:spTgt spid="19"/>
                                        </p:tgtEl>
                                        <p:attrNameLst>
                                          <p:attrName>ppt_x</p:attrName>
                                        </p:attrNameLst>
                                      </p:cBhvr>
                                      <p:tavLst>
                                        <p:tav tm="0">
                                          <p:val>
                                            <p:strVal val="#ppt_x"/>
                                          </p:val>
                                        </p:tav>
                                        <p:tav tm="100000">
                                          <p:val>
                                            <p:strVal val="#ppt_x"/>
                                          </p:val>
                                        </p:tav>
                                      </p:tavLst>
                                    </p:anim>
                                    <p:anim calcmode="lin" valueType="num">
                                      <p:cBhvr>
                                        <p:cTn id="1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afterGroup">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down)">
                                      <p:cBhvr>
                                        <p:cTn id="18" dur="500"/>
                                        <p:tgtEl>
                                          <p:spTgt spid="16"/>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strVal val="#ppt_x"/>
                                          </p:val>
                                        </p:tav>
                                        <p:tav tm="100000">
                                          <p:val>
                                            <p:strVal val="#ppt_x"/>
                                          </p:val>
                                        </p:tav>
                                      </p:tavLst>
                                    </p:anim>
                                    <p:anim calcmode="lin" valueType="num">
                                      <p:cBhvr>
                                        <p:cTn id="25" dur="1000" fill="hold"/>
                                        <p:tgtEl>
                                          <p:spTgt spid="4"/>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1000"/>
                                        <p:tgtEl>
                                          <p:spTgt spid="18"/>
                                        </p:tgtEl>
                                      </p:cBhvr>
                                    </p:animEffect>
                                    <p:anim calcmode="lin" valueType="num">
                                      <p:cBhvr>
                                        <p:cTn id="39" dur="1000" fill="hold"/>
                                        <p:tgtEl>
                                          <p:spTgt spid="18"/>
                                        </p:tgtEl>
                                        <p:attrNameLst>
                                          <p:attrName>ppt_x</p:attrName>
                                        </p:attrNameLst>
                                      </p:cBhvr>
                                      <p:tavLst>
                                        <p:tav tm="0">
                                          <p:val>
                                            <p:strVal val="#ppt_x"/>
                                          </p:val>
                                        </p:tav>
                                        <p:tav tm="100000">
                                          <p:val>
                                            <p:strVal val="#ppt_x"/>
                                          </p:val>
                                        </p:tav>
                                      </p:tavLst>
                                    </p:anim>
                                    <p:anim calcmode="lin" valueType="num">
                                      <p:cBhvr>
                                        <p:cTn id="40" dur="1000" fill="hold"/>
                                        <p:tgtEl>
                                          <p:spTgt spid="18"/>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1000"/>
                                        <p:tgtEl>
                                          <p:spTgt spid="20"/>
                                        </p:tgtEl>
                                      </p:cBhvr>
                                    </p:animEffect>
                                    <p:anim calcmode="lin" valueType="num">
                                      <p:cBhvr>
                                        <p:cTn id="49" dur="1000" fill="hold"/>
                                        <p:tgtEl>
                                          <p:spTgt spid="20"/>
                                        </p:tgtEl>
                                        <p:attrNameLst>
                                          <p:attrName>ppt_x</p:attrName>
                                        </p:attrNameLst>
                                      </p:cBhvr>
                                      <p:tavLst>
                                        <p:tav tm="0">
                                          <p:val>
                                            <p:strVal val="#ppt_x"/>
                                          </p:val>
                                        </p:tav>
                                        <p:tav tm="100000">
                                          <p:val>
                                            <p:strVal val="#ppt_x"/>
                                          </p:val>
                                        </p:tav>
                                      </p:tavLst>
                                    </p:anim>
                                    <p:anim calcmode="lin" valueType="num">
                                      <p:cBhvr>
                                        <p:cTn id="50" dur="1000" fill="hold"/>
                                        <p:tgtEl>
                                          <p:spTgt spid="20"/>
                                        </p:tgtEl>
                                        <p:attrNameLst>
                                          <p:attrName>ppt_y</p:attrName>
                                        </p:attrNameLst>
                                      </p:cBhvr>
                                      <p:tavLst>
                                        <p:tav tm="0">
                                          <p:val>
                                            <p:strVal val="#ppt_y+.1"/>
                                          </p:val>
                                        </p:tav>
                                        <p:tav tm="100000">
                                          <p:val>
                                            <p:strVal val="#ppt_y"/>
                                          </p:val>
                                        </p:tav>
                                      </p:tavLst>
                                    </p:anim>
                                  </p:childTnLst>
                                </p:cTn>
                              </p:par>
                            </p:childTnLst>
                          </p:cTn>
                        </p:par>
                        <p:par>
                          <p:cTn id="51" fill="hold" nodeType="afterGroup">
                            <p:stCondLst>
                              <p:cond delay="1000"/>
                            </p:stCondLst>
                            <p:childTnLst>
                              <p:par>
                                <p:cTn id="52" presetID="22" presetClass="entr" presetSubtype="1" fill="hold" grpId="0" nodeType="after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wipe(up)">
                                      <p:cBhvr>
                                        <p:cTn id="54" dur="500"/>
                                        <p:tgtEl>
                                          <p:spTgt spid="10"/>
                                        </p:tgtEl>
                                      </p:cBhvr>
                                    </p:animEffect>
                                  </p:childTnLst>
                                </p:cTn>
                              </p:par>
                            </p:childTnLst>
                          </p:cTn>
                        </p:par>
                        <p:par>
                          <p:cTn id="55" fill="hold" nodeType="afterGroup">
                            <p:stCondLst>
                              <p:cond delay="1500"/>
                            </p:stCondLst>
                            <p:childTnLst>
                              <p:par>
                                <p:cTn id="56" presetID="22" presetClass="entr" presetSubtype="1"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up)">
                                      <p:cBhvr>
                                        <p:cTn id="58" dur="500"/>
                                        <p:tgtEl>
                                          <p:spTgt spid="12"/>
                                        </p:tgtEl>
                                      </p:cBhvr>
                                    </p:animEffect>
                                  </p:childTnLst>
                                </p:cTn>
                              </p:par>
                            </p:childTnLst>
                          </p:cTn>
                        </p:par>
                        <p:par>
                          <p:cTn id="59" fill="hold" nodeType="afterGroup">
                            <p:stCondLst>
                              <p:cond delay="2000"/>
                            </p:stCondLst>
                            <p:childTnLst>
                              <p:par>
                                <p:cTn id="60" presetID="22" presetClass="entr" presetSubtype="1"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ipe(up)">
                                      <p:cBhvr>
                                        <p:cTn id="6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8" grpId="0" animBg="1"/>
      <p:bldP spid="17" grpId="0" animBg="1"/>
      <p:bldP spid="11" grpId="0"/>
      <p:bldP spid="10" grpId="0"/>
      <p:bldP spid="16"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a:blip r:embed="rId3"/>
          <a:stretch>
            <a:fillRect/>
          </a:stretch>
        </p:blipFill>
        <p:spPr>
          <a:xfrm>
            <a:off x="6273358" y="828631"/>
            <a:ext cx="1531085" cy="626820"/>
          </a:xfrm>
          <a:prstGeom prst="rect">
            <a:avLst/>
          </a:prstGeom>
        </p:spPr>
      </p:pic>
      <p:pic>
        <p:nvPicPr>
          <p:cNvPr id="21" name="图片 20"/>
          <p:cNvPicPr>
            <a:picLocks noChangeAspect="1"/>
          </p:cNvPicPr>
          <p:nvPr/>
        </p:nvPicPr>
        <p:blipFill>
          <a:blip r:embed="rId3" cstate="email">
            <a:extLst>
              <a:ext uri="{28A0092B-C50C-407E-A947-70E740481C1C}">
                <a14:useLocalDpi xmlns:a14="http://schemas.microsoft.com/office/drawing/2010/main"/>
              </a:ext>
            </a:extLst>
          </a:blip>
          <a:srcRect r="53837"/>
          <a:stretch>
            <a:fillRect/>
          </a:stretch>
        </p:blipFill>
        <p:spPr>
          <a:xfrm>
            <a:off x="7742007" y="1602053"/>
            <a:ext cx="1183447" cy="1049534"/>
          </a:xfrm>
          <a:prstGeom prst="rect">
            <a:avLst/>
          </a:prstGeom>
        </p:spPr>
      </p:pic>
      <p:pic>
        <p:nvPicPr>
          <p:cNvPr id="22" name="图片 21"/>
          <p:cNvPicPr>
            <a:picLocks noChangeAspect="1"/>
          </p:cNvPicPr>
          <p:nvPr/>
        </p:nvPicPr>
        <p:blipFill>
          <a:blip r:embed="rId3"/>
          <a:stretch>
            <a:fillRect/>
          </a:stretch>
        </p:blipFill>
        <p:spPr>
          <a:xfrm flipH="1">
            <a:off x="-4249" y="400050"/>
            <a:ext cx="1942963" cy="795441"/>
          </a:xfrm>
          <a:prstGeom prst="rect">
            <a:avLst/>
          </a:prstGeom>
        </p:spPr>
      </p:pic>
      <p:pic>
        <p:nvPicPr>
          <p:cNvPr id="33" name="图片 3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03435" y="228455"/>
            <a:ext cx="1189113" cy="486818"/>
          </a:xfrm>
          <a:prstGeom prst="rect">
            <a:avLst/>
          </a:prstGeom>
        </p:spPr>
      </p:pic>
      <p:grpSp>
        <p:nvGrpSpPr>
          <p:cNvPr id="34" name="组合 33"/>
          <p:cNvGrpSpPr/>
          <p:nvPr/>
        </p:nvGrpSpPr>
        <p:grpSpPr>
          <a:xfrm>
            <a:off x="0" y="-1"/>
            <a:ext cx="9144001" cy="1292626"/>
            <a:chOff x="-327315" y="3793521"/>
            <a:chExt cx="9660708" cy="1365669"/>
          </a:xfrm>
        </p:grpSpPr>
        <p:pic>
          <p:nvPicPr>
            <p:cNvPr id="35" name="图片 34"/>
            <p:cNvPicPr>
              <a:picLocks noChangeAspect="1"/>
            </p:cNvPicPr>
            <p:nvPr/>
          </p:nvPicPr>
          <p:blipFill>
            <a:blip r:embed="rId4" cstate="email">
              <a:extLst>
                <a:ext uri="{28A0092B-C50C-407E-A947-70E740481C1C}">
                  <a14:useLocalDpi xmlns:a14="http://schemas.microsoft.com/office/drawing/2010/main"/>
                </a:ext>
              </a:extLst>
            </a:blip>
            <a:srcRect t="-2"/>
            <a:stretch>
              <a:fillRect/>
            </a:stretch>
          </p:blipFill>
          <p:spPr>
            <a:xfrm rot="10800000">
              <a:off x="7554161" y="3793522"/>
              <a:ext cx="1779232" cy="1365668"/>
            </a:xfrm>
            <a:prstGeom prst="rect">
              <a:avLst/>
            </a:prstGeom>
          </p:spPr>
        </p:pic>
        <p:pic>
          <p:nvPicPr>
            <p:cNvPr id="36" name="图片 3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V="1">
              <a:off x="6626468" y="3793521"/>
              <a:ext cx="2706922" cy="981859"/>
            </a:xfrm>
            <a:prstGeom prst="rect">
              <a:avLst/>
            </a:prstGeom>
          </p:spPr>
        </p:pic>
        <p:pic>
          <p:nvPicPr>
            <p:cNvPr id="37" name="图片 3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flipV="1">
              <a:off x="-327315" y="3793521"/>
              <a:ext cx="2118941" cy="981859"/>
            </a:xfrm>
            <a:prstGeom prst="rect">
              <a:avLst/>
            </a:prstGeom>
          </p:spPr>
        </p:pic>
        <p:pic>
          <p:nvPicPr>
            <p:cNvPr id="38" name="图片 37"/>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flipV="1">
              <a:off x="385774" y="3793522"/>
              <a:ext cx="2483504" cy="689654"/>
            </a:xfrm>
            <a:prstGeom prst="rect">
              <a:avLst/>
            </a:prstGeom>
          </p:spPr>
        </p:pic>
      </p:grpSp>
      <p:pic>
        <p:nvPicPr>
          <p:cNvPr id="39" name="图片 38"/>
          <p:cNvPicPr>
            <a:picLocks noChangeAspect="1"/>
          </p:cNvPicPr>
          <p:nvPr/>
        </p:nvPicPr>
        <p:blipFill>
          <a:blip r:embed="rId8"/>
          <a:stretch>
            <a:fillRect/>
          </a:stretch>
        </p:blipFill>
        <p:spPr>
          <a:xfrm>
            <a:off x="7122213" y="109272"/>
            <a:ext cx="1364463" cy="1334801"/>
          </a:xfrm>
          <a:prstGeom prst="rect">
            <a:avLst/>
          </a:prstGeom>
        </p:spPr>
      </p:pic>
      <p:grpSp>
        <p:nvGrpSpPr>
          <p:cNvPr id="7" name="组合 6"/>
          <p:cNvGrpSpPr/>
          <p:nvPr/>
        </p:nvGrpSpPr>
        <p:grpSpPr>
          <a:xfrm>
            <a:off x="1913537" y="1383616"/>
            <a:ext cx="5266295" cy="1687667"/>
            <a:chOff x="2249552" y="1048866"/>
            <a:chExt cx="5266295" cy="1687667"/>
          </a:xfrm>
        </p:grpSpPr>
        <p:sp>
          <p:nvSpPr>
            <p:cNvPr id="63" name="文本框 62"/>
            <p:cNvSpPr txBox="1"/>
            <p:nvPr/>
          </p:nvSpPr>
          <p:spPr>
            <a:xfrm>
              <a:off x="2290362" y="1100444"/>
              <a:ext cx="5222375" cy="1636089"/>
            </a:xfrm>
            <a:prstGeom prst="rect">
              <a:avLst/>
            </a:prstGeom>
            <a:noFill/>
          </p:spPr>
          <p:txBody>
            <a:bodyPr wrap="square" rtlCol="0">
              <a:spAutoFit/>
            </a:bodyPr>
            <a:lstStyle/>
            <a:p>
              <a:pPr algn="ctr">
                <a:lnSpc>
                  <a:spcPct val="114000"/>
                </a:lnSpc>
              </a:pPr>
              <a:r>
                <a:rPr lang="zh-CN" altLang="en-US" sz="4400" b="1" spc="300">
                  <a:solidFill>
                    <a:schemeClr val="bg1">
                      <a:lumMod val="85000"/>
                    </a:schemeClr>
                  </a:solidFill>
                  <a:latin typeface="微软雅黑"/>
                  <a:ea typeface="微软雅黑"/>
                  <a:sym typeface="微软雅黑"/>
                </a:rPr>
                <a:t>第二章</a:t>
              </a:r>
              <a:endParaRPr lang="en-US" altLang="zh-CN" sz="4400" b="1" spc="300">
                <a:solidFill>
                  <a:schemeClr val="bg1">
                    <a:lumMod val="85000"/>
                  </a:schemeClr>
                </a:solidFill>
                <a:latin typeface="微软雅黑"/>
                <a:ea typeface="微软雅黑"/>
                <a:sym typeface="微软雅黑"/>
              </a:endParaRPr>
            </a:p>
            <a:p>
              <a:pPr algn="ctr">
                <a:lnSpc>
                  <a:spcPct val="114000"/>
                </a:lnSpc>
              </a:pPr>
              <a:r>
                <a:rPr lang="zh-CN" altLang="en-US" sz="4400" b="1" spc="300">
                  <a:solidFill>
                    <a:schemeClr val="bg1">
                      <a:lumMod val="85000"/>
                    </a:schemeClr>
                  </a:solidFill>
                  <a:latin typeface="微软雅黑"/>
                  <a:ea typeface="微软雅黑"/>
                  <a:sym typeface="微软雅黑"/>
                </a:rPr>
                <a:t>近视的成因及危害</a:t>
              </a:r>
            </a:p>
          </p:txBody>
        </p:sp>
        <p:sp>
          <p:nvSpPr>
            <p:cNvPr id="43" name="文本框 42"/>
            <p:cNvSpPr txBox="1"/>
            <p:nvPr/>
          </p:nvSpPr>
          <p:spPr>
            <a:xfrm>
              <a:off x="2249552" y="1048866"/>
              <a:ext cx="5266295" cy="1636089"/>
            </a:xfrm>
            <a:prstGeom prst="rect">
              <a:avLst/>
            </a:prstGeom>
            <a:noFill/>
          </p:spPr>
          <p:txBody>
            <a:bodyPr wrap="square" rtlCol="0">
              <a:spAutoFit/>
            </a:bodyPr>
            <a:lstStyle/>
            <a:p>
              <a:pPr algn="ctr">
                <a:lnSpc>
                  <a:spcPct val="114000"/>
                </a:lnSpc>
              </a:pPr>
              <a:r>
                <a:rPr lang="zh-CN" altLang="en-US" sz="4400" b="1" spc="300" dirty="0">
                  <a:solidFill>
                    <a:srgbClr val="92D050"/>
                  </a:solidFill>
                  <a:effectLst>
                    <a:outerShdw blurRad="38100" dist="38100" dir="2700000" algn="tl">
                      <a:srgbClr val="000000">
                        <a:alpha val="43137"/>
                      </a:srgbClr>
                    </a:outerShdw>
                  </a:effectLst>
                  <a:latin typeface="微软雅黑"/>
                  <a:ea typeface="微软雅黑"/>
                  <a:sym typeface="微软雅黑"/>
                </a:rPr>
                <a:t>第二章</a:t>
              </a:r>
              <a:endParaRPr lang="en-US" altLang="zh-CN" sz="4400" b="1" spc="300" dirty="0">
                <a:solidFill>
                  <a:srgbClr val="92D050"/>
                </a:solidFill>
                <a:effectLst>
                  <a:outerShdw blurRad="38100" dist="38100" dir="2700000" algn="tl">
                    <a:srgbClr val="000000">
                      <a:alpha val="43137"/>
                    </a:srgbClr>
                  </a:outerShdw>
                </a:effectLst>
                <a:latin typeface="微软雅黑"/>
                <a:ea typeface="微软雅黑"/>
                <a:sym typeface="微软雅黑"/>
              </a:endParaRPr>
            </a:p>
            <a:p>
              <a:pPr algn="ctr">
                <a:lnSpc>
                  <a:spcPct val="114000"/>
                </a:lnSpc>
              </a:pPr>
              <a:r>
                <a:rPr lang="zh-CN" altLang="en-US" sz="4400" b="1" spc="300" dirty="0">
                  <a:solidFill>
                    <a:srgbClr val="968CFF"/>
                  </a:solidFill>
                  <a:effectLst>
                    <a:outerShdw blurRad="38100" dist="38100" dir="2700000" algn="tl">
                      <a:srgbClr val="000000">
                        <a:alpha val="43137"/>
                      </a:srgbClr>
                    </a:outerShdw>
                  </a:effectLst>
                  <a:latin typeface="微软雅黑"/>
                  <a:ea typeface="微软雅黑"/>
                  <a:sym typeface="微软雅黑"/>
                </a:rPr>
                <a:t>近视的成因及危害</a:t>
              </a:r>
            </a:p>
          </p:txBody>
        </p:sp>
      </p:grpSp>
      <p:pic>
        <p:nvPicPr>
          <p:cNvPr id="3" name="图片 2"/>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V="1">
            <a:off x="1065336" y="1845970"/>
            <a:ext cx="394480" cy="394480"/>
          </a:xfrm>
          <a:prstGeom prst="rect">
            <a:avLst/>
          </a:prstGeom>
        </p:spPr>
      </p:pic>
      <p:pic>
        <p:nvPicPr>
          <p:cNvPr id="50" name="图片 49"/>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046234" y="3386989"/>
            <a:ext cx="625390" cy="457978"/>
          </a:xfrm>
          <a:prstGeom prst="rect">
            <a:avLst/>
          </a:prstGeom>
        </p:spPr>
      </p:pic>
      <p:grpSp>
        <p:nvGrpSpPr>
          <p:cNvPr id="51" name="组合 50"/>
          <p:cNvGrpSpPr/>
          <p:nvPr/>
        </p:nvGrpSpPr>
        <p:grpSpPr>
          <a:xfrm>
            <a:off x="2522034" y="587178"/>
            <a:ext cx="4161142" cy="798949"/>
            <a:chOff x="2671198" y="2953054"/>
            <a:chExt cx="4161142" cy="798949"/>
          </a:xfrm>
        </p:grpSpPr>
        <p:sp>
          <p:nvSpPr>
            <p:cNvPr id="52" name="文本框 51"/>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3" name="文本框 52"/>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54" name="文本框 53"/>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55" name="文本框 54"/>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56" name="文本框 55"/>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grpSp>
        <p:nvGrpSpPr>
          <p:cNvPr id="57" name="组合 56"/>
          <p:cNvGrpSpPr/>
          <p:nvPr/>
        </p:nvGrpSpPr>
        <p:grpSpPr>
          <a:xfrm>
            <a:off x="2699715" y="3632435"/>
            <a:ext cx="4161142" cy="798949"/>
            <a:chOff x="2671198" y="2953054"/>
            <a:chExt cx="4161142" cy="798949"/>
          </a:xfrm>
        </p:grpSpPr>
        <p:sp>
          <p:nvSpPr>
            <p:cNvPr id="58" name="文本框 57"/>
            <p:cNvSpPr txBox="1"/>
            <p:nvPr/>
          </p:nvSpPr>
          <p:spPr>
            <a:xfrm>
              <a:off x="3707704" y="3167228"/>
              <a:ext cx="388307" cy="584775"/>
            </a:xfrm>
            <a:prstGeom prst="rect">
              <a:avLst/>
            </a:prstGeom>
            <a:noFill/>
          </p:spPr>
          <p:txBody>
            <a:bodyPr wrap="square" rtlCol="0">
              <a:spAutoFit/>
            </a:bodyPr>
            <a:lstStyle/>
            <a:p>
              <a:r>
                <a:rPr lang="en-US" altLang="zh-CN" sz="3200" b="1">
                  <a:solidFill>
                    <a:srgbClr val="FFFF00">
                      <a:alpha val="46000"/>
                    </a:srgbClr>
                  </a:solidFill>
                  <a:latin typeface="微软雅黑"/>
                  <a:ea typeface="微软雅黑"/>
                  <a:sym typeface="微软雅黑"/>
                </a:rPr>
                <a:t>E</a:t>
              </a:r>
              <a:endParaRPr lang="zh-CN" altLang="en-US" sz="3200" b="1">
                <a:solidFill>
                  <a:srgbClr val="FFFF00">
                    <a:alpha val="46000"/>
                  </a:srgbClr>
                </a:solidFill>
                <a:latin typeface="微软雅黑"/>
                <a:ea typeface="微软雅黑"/>
                <a:sym typeface="微软雅黑"/>
              </a:endParaRPr>
            </a:p>
          </p:txBody>
        </p:sp>
        <p:sp>
          <p:nvSpPr>
            <p:cNvPr id="59" name="文本框 58"/>
            <p:cNvSpPr txBox="1"/>
            <p:nvPr/>
          </p:nvSpPr>
          <p:spPr>
            <a:xfrm>
              <a:off x="2671198" y="2968343"/>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sp>
          <p:nvSpPr>
            <p:cNvPr id="60" name="文本框 59"/>
            <p:cNvSpPr txBox="1"/>
            <p:nvPr/>
          </p:nvSpPr>
          <p:spPr>
            <a:xfrm rot="16200000">
              <a:off x="5526769" y="2962542"/>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1" name="文本框 60"/>
            <p:cNvSpPr txBox="1"/>
            <p:nvPr/>
          </p:nvSpPr>
          <p:spPr>
            <a:xfrm rot="5400000">
              <a:off x="6345799" y="3051018"/>
              <a:ext cx="388307" cy="584775"/>
            </a:xfrm>
            <a:prstGeom prst="rect">
              <a:avLst/>
            </a:prstGeom>
            <a:noFill/>
          </p:spPr>
          <p:txBody>
            <a:bodyPr wrap="square" rtlCol="0">
              <a:spAutoFit/>
            </a:bodyPr>
            <a:lstStyle/>
            <a:p>
              <a:r>
                <a:rPr lang="en-US" altLang="zh-CN" sz="3200" b="1">
                  <a:solidFill>
                    <a:srgbClr val="92D050">
                      <a:alpha val="46000"/>
                    </a:srgbClr>
                  </a:solidFill>
                  <a:latin typeface="微软雅黑"/>
                  <a:ea typeface="微软雅黑"/>
                  <a:sym typeface="微软雅黑"/>
                </a:rPr>
                <a:t>E</a:t>
              </a:r>
              <a:endParaRPr lang="zh-CN" altLang="en-US" sz="3200" b="1">
                <a:solidFill>
                  <a:srgbClr val="92D050">
                    <a:alpha val="46000"/>
                  </a:srgbClr>
                </a:solidFill>
                <a:latin typeface="微软雅黑"/>
                <a:ea typeface="微软雅黑"/>
                <a:sym typeface="微软雅黑"/>
              </a:endParaRPr>
            </a:p>
          </p:txBody>
        </p:sp>
        <p:sp>
          <p:nvSpPr>
            <p:cNvPr id="62" name="文本框 61"/>
            <p:cNvSpPr txBox="1"/>
            <p:nvPr/>
          </p:nvSpPr>
          <p:spPr>
            <a:xfrm>
              <a:off x="5051480" y="3251334"/>
              <a:ext cx="388307" cy="400110"/>
            </a:xfrm>
            <a:prstGeom prst="rect">
              <a:avLst/>
            </a:prstGeom>
            <a:noFill/>
          </p:spPr>
          <p:txBody>
            <a:bodyPr wrap="square" rtlCol="0">
              <a:spAutoFit/>
            </a:bodyPr>
            <a:lstStyle/>
            <a:p>
              <a:r>
                <a:rPr lang="en-US" altLang="zh-CN" sz="2000" b="1">
                  <a:solidFill>
                    <a:srgbClr val="968CFF">
                      <a:alpha val="46000"/>
                    </a:srgbClr>
                  </a:solidFill>
                  <a:latin typeface="微软雅黑"/>
                  <a:ea typeface="微软雅黑"/>
                  <a:sym typeface="微软雅黑"/>
                </a:rPr>
                <a:t>E</a:t>
              </a:r>
              <a:endParaRPr lang="zh-CN" altLang="en-US" sz="2000" b="1">
                <a:solidFill>
                  <a:srgbClr val="968CFF">
                    <a:alpha val="46000"/>
                  </a:srgbClr>
                </a:solidFill>
                <a:latin typeface="微软雅黑"/>
                <a:ea typeface="微软雅黑"/>
                <a:sym typeface="微软雅黑"/>
              </a:endParaRPr>
            </a:p>
          </p:txBody>
        </p:sp>
      </p:grpSp>
      <p:sp>
        <p:nvSpPr>
          <p:cNvPr id="64" name="文本框 63"/>
          <p:cNvSpPr txBox="1"/>
          <p:nvPr/>
        </p:nvSpPr>
        <p:spPr>
          <a:xfrm rot="16200000">
            <a:off x="852080" y="2464197"/>
            <a:ext cx="388307" cy="369332"/>
          </a:xfrm>
          <a:prstGeom prst="rect">
            <a:avLst/>
          </a:prstGeom>
          <a:noFill/>
        </p:spPr>
        <p:txBody>
          <a:bodyPr wrap="square" rtlCol="0">
            <a:spAutoFit/>
          </a:bodyPr>
          <a:lstStyle/>
          <a:p>
            <a:r>
              <a:rPr lang="en-US" altLang="zh-CN" sz="1800" b="1">
                <a:solidFill>
                  <a:srgbClr val="E25BDD">
                    <a:alpha val="46000"/>
                  </a:srgbClr>
                </a:solidFill>
                <a:latin typeface="微软雅黑"/>
                <a:ea typeface="微软雅黑"/>
                <a:sym typeface="微软雅黑"/>
              </a:rPr>
              <a:t>E</a:t>
            </a:r>
            <a:endParaRPr lang="zh-CN" altLang="en-US" sz="1800" b="1">
              <a:solidFill>
                <a:srgbClr val="E25BDD">
                  <a:alpha val="46000"/>
                </a:srgbClr>
              </a:solidFill>
              <a:latin typeface="微软雅黑"/>
              <a:ea typeface="微软雅黑"/>
              <a:sym typeface="微软雅黑"/>
            </a:endParaRPr>
          </a:p>
        </p:txBody>
      </p:sp>
      <p:sp>
        <p:nvSpPr>
          <p:cNvPr id="65" name="文本框 64"/>
          <p:cNvSpPr txBox="1"/>
          <p:nvPr/>
        </p:nvSpPr>
        <p:spPr>
          <a:xfrm>
            <a:off x="578925" y="1313248"/>
            <a:ext cx="388307" cy="461665"/>
          </a:xfrm>
          <a:prstGeom prst="rect">
            <a:avLst/>
          </a:prstGeom>
          <a:noFill/>
        </p:spPr>
        <p:txBody>
          <a:bodyPr wrap="square" rtlCol="0">
            <a:spAutoFit/>
          </a:bodyPr>
          <a:lstStyle/>
          <a:p>
            <a:r>
              <a:rPr lang="en-US" altLang="zh-CN" sz="2400" b="1">
                <a:solidFill>
                  <a:srgbClr val="968CFF">
                    <a:alpha val="46000"/>
                  </a:srgbClr>
                </a:solidFill>
                <a:latin typeface="微软雅黑"/>
                <a:ea typeface="微软雅黑"/>
                <a:sym typeface="微软雅黑"/>
              </a:rPr>
              <a:t>E</a:t>
            </a:r>
            <a:endParaRPr lang="zh-CN" altLang="en-US" sz="2400" b="1">
              <a:solidFill>
                <a:srgbClr val="968CFF">
                  <a:alpha val="46000"/>
                </a:srgbClr>
              </a:solidFill>
              <a:latin typeface="微软雅黑"/>
              <a:ea typeface="微软雅黑"/>
              <a:sym typeface="微软雅黑"/>
            </a:endParaRPr>
          </a:p>
        </p:txBody>
      </p:sp>
      <p:pic>
        <p:nvPicPr>
          <p:cNvPr id="2" name="图片 1"/>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3088707" y="2755345"/>
            <a:ext cx="2989043" cy="2989043"/>
          </a:xfrm>
          <a:prstGeom prst="rect">
            <a:avLst/>
          </a:prstGeom>
        </p:spPr>
      </p:pic>
    </p:spTree>
    <p:extLst>
      <p:ext uri="{BB962C8B-B14F-4D97-AF65-F5344CB8AC3E}">
        <p14:creationId xmlns:p14="http://schemas.microsoft.com/office/powerpoint/2010/main" val="947725200"/>
      </p:ext>
    </p:extLst>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anim calcmode="lin" valueType="num">
                                      <p:cBhvr>
                                        <p:cTn id="8" dur="1000" fill="hold"/>
                                        <p:tgtEl>
                                          <p:spTgt spid="34"/>
                                        </p:tgtEl>
                                        <p:attrNameLst>
                                          <p:attrName>ppt_x</p:attrName>
                                        </p:attrNameLst>
                                      </p:cBhvr>
                                      <p:tavLst>
                                        <p:tav tm="0">
                                          <p:val>
                                            <p:strVal val="#ppt_x"/>
                                          </p:val>
                                        </p:tav>
                                        <p:tav tm="100000">
                                          <p:val>
                                            <p:strVal val="#ppt_x"/>
                                          </p:val>
                                        </p:tav>
                                      </p:tavLst>
                                    </p:anim>
                                    <p:anim calcmode="lin" valueType="num">
                                      <p:cBhvr>
                                        <p:cTn id="9" dur="1000" fill="hold"/>
                                        <p:tgtEl>
                                          <p:spTgt spid="3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 presetClass="entr" presetSubtype="8"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0-#ppt_w/2"/>
                                          </p:val>
                                        </p:tav>
                                        <p:tav tm="100000">
                                          <p:val>
                                            <p:strVal val="#ppt_x"/>
                                          </p:val>
                                        </p:tav>
                                      </p:tavLst>
                                    </p:anim>
                                    <p:anim calcmode="lin" valueType="num">
                                      <p:cBhvr additive="base">
                                        <p:cTn id="14" dur="500" fill="hold"/>
                                        <p:tgtEl>
                                          <p:spTgt spid="22"/>
                                        </p:tgtEl>
                                        <p:attrNameLst>
                                          <p:attrName>ppt_y</p:attrName>
                                        </p:attrNameLst>
                                      </p:cBhvr>
                                      <p:tavLst>
                                        <p:tav tm="0">
                                          <p:val>
                                            <p:strVal val="#ppt_y"/>
                                          </p:val>
                                        </p:tav>
                                        <p:tav tm="100000">
                                          <p:val>
                                            <p:strVal val="#ppt_y"/>
                                          </p:val>
                                        </p:tav>
                                      </p:tavLst>
                                    </p:anim>
                                  </p:childTnLst>
                                </p:cTn>
                              </p:par>
                              <p:par>
                                <p:cTn id="15" presetID="2" presetClass="entr" presetSubtype="9"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0-#ppt_w/2"/>
                                          </p:val>
                                        </p:tav>
                                        <p:tav tm="100000">
                                          <p:val>
                                            <p:strVal val="#ppt_x"/>
                                          </p:val>
                                        </p:tav>
                                      </p:tavLst>
                                    </p:anim>
                                    <p:anim calcmode="lin" valueType="num">
                                      <p:cBhvr additive="base">
                                        <p:cTn id="18" dur="500" fill="hold"/>
                                        <p:tgtEl>
                                          <p:spTgt spid="33"/>
                                        </p:tgtEl>
                                        <p:attrNameLst>
                                          <p:attrName>ppt_y</p:attrName>
                                        </p:attrNameLst>
                                      </p:cBhvr>
                                      <p:tavLst>
                                        <p:tav tm="0">
                                          <p:val>
                                            <p:strVal val="0-#ppt_h/2"/>
                                          </p:val>
                                        </p:tav>
                                        <p:tav tm="100000">
                                          <p:val>
                                            <p:strVal val="#ppt_y"/>
                                          </p:val>
                                        </p:tav>
                                      </p:tavLst>
                                    </p:anim>
                                  </p:childTnLst>
                                </p:cTn>
                              </p:par>
                              <p:par>
                                <p:cTn id="19" presetID="2" presetClass="entr" presetSubtype="3"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1+#ppt_w/2"/>
                                          </p:val>
                                        </p:tav>
                                        <p:tav tm="100000">
                                          <p:val>
                                            <p:strVal val="#ppt_x"/>
                                          </p:val>
                                        </p:tav>
                                      </p:tavLst>
                                    </p:anim>
                                    <p:anim calcmode="lin" valueType="num">
                                      <p:cBhvr additive="base">
                                        <p:cTn id="22" dur="500" fill="hold"/>
                                        <p:tgtEl>
                                          <p:spTgt spid="20"/>
                                        </p:tgtEl>
                                        <p:attrNameLst>
                                          <p:attrName>ppt_y</p:attrName>
                                        </p:attrNameLst>
                                      </p:cBhvr>
                                      <p:tavLst>
                                        <p:tav tm="0">
                                          <p:val>
                                            <p:strVal val="0-#ppt_h/2"/>
                                          </p:val>
                                        </p:tav>
                                        <p:tav tm="100000">
                                          <p:val>
                                            <p:strVal val="#ppt_y"/>
                                          </p:val>
                                        </p:tav>
                                      </p:tavLst>
                                    </p:anim>
                                  </p:childTnLst>
                                </p:cTn>
                              </p:par>
                            </p:childTnLst>
                          </p:cTn>
                        </p:par>
                        <p:par>
                          <p:cTn id="23" fill="hold" nodeType="afterGroup">
                            <p:stCondLst>
                              <p:cond delay="1500"/>
                            </p:stCondLst>
                            <p:childTnLst>
                              <p:par>
                                <p:cTn id="24" presetID="53" presetClass="entr" presetSubtype="0" fill="hold" nodeType="afterEffect">
                                  <p:stCondLst>
                                    <p:cond delay="0"/>
                                  </p:stCondLst>
                                  <p:childTnLst>
                                    <p:set>
                                      <p:cBhvr>
                                        <p:cTn id="25" dur="1" fill="hold">
                                          <p:stCondLst>
                                            <p:cond delay="0"/>
                                          </p:stCondLst>
                                        </p:cTn>
                                        <p:tgtEl>
                                          <p:spTgt spid="39"/>
                                        </p:tgtEl>
                                        <p:attrNameLst>
                                          <p:attrName>style.visibility</p:attrName>
                                        </p:attrNameLst>
                                      </p:cBhvr>
                                      <p:to>
                                        <p:strVal val="visible"/>
                                      </p:to>
                                    </p:set>
                                    <p:anim calcmode="lin" valueType="num">
                                      <p:cBhvr>
                                        <p:cTn id="26" dur="500" fill="hold"/>
                                        <p:tgtEl>
                                          <p:spTgt spid="39"/>
                                        </p:tgtEl>
                                        <p:attrNameLst>
                                          <p:attrName>ppt_w</p:attrName>
                                        </p:attrNameLst>
                                      </p:cBhvr>
                                      <p:tavLst>
                                        <p:tav tm="0">
                                          <p:val>
                                            <p:fltVal val="0"/>
                                          </p:val>
                                        </p:tav>
                                        <p:tav tm="100000">
                                          <p:val>
                                            <p:strVal val="#ppt_w"/>
                                          </p:val>
                                        </p:tav>
                                      </p:tavLst>
                                    </p:anim>
                                    <p:anim calcmode="lin" valueType="num">
                                      <p:cBhvr>
                                        <p:cTn id="27" dur="500" fill="hold"/>
                                        <p:tgtEl>
                                          <p:spTgt spid="39"/>
                                        </p:tgtEl>
                                        <p:attrNameLst>
                                          <p:attrName>ppt_h</p:attrName>
                                        </p:attrNameLst>
                                      </p:cBhvr>
                                      <p:tavLst>
                                        <p:tav tm="0">
                                          <p:val>
                                            <p:fltVal val="0"/>
                                          </p:val>
                                        </p:tav>
                                        <p:tav tm="100000">
                                          <p:val>
                                            <p:strVal val="#ppt_h"/>
                                          </p:val>
                                        </p:tav>
                                      </p:tavLst>
                                    </p:anim>
                                    <p:animEffect transition="in" filter="fade">
                                      <p:cBhvr>
                                        <p:cTn id="28" dur="500"/>
                                        <p:tgtEl>
                                          <p:spTgt spid="39"/>
                                        </p:tgtEl>
                                      </p:cBhvr>
                                    </p:animEffect>
                                  </p:childTnLst>
                                </p:cTn>
                              </p:par>
                              <p:par>
                                <p:cTn id="29" presetID="2" presetClass="entr" presetSubtype="2"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1+#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cond evt="onBegin" delay="0">
                          <p:tn val="32"/>
                        </p:cond>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5"/>
                                        </p:tgtEl>
                                        <p:attrNameLst>
                                          <p:attrName>style.visibility</p:attrName>
                                        </p:attrNameLst>
                                      </p:cBhvr>
                                      <p:to>
                                        <p:strVal val="visible"/>
                                      </p:to>
                                    </p:set>
                                    <p:animEffect transition="in" filter="fade">
                                      <p:cBhvr>
                                        <p:cTn id="37" dur="500"/>
                                        <p:tgtEl>
                                          <p:spTgt spid="65"/>
                                        </p:tgtEl>
                                      </p:cBhvr>
                                    </p:animEffect>
                                  </p:childTnLst>
                                </p:cTn>
                              </p:par>
                              <p:par>
                                <p:cTn id="38" presetID="10" presetClass="entr" presetSubtype="0" fill="hold" nodeType="with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fade">
                                      <p:cBhvr>
                                        <p:cTn id="40" dur="500"/>
                                        <p:tgtEl>
                                          <p:spTgt spid="5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fade">
                                      <p:cBhvr>
                                        <p:cTn id="43" dur="500"/>
                                        <p:tgtEl>
                                          <p:spTgt spid="64"/>
                                        </p:tgtEl>
                                      </p:cBhvr>
                                    </p:animEffect>
                                  </p:childTnLst>
                                </p:cTn>
                              </p:par>
                              <p:par>
                                <p:cTn id="44" presetID="10" presetClass="entr" presetSubtype="0" fill="hold" nodeType="withEffect">
                                  <p:stCondLst>
                                    <p:cond delay="0"/>
                                  </p:stCondLst>
                                  <p:childTnLst>
                                    <p:set>
                                      <p:cBhvr>
                                        <p:cTn id="45" dur="1" fill="hold">
                                          <p:stCondLst>
                                            <p:cond delay="0"/>
                                          </p:stCondLst>
                                        </p:cTn>
                                        <p:tgtEl>
                                          <p:spTgt spid="57"/>
                                        </p:tgtEl>
                                        <p:attrNameLst>
                                          <p:attrName>style.visibility</p:attrName>
                                        </p:attrNameLst>
                                      </p:cBhvr>
                                      <p:to>
                                        <p:strVal val="visible"/>
                                      </p:to>
                                    </p:set>
                                    <p:animEffect transition="in" filter="fade">
                                      <p:cBhvr>
                                        <p:cTn id="46" dur="500"/>
                                        <p:tgtEl>
                                          <p:spTgt spid="57"/>
                                        </p:tgtEl>
                                      </p:cBhvr>
                                    </p:animEffect>
                                  </p:childTnLst>
                                </p:cTn>
                              </p:par>
                            </p:childTnLst>
                          </p:cTn>
                        </p:par>
                      </p:childTnLst>
                    </p:cTn>
                  </p:par>
                  <p:par>
                    <p:cTn id="47" fill="hold" nodeType="clickPar">
                      <p:stCondLst>
                        <p:cond delay="indefinite"/>
                        <p:cond evt="onBegin" delay="0">
                          <p:tn val="46"/>
                        </p:cond>
                      </p:stCondLst>
                      <p:childTnLst>
                        <p:par>
                          <p:cTn id="48" fill="hold" nodeType="afterGroup">
                            <p:stCondLst>
                              <p:cond delay="0"/>
                            </p:stCondLst>
                            <p:childTnLst>
                              <p:par>
                                <p:cTn id="49" presetID="10" presetClass="entr" presetSubtype="0" fill="hold" nodeType="clickEffect">
                                  <p:stCondLst>
                                    <p:cond delay="0"/>
                                  </p:stCondLst>
                                  <p:childTnLst>
                                    <p:set>
                                      <p:cBhvr>
                                        <p:cTn id="50" dur="1" fill="hold">
                                          <p:stCondLst>
                                            <p:cond delay="0"/>
                                          </p:stCondLst>
                                        </p:cTn>
                                        <p:tgtEl>
                                          <p:spTgt spid="50"/>
                                        </p:tgtEl>
                                        <p:attrNameLst>
                                          <p:attrName>style.visibility</p:attrName>
                                        </p:attrNameLst>
                                      </p:cBhvr>
                                      <p:to>
                                        <p:strVal val="visible"/>
                                      </p:to>
                                    </p:set>
                                    <p:animEffect transition="in" filter="fade">
                                      <p:cBhvr>
                                        <p:cTn id="51" dur="500"/>
                                        <p:tgtEl>
                                          <p:spTgt spid="50"/>
                                        </p:tgtEl>
                                      </p:cBhvr>
                                    </p:animEffect>
                                  </p:childTnLst>
                                </p:cTn>
                              </p:par>
                            </p:childTnLst>
                          </p:cTn>
                        </p:par>
                      </p:childTnLst>
                    </p:cTn>
                  </p:par>
                  <p:par>
                    <p:cTn id="52" fill="hold" nodeType="clickPar">
                      <p:stCondLst>
                        <p:cond delay="indefinite"/>
                        <p:cond evt="onBegin" delay="0">
                          <p:tn val="51"/>
                        </p:cond>
                      </p:stCondLst>
                      <p:childTnLst>
                        <p:par>
                          <p:cTn id="53" fill="hold" nodeType="afterGroup">
                            <p:stCondLst>
                              <p:cond delay="0"/>
                            </p:stCondLst>
                            <p:childTnLst>
                              <p:par>
                                <p:cTn id="54" presetID="22" presetClass="entr" presetSubtype="4" fill="hold"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down)">
                                      <p:cBhvr>
                                        <p:cTn id="56" dur="500"/>
                                        <p:tgtEl>
                                          <p:spTgt spid="7"/>
                                        </p:tgtEl>
                                      </p:cBhvr>
                                    </p:animEffect>
                                  </p:childTnLst>
                                </p:cTn>
                              </p:par>
                            </p:childTnLst>
                          </p:cTn>
                        </p:par>
                      </p:childTnLst>
                    </p:cTn>
                  </p:par>
                  <p:par>
                    <p:cTn id="57" fill="hold" nodeType="clickPar">
                      <p:stCondLst>
                        <p:cond delay="indefinite"/>
                        <p:cond evt="onBegin" delay="0">
                          <p:tn val="56"/>
                        </p:cond>
                      </p:stCondLst>
                      <p:childTnLst>
                        <p:par>
                          <p:cTn id="58" fill="hold" nodeType="afterGroup">
                            <p:stCondLst>
                              <p:cond delay="0"/>
                            </p:stCondLst>
                            <p:childTnLst>
                              <p:par>
                                <p:cTn id="59" presetID="42" presetClass="entr" presetSubtype="0" fill="hold" nodeType="click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fade">
                                      <p:cBhvr>
                                        <p:cTn id="61" dur="1000"/>
                                        <p:tgtEl>
                                          <p:spTgt spid="2"/>
                                        </p:tgtEl>
                                      </p:cBhvr>
                                    </p:animEffect>
                                    <p:anim calcmode="lin" valueType="num">
                                      <p:cBhvr>
                                        <p:cTn id="62" dur="1000" fill="hold"/>
                                        <p:tgtEl>
                                          <p:spTgt spid="2"/>
                                        </p:tgtEl>
                                        <p:attrNameLst>
                                          <p:attrName>ppt_x</p:attrName>
                                        </p:attrNameLst>
                                      </p:cBhvr>
                                      <p:tavLst>
                                        <p:tav tm="0">
                                          <p:val>
                                            <p:strVal val="#ppt_x"/>
                                          </p:val>
                                        </p:tav>
                                        <p:tav tm="100000">
                                          <p:val>
                                            <p:strVal val="#ppt_x"/>
                                          </p:val>
                                        </p:tav>
                                      </p:tavLst>
                                    </p:anim>
                                    <p:anim calcmode="lin" valueType="num">
                                      <p:cBhvr>
                                        <p:cTn id="6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875979" y="1139868"/>
            <a:ext cx="5915719" cy="3265118"/>
            <a:chOff x="721676" y="815504"/>
            <a:chExt cx="6356833" cy="3633324"/>
          </a:xfrm>
        </p:grpSpPr>
        <p:sp>
          <p:nvSpPr>
            <p:cNvPr id="9" name="剪去单角的矩形 8"/>
            <p:cNvSpPr/>
            <p:nvPr/>
          </p:nvSpPr>
          <p:spPr>
            <a:xfrm>
              <a:off x="1064236" y="951884"/>
              <a:ext cx="5686425" cy="3389661"/>
            </a:xfrm>
            <a:prstGeom prst="snip1Rect">
              <a:avLst>
                <a:gd name="adj" fmla="val 4399"/>
              </a:avLst>
            </a:prstGeom>
            <a:solidFill>
              <a:schemeClr val="bg1"/>
            </a:solidFill>
            <a:ln>
              <a:noFill/>
            </a:ln>
            <a:effectLst>
              <a:outerShdw blurRad="38100" dist="127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10" name="圆角矩形 9"/>
            <p:cNvSpPr/>
            <p:nvPr/>
          </p:nvSpPr>
          <p:spPr>
            <a:xfrm>
              <a:off x="1442192" y="1277392"/>
              <a:ext cx="4930512" cy="2738645"/>
            </a:xfrm>
            <a:prstGeom prst="roundRect">
              <a:avLst>
                <a:gd name="adj" fmla="val 193"/>
              </a:avLst>
            </a:prstGeom>
            <a:noFill/>
            <a:ln w="19050">
              <a:solidFill>
                <a:srgbClr val="4EB30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15" name="矩形 14"/>
            <p:cNvSpPr/>
            <p:nvPr/>
          </p:nvSpPr>
          <p:spPr>
            <a:xfrm rot="1760124">
              <a:off x="775336" y="862561"/>
              <a:ext cx="628309" cy="257175"/>
            </a:xfrm>
            <a:prstGeom prst="rect">
              <a:avLst/>
            </a:prstGeom>
            <a:solidFill>
              <a:srgbClr val="FFC000">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18" name="矩形 17"/>
            <p:cNvSpPr/>
            <p:nvPr/>
          </p:nvSpPr>
          <p:spPr>
            <a:xfrm rot="19942792">
              <a:off x="721676" y="4191653"/>
              <a:ext cx="628309" cy="257175"/>
            </a:xfrm>
            <a:prstGeom prst="rect">
              <a:avLst/>
            </a:prstGeom>
            <a:solidFill>
              <a:srgbClr val="FFC000">
                <a:alpha val="7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19" name="矩形 18"/>
            <p:cNvSpPr/>
            <p:nvPr/>
          </p:nvSpPr>
          <p:spPr>
            <a:xfrm rot="922134">
              <a:off x="6450200" y="4139325"/>
              <a:ext cx="628309" cy="257175"/>
            </a:xfrm>
            <a:prstGeom prst="rect">
              <a:avLst/>
            </a:prstGeom>
            <a:solidFill>
              <a:srgbClr val="FFC000">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sp>
          <p:nvSpPr>
            <p:cNvPr id="21" name="矩形 20"/>
            <p:cNvSpPr/>
            <p:nvPr/>
          </p:nvSpPr>
          <p:spPr>
            <a:xfrm rot="19822044">
              <a:off x="5282371" y="815504"/>
              <a:ext cx="628309" cy="257175"/>
            </a:xfrm>
            <a:prstGeom prst="rect">
              <a:avLst/>
            </a:prstGeom>
            <a:solidFill>
              <a:srgbClr val="FFC000">
                <a:alpha val="5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800">
                <a:latin typeface="微软雅黑"/>
                <a:ea typeface="微软雅黑"/>
                <a:sym typeface="微软雅黑"/>
              </a:endParaRPr>
            </a:p>
          </p:txBody>
        </p:sp>
      </p:grpSp>
      <p:sp>
        <p:nvSpPr>
          <p:cNvPr id="11" name="文本框 23"/>
          <p:cNvSpPr txBox="1"/>
          <p:nvPr/>
        </p:nvSpPr>
        <p:spPr>
          <a:xfrm>
            <a:off x="1187106" y="591038"/>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近视眼的成因及其危害</a:t>
            </a:r>
          </a:p>
        </p:txBody>
      </p:sp>
      <p:sp>
        <p:nvSpPr>
          <p:cNvPr id="14" name="矩形 13"/>
          <p:cNvSpPr/>
          <p:nvPr/>
        </p:nvSpPr>
        <p:spPr>
          <a:xfrm>
            <a:off x="2032694" y="2151714"/>
            <a:ext cx="3691113" cy="1792798"/>
          </a:xfrm>
          <a:prstGeom prst="rect">
            <a:avLst/>
          </a:prstGeom>
        </p:spPr>
        <p:txBody>
          <a:bodyPr wrap="square" lIns="68580" tIns="34290" rIns="68580" bIns="34290">
            <a:spAutoFit/>
          </a:bodyPr>
          <a:lstStyle/>
          <a:p>
            <a:pPr>
              <a:lnSpc>
                <a:spcPct val="200000"/>
              </a:lnSpc>
            </a:pPr>
            <a:r>
              <a:rPr lang="zh-CN" altLang="en-US" sz="1400" dirty="0">
                <a:solidFill>
                  <a:srgbClr val="92D050"/>
                </a:solidFill>
                <a:latin typeface="微软雅黑"/>
                <a:ea typeface="微软雅黑"/>
                <a:sym typeface="微软雅黑"/>
              </a:rPr>
              <a:t>近视眼的特点是只能看近不能看远。在没有调节的情况下，远处来的平行光线经过瞳孔进入眼内，聚焦在视网膜之前，在视网膜上不能形成清晰的物象，就是近视。</a:t>
            </a:r>
          </a:p>
        </p:txBody>
      </p:sp>
      <p:sp>
        <p:nvSpPr>
          <p:cNvPr id="16" name="矩形 15"/>
          <p:cNvSpPr/>
          <p:nvPr/>
        </p:nvSpPr>
        <p:spPr>
          <a:xfrm>
            <a:off x="1565146" y="1779325"/>
            <a:ext cx="4742862" cy="435825"/>
          </a:xfrm>
          <a:prstGeom prst="rect">
            <a:avLst/>
          </a:prstGeom>
        </p:spPr>
        <p:txBody>
          <a:bodyPr wrap="square" lIns="68580" tIns="34290" rIns="68580" bIns="34290">
            <a:spAutoFit/>
          </a:bodyPr>
          <a:lstStyle/>
          <a:p>
            <a:pPr algn="ctr">
              <a:lnSpc>
                <a:spcPct val="150000"/>
              </a:lnSpc>
            </a:pPr>
            <a:r>
              <a:rPr lang="zh-CN" altLang="en-US" sz="1800" b="1" dirty="0">
                <a:solidFill>
                  <a:srgbClr val="968CFF"/>
                </a:solidFill>
                <a:latin typeface="微软雅黑"/>
                <a:ea typeface="微软雅黑"/>
                <a:sym typeface="微软雅黑"/>
              </a:rPr>
              <a:t>你知道的什么是近视眼吗</a:t>
            </a:r>
            <a:r>
              <a:rPr lang="en-US" altLang="zh-CN" sz="1800" b="1" dirty="0">
                <a:solidFill>
                  <a:srgbClr val="968CFF"/>
                </a:solidFill>
                <a:latin typeface="微软雅黑"/>
                <a:ea typeface="微软雅黑"/>
                <a:sym typeface="微软雅黑"/>
              </a:rPr>
              <a:t>?</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11870" y="1324974"/>
            <a:ext cx="1679754" cy="3561080"/>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nodeType="afterGroup">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1500"/>
                            </p:stCondLst>
                            <p:childTnLst>
                              <p:par>
                                <p:cTn id="15" presetID="53" presetClass="entr" presetSubtype="0"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nodeType="afterGroup">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randombar(horizontal)">
                                      <p:cBhvr>
                                        <p:cTn id="23" dur="500"/>
                                        <p:tgtEl>
                                          <p:spTgt spid="16"/>
                                        </p:tgtEl>
                                      </p:cBhvr>
                                    </p:animEffect>
                                  </p:childTnLst>
                                </p:cTn>
                              </p:par>
                            </p:childTnLst>
                          </p:cTn>
                        </p:par>
                        <p:par>
                          <p:cTn id="24" fill="hold" nodeType="afterGroup">
                            <p:stCondLst>
                              <p:cond delay="2500"/>
                            </p:stCondLst>
                            <p:childTnLst>
                              <p:par>
                                <p:cTn id="25" presetID="22" presetClass="entr" presetSubtype="8" fill="hold" grpId="0" nodeType="afterEffect">
                                  <p:stCondLst>
                                    <p:cond delay="0"/>
                                  </p:stCondLst>
                                  <p:iterate type="lt">
                                    <p:tmPct val="30000"/>
                                  </p:iterate>
                                  <p:childTnLst>
                                    <p:set>
                                      <p:cBhvr>
                                        <p:cTn id="26" dur="1" fill="hold">
                                          <p:stCondLst>
                                            <p:cond delay="0"/>
                                          </p:stCondLst>
                                        </p:cTn>
                                        <p:tgtEl>
                                          <p:spTgt spid="14"/>
                                        </p:tgtEl>
                                        <p:attrNameLst>
                                          <p:attrName>style.visibility</p:attrName>
                                        </p:attrNameLst>
                                      </p:cBhvr>
                                      <p:to>
                                        <p:strVal val="visible"/>
                                      </p:to>
                                    </p:set>
                                    <p:animEffect transition="in" filter="wipe(left)">
                                      <p:cBhvr>
                                        <p:cTn id="27" dur="1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948691" y="322848"/>
            <a:ext cx="4620763" cy="2599179"/>
          </a:xfrm>
          <a:prstGeom prst="rect">
            <a:avLst/>
          </a:prstGeom>
        </p:spPr>
      </p:pic>
      <p:sp>
        <p:nvSpPr>
          <p:cNvPr id="16" name="云形 15"/>
          <p:cNvSpPr/>
          <p:nvPr/>
        </p:nvSpPr>
        <p:spPr>
          <a:xfrm>
            <a:off x="930211" y="2385733"/>
            <a:ext cx="2087065" cy="1578086"/>
          </a:xfrm>
          <a:prstGeom prst="cloud">
            <a:avLst/>
          </a:prstGeom>
          <a:solidFill>
            <a:schemeClr val="bg1"/>
          </a:solidFill>
          <a:ln>
            <a:solidFill>
              <a:srgbClr val="968C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7" name="云形 16"/>
          <p:cNvSpPr/>
          <p:nvPr/>
        </p:nvSpPr>
        <p:spPr>
          <a:xfrm>
            <a:off x="3454205" y="2427774"/>
            <a:ext cx="2087065" cy="1578086"/>
          </a:xfrm>
          <a:prstGeom prst="cloud">
            <a:avLst/>
          </a:prstGeom>
          <a:solidFill>
            <a:schemeClr val="bg1"/>
          </a:solidFill>
          <a:ln>
            <a:solidFill>
              <a:srgbClr val="92D050"/>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sp>
        <p:nvSpPr>
          <p:cNvPr id="18" name="云形 17"/>
          <p:cNvSpPr/>
          <p:nvPr/>
        </p:nvSpPr>
        <p:spPr>
          <a:xfrm>
            <a:off x="5978199" y="2427774"/>
            <a:ext cx="2087065" cy="1578086"/>
          </a:xfrm>
          <a:prstGeom prst="cloud">
            <a:avLst/>
          </a:prstGeom>
          <a:solidFill>
            <a:schemeClr val="bg1"/>
          </a:solidFill>
          <a:ln>
            <a:solidFill>
              <a:srgbClr val="968CFF"/>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a:ea typeface="微软雅黑"/>
              <a:sym typeface="微软雅黑"/>
            </a:endParaRPr>
          </a:p>
        </p:txBody>
      </p:sp>
      <p:grpSp>
        <p:nvGrpSpPr>
          <p:cNvPr id="33" name="组合 32"/>
          <p:cNvGrpSpPr/>
          <p:nvPr/>
        </p:nvGrpSpPr>
        <p:grpSpPr>
          <a:xfrm>
            <a:off x="2924067" y="1346813"/>
            <a:ext cx="2954655" cy="461665"/>
            <a:chOff x="3094672" y="1122273"/>
            <a:chExt cx="2954655" cy="461665"/>
          </a:xfrm>
        </p:grpSpPr>
        <p:sp>
          <p:nvSpPr>
            <p:cNvPr id="35" name="文本框 23"/>
            <p:cNvSpPr txBox="1"/>
            <p:nvPr/>
          </p:nvSpPr>
          <p:spPr>
            <a:xfrm>
              <a:off x="3094672" y="1122273"/>
              <a:ext cx="2954655" cy="461665"/>
            </a:xfrm>
            <a:prstGeom prst="rect">
              <a:avLst/>
            </a:prstGeom>
            <a:noFill/>
          </p:spPr>
          <p:txBody>
            <a:bodyPr wrap="none" rtlCol="0">
              <a:spAutoFit/>
            </a:bodyPr>
            <a:lstStyle/>
            <a:p>
              <a:pPr algn="ctr"/>
              <a:r>
                <a:rPr lang="zh-CN" altLang="en-US" sz="2400" b="1" spc="300">
                  <a:ln w="76200">
                    <a:solidFill>
                      <a:schemeClr val="bg1"/>
                    </a:solidFill>
                  </a:ln>
                  <a:solidFill>
                    <a:srgbClr val="92D050"/>
                  </a:solidFill>
                  <a:latin typeface="微软雅黑"/>
                  <a:ea typeface="微软雅黑"/>
                  <a:cs typeface="+mn-ea"/>
                  <a:sym typeface="微软雅黑"/>
                </a:rPr>
                <a:t>近视眼形成的原因</a:t>
              </a:r>
            </a:p>
          </p:txBody>
        </p:sp>
        <p:sp>
          <p:nvSpPr>
            <p:cNvPr id="10" name="文本框 23"/>
            <p:cNvSpPr txBox="1"/>
            <p:nvPr/>
          </p:nvSpPr>
          <p:spPr>
            <a:xfrm>
              <a:off x="3094672" y="1122273"/>
              <a:ext cx="2954655" cy="461665"/>
            </a:xfrm>
            <a:prstGeom prst="rect">
              <a:avLst/>
            </a:prstGeom>
            <a:noFill/>
          </p:spPr>
          <p:txBody>
            <a:bodyPr wrap="none" rtlCol="0">
              <a:spAutoFit/>
            </a:bodyPr>
            <a:lstStyle/>
            <a:p>
              <a:pPr algn="ctr"/>
              <a:r>
                <a:rPr lang="zh-CN" altLang="en-US" sz="2400" b="1" spc="300">
                  <a:solidFill>
                    <a:srgbClr val="92D050"/>
                  </a:solidFill>
                  <a:latin typeface="微软雅黑"/>
                  <a:ea typeface="微软雅黑"/>
                  <a:cs typeface="+mn-ea"/>
                  <a:sym typeface="微软雅黑"/>
                </a:rPr>
                <a:t>近视眼形成的原因</a:t>
              </a:r>
            </a:p>
          </p:txBody>
        </p:sp>
      </p:grpSp>
      <p:sp>
        <p:nvSpPr>
          <p:cNvPr id="12" name="文本框 23"/>
          <p:cNvSpPr txBox="1"/>
          <p:nvPr/>
        </p:nvSpPr>
        <p:spPr>
          <a:xfrm>
            <a:off x="1235156" y="575597"/>
            <a:ext cx="2749471" cy="400110"/>
          </a:xfrm>
          <a:prstGeom prst="rect">
            <a:avLst/>
          </a:prstGeom>
          <a:noFill/>
        </p:spPr>
        <p:txBody>
          <a:bodyPr wrap="none" rtlCol="0">
            <a:spAutoFit/>
          </a:bodyPr>
          <a:lstStyle/>
          <a:p>
            <a:r>
              <a:rPr lang="zh-CN" altLang="en-US" sz="2000" b="1">
                <a:solidFill>
                  <a:srgbClr val="968CFF"/>
                </a:solidFill>
                <a:latin typeface="微软雅黑"/>
                <a:ea typeface="微软雅黑"/>
                <a:cs typeface="+mn-ea"/>
                <a:sym typeface="微软雅黑"/>
              </a:rPr>
              <a:t>近视眼的成因及其危害</a:t>
            </a:r>
          </a:p>
        </p:txBody>
      </p:sp>
      <p:sp>
        <p:nvSpPr>
          <p:cNvPr id="13" name="六边形 12"/>
          <p:cNvSpPr/>
          <p:nvPr/>
        </p:nvSpPr>
        <p:spPr>
          <a:xfrm>
            <a:off x="1009688" y="2343693"/>
            <a:ext cx="1928113" cy="1662167"/>
          </a:xfrm>
          <a:prstGeom prst="hexago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rgbClr val="968CFF"/>
                </a:solidFill>
                <a:latin typeface="微软雅黑"/>
                <a:ea typeface="微软雅黑"/>
                <a:sym typeface="微软雅黑"/>
              </a:rPr>
              <a:t>遗传因素</a:t>
            </a:r>
          </a:p>
        </p:txBody>
      </p:sp>
      <p:sp>
        <p:nvSpPr>
          <p:cNvPr id="14" name="六边形 13"/>
          <p:cNvSpPr/>
          <p:nvPr/>
        </p:nvSpPr>
        <p:spPr>
          <a:xfrm>
            <a:off x="3533680" y="2350854"/>
            <a:ext cx="1928113" cy="1662167"/>
          </a:xfrm>
          <a:prstGeom prst="hexago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rgbClr val="92D050"/>
                </a:solidFill>
                <a:latin typeface="微软雅黑"/>
                <a:ea typeface="微软雅黑"/>
                <a:sym typeface="微软雅黑"/>
              </a:rPr>
              <a:t>体制因素</a:t>
            </a:r>
          </a:p>
        </p:txBody>
      </p:sp>
      <p:sp>
        <p:nvSpPr>
          <p:cNvPr id="15" name="六边形 14"/>
          <p:cNvSpPr/>
          <p:nvPr/>
        </p:nvSpPr>
        <p:spPr>
          <a:xfrm>
            <a:off x="6137149" y="2343692"/>
            <a:ext cx="1928113" cy="1662167"/>
          </a:xfrm>
          <a:prstGeom prst="hexagon">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b="1">
                <a:solidFill>
                  <a:srgbClr val="968CFF"/>
                </a:solidFill>
                <a:latin typeface="微软雅黑"/>
                <a:ea typeface="微软雅黑"/>
                <a:sym typeface="微软雅黑"/>
              </a:rPr>
              <a:t>环境因素</a:t>
            </a:r>
          </a:p>
        </p:txBody>
      </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806368" y="921573"/>
            <a:ext cx="975376" cy="1300501"/>
          </a:xfrm>
          <a:prstGeom prst="rect">
            <a:avLst/>
          </a:prstGeom>
        </p:spPr>
      </p:pic>
    </p:spTree>
  </p:cSld>
  <p:clrMapOvr>
    <a:masterClrMapping/>
  </p:clrMapOvr>
  <p:transition spd="slow" advTm="5000">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1000"/>
                            </p:stCondLst>
                            <p:childTnLst>
                              <p:par>
                                <p:cTn id="21" presetID="16" presetClass="entr" presetSubtype="37" fill="hold" nodeType="after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barn(outVertical)">
                                      <p:cBhvr>
                                        <p:cTn id="23" dur="500"/>
                                        <p:tgtEl>
                                          <p:spTgt spid="33"/>
                                        </p:tgtEl>
                                      </p:cBhvr>
                                    </p:animEffect>
                                  </p:childTnLst>
                                </p:cTn>
                              </p:par>
                            </p:childTnLst>
                          </p:cTn>
                        </p:par>
                      </p:childTnLst>
                    </p:cTn>
                  </p:par>
                  <p:par>
                    <p:cTn id="24" fill="hold" nodeType="clickPar">
                      <p:stCondLst>
                        <p:cond delay="indefinite"/>
                      </p:stCondLst>
                      <p:childTnLst>
                        <p:par>
                          <p:cTn id="25" fill="hold" nodeType="afterGroup">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circle(in)">
                                      <p:cBhvr>
                                        <p:cTn id="28" dur="2000"/>
                                        <p:tgtEl>
                                          <p:spTgt spid="16"/>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circle(in)">
                                      <p:cBhvr>
                                        <p:cTn id="31" dur="2000"/>
                                        <p:tgtEl>
                                          <p:spTgt spid="17"/>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circle(in)">
                                      <p:cBhvr>
                                        <p:cTn id="34" dur="2000"/>
                                        <p:tgtEl>
                                          <p:spTgt spid="18"/>
                                        </p:tgtEl>
                                      </p:cBhvr>
                                    </p:animEffect>
                                  </p:childTnLst>
                                </p:cTn>
                              </p:par>
                            </p:childTnLst>
                          </p:cTn>
                        </p:par>
                        <p:par>
                          <p:cTn id="35" fill="hold" nodeType="afterGroup">
                            <p:stCondLst>
                              <p:cond delay="2000"/>
                            </p:stCondLst>
                            <p:childTnLst>
                              <p:par>
                                <p:cTn id="36" presetID="53" presetClass="entr" presetSubtype="0" fill="hold" grpId="0" nodeType="after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par>
                          <p:cTn id="41" fill="hold" nodeType="afterGroup">
                            <p:stCondLst>
                              <p:cond delay="2500"/>
                            </p:stCondLst>
                            <p:childTnLst>
                              <p:par>
                                <p:cTn id="42" presetID="53"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500" fill="hold"/>
                                        <p:tgtEl>
                                          <p:spTgt spid="14"/>
                                        </p:tgtEl>
                                        <p:attrNameLst>
                                          <p:attrName>ppt_w</p:attrName>
                                        </p:attrNameLst>
                                      </p:cBhvr>
                                      <p:tavLst>
                                        <p:tav tm="0">
                                          <p:val>
                                            <p:fltVal val="0"/>
                                          </p:val>
                                        </p:tav>
                                        <p:tav tm="100000">
                                          <p:val>
                                            <p:strVal val="#ppt_w"/>
                                          </p:val>
                                        </p:tav>
                                      </p:tavLst>
                                    </p:anim>
                                    <p:anim calcmode="lin" valueType="num">
                                      <p:cBhvr>
                                        <p:cTn id="45" dur="500" fill="hold"/>
                                        <p:tgtEl>
                                          <p:spTgt spid="14"/>
                                        </p:tgtEl>
                                        <p:attrNameLst>
                                          <p:attrName>ppt_h</p:attrName>
                                        </p:attrNameLst>
                                      </p:cBhvr>
                                      <p:tavLst>
                                        <p:tav tm="0">
                                          <p:val>
                                            <p:fltVal val="0"/>
                                          </p:val>
                                        </p:tav>
                                        <p:tav tm="100000">
                                          <p:val>
                                            <p:strVal val="#ppt_h"/>
                                          </p:val>
                                        </p:tav>
                                      </p:tavLst>
                                    </p:anim>
                                    <p:animEffect transition="in" filter="fade">
                                      <p:cBhvr>
                                        <p:cTn id="46" dur="500"/>
                                        <p:tgtEl>
                                          <p:spTgt spid="14"/>
                                        </p:tgtEl>
                                      </p:cBhvr>
                                    </p:animEffect>
                                  </p:childTnLst>
                                </p:cTn>
                              </p:par>
                            </p:childTnLst>
                          </p:cTn>
                        </p:par>
                        <p:par>
                          <p:cTn id="47" fill="hold" nodeType="afterGroup">
                            <p:stCondLst>
                              <p:cond delay="3000"/>
                            </p:stCondLst>
                            <p:childTnLst>
                              <p:par>
                                <p:cTn id="48" presetID="53" presetClass="entr" presetSubtype="0" fill="hold" grpId="0" nodeType="after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2" grpId="0"/>
      <p:bldP spid="13" grpId="0"/>
      <p:bldP spid="14" grpId="0"/>
      <p:bldP spid="15"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RESENTATION_TITLE" val="自我介绍"/>
</p:tagLst>
</file>

<file path=ppt/theme/theme1.xml><?xml version="1.0" encoding="utf-8"?>
<a:theme xmlns:a="http://schemas.openxmlformats.org/drawingml/2006/main" name="第一PPT模板网-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3175</Words>
  <Application>Microsoft Office PowerPoint</Application>
  <PresentationFormat>全屏显示(16:9)</PresentationFormat>
  <Paragraphs>385</Paragraphs>
  <Slides>36</Slides>
  <Notes>36</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36</vt:i4>
      </vt:variant>
    </vt:vector>
  </HeadingPairs>
  <TitlesOfParts>
    <vt:vector size="46" baseType="lpstr">
      <vt:lpstr>Meiryo</vt:lpstr>
      <vt:lpstr>宋体</vt:lpstr>
      <vt:lpstr>微软雅黑</vt:lpstr>
      <vt:lpstr>Arial</vt:lpstr>
      <vt:lpstr>Calibri</vt:lpstr>
      <vt:lpstr>Calibri Light</vt:lpstr>
      <vt:lpstr>Segoe UI</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2021-03-30T17:44:51Z</cp:lastPrinted>
  <dcterms:created xsi:type="dcterms:W3CDTF">2021-03-30T17:44:51Z</dcterms:created>
  <dcterms:modified xsi:type="dcterms:W3CDTF">2023-04-10T07:52:12Z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