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28"/>
  </p:notesMasterIdLst>
  <p:sldIdLst>
    <p:sldId id="256" r:id="rId4"/>
    <p:sldId id="280" r:id="rId5"/>
    <p:sldId id="281" r:id="rId6"/>
    <p:sldId id="259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1" r:id="rId16"/>
    <p:sldId id="292" r:id="rId17"/>
    <p:sldId id="293" r:id="rId18"/>
    <p:sldId id="294" r:id="rId19"/>
    <p:sldId id="295" r:id="rId20"/>
    <p:sldId id="297" r:id="rId21"/>
    <p:sldId id="298" r:id="rId22"/>
    <p:sldId id="299" r:id="rId23"/>
    <p:sldId id="300" r:id="rId24"/>
    <p:sldId id="301" r:id="rId25"/>
    <p:sldId id="303" r:id="rId26"/>
    <p:sldId id="304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7D15D"/>
    <a:srgbClr val="1F933A"/>
    <a:srgbClr val="B43F76"/>
    <a:srgbClr val="37668D"/>
    <a:srgbClr val="E35E46"/>
    <a:srgbClr val="7F83A5"/>
    <a:srgbClr val="18A877"/>
    <a:srgbClr val="E29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2A4C7-39E6-4A20-BD66-4608D234D562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977E4-05B3-4D09-B1F6-247DB292E6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84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977E4-05B3-4D09-B1F6-247DB292E61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454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188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F31A4B2-860D-4E0F-A1B7-FF5130F88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C80A0D3F-F615-4A28-88F9-8B46D0677E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992D10B-2D9B-4693-A257-17F52E8C0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D9D810B-C294-4533-AAC8-D16F6CAC8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19D3517-7863-4906-B013-2717FD0B2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79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319835-DFCE-4837-8EE3-6F37DB8F6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A3F9AB0E-7E28-4E2E-9435-36E2711E6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BB42E12-AB91-430B-9FC8-4E38E077A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FF95BDF-CAF4-4110-94BE-FA95695DF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04610A38-9414-4F9C-8D6C-2AFBF9C40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C998E94-3C05-494D-BC49-80BD39F6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01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B61F512-653E-4BEA-BCA2-690FEDEF6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EAE36A8D-650C-404C-9179-4300AAE39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88E60A0-4E9D-4F3B-AE45-CA5B71C7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0468B98-6C63-4719-8102-DDCE1C59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67E2371-6283-45F2-B017-F46C382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9996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82E7286D-EDCD-49C1-AA6F-460955E66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967D2C8E-1FFC-4FD3-975F-60A0DC3A6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EFDF2B-4EF3-4E92-BCBC-AC9D3BF86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581DEFE-8C24-4FEE-81B6-A380EC891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E7E6F8E-DBD7-4C44-B537-A59BB9591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8393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3945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671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166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19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487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31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70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C53AE09-8867-4EF5-A0E4-C563E7360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AEA0110-0AC4-4770-B99C-567660E08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A07B085-F543-4F92-B9D8-0797BFFD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F3439C9-1628-4B84-86F8-24C5CD79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E1357D7-F438-4C20-ACB0-3F256E74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6159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692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415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18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955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07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46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03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2F203F4-4DAE-4AC3-B8E6-336675B1B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A00AC0F-FB45-449E-9B89-01B399F1D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BE2D914-5AE9-4034-8C6C-57ABA072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F581D20-6D24-4BD7-BAB2-E4E2705E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238CBE3-C73A-4465-9F92-092A9F5A8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64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0648AAC-B5CF-48EF-8E20-573CE919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9E2D726-45D2-4053-8591-F2CF4B0AF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623C23C-7A99-43EA-8B57-0BD96022A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AA7E4C6-9E10-4B2F-B425-69D50532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EE58193-0BD2-4B05-BBD7-D2506CC6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3D64B2BD-5C92-4B20-8973-87BC09E0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10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AC0EAC0-C76A-47EE-9B9A-9B212C538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F60FFF0-9820-4687-AC70-447E0A17F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A792F4EC-8C92-4444-B6C8-63C563491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4FA05195-AEDE-4C21-9A64-5882BF686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5AC510B-275F-4BA1-B87D-E227155D9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6D1E09E-D808-4345-A62E-B2037822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888D60EC-AD65-4FCF-8FD4-D46565B1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B76CA30F-D25E-4683-8D08-D2051D85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0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AC0EAC0-C76A-47EE-9B9A-9B212C538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F60FFF0-9820-4687-AC70-447E0A17F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A792F4EC-8C92-4444-B6C8-63C563491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4FA05195-AEDE-4C21-9A64-5882BF686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95AC510B-275F-4BA1-B87D-E227155D9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66D1E09E-D808-4345-A62E-B2037822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888D60EC-AD65-4FCF-8FD4-D46565B1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B76CA30F-D25E-4683-8D08-D2051D85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xmlns="" id="{4D5146C9-33E5-17AE-80CA-D42B2D211B06}"/>
              </a:ext>
            </a:extLst>
          </p:cNvPr>
          <p:cNvSpPr txBox="1"/>
          <p:nvPr userDrawn="1"/>
        </p:nvSpPr>
        <p:spPr>
          <a:xfrm>
            <a:off x="406152" y="6603045"/>
            <a:ext cx="432048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节日</a:t>
            </a:r>
            <a:r>
              <a:rPr lang="en-US" altLang="zh-CN" sz="100" dirty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prstClr val="black"/>
                </a:solidFill>
                <a:ea typeface="微软雅黑" panose="020B0503020204020204" pitchFamily="34" charset="-12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13731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812338B-C442-4373-BA8F-25653E394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DF579864-DAC6-4AE2-AD02-848089D4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1A3DAE9-2B8C-4846-9AE6-AA5D4538A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847BE47C-1A99-4F0E-8419-022260A7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13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B1CC51B-8730-4CCE-843A-7A7F0CD9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CE190C5-9BE8-48D3-A8EE-B6650C76C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71F5131-2EFD-497A-AEC3-530B2898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126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DC5FD9D-AADD-441C-B07B-14EEEA69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8406B53-5A93-4483-9612-BB6E81C47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9761714A-2FF8-46F6-9450-B2BDD7970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06C7D76-7A00-42E2-945A-E6BCA093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205DDCF-A444-429D-85AC-1751A4B9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1C1BB692-8FDC-4310-A6E6-7920ACAA0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61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68658B79-AB88-4B74-8CC8-D47C82E64F44}"/>
              </a:ext>
            </a:extLst>
          </p:cNvPr>
          <p:cNvSpPr/>
          <p:nvPr userDrawn="1"/>
        </p:nvSpPr>
        <p:spPr>
          <a:xfrm>
            <a:off x="377444" y="241664"/>
            <a:ext cx="11448000" cy="64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5C41F84-C6EB-4AA8-B883-9A7DC4FF4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11684-CC78-4FC2-AF37-838AD1C07400}" type="datetimeFigureOut">
              <a:rPr lang="zh-CN" altLang="en-US" smtClean="0"/>
              <a:t>2023/5/1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D6710B-CD14-4FC5-A8A6-2F62565BE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1017311-E7C5-432B-8B91-29293D22B7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6340F-0AD7-4464-A568-376ED93242B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9676A0CB-804F-4329-94C9-83D93443E363}"/>
              </a:ext>
            </a:extLst>
          </p:cNvPr>
          <p:cNvSpPr/>
          <p:nvPr userDrawn="1"/>
        </p:nvSpPr>
        <p:spPr>
          <a:xfrm>
            <a:off x="522264" y="373287"/>
            <a:ext cx="11160000" cy="6120000"/>
          </a:xfrm>
          <a:prstGeom prst="rect">
            <a:avLst/>
          </a:prstGeom>
          <a:noFill/>
          <a:ln>
            <a:solidFill>
              <a:srgbClr val="F7D1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989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9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3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DEF4232-F515-4B92-A0BE-86F5FAD43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8739"/>
            <a:ext cx="9144000" cy="1671224"/>
          </a:xfrm>
        </p:spPr>
        <p:txBody>
          <a:bodyPr anchor="ctr">
            <a:normAutofit/>
          </a:bodyPr>
          <a:lstStyle/>
          <a:p>
            <a:r>
              <a:rPr lang="zh-CN" altLang="en-US" sz="8000" dirty="0">
                <a:solidFill>
                  <a:srgbClr val="B43F76"/>
                </a:solidFill>
                <a:latin typeface="+mn-lt"/>
                <a:ea typeface="+mn-ea"/>
                <a:cs typeface="+mn-ea"/>
                <a:sym typeface="+mn-lt"/>
              </a:rPr>
              <a:t>幼儿园</a:t>
            </a:r>
            <a:r>
              <a:rPr lang="zh-CN" altLang="en-US" sz="8000" dirty="0">
                <a:solidFill>
                  <a:srgbClr val="1F933A"/>
                </a:solidFill>
                <a:latin typeface="+mn-lt"/>
                <a:ea typeface="+mn-ea"/>
                <a:cs typeface="+mn-ea"/>
                <a:sym typeface="+mn-lt"/>
              </a:rPr>
              <a:t>种植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656C0D81-084A-4C2B-9C14-67FBAB7A3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21" y="3504019"/>
            <a:ext cx="6669157" cy="36933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>
                <a:cs typeface="+mn-ea"/>
                <a:sym typeface="+mn-lt"/>
              </a:rPr>
              <a:t>一分耕耘一分收获，一粒种子一粒希望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827F66B5-A4F4-4F10-A82C-8A8804956E90}"/>
              </a:ext>
            </a:extLst>
          </p:cNvPr>
          <p:cNvSpPr/>
          <p:nvPr/>
        </p:nvSpPr>
        <p:spPr>
          <a:xfrm>
            <a:off x="4459354" y="4026431"/>
            <a:ext cx="1245711" cy="442674"/>
          </a:xfrm>
          <a:prstGeom prst="roundRect">
            <a:avLst/>
          </a:prstGeom>
          <a:solidFill>
            <a:srgbClr val="B43F76"/>
          </a:solidFill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播种希望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74AC7503-63AF-4E10-B9C2-9A2033724D52}"/>
              </a:ext>
            </a:extLst>
          </p:cNvPr>
          <p:cNvSpPr/>
          <p:nvPr/>
        </p:nvSpPr>
        <p:spPr>
          <a:xfrm>
            <a:off x="6486937" y="4026431"/>
            <a:ext cx="1245711" cy="442674"/>
          </a:xfrm>
          <a:prstGeom prst="roundRect">
            <a:avLst/>
          </a:prstGeom>
          <a:solidFill>
            <a:srgbClr val="1F933A"/>
          </a:solidFill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收获快乐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30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827F66B5-A4F4-4F10-A82C-8A8804956E90}"/>
              </a:ext>
            </a:extLst>
          </p:cNvPr>
          <p:cNvSpPr/>
          <p:nvPr/>
        </p:nvSpPr>
        <p:spPr>
          <a:xfrm>
            <a:off x="2861781" y="3374255"/>
            <a:ext cx="64684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37668D"/>
                </a:solidFill>
                <a:cs typeface="+mn-ea"/>
                <a:sym typeface="+mn-lt"/>
              </a:rPr>
              <a:t> </a:t>
            </a:r>
            <a:r>
              <a:rPr lang="zh-CN" altLang="en-US" sz="5400" dirty="0">
                <a:solidFill>
                  <a:srgbClr val="37668D"/>
                </a:solidFill>
                <a:cs typeface="+mn-ea"/>
                <a:sym typeface="+mn-lt"/>
              </a:rPr>
              <a:t>小班种植活动：种瓜</a:t>
            </a:r>
            <a:endParaRPr lang="zh-CN" altLang="en-US" sz="6000" dirty="0">
              <a:solidFill>
                <a:srgbClr val="37668D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DDD57F75-BAC0-4797-9C1B-E9A44569059F}"/>
              </a:ext>
            </a:extLst>
          </p:cNvPr>
          <p:cNvSpPr txBox="1"/>
          <p:nvPr/>
        </p:nvSpPr>
        <p:spPr>
          <a:xfrm>
            <a:off x="5528537" y="1934255"/>
            <a:ext cx="10855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rgbClr val="37668D"/>
                </a:solidFill>
                <a:cs typeface="+mn-ea"/>
                <a:sym typeface="+mn-lt"/>
              </a:rPr>
              <a:t>02</a:t>
            </a:r>
            <a:endParaRPr lang="zh-CN" altLang="en-US" sz="6000" dirty="0">
              <a:solidFill>
                <a:srgbClr val="37668D"/>
              </a:solidFill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xmlns="" id="{F280C728-BA04-47FB-86A5-C08899B5CC5E}"/>
              </a:ext>
            </a:extLst>
          </p:cNvPr>
          <p:cNvSpPr/>
          <p:nvPr/>
        </p:nvSpPr>
        <p:spPr>
          <a:xfrm>
            <a:off x="5376000" y="1722087"/>
            <a:ext cx="1440000" cy="1440000"/>
          </a:xfrm>
          <a:prstGeom prst="ellipse">
            <a:avLst/>
          </a:prstGeom>
          <a:noFill/>
          <a:ln w="38100">
            <a:solidFill>
              <a:srgbClr val="376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21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37668D"/>
                </a:solidFill>
                <a:cs typeface="+mn-ea"/>
                <a:sym typeface="+mn-lt"/>
              </a:rPr>
              <a:t>活动准备</a:t>
            </a:r>
            <a:endParaRPr lang="zh-CN" altLang="en-US" sz="3600" dirty="0">
              <a:solidFill>
                <a:srgbClr val="37668D"/>
              </a:solidFill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A9B7A98C-755C-47C4-B573-98BED61A20C8}"/>
              </a:ext>
            </a:extLst>
          </p:cNvPr>
          <p:cNvGrpSpPr/>
          <p:nvPr/>
        </p:nvGrpSpPr>
        <p:grpSpPr>
          <a:xfrm>
            <a:off x="2322641" y="2359403"/>
            <a:ext cx="7546717" cy="584775"/>
            <a:chOff x="2472909" y="2464334"/>
            <a:chExt cx="7546717" cy="584775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0A356E34-AE16-4884-8C03-5EB1D4D77A2F}"/>
                </a:ext>
              </a:extLst>
            </p:cNvPr>
            <p:cNvGrpSpPr/>
            <p:nvPr/>
          </p:nvGrpSpPr>
          <p:grpSpPr>
            <a:xfrm>
              <a:off x="2472909" y="2464334"/>
              <a:ext cx="7546717" cy="584775"/>
              <a:chOff x="4837755" y="1868521"/>
              <a:chExt cx="7546717" cy="584775"/>
            </a:xfrm>
          </p:grpSpPr>
          <p:sp>
            <p:nvSpPr>
              <p:cNvPr id="29" name="箭头: 五边形 28">
                <a:extLst>
                  <a:ext uri="{FF2B5EF4-FFF2-40B4-BE49-F238E27FC236}">
                    <a16:creationId xmlns:a16="http://schemas.microsoft.com/office/drawing/2014/main" xmlns="" id="{1F76D5EB-FC99-4062-BE17-90973918DC5F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B43F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xmlns="" id="{20DE4DE7-4F04-4768-BEFD-734FD17B384E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7492617" cy="584775"/>
                <a:chOff x="4494289" y="2469916"/>
                <a:chExt cx="7492617" cy="584775"/>
              </a:xfrm>
            </p:grpSpPr>
            <p:sp>
              <p:nvSpPr>
                <p:cNvPr id="31" name="矩形 30">
                  <a:extLst>
                    <a:ext uri="{FF2B5EF4-FFF2-40B4-BE49-F238E27FC236}">
                      <a16:creationId xmlns:a16="http://schemas.microsoft.com/office/drawing/2014/main" xmlns="" id="{70A71620-491C-4D80-A8DD-5ED1BF87D520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6340197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瓜秧若干种（菜瓜秧、甜瓜秧、香瓜秧等）。</a:t>
                  </a:r>
                </a:p>
              </p:txBody>
            </p:sp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xmlns="" id="{5D11937A-5008-43F7-9932-8973DB4BCAF3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" name="箭头: V 形 1">
              <a:extLst>
                <a:ext uri="{FF2B5EF4-FFF2-40B4-BE49-F238E27FC236}">
                  <a16:creationId xmlns:a16="http://schemas.microsoft.com/office/drawing/2014/main" xmlns="" id="{5C05EE73-99E5-48CC-A43D-4F27E7B1BEE9}"/>
                </a:ext>
              </a:extLst>
            </p:cNvPr>
            <p:cNvSpPr/>
            <p:nvPr/>
          </p:nvSpPr>
          <p:spPr>
            <a:xfrm>
              <a:off x="3300909" y="2512296"/>
              <a:ext cx="6588000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B43F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="" id="{B11C8DD3-99CA-48B4-BDEF-8DAA2116542E}"/>
              </a:ext>
            </a:extLst>
          </p:cNvPr>
          <p:cNvGrpSpPr/>
          <p:nvPr/>
        </p:nvGrpSpPr>
        <p:grpSpPr>
          <a:xfrm>
            <a:off x="2322641" y="3245763"/>
            <a:ext cx="7416000" cy="584775"/>
            <a:chOff x="2472909" y="2464334"/>
            <a:chExt cx="7416000" cy="584775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5087FEEA-F108-40F7-AC03-2C63309E90E3}"/>
                </a:ext>
              </a:extLst>
            </p:cNvPr>
            <p:cNvGrpSpPr/>
            <p:nvPr/>
          </p:nvGrpSpPr>
          <p:grpSpPr>
            <a:xfrm>
              <a:off x="2472909" y="2464334"/>
              <a:ext cx="3237845" cy="584775"/>
              <a:chOff x="4837755" y="1868521"/>
              <a:chExt cx="3237845" cy="584775"/>
            </a:xfrm>
          </p:grpSpPr>
          <p:sp>
            <p:nvSpPr>
              <p:cNvPr id="38" name="箭头: 五边形 37">
                <a:extLst>
                  <a:ext uri="{FF2B5EF4-FFF2-40B4-BE49-F238E27FC236}">
                    <a16:creationId xmlns:a16="http://schemas.microsoft.com/office/drawing/2014/main" xmlns="" id="{764B4B1A-D9C2-4382-A2BE-9DAF5C32C46E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376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xmlns="" id="{7467608C-EB05-4D46-BA75-9808B483B377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3183745" cy="584775"/>
                <a:chOff x="4494289" y="2469916"/>
                <a:chExt cx="3183745" cy="584775"/>
              </a:xfrm>
            </p:grpSpPr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xmlns="" id="{7FD0BA73-D100-4716-9E04-4FBB10F9B722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2031325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整理好地块。</a:t>
                  </a:r>
                </a:p>
              </p:txBody>
            </p:sp>
            <p:sp>
              <p:nvSpPr>
                <p:cNvPr id="41" name="文本框 40">
                  <a:extLst>
                    <a:ext uri="{FF2B5EF4-FFF2-40B4-BE49-F238E27FC236}">
                      <a16:creationId xmlns:a16="http://schemas.microsoft.com/office/drawing/2014/main" xmlns="" id="{B5092A5B-5F45-4775-9BC6-F74CC7A117D8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2" name="箭头: V 形 1">
              <a:extLst>
                <a:ext uri="{FF2B5EF4-FFF2-40B4-BE49-F238E27FC236}">
                  <a16:creationId xmlns:a16="http://schemas.microsoft.com/office/drawing/2014/main" xmlns="" id="{EF32C1A8-966A-4D19-81C5-F68B51949212}"/>
                </a:ext>
              </a:extLst>
            </p:cNvPr>
            <p:cNvSpPr/>
            <p:nvPr/>
          </p:nvSpPr>
          <p:spPr>
            <a:xfrm>
              <a:off x="3300909" y="2512296"/>
              <a:ext cx="6588000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3766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DB10714E-9CB5-4734-8B7C-9A90E09F3BD7}"/>
              </a:ext>
            </a:extLst>
          </p:cNvPr>
          <p:cNvGrpSpPr/>
          <p:nvPr/>
        </p:nvGrpSpPr>
        <p:grpSpPr>
          <a:xfrm>
            <a:off x="2322641" y="4858988"/>
            <a:ext cx="7416000" cy="584775"/>
            <a:chOff x="2472909" y="2464334"/>
            <a:chExt cx="7416000" cy="584775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xmlns="" id="{8CE2B080-A1CF-4AB0-93AA-B9CC69470157}"/>
                </a:ext>
              </a:extLst>
            </p:cNvPr>
            <p:cNvGrpSpPr/>
            <p:nvPr/>
          </p:nvGrpSpPr>
          <p:grpSpPr>
            <a:xfrm>
              <a:off x="2472909" y="2464334"/>
              <a:ext cx="6007834" cy="584775"/>
              <a:chOff x="4837755" y="1868521"/>
              <a:chExt cx="6007834" cy="584775"/>
            </a:xfrm>
          </p:grpSpPr>
          <p:sp>
            <p:nvSpPr>
              <p:cNvPr id="45" name="箭头: 五边形 44">
                <a:extLst>
                  <a:ext uri="{FF2B5EF4-FFF2-40B4-BE49-F238E27FC236}">
                    <a16:creationId xmlns:a16="http://schemas.microsoft.com/office/drawing/2014/main" xmlns="" id="{342C72E8-6706-4ADE-9EB7-1EDED0A210E4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1F93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46" name="组合 45">
                <a:extLst>
                  <a:ext uri="{FF2B5EF4-FFF2-40B4-BE49-F238E27FC236}">
                    <a16:creationId xmlns:a16="http://schemas.microsoft.com/office/drawing/2014/main" xmlns="" id="{A5283359-0F95-4B08-85C1-D187FA459F49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5953734" cy="584775"/>
                <a:chOff x="4494289" y="2469916"/>
                <a:chExt cx="5953734" cy="584775"/>
              </a:xfrm>
            </p:grpSpPr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xmlns="" id="{4776922B-6023-43A6-8CD4-2027F1938F5A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4801314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设计记录表，甜瓜、香瓜等图片。</a:t>
                  </a:r>
                </a:p>
              </p:txBody>
            </p:sp>
            <p:sp>
              <p:nvSpPr>
                <p:cNvPr id="48" name="文本框 47">
                  <a:extLst>
                    <a:ext uri="{FF2B5EF4-FFF2-40B4-BE49-F238E27FC236}">
                      <a16:creationId xmlns:a16="http://schemas.microsoft.com/office/drawing/2014/main" xmlns="" id="{27F7AC12-54CC-4455-A5E5-80B25901EBE6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44" name="箭头: V 形 1">
              <a:extLst>
                <a:ext uri="{FF2B5EF4-FFF2-40B4-BE49-F238E27FC236}">
                  <a16:creationId xmlns:a16="http://schemas.microsoft.com/office/drawing/2014/main" xmlns="" id="{8622F358-B492-499A-9B41-C41559DD5366}"/>
                </a:ext>
              </a:extLst>
            </p:cNvPr>
            <p:cNvSpPr/>
            <p:nvPr/>
          </p:nvSpPr>
          <p:spPr>
            <a:xfrm>
              <a:off x="3300909" y="2512296"/>
              <a:ext cx="6588000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1F933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xmlns="" id="{7F9D68E1-47CF-4374-89C4-D0162F94C403}"/>
              </a:ext>
            </a:extLst>
          </p:cNvPr>
          <p:cNvGrpSpPr/>
          <p:nvPr/>
        </p:nvGrpSpPr>
        <p:grpSpPr>
          <a:xfrm>
            <a:off x="2317575" y="4028588"/>
            <a:ext cx="7416000" cy="584775"/>
            <a:chOff x="2472909" y="2464334"/>
            <a:chExt cx="7416000" cy="584775"/>
          </a:xfrm>
        </p:grpSpPr>
        <p:grpSp>
          <p:nvGrpSpPr>
            <p:cNvPr id="50" name="组合 49">
              <a:extLst>
                <a:ext uri="{FF2B5EF4-FFF2-40B4-BE49-F238E27FC236}">
                  <a16:creationId xmlns:a16="http://schemas.microsoft.com/office/drawing/2014/main" xmlns="" id="{59919C41-8954-43A8-9AC0-3496880C2E3C}"/>
                </a:ext>
              </a:extLst>
            </p:cNvPr>
            <p:cNvGrpSpPr/>
            <p:nvPr/>
          </p:nvGrpSpPr>
          <p:grpSpPr>
            <a:xfrm>
              <a:off x="2472909" y="2464334"/>
              <a:ext cx="3545622" cy="584775"/>
              <a:chOff x="4837755" y="1868521"/>
              <a:chExt cx="3545622" cy="584775"/>
            </a:xfrm>
          </p:grpSpPr>
          <p:sp>
            <p:nvSpPr>
              <p:cNvPr id="52" name="箭头: 五边形 51">
                <a:extLst>
                  <a:ext uri="{FF2B5EF4-FFF2-40B4-BE49-F238E27FC236}">
                    <a16:creationId xmlns:a16="http://schemas.microsoft.com/office/drawing/2014/main" xmlns="" id="{C3689B60-2049-41FC-B063-278D9EDE5B47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E35E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53" name="组合 52">
                <a:extLst>
                  <a:ext uri="{FF2B5EF4-FFF2-40B4-BE49-F238E27FC236}">
                    <a16:creationId xmlns:a16="http://schemas.microsoft.com/office/drawing/2014/main" xmlns="" id="{6BE30767-6E6A-425C-BB44-078C88A5CFAB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3491522" cy="584775"/>
                <a:chOff x="4494289" y="2469916"/>
                <a:chExt cx="3491522" cy="584775"/>
              </a:xfrm>
            </p:grpSpPr>
            <p:sp>
              <p:nvSpPr>
                <p:cNvPr id="54" name="矩形 53">
                  <a:extLst>
                    <a:ext uri="{FF2B5EF4-FFF2-40B4-BE49-F238E27FC236}">
                      <a16:creationId xmlns:a16="http://schemas.microsoft.com/office/drawing/2014/main" xmlns="" id="{30A0B299-FE83-4F37-925D-0599F4105A9D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2339102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小铲、水壶等。</a:t>
                  </a:r>
                </a:p>
              </p:txBody>
            </p:sp>
            <p:sp>
              <p:nvSpPr>
                <p:cNvPr id="55" name="文本框 54">
                  <a:extLst>
                    <a:ext uri="{FF2B5EF4-FFF2-40B4-BE49-F238E27FC236}">
                      <a16:creationId xmlns:a16="http://schemas.microsoft.com/office/drawing/2014/main" xmlns="" id="{7B015306-EC6D-4B72-82C0-19EA14ADD459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1" name="箭头: V 形 1">
              <a:extLst>
                <a:ext uri="{FF2B5EF4-FFF2-40B4-BE49-F238E27FC236}">
                  <a16:creationId xmlns:a16="http://schemas.microsoft.com/office/drawing/2014/main" xmlns="" id="{69C9103B-2FC0-4981-97E0-DDAD577D5249}"/>
                </a:ext>
              </a:extLst>
            </p:cNvPr>
            <p:cNvSpPr/>
            <p:nvPr/>
          </p:nvSpPr>
          <p:spPr>
            <a:xfrm>
              <a:off x="3300909" y="2512296"/>
              <a:ext cx="6588000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E35E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138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37668D"/>
                </a:solidFill>
                <a:cs typeface="+mn-ea"/>
                <a:sym typeface="+mn-lt"/>
              </a:rPr>
              <a:t>活动过程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70A71620-491C-4D80-A8DD-5ED1BF87D520}"/>
              </a:ext>
            </a:extLst>
          </p:cNvPr>
          <p:cNvSpPr/>
          <p:nvPr/>
        </p:nvSpPr>
        <p:spPr>
          <a:xfrm>
            <a:off x="2352440" y="3429844"/>
            <a:ext cx="3477752" cy="102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dirty="0">
                <a:cs typeface="+mn-ea"/>
                <a:sym typeface="+mn-lt"/>
              </a:rPr>
              <a:t>引导幼儿观察并认识常见瓜。</a:t>
            </a:r>
          </a:p>
        </p:txBody>
      </p:sp>
      <p:sp>
        <p:nvSpPr>
          <p:cNvPr id="2" name="箭头: V 形 1">
            <a:extLst>
              <a:ext uri="{FF2B5EF4-FFF2-40B4-BE49-F238E27FC236}">
                <a16:creationId xmlns:a16="http://schemas.microsoft.com/office/drawing/2014/main" xmlns="" id="{5C05EE73-99E5-48CC-A43D-4F27E7B1BEE9}"/>
              </a:ext>
            </a:extLst>
          </p:cNvPr>
          <p:cNvSpPr/>
          <p:nvPr/>
        </p:nvSpPr>
        <p:spPr>
          <a:xfrm>
            <a:off x="2162210" y="2659293"/>
            <a:ext cx="3735204" cy="3203097"/>
          </a:xfrm>
          <a:prstGeom prst="rect">
            <a:avLst/>
          </a:prstGeom>
          <a:noFill/>
          <a:ln>
            <a:solidFill>
              <a:srgbClr val="B43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7FD0BA73-D100-4716-9E04-4FBB10F9B722}"/>
              </a:ext>
            </a:extLst>
          </p:cNvPr>
          <p:cNvSpPr/>
          <p:nvPr/>
        </p:nvSpPr>
        <p:spPr>
          <a:xfrm>
            <a:off x="6087644" y="2819998"/>
            <a:ext cx="3608443" cy="2881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dirty="0">
                <a:cs typeface="+mn-ea"/>
                <a:sym typeface="+mn-lt"/>
              </a:rPr>
              <a:t>观察并初步尝试种瓜活动。重点：</a:t>
            </a:r>
          </a:p>
          <a:p>
            <a:pPr algn="just">
              <a:lnSpc>
                <a:spcPct val="120000"/>
              </a:lnSpc>
            </a:pPr>
            <a:r>
              <a:rPr lang="zh-CN" altLang="en-US" dirty="0">
                <a:cs typeface="+mn-ea"/>
                <a:sym typeface="+mn-lt"/>
              </a:rPr>
              <a:t>（</a:t>
            </a:r>
            <a:r>
              <a:rPr lang="en-US" altLang="zh-CN" dirty="0">
                <a:cs typeface="+mn-ea"/>
                <a:sym typeface="+mn-lt"/>
              </a:rPr>
              <a:t>1</a:t>
            </a:r>
            <a:r>
              <a:rPr lang="zh-CN" altLang="en-US" dirty="0">
                <a:cs typeface="+mn-ea"/>
                <a:sym typeface="+mn-lt"/>
              </a:rPr>
              <a:t>）强调瓜秧非常娇嫩，要轻拿轻放。</a:t>
            </a:r>
          </a:p>
          <a:p>
            <a:pPr algn="just">
              <a:lnSpc>
                <a:spcPct val="120000"/>
              </a:lnSpc>
            </a:pPr>
            <a:r>
              <a:rPr lang="zh-CN" altLang="en-US" dirty="0">
                <a:cs typeface="+mn-ea"/>
                <a:sym typeface="+mn-lt"/>
              </a:rPr>
              <a:t>（</a:t>
            </a:r>
            <a:r>
              <a:rPr lang="en-US" altLang="zh-CN" dirty="0">
                <a:cs typeface="+mn-ea"/>
                <a:sym typeface="+mn-lt"/>
              </a:rPr>
              <a:t>2</a:t>
            </a:r>
            <a:r>
              <a:rPr lang="zh-CN" altLang="en-US" dirty="0">
                <a:cs typeface="+mn-ea"/>
                <a:sym typeface="+mn-lt"/>
              </a:rPr>
              <a:t>）栽瓜过程：先用铲将土挖一个坑，然后将瓜秧轻轻地放进去，再在四周围围上细碎的土</a:t>
            </a:r>
            <a:r>
              <a:rPr lang="zh-CN" altLang="en-US" sz="2400" dirty="0">
                <a:cs typeface="+mn-ea"/>
                <a:sym typeface="+mn-lt"/>
              </a:rPr>
              <a:t>。</a:t>
            </a:r>
          </a:p>
        </p:txBody>
      </p:sp>
      <p:sp>
        <p:nvSpPr>
          <p:cNvPr id="22" name="箭头: V 形 1">
            <a:extLst>
              <a:ext uri="{FF2B5EF4-FFF2-40B4-BE49-F238E27FC236}">
                <a16:creationId xmlns:a16="http://schemas.microsoft.com/office/drawing/2014/main" xmlns="" id="{EF32C1A8-966A-4D19-81C5-F68B51949212}"/>
              </a:ext>
            </a:extLst>
          </p:cNvPr>
          <p:cNvSpPr/>
          <p:nvPr/>
        </p:nvSpPr>
        <p:spPr>
          <a:xfrm>
            <a:off x="6027104" y="2651145"/>
            <a:ext cx="3735205" cy="3203098"/>
          </a:xfrm>
          <a:prstGeom prst="rect">
            <a:avLst/>
          </a:prstGeom>
          <a:noFill/>
          <a:ln>
            <a:solidFill>
              <a:srgbClr val="376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9EA2A72D-4423-463A-B295-F9A1BCC203C9}"/>
              </a:ext>
            </a:extLst>
          </p:cNvPr>
          <p:cNvGrpSpPr/>
          <p:nvPr/>
        </p:nvGrpSpPr>
        <p:grpSpPr>
          <a:xfrm>
            <a:off x="2155528" y="2074024"/>
            <a:ext cx="7874927" cy="584023"/>
            <a:chOff x="1021557" y="2075146"/>
            <a:chExt cx="7874927" cy="584023"/>
          </a:xfrm>
        </p:grpSpPr>
        <p:sp>
          <p:nvSpPr>
            <p:cNvPr id="29" name="箭头: V 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1021557" y="2083169"/>
              <a:ext cx="4032000" cy="576000"/>
            </a:xfrm>
            <a:prstGeom prst="chevron">
              <a:avLst/>
            </a:prstGeom>
            <a:solidFill>
              <a:srgbClr val="B43F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5D11937A-5008-43F7-9932-8973DB4BCAF3}"/>
                </a:ext>
              </a:extLst>
            </p:cNvPr>
            <p:cNvSpPr txBox="1"/>
            <p:nvPr/>
          </p:nvSpPr>
          <p:spPr>
            <a:xfrm>
              <a:off x="2660636" y="2106450"/>
              <a:ext cx="5647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箭头: V 形 37">
              <a:extLst>
                <a:ext uri="{FF2B5EF4-FFF2-40B4-BE49-F238E27FC236}">
                  <a16:creationId xmlns:a16="http://schemas.microsoft.com/office/drawing/2014/main" xmlns="" id="{764B4B1A-D9C2-4382-A2BE-9DAF5C32C46E}"/>
                </a:ext>
              </a:extLst>
            </p:cNvPr>
            <p:cNvSpPr/>
            <p:nvPr/>
          </p:nvSpPr>
          <p:spPr>
            <a:xfrm>
              <a:off x="4864484" y="2075146"/>
              <a:ext cx="4032000" cy="576000"/>
            </a:xfrm>
            <a:prstGeom prst="chevron">
              <a:avLst/>
            </a:prstGeom>
            <a:solidFill>
              <a:srgbClr val="376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xmlns="" id="{B5092A5B-5F45-4775-9BC6-F74CC7A117D8}"/>
                </a:ext>
              </a:extLst>
            </p:cNvPr>
            <p:cNvSpPr txBox="1"/>
            <p:nvPr/>
          </p:nvSpPr>
          <p:spPr>
            <a:xfrm>
              <a:off x="6589378" y="2107148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878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37668D"/>
                </a:solidFill>
                <a:cs typeface="+mn-ea"/>
                <a:sym typeface="+mn-lt"/>
              </a:rPr>
              <a:t>活动过程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70A71620-491C-4D80-A8DD-5ED1BF87D520}"/>
              </a:ext>
            </a:extLst>
          </p:cNvPr>
          <p:cNvSpPr/>
          <p:nvPr/>
        </p:nvSpPr>
        <p:spPr>
          <a:xfrm>
            <a:off x="2352440" y="3429844"/>
            <a:ext cx="3477752" cy="102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400" dirty="0">
                <a:cs typeface="+mn-ea"/>
                <a:sym typeface="+mn-lt"/>
              </a:rPr>
              <a:t>之后进行日常观察、照料与记录活动。</a:t>
            </a:r>
          </a:p>
        </p:txBody>
      </p:sp>
      <p:sp>
        <p:nvSpPr>
          <p:cNvPr id="2" name="箭头: V 形 1">
            <a:extLst>
              <a:ext uri="{FF2B5EF4-FFF2-40B4-BE49-F238E27FC236}">
                <a16:creationId xmlns:a16="http://schemas.microsoft.com/office/drawing/2014/main" xmlns="" id="{5C05EE73-99E5-48CC-A43D-4F27E7B1BEE9}"/>
              </a:ext>
            </a:extLst>
          </p:cNvPr>
          <p:cNvSpPr/>
          <p:nvPr/>
        </p:nvSpPr>
        <p:spPr>
          <a:xfrm>
            <a:off x="2162210" y="2659293"/>
            <a:ext cx="3735204" cy="3203097"/>
          </a:xfrm>
          <a:prstGeom prst="rect">
            <a:avLst/>
          </a:prstGeom>
          <a:noFill/>
          <a:ln>
            <a:solidFill>
              <a:srgbClr val="E35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7FD0BA73-D100-4716-9E04-4FBB10F9B722}"/>
              </a:ext>
            </a:extLst>
          </p:cNvPr>
          <p:cNvSpPr/>
          <p:nvPr/>
        </p:nvSpPr>
        <p:spPr>
          <a:xfrm>
            <a:off x="6084195" y="2911758"/>
            <a:ext cx="3608443" cy="242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zh-CN" altLang="en-US" sz="2400" dirty="0">
              <a:cs typeface="+mn-ea"/>
              <a:sym typeface="+mn-lt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dirty="0">
                <a:cs typeface="+mn-ea"/>
                <a:sym typeface="+mn-lt"/>
              </a:rPr>
              <a:t>早晨入园、中午散步等时间可以进行连续的观察与照料、记录瓜秧的生长变化过程。</a:t>
            </a:r>
          </a:p>
        </p:txBody>
      </p:sp>
      <p:sp>
        <p:nvSpPr>
          <p:cNvPr id="22" name="箭头: V 形 1">
            <a:extLst>
              <a:ext uri="{FF2B5EF4-FFF2-40B4-BE49-F238E27FC236}">
                <a16:creationId xmlns:a16="http://schemas.microsoft.com/office/drawing/2014/main" xmlns="" id="{EF32C1A8-966A-4D19-81C5-F68B51949212}"/>
              </a:ext>
            </a:extLst>
          </p:cNvPr>
          <p:cNvSpPr/>
          <p:nvPr/>
        </p:nvSpPr>
        <p:spPr>
          <a:xfrm>
            <a:off x="6027104" y="2651145"/>
            <a:ext cx="3735205" cy="3203098"/>
          </a:xfrm>
          <a:prstGeom prst="rect">
            <a:avLst/>
          </a:prstGeom>
          <a:noFill/>
          <a:ln>
            <a:solidFill>
              <a:srgbClr val="1F93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9EA2A72D-4423-463A-B295-F9A1BCC203C9}"/>
              </a:ext>
            </a:extLst>
          </p:cNvPr>
          <p:cNvGrpSpPr/>
          <p:nvPr/>
        </p:nvGrpSpPr>
        <p:grpSpPr>
          <a:xfrm>
            <a:off x="2155528" y="2074024"/>
            <a:ext cx="7874927" cy="584023"/>
            <a:chOff x="1021557" y="2075146"/>
            <a:chExt cx="7874927" cy="584023"/>
          </a:xfrm>
        </p:grpSpPr>
        <p:sp>
          <p:nvSpPr>
            <p:cNvPr id="29" name="箭头: V 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1021557" y="2083169"/>
              <a:ext cx="4032000" cy="576000"/>
            </a:xfrm>
            <a:prstGeom prst="chevron">
              <a:avLst/>
            </a:prstGeom>
            <a:solidFill>
              <a:srgbClr val="E35E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5D11937A-5008-43F7-9932-8973DB4BCAF3}"/>
                </a:ext>
              </a:extLst>
            </p:cNvPr>
            <p:cNvSpPr txBox="1"/>
            <p:nvPr/>
          </p:nvSpPr>
          <p:spPr>
            <a:xfrm>
              <a:off x="2660636" y="210645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箭头: V 形 37">
              <a:extLst>
                <a:ext uri="{FF2B5EF4-FFF2-40B4-BE49-F238E27FC236}">
                  <a16:creationId xmlns:a16="http://schemas.microsoft.com/office/drawing/2014/main" xmlns="" id="{764B4B1A-D9C2-4382-A2BE-9DAF5C32C46E}"/>
                </a:ext>
              </a:extLst>
            </p:cNvPr>
            <p:cNvSpPr/>
            <p:nvPr/>
          </p:nvSpPr>
          <p:spPr>
            <a:xfrm>
              <a:off x="4864484" y="2075146"/>
              <a:ext cx="4032000" cy="576000"/>
            </a:xfrm>
            <a:prstGeom prst="chevron">
              <a:avLst/>
            </a:prstGeom>
            <a:solidFill>
              <a:srgbClr val="1F93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xmlns="" id="{B5092A5B-5F45-4775-9BC6-F74CC7A117D8}"/>
                </a:ext>
              </a:extLst>
            </p:cNvPr>
            <p:cNvSpPr txBox="1"/>
            <p:nvPr/>
          </p:nvSpPr>
          <p:spPr>
            <a:xfrm>
              <a:off x="6589378" y="2107148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294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827F66B5-A4F4-4F10-A82C-8A8804956E90}"/>
              </a:ext>
            </a:extLst>
          </p:cNvPr>
          <p:cNvSpPr/>
          <p:nvPr/>
        </p:nvSpPr>
        <p:spPr>
          <a:xfrm>
            <a:off x="2428445" y="3429000"/>
            <a:ext cx="832792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400" dirty="0">
                <a:solidFill>
                  <a:srgbClr val="1F933A"/>
                </a:solidFill>
                <a:cs typeface="+mn-ea"/>
                <a:sym typeface="+mn-lt"/>
              </a:rPr>
              <a:t>中班种植活动</a:t>
            </a:r>
            <a:r>
              <a:rPr lang="en-US" altLang="zh-CN" sz="4400" dirty="0">
                <a:solidFill>
                  <a:srgbClr val="1F933A"/>
                </a:solidFill>
                <a:cs typeface="+mn-ea"/>
                <a:sym typeface="+mn-lt"/>
              </a:rPr>
              <a:t>-“</a:t>
            </a:r>
            <a:r>
              <a:rPr lang="zh-CN" altLang="en-US" sz="4400" dirty="0">
                <a:solidFill>
                  <a:srgbClr val="1F933A"/>
                </a:solidFill>
                <a:cs typeface="+mn-ea"/>
                <a:sym typeface="+mn-lt"/>
              </a:rPr>
              <a:t>豆宝宝发芽记”</a:t>
            </a:r>
            <a:endParaRPr lang="zh-CN" altLang="en-US" sz="4800" dirty="0">
              <a:solidFill>
                <a:srgbClr val="1F933A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DDD57F75-BAC0-4797-9C1B-E9A44569059F}"/>
              </a:ext>
            </a:extLst>
          </p:cNvPr>
          <p:cNvSpPr txBox="1"/>
          <p:nvPr/>
        </p:nvSpPr>
        <p:spPr>
          <a:xfrm>
            <a:off x="5528537" y="1934255"/>
            <a:ext cx="10855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rgbClr val="1F933A"/>
                </a:solidFill>
                <a:cs typeface="+mn-ea"/>
                <a:sym typeface="+mn-lt"/>
              </a:rPr>
              <a:t>03</a:t>
            </a:r>
            <a:endParaRPr lang="zh-CN" altLang="en-US" sz="6000" dirty="0">
              <a:solidFill>
                <a:srgbClr val="1F933A"/>
              </a:solidFill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xmlns="" id="{F280C728-BA04-47FB-86A5-C08899B5CC5E}"/>
              </a:ext>
            </a:extLst>
          </p:cNvPr>
          <p:cNvSpPr/>
          <p:nvPr/>
        </p:nvSpPr>
        <p:spPr>
          <a:xfrm>
            <a:off x="5376000" y="1722087"/>
            <a:ext cx="1440000" cy="1440000"/>
          </a:xfrm>
          <a:prstGeom prst="ellipse">
            <a:avLst/>
          </a:prstGeom>
          <a:noFill/>
          <a:ln w="38100">
            <a:solidFill>
              <a:srgbClr val="1F93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88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活动背景</a:t>
            </a:r>
            <a:endParaRPr lang="zh-CN" altLang="en-US" sz="3600" dirty="0">
              <a:solidFill>
                <a:srgbClr val="1F933A"/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70A71620-491C-4D80-A8DD-5ED1BF87D520}"/>
              </a:ext>
            </a:extLst>
          </p:cNvPr>
          <p:cNvSpPr/>
          <p:nvPr/>
        </p:nvSpPr>
        <p:spPr>
          <a:xfrm>
            <a:off x="997131" y="2210787"/>
            <a:ext cx="10197738" cy="3268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cs typeface="+mn-ea"/>
                <a:sym typeface="+mn-lt"/>
              </a:rPr>
              <a:t>伴着春天的脚步，天也渐渐暖和了起来，小草绿了，树枝吐出了新芽，花籽钻出了泥土</a:t>
            </a:r>
            <a:r>
              <a:rPr lang="en-US" altLang="zh-CN" sz="2000" dirty="0">
                <a:cs typeface="+mn-ea"/>
                <a:sym typeface="+mn-lt"/>
              </a:rPr>
              <a:t>...</a:t>
            </a:r>
            <a:r>
              <a:rPr lang="zh-CN" altLang="en-US" sz="2000" dirty="0">
                <a:cs typeface="+mn-ea"/>
                <a:sym typeface="+mn-lt"/>
              </a:rPr>
              <a:t>在主题“春天来了”的开展过程中，幼儿感受到了春天的美好，对春天产生了一种积极情感。</a:t>
            </a:r>
          </a:p>
          <a:p>
            <a:pPr>
              <a:lnSpc>
                <a:spcPct val="130000"/>
              </a:lnSpc>
            </a:pPr>
            <a:endParaRPr lang="zh-CN" altLang="en-US" sz="2000" dirty="0"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2000" dirty="0">
                <a:cs typeface="+mn-ea"/>
                <a:sym typeface="+mn-lt"/>
              </a:rPr>
              <a:t>为探索对象，创造条件让幼儿实际参加探究活动，通过开展活动“豆宝发芽记”，让幼儿更直观形象的了解种子如何生根发芽，它们的生长与水</a:t>
            </a:r>
            <a:r>
              <a:rPr lang="en-US" altLang="zh-CN" sz="2000" dirty="0">
                <a:cs typeface="+mn-ea"/>
                <a:sym typeface="+mn-lt"/>
              </a:rPr>
              <a:t>~</a:t>
            </a:r>
            <a:r>
              <a:rPr lang="zh-CN" altLang="en-US" sz="2000" dirty="0">
                <a:cs typeface="+mn-ea"/>
                <a:sym typeface="+mn-lt"/>
              </a:rPr>
              <a:t>阳光、空气和土壤所存在的关系，进一步激发幼儿对豆子生根发芽生长状况的探索兴趣。根据新</a:t>
            </a:r>
            <a:r>
              <a:rPr lang="en-US" altLang="zh-CN" sz="2000" dirty="0">
                <a:cs typeface="+mn-ea"/>
                <a:sym typeface="+mn-lt"/>
              </a:rPr>
              <a:t>《</a:t>
            </a:r>
            <a:r>
              <a:rPr lang="zh-CN" altLang="en-US" sz="2000" dirty="0">
                <a:cs typeface="+mn-ea"/>
                <a:sym typeface="+mn-lt"/>
              </a:rPr>
              <a:t>纲要</a:t>
            </a:r>
            <a:r>
              <a:rPr lang="en-US" altLang="zh-CN" sz="2000" dirty="0">
                <a:cs typeface="+mn-ea"/>
                <a:sym typeface="+mn-lt"/>
              </a:rPr>
              <a:t>》</a:t>
            </a:r>
            <a:r>
              <a:rPr lang="zh-CN" altLang="en-US" sz="2000" dirty="0">
                <a:cs typeface="+mn-ea"/>
                <a:sym typeface="+mn-lt"/>
              </a:rPr>
              <a:t>精神，结合本班幼儿的实际发展水平，制定这次活动的。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F5C46331-42FD-4B4F-B342-7F21C841F62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4623" y="4824548"/>
            <a:ext cx="1885406" cy="1885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8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活动目的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A9B7A98C-755C-47C4-B573-98BED61A20C8}"/>
              </a:ext>
            </a:extLst>
          </p:cNvPr>
          <p:cNvGrpSpPr/>
          <p:nvPr/>
        </p:nvGrpSpPr>
        <p:grpSpPr>
          <a:xfrm>
            <a:off x="885168" y="2400474"/>
            <a:ext cx="5040000" cy="2808000"/>
            <a:chOff x="2309584" y="2327867"/>
            <a:chExt cx="5040000" cy="2808000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0A356E34-AE16-4884-8C03-5EB1D4D77A2F}"/>
                </a:ext>
              </a:extLst>
            </p:cNvPr>
            <p:cNvGrpSpPr/>
            <p:nvPr/>
          </p:nvGrpSpPr>
          <p:grpSpPr>
            <a:xfrm>
              <a:off x="2309584" y="2327867"/>
              <a:ext cx="4751349" cy="1897358"/>
              <a:chOff x="4674430" y="1732054"/>
              <a:chExt cx="4751349" cy="1897358"/>
            </a:xfrm>
          </p:grpSpPr>
          <p:sp>
            <p:nvSpPr>
              <p:cNvPr id="29" name="斜纹 28">
                <a:extLst>
                  <a:ext uri="{FF2B5EF4-FFF2-40B4-BE49-F238E27FC236}">
                    <a16:creationId xmlns:a16="http://schemas.microsoft.com/office/drawing/2014/main" xmlns="" id="{1F76D5EB-FC99-4062-BE17-90973918DC5F}"/>
                  </a:ext>
                </a:extLst>
              </p:cNvPr>
              <p:cNvSpPr/>
              <p:nvPr/>
            </p:nvSpPr>
            <p:spPr>
              <a:xfrm>
                <a:off x="4674430" y="1732054"/>
                <a:ext cx="1440000" cy="936000"/>
              </a:xfrm>
              <a:prstGeom prst="diagStripe">
                <a:avLst/>
              </a:prstGeom>
              <a:solidFill>
                <a:srgbClr val="B43F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xmlns="" id="{20DE4DE7-4F04-4768-BEFD-734FD17B384E}"/>
                  </a:ext>
                </a:extLst>
              </p:cNvPr>
              <p:cNvGrpSpPr/>
              <p:nvPr/>
            </p:nvGrpSpPr>
            <p:grpSpPr>
              <a:xfrm>
                <a:off x="4895371" y="1882525"/>
                <a:ext cx="4530408" cy="1746887"/>
                <a:chOff x="4497805" y="2483920"/>
                <a:chExt cx="4530408" cy="1746887"/>
              </a:xfrm>
            </p:grpSpPr>
            <p:sp>
              <p:nvSpPr>
                <p:cNvPr id="31" name="矩形 30">
                  <a:extLst>
                    <a:ext uri="{FF2B5EF4-FFF2-40B4-BE49-F238E27FC236}">
                      <a16:creationId xmlns:a16="http://schemas.microsoft.com/office/drawing/2014/main" xmlns="" id="{70A71620-491C-4D80-A8DD-5ED1BF87D520}"/>
                    </a:ext>
                  </a:extLst>
                </p:cNvPr>
                <p:cNvSpPr/>
                <p:nvPr/>
              </p:nvSpPr>
              <p:spPr>
                <a:xfrm>
                  <a:off x="4565514" y="3208091"/>
                  <a:ext cx="4462699" cy="1022716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30000"/>
                    </a:lnSpc>
                  </a:pPr>
                  <a:r>
                    <a:rPr lang="zh-CN" altLang="en-US" sz="2400" dirty="0">
                      <a:cs typeface="+mn-ea"/>
                      <a:sym typeface="+mn-lt"/>
                    </a:rPr>
                    <a:t>知道春天是播种的季节，能积极参与种植活动，体验劳动的乐趣。</a:t>
                  </a:r>
                </a:p>
              </p:txBody>
            </p:sp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xmlns="" id="{5D11937A-5008-43F7-9932-8973DB4BCAF3}"/>
                    </a:ext>
                  </a:extLst>
                </p:cNvPr>
                <p:cNvSpPr txBox="1"/>
                <p:nvPr/>
              </p:nvSpPr>
              <p:spPr>
                <a:xfrm>
                  <a:off x="4497805" y="2483920"/>
                  <a:ext cx="5647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" name="箭头: V 形 1">
              <a:extLst>
                <a:ext uri="{FF2B5EF4-FFF2-40B4-BE49-F238E27FC236}">
                  <a16:creationId xmlns:a16="http://schemas.microsoft.com/office/drawing/2014/main" xmlns="" id="{5C05EE73-99E5-48CC-A43D-4F27E7B1BEE9}"/>
                </a:ext>
              </a:extLst>
            </p:cNvPr>
            <p:cNvSpPr/>
            <p:nvPr/>
          </p:nvSpPr>
          <p:spPr>
            <a:xfrm>
              <a:off x="2309584" y="2327867"/>
              <a:ext cx="5040000" cy="2808000"/>
            </a:xfrm>
            <a:prstGeom prst="rect">
              <a:avLst/>
            </a:prstGeom>
            <a:noFill/>
            <a:ln>
              <a:solidFill>
                <a:srgbClr val="B43F76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="" id="{B11C8DD3-99CA-48B4-BDEF-8DAA2116542E}"/>
              </a:ext>
            </a:extLst>
          </p:cNvPr>
          <p:cNvGrpSpPr/>
          <p:nvPr/>
        </p:nvGrpSpPr>
        <p:grpSpPr>
          <a:xfrm>
            <a:off x="6266834" y="2364474"/>
            <a:ext cx="5040000" cy="2844000"/>
            <a:chOff x="2309584" y="2785101"/>
            <a:chExt cx="5040000" cy="2844000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5087FEEA-F108-40F7-AC03-2C63309E90E3}"/>
                </a:ext>
              </a:extLst>
            </p:cNvPr>
            <p:cNvGrpSpPr/>
            <p:nvPr/>
          </p:nvGrpSpPr>
          <p:grpSpPr>
            <a:xfrm>
              <a:off x="2309584" y="2785102"/>
              <a:ext cx="4910175" cy="2395818"/>
              <a:chOff x="4674430" y="2189289"/>
              <a:chExt cx="4910175" cy="2395818"/>
            </a:xfrm>
          </p:grpSpPr>
          <p:sp>
            <p:nvSpPr>
              <p:cNvPr id="38" name="斜纹 37">
                <a:extLst>
                  <a:ext uri="{FF2B5EF4-FFF2-40B4-BE49-F238E27FC236}">
                    <a16:creationId xmlns:a16="http://schemas.microsoft.com/office/drawing/2014/main" xmlns="" id="{764B4B1A-D9C2-4382-A2BE-9DAF5C32C46E}"/>
                  </a:ext>
                </a:extLst>
              </p:cNvPr>
              <p:cNvSpPr/>
              <p:nvPr/>
            </p:nvSpPr>
            <p:spPr>
              <a:xfrm>
                <a:off x="4674430" y="2189289"/>
                <a:ext cx="1440000" cy="936000"/>
              </a:xfrm>
              <a:prstGeom prst="diagStripe">
                <a:avLst/>
              </a:prstGeom>
              <a:solidFill>
                <a:srgbClr val="376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xmlns="" id="{7467608C-EB05-4D46-BA75-9808B483B377}"/>
                  </a:ext>
                </a:extLst>
              </p:cNvPr>
              <p:cNvGrpSpPr/>
              <p:nvPr/>
            </p:nvGrpSpPr>
            <p:grpSpPr>
              <a:xfrm>
                <a:off x="4941916" y="2277102"/>
                <a:ext cx="4642689" cy="2308005"/>
                <a:chOff x="4544350" y="2878497"/>
                <a:chExt cx="4642689" cy="2308005"/>
              </a:xfrm>
            </p:grpSpPr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xmlns="" id="{7FD0BA73-D100-4716-9E04-4FBB10F9B722}"/>
                    </a:ext>
                  </a:extLst>
                </p:cNvPr>
                <p:cNvSpPr/>
                <p:nvPr/>
              </p:nvSpPr>
              <p:spPr>
                <a:xfrm>
                  <a:off x="4617797" y="3683655"/>
                  <a:ext cx="4569242" cy="150284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30000"/>
                    </a:lnSpc>
                  </a:pPr>
                  <a:r>
                    <a:rPr lang="zh-CN" altLang="en-US" sz="2400" dirty="0">
                      <a:cs typeface="+mn-ea"/>
                      <a:sym typeface="+mn-lt"/>
                    </a:rPr>
                    <a:t>在种植活动中感受春季的明显特征，亲近大自然，萌发对大自然的喜爱之情。</a:t>
                  </a:r>
                </a:p>
              </p:txBody>
            </p:sp>
            <p:sp>
              <p:nvSpPr>
                <p:cNvPr id="41" name="文本框 40">
                  <a:extLst>
                    <a:ext uri="{FF2B5EF4-FFF2-40B4-BE49-F238E27FC236}">
                      <a16:creationId xmlns:a16="http://schemas.microsoft.com/office/drawing/2014/main" xmlns="" id="{B5092A5B-5F45-4775-9BC6-F74CC7A117D8}"/>
                    </a:ext>
                  </a:extLst>
                </p:cNvPr>
                <p:cNvSpPr txBox="1"/>
                <p:nvPr/>
              </p:nvSpPr>
              <p:spPr>
                <a:xfrm>
                  <a:off x="4544350" y="2878497"/>
                  <a:ext cx="54694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2" name="箭头: V 形 1">
              <a:extLst>
                <a:ext uri="{FF2B5EF4-FFF2-40B4-BE49-F238E27FC236}">
                  <a16:creationId xmlns:a16="http://schemas.microsoft.com/office/drawing/2014/main" xmlns="" id="{EF32C1A8-966A-4D19-81C5-F68B51949212}"/>
                </a:ext>
              </a:extLst>
            </p:cNvPr>
            <p:cNvSpPr/>
            <p:nvPr/>
          </p:nvSpPr>
          <p:spPr>
            <a:xfrm>
              <a:off x="2309584" y="2785101"/>
              <a:ext cx="5040000" cy="2844000"/>
            </a:xfrm>
            <a:prstGeom prst="rect">
              <a:avLst/>
            </a:prstGeom>
            <a:noFill/>
            <a:ln>
              <a:solidFill>
                <a:srgbClr val="37668D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559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活动准备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0A356E34-AE16-4884-8C03-5EB1D4D77A2F}"/>
              </a:ext>
            </a:extLst>
          </p:cNvPr>
          <p:cNvGrpSpPr/>
          <p:nvPr/>
        </p:nvGrpSpPr>
        <p:grpSpPr>
          <a:xfrm>
            <a:off x="1443074" y="1950100"/>
            <a:ext cx="2880000" cy="584775"/>
            <a:chOff x="4837754" y="1868521"/>
            <a:chExt cx="2880000" cy="584775"/>
          </a:xfrm>
        </p:grpSpPr>
        <p:sp>
          <p:nvSpPr>
            <p:cNvPr id="29" name="箭头: 五边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4837754" y="1931474"/>
              <a:ext cx="2880000" cy="504000"/>
            </a:xfrm>
            <a:prstGeom prst="homePlate">
              <a:avLst/>
            </a:prstGeom>
            <a:solidFill>
              <a:srgbClr val="B43F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20DE4DE7-4F04-4768-BEFD-734FD17B384E}"/>
                </a:ext>
              </a:extLst>
            </p:cNvPr>
            <p:cNvGrpSpPr/>
            <p:nvPr/>
          </p:nvGrpSpPr>
          <p:grpSpPr>
            <a:xfrm>
              <a:off x="4891855" y="1868521"/>
              <a:ext cx="2439099" cy="584775"/>
              <a:chOff x="4494289" y="2469916"/>
              <a:chExt cx="2439099" cy="584775"/>
            </a:xfrm>
          </p:grpSpPr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70A71620-491C-4D80-A8DD-5ED1BF87D520}"/>
                  </a:ext>
                </a:extLst>
              </p:cNvPr>
              <p:cNvSpPr/>
              <p:nvPr/>
            </p:nvSpPr>
            <p:spPr>
              <a:xfrm>
                <a:off x="5341500" y="2567279"/>
                <a:ext cx="159188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经验准备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5D11937A-5008-43F7-9932-8973DB4BCAF3}"/>
                  </a:ext>
                </a:extLst>
              </p:cNvPr>
              <p:cNvSpPr txBox="1"/>
              <p:nvPr/>
            </p:nvSpPr>
            <p:spPr>
              <a:xfrm>
                <a:off x="4494289" y="2469916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6D037DD9-B025-453F-AB82-D35F71C01E99}"/>
              </a:ext>
            </a:extLst>
          </p:cNvPr>
          <p:cNvSpPr/>
          <p:nvPr/>
        </p:nvSpPr>
        <p:spPr>
          <a:xfrm>
            <a:off x="1262709" y="2727905"/>
            <a:ext cx="9231120" cy="1898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（１）知道春天是播种的季节。。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（２）认识各种各样的种子，知道种子会发芽、成长。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（３）知道种子发芽需要阳光、水、土和空气四个好朋友帮忙。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（４）有观察过植物实物和图片的经验。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9F4F176D-CFE4-471A-A218-5F7C0AFFD73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177348" y="1913363"/>
            <a:ext cx="3646352" cy="24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5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活动准备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0A356E34-AE16-4884-8C03-5EB1D4D77A2F}"/>
              </a:ext>
            </a:extLst>
          </p:cNvPr>
          <p:cNvGrpSpPr/>
          <p:nvPr/>
        </p:nvGrpSpPr>
        <p:grpSpPr>
          <a:xfrm>
            <a:off x="1425657" y="2363858"/>
            <a:ext cx="2880000" cy="584775"/>
            <a:chOff x="4837754" y="1868521"/>
            <a:chExt cx="2880000" cy="584775"/>
          </a:xfrm>
        </p:grpSpPr>
        <p:sp>
          <p:nvSpPr>
            <p:cNvPr id="29" name="箭头: 五边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4837754" y="1931474"/>
              <a:ext cx="2880000" cy="504000"/>
            </a:xfrm>
            <a:prstGeom prst="homePlate">
              <a:avLst/>
            </a:prstGeom>
            <a:solidFill>
              <a:srgbClr val="376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20DE4DE7-4F04-4768-BEFD-734FD17B384E}"/>
                </a:ext>
              </a:extLst>
            </p:cNvPr>
            <p:cNvGrpSpPr/>
            <p:nvPr/>
          </p:nvGrpSpPr>
          <p:grpSpPr>
            <a:xfrm>
              <a:off x="4891855" y="1868521"/>
              <a:ext cx="2439099" cy="584775"/>
              <a:chOff x="4494289" y="2469916"/>
              <a:chExt cx="2439099" cy="584775"/>
            </a:xfrm>
          </p:grpSpPr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70A71620-491C-4D80-A8DD-5ED1BF87D520}"/>
                  </a:ext>
                </a:extLst>
              </p:cNvPr>
              <p:cNvSpPr/>
              <p:nvPr/>
            </p:nvSpPr>
            <p:spPr>
              <a:xfrm>
                <a:off x="5341500" y="2567279"/>
                <a:ext cx="159188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物品准备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5D11937A-5008-43F7-9932-8973DB4BCAF3}"/>
                  </a:ext>
                </a:extLst>
              </p:cNvPr>
              <p:cNvSpPr txBox="1"/>
              <p:nvPr/>
            </p:nvSpPr>
            <p:spPr>
              <a:xfrm>
                <a:off x="4494289" y="2469916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6D037DD9-B025-453F-AB82-D35F71C01E99}"/>
              </a:ext>
            </a:extLst>
          </p:cNvPr>
          <p:cNvSpPr/>
          <p:nvPr/>
        </p:nvSpPr>
        <p:spPr>
          <a:xfrm>
            <a:off x="1245292" y="3141663"/>
            <a:ext cx="9231120" cy="1437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</a:t>
            </a:r>
            <a:r>
              <a:rPr lang="en-US" altLang="zh-CN" sz="2000" dirty="0">
                <a:cs typeface="+mn-ea"/>
                <a:sym typeface="+mn-lt"/>
              </a:rPr>
              <a:t>1</a:t>
            </a:r>
            <a:r>
              <a:rPr lang="zh-CN" altLang="en-US" sz="2000" dirty="0">
                <a:cs typeface="+mn-ea"/>
                <a:sym typeface="+mn-lt"/>
              </a:rPr>
              <a:t>）一次性透明水杯，做为种植容器。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</a:t>
            </a:r>
            <a:r>
              <a:rPr lang="en-US" altLang="zh-CN" sz="2000" dirty="0">
                <a:cs typeface="+mn-ea"/>
                <a:sym typeface="+mn-lt"/>
              </a:rPr>
              <a:t>2</a:t>
            </a:r>
            <a:r>
              <a:rPr lang="zh-CN" altLang="en-US" sz="2000" dirty="0">
                <a:cs typeface="+mn-ea"/>
                <a:sym typeface="+mn-lt"/>
              </a:rPr>
              <a:t>）种子若干（如黄豆</a:t>
            </a:r>
            <a:r>
              <a:rPr lang="en-US" altLang="zh-CN" sz="2000" dirty="0">
                <a:cs typeface="+mn-ea"/>
                <a:sym typeface="+mn-lt"/>
              </a:rPr>
              <a:t>~</a:t>
            </a:r>
            <a:r>
              <a:rPr lang="zh-CN" altLang="en-US" sz="2000" dirty="0">
                <a:cs typeface="+mn-ea"/>
                <a:sym typeface="+mn-lt"/>
              </a:rPr>
              <a:t>绿豆</a:t>
            </a:r>
            <a:r>
              <a:rPr lang="en-US" altLang="zh-CN" sz="2000" dirty="0">
                <a:cs typeface="+mn-ea"/>
                <a:sym typeface="+mn-lt"/>
              </a:rPr>
              <a:t>??</a:t>
            </a:r>
            <a:r>
              <a:rPr lang="zh-CN" altLang="en-US" sz="2000" dirty="0">
                <a:cs typeface="+mn-ea"/>
                <a:sym typeface="+mn-lt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（</a:t>
            </a:r>
            <a:r>
              <a:rPr lang="en-US" altLang="zh-CN" sz="2000" dirty="0">
                <a:cs typeface="+mn-ea"/>
                <a:sym typeface="+mn-lt"/>
              </a:rPr>
              <a:t>3</a:t>
            </a:r>
            <a:r>
              <a:rPr lang="zh-CN" altLang="en-US" sz="2000" dirty="0">
                <a:cs typeface="+mn-ea"/>
                <a:sym typeface="+mn-lt"/>
              </a:rPr>
              <a:t>）园艺的小工具，如小铲子、喷壶等。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F78A42F7-1881-476D-8263-FD38F80BBE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0690" y="1213405"/>
            <a:ext cx="4431189" cy="44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2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活动准备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0A356E34-AE16-4884-8C03-5EB1D4D77A2F}"/>
              </a:ext>
            </a:extLst>
          </p:cNvPr>
          <p:cNvGrpSpPr/>
          <p:nvPr/>
        </p:nvGrpSpPr>
        <p:grpSpPr>
          <a:xfrm>
            <a:off x="1425657" y="2363858"/>
            <a:ext cx="2880000" cy="584775"/>
            <a:chOff x="4837754" y="1868521"/>
            <a:chExt cx="2880000" cy="584775"/>
          </a:xfrm>
        </p:grpSpPr>
        <p:sp>
          <p:nvSpPr>
            <p:cNvPr id="29" name="箭头: 五边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4837754" y="1931474"/>
              <a:ext cx="2880000" cy="504000"/>
            </a:xfrm>
            <a:prstGeom prst="homePlate">
              <a:avLst/>
            </a:prstGeom>
            <a:solidFill>
              <a:srgbClr val="E35E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20DE4DE7-4F04-4768-BEFD-734FD17B384E}"/>
                </a:ext>
              </a:extLst>
            </p:cNvPr>
            <p:cNvGrpSpPr/>
            <p:nvPr/>
          </p:nvGrpSpPr>
          <p:grpSpPr>
            <a:xfrm>
              <a:off x="4891855" y="1868521"/>
              <a:ext cx="2439099" cy="584775"/>
              <a:chOff x="4494289" y="2469916"/>
              <a:chExt cx="2439099" cy="584775"/>
            </a:xfrm>
          </p:grpSpPr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70A71620-491C-4D80-A8DD-5ED1BF87D520}"/>
                  </a:ext>
                </a:extLst>
              </p:cNvPr>
              <p:cNvSpPr/>
              <p:nvPr/>
            </p:nvSpPr>
            <p:spPr>
              <a:xfrm>
                <a:off x="5341500" y="2567279"/>
                <a:ext cx="159188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讨论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5D11937A-5008-43F7-9932-8973DB4BCAF3}"/>
                  </a:ext>
                </a:extLst>
              </p:cNvPr>
              <p:cNvSpPr txBox="1"/>
              <p:nvPr/>
            </p:nvSpPr>
            <p:spPr>
              <a:xfrm>
                <a:off x="4494289" y="2469916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6D037DD9-B025-453F-AB82-D35F71C01E99}"/>
              </a:ext>
            </a:extLst>
          </p:cNvPr>
          <p:cNvSpPr/>
          <p:nvPr/>
        </p:nvSpPr>
        <p:spPr>
          <a:xfrm>
            <a:off x="1358501" y="3141663"/>
            <a:ext cx="9483669" cy="1437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师：猜猜豆宝宝怎样才能发芽、长大。豆宝宝需要的营养和我们小朋友需要的营养一样 吗</a:t>
            </a:r>
            <a:r>
              <a:rPr lang="en-US" altLang="zh-CN" sz="2000" dirty="0">
                <a:cs typeface="+mn-ea"/>
                <a:sym typeface="+mn-lt"/>
              </a:rPr>
              <a:t>?</a:t>
            </a:r>
            <a:r>
              <a:rPr lang="zh-CN" altLang="en-US" sz="2000" dirty="0">
                <a:cs typeface="+mn-ea"/>
                <a:sym typeface="+mn-lt"/>
              </a:rPr>
              <a:t>有什么不同</a:t>
            </a:r>
            <a:r>
              <a:rPr lang="en-US" altLang="zh-CN" sz="2000" dirty="0">
                <a:cs typeface="+mn-ea"/>
                <a:sym typeface="+mn-lt"/>
              </a:rPr>
              <a:t>?(</a:t>
            </a:r>
            <a:r>
              <a:rPr lang="zh-CN" altLang="en-US" sz="2000" dirty="0">
                <a:cs typeface="+mn-ea"/>
                <a:sym typeface="+mn-lt"/>
              </a:rPr>
              <a:t>通过讨论激发幼儿的已有经验，给予幼儿充分阐述自己想法的时间。</a:t>
            </a:r>
            <a:r>
              <a:rPr lang="en-US" altLang="zh-CN" sz="2000" dirty="0">
                <a:cs typeface="+mn-ea"/>
                <a:sym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41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DEF4232-F515-4B92-A0BE-86F5FAD43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462" y="2414109"/>
            <a:ext cx="2650434" cy="1113183"/>
          </a:xfrm>
        </p:spPr>
        <p:txBody>
          <a:bodyPr anchor="ctr">
            <a:normAutofit/>
          </a:bodyPr>
          <a:lstStyle/>
          <a:p>
            <a:r>
              <a:rPr lang="zh-CN" altLang="en-US" dirty="0">
                <a:solidFill>
                  <a:srgbClr val="B43F76"/>
                </a:solidFill>
                <a:latin typeface="+mn-lt"/>
                <a:ea typeface="+mn-ea"/>
                <a:cs typeface="+mn-ea"/>
                <a:sym typeface="+mn-lt"/>
              </a:rPr>
              <a:t>目</a:t>
            </a:r>
            <a:r>
              <a:rPr lang="zh-CN" altLang="en-US" dirty="0">
                <a:solidFill>
                  <a:srgbClr val="1F933A"/>
                </a:solidFill>
                <a:latin typeface="+mn-lt"/>
                <a:ea typeface="+mn-ea"/>
                <a:cs typeface="+mn-ea"/>
                <a:sym typeface="+mn-lt"/>
              </a:rPr>
              <a:t>录</a:t>
            </a: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9F97D4CC-8CC3-46F2-87CE-DD8BFA0748CF}"/>
              </a:ext>
            </a:extLst>
          </p:cNvPr>
          <p:cNvGrpSpPr/>
          <p:nvPr/>
        </p:nvGrpSpPr>
        <p:grpSpPr>
          <a:xfrm>
            <a:off x="4260473" y="3993292"/>
            <a:ext cx="5531116" cy="755374"/>
            <a:chOff x="4260473" y="3993292"/>
            <a:chExt cx="5531116" cy="755374"/>
          </a:xfrm>
        </p:grpSpPr>
        <p:sp>
          <p:nvSpPr>
            <p:cNvPr id="25" name="矩形: 圆角 24">
              <a:extLst>
                <a:ext uri="{FF2B5EF4-FFF2-40B4-BE49-F238E27FC236}">
                  <a16:creationId xmlns:a16="http://schemas.microsoft.com/office/drawing/2014/main" xmlns="" id="{C836DC9A-0BEE-4875-A0D7-C9A141D1789F}"/>
                </a:ext>
              </a:extLst>
            </p:cNvPr>
            <p:cNvSpPr/>
            <p:nvPr/>
          </p:nvSpPr>
          <p:spPr>
            <a:xfrm>
              <a:off x="4931589" y="4140154"/>
              <a:ext cx="4860000" cy="504000"/>
            </a:xfrm>
            <a:prstGeom prst="roundRect">
              <a:avLst/>
            </a:prstGeom>
            <a:solidFill>
              <a:srgbClr val="1F93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xmlns="" id="{75FF2DD3-EE65-4511-A9BA-ABD30BC79D1B}"/>
                </a:ext>
              </a:extLst>
            </p:cNvPr>
            <p:cNvGrpSpPr/>
            <p:nvPr/>
          </p:nvGrpSpPr>
          <p:grpSpPr>
            <a:xfrm>
              <a:off x="4260473" y="3993292"/>
              <a:ext cx="5453194" cy="755374"/>
              <a:chOff x="3768360" y="4007520"/>
              <a:chExt cx="5453194" cy="755374"/>
            </a:xfrm>
          </p:grpSpPr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xmlns="" id="{FEFB01E7-2827-492D-98F0-86C9CC1F56FA}"/>
                  </a:ext>
                </a:extLst>
              </p:cNvPr>
              <p:cNvSpPr/>
              <p:nvPr/>
            </p:nvSpPr>
            <p:spPr>
              <a:xfrm>
                <a:off x="3768360" y="4007520"/>
                <a:ext cx="816587" cy="755374"/>
              </a:xfrm>
              <a:prstGeom prst="ellipse">
                <a:avLst/>
              </a:prstGeom>
              <a:noFill/>
              <a:ln w="38100">
                <a:solidFill>
                  <a:srgbClr val="1F933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xmlns="" id="{74AC7503-63AF-4E10-B9C2-9A2033724D52}"/>
                  </a:ext>
                </a:extLst>
              </p:cNvPr>
              <p:cNvSpPr/>
              <p:nvPr/>
            </p:nvSpPr>
            <p:spPr>
              <a:xfrm>
                <a:off x="4439476" y="4149231"/>
                <a:ext cx="4782078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 中班种植活动</a:t>
                </a:r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-“</a:t>
                </a:r>
                <a:r>
                  <a: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豆宝宝发芽记”</a:t>
                </a:r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xmlns="" id="{DAA1E267-B60B-4613-B0CE-4D20C90903FB}"/>
                  </a:ext>
                </a:extLst>
              </p:cNvPr>
              <p:cNvSpPr txBox="1"/>
              <p:nvPr/>
            </p:nvSpPr>
            <p:spPr>
              <a:xfrm>
                <a:off x="3809815" y="4073607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rgbClr val="1F933A"/>
                    </a:solidFill>
                    <a:cs typeface="+mn-ea"/>
                    <a:sym typeface="+mn-lt"/>
                  </a:rPr>
                  <a:t>03</a:t>
                </a:r>
                <a:endParaRPr lang="zh-CN" altLang="en-US" sz="3200" dirty="0">
                  <a:solidFill>
                    <a:srgbClr val="1F933A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xmlns="" id="{87ABE3D0-6DA4-4707-80F1-8B037D39207B}"/>
              </a:ext>
            </a:extLst>
          </p:cNvPr>
          <p:cNvGrpSpPr/>
          <p:nvPr/>
        </p:nvGrpSpPr>
        <p:grpSpPr>
          <a:xfrm>
            <a:off x="4230656" y="2837543"/>
            <a:ext cx="5529260" cy="755374"/>
            <a:chOff x="4230656" y="2837543"/>
            <a:chExt cx="5529260" cy="755374"/>
          </a:xfrm>
        </p:grpSpPr>
        <p:sp>
          <p:nvSpPr>
            <p:cNvPr id="23" name="矩形: 圆角 22">
              <a:extLst>
                <a:ext uri="{FF2B5EF4-FFF2-40B4-BE49-F238E27FC236}">
                  <a16:creationId xmlns:a16="http://schemas.microsoft.com/office/drawing/2014/main" xmlns="" id="{ABE35453-C8A1-41AD-BB6F-FA4932AC54B7}"/>
                </a:ext>
              </a:extLst>
            </p:cNvPr>
            <p:cNvSpPr/>
            <p:nvPr/>
          </p:nvSpPr>
          <p:spPr>
            <a:xfrm>
              <a:off x="4899916" y="2977450"/>
              <a:ext cx="4860000" cy="504000"/>
            </a:xfrm>
            <a:prstGeom prst="roundRect">
              <a:avLst/>
            </a:prstGeom>
            <a:solidFill>
              <a:srgbClr val="376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xmlns="" id="{78905D90-49B1-4BB0-A0EF-75A05EC1D6A0}"/>
                </a:ext>
              </a:extLst>
            </p:cNvPr>
            <p:cNvGrpSpPr/>
            <p:nvPr/>
          </p:nvGrpSpPr>
          <p:grpSpPr>
            <a:xfrm>
              <a:off x="4230656" y="2837543"/>
              <a:ext cx="3740548" cy="755374"/>
              <a:chOff x="3768360" y="3194148"/>
              <a:chExt cx="3740548" cy="755374"/>
            </a:xfrm>
          </p:grpSpPr>
          <p:sp>
            <p:nvSpPr>
              <p:cNvPr id="15" name="椭圆 14">
                <a:extLst>
                  <a:ext uri="{FF2B5EF4-FFF2-40B4-BE49-F238E27FC236}">
                    <a16:creationId xmlns:a16="http://schemas.microsoft.com/office/drawing/2014/main" xmlns="" id="{AE1A6EC4-CBD9-4B28-9691-1A2862C5BA27}"/>
                  </a:ext>
                </a:extLst>
              </p:cNvPr>
              <p:cNvSpPr/>
              <p:nvPr/>
            </p:nvSpPr>
            <p:spPr>
              <a:xfrm>
                <a:off x="3768360" y="3194148"/>
                <a:ext cx="816587" cy="755374"/>
              </a:xfrm>
              <a:prstGeom prst="ellipse">
                <a:avLst/>
              </a:prstGeom>
              <a:noFill/>
              <a:ln w="38100">
                <a:solidFill>
                  <a:srgbClr val="37668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cs typeface="+mn-ea"/>
                    <a:sym typeface="+mn-lt"/>
                  </a:rPr>
                  <a:t>c</a:t>
                </a:r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xmlns="" id="{E1979365-DF18-4157-9B25-037EFCBE7300}"/>
                  </a:ext>
                </a:extLst>
              </p:cNvPr>
              <p:cNvSpPr/>
              <p:nvPr/>
            </p:nvSpPr>
            <p:spPr>
              <a:xfrm>
                <a:off x="4469293" y="3371894"/>
                <a:ext cx="3039615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 小班种植活动：种瓜</a:t>
                </a:r>
              </a:p>
            </p:txBody>
          </p:sp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xmlns="" id="{20495A59-B60E-4A73-BB15-977328098D50}"/>
                  </a:ext>
                </a:extLst>
              </p:cNvPr>
              <p:cNvSpPr txBox="1"/>
              <p:nvPr/>
            </p:nvSpPr>
            <p:spPr>
              <a:xfrm>
                <a:off x="3798177" y="3287549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rgbClr val="37668D"/>
                    </a:solidFill>
                    <a:cs typeface="+mn-ea"/>
                    <a:sym typeface="+mn-lt"/>
                  </a:rPr>
                  <a:t>02</a:t>
                </a:r>
                <a:endParaRPr lang="zh-CN" altLang="en-US" sz="3200" dirty="0">
                  <a:solidFill>
                    <a:srgbClr val="37668D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xmlns="" id="{CF983EAE-0B75-4FC7-92DA-35B553C4B194}"/>
              </a:ext>
            </a:extLst>
          </p:cNvPr>
          <p:cNvGrpSpPr/>
          <p:nvPr/>
        </p:nvGrpSpPr>
        <p:grpSpPr>
          <a:xfrm>
            <a:off x="4165926" y="1779382"/>
            <a:ext cx="5531832" cy="755374"/>
            <a:chOff x="4165926" y="1779382"/>
            <a:chExt cx="5531832" cy="755374"/>
          </a:xfrm>
        </p:grpSpPr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xmlns="" id="{9D3C4A07-E83E-495E-BD99-DC9435E4C0F4}"/>
                </a:ext>
              </a:extLst>
            </p:cNvPr>
            <p:cNvSpPr/>
            <p:nvPr/>
          </p:nvSpPr>
          <p:spPr>
            <a:xfrm>
              <a:off x="4837758" y="1931474"/>
              <a:ext cx="4860000" cy="504000"/>
            </a:xfrm>
            <a:prstGeom prst="roundRect">
              <a:avLst/>
            </a:prstGeom>
            <a:solidFill>
              <a:srgbClr val="B43F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xmlns="" id="{52E02715-6352-412C-91EC-13C94FBEA9D8}"/>
                </a:ext>
              </a:extLst>
            </p:cNvPr>
            <p:cNvGrpSpPr/>
            <p:nvPr/>
          </p:nvGrpSpPr>
          <p:grpSpPr>
            <a:xfrm>
              <a:off x="4165926" y="1779382"/>
              <a:ext cx="4105309" cy="755374"/>
              <a:chOff x="3768360" y="2380777"/>
              <a:chExt cx="4105309" cy="755374"/>
            </a:xfrm>
          </p:grpSpPr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xmlns="" id="{827F66B5-A4F4-4F10-A82C-8A8804956E90}"/>
                  </a:ext>
                </a:extLst>
              </p:cNvPr>
              <p:cNvSpPr/>
              <p:nvPr/>
            </p:nvSpPr>
            <p:spPr>
              <a:xfrm>
                <a:off x="4526278" y="2547252"/>
                <a:ext cx="3347391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 小班种植活动：种大蒜</a:t>
                </a:r>
              </a:p>
            </p:txBody>
          </p:sp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xmlns="" id="{DDD57F75-BAC0-4797-9C1B-E9A44569059F}"/>
                  </a:ext>
                </a:extLst>
              </p:cNvPr>
              <p:cNvSpPr txBox="1"/>
              <p:nvPr/>
            </p:nvSpPr>
            <p:spPr>
              <a:xfrm>
                <a:off x="3833090" y="2462143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rgbClr val="B43F76"/>
                    </a:solidFill>
                    <a:cs typeface="+mn-ea"/>
                    <a:sym typeface="+mn-lt"/>
                  </a:rPr>
                  <a:t>01</a:t>
                </a:r>
                <a:endParaRPr lang="zh-CN" altLang="en-US" sz="3200" dirty="0">
                  <a:solidFill>
                    <a:srgbClr val="B43F7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xmlns="" id="{F280C728-BA04-47FB-86A5-C08899B5CC5E}"/>
                  </a:ext>
                </a:extLst>
              </p:cNvPr>
              <p:cNvSpPr/>
              <p:nvPr/>
            </p:nvSpPr>
            <p:spPr>
              <a:xfrm>
                <a:off x="3768360" y="2380777"/>
                <a:ext cx="816587" cy="755374"/>
              </a:xfrm>
              <a:prstGeom prst="ellipse">
                <a:avLst/>
              </a:prstGeom>
              <a:noFill/>
              <a:ln w="38100">
                <a:solidFill>
                  <a:srgbClr val="B43F7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C91C735C-CC58-C88A-1A95-8EC3899D492D}"/>
              </a:ext>
            </a:extLst>
          </p:cNvPr>
          <p:cNvSpPr txBox="1"/>
          <p:nvPr/>
        </p:nvSpPr>
        <p:spPr>
          <a:xfrm>
            <a:off x="11551479" y="234715"/>
            <a:ext cx="432048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bg1"/>
                </a:solidFill>
                <a:ea typeface="微软雅黑" panose="020B0503020204020204" pitchFamily="34" charset="-122"/>
              </a:rPr>
              <a:t>节日</a:t>
            </a:r>
            <a:r>
              <a:rPr lang="en-US" altLang="zh-CN" sz="100" dirty="0">
                <a:solidFill>
                  <a:schemeClr val="bg1"/>
                </a:solidFill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ea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bg1"/>
                </a:solidFill>
                <a:ea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www.ypppt.com/jieri</a:t>
            </a:r>
            <a:r>
              <a:rPr lang="en-US" altLang="zh-CN" sz="100" dirty="0">
                <a:solidFill>
                  <a:schemeClr val="bg1"/>
                </a:solidFill>
                <a:ea typeface="微软雅黑" panose="020B0503020204020204" pitchFamily="34" charset="-12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4218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活动准备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0A356E34-AE16-4884-8C03-5EB1D4D77A2F}"/>
              </a:ext>
            </a:extLst>
          </p:cNvPr>
          <p:cNvGrpSpPr/>
          <p:nvPr/>
        </p:nvGrpSpPr>
        <p:grpSpPr>
          <a:xfrm>
            <a:off x="1425657" y="2363858"/>
            <a:ext cx="2880000" cy="584775"/>
            <a:chOff x="4837754" y="1868521"/>
            <a:chExt cx="2880000" cy="584775"/>
          </a:xfrm>
        </p:grpSpPr>
        <p:sp>
          <p:nvSpPr>
            <p:cNvPr id="29" name="箭头: 五边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4837754" y="1931474"/>
              <a:ext cx="2880000" cy="504000"/>
            </a:xfrm>
            <a:prstGeom prst="homePlate">
              <a:avLst/>
            </a:prstGeom>
            <a:solidFill>
              <a:srgbClr val="1F93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20DE4DE7-4F04-4768-BEFD-734FD17B384E}"/>
                </a:ext>
              </a:extLst>
            </p:cNvPr>
            <p:cNvGrpSpPr/>
            <p:nvPr/>
          </p:nvGrpSpPr>
          <p:grpSpPr>
            <a:xfrm>
              <a:off x="4891855" y="1868521"/>
              <a:ext cx="2439099" cy="584775"/>
              <a:chOff x="4494289" y="2469916"/>
              <a:chExt cx="2439099" cy="584775"/>
            </a:xfrm>
          </p:grpSpPr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70A71620-491C-4D80-A8DD-5ED1BF87D520}"/>
                  </a:ext>
                </a:extLst>
              </p:cNvPr>
              <p:cNvSpPr/>
              <p:nvPr/>
            </p:nvSpPr>
            <p:spPr>
              <a:xfrm>
                <a:off x="5341500" y="2567279"/>
                <a:ext cx="159188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sz="24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总结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5D11937A-5008-43F7-9932-8973DB4BCAF3}"/>
                  </a:ext>
                </a:extLst>
              </p:cNvPr>
              <p:cNvSpPr txBox="1"/>
              <p:nvPr/>
            </p:nvSpPr>
            <p:spPr>
              <a:xfrm>
                <a:off x="4494289" y="2469916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04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6D037DD9-B025-453F-AB82-D35F71C01E99}"/>
              </a:ext>
            </a:extLst>
          </p:cNvPr>
          <p:cNvSpPr/>
          <p:nvPr/>
        </p:nvSpPr>
        <p:spPr>
          <a:xfrm>
            <a:off x="1358502" y="3141663"/>
            <a:ext cx="6923350" cy="1437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关于豆宝宝的知识，大家知道得真不少，刚才小朋友提到了豆宝宝发芽可能需要的条件有新鲜空气、水、温暖的阳光、肥料还有土。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B46A1E33-29F0-4B02-BC5B-B9DE9A913EE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2252" y="2461221"/>
            <a:ext cx="3968931" cy="396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721264" y="797564"/>
            <a:ext cx="274947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实验与观察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6D037DD9-B025-453F-AB82-D35F71C01E99}"/>
              </a:ext>
            </a:extLst>
          </p:cNvPr>
          <p:cNvSpPr/>
          <p:nvPr/>
        </p:nvSpPr>
        <p:spPr>
          <a:xfrm>
            <a:off x="880961" y="1930679"/>
            <a:ext cx="8277515" cy="513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现在我们就来做一个豆宝宝发芽的小实验，看谁的豆宝宝第一个发芽。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3920FFB6-1DB8-4413-9C31-64E8C21C60D2}"/>
              </a:ext>
            </a:extLst>
          </p:cNvPr>
          <p:cNvSpPr/>
          <p:nvPr/>
        </p:nvSpPr>
        <p:spPr>
          <a:xfrm>
            <a:off x="886087" y="4635259"/>
            <a:ext cx="10548000" cy="513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cs typeface="+mn-ea"/>
                <a:sym typeface="+mn-lt"/>
              </a:rPr>
              <a:t>到底是水多的豆宝宝最先发芽，还是只装了一点点水的豆宝宝先发芽请小朋友仔细。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xmlns="" id="{C245A81C-246A-439E-AC61-3525ABBA7F6E}"/>
              </a:ext>
            </a:extLst>
          </p:cNvPr>
          <p:cNvGrpSpPr/>
          <p:nvPr/>
        </p:nvGrpSpPr>
        <p:grpSpPr>
          <a:xfrm>
            <a:off x="949233" y="2808561"/>
            <a:ext cx="10119361" cy="1454328"/>
            <a:chOff x="949233" y="2808561"/>
            <a:chExt cx="10119361" cy="145432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6B41E815-EDA5-43D5-88FC-65699E9EC138}"/>
                </a:ext>
              </a:extLst>
            </p:cNvPr>
            <p:cNvSpPr/>
            <p:nvPr/>
          </p:nvSpPr>
          <p:spPr>
            <a:xfrm>
              <a:off x="966651" y="2830883"/>
              <a:ext cx="10084527" cy="1409685"/>
            </a:xfrm>
            <a:prstGeom prst="rect">
              <a:avLst/>
            </a:prstGeom>
            <a:noFill/>
            <a:ln>
              <a:solidFill>
                <a:srgbClr val="1F933A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xmlns="" id="{E3634D71-8A2A-4DC3-A385-6CF4B1DDD5C7}"/>
                </a:ext>
              </a:extLst>
            </p:cNvPr>
            <p:cNvGrpSpPr/>
            <p:nvPr/>
          </p:nvGrpSpPr>
          <p:grpSpPr>
            <a:xfrm>
              <a:off x="949233" y="2808561"/>
              <a:ext cx="10119361" cy="1454328"/>
              <a:chOff x="931816" y="2701836"/>
              <a:chExt cx="10119361" cy="1454328"/>
            </a:xfrm>
          </p:grpSpPr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xmlns="" id="{13D14F74-C533-4576-B53E-A1E60B1B0803}"/>
                  </a:ext>
                </a:extLst>
              </p:cNvPr>
              <p:cNvSpPr/>
              <p:nvPr/>
            </p:nvSpPr>
            <p:spPr>
              <a:xfrm>
                <a:off x="1140822" y="2941302"/>
                <a:ext cx="9736183" cy="975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000" dirty="0">
                    <a:cs typeface="+mn-ea"/>
                    <a:sym typeface="+mn-lt"/>
                  </a:rPr>
                  <a:t>请幼儿自主选择一种豆子进行实验，并根据自己之前的猜测决定水量的多少。提醒幼儿观察豆子在水中的样子，以便他们作出进一步的猜测、推断和调整。</a:t>
                </a:r>
              </a:p>
            </p:txBody>
          </p:sp>
          <p:grpSp>
            <p:nvGrpSpPr>
              <p:cNvPr id="5" name="组合 4">
                <a:extLst>
                  <a:ext uri="{FF2B5EF4-FFF2-40B4-BE49-F238E27FC236}">
                    <a16:creationId xmlns:a16="http://schemas.microsoft.com/office/drawing/2014/main" xmlns="" id="{861A3DE8-EBE3-4E43-ACEF-037776F4A34C}"/>
                  </a:ext>
                </a:extLst>
              </p:cNvPr>
              <p:cNvGrpSpPr/>
              <p:nvPr/>
            </p:nvGrpSpPr>
            <p:grpSpPr>
              <a:xfrm>
                <a:off x="931816" y="2701836"/>
                <a:ext cx="10119361" cy="1454328"/>
                <a:chOff x="949234" y="2612571"/>
                <a:chExt cx="9270275" cy="1793400"/>
              </a:xfrm>
            </p:grpSpPr>
            <p:sp>
              <p:nvSpPr>
                <p:cNvPr id="2" name="半闭框 1">
                  <a:extLst>
                    <a:ext uri="{FF2B5EF4-FFF2-40B4-BE49-F238E27FC236}">
                      <a16:creationId xmlns:a16="http://schemas.microsoft.com/office/drawing/2014/main" xmlns="" id="{65013B5B-F5C4-4365-991B-3A278E32DAEE}"/>
                    </a:ext>
                  </a:extLst>
                </p:cNvPr>
                <p:cNvSpPr/>
                <p:nvPr/>
              </p:nvSpPr>
              <p:spPr>
                <a:xfrm>
                  <a:off x="949234" y="2612571"/>
                  <a:ext cx="609600" cy="696686"/>
                </a:xfrm>
                <a:prstGeom prst="halfFrame">
                  <a:avLst>
                    <a:gd name="adj1" fmla="val 19048"/>
                    <a:gd name="adj2" fmla="val 20476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半闭框 12">
                  <a:extLst>
                    <a:ext uri="{FF2B5EF4-FFF2-40B4-BE49-F238E27FC236}">
                      <a16:creationId xmlns:a16="http://schemas.microsoft.com/office/drawing/2014/main" xmlns="" id="{49F0E470-6CBB-4703-9161-C6494352F26F}"/>
                    </a:ext>
                  </a:extLst>
                </p:cNvPr>
                <p:cNvSpPr/>
                <p:nvPr/>
              </p:nvSpPr>
              <p:spPr>
                <a:xfrm flipH="1" flipV="1">
                  <a:off x="9609909" y="3709285"/>
                  <a:ext cx="609600" cy="696686"/>
                </a:xfrm>
                <a:prstGeom prst="halfFrame">
                  <a:avLst>
                    <a:gd name="adj1" fmla="val 19048"/>
                    <a:gd name="adj2" fmla="val 20476"/>
                  </a:avLst>
                </a:prstGeom>
                <a:solidFill>
                  <a:srgbClr val="37668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88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75186A34-EC2B-4C12-87C8-183F89B1FB8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9051" y="1972483"/>
            <a:ext cx="5490356" cy="3431472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956A48B0-1DFF-4D57-8906-35FFEE9296A3}"/>
              </a:ext>
            </a:extLst>
          </p:cNvPr>
          <p:cNvSpPr/>
          <p:nvPr/>
        </p:nvSpPr>
        <p:spPr>
          <a:xfrm>
            <a:off x="702735" y="2313413"/>
            <a:ext cx="6768000" cy="27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721264" y="797564"/>
            <a:ext cx="274947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1F933A"/>
                </a:solidFill>
                <a:cs typeface="+mn-ea"/>
                <a:sym typeface="+mn-lt"/>
              </a:rPr>
              <a:t>实验与观察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6D037DD9-B025-453F-AB82-D35F71C01E99}"/>
              </a:ext>
            </a:extLst>
          </p:cNvPr>
          <p:cNvSpPr/>
          <p:nvPr/>
        </p:nvSpPr>
        <p:spPr>
          <a:xfrm>
            <a:off x="805907" y="2432862"/>
            <a:ext cx="6561656" cy="513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cs typeface="+mn-ea"/>
                <a:sym typeface="+mn-lt"/>
              </a:rPr>
              <a:t>观察你的豆宝宝，并将豆宝宝的生长情况记录下来。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3920FFB6-1DB8-4413-9C31-64E8C21C60D2}"/>
              </a:ext>
            </a:extLst>
          </p:cNvPr>
          <p:cNvSpPr/>
          <p:nvPr/>
        </p:nvSpPr>
        <p:spPr>
          <a:xfrm>
            <a:off x="858475" y="3063222"/>
            <a:ext cx="4795185" cy="929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1</a:t>
            </a:r>
            <a:r>
              <a:rPr lang="zh-CN" altLang="en-US" dirty="0">
                <a:cs typeface="+mn-ea"/>
                <a:sym typeface="+mn-lt"/>
              </a:rPr>
              <a:t>、可以用绘画记录豆宝宝的状态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2</a:t>
            </a:r>
            <a:r>
              <a:rPr lang="zh-CN" altLang="en-US" dirty="0">
                <a:cs typeface="+mn-ea"/>
                <a:sym typeface="+mn-lt"/>
              </a:rPr>
              <a:t>、记录实验时间、豆子种类和水的多少</a:t>
            </a:r>
            <a:r>
              <a:rPr lang="zh-CN" altLang="en-US" sz="2000" dirty="0">
                <a:cs typeface="+mn-ea"/>
                <a:sym typeface="+mn-lt"/>
              </a:rPr>
              <a:t>？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97154A1D-FB8A-4B45-A5A0-CB4A0BAD0C09}"/>
              </a:ext>
            </a:extLst>
          </p:cNvPr>
          <p:cNvSpPr/>
          <p:nvPr/>
        </p:nvSpPr>
        <p:spPr>
          <a:xfrm>
            <a:off x="805907" y="4196700"/>
            <a:ext cx="6561656" cy="513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cs typeface="+mn-ea"/>
                <a:sym typeface="+mn-lt"/>
              </a:rPr>
              <a:t>可以请爸爸妈妈在家一起做豆子发芽的实验。</a:t>
            </a: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xmlns="" id="{6D651EE8-7BFF-4B57-855B-23185D605776}"/>
              </a:ext>
            </a:extLst>
          </p:cNvPr>
          <p:cNvSpPr/>
          <p:nvPr/>
        </p:nvSpPr>
        <p:spPr>
          <a:xfrm rot="19556047">
            <a:off x="10374953" y="2041029"/>
            <a:ext cx="1214203" cy="831954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1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  <p:bldP spid="11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DEF4232-F515-4B92-A0BE-86F5FAD43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8739"/>
            <a:ext cx="9144000" cy="1671224"/>
          </a:xfrm>
        </p:spPr>
        <p:txBody>
          <a:bodyPr anchor="ctr">
            <a:normAutofit/>
          </a:bodyPr>
          <a:lstStyle/>
          <a:p>
            <a:r>
              <a:rPr lang="zh-CN" altLang="en-US" sz="8000" dirty="0">
                <a:solidFill>
                  <a:srgbClr val="B43F76"/>
                </a:solidFill>
                <a:latin typeface="+mn-lt"/>
                <a:ea typeface="+mn-ea"/>
                <a:cs typeface="+mn-ea"/>
                <a:sym typeface="+mn-lt"/>
              </a:rPr>
              <a:t>谢谢</a:t>
            </a:r>
            <a:r>
              <a:rPr lang="zh-CN" altLang="en-US" sz="8000" dirty="0">
                <a:solidFill>
                  <a:srgbClr val="1F933A"/>
                </a:solidFill>
                <a:latin typeface="+mn-lt"/>
                <a:ea typeface="+mn-ea"/>
                <a:cs typeface="+mn-ea"/>
                <a:sym typeface="+mn-lt"/>
              </a:rPr>
              <a:t>观看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656C0D81-084A-4C2B-9C14-67FBAB7A3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21" y="3504019"/>
            <a:ext cx="6669157" cy="36933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>
                <a:cs typeface="+mn-ea"/>
                <a:sym typeface="+mn-lt"/>
              </a:rPr>
              <a:t>一分耕耘一分收获，一粒种子一粒希望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827F66B5-A4F4-4F10-A82C-8A8804956E90}"/>
              </a:ext>
            </a:extLst>
          </p:cNvPr>
          <p:cNvSpPr/>
          <p:nvPr/>
        </p:nvSpPr>
        <p:spPr>
          <a:xfrm>
            <a:off x="4459354" y="4026431"/>
            <a:ext cx="1245711" cy="442674"/>
          </a:xfrm>
          <a:prstGeom prst="roundRect">
            <a:avLst/>
          </a:prstGeom>
          <a:solidFill>
            <a:srgbClr val="B43F76"/>
          </a:solidFill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播种希望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74AC7503-63AF-4E10-B9C2-9A2033724D52}"/>
              </a:ext>
            </a:extLst>
          </p:cNvPr>
          <p:cNvSpPr/>
          <p:nvPr/>
        </p:nvSpPr>
        <p:spPr>
          <a:xfrm>
            <a:off x="6486937" y="4026431"/>
            <a:ext cx="1245711" cy="442674"/>
          </a:xfrm>
          <a:prstGeom prst="roundRect">
            <a:avLst/>
          </a:prstGeom>
          <a:solidFill>
            <a:srgbClr val="1F933A"/>
          </a:solidFill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收获快乐</a:t>
            </a:r>
            <a:endParaRPr lang="en-US" altLang="zh-CN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945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818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827F66B5-A4F4-4F10-A82C-8A8804956E90}"/>
              </a:ext>
            </a:extLst>
          </p:cNvPr>
          <p:cNvSpPr/>
          <p:nvPr/>
        </p:nvSpPr>
        <p:spPr>
          <a:xfrm>
            <a:off x="2515531" y="3340574"/>
            <a:ext cx="716093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zh-CN" altLang="en-US" sz="5400" dirty="0">
                <a:solidFill>
                  <a:srgbClr val="B43F76"/>
                </a:solidFill>
                <a:cs typeface="+mn-ea"/>
                <a:sym typeface="+mn-lt"/>
              </a:rPr>
              <a:t>小班种植活动：种大蒜</a:t>
            </a:r>
            <a:endParaRPr lang="zh-CN" altLang="en-US" sz="60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DDD57F75-BAC0-4797-9C1B-E9A44569059F}"/>
              </a:ext>
            </a:extLst>
          </p:cNvPr>
          <p:cNvSpPr txBox="1"/>
          <p:nvPr/>
        </p:nvSpPr>
        <p:spPr>
          <a:xfrm>
            <a:off x="5528537" y="1934255"/>
            <a:ext cx="10855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>
                <a:solidFill>
                  <a:srgbClr val="B43F76"/>
                </a:solidFill>
                <a:cs typeface="+mn-ea"/>
                <a:sym typeface="+mn-lt"/>
              </a:rPr>
              <a:t>01</a:t>
            </a:r>
            <a:endParaRPr lang="zh-CN" altLang="en-US" sz="60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xmlns="" id="{F280C728-BA04-47FB-86A5-C08899B5CC5E}"/>
              </a:ext>
            </a:extLst>
          </p:cNvPr>
          <p:cNvSpPr/>
          <p:nvPr/>
        </p:nvSpPr>
        <p:spPr>
          <a:xfrm>
            <a:off x="5376000" y="1722087"/>
            <a:ext cx="1440000" cy="1440000"/>
          </a:xfrm>
          <a:prstGeom prst="ellipse">
            <a:avLst/>
          </a:prstGeom>
          <a:noFill/>
          <a:ln w="38100">
            <a:solidFill>
              <a:srgbClr val="B43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51573" y="1624614"/>
            <a:ext cx="140267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58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3656870" y="857525"/>
            <a:ext cx="538961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小班种植活动：种大蒜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xmlns="" id="{AFE8E855-92BA-43D8-8DEF-40014DA087BF}"/>
              </a:ext>
            </a:extLst>
          </p:cNvPr>
          <p:cNvGrpSpPr/>
          <p:nvPr/>
        </p:nvGrpSpPr>
        <p:grpSpPr>
          <a:xfrm>
            <a:off x="2472910" y="3303647"/>
            <a:ext cx="5910876" cy="584775"/>
            <a:chOff x="4837756" y="1891085"/>
            <a:chExt cx="5910876" cy="584775"/>
          </a:xfrm>
        </p:grpSpPr>
        <p:sp>
          <p:nvSpPr>
            <p:cNvPr id="24" name="矩形: 圆角 23">
              <a:extLst>
                <a:ext uri="{FF2B5EF4-FFF2-40B4-BE49-F238E27FC236}">
                  <a16:creationId xmlns:a16="http://schemas.microsoft.com/office/drawing/2014/main" xmlns="" id="{46C0281E-F85B-4B9A-B49A-10F314F88CCF}"/>
                </a:ext>
              </a:extLst>
            </p:cNvPr>
            <p:cNvSpPr/>
            <p:nvPr/>
          </p:nvSpPr>
          <p:spPr>
            <a:xfrm>
              <a:off x="4837756" y="1931474"/>
              <a:ext cx="828000" cy="504000"/>
            </a:xfrm>
            <a:prstGeom prst="roundRect">
              <a:avLst/>
            </a:prstGeom>
            <a:solidFill>
              <a:srgbClr val="376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7668D"/>
                </a:solidFill>
                <a:cs typeface="+mn-ea"/>
                <a:sym typeface="+mn-lt"/>
              </a:endParaRPr>
            </a:p>
          </p:txBody>
        </p: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xmlns="" id="{84D546C7-FCBE-4F19-A85A-F3B47EC3A7B3}"/>
                </a:ext>
              </a:extLst>
            </p:cNvPr>
            <p:cNvGrpSpPr/>
            <p:nvPr/>
          </p:nvGrpSpPr>
          <p:grpSpPr>
            <a:xfrm>
              <a:off x="4893324" y="1891085"/>
              <a:ext cx="5855308" cy="584775"/>
              <a:chOff x="4495758" y="2492480"/>
              <a:chExt cx="5855308" cy="584775"/>
            </a:xfrm>
          </p:grpSpPr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xmlns="" id="{1001E2C6-3079-4302-B4B3-612E60C4104E}"/>
                  </a:ext>
                </a:extLst>
              </p:cNvPr>
              <p:cNvSpPr/>
              <p:nvPr/>
            </p:nvSpPr>
            <p:spPr>
              <a:xfrm>
                <a:off x="5241975" y="2554036"/>
                <a:ext cx="5109091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zh-CN" altLang="en-US" sz="2400" dirty="0">
                    <a:cs typeface="+mn-ea"/>
                    <a:sym typeface="+mn-lt"/>
                  </a:rPr>
                  <a:t>学习并尝试用“按”的方法种大蒜。</a:t>
                </a: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xmlns="" id="{ACCB76DE-C869-4996-B50E-CB2DB7F4D1D0}"/>
                  </a:ext>
                </a:extLst>
              </p:cNvPr>
              <p:cNvSpPr txBox="1"/>
              <p:nvPr/>
            </p:nvSpPr>
            <p:spPr>
              <a:xfrm>
                <a:off x="4495758" y="2492480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xmlns="" id="{0A356E34-AE16-4884-8C03-5EB1D4D77A2F}"/>
              </a:ext>
            </a:extLst>
          </p:cNvPr>
          <p:cNvGrpSpPr/>
          <p:nvPr/>
        </p:nvGrpSpPr>
        <p:grpSpPr>
          <a:xfrm>
            <a:off x="2472910" y="2464334"/>
            <a:ext cx="3756440" cy="584775"/>
            <a:chOff x="4837756" y="1868521"/>
            <a:chExt cx="3756440" cy="584775"/>
          </a:xfrm>
        </p:grpSpPr>
        <p:sp>
          <p:nvSpPr>
            <p:cNvPr id="29" name="矩形: 圆角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4837756" y="1931474"/>
              <a:ext cx="828000" cy="504000"/>
            </a:xfrm>
            <a:prstGeom prst="roundRect">
              <a:avLst/>
            </a:prstGeom>
            <a:solidFill>
              <a:srgbClr val="B43F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xmlns="" id="{20DE4DE7-4F04-4768-BEFD-734FD17B384E}"/>
                </a:ext>
              </a:extLst>
            </p:cNvPr>
            <p:cNvGrpSpPr/>
            <p:nvPr/>
          </p:nvGrpSpPr>
          <p:grpSpPr>
            <a:xfrm>
              <a:off x="4891855" y="1868521"/>
              <a:ext cx="3702341" cy="584775"/>
              <a:chOff x="4494289" y="2469916"/>
              <a:chExt cx="3702341" cy="584775"/>
            </a:xfrm>
          </p:grpSpPr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="" id="{70A71620-491C-4D80-A8DD-5ED1BF87D520}"/>
                  </a:ext>
                </a:extLst>
              </p:cNvPr>
              <p:cNvSpPr/>
              <p:nvPr/>
            </p:nvSpPr>
            <p:spPr>
              <a:xfrm>
                <a:off x="5241975" y="2531472"/>
                <a:ext cx="2954655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zh-CN" altLang="en-US" sz="2400" dirty="0">
                    <a:cs typeface="+mn-ea"/>
                    <a:sym typeface="+mn-lt"/>
                  </a:rPr>
                  <a:t>乐意参加种植活动。</a:t>
                </a:r>
              </a:p>
            </p:txBody>
          </p: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xmlns="" id="{5D11937A-5008-43F7-9932-8973DB4BCAF3}"/>
                  </a:ext>
                </a:extLst>
              </p:cNvPr>
              <p:cNvSpPr txBox="1"/>
              <p:nvPr/>
            </p:nvSpPr>
            <p:spPr>
              <a:xfrm>
                <a:off x="4494289" y="2469916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CCDC295B-F771-4980-A6CC-FEE581D3FCE5}"/>
              </a:ext>
            </a:extLst>
          </p:cNvPr>
          <p:cNvGrpSpPr/>
          <p:nvPr/>
        </p:nvGrpSpPr>
        <p:grpSpPr>
          <a:xfrm>
            <a:off x="2472910" y="4142960"/>
            <a:ext cx="7757535" cy="584775"/>
            <a:chOff x="4837756" y="1891085"/>
            <a:chExt cx="7757535" cy="584775"/>
          </a:xfrm>
        </p:grpSpPr>
        <p:sp>
          <p:nvSpPr>
            <p:cNvPr id="34" name="矩形: 圆角 33">
              <a:extLst>
                <a:ext uri="{FF2B5EF4-FFF2-40B4-BE49-F238E27FC236}">
                  <a16:creationId xmlns:a16="http://schemas.microsoft.com/office/drawing/2014/main" xmlns="" id="{A8453B29-467F-4429-9204-0A4C011E4B65}"/>
                </a:ext>
              </a:extLst>
            </p:cNvPr>
            <p:cNvSpPr/>
            <p:nvPr/>
          </p:nvSpPr>
          <p:spPr>
            <a:xfrm>
              <a:off x="4837756" y="1931474"/>
              <a:ext cx="828000" cy="504000"/>
            </a:xfrm>
            <a:prstGeom prst="roundRect">
              <a:avLst/>
            </a:prstGeom>
            <a:solidFill>
              <a:srgbClr val="1F93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37668D"/>
                </a:solidFill>
                <a:cs typeface="+mn-ea"/>
                <a:sym typeface="+mn-lt"/>
              </a:endParaRPr>
            </a:p>
          </p:txBody>
        </p:sp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xmlns="" id="{8C2AA7A9-CBC3-44BE-8E6B-4F5AD231F66D}"/>
                </a:ext>
              </a:extLst>
            </p:cNvPr>
            <p:cNvGrpSpPr/>
            <p:nvPr/>
          </p:nvGrpSpPr>
          <p:grpSpPr>
            <a:xfrm>
              <a:off x="4893324" y="1891085"/>
              <a:ext cx="7701967" cy="584775"/>
              <a:chOff x="4495758" y="2492480"/>
              <a:chExt cx="7701967" cy="584775"/>
            </a:xfrm>
          </p:grpSpPr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xmlns="" id="{1F85B322-F8FC-4D58-A0C1-6A8DFC7A9D6C}"/>
                  </a:ext>
                </a:extLst>
              </p:cNvPr>
              <p:cNvSpPr/>
              <p:nvPr/>
            </p:nvSpPr>
            <p:spPr>
              <a:xfrm>
                <a:off x="5241975" y="2554036"/>
                <a:ext cx="6955750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lang="zh-CN" altLang="en-US" sz="2400" dirty="0">
                    <a:cs typeface="+mn-ea"/>
                    <a:sym typeface="+mn-lt"/>
                  </a:rPr>
                  <a:t>关注植物的生长，愿意连续观察自己种植的大蒜。</a:t>
                </a:r>
              </a:p>
            </p:txBody>
          </p:sp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xmlns="" id="{E964E25A-9478-451F-9C60-CAA84914F56F}"/>
                  </a:ext>
                </a:extLst>
              </p:cNvPr>
              <p:cNvSpPr txBox="1"/>
              <p:nvPr/>
            </p:nvSpPr>
            <p:spPr>
              <a:xfrm>
                <a:off x="4495758" y="2492480"/>
                <a:ext cx="6655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>
                    <a:solidFill>
                      <a:schemeClr val="bg1"/>
                    </a:solidFill>
                    <a:cs typeface="+mn-ea"/>
                    <a:sym typeface="+mn-lt"/>
                  </a:rPr>
                  <a:t>03</a:t>
                </a:r>
                <a:endParaRPr lang="zh-CN" altLang="en-US" sz="3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144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活动准备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A9B7A98C-755C-47C4-B573-98BED61A20C8}"/>
              </a:ext>
            </a:extLst>
          </p:cNvPr>
          <p:cNvGrpSpPr/>
          <p:nvPr/>
        </p:nvGrpSpPr>
        <p:grpSpPr>
          <a:xfrm>
            <a:off x="3080014" y="2449344"/>
            <a:ext cx="6028292" cy="584775"/>
            <a:chOff x="2472909" y="2464334"/>
            <a:chExt cx="6028292" cy="584775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0A356E34-AE16-4884-8C03-5EB1D4D77A2F}"/>
                </a:ext>
              </a:extLst>
            </p:cNvPr>
            <p:cNvGrpSpPr/>
            <p:nvPr/>
          </p:nvGrpSpPr>
          <p:grpSpPr>
            <a:xfrm>
              <a:off x="2472909" y="2464334"/>
              <a:ext cx="2622292" cy="584775"/>
              <a:chOff x="4837755" y="1868521"/>
              <a:chExt cx="2622292" cy="584775"/>
            </a:xfrm>
          </p:grpSpPr>
          <p:sp>
            <p:nvSpPr>
              <p:cNvPr id="29" name="箭头: 五边形 28">
                <a:extLst>
                  <a:ext uri="{FF2B5EF4-FFF2-40B4-BE49-F238E27FC236}">
                    <a16:creationId xmlns:a16="http://schemas.microsoft.com/office/drawing/2014/main" xmlns="" id="{1F76D5EB-FC99-4062-BE17-90973918DC5F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B43F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xmlns="" id="{20DE4DE7-4F04-4768-BEFD-734FD17B384E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2568192" cy="584775"/>
                <a:chOff x="4494289" y="2469916"/>
                <a:chExt cx="2568192" cy="584775"/>
              </a:xfrm>
            </p:grpSpPr>
            <p:sp>
              <p:nvSpPr>
                <p:cNvPr id="31" name="矩形 30">
                  <a:extLst>
                    <a:ext uri="{FF2B5EF4-FFF2-40B4-BE49-F238E27FC236}">
                      <a16:creationId xmlns:a16="http://schemas.microsoft.com/office/drawing/2014/main" xmlns="" id="{70A71620-491C-4D80-A8DD-5ED1BF87D520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1415772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大蒜若干</a:t>
                  </a:r>
                </a:p>
              </p:txBody>
            </p:sp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xmlns="" id="{5D11937A-5008-43F7-9932-8973DB4BCAF3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" name="箭头: V 形 1">
              <a:extLst>
                <a:ext uri="{FF2B5EF4-FFF2-40B4-BE49-F238E27FC236}">
                  <a16:creationId xmlns:a16="http://schemas.microsoft.com/office/drawing/2014/main" xmlns="" id="{5C05EE73-99E5-48CC-A43D-4F27E7B1BEE9}"/>
                </a:ext>
              </a:extLst>
            </p:cNvPr>
            <p:cNvSpPr/>
            <p:nvPr/>
          </p:nvSpPr>
          <p:spPr>
            <a:xfrm>
              <a:off x="3300910" y="2512296"/>
              <a:ext cx="5200291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B43F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="" id="{B11C8DD3-99CA-48B4-BDEF-8DAA2116542E}"/>
              </a:ext>
            </a:extLst>
          </p:cNvPr>
          <p:cNvGrpSpPr/>
          <p:nvPr/>
        </p:nvGrpSpPr>
        <p:grpSpPr>
          <a:xfrm>
            <a:off x="3080014" y="3335704"/>
            <a:ext cx="6028292" cy="584775"/>
            <a:chOff x="2472909" y="2464334"/>
            <a:chExt cx="6028292" cy="584775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5087FEEA-F108-40F7-AC03-2C63309E90E3}"/>
                </a:ext>
              </a:extLst>
            </p:cNvPr>
            <p:cNvGrpSpPr/>
            <p:nvPr/>
          </p:nvGrpSpPr>
          <p:grpSpPr>
            <a:xfrm>
              <a:off x="2472909" y="2464334"/>
              <a:ext cx="4161175" cy="584775"/>
              <a:chOff x="4837755" y="1868521"/>
              <a:chExt cx="4161175" cy="584775"/>
            </a:xfrm>
          </p:grpSpPr>
          <p:sp>
            <p:nvSpPr>
              <p:cNvPr id="38" name="箭头: 五边形 37">
                <a:extLst>
                  <a:ext uri="{FF2B5EF4-FFF2-40B4-BE49-F238E27FC236}">
                    <a16:creationId xmlns:a16="http://schemas.microsoft.com/office/drawing/2014/main" xmlns="" id="{764B4B1A-D9C2-4382-A2BE-9DAF5C32C46E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376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xmlns="" id="{7467608C-EB05-4D46-BA75-9808B483B377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4107075" cy="584775"/>
                <a:chOff x="4494289" y="2469916"/>
                <a:chExt cx="4107075" cy="584775"/>
              </a:xfrm>
            </p:grpSpPr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xmlns="" id="{7FD0BA73-D100-4716-9E04-4FBB10F9B722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2954655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废旧的小杯子、罐子</a:t>
                  </a:r>
                </a:p>
              </p:txBody>
            </p:sp>
            <p:sp>
              <p:nvSpPr>
                <p:cNvPr id="41" name="文本框 40">
                  <a:extLst>
                    <a:ext uri="{FF2B5EF4-FFF2-40B4-BE49-F238E27FC236}">
                      <a16:creationId xmlns:a16="http://schemas.microsoft.com/office/drawing/2014/main" xmlns="" id="{B5092A5B-5F45-4775-9BC6-F74CC7A117D8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2" name="箭头: V 形 1">
              <a:extLst>
                <a:ext uri="{FF2B5EF4-FFF2-40B4-BE49-F238E27FC236}">
                  <a16:creationId xmlns:a16="http://schemas.microsoft.com/office/drawing/2014/main" xmlns="" id="{EF32C1A8-966A-4D19-81C5-F68B51949212}"/>
                </a:ext>
              </a:extLst>
            </p:cNvPr>
            <p:cNvSpPr/>
            <p:nvPr/>
          </p:nvSpPr>
          <p:spPr>
            <a:xfrm>
              <a:off x="3300910" y="2512296"/>
              <a:ext cx="5200291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3766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DB10714E-9CB5-4734-8B7C-9A90E09F3BD7}"/>
              </a:ext>
            </a:extLst>
          </p:cNvPr>
          <p:cNvGrpSpPr/>
          <p:nvPr/>
        </p:nvGrpSpPr>
        <p:grpSpPr>
          <a:xfrm>
            <a:off x="3080014" y="4176936"/>
            <a:ext cx="6028292" cy="584775"/>
            <a:chOff x="2472909" y="2464334"/>
            <a:chExt cx="6028292" cy="584775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xmlns="" id="{8CE2B080-A1CF-4AB0-93AA-B9CC69470157}"/>
                </a:ext>
              </a:extLst>
            </p:cNvPr>
            <p:cNvGrpSpPr/>
            <p:nvPr/>
          </p:nvGrpSpPr>
          <p:grpSpPr>
            <a:xfrm>
              <a:off x="2472909" y="2464334"/>
              <a:ext cx="5392281" cy="584775"/>
              <a:chOff x="4837755" y="1868521"/>
              <a:chExt cx="5392281" cy="584775"/>
            </a:xfrm>
          </p:grpSpPr>
          <p:sp>
            <p:nvSpPr>
              <p:cNvPr id="45" name="箭头: 五边形 44">
                <a:extLst>
                  <a:ext uri="{FF2B5EF4-FFF2-40B4-BE49-F238E27FC236}">
                    <a16:creationId xmlns:a16="http://schemas.microsoft.com/office/drawing/2014/main" xmlns="" id="{342C72E8-6706-4ADE-9EB7-1EDED0A210E4}"/>
                  </a:ext>
                </a:extLst>
              </p:cNvPr>
              <p:cNvSpPr/>
              <p:nvPr/>
            </p:nvSpPr>
            <p:spPr>
              <a:xfrm>
                <a:off x="4837755" y="1931474"/>
                <a:ext cx="997313" cy="504000"/>
              </a:xfrm>
              <a:prstGeom prst="homePlate">
                <a:avLst/>
              </a:prstGeom>
              <a:solidFill>
                <a:srgbClr val="1F93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46" name="组合 45">
                <a:extLst>
                  <a:ext uri="{FF2B5EF4-FFF2-40B4-BE49-F238E27FC236}">
                    <a16:creationId xmlns:a16="http://schemas.microsoft.com/office/drawing/2014/main" xmlns="" id="{A5283359-0F95-4B08-85C1-D187FA459F49}"/>
                  </a:ext>
                </a:extLst>
              </p:cNvPr>
              <p:cNvGrpSpPr/>
              <p:nvPr/>
            </p:nvGrpSpPr>
            <p:grpSpPr>
              <a:xfrm>
                <a:off x="4891855" y="1868521"/>
                <a:ext cx="5338181" cy="584775"/>
                <a:chOff x="4494289" y="2469916"/>
                <a:chExt cx="5338181" cy="584775"/>
              </a:xfrm>
            </p:grpSpPr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xmlns="" id="{4776922B-6023-43A6-8CD4-2027F1938F5A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4185761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小铲子、浇水用的小杯子若干</a:t>
                  </a:r>
                </a:p>
              </p:txBody>
            </p:sp>
            <p:sp>
              <p:nvSpPr>
                <p:cNvPr id="48" name="文本框 47">
                  <a:extLst>
                    <a:ext uri="{FF2B5EF4-FFF2-40B4-BE49-F238E27FC236}">
                      <a16:creationId xmlns:a16="http://schemas.microsoft.com/office/drawing/2014/main" xmlns="" id="{27F7AC12-54CC-4455-A5E5-80B25901EBE6}"/>
                    </a:ext>
                  </a:extLst>
                </p:cNvPr>
                <p:cNvSpPr txBox="1"/>
                <p:nvPr/>
              </p:nvSpPr>
              <p:spPr>
                <a:xfrm>
                  <a:off x="4494289" y="2469916"/>
                  <a:ext cx="66556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32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32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44" name="箭头: V 形 1">
              <a:extLst>
                <a:ext uri="{FF2B5EF4-FFF2-40B4-BE49-F238E27FC236}">
                  <a16:creationId xmlns:a16="http://schemas.microsoft.com/office/drawing/2014/main" xmlns="" id="{8622F358-B492-499A-9B41-C41559DD5366}"/>
                </a:ext>
              </a:extLst>
            </p:cNvPr>
            <p:cNvSpPr/>
            <p:nvPr/>
          </p:nvSpPr>
          <p:spPr>
            <a:xfrm>
              <a:off x="3300910" y="2512296"/>
              <a:ext cx="5200291" cy="526485"/>
            </a:xfrm>
            <a:custGeom>
              <a:avLst/>
              <a:gdLst>
                <a:gd name="connsiteX0" fmla="*/ 0 w 5197458"/>
                <a:gd name="connsiteY0" fmla="*/ 0 h 504000"/>
                <a:gd name="connsiteX1" fmla="*/ 4945458 w 5197458"/>
                <a:gd name="connsiteY1" fmla="*/ 0 h 504000"/>
                <a:gd name="connsiteX2" fmla="*/ 5197458 w 5197458"/>
                <a:gd name="connsiteY2" fmla="*/ 252000 h 504000"/>
                <a:gd name="connsiteX3" fmla="*/ 4945458 w 5197458"/>
                <a:gd name="connsiteY3" fmla="*/ 504000 h 504000"/>
                <a:gd name="connsiteX4" fmla="*/ 0 w 5197458"/>
                <a:gd name="connsiteY4" fmla="*/ 504000 h 504000"/>
                <a:gd name="connsiteX5" fmla="*/ 252000 w 5197458"/>
                <a:gd name="connsiteY5" fmla="*/ 252000 h 504000"/>
                <a:gd name="connsiteX6" fmla="*/ 0 w 5197458"/>
                <a:gd name="connsiteY6" fmla="*/ 0 h 504000"/>
                <a:gd name="connsiteX0" fmla="*/ 0 w 5215281"/>
                <a:gd name="connsiteY0" fmla="*/ 14990 h 518990"/>
                <a:gd name="connsiteX1" fmla="*/ 5215281 w 5215281"/>
                <a:gd name="connsiteY1" fmla="*/ 0 h 518990"/>
                <a:gd name="connsiteX2" fmla="*/ 5197458 w 5215281"/>
                <a:gd name="connsiteY2" fmla="*/ 266990 h 518990"/>
                <a:gd name="connsiteX3" fmla="*/ 4945458 w 5215281"/>
                <a:gd name="connsiteY3" fmla="*/ 518990 h 518990"/>
                <a:gd name="connsiteX4" fmla="*/ 0 w 5215281"/>
                <a:gd name="connsiteY4" fmla="*/ 518990 h 518990"/>
                <a:gd name="connsiteX5" fmla="*/ 252000 w 5215281"/>
                <a:gd name="connsiteY5" fmla="*/ 266990 h 518990"/>
                <a:gd name="connsiteX6" fmla="*/ 0 w 5215281"/>
                <a:gd name="connsiteY6" fmla="*/ 14990 h 518990"/>
                <a:gd name="connsiteX0" fmla="*/ 0 w 5215281"/>
                <a:gd name="connsiteY0" fmla="*/ 14990 h 526485"/>
                <a:gd name="connsiteX1" fmla="*/ 5215281 w 5215281"/>
                <a:gd name="connsiteY1" fmla="*/ 0 h 526485"/>
                <a:gd name="connsiteX2" fmla="*/ 5197458 w 5215281"/>
                <a:gd name="connsiteY2" fmla="*/ 266990 h 526485"/>
                <a:gd name="connsiteX3" fmla="*/ 5200291 w 5215281"/>
                <a:gd name="connsiteY3" fmla="*/ 526485 h 526485"/>
                <a:gd name="connsiteX4" fmla="*/ 0 w 5215281"/>
                <a:gd name="connsiteY4" fmla="*/ 518990 h 526485"/>
                <a:gd name="connsiteX5" fmla="*/ 252000 w 5215281"/>
                <a:gd name="connsiteY5" fmla="*/ 266990 h 526485"/>
                <a:gd name="connsiteX6" fmla="*/ 0 w 5215281"/>
                <a:gd name="connsiteY6" fmla="*/ 14990 h 526485"/>
                <a:gd name="connsiteX0" fmla="*/ 0 w 5200291"/>
                <a:gd name="connsiteY0" fmla="*/ 14990 h 526485"/>
                <a:gd name="connsiteX1" fmla="*/ 5177806 w 5200291"/>
                <a:gd name="connsiteY1" fmla="*/ 0 h 526485"/>
                <a:gd name="connsiteX2" fmla="*/ 5197458 w 5200291"/>
                <a:gd name="connsiteY2" fmla="*/ 266990 h 526485"/>
                <a:gd name="connsiteX3" fmla="*/ 5200291 w 5200291"/>
                <a:gd name="connsiteY3" fmla="*/ 526485 h 526485"/>
                <a:gd name="connsiteX4" fmla="*/ 0 w 5200291"/>
                <a:gd name="connsiteY4" fmla="*/ 518990 h 526485"/>
                <a:gd name="connsiteX5" fmla="*/ 252000 w 5200291"/>
                <a:gd name="connsiteY5" fmla="*/ 266990 h 526485"/>
                <a:gd name="connsiteX6" fmla="*/ 0 w 5200291"/>
                <a:gd name="connsiteY6" fmla="*/ 14990 h 52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00291" h="526485">
                  <a:moveTo>
                    <a:pt x="0" y="14990"/>
                  </a:moveTo>
                  <a:lnTo>
                    <a:pt x="5177806" y="0"/>
                  </a:lnTo>
                  <a:lnTo>
                    <a:pt x="5197458" y="266990"/>
                  </a:lnTo>
                  <a:cubicBezTo>
                    <a:pt x="5198402" y="353488"/>
                    <a:pt x="5199347" y="439987"/>
                    <a:pt x="5200291" y="526485"/>
                  </a:cubicBezTo>
                  <a:lnTo>
                    <a:pt x="0" y="518990"/>
                  </a:lnTo>
                  <a:lnTo>
                    <a:pt x="252000" y="266990"/>
                  </a:lnTo>
                  <a:lnTo>
                    <a:pt x="0" y="14990"/>
                  </a:lnTo>
                  <a:close/>
                </a:path>
              </a:pathLst>
            </a:custGeom>
            <a:noFill/>
            <a:ln>
              <a:solidFill>
                <a:srgbClr val="1F933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424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活动目标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A9B7A98C-755C-47C4-B573-98BED61A20C8}"/>
              </a:ext>
            </a:extLst>
          </p:cNvPr>
          <p:cNvGrpSpPr/>
          <p:nvPr/>
        </p:nvGrpSpPr>
        <p:grpSpPr>
          <a:xfrm>
            <a:off x="2316000" y="2350352"/>
            <a:ext cx="7560000" cy="936000"/>
            <a:chOff x="2309584" y="2327867"/>
            <a:chExt cx="7560000" cy="936000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="" id="{0A356E34-AE16-4884-8C03-5EB1D4D77A2F}"/>
                </a:ext>
              </a:extLst>
            </p:cNvPr>
            <p:cNvGrpSpPr/>
            <p:nvPr/>
          </p:nvGrpSpPr>
          <p:grpSpPr>
            <a:xfrm>
              <a:off x="2309584" y="2327867"/>
              <a:ext cx="7313776" cy="936000"/>
              <a:chOff x="4674430" y="1732054"/>
              <a:chExt cx="7313776" cy="936000"/>
            </a:xfrm>
          </p:grpSpPr>
          <p:sp>
            <p:nvSpPr>
              <p:cNvPr id="29" name="斜纹 28">
                <a:extLst>
                  <a:ext uri="{FF2B5EF4-FFF2-40B4-BE49-F238E27FC236}">
                    <a16:creationId xmlns:a16="http://schemas.microsoft.com/office/drawing/2014/main" xmlns="" id="{1F76D5EB-FC99-4062-BE17-90973918DC5F}"/>
                  </a:ext>
                </a:extLst>
              </p:cNvPr>
              <p:cNvSpPr/>
              <p:nvPr/>
            </p:nvSpPr>
            <p:spPr>
              <a:xfrm>
                <a:off x="4674430" y="1732054"/>
                <a:ext cx="1440000" cy="936000"/>
              </a:xfrm>
              <a:prstGeom prst="diagStripe">
                <a:avLst/>
              </a:prstGeom>
              <a:solidFill>
                <a:srgbClr val="B43F7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xmlns="" id="{20DE4DE7-4F04-4768-BEFD-734FD17B384E}"/>
                  </a:ext>
                </a:extLst>
              </p:cNvPr>
              <p:cNvGrpSpPr/>
              <p:nvPr/>
            </p:nvGrpSpPr>
            <p:grpSpPr>
              <a:xfrm>
                <a:off x="4895371" y="1784555"/>
                <a:ext cx="7092835" cy="830997"/>
                <a:chOff x="4497805" y="2385950"/>
                <a:chExt cx="7092835" cy="830997"/>
              </a:xfrm>
            </p:grpSpPr>
            <p:sp>
              <p:nvSpPr>
                <p:cNvPr id="31" name="矩形 30">
                  <a:extLst>
                    <a:ext uri="{FF2B5EF4-FFF2-40B4-BE49-F238E27FC236}">
                      <a16:creationId xmlns:a16="http://schemas.microsoft.com/office/drawing/2014/main" xmlns="" id="{70A71620-491C-4D80-A8DD-5ED1BF87D520}"/>
                    </a:ext>
                  </a:extLst>
                </p:cNvPr>
                <p:cNvSpPr/>
                <p:nvPr/>
              </p:nvSpPr>
              <p:spPr>
                <a:xfrm>
                  <a:off x="5558219" y="2385950"/>
                  <a:ext cx="6032421" cy="83099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观察认识大蒜，用简单的语言讲述对大蒜的</a:t>
                  </a:r>
                  <a:endParaRPr lang="en-US" altLang="zh-CN" sz="2400" dirty="0">
                    <a:cs typeface="+mn-ea"/>
                    <a:sym typeface="+mn-lt"/>
                  </a:endParaRPr>
                </a:p>
                <a:p>
                  <a:r>
                    <a:rPr lang="zh-CN" altLang="en-US" sz="2400" dirty="0">
                      <a:cs typeface="+mn-ea"/>
                      <a:sym typeface="+mn-lt"/>
                    </a:rPr>
                    <a:t>认识和发现。</a:t>
                  </a:r>
                </a:p>
              </p:txBody>
            </p:sp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xmlns="" id="{5D11937A-5008-43F7-9932-8973DB4BCAF3}"/>
                    </a:ext>
                  </a:extLst>
                </p:cNvPr>
                <p:cNvSpPr txBox="1"/>
                <p:nvPr/>
              </p:nvSpPr>
              <p:spPr>
                <a:xfrm>
                  <a:off x="4497805" y="2483920"/>
                  <a:ext cx="5647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01</a:t>
                  </a:r>
                  <a:endPara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" name="箭头: V 形 1">
              <a:extLst>
                <a:ext uri="{FF2B5EF4-FFF2-40B4-BE49-F238E27FC236}">
                  <a16:creationId xmlns:a16="http://schemas.microsoft.com/office/drawing/2014/main" xmlns="" id="{5C05EE73-99E5-48CC-A43D-4F27E7B1BEE9}"/>
                </a:ext>
              </a:extLst>
            </p:cNvPr>
            <p:cNvSpPr/>
            <p:nvPr/>
          </p:nvSpPr>
          <p:spPr>
            <a:xfrm>
              <a:off x="2309584" y="2327867"/>
              <a:ext cx="7560000" cy="936000"/>
            </a:xfrm>
            <a:prstGeom prst="rect">
              <a:avLst/>
            </a:prstGeom>
            <a:noFill/>
            <a:ln>
              <a:solidFill>
                <a:srgbClr val="B43F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xmlns="" id="{B11C8DD3-99CA-48B4-BDEF-8DAA2116542E}"/>
              </a:ext>
            </a:extLst>
          </p:cNvPr>
          <p:cNvGrpSpPr/>
          <p:nvPr/>
        </p:nvGrpSpPr>
        <p:grpSpPr>
          <a:xfrm>
            <a:off x="2316000" y="3446792"/>
            <a:ext cx="7560000" cy="936000"/>
            <a:chOff x="2309584" y="2482423"/>
            <a:chExt cx="7560000" cy="936000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xmlns="" id="{5087FEEA-F108-40F7-AC03-2C63309E90E3}"/>
                </a:ext>
              </a:extLst>
            </p:cNvPr>
            <p:cNvGrpSpPr/>
            <p:nvPr/>
          </p:nvGrpSpPr>
          <p:grpSpPr>
            <a:xfrm>
              <a:off x="2309584" y="2482423"/>
              <a:ext cx="7402266" cy="936000"/>
              <a:chOff x="4674430" y="1886610"/>
              <a:chExt cx="7402266" cy="936000"/>
            </a:xfrm>
          </p:grpSpPr>
          <p:sp>
            <p:nvSpPr>
              <p:cNvPr id="38" name="斜纹 37">
                <a:extLst>
                  <a:ext uri="{FF2B5EF4-FFF2-40B4-BE49-F238E27FC236}">
                    <a16:creationId xmlns:a16="http://schemas.microsoft.com/office/drawing/2014/main" xmlns="" id="{764B4B1A-D9C2-4382-A2BE-9DAF5C32C46E}"/>
                  </a:ext>
                </a:extLst>
              </p:cNvPr>
              <p:cNvSpPr/>
              <p:nvPr/>
            </p:nvSpPr>
            <p:spPr>
              <a:xfrm>
                <a:off x="4674430" y="1886610"/>
                <a:ext cx="1440000" cy="936000"/>
              </a:xfrm>
              <a:prstGeom prst="diagStripe">
                <a:avLst/>
              </a:prstGeom>
              <a:solidFill>
                <a:srgbClr val="3766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39" name="组合 38">
                <a:extLst>
                  <a:ext uri="{FF2B5EF4-FFF2-40B4-BE49-F238E27FC236}">
                    <a16:creationId xmlns:a16="http://schemas.microsoft.com/office/drawing/2014/main" xmlns="" id="{7467608C-EB05-4D46-BA75-9808B483B377}"/>
                  </a:ext>
                </a:extLst>
              </p:cNvPr>
              <p:cNvGrpSpPr/>
              <p:nvPr/>
            </p:nvGrpSpPr>
            <p:grpSpPr>
              <a:xfrm>
                <a:off x="4941916" y="1974423"/>
                <a:ext cx="7134780" cy="589815"/>
                <a:chOff x="4544350" y="2575818"/>
                <a:chExt cx="7134780" cy="589815"/>
              </a:xfrm>
            </p:grpSpPr>
            <p:sp>
              <p:nvSpPr>
                <p:cNvPr id="40" name="矩形 39">
                  <a:extLst>
                    <a:ext uri="{FF2B5EF4-FFF2-40B4-BE49-F238E27FC236}">
                      <a16:creationId xmlns:a16="http://schemas.microsoft.com/office/drawing/2014/main" xmlns="" id="{7FD0BA73-D100-4716-9E04-4FBB10F9B722}"/>
                    </a:ext>
                  </a:extLst>
                </p:cNvPr>
                <p:cNvSpPr/>
                <p:nvPr/>
              </p:nvSpPr>
              <p:spPr>
                <a:xfrm>
                  <a:off x="5646709" y="2703968"/>
                  <a:ext cx="6032421" cy="46166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尝试用“按”、“压”的方法，种植大蒜。</a:t>
                  </a:r>
                </a:p>
              </p:txBody>
            </p:sp>
            <p:sp>
              <p:nvSpPr>
                <p:cNvPr id="41" name="文本框 40">
                  <a:extLst>
                    <a:ext uri="{FF2B5EF4-FFF2-40B4-BE49-F238E27FC236}">
                      <a16:creationId xmlns:a16="http://schemas.microsoft.com/office/drawing/2014/main" xmlns="" id="{B5092A5B-5F45-4775-9BC6-F74CC7A117D8}"/>
                    </a:ext>
                  </a:extLst>
                </p:cNvPr>
                <p:cNvSpPr txBox="1"/>
                <p:nvPr/>
              </p:nvSpPr>
              <p:spPr>
                <a:xfrm>
                  <a:off x="4544350" y="2575818"/>
                  <a:ext cx="54694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02</a:t>
                  </a:r>
                  <a:endPara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2" name="箭头: V 形 1">
              <a:extLst>
                <a:ext uri="{FF2B5EF4-FFF2-40B4-BE49-F238E27FC236}">
                  <a16:creationId xmlns:a16="http://schemas.microsoft.com/office/drawing/2014/main" xmlns="" id="{EF32C1A8-966A-4D19-81C5-F68B51949212}"/>
                </a:ext>
              </a:extLst>
            </p:cNvPr>
            <p:cNvSpPr/>
            <p:nvPr/>
          </p:nvSpPr>
          <p:spPr>
            <a:xfrm>
              <a:off x="2309584" y="2482423"/>
              <a:ext cx="7560000" cy="936000"/>
            </a:xfrm>
            <a:prstGeom prst="rect">
              <a:avLst/>
            </a:prstGeom>
            <a:noFill/>
            <a:ln>
              <a:solidFill>
                <a:srgbClr val="3766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DB10714E-9CB5-4734-8B7C-9A90E09F3BD7}"/>
              </a:ext>
            </a:extLst>
          </p:cNvPr>
          <p:cNvGrpSpPr/>
          <p:nvPr/>
        </p:nvGrpSpPr>
        <p:grpSpPr>
          <a:xfrm>
            <a:off x="2316000" y="4543231"/>
            <a:ext cx="7560000" cy="936000"/>
            <a:chOff x="2309584" y="2464334"/>
            <a:chExt cx="7560000" cy="936000"/>
          </a:xfrm>
        </p:grpSpPr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xmlns="" id="{8CE2B080-A1CF-4AB0-93AA-B9CC69470157}"/>
                </a:ext>
              </a:extLst>
            </p:cNvPr>
            <p:cNvGrpSpPr/>
            <p:nvPr/>
          </p:nvGrpSpPr>
          <p:grpSpPr>
            <a:xfrm>
              <a:off x="2309584" y="2464334"/>
              <a:ext cx="7094489" cy="936000"/>
              <a:chOff x="4674430" y="1868521"/>
              <a:chExt cx="7094489" cy="936000"/>
            </a:xfrm>
          </p:grpSpPr>
          <p:sp>
            <p:nvSpPr>
              <p:cNvPr id="45" name="斜纹 44">
                <a:extLst>
                  <a:ext uri="{FF2B5EF4-FFF2-40B4-BE49-F238E27FC236}">
                    <a16:creationId xmlns:a16="http://schemas.microsoft.com/office/drawing/2014/main" xmlns="" id="{342C72E8-6706-4ADE-9EB7-1EDED0A210E4}"/>
                  </a:ext>
                </a:extLst>
              </p:cNvPr>
              <p:cNvSpPr/>
              <p:nvPr/>
            </p:nvSpPr>
            <p:spPr>
              <a:xfrm>
                <a:off x="4674430" y="1868521"/>
                <a:ext cx="1440000" cy="936000"/>
              </a:xfrm>
              <a:prstGeom prst="diagStripe">
                <a:avLst/>
              </a:prstGeom>
              <a:solidFill>
                <a:srgbClr val="1F93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46" name="组合 45">
                <a:extLst>
                  <a:ext uri="{FF2B5EF4-FFF2-40B4-BE49-F238E27FC236}">
                    <a16:creationId xmlns:a16="http://schemas.microsoft.com/office/drawing/2014/main" xmlns="" id="{A5283359-0F95-4B08-85C1-D187FA459F49}"/>
                  </a:ext>
                </a:extLst>
              </p:cNvPr>
              <p:cNvGrpSpPr/>
              <p:nvPr/>
            </p:nvGrpSpPr>
            <p:grpSpPr>
              <a:xfrm>
                <a:off x="4959179" y="1952641"/>
                <a:ext cx="6809740" cy="830997"/>
                <a:chOff x="4561613" y="2554036"/>
                <a:chExt cx="6809740" cy="830997"/>
              </a:xfrm>
            </p:grpSpPr>
            <p:sp>
              <p:nvSpPr>
                <p:cNvPr id="47" name="矩形 46">
                  <a:extLst>
                    <a:ext uri="{FF2B5EF4-FFF2-40B4-BE49-F238E27FC236}">
                      <a16:creationId xmlns:a16="http://schemas.microsoft.com/office/drawing/2014/main" xmlns="" id="{4776922B-6023-43A6-8CD4-2027F1938F5A}"/>
                    </a:ext>
                  </a:extLst>
                </p:cNvPr>
                <p:cNvSpPr/>
                <p:nvPr/>
              </p:nvSpPr>
              <p:spPr>
                <a:xfrm>
                  <a:off x="5646709" y="2554036"/>
                  <a:ext cx="5724644" cy="830997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2400" dirty="0">
                      <a:cs typeface="+mn-ea"/>
                      <a:sym typeface="+mn-lt"/>
                    </a:rPr>
                    <a:t>乐意参加种植活动，愿意参与照料大蒜并</a:t>
                  </a:r>
                  <a:endParaRPr lang="en-US" altLang="zh-CN" sz="2400" dirty="0">
                    <a:cs typeface="+mn-ea"/>
                    <a:sym typeface="+mn-lt"/>
                  </a:endParaRPr>
                </a:p>
                <a:p>
                  <a:r>
                    <a:rPr lang="zh-CN" altLang="en-US" sz="2400" dirty="0">
                      <a:cs typeface="+mn-ea"/>
                      <a:sym typeface="+mn-lt"/>
                    </a:rPr>
                    <a:t>关注大蒜的生长。</a:t>
                  </a:r>
                </a:p>
              </p:txBody>
            </p:sp>
            <p:sp>
              <p:nvSpPr>
                <p:cNvPr id="48" name="文本框 47">
                  <a:extLst>
                    <a:ext uri="{FF2B5EF4-FFF2-40B4-BE49-F238E27FC236}">
                      <a16:creationId xmlns:a16="http://schemas.microsoft.com/office/drawing/2014/main" xmlns="" id="{27F7AC12-54CC-4455-A5E5-80B25901EBE6}"/>
                    </a:ext>
                  </a:extLst>
                </p:cNvPr>
                <p:cNvSpPr txBox="1"/>
                <p:nvPr/>
              </p:nvSpPr>
              <p:spPr>
                <a:xfrm>
                  <a:off x="4561613" y="2582698"/>
                  <a:ext cx="54694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4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03</a:t>
                  </a:r>
                  <a:endParaRPr lang="zh-CN" altLang="en-US" sz="2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44" name="箭头: V 形 1">
              <a:extLst>
                <a:ext uri="{FF2B5EF4-FFF2-40B4-BE49-F238E27FC236}">
                  <a16:creationId xmlns:a16="http://schemas.microsoft.com/office/drawing/2014/main" xmlns="" id="{8622F358-B492-499A-9B41-C41559DD5366}"/>
                </a:ext>
              </a:extLst>
            </p:cNvPr>
            <p:cNvSpPr/>
            <p:nvPr/>
          </p:nvSpPr>
          <p:spPr>
            <a:xfrm>
              <a:off x="2309584" y="2464334"/>
              <a:ext cx="7560000" cy="936000"/>
            </a:xfrm>
            <a:prstGeom prst="rect">
              <a:avLst/>
            </a:prstGeom>
            <a:noFill/>
            <a:ln>
              <a:solidFill>
                <a:srgbClr val="1F933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84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活动过程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70A71620-491C-4D80-A8DD-5ED1BF87D520}"/>
              </a:ext>
            </a:extLst>
          </p:cNvPr>
          <p:cNvSpPr/>
          <p:nvPr/>
        </p:nvSpPr>
        <p:spPr>
          <a:xfrm>
            <a:off x="1462899" y="3130420"/>
            <a:ext cx="198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cs typeface="+mn-ea"/>
                <a:sym typeface="+mn-lt"/>
              </a:rPr>
              <a:t>引导幼儿认识大蒜头。</a:t>
            </a:r>
          </a:p>
        </p:txBody>
      </p:sp>
      <p:sp>
        <p:nvSpPr>
          <p:cNvPr id="2" name="箭头: V 形 1">
            <a:extLst>
              <a:ext uri="{FF2B5EF4-FFF2-40B4-BE49-F238E27FC236}">
                <a16:creationId xmlns:a16="http://schemas.microsoft.com/office/drawing/2014/main" xmlns="" id="{5C05EE73-99E5-48CC-A43D-4F27E7B1BEE9}"/>
              </a:ext>
            </a:extLst>
          </p:cNvPr>
          <p:cNvSpPr/>
          <p:nvPr/>
        </p:nvSpPr>
        <p:spPr>
          <a:xfrm>
            <a:off x="1392771" y="2651145"/>
            <a:ext cx="2160000" cy="2160000"/>
          </a:xfrm>
          <a:prstGeom prst="rect">
            <a:avLst/>
          </a:prstGeom>
          <a:noFill/>
          <a:ln>
            <a:solidFill>
              <a:srgbClr val="B43F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7FD0BA73-D100-4716-9E04-4FBB10F9B722}"/>
              </a:ext>
            </a:extLst>
          </p:cNvPr>
          <p:cNvSpPr/>
          <p:nvPr/>
        </p:nvSpPr>
        <p:spPr>
          <a:xfrm>
            <a:off x="3846121" y="3130420"/>
            <a:ext cx="198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与幼儿商量分工准备。</a:t>
            </a:r>
          </a:p>
        </p:txBody>
      </p:sp>
      <p:sp>
        <p:nvSpPr>
          <p:cNvPr id="22" name="箭头: V 形 1">
            <a:extLst>
              <a:ext uri="{FF2B5EF4-FFF2-40B4-BE49-F238E27FC236}">
                <a16:creationId xmlns:a16="http://schemas.microsoft.com/office/drawing/2014/main" xmlns="" id="{EF32C1A8-966A-4D19-81C5-F68B51949212}"/>
              </a:ext>
            </a:extLst>
          </p:cNvPr>
          <p:cNvSpPr/>
          <p:nvPr/>
        </p:nvSpPr>
        <p:spPr>
          <a:xfrm>
            <a:off x="3739369" y="2651145"/>
            <a:ext cx="2160000" cy="2160000"/>
          </a:xfrm>
          <a:prstGeom prst="rect">
            <a:avLst/>
          </a:prstGeom>
          <a:noFill/>
          <a:ln>
            <a:solidFill>
              <a:srgbClr val="3766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xmlns="" id="{4776922B-6023-43A6-8CD4-2027F1938F5A}"/>
              </a:ext>
            </a:extLst>
          </p:cNvPr>
          <p:cNvSpPr/>
          <p:nvPr/>
        </p:nvSpPr>
        <p:spPr>
          <a:xfrm>
            <a:off x="6229343" y="3130420"/>
            <a:ext cx="1980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带领幼儿种大蒜。</a:t>
            </a:r>
          </a:p>
        </p:txBody>
      </p:sp>
      <p:sp>
        <p:nvSpPr>
          <p:cNvPr id="44" name="箭头: V 形 1">
            <a:extLst>
              <a:ext uri="{FF2B5EF4-FFF2-40B4-BE49-F238E27FC236}">
                <a16:creationId xmlns:a16="http://schemas.microsoft.com/office/drawing/2014/main" xmlns="" id="{8622F358-B492-499A-9B41-C41559DD5366}"/>
              </a:ext>
            </a:extLst>
          </p:cNvPr>
          <p:cNvSpPr/>
          <p:nvPr/>
        </p:nvSpPr>
        <p:spPr>
          <a:xfrm>
            <a:off x="6085967" y="2651145"/>
            <a:ext cx="2160000" cy="2160000"/>
          </a:xfrm>
          <a:prstGeom prst="rect">
            <a:avLst/>
          </a:prstGeom>
          <a:noFill/>
          <a:ln>
            <a:solidFill>
              <a:srgbClr val="E35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8FE80423-BC2F-44C8-8EB8-56616DB24762}"/>
              </a:ext>
            </a:extLst>
          </p:cNvPr>
          <p:cNvSpPr/>
          <p:nvPr/>
        </p:nvSpPr>
        <p:spPr>
          <a:xfrm>
            <a:off x="8612565" y="3130420"/>
            <a:ext cx="1980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幼儿动手尝试，教师给与帮助与指导。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9EA2A72D-4423-463A-B295-F9A1BCC203C9}"/>
              </a:ext>
            </a:extLst>
          </p:cNvPr>
          <p:cNvGrpSpPr/>
          <p:nvPr/>
        </p:nvGrpSpPr>
        <p:grpSpPr>
          <a:xfrm>
            <a:off x="1332158" y="2075146"/>
            <a:ext cx="9530407" cy="576000"/>
            <a:chOff x="1459573" y="2075146"/>
            <a:chExt cx="9530407" cy="576000"/>
          </a:xfrm>
        </p:grpSpPr>
        <p:sp>
          <p:nvSpPr>
            <p:cNvPr id="29" name="箭头: V 形 28">
              <a:extLst>
                <a:ext uri="{FF2B5EF4-FFF2-40B4-BE49-F238E27FC236}">
                  <a16:creationId xmlns:a16="http://schemas.microsoft.com/office/drawing/2014/main" xmlns="" id="{1F76D5EB-FC99-4062-BE17-90973918DC5F}"/>
                </a:ext>
              </a:extLst>
            </p:cNvPr>
            <p:cNvSpPr/>
            <p:nvPr/>
          </p:nvSpPr>
          <p:spPr>
            <a:xfrm>
              <a:off x="1459573" y="2075146"/>
              <a:ext cx="2520000" cy="576000"/>
            </a:xfrm>
            <a:prstGeom prst="chevron">
              <a:avLst/>
            </a:prstGeom>
            <a:solidFill>
              <a:srgbClr val="B43F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5D11937A-5008-43F7-9932-8973DB4BCAF3}"/>
                </a:ext>
              </a:extLst>
            </p:cNvPr>
            <p:cNvSpPr txBox="1"/>
            <p:nvPr/>
          </p:nvSpPr>
          <p:spPr>
            <a:xfrm>
              <a:off x="2345589" y="2132313"/>
              <a:ext cx="5647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箭头: V 形 37">
              <a:extLst>
                <a:ext uri="{FF2B5EF4-FFF2-40B4-BE49-F238E27FC236}">
                  <a16:creationId xmlns:a16="http://schemas.microsoft.com/office/drawing/2014/main" xmlns="" id="{764B4B1A-D9C2-4382-A2BE-9DAF5C32C46E}"/>
                </a:ext>
              </a:extLst>
            </p:cNvPr>
            <p:cNvSpPr/>
            <p:nvPr/>
          </p:nvSpPr>
          <p:spPr>
            <a:xfrm>
              <a:off x="3796375" y="2075146"/>
              <a:ext cx="2520000" cy="576000"/>
            </a:xfrm>
            <a:prstGeom prst="chevron">
              <a:avLst/>
            </a:prstGeom>
            <a:solidFill>
              <a:srgbClr val="3766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xmlns="" id="{B5092A5B-5F45-4775-9BC6-F74CC7A117D8}"/>
                </a:ext>
              </a:extLst>
            </p:cNvPr>
            <p:cNvSpPr txBox="1"/>
            <p:nvPr/>
          </p:nvSpPr>
          <p:spPr>
            <a:xfrm>
              <a:off x="4642976" y="2132313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箭头: V 形 44">
              <a:extLst>
                <a:ext uri="{FF2B5EF4-FFF2-40B4-BE49-F238E27FC236}">
                  <a16:creationId xmlns:a16="http://schemas.microsoft.com/office/drawing/2014/main" xmlns="" id="{342C72E8-6706-4ADE-9EB7-1EDED0A210E4}"/>
                </a:ext>
              </a:extLst>
            </p:cNvPr>
            <p:cNvSpPr/>
            <p:nvPr/>
          </p:nvSpPr>
          <p:spPr>
            <a:xfrm>
              <a:off x="6133177" y="2075146"/>
              <a:ext cx="2520000" cy="576000"/>
            </a:xfrm>
            <a:prstGeom prst="chevron">
              <a:avLst/>
            </a:prstGeom>
            <a:solidFill>
              <a:srgbClr val="E35E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xmlns="" id="{27F7AC12-54CC-4455-A5E5-80B25901EBE6}"/>
                </a:ext>
              </a:extLst>
            </p:cNvPr>
            <p:cNvSpPr txBox="1"/>
            <p:nvPr/>
          </p:nvSpPr>
          <p:spPr>
            <a:xfrm>
              <a:off x="6967599" y="2132313"/>
              <a:ext cx="609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箭头: V 形 32">
              <a:extLst>
                <a:ext uri="{FF2B5EF4-FFF2-40B4-BE49-F238E27FC236}">
                  <a16:creationId xmlns:a16="http://schemas.microsoft.com/office/drawing/2014/main" xmlns="" id="{D4B46A07-5346-4F7D-A55E-AC96F3A9C09C}"/>
                </a:ext>
              </a:extLst>
            </p:cNvPr>
            <p:cNvSpPr/>
            <p:nvPr/>
          </p:nvSpPr>
          <p:spPr>
            <a:xfrm>
              <a:off x="8469980" y="2075146"/>
              <a:ext cx="2520000" cy="576000"/>
            </a:xfrm>
            <a:prstGeom prst="chevron">
              <a:avLst/>
            </a:prstGeom>
            <a:solidFill>
              <a:srgbClr val="1F93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xmlns="" id="{DE134A1B-E318-4C84-88E1-B5DD808A6863}"/>
                </a:ext>
              </a:extLst>
            </p:cNvPr>
            <p:cNvSpPr txBox="1"/>
            <p:nvPr/>
          </p:nvSpPr>
          <p:spPr>
            <a:xfrm>
              <a:off x="9350670" y="2132313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7" name="箭头: V 形 1">
            <a:extLst>
              <a:ext uri="{FF2B5EF4-FFF2-40B4-BE49-F238E27FC236}">
                <a16:creationId xmlns:a16="http://schemas.microsoft.com/office/drawing/2014/main" xmlns="" id="{2E2D47FA-2581-4701-A434-80EA3AD41964}"/>
              </a:ext>
            </a:extLst>
          </p:cNvPr>
          <p:cNvSpPr/>
          <p:nvPr/>
        </p:nvSpPr>
        <p:spPr>
          <a:xfrm>
            <a:off x="8432565" y="2651145"/>
            <a:ext cx="2160000" cy="2160000"/>
          </a:xfrm>
          <a:prstGeom prst="rect">
            <a:avLst/>
          </a:prstGeom>
          <a:noFill/>
          <a:ln>
            <a:solidFill>
              <a:srgbClr val="1F93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21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22" grpId="0" animBg="1"/>
      <p:bldP spid="44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延伸活动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70A71620-491C-4D80-A8DD-5ED1BF87D520}"/>
              </a:ext>
            </a:extLst>
          </p:cNvPr>
          <p:cNvSpPr/>
          <p:nvPr/>
        </p:nvSpPr>
        <p:spPr>
          <a:xfrm>
            <a:off x="3350302" y="2114753"/>
            <a:ext cx="7929796" cy="1502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cs typeface="+mn-ea"/>
                <a:sym typeface="+mn-lt"/>
              </a:rPr>
              <a:t>1</a:t>
            </a:r>
            <a:r>
              <a:rPr lang="zh-CN" altLang="en-US" sz="2400" dirty="0">
                <a:cs typeface="+mn-ea"/>
                <a:sym typeface="+mn-lt"/>
              </a:rPr>
              <a:t>、利用早晨入园、中午散步或离园前的时间，引导幼儿进行连续的观察与照料，每个</a:t>
            </a:r>
            <a:r>
              <a:rPr lang="en-US" altLang="zh-CN" sz="2400" dirty="0">
                <a:cs typeface="+mn-ea"/>
                <a:sym typeface="+mn-lt"/>
              </a:rPr>
              <a:t>1—2</a:t>
            </a:r>
            <a:r>
              <a:rPr lang="zh-CN" altLang="en-US" sz="2400" dirty="0">
                <a:cs typeface="+mn-ea"/>
                <a:sym typeface="+mn-lt"/>
              </a:rPr>
              <a:t>天浇一次水，让幼儿比一比，看一看，谁的大蒜先发芽，长得好。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94771F62-B20E-4F1B-983F-97610B1C335E}"/>
              </a:ext>
            </a:extLst>
          </p:cNvPr>
          <p:cNvSpPr/>
          <p:nvPr/>
        </p:nvSpPr>
        <p:spPr>
          <a:xfrm>
            <a:off x="3417757" y="3788654"/>
            <a:ext cx="7858832" cy="1502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cs typeface="+mn-ea"/>
                <a:sym typeface="+mn-lt"/>
              </a:rPr>
              <a:t>2</a:t>
            </a:r>
            <a:r>
              <a:rPr lang="zh-CN" altLang="en-US" sz="2400" dirty="0">
                <a:cs typeface="+mn-ea"/>
                <a:sym typeface="+mn-lt"/>
              </a:rPr>
              <a:t>、等幼儿的大蒜叶已经长的很长很长的时候，可带领幼儿将长叶剪下，送到厨房做材料，让幼儿品尝劳动成果，体验丰收的喜悦。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DF4F2A97-8DB2-4769-A34B-A3969CB5B9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70202" y="887505"/>
            <a:ext cx="6480000" cy="6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2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4887B5AF-783E-443B-BA73-6691EA0ADBAA}"/>
              </a:ext>
            </a:extLst>
          </p:cNvPr>
          <p:cNvSpPr/>
          <p:nvPr/>
        </p:nvSpPr>
        <p:spPr>
          <a:xfrm>
            <a:off x="4977745" y="797564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环境创设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70A71620-491C-4D80-A8DD-5ED1BF87D520}"/>
              </a:ext>
            </a:extLst>
          </p:cNvPr>
          <p:cNvSpPr/>
          <p:nvPr/>
        </p:nvSpPr>
        <p:spPr>
          <a:xfrm>
            <a:off x="3787514" y="1938095"/>
            <a:ext cx="4616971" cy="542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 dirty="0">
                <a:cs typeface="+mn-ea"/>
                <a:sym typeface="+mn-lt"/>
              </a:rPr>
              <a:t>大蒜每个时期的生长情况的照片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94771F62-B20E-4F1B-983F-97610B1C335E}"/>
              </a:ext>
            </a:extLst>
          </p:cNvPr>
          <p:cNvSpPr/>
          <p:nvPr/>
        </p:nvSpPr>
        <p:spPr>
          <a:xfrm>
            <a:off x="1788081" y="4785500"/>
            <a:ext cx="8615835" cy="1502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400" dirty="0">
                <a:cs typeface="+mn-ea"/>
                <a:sym typeface="+mn-lt"/>
              </a:rPr>
              <a:t>（</a:t>
            </a:r>
            <a:r>
              <a:rPr lang="en-US" altLang="zh-CN" sz="2400" dirty="0">
                <a:cs typeface="+mn-ea"/>
                <a:sym typeface="+mn-lt"/>
              </a:rPr>
              <a:t>1</a:t>
            </a:r>
            <a:r>
              <a:rPr lang="zh-CN" altLang="en-US" sz="2400" dirty="0">
                <a:cs typeface="+mn-ea"/>
                <a:sym typeface="+mn-lt"/>
              </a:rPr>
              <a:t>）幼儿在家也种上大蒜，并引导幼儿观察照料，在需要时剪下用作菜的调料。</a:t>
            </a:r>
          </a:p>
          <a:p>
            <a:pPr>
              <a:lnSpc>
                <a:spcPct val="130000"/>
              </a:lnSpc>
            </a:pPr>
            <a:r>
              <a:rPr lang="zh-CN" altLang="en-US" sz="2400" dirty="0">
                <a:cs typeface="+mn-ea"/>
                <a:sym typeface="+mn-lt"/>
              </a:rPr>
              <a:t>（</a:t>
            </a:r>
            <a:r>
              <a:rPr lang="en-US" altLang="zh-CN" sz="2400" dirty="0">
                <a:cs typeface="+mn-ea"/>
                <a:sym typeface="+mn-lt"/>
              </a:rPr>
              <a:t>2</a:t>
            </a:r>
            <a:r>
              <a:rPr lang="zh-CN" altLang="en-US" sz="2400" dirty="0">
                <a:cs typeface="+mn-ea"/>
                <a:sym typeface="+mn-lt"/>
              </a:rPr>
              <a:t>）家长可以和幼儿探讨还可用什么来种植大蒜：水、沙</a:t>
            </a:r>
            <a:r>
              <a:rPr lang="en-US" altLang="zh-CN" sz="2400" dirty="0">
                <a:cs typeface="+mn-ea"/>
                <a:sym typeface="+mn-lt"/>
              </a:rPr>
              <a:t>?</a:t>
            </a:r>
            <a:endParaRPr lang="zh-CN" altLang="en-US" sz="2400" dirty="0">
              <a:cs typeface="+mn-ea"/>
              <a:sym typeface="+mn-lt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B15A3647-5671-4F20-AD34-1D979E3CDE2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2439" y="2432342"/>
            <a:ext cx="2521750" cy="100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3709CFBF-15AF-4ED1-9E2C-3FE74D8D09E0}"/>
              </a:ext>
            </a:extLst>
          </p:cNvPr>
          <p:cNvSpPr/>
          <p:nvPr/>
        </p:nvSpPr>
        <p:spPr>
          <a:xfrm>
            <a:off x="5077679" y="3921658"/>
            <a:ext cx="223651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B43F76"/>
                </a:solidFill>
                <a:cs typeface="+mn-ea"/>
                <a:sym typeface="+mn-lt"/>
              </a:rPr>
              <a:t>家园共育</a:t>
            </a:r>
            <a:endParaRPr lang="zh-CN" altLang="en-US" sz="3600" dirty="0">
              <a:solidFill>
                <a:srgbClr val="B43F7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008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1" grpId="0"/>
      <p:bldP spid="20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c593a0a5-a8ab-49b0-804c-9af66a19bbf9&quot;,&quot;Name&quot;:null,&quot;Kind&quot;:&quot;Custom&quot;,&quot;OldGuidesSetting&quot;:{&quot;HeaderHeight&quot;:0.0,&quot;FooterHeight&quot;:0.0,&quot;SideMargin&quot;:0.0,&quot;TopMargin&quot;:0.0,&quot;BottomMargin&quot;:0.0,&quot;IntervalMargin&quot;:0.0}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21rnlq3m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1148</Words>
  <Application>Microsoft Office PowerPoint</Application>
  <PresentationFormat>宽屏</PresentationFormat>
  <Paragraphs>136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Meiryo</vt:lpstr>
      <vt:lpstr>方正卡通简体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幼儿园种植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谢谢观看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57</cp:revision>
  <dcterms:created xsi:type="dcterms:W3CDTF">2022-01-10T10:19:27Z</dcterms:created>
  <dcterms:modified xsi:type="dcterms:W3CDTF">2023-05-01T01:52:21Z</dcterms:modified>
</cp:coreProperties>
</file>