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9" r:id="rId3"/>
    <p:sldId id="263" r:id="rId4"/>
    <p:sldId id="285" r:id="rId5"/>
    <p:sldId id="286" r:id="rId6"/>
    <p:sldId id="287" r:id="rId7"/>
    <p:sldId id="260" r:id="rId8"/>
    <p:sldId id="288" r:id="rId9"/>
    <p:sldId id="290" r:id="rId10"/>
    <p:sldId id="296" r:id="rId11"/>
    <p:sldId id="261" r:id="rId12"/>
    <p:sldId id="291" r:id="rId13"/>
    <p:sldId id="297" r:id="rId14"/>
    <p:sldId id="262" r:id="rId15"/>
    <p:sldId id="292" r:id="rId16"/>
    <p:sldId id="298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4D3CC-5BAA-4C7E-BB74-CAD7C4FE0159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D47B2-7B4E-4056-AA2F-A191BAE63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32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D47B2-7B4E-4056-AA2F-A191BAE6377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28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682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0C9F94-70C0-4994-9F5B-E949445CFF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-1"/>
            <a:ext cx="12192001" cy="659330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C01E06F-350A-4A0C-B42F-CD597C71B9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395537"/>
            <a:ext cx="12192000" cy="24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976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9F8A1E-3FBF-4F58-98BA-B2F98C31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BE45A1-1B02-4542-86A8-A3622F53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1E4A0D-4B77-4248-8528-6AF69084C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25283A-9783-47A3-ACEE-D5EB6FD7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3D6AA45-F56B-4374-BACE-448F63FE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3886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D12687C-2094-4A6A-8573-8F68E1B88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E5A35DB-45F9-453A-B86B-4C96D3786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417611-280D-4209-94C4-D657B6EB4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BD6361C-7C50-4CA6-BE0F-678B1CF2D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57F18D-C84B-4B1F-A869-7D933B3C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19891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755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72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0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84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071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79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30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19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A866667-D4F9-4943-9EA7-28FABAFBF2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6999" y="-2667001"/>
            <a:ext cx="6858001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9095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606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87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9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728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794261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14A11D3-9988-4F21-832C-A46A40885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848A5B-9733-4053-BE7F-FDD241FD9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1E1DB8-EF42-418C-9564-78145C375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ED17F3B-A77D-41AA-8AB2-250236DE2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972EA9-634D-4A3E-8AA3-CE0091526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5E4FDAF-3783-44CF-93B1-DBFBE82F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B739538-B7D5-4C05-9461-99AD3D66D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DE8E1E8-E954-42D2-94B1-E6AAC9B7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94804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86589A-D681-47C5-B912-F25E83CB5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CDA03E-927F-4FF4-ABFF-29681473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1A14CDE-DC0F-41B1-9D43-E5917F7A5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BB9A1D-D2A5-4DB5-B576-1D4FAD4D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7928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97C63F-7912-42F4-B482-6BA659E7E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4E54D22-800D-4F5D-B842-203FD7288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E465C9-5A68-435C-9A34-2FA84C62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5482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7A4B235-1C69-41C0-9D2E-EA756C75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927F32-84F9-40D5-930A-96D9E0C19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324320-2237-4B61-929C-FB97FE2F3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07ECC05-CE59-4D57-A6AC-62710D14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A4D44B-B689-452C-B377-C463865C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04F833-E6DD-4E14-AC2B-4A8C1296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7612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E5F22B-17C8-49EA-A639-BEE294F3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092187F-6E1A-4E99-AE5A-B05EFF5FA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D6AFB5-F2DC-4BA4-A7C3-16D68616A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5D3C5A-4EDC-483F-84E6-E149AF18F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B9BC01-1190-42F8-8E6E-A7CD8AE3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2E867AD-3315-41EC-B7D7-82FC193C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4974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4EC19A6-AFDE-40F7-BA1A-ABC828B2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858055-1A15-46B3-B874-D0E8CE7C7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0EC20F-5D93-467B-8B94-8D1487EC1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38F0-10A0-40DA-AED5-9B1771F3A91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EF41551-E3CC-4A06-B997-6D696F8695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C5DFC1-E346-44E9-8E46-249341E31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82FA7-FE5D-4F19-8CD8-C84D0343282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5206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7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58AD0F-C1D2-4508-865E-21743DC29F4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62850" y="3436084"/>
            <a:ext cx="4629150" cy="342191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A8ECEF-9680-432D-BF31-CBECBAB3EAD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A31DAA-8F7E-4298-9F14-F87FA0AC77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708B2C-CDDC-4726-8059-DCD5CAF5321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37809" y="3429000"/>
            <a:ext cx="4620127" cy="86627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6AA081-7197-4FE4-ACE4-3131452AFEA0}"/>
              </a:ext>
            </a:extLst>
          </p:cNvPr>
          <p:cNvSpPr txBox="1"/>
          <p:nvPr/>
        </p:nvSpPr>
        <p:spPr>
          <a:xfrm>
            <a:off x="1612231" y="2422571"/>
            <a:ext cx="8967537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冬季用电防火安全知识</a:t>
            </a:r>
          </a:p>
        </p:txBody>
      </p:sp>
    </p:spTree>
    <p:extLst>
      <p:ext uri="{BB962C8B-B14F-4D97-AF65-F5344CB8AC3E}">
        <p14:creationId xmlns:p14="http://schemas.microsoft.com/office/powerpoint/2010/main" val="146193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58AD0F-C1D2-4508-865E-21743DC29F4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47284" y="3276736"/>
            <a:ext cx="4844716" cy="358126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A8ECEF-9680-432D-BF31-CBECBAB3EAD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A31DAA-8F7E-4298-9F14-F87FA0AC77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708B2C-CDDC-4726-8059-DCD5CAF5321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37810" y="3429000"/>
            <a:ext cx="4620127" cy="86627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6AA081-7197-4FE4-ACE4-3131452AFEA0}"/>
              </a:ext>
            </a:extLst>
          </p:cNvPr>
          <p:cNvSpPr txBox="1"/>
          <p:nvPr/>
        </p:nvSpPr>
        <p:spPr>
          <a:xfrm>
            <a:off x="1612231" y="2422571"/>
            <a:ext cx="8967537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660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冬季安全用电小常识</a:t>
            </a:r>
          </a:p>
        </p:txBody>
      </p:sp>
    </p:spTree>
    <p:extLst>
      <p:ext uri="{BB962C8B-B14F-4D97-AF65-F5344CB8AC3E}">
        <p14:creationId xmlns:p14="http://schemas.microsoft.com/office/powerpoint/2010/main" val="223569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2BB958-DC31-426B-A7D2-DB1A529A1BE8}"/>
              </a:ext>
            </a:extLst>
          </p:cNvPr>
          <p:cNvCxnSpPr>
            <a:stCxn id="6" idx="4"/>
            <a:endCxn id="9" idx="0"/>
          </p:cNvCxnSpPr>
          <p:nvPr/>
        </p:nvCxnSpPr>
        <p:spPr>
          <a:xfrm flipH="1">
            <a:off x="3902891" y="2282486"/>
            <a:ext cx="0" cy="2986977"/>
          </a:xfrm>
          <a:prstGeom prst="line">
            <a:avLst/>
          </a:prstGeom>
          <a:noFill/>
          <a:ln w="28575" cap="rnd" cmpd="sng" algn="ctr">
            <a:solidFill>
              <a:sysClr val="window" lastClr="FFFFFF">
                <a:lumMod val="75000"/>
              </a:sysClr>
            </a:solidFill>
            <a:prstDash val="solid"/>
            <a:round/>
          </a:ln>
          <a:effectLst/>
        </p:spPr>
      </p:cxnSp>
      <p:grpSp>
        <p:nvGrpSpPr>
          <p:cNvPr id="5" name="iŝḷíď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9D5339-1A8E-4181-8222-B55291E7970A}"/>
              </a:ext>
            </a:extLst>
          </p:cNvPr>
          <p:cNvGrpSpPr/>
          <p:nvPr/>
        </p:nvGrpSpPr>
        <p:grpSpPr>
          <a:xfrm>
            <a:off x="3670592" y="1817891"/>
            <a:ext cx="464598" cy="464596"/>
            <a:chOff x="1711594" y="2493391"/>
            <a:chExt cx="506338" cy="506336"/>
          </a:xfrm>
        </p:grpSpPr>
        <p:sp>
          <p:nvSpPr>
            <p:cNvPr id="6" name="îṥľîḍe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D80AB1-FE1A-4805-A577-2A09B5E5AAAF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7" name="íSľïďe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7DD3829-C93C-4319-AEC9-8BB8B37B2E2E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8" name="islïḍè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8D64234-7C4F-4B4A-BE40-B8D1EA5B5732}"/>
              </a:ext>
            </a:extLst>
          </p:cNvPr>
          <p:cNvGrpSpPr/>
          <p:nvPr/>
        </p:nvGrpSpPr>
        <p:grpSpPr>
          <a:xfrm>
            <a:off x="3670592" y="5269464"/>
            <a:ext cx="464598" cy="464596"/>
            <a:chOff x="1711594" y="2493391"/>
            <a:chExt cx="506338" cy="506336"/>
          </a:xfrm>
        </p:grpSpPr>
        <p:sp>
          <p:nvSpPr>
            <p:cNvPr id="9" name="íslíḑè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FB3E5D-D3B4-48ED-AD1E-6639C0AC3249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0" name="îSḷîdé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2C7DA5-FE08-4B3F-B279-78BB9F6CFDF8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sp>
        <p:nvSpPr>
          <p:cNvPr id="11" name="íśḻïdè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23FC89-E24A-42C3-9024-691D41DE0B5D}"/>
              </a:ext>
            </a:extLst>
          </p:cNvPr>
          <p:cNvSpPr/>
          <p:nvPr/>
        </p:nvSpPr>
        <p:spPr>
          <a:xfrm rot="16200000" flipV="1">
            <a:off x="3801642" y="275961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2" name="íšḻïḑ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35386E-79F2-48C5-9FC3-FA3C481A2660}"/>
              </a:ext>
            </a:extLst>
          </p:cNvPr>
          <p:cNvSpPr/>
          <p:nvPr/>
        </p:nvSpPr>
        <p:spPr>
          <a:xfrm rot="16200000" flipV="1">
            <a:off x="3854467" y="280247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3" name="îşḷiḑ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396FC9-C0DF-45DA-8B67-D4C1B3780B8B}"/>
              </a:ext>
            </a:extLst>
          </p:cNvPr>
          <p:cNvSpPr/>
          <p:nvPr/>
        </p:nvSpPr>
        <p:spPr>
          <a:xfrm rot="5400000">
            <a:off x="3801642" y="458983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4" name="iṡļiḑê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13E2BD-D7D5-4F65-A074-3302EBD2C11D}"/>
              </a:ext>
            </a:extLst>
          </p:cNvPr>
          <p:cNvSpPr/>
          <p:nvPr/>
        </p:nvSpPr>
        <p:spPr>
          <a:xfrm rot="5400000">
            <a:off x="3854467" y="463269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5FA064-0C5E-4E9B-A548-1809C9A4AB97}"/>
              </a:ext>
            </a:extLst>
          </p:cNvPr>
          <p:cNvCxnSpPr>
            <a:stCxn id="17" idx="4"/>
            <a:endCxn id="20" idx="0"/>
          </p:cNvCxnSpPr>
          <p:nvPr/>
        </p:nvCxnSpPr>
        <p:spPr>
          <a:xfrm flipH="1">
            <a:off x="8189530" y="2282486"/>
            <a:ext cx="0" cy="2986977"/>
          </a:xfrm>
          <a:prstGeom prst="line">
            <a:avLst/>
          </a:prstGeom>
          <a:noFill/>
          <a:ln w="28575" cap="rnd" cmpd="sng" algn="ctr">
            <a:solidFill>
              <a:sysClr val="window" lastClr="FFFFFF">
                <a:lumMod val="75000"/>
              </a:sysClr>
            </a:solidFill>
            <a:prstDash val="solid"/>
            <a:round/>
          </a:ln>
          <a:effectLst/>
        </p:spPr>
      </p:cxnSp>
      <p:grpSp>
        <p:nvGrpSpPr>
          <p:cNvPr id="16" name="îŝľíḓê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11C362F-5FCF-4EF3-A938-C3C3AE5A493F}"/>
              </a:ext>
            </a:extLst>
          </p:cNvPr>
          <p:cNvGrpSpPr/>
          <p:nvPr/>
        </p:nvGrpSpPr>
        <p:grpSpPr>
          <a:xfrm>
            <a:off x="7957231" y="1817891"/>
            <a:ext cx="464598" cy="464596"/>
            <a:chOff x="1711594" y="2493391"/>
            <a:chExt cx="506338" cy="506336"/>
          </a:xfrm>
        </p:grpSpPr>
        <p:sp>
          <p:nvSpPr>
            <p:cNvPr id="17" name="í$ḻíďê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461A12-3BE1-48CE-A551-05A792C5E2D0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8" name="iṧ1ïḓê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2D9A9B-089C-4A1E-BE02-1351A58CC1F7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19" name="iṩḷíḓ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8D4383-53A1-4A0C-93D2-DE8760954187}"/>
              </a:ext>
            </a:extLst>
          </p:cNvPr>
          <p:cNvGrpSpPr/>
          <p:nvPr/>
        </p:nvGrpSpPr>
        <p:grpSpPr>
          <a:xfrm>
            <a:off x="7957231" y="5269464"/>
            <a:ext cx="464598" cy="464596"/>
            <a:chOff x="1711594" y="2493391"/>
            <a:chExt cx="506338" cy="506336"/>
          </a:xfrm>
        </p:grpSpPr>
        <p:sp>
          <p:nvSpPr>
            <p:cNvPr id="20" name="í$ļîďè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E913C3-7860-4D2E-8F7C-DAF3E864917E}"/>
                </a:ext>
              </a:extLst>
            </p:cNvPr>
            <p:cNvSpPr/>
            <p:nvPr/>
          </p:nvSpPr>
          <p:spPr bwMode="auto">
            <a:xfrm>
              <a:off x="1711594" y="2493391"/>
              <a:ext cx="506338" cy="506336"/>
            </a:xfrm>
            <a:prstGeom prst="ellipse">
              <a:avLst/>
            </a:prstGeom>
            <a:solidFill>
              <a:srgbClr val="9E000E"/>
            </a:solidFill>
            <a:ln w="28575">
              <a:solidFill>
                <a:sysClr val="window" lastClr="FFFFFF"/>
              </a:solidFill>
              <a:round/>
            </a:ln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21" name="ï$ļiḓe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DF031D-5F4E-42B8-8F3E-69B3A1815250}"/>
                </a:ext>
              </a:extLst>
            </p:cNvPr>
            <p:cNvSpPr/>
            <p:nvPr/>
          </p:nvSpPr>
          <p:spPr bwMode="auto">
            <a:xfrm>
              <a:off x="1833727" y="2641568"/>
              <a:ext cx="262071" cy="237512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sp>
        <p:nvSpPr>
          <p:cNvPr id="22" name="íŝlîḍ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70A99A-9A84-485C-AFDB-12B01417A08E}"/>
              </a:ext>
            </a:extLst>
          </p:cNvPr>
          <p:cNvSpPr/>
          <p:nvPr/>
        </p:nvSpPr>
        <p:spPr>
          <a:xfrm rot="16200000" flipV="1">
            <a:off x="8088281" y="275961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3" name="iS1ïḋ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4353E9-AFFE-4CD0-B43A-22EEEB2379D0}"/>
              </a:ext>
            </a:extLst>
          </p:cNvPr>
          <p:cNvSpPr/>
          <p:nvPr/>
        </p:nvSpPr>
        <p:spPr>
          <a:xfrm rot="16200000" flipV="1">
            <a:off x="8141106" y="280247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4" name="i$ļïḓê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370696-1934-432C-9514-63C676952443}"/>
              </a:ext>
            </a:extLst>
          </p:cNvPr>
          <p:cNvSpPr/>
          <p:nvPr/>
        </p:nvSpPr>
        <p:spPr>
          <a:xfrm rot="5400000">
            <a:off x="8088281" y="4589837"/>
            <a:ext cx="202495" cy="202495"/>
          </a:xfrm>
          <a:prstGeom prst="ellipse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5" name="iṥ1îḋ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7464FE9-03B4-40F9-8DC6-761F3B4F86CA}"/>
              </a:ext>
            </a:extLst>
          </p:cNvPr>
          <p:cNvSpPr/>
          <p:nvPr/>
        </p:nvSpPr>
        <p:spPr>
          <a:xfrm rot="5400000">
            <a:off x="8141106" y="4632698"/>
            <a:ext cx="96845" cy="116774"/>
          </a:xfrm>
          <a:prstGeom prst="chevron">
            <a:avLst/>
          </a:prstGeom>
          <a:solidFill>
            <a:srgbClr val="9E000E"/>
          </a:solidFill>
          <a:ln w="12700" cap="rnd" cmpd="sng" algn="ctr">
            <a:noFill/>
            <a:prstDash val="solid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cxnSp>
        <p:nvCxnSpPr>
          <p:cNvPr id="26" name="直接箭头连接符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BF5FD2-83A3-4AAB-898D-8D3A9EE11C07}"/>
              </a:ext>
            </a:extLst>
          </p:cNvPr>
          <p:cNvCxnSpPr/>
          <p:nvPr/>
        </p:nvCxnSpPr>
        <p:spPr>
          <a:xfrm>
            <a:off x="4395182" y="3820460"/>
            <a:ext cx="3166908" cy="0"/>
          </a:xfrm>
          <a:prstGeom prst="straightConnector1">
            <a:avLst/>
          </a:prstGeom>
          <a:noFill/>
          <a:ln w="38100" cap="rnd" cmpd="sng" algn="ctr">
            <a:solidFill>
              <a:srgbClr val="9E000E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7" name="îṥ1ïdè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960212-F0F9-447C-9D1E-8CDA5DF9C94F}"/>
              </a:ext>
            </a:extLst>
          </p:cNvPr>
          <p:cNvSpPr/>
          <p:nvPr/>
        </p:nvSpPr>
        <p:spPr>
          <a:xfrm>
            <a:off x="4867064" y="2984914"/>
            <a:ext cx="2395176" cy="597876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9E000E"/>
            </a:solidFill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 sz="240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 </a:t>
            </a:r>
            <a:endParaRPr lang="zh-CN" altLang="en-US" sz="2400">
              <a:solidFill>
                <a:prstClr val="white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A3AAD0-F802-4E78-9D66-C179E65C70BB}"/>
              </a:ext>
            </a:extLst>
          </p:cNvPr>
          <p:cNvSpPr txBox="1"/>
          <p:nvPr/>
        </p:nvSpPr>
        <p:spPr>
          <a:xfrm>
            <a:off x="5067861" y="2955656"/>
            <a:ext cx="2016128" cy="58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400" kern="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安全用电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A2A809-9CBF-467D-B97D-482704B09EAF}"/>
              </a:ext>
            </a:extLst>
          </p:cNvPr>
          <p:cNvSpPr txBox="1"/>
          <p:nvPr/>
        </p:nvSpPr>
        <p:spPr>
          <a:xfrm>
            <a:off x="1123392" y="1879459"/>
            <a:ext cx="2276313" cy="7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企业基层单位和领导缺乏消防安全意识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C7653C-A472-480E-8CBB-2122D99BD022}"/>
              </a:ext>
            </a:extLst>
          </p:cNvPr>
          <p:cNvSpPr txBox="1"/>
          <p:nvPr/>
        </p:nvSpPr>
        <p:spPr>
          <a:xfrm>
            <a:off x="1435610" y="3508872"/>
            <a:ext cx="1931444" cy="7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基层消防人员的专业素质低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C6C8BFC-F0F7-4F98-8694-0F975FB3B529}"/>
              </a:ext>
            </a:extLst>
          </p:cNvPr>
          <p:cNvSpPr txBox="1"/>
          <p:nvPr/>
        </p:nvSpPr>
        <p:spPr>
          <a:xfrm>
            <a:off x="1123392" y="5171275"/>
            <a:ext cx="2276313" cy="422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消防管理难度不断增加</a:t>
            </a:r>
          </a:p>
        </p:txBody>
      </p:sp>
      <p:sp>
        <p:nvSpPr>
          <p:cNvPr id="32" name="iṩlíď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EB9E6C-B07D-44FF-8F9B-53B5D8D6545B}"/>
              </a:ext>
            </a:extLst>
          </p:cNvPr>
          <p:cNvSpPr/>
          <p:nvPr/>
        </p:nvSpPr>
        <p:spPr bwMode="auto">
          <a:xfrm>
            <a:off x="3699506" y="3566858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solidFill>
                <a:prstClr val="black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3" name="iṩlíď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A2B052D-3234-4140-BF56-B03F0CF21F27}"/>
              </a:ext>
            </a:extLst>
          </p:cNvPr>
          <p:cNvSpPr/>
          <p:nvPr/>
        </p:nvSpPr>
        <p:spPr bwMode="auto">
          <a:xfrm>
            <a:off x="7972298" y="3590395"/>
            <a:ext cx="449531" cy="418232"/>
          </a:xfrm>
          <a:custGeom>
            <a:avLst/>
            <a:gdLst>
              <a:gd name="connsiteX0" fmla="*/ 362096 w 576922"/>
              <a:gd name="connsiteY0" fmla="*/ 472751 h 536754"/>
              <a:gd name="connsiteX1" fmla="*/ 376350 w 576922"/>
              <a:gd name="connsiteY1" fmla="*/ 536754 h 536754"/>
              <a:gd name="connsiteX2" fmla="*/ 362096 w 576922"/>
              <a:gd name="connsiteY2" fmla="*/ 536754 h 536754"/>
              <a:gd name="connsiteX3" fmla="*/ 214826 w 576922"/>
              <a:gd name="connsiteY3" fmla="*/ 472751 h 536754"/>
              <a:gd name="connsiteX4" fmla="*/ 214826 w 576922"/>
              <a:gd name="connsiteY4" fmla="*/ 536754 h 536754"/>
              <a:gd name="connsiteX5" fmla="*/ 200572 w 576922"/>
              <a:gd name="connsiteY5" fmla="*/ 536754 h 536754"/>
              <a:gd name="connsiteX6" fmla="*/ 288461 w 576922"/>
              <a:gd name="connsiteY6" fmla="*/ 200761 h 536754"/>
              <a:gd name="connsiteX7" fmla="*/ 221958 w 576922"/>
              <a:gd name="connsiteY7" fmla="*/ 267171 h 536754"/>
              <a:gd name="connsiteX8" fmla="*/ 288461 w 576922"/>
              <a:gd name="connsiteY8" fmla="*/ 346317 h 536754"/>
              <a:gd name="connsiteX9" fmla="*/ 354963 w 576922"/>
              <a:gd name="connsiteY9" fmla="*/ 267171 h 536754"/>
              <a:gd name="connsiteX10" fmla="*/ 288461 w 576922"/>
              <a:gd name="connsiteY10" fmla="*/ 200761 h 536754"/>
              <a:gd name="connsiteX11" fmla="*/ 279958 w 576922"/>
              <a:gd name="connsiteY11" fmla="*/ 97355 h 536754"/>
              <a:gd name="connsiteX12" fmla="*/ 296963 w 576922"/>
              <a:gd name="connsiteY12" fmla="*/ 97355 h 536754"/>
              <a:gd name="connsiteX13" fmla="*/ 494649 w 576922"/>
              <a:gd name="connsiteY13" fmla="*/ 267626 h 536754"/>
              <a:gd name="connsiteX14" fmla="*/ 499204 w 576922"/>
              <a:gd name="connsiteY14" fmla="*/ 277481 h 536754"/>
              <a:gd name="connsiteX15" fmla="*/ 499204 w 576922"/>
              <a:gd name="connsiteY15" fmla="*/ 523715 h 536754"/>
              <a:gd name="connsiteX16" fmla="*/ 486147 w 576922"/>
              <a:gd name="connsiteY16" fmla="*/ 536754 h 536754"/>
              <a:gd name="connsiteX17" fmla="*/ 430272 w 576922"/>
              <a:gd name="connsiteY17" fmla="*/ 536754 h 536754"/>
              <a:gd name="connsiteX18" fmla="*/ 398084 w 576922"/>
              <a:gd name="connsiteY18" fmla="*/ 393017 h 536754"/>
              <a:gd name="connsiteX19" fmla="*/ 385634 w 576922"/>
              <a:gd name="connsiteY19" fmla="*/ 376035 h 536754"/>
              <a:gd name="connsiteX20" fmla="*/ 298482 w 576922"/>
              <a:gd name="connsiteY20" fmla="*/ 352231 h 536754"/>
              <a:gd name="connsiteX21" fmla="*/ 291953 w 576922"/>
              <a:gd name="connsiteY21" fmla="*/ 365270 h 536754"/>
              <a:gd name="connsiteX22" fmla="*/ 291801 w 576922"/>
              <a:gd name="connsiteY22" fmla="*/ 365270 h 536754"/>
              <a:gd name="connsiteX23" fmla="*/ 309565 w 576922"/>
              <a:gd name="connsiteY23" fmla="*/ 502943 h 536754"/>
              <a:gd name="connsiteX24" fmla="*/ 290131 w 576922"/>
              <a:gd name="connsiteY24" fmla="*/ 536754 h 536754"/>
              <a:gd name="connsiteX25" fmla="*/ 286791 w 576922"/>
              <a:gd name="connsiteY25" fmla="*/ 536754 h 536754"/>
              <a:gd name="connsiteX26" fmla="*/ 267356 w 576922"/>
              <a:gd name="connsiteY26" fmla="*/ 502943 h 536754"/>
              <a:gd name="connsiteX27" fmla="*/ 285120 w 576922"/>
              <a:gd name="connsiteY27" fmla="*/ 365270 h 536754"/>
              <a:gd name="connsiteX28" fmla="*/ 284969 w 576922"/>
              <a:gd name="connsiteY28" fmla="*/ 365270 h 536754"/>
              <a:gd name="connsiteX29" fmla="*/ 278440 w 576922"/>
              <a:gd name="connsiteY29" fmla="*/ 352231 h 536754"/>
              <a:gd name="connsiteX30" fmla="*/ 191288 w 576922"/>
              <a:gd name="connsiteY30" fmla="*/ 376035 h 536754"/>
              <a:gd name="connsiteX31" fmla="*/ 178838 w 576922"/>
              <a:gd name="connsiteY31" fmla="*/ 393017 h 536754"/>
              <a:gd name="connsiteX32" fmla="*/ 146649 w 576922"/>
              <a:gd name="connsiteY32" fmla="*/ 536754 h 536754"/>
              <a:gd name="connsiteX33" fmla="*/ 90775 w 576922"/>
              <a:gd name="connsiteY33" fmla="*/ 536754 h 536754"/>
              <a:gd name="connsiteX34" fmla="*/ 77717 w 576922"/>
              <a:gd name="connsiteY34" fmla="*/ 523715 h 536754"/>
              <a:gd name="connsiteX35" fmla="*/ 77717 w 576922"/>
              <a:gd name="connsiteY35" fmla="*/ 277481 h 536754"/>
              <a:gd name="connsiteX36" fmla="*/ 82272 w 576922"/>
              <a:gd name="connsiteY36" fmla="*/ 267626 h 536754"/>
              <a:gd name="connsiteX37" fmla="*/ 288461 w 576922"/>
              <a:gd name="connsiteY37" fmla="*/ 0 h 536754"/>
              <a:gd name="connsiteX38" fmla="*/ 305620 w 576922"/>
              <a:gd name="connsiteY38" fmla="*/ 6254 h 536754"/>
              <a:gd name="connsiteX39" fmla="*/ 567855 w 576922"/>
              <a:gd name="connsiteY39" fmla="*/ 231550 h 536754"/>
              <a:gd name="connsiteX40" fmla="*/ 570588 w 576922"/>
              <a:gd name="connsiteY40" fmla="*/ 268392 h 536754"/>
              <a:gd name="connsiteX41" fmla="*/ 550696 w 576922"/>
              <a:gd name="connsiteY41" fmla="*/ 277488 h 536754"/>
              <a:gd name="connsiteX42" fmla="*/ 533690 w 576922"/>
              <a:gd name="connsiteY42" fmla="*/ 271272 h 536754"/>
              <a:gd name="connsiteX43" fmla="*/ 288461 w 576922"/>
              <a:gd name="connsiteY43" fmla="*/ 60683 h 536754"/>
              <a:gd name="connsiteX44" fmla="*/ 43232 w 576922"/>
              <a:gd name="connsiteY44" fmla="*/ 271272 h 536754"/>
              <a:gd name="connsiteX45" fmla="*/ 6334 w 576922"/>
              <a:gd name="connsiteY45" fmla="*/ 268392 h 536754"/>
              <a:gd name="connsiteX46" fmla="*/ 9067 w 576922"/>
              <a:gd name="connsiteY46" fmla="*/ 231550 h 536754"/>
              <a:gd name="connsiteX47" fmla="*/ 271303 w 576922"/>
              <a:gd name="connsiteY47" fmla="*/ 6254 h 536754"/>
              <a:gd name="connsiteX48" fmla="*/ 288461 w 576922"/>
              <a:gd name="connsiteY48" fmla="*/ 0 h 536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76922" h="536754">
                <a:moveTo>
                  <a:pt x="362096" y="472751"/>
                </a:moveTo>
                <a:lnTo>
                  <a:pt x="376350" y="536754"/>
                </a:lnTo>
                <a:lnTo>
                  <a:pt x="362096" y="536754"/>
                </a:lnTo>
                <a:close/>
                <a:moveTo>
                  <a:pt x="214826" y="472751"/>
                </a:moveTo>
                <a:lnTo>
                  <a:pt x="214826" y="536754"/>
                </a:lnTo>
                <a:lnTo>
                  <a:pt x="200572" y="536754"/>
                </a:lnTo>
                <a:close/>
                <a:moveTo>
                  <a:pt x="288461" y="200761"/>
                </a:moveTo>
                <a:cubicBezTo>
                  <a:pt x="251717" y="200761"/>
                  <a:pt x="221958" y="230478"/>
                  <a:pt x="221958" y="267171"/>
                </a:cubicBezTo>
                <a:cubicBezTo>
                  <a:pt x="221958" y="303712"/>
                  <a:pt x="251717" y="346317"/>
                  <a:pt x="288461" y="346317"/>
                </a:cubicBezTo>
                <a:cubicBezTo>
                  <a:pt x="325204" y="346317"/>
                  <a:pt x="354963" y="303712"/>
                  <a:pt x="354963" y="267171"/>
                </a:cubicBezTo>
                <a:cubicBezTo>
                  <a:pt x="354963" y="230478"/>
                  <a:pt x="325204" y="200761"/>
                  <a:pt x="288461" y="200761"/>
                </a:cubicBezTo>
                <a:close/>
                <a:moveTo>
                  <a:pt x="279958" y="97355"/>
                </a:moveTo>
                <a:cubicBezTo>
                  <a:pt x="284817" y="93109"/>
                  <a:pt x="292105" y="93109"/>
                  <a:pt x="296963" y="97355"/>
                </a:cubicBezTo>
                <a:lnTo>
                  <a:pt x="494649" y="267626"/>
                </a:lnTo>
                <a:cubicBezTo>
                  <a:pt x="497534" y="270052"/>
                  <a:pt x="499204" y="273691"/>
                  <a:pt x="499204" y="277481"/>
                </a:cubicBezTo>
                <a:lnTo>
                  <a:pt x="499204" y="523715"/>
                </a:lnTo>
                <a:cubicBezTo>
                  <a:pt x="499204" y="530993"/>
                  <a:pt x="493283" y="536754"/>
                  <a:pt x="486147" y="536754"/>
                </a:cubicBezTo>
                <a:lnTo>
                  <a:pt x="430272" y="536754"/>
                </a:lnTo>
                <a:lnTo>
                  <a:pt x="398084" y="393017"/>
                </a:lnTo>
                <a:cubicBezTo>
                  <a:pt x="396414" y="386194"/>
                  <a:pt x="392314" y="379826"/>
                  <a:pt x="385634" y="376035"/>
                </a:cubicBezTo>
                <a:cubicBezTo>
                  <a:pt x="383963" y="375126"/>
                  <a:pt x="346916" y="354808"/>
                  <a:pt x="298482" y="352231"/>
                </a:cubicBezTo>
                <a:lnTo>
                  <a:pt x="291953" y="365270"/>
                </a:lnTo>
                <a:lnTo>
                  <a:pt x="291801" y="365270"/>
                </a:lnTo>
                <a:lnTo>
                  <a:pt x="309565" y="502943"/>
                </a:lnTo>
                <a:lnTo>
                  <a:pt x="290131" y="536754"/>
                </a:lnTo>
                <a:lnTo>
                  <a:pt x="286791" y="536754"/>
                </a:lnTo>
                <a:lnTo>
                  <a:pt x="267356" y="502943"/>
                </a:lnTo>
                <a:lnTo>
                  <a:pt x="285120" y="365270"/>
                </a:lnTo>
                <a:lnTo>
                  <a:pt x="284969" y="365270"/>
                </a:lnTo>
                <a:lnTo>
                  <a:pt x="278440" y="352231"/>
                </a:lnTo>
                <a:cubicBezTo>
                  <a:pt x="229853" y="354808"/>
                  <a:pt x="192958" y="375126"/>
                  <a:pt x="191288" y="376035"/>
                </a:cubicBezTo>
                <a:cubicBezTo>
                  <a:pt x="184607" y="379826"/>
                  <a:pt x="180508" y="386194"/>
                  <a:pt x="178838" y="393017"/>
                </a:cubicBezTo>
                <a:lnTo>
                  <a:pt x="146649" y="536754"/>
                </a:lnTo>
                <a:lnTo>
                  <a:pt x="90775" y="536754"/>
                </a:lnTo>
                <a:cubicBezTo>
                  <a:pt x="83639" y="536754"/>
                  <a:pt x="77717" y="530993"/>
                  <a:pt x="77717" y="523715"/>
                </a:cubicBezTo>
                <a:lnTo>
                  <a:pt x="77717" y="277481"/>
                </a:lnTo>
                <a:cubicBezTo>
                  <a:pt x="77717" y="273691"/>
                  <a:pt x="79387" y="270052"/>
                  <a:pt x="82272" y="267626"/>
                </a:cubicBezTo>
                <a:close/>
                <a:moveTo>
                  <a:pt x="288461" y="0"/>
                </a:moveTo>
                <a:cubicBezTo>
                  <a:pt x="294573" y="0"/>
                  <a:pt x="300685" y="2085"/>
                  <a:pt x="305620" y="6254"/>
                </a:cubicBezTo>
                <a:lnTo>
                  <a:pt x="567855" y="231550"/>
                </a:lnTo>
                <a:cubicBezTo>
                  <a:pt x="578787" y="240950"/>
                  <a:pt x="580002" y="257476"/>
                  <a:pt x="570588" y="268392"/>
                </a:cubicBezTo>
                <a:cubicBezTo>
                  <a:pt x="565425" y="274456"/>
                  <a:pt x="558137" y="277488"/>
                  <a:pt x="550696" y="277488"/>
                </a:cubicBezTo>
                <a:cubicBezTo>
                  <a:pt x="544623" y="277488"/>
                  <a:pt x="538549" y="275517"/>
                  <a:pt x="533690" y="271272"/>
                </a:cubicBezTo>
                <a:lnTo>
                  <a:pt x="288461" y="60683"/>
                </a:lnTo>
                <a:lnTo>
                  <a:pt x="43232" y="271272"/>
                </a:lnTo>
                <a:cubicBezTo>
                  <a:pt x="32299" y="280672"/>
                  <a:pt x="15748" y="279459"/>
                  <a:pt x="6334" y="268392"/>
                </a:cubicBezTo>
                <a:cubicBezTo>
                  <a:pt x="-3080" y="257476"/>
                  <a:pt x="-1865" y="240950"/>
                  <a:pt x="9067" y="231550"/>
                </a:cubicBezTo>
                <a:lnTo>
                  <a:pt x="271303" y="6254"/>
                </a:lnTo>
                <a:cubicBezTo>
                  <a:pt x="276238" y="2085"/>
                  <a:pt x="282350" y="0"/>
                  <a:pt x="288461" y="0"/>
                </a:cubicBezTo>
                <a:close/>
              </a:path>
            </a:pathLst>
          </a:custGeom>
          <a:solidFill>
            <a:srgbClr val="9E000E"/>
          </a:solidFill>
          <a:ln>
            <a:noFill/>
          </a:ln>
        </p:spPr>
        <p:txBody>
          <a:bodyPr wrap="square" lIns="91440" tIns="45720" rIns="91440" bIns="4572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solidFill>
                <a:prstClr val="black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A35EE6-D920-48C3-96F5-697406EFA977}"/>
              </a:ext>
            </a:extLst>
          </p:cNvPr>
          <p:cNvSpPr txBox="1"/>
          <p:nvPr/>
        </p:nvSpPr>
        <p:spPr>
          <a:xfrm>
            <a:off x="8733644" y="1801281"/>
            <a:ext cx="2483997" cy="116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在很多企业中，因为疏忽消防管理工作，导致对其投入很少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6FDA89-25D7-41C0-9CC2-9425EF5DDE6A}"/>
              </a:ext>
            </a:extLst>
          </p:cNvPr>
          <p:cNvSpPr txBox="1"/>
          <p:nvPr/>
        </p:nvSpPr>
        <p:spPr>
          <a:xfrm>
            <a:off x="8832036" y="3508871"/>
            <a:ext cx="2437341" cy="116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对消防人员的教育和培训也很少，这就导致他们的专业能力低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3FD8B59-3DD7-4181-8044-3BDC2FF624F9}"/>
              </a:ext>
            </a:extLst>
          </p:cNvPr>
          <p:cNvSpPr txBox="1"/>
          <p:nvPr/>
        </p:nvSpPr>
        <p:spPr>
          <a:xfrm>
            <a:off x="8792295" y="5009676"/>
            <a:ext cx="2276313" cy="79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容易产生消极，不能做好消防安全工作。</a:t>
            </a:r>
          </a:p>
        </p:txBody>
      </p:sp>
    </p:spTree>
    <p:extLst>
      <p:ext uri="{BB962C8B-B14F-4D97-AF65-F5344CB8AC3E}">
        <p14:creationId xmlns:p14="http://schemas.microsoft.com/office/powerpoint/2010/main" val="300359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A35F64-972A-49EE-9DDC-A82380B7B0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20589" y="2385598"/>
            <a:ext cx="5871411" cy="447240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318A4E7-136C-4DAE-998C-0BE16D345C7F}"/>
              </a:ext>
            </a:extLst>
          </p:cNvPr>
          <p:cNvSpPr txBox="1"/>
          <p:nvPr/>
        </p:nvSpPr>
        <p:spPr>
          <a:xfrm>
            <a:off x="906782" y="1537488"/>
            <a:ext cx="8036692" cy="37830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使用中的用电设备，出现糊味、焦味，应立即切断电源，并及时通知有资格的维修人员进行维修，不得擅自处理。</a:t>
            </a: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各种空调，除特殊需要外，冬季温度设置不宜过高，以防其长期运行出现过热，损坏设备，缩短使用寿命。</a:t>
            </a: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采购用电设备应具有3C认证标志。</a:t>
            </a: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☀ 严禁使用电炉子取暖。</a:t>
            </a:r>
          </a:p>
        </p:txBody>
      </p:sp>
    </p:spTree>
    <p:extLst>
      <p:ext uri="{BB962C8B-B14F-4D97-AF65-F5344CB8AC3E}">
        <p14:creationId xmlns:p14="http://schemas.microsoft.com/office/powerpoint/2010/main" val="11254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58AD0F-C1D2-4508-865E-21743DC29F4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47284" y="3276736"/>
            <a:ext cx="4844716" cy="358126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A8ECEF-9680-432D-BF31-CBECBAB3EAD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A31DAA-8F7E-4298-9F14-F87FA0AC77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708B2C-CDDC-4726-8059-DCD5CAF5321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37810" y="3429000"/>
            <a:ext cx="4620127" cy="86627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6AA081-7197-4FE4-ACE4-3131452AFEA0}"/>
              </a:ext>
            </a:extLst>
          </p:cNvPr>
          <p:cNvSpPr txBox="1"/>
          <p:nvPr/>
        </p:nvSpPr>
        <p:spPr>
          <a:xfrm>
            <a:off x="1612231" y="2422571"/>
            <a:ext cx="8967537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660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冬季消防安全知识</a:t>
            </a:r>
          </a:p>
        </p:txBody>
      </p:sp>
    </p:spTree>
    <p:extLst>
      <p:ext uri="{BB962C8B-B14F-4D97-AF65-F5344CB8AC3E}">
        <p14:creationId xmlns:p14="http://schemas.microsoft.com/office/powerpoint/2010/main" val="353164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ṧļîdê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8732C7-638C-4FC1-AC36-47C8C7E83D77}"/>
              </a:ext>
            </a:extLst>
          </p:cNvPr>
          <p:cNvSpPr/>
          <p:nvPr/>
        </p:nvSpPr>
        <p:spPr>
          <a:xfrm rot="5400000">
            <a:off x="5511442" y="2288741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3" name="îS1íḑ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891E10-54F7-4EF0-B126-B84284DB481B}"/>
              </a:ext>
            </a:extLst>
          </p:cNvPr>
          <p:cNvSpPr/>
          <p:nvPr/>
        </p:nvSpPr>
        <p:spPr>
          <a:xfrm rot="16200000">
            <a:off x="5511442" y="3734975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iṣlïḍê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A518ED-B921-42AD-93AD-0DFDA7E159BC}"/>
              </a:ext>
            </a:extLst>
          </p:cNvPr>
          <p:cNvSpPr/>
          <p:nvPr/>
        </p:nvSpPr>
        <p:spPr>
          <a:xfrm>
            <a:off x="4887979" y="3011857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5" name="iSḻíď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FE327F-0897-452A-AA0A-74D2E11CB135}"/>
              </a:ext>
            </a:extLst>
          </p:cNvPr>
          <p:cNvSpPr/>
          <p:nvPr/>
        </p:nvSpPr>
        <p:spPr>
          <a:xfrm flipH="1">
            <a:off x="6134904" y="3011857"/>
            <a:ext cx="1169116" cy="1029460"/>
          </a:xfrm>
          <a:prstGeom prst="homePlat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grpSp>
        <p:nvGrpSpPr>
          <p:cNvPr id="6" name="iṥľîḑ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374581E-948E-4AC6-B477-847AEB8552E6}"/>
              </a:ext>
            </a:extLst>
          </p:cNvPr>
          <p:cNvGrpSpPr/>
          <p:nvPr/>
        </p:nvGrpSpPr>
        <p:grpSpPr>
          <a:xfrm>
            <a:off x="5744865" y="1827878"/>
            <a:ext cx="702269" cy="702267"/>
            <a:chOff x="5485315" y="1374228"/>
            <a:chExt cx="924912" cy="924910"/>
          </a:xfrm>
        </p:grpSpPr>
        <p:sp>
          <p:nvSpPr>
            <p:cNvPr id="7" name="îṧlïḍè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AE5B85-853A-486C-9182-BC44529D2199}"/>
                </a:ext>
              </a:extLst>
            </p:cNvPr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8" name="iṣļîdé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03ADB6-04CB-46C1-9668-35DBE369A84C}"/>
                </a:ext>
              </a:extLst>
            </p:cNvPr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9" name="ïšḷíḑè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49D0E4-0220-43BD-AD77-543E2988C2F7}"/>
              </a:ext>
            </a:extLst>
          </p:cNvPr>
          <p:cNvGrpSpPr/>
          <p:nvPr/>
        </p:nvGrpSpPr>
        <p:grpSpPr>
          <a:xfrm>
            <a:off x="4532356" y="3175454"/>
            <a:ext cx="702269" cy="702267"/>
            <a:chOff x="5485315" y="1374228"/>
            <a:chExt cx="924912" cy="924910"/>
          </a:xfrm>
        </p:grpSpPr>
        <p:sp>
          <p:nvSpPr>
            <p:cNvPr id="10" name="îṣlîḋè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E23A48-0CF9-44CE-BE69-9CB9A579603D}"/>
                </a:ext>
              </a:extLst>
            </p:cNvPr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1" name="ís1íḍe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3AE6F1-AA0B-46FC-A7A2-2995B1DDAB4E}"/>
                </a:ext>
              </a:extLst>
            </p:cNvPr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12" name="îṡ1íď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773FEE-C3A7-4227-81C8-DDF05DE836CF}"/>
              </a:ext>
            </a:extLst>
          </p:cNvPr>
          <p:cNvGrpSpPr/>
          <p:nvPr/>
        </p:nvGrpSpPr>
        <p:grpSpPr>
          <a:xfrm>
            <a:off x="6952886" y="3175454"/>
            <a:ext cx="702269" cy="702267"/>
            <a:chOff x="5485315" y="1374228"/>
            <a:chExt cx="924912" cy="924910"/>
          </a:xfrm>
        </p:grpSpPr>
        <p:sp>
          <p:nvSpPr>
            <p:cNvPr id="13" name="iSḷíḋê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BCAA53-7BDD-4BCC-ADB8-964A5FAB298E}"/>
                </a:ext>
              </a:extLst>
            </p:cNvPr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4" name="ï$ḷídè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D688BD-F950-4C89-832B-712957C57F0D}"/>
                </a:ext>
              </a:extLst>
            </p:cNvPr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grpSp>
        <p:nvGrpSpPr>
          <p:cNvPr id="15" name="îṧḻîd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726018-9FD7-4363-9565-E98C8EAA619E}"/>
              </a:ext>
            </a:extLst>
          </p:cNvPr>
          <p:cNvGrpSpPr/>
          <p:nvPr/>
        </p:nvGrpSpPr>
        <p:grpSpPr>
          <a:xfrm>
            <a:off x="5744865" y="4483129"/>
            <a:ext cx="702269" cy="702267"/>
            <a:chOff x="5485315" y="1374228"/>
            <a:chExt cx="924912" cy="924910"/>
          </a:xfrm>
        </p:grpSpPr>
        <p:sp>
          <p:nvSpPr>
            <p:cNvPr id="16" name="ïṧļïdê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F2696B-EE34-4228-91C3-E140E6BF1383}"/>
                </a:ext>
              </a:extLst>
            </p:cNvPr>
            <p:cNvSpPr/>
            <p:nvPr/>
          </p:nvSpPr>
          <p:spPr>
            <a:xfrm>
              <a:off x="5485315" y="1374228"/>
              <a:ext cx="924912" cy="924910"/>
            </a:xfrm>
            <a:prstGeom prst="ellipse">
              <a:avLst/>
            </a:pr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  <p:sp>
          <p:nvSpPr>
            <p:cNvPr id="17" name="ïṥļîḋé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3764C8-057F-4FE3-8381-9D69C7B4CAD8}"/>
                </a:ext>
              </a:extLst>
            </p:cNvPr>
            <p:cNvSpPr/>
            <p:nvPr/>
          </p:nvSpPr>
          <p:spPr>
            <a:xfrm>
              <a:off x="5750774" y="1639983"/>
              <a:ext cx="393994" cy="393400"/>
            </a:xfrm>
            <a:custGeom>
              <a:avLst/>
              <a:gdLst>
                <a:gd name="connsiteX0" fmla="*/ 303820 w 607639"/>
                <a:gd name="connsiteY0" fmla="*/ 278099 h 606722"/>
                <a:gd name="connsiteX1" fmla="*/ 329118 w 607639"/>
                <a:gd name="connsiteY1" fmla="*/ 303362 h 606722"/>
                <a:gd name="connsiteX2" fmla="*/ 303820 w 607639"/>
                <a:gd name="connsiteY2" fmla="*/ 328625 h 606722"/>
                <a:gd name="connsiteX3" fmla="*/ 278522 w 607639"/>
                <a:gd name="connsiteY3" fmla="*/ 303362 h 606722"/>
                <a:gd name="connsiteX4" fmla="*/ 303820 w 607639"/>
                <a:gd name="connsiteY4" fmla="*/ 278099 h 606722"/>
                <a:gd name="connsiteX5" fmla="*/ 303775 w 607639"/>
                <a:gd name="connsiteY5" fmla="*/ 252735 h 606722"/>
                <a:gd name="connsiteX6" fmla="*/ 253140 w 607639"/>
                <a:gd name="connsiteY6" fmla="*/ 303317 h 606722"/>
                <a:gd name="connsiteX7" fmla="*/ 303775 w 607639"/>
                <a:gd name="connsiteY7" fmla="*/ 353900 h 606722"/>
                <a:gd name="connsiteX8" fmla="*/ 354410 w 607639"/>
                <a:gd name="connsiteY8" fmla="*/ 303317 h 606722"/>
                <a:gd name="connsiteX9" fmla="*/ 303775 w 607639"/>
                <a:gd name="connsiteY9" fmla="*/ 252735 h 606722"/>
                <a:gd name="connsiteX10" fmla="*/ 303775 w 607639"/>
                <a:gd name="connsiteY10" fmla="*/ 202241 h 606722"/>
                <a:gd name="connsiteX11" fmla="*/ 405045 w 607639"/>
                <a:gd name="connsiteY11" fmla="*/ 303317 h 606722"/>
                <a:gd name="connsiteX12" fmla="*/ 303775 w 607639"/>
                <a:gd name="connsiteY12" fmla="*/ 404482 h 606722"/>
                <a:gd name="connsiteX13" fmla="*/ 202593 w 607639"/>
                <a:gd name="connsiteY13" fmla="*/ 303317 h 606722"/>
                <a:gd name="connsiteX14" fmla="*/ 303775 w 607639"/>
                <a:gd name="connsiteY14" fmla="*/ 202241 h 606722"/>
                <a:gd name="connsiteX15" fmla="*/ 303775 w 607639"/>
                <a:gd name="connsiteY15" fmla="*/ 151703 h 606722"/>
                <a:gd name="connsiteX16" fmla="*/ 151932 w 607639"/>
                <a:gd name="connsiteY16" fmla="*/ 303317 h 606722"/>
                <a:gd name="connsiteX17" fmla="*/ 303775 w 607639"/>
                <a:gd name="connsiteY17" fmla="*/ 455019 h 606722"/>
                <a:gd name="connsiteX18" fmla="*/ 455707 w 607639"/>
                <a:gd name="connsiteY18" fmla="*/ 303317 h 606722"/>
                <a:gd name="connsiteX19" fmla="*/ 303775 w 607639"/>
                <a:gd name="connsiteY19" fmla="*/ 151703 h 606722"/>
                <a:gd name="connsiteX20" fmla="*/ 253131 w 607639"/>
                <a:gd name="connsiteY20" fmla="*/ 0 h 606722"/>
                <a:gd name="connsiteX21" fmla="*/ 354419 w 607639"/>
                <a:gd name="connsiteY21" fmla="*/ 0 h 606722"/>
                <a:gd name="connsiteX22" fmla="*/ 379786 w 607639"/>
                <a:gd name="connsiteY22" fmla="*/ 25239 h 606722"/>
                <a:gd name="connsiteX23" fmla="*/ 379786 w 607639"/>
                <a:gd name="connsiteY23" fmla="*/ 62387 h 606722"/>
                <a:gd name="connsiteX24" fmla="*/ 420639 w 607639"/>
                <a:gd name="connsiteY24" fmla="*/ 79451 h 606722"/>
                <a:gd name="connsiteX25" fmla="*/ 446985 w 607639"/>
                <a:gd name="connsiteY25" fmla="*/ 53145 h 606722"/>
                <a:gd name="connsiteX26" fmla="*/ 482854 w 607639"/>
                <a:gd name="connsiteY26" fmla="*/ 53145 h 606722"/>
                <a:gd name="connsiteX27" fmla="*/ 554414 w 607639"/>
                <a:gd name="connsiteY27" fmla="*/ 124597 h 606722"/>
                <a:gd name="connsiteX28" fmla="*/ 554414 w 607639"/>
                <a:gd name="connsiteY28" fmla="*/ 160323 h 606722"/>
                <a:gd name="connsiteX29" fmla="*/ 528069 w 607639"/>
                <a:gd name="connsiteY29" fmla="*/ 186629 h 606722"/>
                <a:gd name="connsiteX30" fmla="*/ 545158 w 607639"/>
                <a:gd name="connsiteY30" fmla="*/ 227510 h 606722"/>
                <a:gd name="connsiteX31" fmla="*/ 582273 w 607639"/>
                <a:gd name="connsiteY31" fmla="*/ 227510 h 606722"/>
                <a:gd name="connsiteX32" fmla="*/ 607639 w 607639"/>
                <a:gd name="connsiteY32" fmla="*/ 252749 h 606722"/>
                <a:gd name="connsiteX33" fmla="*/ 607639 w 607639"/>
                <a:gd name="connsiteY33" fmla="*/ 353884 h 606722"/>
                <a:gd name="connsiteX34" fmla="*/ 582273 w 607639"/>
                <a:gd name="connsiteY34" fmla="*/ 379212 h 606722"/>
                <a:gd name="connsiteX35" fmla="*/ 545158 w 607639"/>
                <a:gd name="connsiteY35" fmla="*/ 379212 h 606722"/>
                <a:gd name="connsiteX36" fmla="*/ 528069 w 607639"/>
                <a:gd name="connsiteY36" fmla="*/ 420004 h 606722"/>
                <a:gd name="connsiteX37" fmla="*/ 554414 w 607639"/>
                <a:gd name="connsiteY37" fmla="*/ 446310 h 606722"/>
                <a:gd name="connsiteX38" fmla="*/ 554414 w 607639"/>
                <a:gd name="connsiteY38" fmla="*/ 482125 h 606722"/>
                <a:gd name="connsiteX39" fmla="*/ 482854 w 607639"/>
                <a:gd name="connsiteY39" fmla="*/ 553577 h 606722"/>
                <a:gd name="connsiteX40" fmla="*/ 446985 w 607639"/>
                <a:gd name="connsiteY40" fmla="*/ 553577 h 606722"/>
                <a:gd name="connsiteX41" fmla="*/ 420639 w 607639"/>
                <a:gd name="connsiteY41" fmla="*/ 527271 h 606722"/>
                <a:gd name="connsiteX42" fmla="*/ 379786 w 607639"/>
                <a:gd name="connsiteY42" fmla="*/ 544246 h 606722"/>
                <a:gd name="connsiteX43" fmla="*/ 379786 w 607639"/>
                <a:gd name="connsiteY43" fmla="*/ 581394 h 606722"/>
                <a:gd name="connsiteX44" fmla="*/ 354419 w 607639"/>
                <a:gd name="connsiteY44" fmla="*/ 606722 h 606722"/>
                <a:gd name="connsiteX45" fmla="*/ 253131 w 607639"/>
                <a:gd name="connsiteY45" fmla="*/ 606722 h 606722"/>
                <a:gd name="connsiteX46" fmla="*/ 227854 w 607639"/>
                <a:gd name="connsiteY46" fmla="*/ 581394 h 606722"/>
                <a:gd name="connsiteX47" fmla="*/ 227854 w 607639"/>
                <a:gd name="connsiteY47" fmla="*/ 544246 h 606722"/>
                <a:gd name="connsiteX48" fmla="*/ 186911 w 607639"/>
                <a:gd name="connsiteY48" fmla="*/ 527271 h 606722"/>
                <a:gd name="connsiteX49" fmla="*/ 160566 w 607639"/>
                <a:gd name="connsiteY49" fmla="*/ 553577 h 606722"/>
                <a:gd name="connsiteX50" fmla="*/ 124786 w 607639"/>
                <a:gd name="connsiteY50" fmla="*/ 553577 h 606722"/>
                <a:gd name="connsiteX51" fmla="*/ 53225 w 607639"/>
                <a:gd name="connsiteY51" fmla="*/ 482125 h 606722"/>
                <a:gd name="connsiteX52" fmla="*/ 53225 w 607639"/>
                <a:gd name="connsiteY52" fmla="*/ 446310 h 606722"/>
                <a:gd name="connsiteX53" fmla="*/ 79482 w 607639"/>
                <a:gd name="connsiteY53" fmla="*/ 420004 h 606722"/>
                <a:gd name="connsiteX54" fmla="*/ 62482 w 607639"/>
                <a:gd name="connsiteY54" fmla="*/ 379212 h 606722"/>
                <a:gd name="connsiteX55" fmla="*/ 25278 w 607639"/>
                <a:gd name="connsiteY55" fmla="*/ 379212 h 606722"/>
                <a:gd name="connsiteX56" fmla="*/ 0 w 607639"/>
                <a:gd name="connsiteY56" fmla="*/ 353884 h 606722"/>
                <a:gd name="connsiteX57" fmla="*/ 0 w 607639"/>
                <a:gd name="connsiteY57" fmla="*/ 252749 h 606722"/>
                <a:gd name="connsiteX58" fmla="*/ 25278 w 607639"/>
                <a:gd name="connsiteY58" fmla="*/ 227510 h 606722"/>
                <a:gd name="connsiteX59" fmla="*/ 62482 w 607639"/>
                <a:gd name="connsiteY59" fmla="*/ 227510 h 606722"/>
                <a:gd name="connsiteX60" fmla="*/ 79482 w 607639"/>
                <a:gd name="connsiteY60" fmla="*/ 186629 h 606722"/>
                <a:gd name="connsiteX61" fmla="*/ 53225 w 607639"/>
                <a:gd name="connsiteY61" fmla="*/ 160323 h 606722"/>
                <a:gd name="connsiteX62" fmla="*/ 53225 w 607639"/>
                <a:gd name="connsiteY62" fmla="*/ 124597 h 606722"/>
                <a:gd name="connsiteX63" fmla="*/ 124786 w 607639"/>
                <a:gd name="connsiteY63" fmla="*/ 53145 h 606722"/>
                <a:gd name="connsiteX64" fmla="*/ 160566 w 607639"/>
                <a:gd name="connsiteY64" fmla="*/ 53145 h 606722"/>
                <a:gd name="connsiteX65" fmla="*/ 186911 w 607639"/>
                <a:gd name="connsiteY65" fmla="*/ 79451 h 606722"/>
                <a:gd name="connsiteX66" fmla="*/ 227854 w 607639"/>
                <a:gd name="connsiteY66" fmla="*/ 62387 h 606722"/>
                <a:gd name="connsiteX67" fmla="*/ 227854 w 607639"/>
                <a:gd name="connsiteY67" fmla="*/ 25239 h 606722"/>
                <a:gd name="connsiteX68" fmla="*/ 253131 w 607639"/>
                <a:gd name="connsiteY68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606722">
                  <a:moveTo>
                    <a:pt x="303820" y="278099"/>
                  </a:moveTo>
                  <a:cubicBezTo>
                    <a:pt x="317792" y="278099"/>
                    <a:pt x="329118" y="289410"/>
                    <a:pt x="329118" y="303362"/>
                  </a:cubicBezTo>
                  <a:cubicBezTo>
                    <a:pt x="329118" y="317314"/>
                    <a:pt x="317792" y="328625"/>
                    <a:pt x="303820" y="328625"/>
                  </a:cubicBezTo>
                  <a:cubicBezTo>
                    <a:pt x="289848" y="328625"/>
                    <a:pt x="278522" y="317314"/>
                    <a:pt x="278522" y="303362"/>
                  </a:cubicBezTo>
                  <a:cubicBezTo>
                    <a:pt x="278522" y="289410"/>
                    <a:pt x="289848" y="278099"/>
                    <a:pt x="303820" y="278099"/>
                  </a:cubicBezTo>
                  <a:close/>
                  <a:moveTo>
                    <a:pt x="303775" y="252735"/>
                  </a:moveTo>
                  <a:cubicBezTo>
                    <a:pt x="275921" y="252735"/>
                    <a:pt x="253140" y="275492"/>
                    <a:pt x="253140" y="303317"/>
                  </a:cubicBezTo>
                  <a:cubicBezTo>
                    <a:pt x="253140" y="331231"/>
                    <a:pt x="275921" y="353900"/>
                    <a:pt x="303775" y="353900"/>
                  </a:cubicBezTo>
                  <a:cubicBezTo>
                    <a:pt x="331718" y="353900"/>
                    <a:pt x="354410" y="331231"/>
                    <a:pt x="354410" y="303317"/>
                  </a:cubicBezTo>
                  <a:cubicBezTo>
                    <a:pt x="354410" y="275492"/>
                    <a:pt x="331718" y="252735"/>
                    <a:pt x="303775" y="252735"/>
                  </a:cubicBezTo>
                  <a:close/>
                  <a:moveTo>
                    <a:pt x="303775" y="202241"/>
                  </a:moveTo>
                  <a:cubicBezTo>
                    <a:pt x="359660" y="202241"/>
                    <a:pt x="405045" y="247579"/>
                    <a:pt x="405045" y="303317"/>
                  </a:cubicBezTo>
                  <a:cubicBezTo>
                    <a:pt x="405045" y="359144"/>
                    <a:pt x="359660" y="404482"/>
                    <a:pt x="303775" y="404482"/>
                  </a:cubicBezTo>
                  <a:cubicBezTo>
                    <a:pt x="247978" y="404482"/>
                    <a:pt x="202593" y="359144"/>
                    <a:pt x="202593" y="303317"/>
                  </a:cubicBezTo>
                  <a:cubicBezTo>
                    <a:pt x="202593" y="247579"/>
                    <a:pt x="247978" y="202241"/>
                    <a:pt x="303775" y="202241"/>
                  </a:cubicBezTo>
                  <a:close/>
                  <a:moveTo>
                    <a:pt x="303775" y="151703"/>
                  </a:moveTo>
                  <a:cubicBezTo>
                    <a:pt x="220021" y="151703"/>
                    <a:pt x="151932" y="219689"/>
                    <a:pt x="151932" y="303317"/>
                  </a:cubicBezTo>
                  <a:cubicBezTo>
                    <a:pt x="151932" y="387033"/>
                    <a:pt x="220021" y="455019"/>
                    <a:pt x="303775" y="455019"/>
                  </a:cubicBezTo>
                  <a:cubicBezTo>
                    <a:pt x="387618" y="455019"/>
                    <a:pt x="455707" y="387033"/>
                    <a:pt x="455707" y="303317"/>
                  </a:cubicBezTo>
                  <a:cubicBezTo>
                    <a:pt x="455707" y="219689"/>
                    <a:pt x="387618" y="151703"/>
                    <a:pt x="303775" y="151703"/>
                  </a:cubicBezTo>
                  <a:close/>
                  <a:moveTo>
                    <a:pt x="253131" y="0"/>
                  </a:moveTo>
                  <a:lnTo>
                    <a:pt x="354419" y="0"/>
                  </a:lnTo>
                  <a:cubicBezTo>
                    <a:pt x="368482" y="0"/>
                    <a:pt x="379786" y="11287"/>
                    <a:pt x="379786" y="25239"/>
                  </a:cubicBezTo>
                  <a:lnTo>
                    <a:pt x="379786" y="62387"/>
                  </a:lnTo>
                  <a:cubicBezTo>
                    <a:pt x="393849" y="66831"/>
                    <a:pt x="407555" y="72519"/>
                    <a:pt x="420639" y="79451"/>
                  </a:cubicBezTo>
                  <a:lnTo>
                    <a:pt x="446985" y="53145"/>
                  </a:lnTo>
                  <a:cubicBezTo>
                    <a:pt x="456953" y="43191"/>
                    <a:pt x="472974" y="43191"/>
                    <a:pt x="482854" y="53145"/>
                  </a:cubicBezTo>
                  <a:lnTo>
                    <a:pt x="554414" y="124597"/>
                  </a:lnTo>
                  <a:cubicBezTo>
                    <a:pt x="564294" y="134462"/>
                    <a:pt x="564294" y="150459"/>
                    <a:pt x="554414" y="160323"/>
                  </a:cubicBezTo>
                  <a:lnTo>
                    <a:pt x="528069" y="186629"/>
                  </a:lnTo>
                  <a:cubicBezTo>
                    <a:pt x="535011" y="199782"/>
                    <a:pt x="540707" y="213468"/>
                    <a:pt x="545158" y="227510"/>
                  </a:cubicBezTo>
                  <a:lnTo>
                    <a:pt x="582273" y="227510"/>
                  </a:lnTo>
                  <a:cubicBezTo>
                    <a:pt x="596336" y="227510"/>
                    <a:pt x="607639" y="238796"/>
                    <a:pt x="607639" y="252749"/>
                  </a:cubicBezTo>
                  <a:lnTo>
                    <a:pt x="607639" y="353884"/>
                  </a:lnTo>
                  <a:cubicBezTo>
                    <a:pt x="607639" y="367926"/>
                    <a:pt x="596247" y="379212"/>
                    <a:pt x="582273" y="379212"/>
                  </a:cubicBezTo>
                  <a:lnTo>
                    <a:pt x="545158" y="379212"/>
                  </a:lnTo>
                  <a:cubicBezTo>
                    <a:pt x="540707" y="393254"/>
                    <a:pt x="535011" y="406940"/>
                    <a:pt x="528069" y="420004"/>
                  </a:cubicBezTo>
                  <a:lnTo>
                    <a:pt x="554414" y="446310"/>
                  </a:lnTo>
                  <a:cubicBezTo>
                    <a:pt x="564294" y="456263"/>
                    <a:pt x="564294" y="472260"/>
                    <a:pt x="554414" y="482125"/>
                  </a:cubicBezTo>
                  <a:lnTo>
                    <a:pt x="482854" y="553577"/>
                  </a:lnTo>
                  <a:cubicBezTo>
                    <a:pt x="472974" y="563442"/>
                    <a:pt x="456953" y="563442"/>
                    <a:pt x="446985" y="553577"/>
                  </a:cubicBezTo>
                  <a:lnTo>
                    <a:pt x="420639" y="527271"/>
                  </a:lnTo>
                  <a:cubicBezTo>
                    <a:pt x="407555" y="534203"/>
                    <a:pt x="393849" y="539802"/>
                    <a:pt x="379786" y="544246"/>
                  </a:cubicBezTo>
                  <a:lnTo>
                    <a:pt x="379786" y="581394"/>
                  </a:lnTo>
                  <a:cubicBezTo>
                    <a:pt x="379786" y="595435"/>
                    <a:pt x="368393" y="606722"/>
                    <a:pt x="354419" y="606722"/>
                  </a:cubicBezTo>
                  <a:lnTo>
                    <a:pt x="253131" y="606722"/>
                  </a:lnTo>
                  <a:cubicBezTo>
                    <a:pt x="239157" y="606722"/>
                    <a:pt x="227854" y="595435"/>
                    <a:pt x="227854" y="581394"/>
                  </a:cubicBezTo>
                  <a:lnTo>
                    <a:pt x="227854" y="544246"/>
                  </a:lnTo>
                  <a:cubicBezTo>
                    <a:pt x="213791" y="539802"/>
                    <a:pt x="200084" y="534203"/>
                    <a:pt x="186911" y="527271"/>
                  </a:cubicBezTo>
                  <a:lnTo>
                    <a:pt x="160566" y="553577"/>
                  </a:lnTo>
                  <a:cubicBezTo>
                    <a:pt x="150686" y="563442"/>
                    <a:pt x="134665" y="563442"/>
                    <a:pt x="124786" y="553577"/>
                  </a:cubicBezTo>
                  <a:lnTo>
                    <a:pt x="53225" y="482125"/>
                  </a:lnTo>
                  <a:cubicBezTo>
                    <a:pt x="43257" y="472260"/>
                    <a:pt x="43257" y="456263"/>
                    <a:pt x="53225" y="446310"/>
                  </a:cubicBezTo>
                  <a:lnTo>
                    <a:pt x="79482" y="420004"/>
                  </a:lnTo>
                  <a:cubicBezTo>
                    <a:pt x="72629" y="406940"/>
                    <a:pt x="66932" y="393254"/>
                    <a:pt x="62482" y="379212"/>
                  </a:cubicBezTo>
                  <a:lnTo>
                    <a:pt x="25278" y="379212"/>
                  </a:lnTo>
                  <a:cubicBezTo>
                    <a:pt x="11304" y="379212"/>
                    <a:pt x="0" y="367926"/>
                    <a:pt x="0" y="353884"/>
                  </a:cubicBezTo>
                  <a:lnTo>
                    <a:pt x="0" y="252749"/>
                  </a:lnTo>
                  <a:cubicBezTo>
                    <a:pt x="0" y="238796"/>
                    <a:pt x="11304" y="227510"/>
                    <a:pt x="25278" y="227510"/>
                  </a:cubicBezTo>
                  <a:lnTo>
                    <a:pt x="62482" y="227510"/>
                  </a:lnTo>
                  <a:cubicBezTo>
                    <a:pt x="66932" y="213468"/>
                    <a:pt x="72629" y="199782"/>
                    <a:pt x="79482" y="186629"/>
                  </a:cubicBezTo>
                  <a:lnTo>
                    <a:pt x="53225" y="160323"/>
                  </a:lnTo>
                  <a:cubicBezTo>
                    <a:pt x="43257" y="150459"/>
                    <a:pt x="43257" y="134462"/>
                    <a:pt x="53225" y="124597"/>
                  </a:cubicBezTo>
                  <a:lnTo>
                    <a:pt x="124786" y="53145"/>
                  </a:lnTo>
                  <a:cubicBezTo>
                    <a:pt x="134665" y="43191"/>
                    <a:pt x="150686" y="43191"/>
                    <a:pt x="160566" y="53145"/>
                  </a:cubicBezTo>
                  <a:lnTo>
                    <a:pt x="186911" y="79451"/>
                  </a:lnTo>
                  <a:cubicBezTo>
                    <a:pt x="200084" y="72519"/>
                    <a:pt x="213791" y="66831"/>
                    <a:pt x="227854" y="62387"/>
                  </a:cubicBezTo>
                  <a:lnTo>
                    <a:pt x="227854" y="25239"/>
                  </a:lnTo>
                  <a:cubicBezTo>
                    <a:pt x="227854" y="11287"/>
                    <a:pt x="239157" y="0"/>
                    <a:pt x="253131" y="0"/>
                  </a:cubicBezTo>
                  <a:close/>
                </a:path>
              </a:pathLst>
            </a:custGeom>
            <a:solidFill>
              <a:srgbClr val="9E000E"/>
            </a:solidFill>
            <a:ln w="38100" cap="flat">
              <a:solidFill>
                <a:sysClr val="window" lastClr="FFFFFF"/>
              </a:solidFill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sz="1300" b="0" i="0" u="none" strike="noStrike" kern="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 Normal" panose="020B0400000000000000" pitchFamily="34" charset="-122"/>
                <a:ea typeface="思源黑体 Normal" panose="020B0400000000000000" pitchFamily="34" charset="-122"/>
              </a:endParaRPr>
            </a:p>
          </p:txBody>
        </p:sp>
      </p:grpSp>
      <p:sp>
        <p:nvSpPr>
          <p:cNvPr id="18" name="îṥ1ïdè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C46A7F5-35B1-45AB-8CD0-14C1849DCD9B}"/>
              </a:ext>
            </a:extLst>
          </p:cNvPr>
          <p:cNvSpPr/>
          <p:nvPr/>
        </p:nvSpPr>
        <p:spPr>
          <a:xfrm>
            <a:off x="5378529" y="3280562"/>
            <a:ext cx="1497461" cy="504626"/>
          </a:xfrm>
          <a:prstGeom prst="roundRect">
            <a:avLst>
              <a:gd name="adj" fmla="val 50000"/>
            </a:avLst>
          </a:prstGeom>
          <a:solidFill>
            <a:srgbClr val="9E000E"/>
          </a:solidFill>
          <a:ln>
            <a:solidFill>
              <a:srgbClr val="9E000E"/>
            </a:solidFill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 sz="240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 </a:t>
            </a:r>
            <a:endParaRPr lang="zh-CN" altLang="en-US" sz="2400">
              <a:solidFill>
                <a:prstClr val="white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C41AD3-5B4B-4C5B-B6CF-6F0DC26B87EA}"/>
              </a:ext>
            </a:extLst>
          </p:cNvPr>
          <p:cNvSpPr txBox="1"/>
          <p:nvPr/>
        </p:nvSpPr>
        <p:spPr>
          <a:xfrm>
            <a:off x="5304229" y="3241893"/>
            <a:ext cx="1590568" cy="504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000" kern="0">
                <a:solidFill>
                  <a:prstClr val="white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防火防爆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405303-9F56-42D8-884C-9F9B84407C9D}"/>
              </a:ext>
            </a:extLst>
          </p:cNvPr>
          <p:cNvSpPr txBox="1"/>
          <p:nvPr/>
        </p:nvSpPr>
        <p:spPr>
          <a:xfrm>
            <a:off x="1224005" y="1473416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请勿占用消防通道</a:t>
            </a:r>
          </a:p>
          <a:p>
            <a:pPr algn="r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不要随意占用楼道，切勿在走廊、楼梯口等处堆放杂物和搭设建筑，要保持楼道畅通，便于着火时疏散。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99036F-47A3-4D2E-9425-8F2635136A28}"/>
              </a:ext>
            </a:extLst>
          </p:cNvPr>
          <p:cNvSpPr txBox="1"/>
          <p:nvPr/>
        </p:nvSpPr>
        <p:spPr>
          <a:xfrm>
            <a:off x="8237498" y="1509078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及时清理家中可燃物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阳台、储藏室、厨房堆放的生活废旧物品、垃圾、可燃物请及时清理，防止发生自燃，减少火灾隐患。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D03923E-78ED-46EE-8401-62317CEAD6DB}"/>
              </a:ext>
            </a:extLst>
          </p:cNvPr>
          <p:cNvSpPr txBox="1"/>
          <p:nvPr/>
        </p:nvSpPr>
        <p:spPr>
          <a:xfrm>
            <a:off x="1212079" y="3420434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要谨防烟头引发火灾</a:t>
            </a:r>
          </a:p>
          <a:p>
            <a:pPr algn="r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有吸烟习惯的，请不要躺在家中沙发、床上吸烟，在室外吸烟时，千万不可乱扔烟头，以防点燃可燃物，造成火灾。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DC6F2A-3F02-4713-A729-00E2EA267D3A}"/>
              </a:ext>
            </a:extLst>
          </p:cNvPr>
          <p:cNvSpPr txBox="1"/>
          <p:nvPr/>
        </p:nvSpPr>
        <p:spPr>
          <a:xfrm>
            <a:off x="8237498" y="3526587"/>
            <a:ext cx="2803286" cy="1762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kern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电气设备的安装</a:t>
            </a:r>
            <a:endParaRPr lang="en-US" altLang="zh-CN" kern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400" kern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符合规定，所用导线要求绝缘效果要良好，禁止电气线路老化或者存在超负荷现象，以免发生电线短路起火。</a:t>
            </a:r>
          </a:p>
        </p:txBody>
      </p:sp>
    </p:spTree>
    <p:extLst>
      <p:ext uri="{BB962C8B-B14F-4D97-AF65-F5344CB8AC3E}">
        <p14:creationId xmlns:p14="http://schemas.microsoft.com/office/powerpoint/2010/main" val="71675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32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C95554-E8C0-4B0E-A558-650D37B739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6674" y="766946"/>
            <a:ext cx="5929833" cy="5929833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FEA59A-0C9E-47A1-9AC0-A715D0A6A371}"/>
              </a:ext>
            </a:extLst>
          </p:cNvPr>
          <p:cNvSpPr/>
          <p:nvPr/>
        </p:nvSpPr>
        <p:spPr>
          <a:xfrm>
            <a:off x="5673158" y="1698697"/>
            <a:ext cx="5929833" cy="452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3000"/>
              </a:lnSpc>
              <a:spcBef>
                <a:spcPct val="0"/>
              </a:spcBef>
            </a:pPr>
            <a:r>
              <a:rPr lang="zh-CN" altLang="en-US" sz="2400" spc="30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电气火灾显著的特点</a:t>
            </a:r>
          </a:p>
        </p:txBody>
      </p:sp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02A23DA-B54E-4BFE-AE46-6539B058C72D}"/>
              </a:ext>
            </a:extLst>
          </p:cNvPr>
          <p:cNvSpPr/>
          <p:nvPr/>
        </p:nvSpPr>
        <p:spPr>
          <a:xfrm>
            <a:off x="5673158" y="2151406"/>
            <a:ext cx="5363809" cy="894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  <a:spcBef>
                <a:spcPct val="0"/>
              </a:spcBef>
            </a:pP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电气火灾显著的特点是火灾发生快</a:t>
            </a:r>
            <a:r>
              <a:rPr lang="en-US" altLang="zh-CN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蔓延快</a:t>
            </a:r>
            <a:r>
              <a:rPr lang="en-US" altLang="zh-CN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容易多处起火</a:t>
            </a:r>
            <a:r>
              <a:rPr lang="en-US" altLang="zh-CN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 dirty="0"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如烧毁了电器设备，还会产生有毒气体。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E1B003-CB8E-4ADB-863E-94A436AB1E9E}"/>
              </a:ext>
            </a:extLst>
          </p:cNvPr>
          <p:cNvSpPr/>
          <p:nvPr/>
        </p:nvSpPr>
        <p:spPr>
          <a:xfrm>
            <a:off x="5673158" y="3271916"/>
            <a:ext cx="5929833" cy="452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ts val="3000"/>
              </a:lnSpc>
              <a:spcBef>
                <a:spcPct val="0"/>
              </a:spcBef>
            </a:pPr>
            <a:r>
              <a:rPr lang="zh-CN" altLang="en-US" sz="2400" spc="30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冬季家庭常见火灾隐患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C384CC7-1D93-4DD3-9754-5B49F831AC82}"/>
              </a:ext>
            </a:extLst>
          </p:cNvPr>
          <p:cNvSpPr txBox="1"/>
          <p:nvPr/>
        </p:nvSpPr>
        <p:spPr>
          <a:xfrm>
            <a:off x="5673157" y="3724625"/>
            <a:ext cx="5363809" cy="19933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ts val="3300"/>
              </a:lnSpc>
              <a:spcBef>
                <a:spcPct val="0"/>
              </a:spcBef>
              <a:defRPr sz="1600">
                <a:latin typeface="思源黑体 Normal" panose="020B0400000000000000" pitchFamily="34" charset="-122"/>
                <a:ea typeface="思源黑体 Normal" panose="020B0400000000000000" pitchFamily="34" charset="-122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电线负载过大，急剧发热，损坏绝缘层，进而导致短路起火。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热负载的家用电器电源插头长期没有拔出，因带电时间长而令温度升高。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导线连接不良，接触不好，造成线间短路，发热起火。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电器设备有缺陷，没有及时修理，内部某些元件松动，通电时产生火花。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60124" y="488272"/>
            <a:ext cx="1784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E6E6E6"/>
                </a:solidFill>
              </a:rPr>
              <a:t>https://www.ypppt.com/</a:t>
            </a:r>
            <a:endParaRPr lang="zh-CN" altLang="en-US" sz="1050" dirty="0">
              <a:solidFill>
                <a:srgbClr val="E6E6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1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A55F6D2-A4EB-425C-9A97-A184CC4378A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5632" y="785155"/>
            <a:ext cx="5753684" cy="5753684"/>
          </a:xfrm>
          <a:prstGeom prst="rect">
            <a:avLst/>
          </a:prstGeom>
        </p:spPr>
      </p:pic>
      <p:sp>
        <p:nvSpPr>
          <p:cNvPr id="5" name="îśḷíd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E79EBA-B544-4739-BD66-15D8A35E7834}"/>
              </a:ext>
            </a:extLst>
          </p:cNvPr>
          <p:cNvSpPr/>
          <p:nvPr/>
        </p:nvSpPr>
        <p:spPr>
          <a:xfrm>
            <a:off x="878641" y="1937895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ïşḻîḑ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B877B8-2A11-4088-8578-0E0C683E5A0B}"/>
              </a:ext>
            </a:extLst>
          </p:cNvPr>
          <p:cNvSpPr/>
          <p:nvPr/>
        </p:nvSpPr>
        <p:spPr>
          <a:xfrm rot="10800000">
            <a:off x="1044158" y="2158926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52A865-4D45-40E4-8738-37223DB59F22}"/>
              </a:ext>
            </a:extLst>
          </p:cNvPr>
          <p:cNvSpPr txBox="1"/>
          <p:nvPr/>
        </p:nvSpPr>
        <p:spPr>
          <a:xfrm>
            <a:off x="1637480" y="1513187"/>
            <a:ext cx="4184720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不要在一个电源插座上插过量电器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不要在一个电源插座上安插过量的插头，空调、电暖器等大功率设备最好享受“专插专用”的待遇，以免插座过载而发生危险。</a:t>
            </a:r>
          </a:p>
        </p:txBody>
      </p:sp>
      <p:sp>
        <p:nvSpPr>
          <p:cNvPr id="11" name="îśḷíd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F3959BC-B71C-43C0-9DED-73E63891140C}"/>
              </a:ext>
            </a:extLst>
          </p:cNvPr>
          <p:cNvSpPr/>
          <p:nvPr/>
        </p:nvSpPr>
        <p:spPr>
          <a:xfrm>
            <a:off x="878641" y="4086705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2" name="ïşḻîḑ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6A92BB9-505A-45CF-B6F5-25A7B3539CBE}"/>
              </a:ext>
            </a:extLst>
          </p:cNvPr>
          <p:cNvSpPr/>
          <p:nvPr/>
        </p:nvSpPr>
        <p:spPr>
          <a:xfrm rot="10800000">
            <a:off x="1044158" y="4307736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186674-381B-4AE3-9C8A-BC3A76613602}"/>
              </a:ext>
            </a:extLst>
          </p:cNvPr>
          <p:cNvSpPr txBox="1"/>
          <p:nvPr/>
        </p:nvSpPr>
        <p:spPr>
          <a:xfrm>
            <a:off x="1637479" y="3661997"/>
            <a:ext cx="4201847" cy="1987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不要在无人监护时使用电暖器</a:t>
            </a:r>
            <a:endParaRPr lang="en-US" altLang="zh-CN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购买取暖设备时，请选购合格产品，使用带安全接地三孔插座并确保插接牢靠，不要让电暖器在无人监护状况下运行，更不要使用电暖器烘烤衣物。</a:t>
            </a:r>
          </a:p>
        </p:txBody>
      </p:sp>
    </p:spTree>
    <p:extLst>
      <p:ext uri="{BB962C8B-B14F-4D97-AF65-F5344CB8AC3E}">
        <p14:creationId xmlns:p14="http://schemas.microsoft.com/office/powerpoint/2010/main" val="30549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1" grpId="0" animBg="1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DC324B-EB41-4655-8365-C30789491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69647" y="914400"/>
            <a:ext cx="5531765" cy="5582653"/>
          </a:xfrm>
          <a:prstGeom prst="rect">
            <a:avLst/>
          </a:prstGeom>
        </p:spPr>
      </p:pic>
      <p:sp>
        <p:nvSpPr>
          <p:cNvPr id="4" name="îśḷíd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50314B-D243-4944-891E-B6A63590C399}"/>
              </a:ext>
            </a:extLst>
          </p:cNvPr>
          <p:cNvSpPr/>
          <p:nvPr/>
        </p:nvSpPr>
        <p:spPr>
          <a:xfrm>
            <a:off x="5962805" y="2371034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5" name="ïşḻîḑ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68C4C8-9839-4B38-9F9F-18F1916338DC}"/>
              </a:ext>
            </a:extLst>
          </p:cNvPr>
          <p:cNvSpPr/>
          <p:nvPr/>
        </p:nvSpPr>
        <p:spPr>
          <a:xfrm rot="10800000">
            <a:off x="6128322" y="2592065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BDE82F-DA9B-4FE1-A0CF-40DF3DA65B7E}"/>
              </a:ext>
            </a:extLst>
          </p:cNvPr>
          <p:cNvSpPr txBox="1"/>
          <p:nvPr/>
        </p:nvSpPr>
        <p:spPr>
          <a:xfrm>
            <a:off x="6721644" y="1946326"/>
            <a:ext cx="4184720" cy="1987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电热毯通电时间不宜过长</a:t>
            </a:r>
            <a:endParaRPr lang="en-US" altLang="zh-CN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如您家中使用电热毯，请在入睡时关闭电源，尽量不要通宵使用，也不要折叠使用，否则容易烧坏电热线的绝缘面，造成漏电和火灾事故发生。</a:t>
            </a:r>
          </a:p>
        </p:txBody>
      </p:sp>
      <p:sp>
        <p:nvSpPr>
          <p:cNvPr id="7" name="îśḷídé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3EFE25-617D-4E75-823E-EDCA1CBFA868}"/>
              </a:ext>
            </a:extLst>
          </p:cNvPr>
          <p:cNvSpPr/>
          <p:nvPr/>
        </p:nvSpPr>
        <p:spPr>
          <a:xfrm>
            <a:off x="5962805" y="4580045"/>
            <a:ext cx="509911" cy="509911"/>
          </a:xfrm>
          <a:prstGeom prst="ellipse">
            <a:avLst/>
          </a:prstGeom>
          <a:solidFill>
            <a:srgbClr val="9E000E"/>
          </a:solidFill>
          <a:ln w="38100" cap="flat">
            <a:solidFill>
              <a:sysClr val="window" lastClr="FFFFFF"/>
            </a:solidFill>
            <a:miter lim="400000"/>
          </a:ln>
          <a:effectLst/>
        </p:spPr>
        <p:txBody>
          <a:bodyPr wrap="square" lIns="91440" tIns="45720" rIns="91440" bIns="45720" numCol="1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300" b="0" i="0" u="none" strike="noStrike" kern="0" cap="all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8" name="ïşḻîḑe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30937F4-2934-4096-8578-7BF2C94B1C4A}"/>
              </a:ext>
            </a:extLst>
          </p:cNvPr>
          <p:cNvSpPr/>
          <p:nvPr/>
        </p:nvSpPr>
        <p:spPr>
          <a:xfrm rot="10800000">
            <a:off x="6128322" y="4801076"/>
            <a:ext cx="178877" cy="67850"/>
          </a:xfrm>
          <a:custGeom>
            <a:avLst/>
            <a:gdLst>
              <a:gd name="connsiteX0" fmla="*/ 326921 w 334612"/>
              <a:gd name="connsiteY0" fmla="*/ 53846 h 126922"/>
              <a:gd name="connsiteX1" fmla="*/ 39230 w 334612"/>
              <a:gd name="connsiteY1" fmla="*/ 53846 h 126922"/>
              <a:gd name="connsiteX2" fmla="*/ 73461 w 334612"/>
              <a:gd name="connsiteY2" fmla="*/ 19615 h 126922"/>
              <a:gd name="connsiteX3" fmla="*/ 73461 w 334612"/>
              <a:gd name="connsiteY3" fmla="*/ 3462 h 126922"/>
              <a:gd name="connsiteX4" fmla="*/ 57307 w 334612"/>
              <a:gd name="connsiteY4" fmla="*/ 3462 h 126922"/>
              <a:gd name="connsiteX5" fmla="*/ 3462 w 334612"/>
              <a:gd name="connsiteY5" fmla="*/ 57307 h 126922"/>
              <a:gd name="connsiteX6" fmla="*/ 3462 w 334612"/>
              <a:gd name="connsiteY6" fmla="*/ 73461 h 126922"/>
              <a:gd name="connsiteX7" fmla="*/ 57307 w 334612"/>
              <a:gd name="connsiteY7" fmla="*/ 127307 h 126922"/>
              <a:gd name="connsiteX8" fmla="*/ 65384 w 334612"/>
              <a:gd name="connsiteY8" fmla="*/ 130768 h 126922"/>
              <a:gd name="connsiteX9" fmla="*/ 73461 w 334612"/>
              <a:gd name="connsiteY9" fmla="*/ 127307 h 126922"/>
              <a:gd name="connsiteX10" fmla="*/ 73461 w 334612"/>
              <a:gd name="connsiteY10" fmla="*/ 111153 h 126922"/>
              <a:gd name="connsiteX11" fmla="*/ 39230 w 334612"/>
              <a:gd name="connsiteY11" fmla="*/ 76923 h 126922"/>
              <a:gd name="connsiteX12" fmla="*/ 326921 w 334612"/>
              <a:gd name="connsiteY12" fmla="*/ 76923 h 126922"/>
              <a:gd name="connsiteX13" fmla="*/ 338459 w 334612"/>
              <a:gd name="connsiteY13" fmla="*/ 65384 h 126922"/>
              <a:gd name="connsiteX14" fmla="*/ 326921 w 334612"/>
              <a:gd name="connsiteY14" fmla="*/ 53846 h 12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4612" h="126921">
                <a:moveTo>
                  <a:pt x="326921" y="53846"/>
                </a:moveTo>
                <a:lnTo>
                  <a:pt x="39230" y="53846"/>
                </a:lnTo>
                <a:lnTo>
                  <a:pt x="73461" y="19615"/>
                </a:lnTo>
                <a:cubicBezTo>
                  <a:pt x="78076" y="15000"/>
                  <a:pt x="78076" y="7692"/>
                  <a:pt x="73461" y="3462"/>
                </a:cubicBezTo>
                <a:cubicBezTo>
                  <a:pt x="68846" y="-1154"/>
                  <a:pt x="61538" y="-1154"/>
                  <a:pt x="57307" y="3462"/>
                </a:cubicBezTo>
                <a:lnTo>
                  <a:pt x="3462" y="57307"/>
                </a:lnTo>
                <a:cubicBezTo>
                  <a:pt x="-1154" y="61923"/>
                  <a:pt x="-1154" y="69230"/>
                  <a:pt x="3462" y="73461"/>
                </a:cubicBezTo>
                <a:lnTo>
                  <a:pt x="57307" y="127307"/>
                </a:lnTo>
                <a:cubicBezTo>
                  <a:pt x="59615" y="129614"/>
                  <a:pt x="62692" y="130768"/>
                  <a:pt x="65384" y="130768"/>
                </a:cubicBezTo>
                <a:cubicBezTo>
                  <a:pt x="68076" y="130768"/>
                  <a:pt x="71153" y="129614"/>
                  <a:pt x="73461" y="127307"/>
                </a:cubicBezTo>
                <a:cubicBezTo>
                  <a:pt x="78076" y="122691"/>
                  <a:pt x="78076" y="115384"/>
                  <a:pt x="73461" y="111153"/>
                </a:cubicBezTo>
                <a:lnTo>
                  <a:pt x="39230" y="76923"/>
                </a:lnTo>
                <a:lnTo>
                  <a:pt x="326921" y="76923"/>
                </a:lnTo>
                <a:cubicBezTo>
                  <a:pt x="333459" y="76923"/>
                  <a:pt x="338459" y="71923"/>
                  <a:pt x="338459" y="65384"/>
                </a:cubicBezTo>
                <a:cubicBezTo>
                  <a:pt x="338459" y="58846"/>
                  <a:pt x="333459" y="53846"/>
                  <a:pt x="326921" y="53846"/>
                </a:cubicBezTo>
                <a:close/>
              </a:path>
            </a:pathLst>
          </a:custGeom>
          <a:solidFill>
            <a:srgbClr val="EEECE1"/>
          </a:solidFill>
          <a:ln w="3770" cap="flat">
            <a:solidFill>
              <a:sysClr val="window" lastClr="FFFFFF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ID" sz="18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DDB8BE-4E1B-405E-B5B0-F0C093CAFE67}"/>
              </a:ext>
            </a:extLst>
          </p:cNvPr>
          <p:cNvSpPr txBox="1"/>
          <p:nvPr/>
        </p:nvSpPr>
        <p:spPr>
          <a:xfrm>
            <a:off x="6721644" y="4155337"/>
            <a:ext cx="4184720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000" kern="0" dirty="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电器、设备使用完毕及时拔电源</a:t>
            </a:r>
            <a:endParaRPr lang="en-US" altLang="zh-CN" sz="2000" kern="0" dirty="0">
              <a:solidFill>
                <a:srgbClr val="C00000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电器、设备使用完毕后，请随手拔掉电源插头，不仅可以省电，还能确保安全。如果长时间离开家，最好关闭电源总开关。</a:t>
            </a:r>
          </a:p>
        </p:txBody>
      </p:sp>
    </p:spTree>
    <p:extLst>
      <p:ext uri="{BB962C8B-B14F-4D97-AF65-F5344CB8AC3E}">
        <p14:creationId xmlns:p14="http://schemas.microsoft.com/office/powerpoint/2010/main" val="336763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9440F6-DBEE-450D-B1FB-FBE31FDDF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879" y="1690235"/>
            <a:ext cx="5511546" cy="494391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799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FA3A41-F968-4499-AE4B-F9C325B1421D}"/>
              </a:ext>
            </a:extLst>
          </p:cNvPr>
          <p:cNvSpPr txBox="1"/>
          <p:nvPr/>
        </p:nvSpPr>
        <p:spPr>
          <a:xfrm>
            <a:off x="1341471" y="1750075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 dirty="0"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别长时间开电热毯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EB7AF7-DB79-406C-8915-1280F5038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345" y="3531744"/>
            <a:ext cx="5511546" cy="494391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799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6" name="Inhaltsplatzhalter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6EFD8E-1F78-48AA-BF1C-A2DE102D53C7}"/>
              </a:ext>
            </a:extLst>
          </p:cNvPr>
          <p:cNvSpPr txBox="1"/>
          <p:nvPr/>
        </p:nvSpPr>
        <p:spPr>
          <a:xfrm>
            <a:off x="1341471" y="2382183"/>
            <a:ext cx="5261991" cy="935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电热毯在寒冷的冬天能给人带来温暖，正确使用，才能确保安全。使用电热毯可以在睡觉前半小时先打开电源预热，等足够热了就关闭电源，不要整晚都开着电热毯。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D841E9-8A77-4CA3-84B3-96C06860A27C}"/>
              </a:ext>
            </a:extLst>
          </p:cNvPr>
          <p:cNvSpPr txBox="1"/>
          <p:nvPr/>
        </p:nvSpPr>
        <p:spPr>
          <a:xfrm>
            <a:off x="1354938" y="3578884"/>
            <a:ext cx="5323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别在电暖器上烘烤衣物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D7B91E4-6B08-4CB8-85DD-3E3048677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879" y="4992760"/>
            <a:ext cx="5511545" cy="494391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799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F9C8B8-12B7-4A0D-9496-1BD735EC9C1D}"/>
              </a:ext>
            </a:extLst>
          </p:cNvPr>
          <p:cNvSpPr txBox="1"/>
          <p:nvPr/>
        </p:nvSpPr>
        <p:spPr>
          <a:xfrm>
            <a:off x="1403066" y="5049278"/>
            <a:ext cx="605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别用布帘遮挡电器散热孔确保电器良好散热</a:t>
            </a:r>
          </a:p>
        </p:txBody>
      </p:sp>
      <p:sp>
        <p:nvSpPr>
          <p:cNvPr id="12" name="Inhaltsplatzhalter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82EB5A-47FB-4461-BE33-4C0652E88D75}"/>
              </a:ext>
            </a:extLst>
          </p:cNvPr>
          <p:cNvSpPr txBox="1"/>
          <p:nvPr/>
        </p:nvSpPr>
        <p:spPr>
          <a:xfrm>
            <a:off x="1418122" y="3898250"/>
            <a:ext cx="5261991" cy="931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冬季温度过低，电暖器就成了最佳的晾晒烘干工具。但是，在电暖器上直接覆盖物品，容易使电暖器的热量不能及时散发而造成局部过热</a:t>
            </a:r>
            <a:r>
              <a:rPr lang="en-US" altLang="zh-CN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,</a:t>
            </a:r>
            <a:r>
              <a:rPr lang="zh-CN" altLang="en-US" sz="14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或因距离太近，高温引燃覆盖物品。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D9B730-39FB-4C87-A9B9-93C44329B46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7666" y="1627683"/>
            <a:ext cx="4361823" cy="414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8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6" grpId="0"/>
      <p:bldP spid="8" grpId="0"/>
      <p:bldP spid="9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F58AD0F-C1D2-4508-865E-21743DC29F4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47284" y="3276736"/>
            <a:ext cx="4844716" cy="358126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A8ECEF-9680-432D-BF31-CBECBAB3EAD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1436" y="705852"/>
            <a:ext cx="1689128" cy="132110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A31DAA-8F7E-4298-9F14-F87FA0AC77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9337" y="3609473"/>
            <a:ext cx="1945105" cy="298951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708B2C-CDDC-4726-8059-DCD5CAF5321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37810" y="3429000"/>
            <a:ext cx="4620127" cy="86627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6AA081-7197-4FE4-ACE4-3131452AFEA0}"/>
              </a:ext>
            </a:extLst>
          </p:cNvPr>
          <p:cNvSpPr txBox="1"/>
          <p:nvPr/>
        </p:nvSpPr>
        <p:spPr>
          <a:xfrm>
            <a:off x="850231" y="2422571"/>
            <a:ext cx="10523621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/>
            </a:pPr>
            <a:r>
              <a:rPr lang="zh-CN" altLang="en-US" sz="6600" dirty="0"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三极春联字体简" panose="00000500000000000000" pitchFamily="2" charset="-122"/>
                <a:ea typeface="三极春联字体简" panose="00000500000000000000" pitchFamily="2" charset="-122"/>
              </a:rPr>
              <a:t>电源火灾发生时自救技巧</a:t>
            </a:r>
          </a:p>
        </p:txBody>
      </p:sp>
    </p:spTree>
    <p:extLst>
      <p:ext uri="{BB962C8B-B14F-4D97-AF65-F5344CB8AC3E}">
        <p14:creationId xmlns:p14="http://schemas.microsoft.com/office/powerpoint/2010/main" val="297717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36F080-55DF-4BF5-BECA-CD81BE830CB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7824" y="4572655"/>
            <a:ext cx="2594176" cy="2342388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3D96EC-DEF5-4345-A4AC-10FE22F64F7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7937" y="1006087"/>
            <a:ext cx="4074694" cy="5501481"/>
          </a:xfrm>
          <a:prstGeom prst="rect">
            <a:avLst/>
          </a:prstGeom>
        </p:spPr>
      </p:pic>
      <p:sp>
        <p:nvSpPr>
          <p:cNvPr id="3" name="Rectangle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ACA9D5-3EB2-4A06-986B-38F35C96C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5605" y="1449603"/>
            <a:ext cx="5511546" cy="494391"/>
          </a:xfrm>
          <a:prstGeom prst="rect">
            <a:avLst/>
          </a:prstGeom>
          <a:solidFill>
            <a:srgbClr val="C00000">
              <a:alpha val="98000"/>
            </a:srgb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799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B2D4AD-3D2B-482D-9C0B-524AB626A96B}"/>
              </a:ext>
            </a:extLst>
          </p:cNvPr>
          <p:cNvSpPr txBox="1"/>
          <p:nvPr/>
        </p:nvSpPr>
        <p:spPr>
          <a:xfrm>
            <a:off x="5528461" y="1533656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chemeClr val="bg1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电器着火不要盲目扑救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44C4D0-CC16-4F70-B437-2B3601AF27FB}"/>
              </a:ext>
            </a:extLst>
          </p:cNvPr>
          <p:cNvSpPr txBox="1"/>
          <p:nvPr/>
        </p:nvSpPr>
        <p:spPr>
          <a:xfrm>
            <a:off x="5110382" y="2028047"/>
            <a:ext cx="6070965" cy="695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电器通电后发现冒烟、发出烧焦气味或着火时，应立即切断电源后再救火，切不可用水或泡沫灭火器灭火，应用干粉灭火器灭火。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D873BE-ADE2-4205-A66D-0B7AAE667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5605" y="3181804"/>
            <a:ext cx="5511546" cy="494391"/>
          </a:xfrm>
          <a:prstGeom prst="rect">
            <a:avLst/>
          </a:prstGeom>
          <a:solidFill>
            <a:srgbClr val="C00000">
              <a:alpha val="98000"/>
            </a:srgbClr>
          </a:solidFill>
          <a:ln w="9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15000"/>
              </a:prstClr>
            </a:innerShdw>
          </a:effectLst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799"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3D1A43-851F-43EF-B04E-7BA7E0273ABE}"/>
              </a:ext>
            </a:extLst>
          </p:cNvPr>
          <p:cNvSpPr txBox="1"/>
          <p:nvPr/>
        </p:nvSpPr>
        <p:spPr>
          <a:xfrm>
            <a:off x="5528461" y="3277650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chemeClr val="bg1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湿毛巾捂鼻法自救</a:t>
            </a:r>
          </a:p>
        </p:txBody>
      </p:sp>
      <p:sp>
        <p:nvSpPr>
          <p:cNvPr id="8" name="Inhaltsplatzhalter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81F7F6-2DD0-4C85-9849-917B11974B31}"/>
              </a:ext>
            </a:extLst>
          </p:cNvPr>
          <p:cNvSpPr txBox="1"/>
          <p:nvPr/>
        </p:nvSpPr>
        <p:spPr>
          <a:xfrm>
            <a:off x="5110382" y="3828342"/>
            <a:ext cx="6070964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可准备一条棉质毛巾彻底浸湿，拧至半水，将湿毛巾对折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次，叠成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8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层，然后用湿毛巾捂住口鼻，这就是一个简易的防毒面具。如烟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不太浓，可俯下身子行走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如为浓烟，须匍匐行走，在贴近地面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厘米的空气层中，烟雾则较为稀薄。不过，湿化纤材质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的毛巾易使人窒息，尽量不要用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毛巾过湿会使人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呼吸困难，故使用湿毛巾时，一般应将毛巾的</a:t>
            </a:r>
            <a:endParaRPr lang="en-US" altLang="zh-CN" sz="1600">
              <a:solidFill>
                <a:srgbClr val="262626"/>
              </a:solidFill>
              <a:latin typeface="思源黑体 Normal" panose="020B0400000000000000" pitchFamily="34" charset="-122"/>
              <a:ea typeface="思源黑体 Normal" panose="020B0400000000000000" pitchFamily="34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含水量控制在毛巾自重的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倍以下。</a:t>
            </a:r>
          </a:p>
        </p:txBody>
      </p:sp>
    </p:spTree>
    <p:extLst>
      <p:ext uri="{BB962C8B-B14F-4D97-AF65-F5344CB8AC3E}">
        <p14:creationId xmlns:p14="http://schemas.microsoft.com/office/powerpoint/2010/main" val="13729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977E952-FD95-4913-9315-5D5F1CC70FA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1051529"/>
            <a:ext cx="5550447" cy="5011727"/>
          </a:xfrm>
          <a:prstGeom prst="rect">
            <a:avLst/>
          </a:prstGeom>
        </p:spPr>
      </p:pic>
      <p:sp>
        <p:nvSpPr>
          <p:cNvPr id="3" name="Freeform: Shape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9E7F691-B335-4FAA-BAC4-FE2BA14499CF}"/>
              </a:ext>
            </a:extLst>
          </p:cNvPr>
          <p:cNvSpPr/>
          <p:nvPr/>
        </p:nvSpPr>
        <p:spPr>
          <a:xfrm>
            <a:off x="1007035" y="1584779"/>
            <a:ext cx="768994" cy="863777"/>
          </a:xfrm>
          <a:custGeom>
            <a:avLst/>
            <a:gdLst>
              <a:gd name="connsiteX0" fmla="*/ 4267200 w 8534400"/>
              <a:gd name="connsiteY0" fmla="*/ 0 h 9586304"/>
              <a:gd name="connsiteX1" fmla="*/ 4717706 w 8534400"/>
              <a:gd name="connsiteY1" fmla="*/ 105392 h 9586304"/>
              <a:gd name="connsiteX2" fmla="*/ 7975773 w 8534400"/>
              <a:gd name="connsiteY2" fmla="*/ 1734038 h 9586304"/>
              <a:gd name="connsiteX3" fmla="*/ 8534400 w 8534400"/>
              <a:gd name="connsiteY3" fmla="*/ 2638439 h 9586304"/>
              <a:gd name="connsiteX4" fmla="*/ 8534400 w 8534400"/>
              <a:gd name="connsiteY4" fmla="*/ 6947864 h 9586304"/>
              <a:gd name="connsiteX5" fmla="*/ 7975773 w 8534400"/>
              <a:gd name="connsiteY5" fmla="*/ 7852265 h 9586304"/>
              <a:gd name="connsiteX6" fmla="*/ 4717706 w 8534400"/>
              <a:gd name="connsiteY6" fmla="*/ 9480911 h 9586304"/>
              <a:gd name="connsiteX7" fmla="*/ 3816693 w 8534400"/>
              <a:gd name="connsiteY7" fmla="*/ 9480911 h 9586304"/>
              <a:gd name="connsiteX8" fmla="*/ 558630 w 8534400"/>
              <a:gd name="connsiteY8" fmla="*/ 7852265 h 9586304"/>
              <a:gd name="connsiteX9" fmla="*/ 0 w 8534400"/>
              <a:gd name="connsiteY9" fmla="*/ 6947864 h 9586304"/>
              <a:gd name="connsiteX10" fmla="*/ 0 w 8534400"/>
              <a:gd name="connsiteY10" fmla="*/ 2638439 h 9586304"/>
              <a:gd name="connsiteX11" fmla="*/ 558630 w 8534400"/>
              <a:gd name="connsiteY11" fmla="*/ 1734038 h 9586304"/>
              <a:gd name="connsiteX12" fmla="*/ 3816693 w 8534400"/>
              <a:gd name="connsiteY12" fmla="*/ 105392 h 9586304"/>
              <a:gd name="connsiteX13" fmla="*/ 4267200 w 8534400"/>
              <a:gd name="connsiteY13" fmla="*/ 0 h 958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534400" h="9586304">
                <a:moveTo>
                  <a:pt x="4267200" y="0"/>
                </a:moveTo>
                <a:cubicBezTo>
                  <a:pt x="4421274" y="0"/>
                  <a:pt x="4575349" y="35130"/>
                  <a:pt x="4717706" y="105392"/>
                </a:cubicBezTo>
                <a:cubicBezTo>
                  <a:pt x="4717706" y="105392"/>
                  <a:pt x="4717706" y="105392"/>
                  <a:pt x="7975773" y="1734038"/>
                </a:cubicBezTo>
                <a:cubicBezTo>
                  <a:pt x="8318156" y="1906992"/>
                  <a:pt x="8534400" y="2256502"/>
                  <a:pt x="8534400" y="2638439"/>
                </a:cubicBezTo>
                <a:cubicBezTo>
                  <a:pt x="8534400" y="2638439"/>
                  <a:pt x="8534400" y="2638439"/>
                  <a:pt x="8534400" y="6947864"/>
                </a:cubicBezTo>
                <a:cubicBezTo>
                  <a:pt x="8534400" y="7329801"/>
                  <a:pt x="8318156" y="7679313"/>
                  <a:pt x="7975773" y="7852265"/>
                </a:cubicBezTo>
                <a:cubicBezTo>
                  <a:pt x="7975773" y="7852265"/>
                  <a:pt x="7975773" y="7852265"/>
                  <a:pt x="4717706" y="9480911"/>
                </a:cubicBezTo>
                <a:cubicBezTo>
                  <a:pt x="4432988" y="9621435"/>
                  <a:pt x="4101412" y="9621435"/>
                  <a:pt x="3816693" y="9480911"/>
                </a:cubicBezTo>
                <a:cubicBezTo>
                  <a:pt x="3816693" y="9480911"/>
                  <a:pt x="3816693" y="9480911"/>
                  <a:pt x="558630" y="7852265"/>
                </a:cubicBezTo>
                <a:cubicBezTo>
                  <a:pt x="216244" y="7679313"/>
                  <a:pt x="0" y="7329801"/>
                  <a:pt x="0" y="6947864"/>
                </a:cubicBezTo>
                <a:cubicBezTo>
                  <a:pt x="0" y="6947864"/>
                  <a:pt x="0" y="6947864"/>
                  <a:pt x="0" y="2638439"/>
                </a:cubicBezTo>
                <a:cubicBezTo>
                  <a:pt x="0" y="2256502"/>
                  <a:pt x="216244" y="1906992"/>
                  <a:pt x="558630" y="1734038"/>
                </a:cubicBezTo>
                <a:cubicBezTo>
                  <a:pt x="558630" y="1734038"/>
                  <a:pt x="558630" y="1734038"/>
                  <a:pt x="3816693" y="105392"/>
                </a:cubicBezTo>
                <a:cubicBezTo>
                  <a:pt x="3959054" y="35130"/>
                  <a:pt x="4113129" y="0"/>
                  <a:pt x="4267200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190500" dist="127000" sx="102000" sy="102000" algn="ctr" rotWithShape="0">
              <a:srgbClr val="FFC000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思源黑体 CN Bold" panose="020B0800000000000000" pitchFamily="34" charset="-122"/>
              <a:ea typeface="思源黑体 CN Bold" panose="020B0800000000000000" pitchFamily="34" charset="-122"/>
              <a:cs typeface="Segoe UI" panose="020B0502040204020203" pitchFamily="34" charset="0"/>
            </a:endParaRPr>
          </a:p>
        </p:txBody>
      </p:sp>
      <p:pic>
        <p:nvPicPr>
          <p:cNvPr id="4" name="图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3C89D9-2265-4EE6-96DD-0DBD72B1175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9190" y="1724325"/>
            <a:ext cx="584684" cy="58468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6590AB-52DA-460A-960E-8AA7BA61D440}"/>
              </a:ext>
            </a:extLst>
          </p:cNvPr>
          <p:cNvSpPr txBox="1"/>
          <p:nvPr/>
        </p:nvSpPr>
        <p:spPr>
          <a:xfrm>
            <a:off x="2026637" y="1724325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固守待援法</a:t>
            </a:r>
          </a:p>
        </p:txBody>
      </p:sp>
      <p:sp>
        <p:nvSpPr>
          <p:cNvPr id="6" name="Inhaltsplatzhalter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8BA463-89BD-494F-8BC9-418E117DDF29}"/>
              </a:ext>
            </a:extLst>
          </p:cNvPr>
          <p:cNvSpPr txBox="1"/>
          <p:nvPr/>
        </p:nvSpPr>
        <p:spPr>
          <a:xfrm>
            <a:off x="2026637" y="2173684"/>
            <a:ext cx="4069363" cy="36499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是指如果逃生线路被大火封堵，楼道烟雾大、温度高，火势尚未蔓延到房间内时，不要贸然往外跑。应紧闭门窗、堵塞孔隙，防止烟火蹿入。若发现门、墙发热，说明大火逼近，这时千万不要开窗、开门，可以用浸湿的棉被等堵封，并不断浇水，同时用折成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8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层的湿毛巾捂住嘴、鼻，一时找不到湿毛巾可以用其他棉织物替代。及时发出求救信号，白天时可以在窗前挥动色彩鲜艳的毛巾或衣服，引起救援人员注意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晚上时可以在窗前用手电发出救援信号。</a:t>
            </a:r>
          </a:p>
        </p:txBody>
      </p:sp>
    </p:spTree>
    <p:extLst>
      <p:ext uri="{BB962C8B-B14F-4D97-AF65-F5344CB8AC3E}">
        <p14:creationId xmlns:p14="http://schemas.microsoft.com/office/powerpoint/2010/main" val="334813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4D6D1E-091F-4CEB-951D-CBBD694046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985" y="933449"/>
            <a:ext cx="5563603" cy="5563603"/>
          </a:xfrm>
          <a:prstGeom prst="rect">
            <a:avLst/>
          </a:prstGeom>
        </p:spPr>
      </p:pic>
      <p:sp>
        <p:nvSpPr>
          <p:cNvPr id="4" name="Freeform: Shape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940B0F-2ED8-4E66-95FA-906BC2DB9296}"/>
              </a:ext>
            </a:extLst>
          </p:cNvPr>
          <p:cNvSpPr/>
          <p:nvPr/>
        </p:nvSpPr>
        <p:spPr>
          <a:xfrm>
            <a:off x="6401410" y="1892148"/>
            <a:ext cx="833163" cy="935855"/>
          </a:xfrm>
          <a:custGeom>
            <a:avLst/>
            <a:gdLst>
              <a:gd name="connsiteX0" fmla="*/ 4267200 w 8534400"/>
              <a:gd name="connsiteY0" fmla="*/ 0 h 9586304"/>
              <a:gd name="connsiteX1" fmla="*/ 4717706 w 8534400"/>
              <a:gd name="connsiteY1" fmla="*/ 105392 h 9586304"/>
              <a:gd name="connsiteX2" fmla="*/ 7975773 w 8534400"/>
              <a:gd name="connsiteY2" fmla="*/ 1734038 h 9586304"/>
              <a:gd name="connsiteX3" fmla="*/ 8534400 w 8534400"/>
              <a:gd name="connsiteY3" fmla="*/ 2638439 h 9586304"/>
              <a:gd name="connsiteX4" fmla="*/ 8534400 w 8534400"/>
              <a:gd name="connsiteY4" fmla="*/ 6947864 h 9586304"/>
              <a:gd name="connsiteX5" fmla="*/ 7975773 w 8534400"/>
              <a:gd name="connsiteY5" fmla="*/ 7852265 h 9586304"/>
              <a:gd name="connsiteX6" fmla="*/ 4717706 w 8534400"/>
              <a:gd name="connsiteY6" fmla="*/ 9480911 h 9586304"/>
              <a:gd name="connsiteX7" fmla="*/ 3816693 w 8534400"/>
              <a:gd name="connsiteY7" fmla="*/ 9480911 h 9586304"/>
              <a:gd name="connsiteX8" fmla="*/ 558630 w 8534400"/>
              <a:gd name="connsiteY8" fmla="*/ 7852265 h 9586304"/>
              <a:gd name="connsiteX9" fmla="*/ 0 w 8534400"/>
              <a:gd name="connsiteY9" fmla="*/ 6947864 h 9586304"/>
              <a:gd name="connsiteX10" fmla="*/ 0 w 8534400"/>
              <a:gd name="connsiteY10" fmla="*/ 2638439 h 9586304"/>
              <a:gd name="connsiteX11" fmla="*/ 558630 w 8534400"/>
              <a:gd name="connsiteY11" fmla="*/ 1734038 h 9586304"/>
              <a:gd name="connsiteX12" fmla="*/ 3816693 w 8534400"/>
              <a:gd name="connsiteY12" fmla="*/ 105392 h 9586304"/>
              <a:gd name="connsiteX13" fmla="*/ 4267200 w 8534400"/>
              <a:gd name="connsiteY13" fmla="*/ 0 h 958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534400" h="9586304">
                <a:moveTo>
                  <a:pt x="4267200" y="0"/>
                </a:moveTo>
                <a:cubicBezTo>
                  <a:pt x="4421274" y="0"/>
                  <a:pt x="4575349" y="35130"/>
                  <a:pt x="4717706" y="105392"/>
                </a:cubicBezTo>
                <a:cubicBezTo>
                  <a:pt x="4717706" y="105392"/>
                  <a:pt x="4717706" y="105392"/>
                  <a:pt x="7975773" y="1734038"/>
                </a:cubicBezTo>
                <a:cubicBezTo>
                  <a:pt x="8318156" y="1906992"/>
                  <a:pt x="8534400" y="2256502"/>
                  <a:pt x="8534400" y="2638439"/>
                </a:cubicBezTo>
                <a:cubicBezTo>
                  <a:pt x="8534400" y="2638439"/>
                  <a:pt x="8534400" y="2638439"/>
                  <a:pt x="8534400" y="6947864"/>
                </a:cubicBezTo>
                <a:cubicBezTo>
                  <a:pt x="8534400" y="7329801"/>
                  <a:pt x="8318156" y="7679313"/>
                  <a:pt x="7975773" y="7852265"/>
                </a:cubicBezTo>
                <a:cubicBezTo>
                  <a:pt x="7975773" y="7852265"/>
                  <a:pt x="7975773" y="7852265"/>
                  <a:pt x="4717706" y="9480911"/>
                </a:cubicBezTo>
                <a:cubicBezTo>
                  <a:pt x="4432988" y="9621435"/>
                  <a:pt x="4101412" y="9621435"/>
                  <a:pt x="3816693" y="9480911"/>
                </a:cubicBezTo>
                <a:cubicBezTo>
                  <a:pt x="3816693" y="9480911"/>
                  <a:pt x="3816693" y="9480911"/>
                  <a:pt x="558630" y="7852265"/>
                </a:cubicBezTo>
                <a:cubicBezTo>
                  <a:pt x="216244" y="7679313"/>
                  <a:pt x="0" y="7329801"/>
                  <a:pt x="0" y="6947864"/>
                </a:cubicBezTo>
                <a:cubicBezTo>
                  <a:pt x="0" y="6947864"/>
                  <a:pt x="0" y="6947864"/>
                  <a:pt x="0" y="2638439"/>
                </a:cubicBezTo>
                <a:cubicBezTo>
                  <a:pt x="0" y="2256502"/>
                  <a:pt x="216244" y="1906992"/>
                  <a:pt x="558630" y="1734038"/>
                </a:cubicBezTo>
                <a:cubicBezTo>
                  <a:pt x="558630" y="1734038"/>
                  <a:pt x="558630" y="1734038"/>
                  <a:pt x="3816693" y="105392"/>
                </a:cubicBezTo>
                <a:cubicBezTo>
                  <a:pt x="3959054" y="35130"/>
                  <a:pt x="4113129" y="0"/>
                  <a:pt x="4267200" y="0"/>
                </a:cubicBezTo>
                <a:close/>
              </a:path>
            </a:pathLst>
          </a:cu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>
            <a:outerShdw blurRad="190500" dist="127000" sx="102000" sy="102000" algn="ctr" rotWithShape="0">
              <a:srgbClr val="445469">
                <a:alpha val="2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6F8F8"/>
              </a:solidFill>
              <a:effectLst/>
              <a:uLnTx/>
              <a:uFillTx/>
              <a:latin typeface="思源黑体 CN Bold" panose="020B0800000000000000" pitchFamily="34" charset="-122"/>
              <a:ea typeface="思源黑体 CN Bold" panose="020B0800000000000000" pitchFamily="34" charset="-122"/>
              <a:cs typeface="Segoe UI" panose="020B0502040204020203" pitchFamily="34" charset="0"/>
            </a:endParaRPr>
          </a:p>
        </p:txBody>
      </p:sp>
      <p:pic>
        <p:nvPicPr>
          <p:cNvPr id="5" name="图形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FDE827-340A-458A-ACF5-33A78667EC9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2681" y="2026639"/>
            <a:ext cx="602704" cy="60270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E0C327-028F-40BF-AA7F-DC1AEA5400C6}"/>
              </a:ext>
            </a:extLst>
          </p:cNvPr>
          <p:cNvSpPr txBox="1"/>
          <p:nvPr/>
        </p:nvSpPr>
        <p:spPr>
          <a:xfrm>
            <a:off x="7365844" y="2026639"/>
            <a:ext cx="4069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zh-CN" altLang="en-US" sz="2000">
                <a:solidFill>
                  <a:srgbClr val="C00000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  <a:cs typeface="+mn-ea"/>
                <a:sym typeface="微软雅黑 Light" panose="020B0502040204020203" pitchFamily="34" charset="-122"/>
              </a:rPr>
              <a:t>迅速撤离法</a:t>
            </a:r>
          </a:p>
        </p:txBody>
      </p:sp>
      <p:sp>
        <p:nvSpPr>
          <p:cNvPr id="7" name="Inhaltsplatzhalter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65D463-89DA-4345-BC7F-E8ED1F6FFFF4}"/>
              </a:ext>
            </a:extLst>
          </p:cNvPr>
          <p:cNvSpPr txBox="1"/>
          <p:nvPr/>
        </p:nvSpPr>
        <p:spPr>
          <a:xfrm>
            <a:off x="7365844" y="2475998"/>
            <a:ext cx="3462161" cy="36499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如果火点就在附近，当见到烟气蔓延到眼前时，必须在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2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分钟之内离开，否则烟气将在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分钟内充满房间，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4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分钟后，浓烟已经使人无法辨认方向。此后，停留在房间里的人就会被烟熏死。如果身处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2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、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3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楼，应立刻向下跑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;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如果身处</a:t>
            </a:r>
            <a:r>
              <a:rPr lang="en-US" altLang="zh-CN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4</a:t>
            </a:r>
            <a:r>
              <a:rPr lang="zh-CN" altLang="en-US" sz="1600">
                <a:solidFill>
                  <a:srgbClr val="262626"/>
                </a:solidFill>
                <a:latin typeface="思源黑体 Normal" panose="020B0400000000000000" pitchFamily="34" charset="-122"/>
                <a:ea typeface="思源黑体 Normal" panose="020B0400000000000000" pitchFamily="34" charset="-122"/>
              </a:rPr>
              <a:t>楼以上突然见到烟气，迎着烟气冲出去可能性极低，可考虑如何通过其他通道逃生，或在阳台等明显位置发出求救信号等待救援。</a:t>
            </a:r>
          </a:p>
        </p:txBody>
      </p:sp>
    </p:spTree>
    <p:extLst>
      <p:ext uri="{BB962C8B-B14F-4D97-AF65-F5344CB8AC3E}">
        <p14:creationId xmlns:p14="http://schemas.microsoft.com/office/powerpoint/2010/main" val="248371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1222</Words>
  <Application>Microsoft Office PowerPoint</Application>
  <PresentationFormat>宽屏</PresentationFormat>
  <Paragraphs>75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31" baseType="lpstr">
      <vt:lpstr>Meiryo</vt:lpstr>
      <vt:lpstr>等线</vt:lpstr>
      <vt:lpstr>等线 Light</vt:lpstr>
      <vt:lpstr>三极春联字体简</vt:lpstr>
      <vt:lpstr>思源黑体 CN Bold</vt:lpstr>
      <vt:lpstr>思源黑体 Normal</vt:lpstr>
      <vt:lpstr>宋体</vt:lpstr>
      <vt:lpstr>微软雅黑</vt:lpstr>
      <vt:lpstr>微软雅黑 Light</vt:lpstr>
      <vt:lpstr>Arial</vt:lpstr>
      <vt:lpstr>Calibri</vt:lpstr>
      <vt:lpstr>Calibri Light</vt:lpstr>
      <vt:lpstr>Segoe UI</vt:lpstr>
      <vt:lpstr>Wingdings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2022-10-13T22:44:40Z</cp:lastPrinted>
  <dcterms:created xsi:type="dcterms:W3CDTF">2022-10-13T22:44:40Z</dcterms:created>
  <dcterms:modified xsi:type="dcterms:W3CDTF">2023-03-28T08:16:46Z</dcterms:modified>
</cp:coreProperties>
</file>