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2"/>
  </p:sldMasterIdLst>
  <p:notesMasterIdLst>
    <p:notesMasterId r:id="rId23"/>
  </p:notesMasterIdLst>
  <p:sldIdLst>
    <p:sldId id="286" r:id="rId3"/>
    <p:sldId id="287" r:id="rId4"/>
    <p:sldId id="281" r:id="rId5"/>
    <p:sldId id="288" r:id="rId6"/>
    <p:sldId id="290" r:id="rId7"/>
    <p:sldId id="289" r:id="rId8"/>
    <p:sldId id="291" r:id="rId9"/>
    <p:sldId id="292" r:id="rId10"/>
    <p:sldId id="293" r:id="rId11"/>
    <p:sldId id="295" r:id="rId12"/>
    <p:sldId id="296" r:id="rId13"/>
    <p:sldId id="297" r:id="rId14"/>
    <p:sldId id="299" r:id="rId15"/>
    <p:sldId id="298" r:id="rId16"/>
    <p:sldId id="300" r:id="rId17"/>
    <p:sldId id="301" r:id="rId18"/>
    <p:sldId id="304" r:id="rId19"/>
    <p:sldId id="305" r:id="rId20"/>
    <p:sldId id="306" r:id="rId21"/>
    <p:sldId id="307" r:id="rId22"/>
  </p:sldIdLst>
  <p:sldSz cx="12192000" cy="6858000"/>
  <p:notesSz cx="7104063" cy="10234613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95D5D"/>
    <a:srgbClr val="ED7D31"/>
    <a:srgbClr val="7BE55C"/>
    <a:srgbClr val="01A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9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4" d="100"/>
        <a:sy n="5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475AB-FCE0-4E89-88EC-3E6D69ABA9B5}" type="datetimeFigureOut">
              <a:rPr lang="zh-CN" altLang="en-US" smtClean="0"/>
              <a:pPr/>
              <a:t>2023/4/4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B680A-222F-41DB-81D8-7FF0BE30C2B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8064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26281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1092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4072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86558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13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1026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14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96559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15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03427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16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73926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17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37098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18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3940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19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5246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2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2016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34373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3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1241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4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5638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5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1908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6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4483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7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01984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8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63052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9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0115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accent4">
            <a:alpha val="3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2023/4/4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2023/4/4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807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3176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548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892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7631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9281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1956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6478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57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2023/4/4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7393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790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2023/4/4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2023/4/4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2023/4/4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2023/4/4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2023/4/4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2023/4/4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2023/4/4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0"/>
            <a:r>
              <a:rPr lang="zh-CN" altLang="en-US"/>
              <a:t>第二级</a:t>
            </a:r>
          </a:p>
          <a:p>
            <a:pPr lvl="0"/>
            <a:r>
              <a:rPr lang="zh-CN" altLang="en-US"/>
              <a:t>第三级</a:t>
            </a:r>
          </a:p>
          <a:p>
            <a:pPr lvl="0"/>
            <a:r>
              <a:rPr lang="zh-CN" altLang="en-US"/>
              <a:t>第四级</a:t>
            </a:r>
          </a:p>
          <a:p>
            <a:pPr lvl="0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202X/3/31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‹#›</a:t>
            </a:r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-1"/>
            <a:ext cx="12192000" cy="68580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932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9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7.emf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 标题-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8931" y="-46406"/>
            <a:ext cx="1699895" cy="1651635"/>
          </a:xfrm>
          <a:prstGeom prst="rect">
            <a:avLst/>
          </a:prstGeom>
        </p:spPr>
      </p:pic>
      <p:pic>
        <p:nvPicPr>
          <p:cNvPr id="6" name="图片 5" descr="未 标题 -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05469" y="173597"/>
            <a:ext cx="2521585" cy="22123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6800" y="2078944"/>
            <a:ext cx="10058400" cy="171077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7842" y="1732085"/>
            <a:ext cx="3244703" cy="53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126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075" y="234950"/>
            <a:ext cx="396049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accent6">
                    <a:lumMod val="50000"/>
                  </a:schemeClr>
                </a:solidFill>
                <a:latin typeface="微软雅黑"/>
                <a:ea typeface="微软雅黑"/>
                <a:sym typeface="微软雅黑"/>
              </a:rPr>
              <a:t>森林火灾的案例</a:t>
            </a:r>
            <a:endParaRPr lang="zh-CN" altLang="en-US" sz="2400" dirty="0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33" name="图片 32" descr="未 标题-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265" y="73025"/>
            <a:ext cx="803275" cy="781050"/>
          </a:xfrm>
          <a:prstGeom prst="rect">
            <a:avLst/>
          </a:prstGeom>
        </p:spPr>
      </p:pic>
      <p:sp>
        <p:nvSpPr>
          <p:cNvPr id="41" name="TextBox 13"/>
          <p:cNvSpPr txBox="1"/>
          <p:nvPr/>
        </p:nvSpPr>
        <p:spPr>
          <a:xfrm>
            <a:off x="1875535" y="1539705"/>
            <a:ext cx="7705193" cy="36657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>
                <a:latin typeface="微软雅黑"/>
                <a:ea typeface="微软雅黑"/>
                <a:sym typeface="微软雅黑"/>
              </a:rPr>
              <a:t>202X</a:t>
            </a:r>
            <a:r>
              <a:rPr lang="zh-CN" altLang="en-US">
                <a:latin typeface="微软雅黑"/>
                <a:ea typeface="微软雅黑"/>
                <a:sym typeface="微软雅黑"/>
              </a:rPr>
              <a:t>年</a:t>
            </a:r>
            <a:r>
              <a:rPr lang="en-US" altLang="zh-CN">
                <a:latin typeface="微软雅黑"/>
                <a:ea typeface="微软雅黑"/>
                <a:sym typeface="微软雅黑"/>
              </a:rPr>
              <a:t>3</a:t>
            </a:r>
            <a:r>
              <a:rPr lang="zh-CN" altLang="en-US">
                <a:latin typeface="微软雅黑"/>
                <a:ea typeface="微软雅黑"/>
                <a:sym typeface="微软雅黑"/>
              </a:rPr>
              <a:t>月</a:t>
            </a:r>
            <a:r>
              <a:rPr lang="en-US" altLang="zh-CN">
                <a:latin typeface="微软雅黑"/>
                <a:ea typeface="微软雅黑"/>
                <a:sym typeface="微软雅黑"/>
              </a:rPr>
              <a:t>8</a:t>
            </a:r>
            <a:r>
              <a:rPr lang="zh-CN" altLang="en-US">
                <a:latin typeface="微软雅黑"/>
                <a:ea typeface="微软雅黑"/>
                <a:sym typeface="微软雅黑"/>
              </a:rPr>
              <a:t>日云南大理突发森林火灾 过火面积</a:t>
            </a:r>
            <a:r>
              <a:rPr lang="en-US" altLang="zh-CN">
                <a:latin typeface="微软雅黑"/>
                <a:ea typeface="微软雅黑"/>
                <a:sym typeface="微软雅黑"/>
              </a:rPr>
              <a:t>2000</a:t>
            </a:r>
            <a:r>
              <a:rPr lang="zh-CN" altLang="en-US">
                <a:latin typeface="微软雅黑"/>
                <a:ea typeface="微软雅黑"/>
                <a:sym typeface="微软雅黑"/>
              </a:rPr>
              <a:t>多亩</a:t>
            </a:r>
            <a:endParaRPr lang="zh-CN" altLang="en-US" sz="2000" dirty="0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8" name="图片 3379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240765" y="2485199"/>
            <a:ext cx="3925692" cy="295592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9" name="图片 3481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815477" y="2594382"/>
            <a:ext cx="4242550" cy="294837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7110608A-A747-408F-9003-8E31360C838F}"/>
              </a:ext>
            </a:extLst>
          </p:cNvPr>
          <p:cNvSpPr/>
          <p:nvPr/>
        </p:nvSpPr>
        <p:spPr>
          <a:xfrm>
            <a:off x="1592860" y="906875"/>
            <a:ext cx="1801504" cy="562801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xmlns="" id="{90CAAD3F-B47E-4836-BB82-6972A058BE4C}"/>
              </a:ext>
            </a:extLst>
          </p:cNvPr>
          <p:cNvSpPr txBox="1"/>
          <p:nvPr/>
        </p:nvSpPr>
        <p:spPr>
          <a:xfrm>
            <a:off x="1875535" y="906875"/>
            <a:ext cx="123615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5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案例</a:t>
            </a:r>
            <a:r>
              <a:rPr lang="en-US" altLang="zh-CN" sz="25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1</a:t>
            </a:r>
            <a:endParaRPr lang="zh-CN" altLang="en-US" sz="2500" dirty="0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2286940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" grpId="0"/>
      <p:bldP spid="3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075" y="234950"/>
            <a:ext cx="396049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accent6">
                    <a:lumMod val="50000"/>
                  </a:schemeClr>
                </a:solidFill>
                <a:latin typeface="微软雅黑"/>
                <a:ea typeface="微软雅黑"/>
                <a:sym typeface="微软雅黑"/>
              </a:rPr>
              <a:t>森林火灾的案例</a:t>
            </a:r>
            <a:endParaRPr lang="zh-CN" altLang="en-US" sz="2400" dirty="0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33" name="图片 32" descr="未 标题-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265" y="73025"/>
            <a:ext cx="803275" cy="781050"/>
          </a:xfrm>
          <a:prstGeom prst="rect">
            <a:avLst/>
          </a:prstGeom>
        </p:spPr>
      </p:pic>
      <p:sp>
        <p:nvSpPr>
          <p:cNvPr id="41" name="TextBox 13"/>
          <p:cNvSpPr txBox="1"/>
          <p:nvPr/>
        </p:nvSpPr>
        <p:spPr>
          <a:xfrm>
            <a:off x="1875535" y="1539705"/>
            <a:ext cx="9015378" cy="78207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>
                <a:latin typeface="微软雅黑"/>
                <a:ea typeface="微软雅黑"/>
                <a:sym typeface="微软雅黑"/>
              </a:rPr>
              <a:t>2004</a:t>
            </a:r>
            <a:r>
              <a:rPr lang="zh-CN" altLang="en-US">
                <a:latin typeface="微软雅黑"/>
                <a:ea typeface="微软雅黑"/>
                <a:sym typeface="微软雅黑"/>
              </a:rPr>
              <a:t>年，在福建省某镇一个山场。因有一个农民在菜地里烧杂草不小心引发森林火灾，受害森林面积达</a:t>
            </a:r>
            <a:r>
              <a:rPr lang="en-US" altLang="zh-CN">
                <a:latin typeface="微软雅黑"/>
                <a:ea typeface="微软雅黑"/>
                <a:sym typeface="微软雅黑"/>
              </a:rPr>
              <a:t>28</a:t>
            </a:r>
            <a:r>
              <a:rPr lang="zh-CN" altLang="en-US">
                <a:latin typeface="微软雅黑"/>
                <a:ea typeface="微软雅黑"/>
                <a:sym typeface="微软雅黑"/>
              </a:rPr>
              <a:t>公顷，火灾延续</a:t>
            </a:r>
            <a:r>
              <a:rPr lang="en-US" altLang="zh-CN">
                <a:latin typeface="微软雅黑"/>
                <a:ea typeface="微软雅黑"/>
                <a:sym typeface="微软雅黑"/>
              </a:rPr>
              <a:t>19</a:t>
            </a:r>
            <a:r>
              <a:rPr lang="zh-CN" altLang="en-US">
                <a:latin typeface="微软雅黑"/>
                <a:ea typeface="微软雅黑"/>
                <a:sym typeface="微软雅黑"/>
              </a:rPr>
              <a:t>小时，扑火直接费用</a:t>
            </a:r>
            <a:r>
              <a:rPr lang="en-US" altLang="zh-CN">
                <a:latin typeface="微软雅黑"/>
                <a:ea typeface="微软雅黑"/>
                <a:sym typeface="微软雅黑"/>
              </a:rPr>
              <a:t>2.6</a:t>
            </a:r>
            <a:r>
              <a:rPr lang="zh-CN" altLang="en-US">
                <a:latin typeface="微软雅黑"/>
                <a:ea typeface="微软雅黑"/>
                <a:sym typeface="微软雅黑"/>
              </a:rPr>
              <a:t>万元！造成</a:t>
            </a:r>
            <a:r>
              <a:rPr lang="en-US" altLang="zh-CN">
                <a:latin typeface="微软雅黑"/>
                <a:ea typeface="微软雅黑"/>
                <a:sym typeface="微软雅黑"/>
              </a:rPr>
              <a:t>8</a:t>
            </a:r>
            <a:r>
              <a:rPr lang="zh-CN" altLang="en-US">
                <a:latin typeface="微软雅黑"/>
                <a:ea typeface="微软雅黑"/>
                <a:sym typeface="微软雅黑"/>
              </a:rPr>
              <a:t>人死亡！</a:t>
            </a:r>
            <a:endParaRPr lang="zh-CN" altLang="en-US" dirty="0"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8" name="图片 3379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063344" y="2656295"/>
            <a:ext cx="3925692" cy="26171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pic>
        <p:nvPicPr>
          <p:cNvPr id="9" name="图片 34819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648363" y="2612700"/>
            <a:ext cx="4242550" cy="26171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7110608A-A747-408F-9003-8E31360C838F}"/>
              </a:ext>
            </a:extLst>
          </p:cNvPr>
          <p:cNvSpPr/>
          <p:nvPr/>
        </p:nvSpPr>
        <p:spPr>
          <a:xfrm>
            <a:off x="1592860" y="906875"/>
            <a:ext cx="1801504" cy="562801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xmlns="" id="{90CAAD3F-B47E-4836-BB82-6972A058BE4C}"/>
              </a:ext>
            </a:extLst>
          </p:cNvPr>
          <p:cNvSpPr txBox="1"/>
          <p:nvPr/>
        </p:nvSpPr>
        <p:spPr>
          <a:xfrm>
            <a:off x="1875535" y="906875"/>
            <a:ext cx="123615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5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案例</a:t>
            </a:r>
            <a:r>
              <a:rPr lang="en-US" altLang="zh-CN" sz="25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2</a:t>
            </a:r>
            <a:endParaRPr lang="zh-CN" altLang="en-US" sz="2500" dirty="0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37595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" grpId="0"/>
      <p:bldP spid="3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075" y="234950"/>
            <a:ext cx="396049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accent6">
                    <a:lumMod val="50000"/>
                  </a:schemeClr>
                </a:solidFill>
                <a:latin typeface="微软雅黑"/>
                <a:ea typeface="微软雅黑"/>
                <a:sym typeface="微软雅黑"/>
              </a:rPr>
              <a:t>森林火灾的案例</a:t>
            </a:r>
            <a:endParaRPr lang="zh-CN" altLang="en-US" sz="2400" dirty="0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33" name="图片 32" descr="未 标题-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265" y="73025"/>
            <a:ext cx="803275" cy="781050"/>
          </a:xfrm>
          <a:prstGeom prst="rect">
            <a:avLst/>
          </a:prstGeom>
        </p:spPr>
      </p:pic>
      <p:sp>
        <p:nvSpPr>
          <p:cNvPr id="41" name="TextBox 13"/>
          <p:cNvSpPr txBox="1"/>
          <p:nvPr/>
        </p:nvSpPr>
        <p:spPr>
          <a:xfrm>
            <a:off x="1875534" y="1539705"/>
            <a:ext cx="9124561" cy="78207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>
                <a:latin typeface="微软雅黑"/>
                <a:ea typeface="微软雅黑"/>
                <a:sym typeface="微软雅黑"/>
              </a:rPr>
              <a:t>2006</a:t>
            </a:r>
            <a:r>
              <a:rPr lang="zh-CN" altLang="en-US">
                <a:latin typeface="微软雅黑"/>
                <a:ea typeface="微软雅黑"/>
                <a:sym typeface="微软雅黑"/>
              </a:rPr>
              <a:t>年，某国有林场因村民因抽烟引发森林火灾。森林草地受害面积</a:t>
            </a:r>
            <a:r>
              <a:rPr lang="en-US" altLang="zh-CN">
                <a:latin typeface="微软雅黑"/>
                <a:ea typeface="微软雅黑"/>
                <a:sym typeface="微软雅黑"/>
              </a:rPr>
              <a:t>1000</a:t>
            </a:r>
            <a:r>
              <a:rPr lang="zh-CN" altLang="en-US">
                <a:latin typeface="微软雅黑"/>
                <a:ea typeface="微软雅黑"/>
                <a:sym typeface="微软雅黑"/>
              </a:rPr>
              <a:t>多亩，</a:t>
            </a:r>
            <a:r>
              <a:rPr lang="en-US" altLang="zh-CN">
                <a:latin typeface="微软雅黑"/>
                <a:ea typeface="微软雅黑"/>
                <a:sym typeface="微软雅黑"/>
              </a:rPr>
              <a:t>4</a:t>
            </a:r>
            <a:r>
              <a:rPr lang="zh-CN" altLang="en-US">
                <a:latin typeface="微软雅黑"/>
                <a:ea typeface="微软雅黑"/>
                <a:sym typeface="微软雅黑"/>
              </a:rPr>
              <a:t>名扑救人员死亡！</a:t>
            </a:r>
            <a:endParaRPr lang="zh-CN" altLang="en-US" dirty="0"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8" name="图片 3379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819912" y="2486897"/>
            <a:ext cx="4570515" cy="3008090"/>
          </a:xfrm>
          <a:prstGeom prst="ellipse">
            <a:avLst/>
          </a:prstGeom>
          <a:ln w="63500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/>
        </p:spPr>
      </p:pic>
      <p:pic>
        <p:nvPicPr>
          <p:cNvPr id="9" name="图片 34819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648363" y="2492757"/>
            <a:ext cx="4242550" cy="3002230"/>
          </a:xfrm>
          <a:prstGeom prst="ellipse">
            <a:avLst/>
          </a:prstGeom>
          <a:ln w="63500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/>
        </p:spPr>
      </p:pic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7110608A-A747-408F-9003-8E31360C838F}"/>
              </a:ext>
            </a:extLst>
          </p:cNvPr>
          <p:cNvSpPr/>
          <p:nvPr/>
        </p:nvSpPr>
        <p:spPr>
          <a:xfrm>
            <a:off x="1592860" y="906875"/>
            <a:ext cx="1801504" cy="562801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xmlns="" id="{90CAAD3F-B47E-4836-BB82-6972A058BE4C}"/>
              </a:ext>
            </a:extLst>
          </p:cNvPr>
          <p:cNvSpPr txBox="1"/>
          <p:nvPr/>
        </p:nvSpPr>
        <p:spPr>
          <a:xfrm>
            <a:off x="1875535" y="906875"/>
            <a:ext cx="123615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5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案例</a:t>
            </a:r>
            <a:r>
              <a:rPr lang="en-US" altLang="zh-CN" sz="25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3</a:t>
            </a:r>
            <a:endParaRPr lang="zh-CN" altLang="en-US" sz="2500" dirty="0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3803358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" grpId="0"/>
      <p:bldP spid="3" grpId="0" animBg="1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9617" y="144733"/>
            <a:ext cx="2827175" cy="2827175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4988279" y="1773140"/>
            <a:ext cx="1486046" cy="899671"/>
            <a:chOff x="995374" y="2209801"/>
            <a:chExt cx="1114425" cy="674687"/>
          </a:xfrm>
        </p:grpSpPr>
        <p:pic>
          <p:nvPicPr>
            <p:cNvPr id="8" name="图片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374" y="2209801"/>
              <a:ext cx="1114425" cy="674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文本框 29"/>
            <p:cNvSpPr txBox="1">
              <a:spLocks noChangeArrowheads="1"/>
            </p:cNvSpPr>
            <p:nvPr/>
          </p:nvSpPr>
          <p:spPr bwMode="auto">
            <a:xfrm>
              <a:off x="1506094" y="2316163"/>
              <a:ext cx="503238" cy="437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>
                  <a:solidFill>
                    <a:schemeClr val="accent2"/>
                  </a:solidFill>
                  <a:latin typeface="微软雅黑"/>
                  <a:ea typeface="微软雅黑"/>
                  <a:sym typeface="微软雅黑"/>
                </a:rPr>
                <a:t>04</a:t>
              </a:r>
              <a:endParaRPr lang="zh-CN" altLang="en-US" sz="3200" dirty="0">
                <a:solidFill>
                  <a:schemeClr val="accent2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10" name="文本框 31"/>
          <p:cNvSpPr txBox="1">
            <a:spLocks noChangeArrowheads="1"/>
          </p:cNvSpPr>
          <p:nvPr/>
        </p:nvSpPr>
        <p:spPr bwMode="auto">
          <a:xfrm>
            <a:off x="3191715" y="3304962"/>
            <a:ext cx="629728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800" b="1" dirty="0">
                <a:solidFill>
                  <a:schemeClr val="accent6">
                    <a:lumMod val="50000"/>
                  </a:schemeClr>
                </a:solidFill>
                <a:latin typeface="微软雅黑"/>
                <a:ea typeface="微软雅黑"/>
                <a:sym typeface="微软雅黑"/>
              </a:rPr>
              <a:t>如何有效防止森林火灾</a:t>
            </a:r>
          </a:p>
        </p:txBody>
      </p:sp>
      <p:pic>
        <p:nvPicPr>
          <p:cNvPr id="12" name="图片 11" descr="未 标题-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1040"/>
            <a:ext cx="1699895" cy="1651635"/>
          </a:xfrm>
          <a:prstGeom prst="rect">
            <a:avLst/>
          </a:prstGeom>
        </p:spPr>
      </p:pic>
      <p:pic>
        <p:nvPicPr>
          <p:cNvPr id="14" name="图片 13" descr="未 标题 -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4022" y="666970"/>
            <a:ext cx="2521585" cy="221234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4881" y="4554909"/>
            <a:ext cx="5574245" cy="260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45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075" y="234950"/>
            <a:ext cx="396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accent6">
                    <a:lumMod val="50000"/>
                  </a:schemeClr>
                </a:solidFill>
                <a:latin typeface="微软雅黑"/>
                <a:ea typeface="微软雅黑"/>
                <a:sym typeface="微软雅黑"/>
              </a:rPr>
              <a:t>如何有效防止森林火灾</a:t>
            </a:r>
            <a:endParaRPr lang="zh-CN" altLang="en-US" sz="2400" dirty="0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33" name="图片 32" descr="未 标题-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265" y="73025"/>
            <a:ext cx="803275" cy="781050"/>
          </a:xfrm>
          <a:prstGeom prst="rect">
            <a:avLst/>
          </a:prstGeom>
        </p:spPr>
      </p:pic>
      <p:sp>
        <p:nvSpPr>
          <p:cNvPr id="41" name="TextBox 13"/>
          <p:cNvSpPr txBox="1"/>
          <p:nvPr/>
        </p:nvSpPr>
        <p:spPr>
          <a:xfrm>
            <a:off x="1948290" y="2386618"/>
            <a:ext cx="4147710" cy="276998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dirty="0">
                <a:latin typeface="微软雅黑"/>
                <a:ea typeface="微软雅黑"/>
                <a:sym typeface="微软雅黑"/>
              </a:rPr>
              <a:t>据国家林业局有关负责人介绍，扑救林火有人工扑打、用土灭火、用水灭火、用气灭火、以火灭火、开设防火线阻止火灾蔓延、人工降雨、风力灭火机、化学灭火、爆炸灭火和航空灭火等基本方法</a:t>
            </a:r>
          </a:p>
        </p:txBody>
      </p:sp>
      <p:pic>
        <p:nvPicPr>
          <p:cNvPr id="8" name="图片 3379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50999" y="1619162"/>
            <a:ext cx="3712221" cy="3415243"/>
          </a:xfrm>
          <a:prstGeom prst="ellipse">
            <a:avLst/>
          </a:prstGeom>
          <a:ln w="63500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/>
        </p:spPr>
      </p:pic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7110608A-A747-408F-9003-8E31360C838F}"/>
              </a:ext>
            </a:extLst>
          </p:cNvPr>
          <p:cNvSpPr/>
          <p:nvPr/>
        </p:nvSpPr>
        <p:spPr>
          <a:xfrm>
            <a:off x="1387465" y="1337762"/>
            <a:ext cx="5477614" cy="562801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xmlns="" id="{90CAAD3F-B47E-4836-BB82-6972A058BE4C}"/>
              </a:ext>
            </a:extLst>
          </p:cNvPr>
          <p:cNvSpPr txBox="1"/>
          <p:nvPr/>
        </p:nvSpPr>
        <p:spPr>
          <a:xfrm>
            <a:off x="1670140" y="1337762"/>
            <a:ext cx="578085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500" dirty="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森林火灾扑救的基本方法有哪几种？</a:t>
            </a:r>
          </a:p>
          <a:p>
            <a:endParaRPr lang="zh-CN" altLang="en-US" sz="2500" dirty="0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38059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" grpId="0"/>
      <p:bldP spid="3" grpId="0" animBg="1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075" y="234950"/>
            <a:ext cx="396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accent6">
                    <a:lumMod val="50000"/>
                  </a:schemeClr>
                </a:solidFill>
                <a:latin typeface="微软雅黑"/>
                <a:ea typeface="微软雅黑"/>
                <a:sym typeface="微软雅黑"/>
              </a:rPr>
              <a:t>如何有效防止森林火灾</a:t>
            </a:r>
            <a:endParaRPr lang="zh-CN" altLang="en-US" sz="2400" dirty="0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33" name="图片 32" descr="未 标题-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265" y="73025"/>
            <a:ext cx="803275" cy="781050"/>
          </a:xfrm>
          <a:prstGeom prst="rect">
            <a:avLst/>
          </a:prstGeom>
        </p:spPr>
      </p:pic>
      <p:sp>
        <p:nvSpPr>
          <p:cNvPr id="41" name="TextBox 13"/>
          <p:cNvSpPr txBox="1"/>
          <p:nvPr/>
        </p:nvSpPr>
        <p:spPr>
          <a:xfrm>
            <a:off x="3310544" y="1143759"/>
            <a:ext cx="8167224" cy="457048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     一、不准在林缘林内烧田埂、田坎杂草，稻草和枯萎作物。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     二、不准在林缘林内点火把照明。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     三、不准在林缘林内吸烟丢烟头。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     四、不准在林缘林内烧炭、烧火土。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     五、不准在林缘林内上坟烧香纸、燃放鞭炮。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     六、不准在林缘林内生火做饭、生火取暖。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     七、不准在林缘林内玩火。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     八、不准在林缘林内烧草山、毁林烧荒开垦。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     九、不准在林缘林内使用土制火枪狩猎和烧火、驱蜂、驱兽。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     十、不准携带火机、火柴、易燃易爆品进入山林。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zh-CN" altLang="en-US" dirty="0">
              <a:latin typeface="微软雅黑"/>
              <a:ea typeface="微软雅黑"/>
              <a:sym typeface="微软雅黑"/>
            </a:endParaRPr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7110608A-A747-408F-9003-8E31360C838F}"/>
              </a:ext>
            </a:extLst>
          </p:cNvPr>
          <p:cNvSpPr/>
          <p:nvPr/>
        </p:nvSpPr>
        <p:spPr>
          <a:xfrm>
            <a:off x="1954432" y="1817556"/>
            <a:ext cx="625890" cy="280132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xmlns="" id="{90CAAD3F-B47E-4836-BB82-6972A058BE4C}"/>
              </a:ext>
            </a:extLst>
          </p:cNvPr>
          <p:cNvSpPr txBox="1"/>
          <p:nvPr/>
        </p:nvSpPr>
        <p:spPr>
          <a:xfrm>
            <a:off x="1982684" y="1928793"/>
            <a:ext cx="569387" cy="260614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500" spc="3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森林防火十不准</a:t>
            </a:r>
            <a:endParaRPr lang="zh-CN" altLang="en-US" sz="2500" spc="300" dirty="0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41034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" grpId="0"/>
      <p:bldP spid="3" grpId="0" animBg="1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075" y="234950"/>
            <a:ext cx="396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accent6">
                    <a:lumMod val="50000"/>
                  </a:schemeClr>
                </a:solidFill>
                <a:latin typeface="微软雅黑"/>
                <a:ea typeface="微软雅黑"/>
                <a:sym typeface="微软雅黑"/>
              </a:rPr>
              <a:t>如何有效防止森林火灾</a:t>
            </a:r>
            <a:endParaRPr lang="zh-CN" altLang="en-US" sz="2400" dirty="0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33" name="图片 32" descr="未 标题-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265" y="73025"/>
            <a:ext cx="803275" cy="781050"/>
          </a:xfrm>
          <a:prstGeom prst="rect">
            <a:avLst/>
          </a:prstGeom>
        </p:spPr>
      </p:pic>
      <p:sp>
        <p:nvSpPr>
          <p:cNvPr id="41" name="TextBox 13"/>
          <p:cNvSpPr txBox="1"/>
          <p:nvPr/>
        </p:nvSpPr>
        <p:spPr>
          <a:xfrm>
            <a:off x="1509378" y="2455963"/>
            <a:ext cx="4466158" cy="157844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dirty="0">
                <a:latin typeface="微软雅黑"/>
                <a:ea typeface="微软雅黑"/>
                <a:sym typeface="微软雅黑"/>
              </a:rPr>
              <a:t>如果违反了森林防火条例，在野外用火将会受到</a:t>
            </a:r>
            <a:r>
              <a:rPr lang="en-US" altLang="zh-CN" dirty="0">
                <a:latin typeface="微软雅黑"/>
                <a:ea typeface="微软雅黑"/>
                <a:sym typeface="微软雅黑"/>
              </a:rPr>
              <a:t>200</a:t>
            </a:r>
            <a:r>
              <a:rPr lang="zh-CN" altLang="en-US" dirty="0">
                <a:latin typeface="微软雅黑"/>
                <a:ea typeface="微软雅黑"/>
                <a:sym typeface="微软雅黑"/>
              </a:rPr>
              <a:t>至</a:t>
            </a:r>
            <a:r>
              <a:rPr lang="en-US" altLang="zh-CN" dirty="0">
                <a:latin typeface="微软雅黑"/>
                <a:ea typeface="微软雅黑"/>
                <a:sym typeface="微软雅黑"/>
              </a:rPr>
              <a:t>3000</a:t>
            </a:r>
            <a:r>
              <a:rPr lang="zh-CN" altLang="en-US" dirty="0">
                <a:latin typeface="微软雅黑"/>
                <a:ea typeface="微软雅黑"/>
                <a:sym typeface="微软雅黑"/>
              </a:rPr>
              <a:t>元的罚款，对于引发森林火灾情节严重的将会受到刑事处罚。</a:t>
            </a:r>
          </a:p>
        </p:txBody>
      </p:sp>
      <p:pic>
        <p:nvPicPr>
          <p:cNvPr id="8" name="图片 3379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588769" y="1337762"/>
            <a:ext cx="4761683" cy="357321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/>
        </p:spPr>
      </p:pic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7110608A-A747-408F-9003-8E31360C838F}"/>
              </a:ext>
            </a:extLst>
          </p:cNvPr>
          <p:cNvSpPr/>
          <p:nvPr/>
        </p:nvSpPr>
        <p:spPr>
          <a:xfrm>
            <a:off x="1387465" y="1337762"/>
            <a:ext cx="2856989" cy="562801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xmlns="" id="{90CAAD3F-B47E-4836-BB82-6972A058BE4C}"/>
              </a:ext>
            </a:extLst>
          </p:cNvPr>
          <p:cNvSpPr txBox="1"/>
          <p:nvPr/>
        </p:nvSpPr>
        <p:spPr>
          <a:xfrm>
            <a:off x="1850572" y="1337762"/>
            <a:ext cx="57808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500" spc="3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你知道吗？</a:t>
            </a:r>
            <a:endParaRPr lang="zh-CN" altLang="en-US" sz="2500" spc="300" dirty="0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967194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" grpId="0"/>
      <p:bldP spid="3" grpId="0" animBg="1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xmlns="" id="{04175576-0804-41E3-9C4F-62D97DFFB081}"/>
              </a:ext>
            </a:extLst>
          </p:cNvPr>
          <p:cNvSpPr/>
          <p:nvPr/>
        </p:nvSpPr>
        <p:spPr>
          <a:xfrm>
            <a:off x="3121925" y="936010"/>
            <a:ext cx="4229286" cy="5142061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0075" y="234950"/>
            <a:ext cx="3960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accent6">
                    <a:lumMod val="50000"/>
                  </a:schemeClr>
                </a:solidFill>
                <a:latin typeface="微软雅黑"/>
                <a:ea typeface="微软雅黑"/>
                <a:sym typeface="微软雅黑"/>
              </a:rPr>
              <a:t>如何有效防止森林火灾</a:t>
            </a:r>
            <a:endParaRPr lang="zh-CN" altLang="en-US" sz="2400" dirty="0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33" name="图片 32" descr="未 标题-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265" y="73025"/>
            <a:ext cx="803275" cy="781050"/>
          </a:xfrm>
          <a:prstGeom prst="rect">
            <a:avLst/>
          </a:prstGeom>
        </p:spPr>
      </p:pic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7110608A-A747-408F-9003-8E31360C838F}"/>
              </a:ext>
            </a:extLst>
          </p:cNvPr>
          <p:cNvSpPr/>
          <p:nvPr/>
        </p:nvSpPr>
        <p:spPr>
          <a:xfrm>
            <a:off x="1757211" y="1817556"/>
            <a:ext cx="625890" cy="280132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xmlns="" id="{90CAAD3F-B47E-4836-BB82-6972A058BE4C}"/>
              </a:ext>
            </a:extLst>
          </p:cNvPr>
          <p:cNvSpPr txBox="1"/>
          <p:nvPr/>
        </p:nvSpPr>
        <p:spPr>
          <a:xfrm>
            <a:off x="1785463" y="1928793"/>
            <a:ext cx="569387" cy="260614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500" spc="3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森林防火拍手歌</a:t>
            </a:r>
            <a:endParaRPr lang="zh-CN" altLang="en-US" sz="2500" spc="300" dirty="0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7" name="TextBox 13">
            <a:extLst>
              <a:ext uri="{FF2B5EF4-FFF2-40B4-BE49-F238E27FC236}">
                <a16:creationId xmlns:a16="http://schemas.microsoft.com/office/drawing/2014/main" xmlns="" id="{ABEC1522-3C84-435F-8BDC-13E7434ED866}"/>
              </a:ext>
            </a:extLst>
          </p:cNvPr>
          <p:cNvSpPr txBox="1"/>
          <p:nvPr/>
        </p:nvSpPr>
        <p:spPr>
          <a:xfrm>
            <a:off x="3516220" y="1024054"/>
            <a:ext cx="3960495" cy="4985980"/>
          </a:xfrm>
          <a:prstGeom prst="rect">
            <a:avLst/>
          </a:prstGeom>
          <a:noFill/>
        </p:spPr>
        <p:txBody>
          <a:bodyPr wrap="square" lIns="0" tIns="0" rIns="0" bIns="0" numCol="1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你拍一，我拍一，咱们不玩打火机；</a:t>
            </a:r>
          </a:p>
          <a:p>
            <a:pPr>
              <a:lnSpc>
                <a:spcPct val="150000"/>
              </a:lnSpc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你拍二，我拍二，咱俩宣传做伙伴；</a:t>
            </a:r>
          </a:p>
          <a:p>
            <a:pPr>
              <a:lnSpc>
                <a:spcPct val="150000"/>
              </a:lnSpc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你拍三，我拍三，不乱动用火和电；</a:t>
            </a:r>
          </a:p>
          <a:p>
            <a:pPr>
              <a:lnSpc>
                <a:spcPct val="150000"/>
              </a:lnSpc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你拍四，我拍四，不玩鞭炮和摩丝；</a:t>
            </a:r>
          </a:p>
          <a:p>
            <a:pPr>
              <a:lnSpc>
                <a:spcPct val="150000"/>
              </a:lnSpc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你拍五，我拍五，爸爸抽烟我监督；</a:t>
            </a:r>
          </a:p>
          <a:p>
            <a:pPr>
              <a:lnSpc>
                <a:spcPct val="150000"/>
              </a:lnSpc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你拍六，我拍六，火警电话一一九；</a:t>
            </a:r>
          </a:p>
          <a:p>
            <a:pPr>
              <a:lnSpc>
                <a:spcPct val="150000"/>
              </a:lnSpc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你拍七，我拍七，做完饭后关煤气；</a:t>
            </a:r>
          </a:p>
          <a:p>
            <a:pPr>
              <a:lnSpc>
                <a:spcPct val="150000"/>
              </a:lnSpc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你拍八，我拍八，报清门牌和号码；</a:t>
            </a:r>
          </a:p>
          <a:p>
            <a:pPr>
              <a:lnSpc>
                <a:spcPct val="150000"/>
              </a:lnSpc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你拍九，我拍九，学会逃生和自救；</a:t>
            </a:r>
          </a:p>
          <a:p>
            <a:pPr>
              <a:lnSpc>
                <a:spcPct val="150000"/>
              </a:lnSpc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你拍十，我拍十，报完火警留地址；</a:t>
            </a:r>
          </a:p>
          <a:p>
            <a:pPr>
              <a:lnSpc>
                <a:spcPct val="150000"/>
              </a:lnSpc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我和你，你和我，大家都要来防火；</a:t>
            </a:r>
          </a:p>
          <a:p>
            <a:pPr>
              <a:lnSpc>
                <a:spcPct val="150000"/>
              </a:lnSpc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从小学唱防火歌，消防安全记心窝。</a:t>
            </a:r>
            <a:endParaRPr lang="zh-CN" altLang="en-US" dirty="0"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DB61A07B-91ED-4C1D-811E-74C36276614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86317" y="1081871"/>
            <a:ext cx="3352652" cy="469425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60015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3" grpId="0" animBg="1"/>
      <p:bldP spid="10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075" y="234950"/>
            <a:ext cx="396049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accent6">
                    <a:lumMod val="50000"/>
                  </a:schemeClr>
                </a:solidFill>
                <a:latin typeface="微软雅黑"/>
                <a:ea typeface="微软雅黑"/>
                <a:sym typeface="微软雅黑"/>
              </a:rPr>
              <a:t>如何有效防止森林火灾</a:t>
            </a:r>
            <a:endParaRPr lang="zh-CN" altLang="en-US" sz="2400" dirty="0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33" name="图片 32" descr="未 标题-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265" y="73025"/>
            <a:ext cx="803275" cy="781050"/>
          </a:xfrm>
          <a:prstGeom prst="rect">
            <a:avLst/>
          </a:prstGeom>
        </p:spPr>
      </p:pic>
      <p:sp>
        <p:nvSpPr>
          <p:cNvPr id="41" name="TextBox 13"/>
          <p:cNvSpPr txBox="1"/>
          <p:nvPr/>
        </p:nvSpPr>
        <p:spPr>
          <a:xfrm>
            <a:off x="6604328" y="2159692"/>
            <a:ext cx="6210272" cy="249299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>
                <a:latin typeface="微软雅黑"/>
                <a:ea typeface="微软雅黑"/>
                <a:sym typeface="微软雅黑"/>
              </a:rPr>
              <a:t>7</a:t>
            </a:r>
            <a:r>
              <a:rPr lang="zh-CN" altLang="en-US">
                <a:latin typeface="微软雅黑"/>
                <a:ea typeface="微软雅黑"/>
                <a:sym typeface="微软雅黑"/>
              </a:rPr>
              <a:t>、无论春夏秋冬，防火在我心中。</a:t>
            </a:r>
          </a:p>
          <a:p>
            <a:pPr>
              <a:lnSpc>
                <a:spcPct val="150000"/>
              </a:lnSpc>
            </a:pPr>
            <a:r>
              <a:rPr lang="en-US" altLang="zh-CN">
                <a:latin typeface="微软雅黑"/>
                <a:ea typeface="微软雅黑"/>
                <a:sym typeface="微软雅黑"/>
              </a:rPr>
              <a:t>8</a:t>
            </a:r>
            <a:r>
              <a:rPr lang="zh-CN" altLang="en-US">
                <a:latin typeface="微软雅黑"/>
                <a:ea typeface="微软雅黑"/>
                <a:sym typeface="微软雅黑"/>
              </a:rPr>
              <a:t>、人人防火，树树平安；时时防火，国泰民安。</a:t>
            </a:r>
          </a:p>
          <a:p>
            <a:pPr>
              <a:lnSpc>
                <a:spcPct val="150000"/>
              </a:lnSpc>
            </a:pPr>
            <a:r>
              <a:rPr lang="en-US" altLang="zh-CN">
                <a:latin typeface="微软雅黑"/>
                <a:ea typeface="微软雅黑"/>
                <a:sym typeface="微软雅黑"/>
              </a:rPr>
              <a:t>9</a:t>
            </a:r>
            <a:r>
              <a:rPr lang="zh-CN" altLang="en-US">
                <a:latin typeface="微软雅黑"/>
                <a:ea typeface="微软雅黑"/>
                <a:sym typeface="微软雅黑"/>
              </a:rPr>
              <a:t>、千亩林万亩林，无视防火等于零。</a:t>
            </a:r>
          </a:p>
          <a:p>
            <a:pPr>
              <a:lnSpc>
                <a:spcPct val="150000"/>
              </a:lnSpc>
            </a:pPr>
            <a:r>
              <a:rPr lang="en-US" altLang="zh-CN">
                <a:latin typeface="微软雅黑"/>
                <a:ea typeface="微软雅黑"/>
                <a:sym typeface="微软雅黑"/>
              </a:rPr>
              <a:t>10</a:t>
            </a:r>
            <a:r>
              <a:rPr lang="zh-CN" altLang="en-US">
                <a:latin typeface="微软雅黑"/>
                <a:ea typeface="微软雅黑"/>
                <a:sym typeface="微软雅黑"/>
              </a:rPr>
              <a:t>、无林夕梦断，有火林焚心。</a:t>
            </a:r>
          </a:p>
          <a:p>
            <a:pPr>
              <a:lnSpc>
                <a:spcPct val="150000"/>
              </a:lnSpc>
            </a:pPr>
            <a:r>
              <a:rPr lang="en-US" altLang="zh-CN">
                <a:latin typeface="微软雅黑"/>
                <a:ea typeface="微软雅黑"/>
                <a:sym typeface="微软雅黑"/>
              </a:rPr>
              <a:t>11</a:t>
            </a:r>
            <a:r>
              <a:rPr lang="zh-CN" altLang="en-US">
                <a:latin typeface="微软雅黑"/>
                <a:ea typeface="微软雅黑"/>
                <a:sym typeface="微软雅黑"/>
              </a:rPr>
              <a:t>、全民总动员，防火保安全。</a:t>
            </a:r>
          </a:p>
          <a:p>
            <a:pPr>
              <a:lnSpc>
                <a:spcPct val="150000"/>
              </a:lnSpc>
            </a:pPr>
            <a:r>
              <a:rPr lang="en-US" altLang="zh-CN">
                <a:latin typeface="微软雅黑"/>
                <a:ea typeface="微软雅黑"/>
                <a:sym typeface="微软雅黑"/>
              </a:rPr>
              <a:t>12</a:t>
            </a:r>
            <a:r>
              <a:rPr lang="zh-CN" altLang="en-US">
                <a:latin typeface="微软雅黑"/>
                <a:ea typeface="微软雅黑"/>
                <a:sym typeface="微软雅黑"/>
              </a:rPr>
              <a:t>、森林护我家，防火靠大家。</a:t>
            </a:r>
            <a:endParaRPr lang="zh-CN" altLang="en-US" dirty="0">
              <a:latin typeface="微软雅黑"/>
              <a:ea typeface="微软雅黑"/>
              <a:sym typeface="微软雅黑"/>
            </a:endParaRPr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7110608A-A747-408F-9003-8E31360C838F}"/>
              </a:ext>
            </a:extLst>
          </p:cNvPr>
          <p:cNvSpPr/>
          <p:nvPr/>
        </p:nvSpPr>
        <p:spPr>
          <a:xfrm>
            <a:off x="4013331" y="1037159"/>
            <a:ext cx="3234347" cy="562801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xmlns="" id="{90CAAD3F-B47E-4836-BB82-6972A058BE4C}"/>
              </a:ext>
            </a:extLst>
          </p:cNvPr>
          <p:cNvSpPr txBox="1"/>
          <p:nvPr/>
        </p:nvSpPr>
        <p:spPr>
          <a:xfrm>
            <a:off x="4296006" y="1055088"/>
            <a:ext cx="323434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5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森林防火宣传标语</a:t>
            </a:r>
            <a:endParaRPr lang="zh-CN" altLang="en-US" sz="2500" dirty="0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1" name="TextBox 13">
            <a:extLst>
              <a:ext uri="{FF2B5EF4-FFF2-40B4-BE49-F238E27FC236}">
                <a16:creationId xmlns:a16="http://schemas.microsoft.com/office/drawing/2014/main" xmlns="" id="{91E183DF-DFFE-4988-B0EB-4307C111895B}"/>
              </a:ext>
            </a:extLst>
          </p:cNvPr>
          <p:cNvSpPr txBox="1"/>
          <p:nvPr/>
        </p:nvSpPr>
        <p:spPr>
          <a:xfrm>
            <a:off x="1660382" y="2182505"/>
            <a:ext cx="6210272" cy="249299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latin typeface="微软雅黑"/>
                <a:ea typeface="微软雅黑"/>
                <a:sym typeface="微软雅黑"/>
              </a:rPr>
              <a:t>1</a:t>
            </a:r>
            <a:r>
              <a:rPr lang="zh-CN" altLang="en-US" dirty="0">
                <a:latin typeface="微软雅黑"/>
                <a:ea typeface="微软雅黑"/>
                <a:sym typeface="微软雅黑"/>
              </a:rPr>
              <a:t>、参天大树几十年，一缕青烟上西天。</a:t>
            </a: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微软雅黑"/>
                <a:ea typeface="微软雅黑"/>
                <a:sym typeface="微软雅黑"/>
              </a:rPr>
              <a:t>2</a:t>
            </a:r>
            <a:r>
              <a:rPr lang="zh-CN" altLang="en-US" dirty="0">
                <a:latin typeface="微软雅黑"/>
                <a:ea typeface="微软雅黑"/>
                <a:sym typeface="微软雅黑"/>
              </a:rPr>
              <a:t>、一时疏忽酿山火，终身遗憾责难逃。</a:t>
            </a: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微软雅黑"/>
                <a:ea typeface="微软雅黑"/>
                <a:sym typeface="微软雅黑"/>
              </a:rPr>
              <a:t>3</a:t>
            </a:r>
            <a:r>
              <a:rPr lang="zh-CN" altLang="en-US" dirty="0">
                <a:latin typeface="微软雅黑"/>
                <a:ea typeface="微软雅黑"/>
                <a:sym typeface="微软雅黑"/>
              </a:rPr>
              <a:t>、防火意识人人拥有，绿色家园天长地久。</a:t>
            </a: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微软雅黑"/>
                <a:ea typeface="微软雅黑"/>
                <a:sym typeface="微软雅黑"/>
              </a:rPr>
              <a:t>4</a:t>
            </a:r>
            <a:r>
              <a:rPr lang="zh-CN" altLang="en-US" dirty="0">
                <a:latin typeface="微软雅黑"/>
                <a:ea typeface="微软雅黑"/>
                <a:sym typeface="微软雅黑"/>
              </a:rPr>
              <a:t>、梅兰松竹，株株棵棵皆为友，倍加爱护！</a:t>
            </a: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微软雅黑"/>
                <a:ea typeface="微软雅黑"/>
                <a:sym typeface="微软雅黑"/>
              </a:rPr>
              <a:t>5</a:t>
            </a:r>
            <a:r>
              <a:rPr lang="zh-CN" altLang="en-US" dirty="0">
                <a:latin typeface="微软雅黑"/>
                <a:ea typeface="微软雅黑"/>
                <a:sym typeface="微软雅黑"/>
              </a:rPr>
              <a:t>、野火香烟，星星点点都是敌，谢绝点燃。</a:t>
            </a:r>
          </a:p>
          <a:p>
            <a:pPr>
              <a:lnSpc>
                <a:spcPct val="150000"/>
              </a:lnSpc>
            </a:pPr>
            <a:r>
              <a:rPr lang="en-US" altLang="zh-CN" dirty="0">
                <a:latin typeface="微软雅黑"/>
                <a:ea typeface="微软雅黑"/>
                <a:sym typeface="微软雅黑"/>
              </a:rPr>
              <a:t>6</a:t>
            </a:r>
            <a:r>
              <a:rPr lang="zh-CN" altLang="en-US" dirty="0">
                <a:latin typeface="微软雅黑"/>
                <a:ea typeface="微软雅黑"/>
                <a:sym typeface="微软雅黑"/>
              </a:rPr>
              <a:t>、保护森林，“火”速离开。</a:t>
            </a:r>
          </a:p>
        </p:txBody>
      </p:sp>
    </p:spTree>
    <p:extLst>
      <p:ext uri="{BB962C8B-B14F-4D97-AF65-F5344CB8AC3E}">
        <p14:creationId xmlns:p14="http://schemas.microsoft.com/office/powerpoint/2010/main" val="223399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" grpId="0"/>
      <p:bldP spid="3" grpId="0" animBg="1"/>
      <p:bldP spid="10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075" y="234950"/>
            <a:ext cx="396049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accent6">
                    <a:lumMod val="50000"/>
                  </a:schemeClr>
                </a:solidFill>
                <a:latin typeface="微软雅黑"/>
                <a:ea typeface="微软雅黑"/>
                <a:sym typeface="微软雅黑"/>
              </a:rPr>
              <a:t>如何有效防止森林火灾</a:t>
            </a:r>
            <a:endParaRPr lang="zh-CN" altLang="en-US" sz="2400" dirty="0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33" name="图片 32" descr="未 标题-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265" y="73025"/>
            <a:ext cx="803275" cy="781050"/>
          </a:xfrm>
          <a:prstGeom prst="rect">
            <a:avLst/>
          </a:prstGeom>
        </p:spPr>
      </p:pic>
      <p:sp>
        <p:nvSpPr>
          <p:cNvPr id="41" name="TextBox 13"/>
          <p:cNvSpPr txBox="1"/>
          <p:nvPr/>
        </p:nvSpPr>
        <p:spPr>
          <a:xfrm>
            <a:off x="1875534" y="1539705"/>
            <a:ext cx="9124561" cy="78207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>
                <a:latin typeface="微软雅黑"/>
                <a:ea typeface="微软雅黑"/>
                <a:sym typeface="微软雅黑"/>
              </a:rPr>
              <a:t>同学们：遇到森林火灾，千万不要慌张，先保护好自己的安全，注意逆风而跑，然后想办法通知大人们来灭火。</a:t>
            </a:r>
            <a:endParaRPr lang="zh-CN" altLang="en-US" dirty="0"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8" name="图片 3379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795475" y="2492757"/>
            <a:ext cx="2904564" cy="300809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  <p:pic>
        <p:nvPicPr>
          <p:cNvPr id="9" name="图片 34819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 flipH="1">
            <a:off x="6707115" y="2498617"/>
            <a:ext cx="3512649" cy="300223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7110608A-A747-408F-9003-8E31360C838F}"/>
              </a:ext>
            </a:extLst>
          </p:cNvPr>
          <p:cNvSpPr/>
          <p:nvPr/>
        </p:nvSpPr>
        <p:spPr>
          <a:xfrm>
            <a:off x="1592860" y="906875"/>
            <a:ext cx="3234347" cy="562801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xmlns="" id="{90CAAD3F-B47E-4836-BB82-6972A058BE4C}"/>
              </a:ext>
            </a:extLst>
          </p:cNvPr>
          <p:cNvSpPr txBox="1"/>
          <p:nvPr/>
        </p:nvSpPr>
        <p:spPr>
          <a:xfrm>
            <a:off x="1875535" y="924804"/>
            <a:ext cx="323434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5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森林防火 人人有责</a:t>
            </a:r>
            <a:endParaRPr lang="zh-CN" altLang="en-US" sz="2500" dirty="0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277445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" grpId="0"/>
      <p:bldP spid="3" grpId="0" animBg="1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4380709" y="953481"/>
            <a:ext cx="1486046" cy="899671"/>
            <a:chOff x="995374" y="2209801"/>
            <a:chExt cx="1114425" cy="674687"/>
          </a:xfrm>
        </p:grpSpPr>
        <p:pic>
          <p:nvPicPr>
            <p:cNvPr id="8" name="图片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374" y="2209801"/>
              <a:ext cx="1114425" cy="674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文本框 29"/>
            <p:cNvSpPr txBox="1">
              <a:spLocks noChangeArrowheads="1"/>
            </p:cNvSpPr>
            <p:nvPr/>
          </p:nvSpPr>
          <p:spPr bwMode="auto">
            <a:xfrm>
              <a:off x="1506094" y="2316163"/>
              <a:ext cx="503238" cy="437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>
                  <a:solidFill>
                    <a:schemeClr val="accent2"/>
                  </a:solidFill>
                  <a:latin typeface="微软雅黑"/>
                  <a:ea typeface="微软雅黑"/>
                  <a:sym typeface="微软雅黑"/>
                </a:rPr>
                <a:t>01</a:t>
              </a:r>
              <a:endParaRPr lang="zh-CN" altLang="en-US" sz="3200" dirty="0">
                <a:solidFill>
                  <a:schemeClr val="accent2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10" name="文本框 31"/>
          <p:cNvSpPr txBox="1">
            <a:spLocks noChangeArrowheads="1"/>
          </p:cNvSpPr>
          <p:nvPr/>
        </p:nvSpPr>
        <p:spPr bwMode="auto">
          <a:xfrm>
            <a:off x="6010703" y="1052974"/>
            <a:ext cx="43973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chemeClr val="accent6">
                    <a:lumMod val="50000"/>
                  </a:schemeClr>
                </a:solidFill>
                <a:latin typeface="微软雅黑"/>
                <a:ea typeface="微软雅黑"/>
                <a:sym typeface="微软雅黑"/>
              </a:rPr>
              <a:t>什么叫森林防火</a:t>
            </a:r>
            <a:endParaRPr lang="zh-CN" altLang="en-US" sz="2800" b="1" dirty="0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93901" y="2264067"/>
            <a:ext cx="2643978" cy="1015663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CN" altLang="en-US" sz="6000" b="1" spc="5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/>
                <a:ea typeface="微软雅黑"/>
                <a:sym typeface="微软雅黑"/>
              </a:rPr>
              <a:t>目 录</a:t>
            </a:r>
            <a:endParaRPr lang="zh-CN" altLang="en-US" sz="6000" b="1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4380709" y="2149186"/>
            <a:ext cx="1486046" cy="899671"/>
            <a:chOff x="995374" y="2209801"/>
            <a:chExt cx="1114425" cy="674687"/>
          </a:xfrm>
        </p:grpSpPr>
        <p:pic>
          <p:nvPicPr>
            <p:cNvPr id="15" name="图片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374" y="2209801"/>
              <a:ext cx="1114425" cy="674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文本框 29"/>
            <p:cNvSpPr txBox="1">
              <a:spLocks noChangeArrowheads="1"/>
            </p:cNvSpPr>
            <p:nvPr/>
          </p:nvSpPr>
          <p:spPr bwMode="auto">
            <a:xfrm>
              <a:off x="1506094" y="2316163"/>
              <a:ext cx="503238" cy="437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>
                  <a:solidFill>
                    <a:schemeClr val="accent2"/>
                  </a:solidFill>
                  <a:latin typeface="微软雅黑"/>
                  <a:ea typeface="微软雅黑"/>
                  <a:sym typeface="微软雅黑"/>
                </a:rPr>
                <a:t>02</a:t>
              </a:r>
              <a:endParaRPr lang="zh-CN" altLang="en-US" sz="3200" dirty="0">
                <a:solidFill>
                  <a:schemeClr val="accent2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17" name="文本框 31"/>
          <p:cNvSpPr txBox="1">
            <a:spLocks noChangeArrowheads="1"/>
          </p:cNvSpPr>
          <p:nvPr/>
        </p:nvSpPr>
        <p:spPr bwMode="auto">
          <a:xfrm>
            <a:off x="6010703" y="2248679"/>
            <a:ext cx="43973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chemeClr val="accent6">
                    <a:lumMod val="50000"/>
                  </a:schemeClr>
                </a:solidFill>
                <a:latin typeface="微软雅黑"/>
                <a:ea typeface="微软雅黑"/>
                <a:sym typeface="微软雅黑"/>
              </a:rPr>
              <a:t>森林火灾的危害</a:t>
            </a:r>
            <a:endParaRPr lang="zh-CN" altLang="en-US" sz="2800" b="1" dirty="0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4376264" y="3301076"/>
            <a:ext cx="1486046" cy="899671"/>
            <a:chOff x="995374" y="2209801"/>
            <a:chExt cx="1114425" cy="674687"/>
          </a:xfrm>
        </p:grpSpPr>
        <p:pic>
          <p:nvPicPr>
            <p:cNvPr id="19" name="图片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374" y="2209801"/>
              <a:ext cx="1114425" cy="674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文本框 29"/>
            <p:cNvSpPr txBox="1">
              <a:spLocks noChangeArrowheads="1"/>
            </p:cNvSpPr>
            <p:nvPr/>
          </p:nvSpPr>
          <p:spPr bwMode="auto">
            <a:xfrm>
              <a:off x="1506094" y="2316163"/>
              <a:ext cx="503238" cy="437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>
                  <a:solidFill>
                    <a:schemeClr val="accent2"/>
                  </a:solidFill>
                  <a:latin typeface="微软雅黑"/>
                  <a:ea typeface="微软雅黑"/>
                  <a:sym typeface="微软雅黑"/>
                </a:rPr>
                <a:t>03</a:t>
              </a:r>
              <a:endParaRPr lang="zh-CN" altLang="en-US" sz="3200" dirty="0">
                <a:solidFill>
                  <a:schemeClr val="accent2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21" name="文本框 31"/>
          <p:cNvSpPr txBox="1">
            <a:spLocks noChangeArrowheads="1"/>
          </p:cNvSpPr>
          <p:nvPr/>
        </p:nvSpPr>
        <p:spPr bwMode="auto">
          <a:xfrm>
            <a:off x="6006258" y="3400569"/>
            <a:ext cx="43973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chemeClr val="accent6">
                    <a:lumMod val="50000"/>
                  </a:schemeClr>
                </a:solidFill>
                <a:latin typeface="微软雅黑"/>
                <a:ea typeface="微软雅黑"/>
                <a:sym typeface="微软雅黑"/>
              </a:rPr>
              <a:t>森林火灾的案例</a:t>
            </a:r>
            <a:endParaRPr lang="zh-CN" altLang="en-US" sz="2800" b="1" dirty="0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4376264" y="4496781"/>
            <a:ext cx="1486046" cy="899671"/>
            <a:chOff x="995374" y="2209801"/>
            <a:chExt cx="1114425" cy="674687"/>
          </a:xfrm>
        </p:grpSpPr>
        <p:pic>
          <p:nvPicPr>
            <p:cNvPr id="23" name="图片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374" y="2209801"/>
              <a:ext cx="1114425" cy="674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文本框 29"/>
            <p:cNvSpPr txBox="1">
              <a:spLocks noChangeArrowheads="1"/>
            </p:cNvSpPr>
            <p:nvPr/>
          </p:nvSpPr>
          <p:spPr bwMode="auto">
            <a:xfrm>
              <a:off x="1506094" y="2316163"/>
              <a:ext cx="503238" cy="437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>
                  <a:solidFill>
                    <a:schemeClr val="accent2"/>
                  </a:solidFill>
                  <a:latin typeface="微软雅黑"/>
                  <a:ea typeface="微软雅黑"/>
                  <a:sym typeface="微软雅黑"/>
                </a:rPr>
                <a:t>04</a:t>
              </a:r>
              <a:endParaRPr lang="en-US" sz="3200" dirty="0">
                <a:solidFill>
                  <a:schemeClr val="accent2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25" name="文本框 24"/>
          <p:cNvSpPr txBox="1">
            <a:spLocks noChangeArrowheads="1"/>
          </p:cNvSpPr>
          <p:nvPr/>
        </p:nvSpPr>
        <p:spPr bwMode="auto">
          <a:xfrm>
            <a:off x="6006258" y="4596274"/>
            <a:ext cx="43973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chemeClr val="accent6">
                    <a:lumMod val="50000"/>
                  </a:schemeClr>
                </a:solidFill>
                <a:latin typeface="微软雅黑"/>
                <a:ea typeface="微软雅黑"/>
                <a:sym typeface="微软雅黑"/>
              </a:rPr>
              <a:t>如何有效防止森林防火</a:t>
            </a:r>
            <a:endParaRPr lang="zh-CN" altLang="en-US" sz="2800" b="1" dirty="0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27" name="图片 26" descr="未 标题-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3668" y="300798"/>
            <a:ext cx="1699895" cy="1651635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68036" y="264169"/>
            <a:ext cx="2292763" cy="1984510"/>
          </a:xfrm>
          <a:prstGeom prst="rect">
            <a:avLst/>
          </a:prstGeom>
        </p:spPr>
      </p:pic>
      <p:pic>
        <p:nvPicPr>
          <p:cNvPr id="29" name="图片 28" descr="未 标题 -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27690" y="566728"/>
            <a:ext cx="2521585" cy="221234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968318" y="186431"/>
            <a:ext cx="13582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FFFFFF"/>
                </a:solidFill>
              </a:rPr>
              <a:t>https://www.ypppt.com/</a:t>
            </a:r>
            <a:endParaRPr lang="zh-CN" altLang="en-US" sz="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862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1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7" grpId="0"/>
      <p:bldP spid="21" grpId="0"/>
      <p:bldP spid="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0897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alphaModFix amt="29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648950" y="7753350"/>
            <a:ext cx="723275" cy="34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>
                <a:latin typeface="微软雅黑"/>
                <a:ea typeface="微软雅黑"/>
                <a:sym typeface="微软雅黑"/>
              </a:rPr>
              <a:t>延迟符</a:t>
            </a:r>
            <a:endParaRPr lang="zh-CN" altLang="en-US" sz="1400" dirty="0"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9617" y="144733"/>
            <a:ext cx="2827175" cy="2827175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4988279" y="1773140"/>
            <a:ext cx="1486046" cy="899671"/>
            <a:chOff x="995374" y="2209801"/>
            <a:chExt cx="1114425" cy="674687"/>
          </a:xfrm>
        </p:grpSpPr>
        <p:pic>
          <p:nvPicPr>
            <p:cNvPr id="8" name="图片 2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374" y="2209801"/>
              <a:ext cx="1114425" cy="674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文本框 29"/>
            <p:cNvSpPr txBox="1">
              <a:spLocks noChangeArrowheads="1"/>
            </p:cNvSpPr>
            <p:nvPr/>
          </p:nvSpPr>
          <p:spPr bwMode="auto">
            <a:xfrm>
              <a:off x="1506094" y="2316163"/>
              <a:ext cx="503238" cy="437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>
                  <a:solidFill>
                    <a:schemeClr val="accent2"/>
                  </a:solidFill>
                  <a:latin typeface="微软雅黑"/>
                  <a:ea typeface="微软雅黑"/>
                  <a:sym typeface="微软雅黑"/>
                </a:rPr>
                <a:t>01</a:t>
              </a:r>
              <a:endParaRPr lang="zh-CN" altLang="en-US" sz="3200" dirty="0">
                <a:solidFill>
                  <a:schemeClr val="accent2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10" name="文本框 31"/>
          <p:cNvSpPr txBox="1">
            <a:spLocks noChangeArrowheads="1"/>
          </p:cNvSpPr>
          <p:nvPr/>
        </p:nvSpPr>
        <p:spPr bwMode="auto">
          <a:xfrm>
            <a:off x="3583697" y="3035598"/>
            <a:ext cx="511592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800" b="1" dirty="0">
                <a:solidFill>
                  <a:schemeClr val="accent6">
                    <a:lumMod val="50000"/>
                  </a:schemeClr>
                </a:solidFill>
                <a:latin typeface="微软雅黑"/>
                <a:ea typeface="微软雅黑"/>
                <a:sym typeface="微软雅黑"/>
              </a:rPr>
              <a:t>什么叫森林防火</a:t>
            </a:r>
          </a:p>
        </p:txBody>
      </p:sp>
      <p:pic>
        <p:nvPicPr>
          <p:cNvPr id="12" name="图片 11" descr="未 标题-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1040"/>
            <a:ext cx="1699895" cy="1651635"/>
          </a:xfrm>
          <a:prstGeom prst="rect">
            <a:avLst/>
          </a:prstGeom>
        </p:spPr>
      </p:pic>
      <p:pic>
        <p:nvPicPr>
          <p:cNvPr id="14" name="图片 13" descr="未 标题 -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4022" y="666970"/>
            <a:ext cx="2521585" cy="221234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4881" y="4554909"/>
            <a:ext cx="5574245" cy="260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93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075" y="234950"/>
            <a:ext cx="396049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accent6">
                    <a:lumMod val="50000"/>
                  </a:schemeClr>
                </a:solidFill>
                <a:latin typeface="微软雅黑"/>
                <a:ea typeface="微软雅黑"/>
                <a:sym typeface="微软雅黑"/>
              </a:rPr>
              <a:t>什么叫森林防火</a:t>
            </a:r>
            <a:endParaRPr lang="zh-CN" altLang="en-US" sz="2400" dirty="0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33" name="图片 32" descr="未 标题-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265" y="73025"/>
            <a:ext cx="803275" cy="7810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263493" y="1926610"/>
            <a:ext cx="1873193" cy="1873193"/>
          </a:xfrm>
          <a:prstGeom prst="ellips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84637" y="1881792"/>
            <a:ext cx="1908355" cy="1908355"/>
          </a:xfrm>
          <a:prstGeom prst="ellips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1" name="Oval 22"/>
          <p:cNvSpPr/>
          <p:nvPr/>
        </p:nvSpPr>
        <p:spPr>
          <a:xfrm>
            <a:off x="2737203" y="2002103"/>
            <a:ext cx="472132" cy="472132"/>
          </a:xfrm>
          <a:prstGeom prst="ellipse">
            <a:avLst/>
          </a:prstGeom>
          <a:solidFill>
            <a:srgbClr val="E71F3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1</a:t>
            </a:r>
            <a:endParaRPr lang="en-AU" sz="1600" dirty="0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2" name="Oval 26"/>
          <p:cNvSpPr/>
          <p:nvPr/>
        </p:nvSpPr>
        <p:spPr>
          <a:xfrm>
            <a:off x="7673261" y="2002103"/>
            <a:ext cx="472132" cy="472132"/>
          </a:xfrm>
          <a:prstGeom prst="ellipse">
            <a:avLst/>
          </a:prstGeom>
          <a:solidFill>
            <a:srgbClr val="FCC725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>
                <a:solidFill>
                  <a:schemeClr val="bg1"/>
                </a:solidFill>
                <a:latin typeface="微软雅黑"/>
                <a:ea typeface="微软雅黑"/>
                <a:sym typeface="微软雅黑"/>
              </a:rPr>
              <a:t>2</a:t>
            </a:r>
            <a:endParaRPr lang="en-AU" sz="1600" dirty="0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4" name="AutoShape 39"/>
          <p:cNvSpPr/>
          <p:nvPr/>
        </p:nvSpPr>
        <p:spPr bwMode="auto">
          <a:xfrm>
            <a:off x="9321447" y="2136595"/>
            <a:ext cx="588052" cy="588052"/>
          </a:xfrm>
          <a:custGeom>
            <a:avLst/>
            <a:gdLst>
              <a:gd name="T0" fmla="*/ 6304439 w 21600"/>
              <a:gd name="T1" fmla="*/ 0 h 21600"/>
              <a:gd name="T2" fmla="*/ 6598461 w 21600"/>
              <a:gd name="T3" fmla="*/ 149031 h 21600"/>
              <a:gd name="T4" fmla="*/ 6720417 w 21600"/>
              <a:gd name="T5" fmla="*/ 502779 h 21600"/>
              <a:gd name="T6" fmla="*/ 6720417 w 21600"/>
              <a:gd name="T7" fmla="*/ 6217638 h 21600"/>
              <a:gd name="T8" fmla="*/ 6598461 w 21600"/>
              <a:gd name="T9" fmla="*/ 6572321 h 21600"/>
              <a:gd name="T10" fmla="*/ 6304439 w 21600"/>
              <a:gd name="T11" fmla="*/ 6720417 h 21600"/>
              <a:gd name="T12" fmla="*/ 418783 w 21600"/>
              <a:gd name="T13" fmla="*/ 6720417 h 21600"/>
              <a:gd name="T14" fmla="*/ 123525 w 21600"/>
              <a:gd name="T15" fmla="*/ 6572321 h 21600"/>
              <a:gd name="T16" fmla="*/ 0 w 21600"/>
              <a:gd name="T17" fmla="*/ 6217638 h 21600"/>
              <a:gd name="T18" fmla="*/ 0 w 21600"/>
              <a:gd name="T19" fmla="*/ 502779 h 21600"/>
              <a:gd name="T20" fmla="*/ 123525 w 21600"/>
              <a:gd name="T21" fmla="*/ 149031 h 21600"/>
              <a:gd name="T22" fmla="*/ 418783 w 21600"/>
              <a:gd name="T23" fmla="*/ 0 h 21600"/>
              <a:gd name="T24" fmla="*/ 6304439 w 21600"/>
              <a:gd name="T25" fmla="*/ 0 h 21600"/>
              <a:gd name="T26" fmla="*/ 6161934 w 21600"/>
              <a:gd name="T27" fmla="*/ 675464 h 21600"/>
              <a:gd name="T28" fmla="*/ 560652 w 21600"/>
              <a:gd name="T29" fmla="*/ 675464 h 21600"/>
              <a:gd name="T30" fmla="*/ 560652 w 21600"/>
              <a:gd name="T31" fmla="*/ 6048693 h 21600"/>
              <a:gd name="T32" fmla="*/ 6161934 w 21600"/>
              <a:gd name="T33" fmla="*/ 6048693 h 21600"/>
              <a:gd name="T34" fmla="*/ 6161934 w 21600"/>
              <a:gd name="T35" fmla="*/ 675464 h 21600"/>
              <a:gd name="T36" fmla="*/ 1687883 w 21600"/>
              <a:gd name="T37" fmla="*/ 2695328 h 21600"/>
              <a:gd name="T38" fmla="*/ 1283406 w 21600"/>
              <a:gd name="T39" fmla="*/ 2499625 h 21600"/>
              <a:gd name="T40" fmla="*/ 1119752 w 21600"/>
              <a:gd name="T41" fmla="*/ 2026391 h 21600"/>
              <a:gd name="T42" fmla="*/ 1283406 w 21600"/>
              <a:gd name="T43" fmla="*/ 1541022 h 21600"/>
              <a:gd name="T44" fmla="*/ 1687883 w 21600"/>
              <a:gd name="T45" fmla="*/ 1344401 h 21600"/>
              <a:gd name="T46" fmla="*/ 2082394 w 21600"/>
              <a:gd name="T47" fmla="*/ 1541022 h 21600"/>
              <a:gd name="T48" fmla="*/ 2246365 w 21600"/>
              <a:gd name="T49" fmla="*/ 2026391 h 21600"/>
              <a:gd name="T50" fmla="*/ 2082394 w 21600"/>
              <a:gd name="T51" fmla="*/ 2499625 h 21600"/>
              <a:gd name="T52" fmla="*/ 1687883 w 21600"/>
              <a:gd name="T53" fmla="*/ 2695328 h 21600"/>
              <a:gd name="T54" fmla="*/ 5600665 w 21600"/>
              <a:gd name="T55" fmla="*/ 5378820 h 21600"/>
              <a:gd name="T56" fmla="*/ 1119752 w 21600"/>
              <a:gd name="T57" fmla="*/ 5378820 h 21600"/>
              <a:gd name="T58" fmla="*/ 1119752 w 21600"/>
              <a:gd name="T59" fmla="*/ 4918975 h 21600"/>
              <a:gd name="T60" fmla="*/ 2129684 w 21600"/>
              <a:gd name="T61" fmla="*/ 3343416 h 21600"/>
              <a:gd name="T62" fmla="*/ 2814479 w 21600"/>
              <a:gd name="T63" fmla="*/ 4026958 h 21600"/>
              <a:gd name="T64" fmla="*/ 4104746 w 21600"/>
              <a:gd name="T65" fmla="*/ 1676365 h 21600"/>
              <a:gd name="T66" fmla="*/ 5600030 w 21600"/>
              <a:gd name="T67" fmla="*/ 3531641 h 21600"/>
              <a:gd name="T68" fmla="*/ 5600030 w 21600"/>
              <a:gd name="T69" fmla="*/ 5378820 h 21600"/>
              <a:gd name="T70" fmla="*/ 5600665 w 21600"/>
              <a:gd name="T71" fmla="*/ 5378820 h 21600"/>
              <a:gd name="T72" fmla="*/ 5600665 w 21600"/>
              <a:gd name="T73" fmla="*/ 5378820 h 2160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1" y="0"/>
                  <a:pt x="20946" y="159"/>
                  <a:pt x="21208" y="479"/>
                </a:cubicBezTo>
                <a:cubicBezTo>
                  <a:pt x="21470" y="799"/>
                  <a:pt x="21600" y="1178"/>
                  <a:pt x="21600" y="1616"/>
                </a:cubicBezTo>
                <a:lnTo>
                  <a:pt x="21600" y="19984"/>
                </a:lnTo>
                <a:cubicBezTo>
                  <a:pt x="21600" y="20422"/>
                  <a:pt x="21470" y="20804"/>
                  <a:pt x="21208" y="21124"/>
                </a:cubicBezTo>
                <a:cubicBezTo>
                  <a:pt x="20949" y="21441"/>
                  <a:pt x="20633" y="21600"/>
                  <a:pt x="20263" y="21600"/>
                </a:cubicBezTo>
                <a:lnTo>
                  <a:pt x="1346" y="21600"/>
                </a:lnTo>
                <a:cubicBezTo>
                  <a:pt x="982" y="21600"/>
                  <a:pt x="663" y="21441"/>
                  <a:pt x="397" y="21124"/>
                </a:cubicBezTo>
                <a:cubicBezTo>
                  <a:pt x="132" y="20804"/>
                  <a:pt x="0" y="20422"/>
                  <a:pt x="0" y="19984"/>
                </a:cubicBezTo>
                <a:lnTo>
                  <a:pt x="0" y="1616"/>
                </a:lnTo>
                <a:cubicBezTo>
                  <a:pt x="0" y="1178"/>
                  <a:pt x="132" y="799"/>
                  <a:pt x="397" y="479"/>
                </a:cubicBezTo>
                <a:cubicBezTo>
                  <a:pt x="661" y="159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171"/>
                </a:moveTo>
                <a:lnTo>
                  <a:pt x="1802" y="2171"/>
                </a:lnTo>
                <a:lnTo>
                  <a:pt x="1802" y="19441"/>
                </a:lnTo>
                <a:lnTo>
                  <a:pt x="19805" y="19441"/>
                </a:lnTo>
                <a:lnTo>
                  <a:pt x="19805" y="2171"/>
                </a:lnTo>
                <a:close/>
                <a:moveTo>
                  <a:pt x="5425" y="8663"/>
                </a:moveTo>
                <a:cubicBezTo>
                  <a:pt x="4911" y="8663"/>
                  <a:pt x="4475" y="8454"/>
                  <a:pt x="4125" y="8034"/>
                </a:cubicBezTo>
                <a:cubicBezTo>
                  <a:pt x="3770" y="7611"/>
                  <a:pt x="3599" y="7103"/>
                  <a:pt x="3599" y="6513"/>
                </a:cubicBezTo>
                <a:cubicBezTo>
                  <a:pt x="3599" y="5896"/>
                  <a:pt x="3770" y="5373"/>
                  <a:pt x="4125" y="4953"/>
                </a:cubicBezTo>
                <a:cubicBezTo>
                  <a:pt x="4478" y="4527"/>
                  <a:pt x="4911" y="4321"/>
                  <a:pt x="5425" y="4321"/>
                </a:cubicBezTo>
                <a:cubicBezTo>
                  <a:pt x="5915" y="4321"/>
                  <a:pt x="6341" y="4530"/>
                  <a:pt x="6693" y="4953"/>
                </a:cubicBezTo>
                <a:cubicBezTo>
                  <a:pt x="7046" y="5373"/>
                  <a:pt x="7220" y="5896"/>
                  <a:pt x="7220" y="6513"/>
                </a:cubicBezTo>
                <a:cubicBezTo>
                  <a:pt x="7220" y="7103"/>
                  <a:pt x="7046" y="7611"/>
                  <a:pt x="6693" y="8034"/>
                </a:cubicBezTo>
                <a:cubicBezTo>
                  <a:pt x="6341" y="8454"/>
                  <a:pt x="5915" y="8663"/>
                  <a:pt x="5425" y="8663"/>
                </a:cubicBezTo>
                <a:moveTo>
                  <a:pt x="18001" y="17288"/>
                </a:moveTo>
                <a:lnTo>
                  <a:pt x="3599" y="17288"/>
                </a:lnTo>
                <a:lnTo>
                  <a:pt x="3599" y="15810"/>
                </a:lnTo>
                <a:lnTo>
                  <a:pt x="6845" y="10746"/>
                </a:lnTo>
                <a:lnTo>
                  <a:pt x="9046" y="12943"/>
                </a:lnTo>
                <a:lnTo>
                  <a:pt x="13193" y="5388"/>
                </a:lnTo>
                <a:lnTo>
                  <a:pt x="17999" y="11351"/>
                </a:lnTo>
                <a:lnTo>
                  <a:pt x="17999" y="17288"/>
                </a:lnTo>
                <a:lnTo>
                  <a:pt x="18001" y="17288"/>
                </a:lnTo>
                <a:close/>
                <a:moveTo>
                  <a:pt x="18001" y="17288"/>
                </a:move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0" tIns="0" rIns="0" bIns="0"/>
          <a:lstStyle/>
          <a:p>
            <a:endParaRPr lang="zh-CN" altLang="en-US" sz="1450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651744" y="1926610"/>
            <a:ext cx="2472561" cy="258532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zh-CN" altLang="en-US" sz="1400" dirty="0">
                <a:latin typeface="微软雅黑"/>
                <a:ea typeface="微软雅黑"/>
                <a:sym typeface="微软雅黑"/>
              </a:rPr>
              <a:t>是指失去人为控制，在林地内自由蔓延和扩展，对森林、森林生态系统和人类带来一定危害和损失的林火行为。森林火灾是一种突发性强、破坏性大、处置救助较为困难的灾害。</a:t>
            </a:r>
          </a:p>
        </p:txBody>
      </p:sp>
      <p:sp>
        <p:nvSpPr>
          <p:cNvPr id="17" name="矩形 16"/>
          <p:cNvSpPr/>
          <p:nvPr/>
        </p:nvSpPr>
        <p:spPr>
          <a:xfrm>
            <a:off x="8493637" y="2405082"/>
            <a:ext cx="2496255" cy="79675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zh-CN" altLang="en-US" sz="1400" dirty="0">
                <a:latin typeface="微软雅黑"/>
                <a:ea typeface="微软雅黑"/>
                <a:sym typeface="微软雅黑"/>
              </a:rPr>
              <a:t>森林火灾是一种突发性强、破坏性大、处置救助较为困难的灾害。</a:t>
            </a:r>
          </a:p>
        </p:txBody>
      </p:sp>
    </p:spTree>
    <p:extLst>
      <p:ext uri="{BB962C8B-B14F-4D97-AF65-F5344CB8AC3E}">
        <p14:creationId xmlns:p14="http://schemas.microsoft.com/office/powerpoint/2010/main" val="243195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2" grpId="0" animBg="1"/>
      <p:bldP spid="15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9617" y="144733"/>
            <a:ext cx="2827175" cy="2827175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4988279" y="1773140"/>
            <a:ext cx="1486046" cy="899671"/>
            <a:chOff x="995374" y="2209801"/>
            <a:chExt cx="1114425" cy="674687"/>
          </a:xfrm>
        </p:grpSpPr>
        <p:pic>
          <p:nvPicPr>
            <p:cNvPr id="8" name="图片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374" y="2209801"/>
              <a:ext cx="1114425" cy="674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文本框 29"/>
            <p:cNvSpPr txBox="1">
              <a:spLocks noChangeArrowheads="1"/>
            </p:cNvSpPr>
            <p:nvPr/>
          </p:nvSpPr>
          <p:spPr bwMode="auto">
            <a:xfrm>
              <a:off x="1506094" y="2316163"/>
              <a:ext cx="503238" cy="437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>
                  <a:solidFill>
                    <a:schemeClr val="accent2"/>
                  </a:solidFill>
                  <a:latin typeface="微软雅黑"/>
                  <a:ea typeface="微软雅黑"/>
                  <a:sym typeface="微软雅黑"/>
                </a:rPr>
                <a:t>02</a:t>
              </a:r>
              <a:endParaRPr lang="zh-CN" altLang="en-US" sz="3200" dirty="0">
                <a:solidFill>
                  <a:schemeClr val="accent2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10" name="文本框 31"/>
          <p:cNvSpPr txBox="1">
            <a:spLocks noChangeArrowheads="1"/>
          </p:cNvSpPr>
          <p:nvPr/>
        </p:nvSpPr>
        <p:spPr bwMode="auto">
          <a:xfrm>
            <a:off x="3583697" y="3035598"/>
            <a:ext cx="511592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800" b="1" dirty="0">
                <a:solidFill>
                  <a:schemeClr val="accent6">
                    <a:lumMod val="50000"/>
                  </a:schemeClr>
                </a:solidFill>
                <a:latin typeface="微软雅黑"/>
                <a:ea typeface="微软雅黑"/>
                <a:sym typeface="微软雅黑"/>
              </a:rPr>
              <a:t>森林火灾的危害</a:t>
            </a:r>
          </a:p>
        </p:txBody>
      </p:sp>
      <p:pic>
        <p:nvPicPr>
          <p:cNvPr id="12" name="图片 11" descr="未 标题-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1040"/>
            <a:ext cx="1699895" cy="1651635"/>
          </a:xfrm>
          <a:prstGeom prst="rect">
            <a:avLst/>
          </a:prstGeom>
        </p:spPr>
      </p:pic>
      <p:pic>
        <p:nvPicPr>
          <p:cNvPr id="14" name="图片 13" descr="未 标题 -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4022" y="666970"/>
            <a:ext cx="2521585" cy="221234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4881" y="4554909"/>
            <a:ext cx="5574245" cy="260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186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075" y="234950"/>
            <a:ext cx="396049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accent6">
                    <a:lumMod val="50000"/>
                  </a:schemeClr>
                </a:solidFill>
                <a:latin typeface="微软雅黑"/>
                <a:ea typeface="微软雅黑"/>
                <a:sym typeface="微软雅黑"/>
              </a:rPr>
              <a:t>森林火灾的危害</a:t>
            </a:r>
          </a:p>
        </p:txBody>
      </p:sp>
      <p:pic>
        <p:nvPicPr>
          <p:cNvPr id="33" name="图片 32" descr="未 标题-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265" y="73025"/>
            <a:ext cx="803275" cy="781050"/>
          </a:xfrm>
          <a:prstGeom prst="rect">
            <a:avLst/>
          </a:prstGeom>
        </p:spPr>
      </p:pic>
      <p:pic>
        <p:nvPicPr>
          <p:cNvPr id="38" name="图片 28677" descr="3b9d290fa822dae83d320ad61b8765a0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1540" y="1570440"/>
            <a:ext cx="3312991" cy="223899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39" name="图片 29701" descr="952892e2f2c2676613ee543a29b9858a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76368" y="2063767"/>
            <a:ext cx="3750594" cy="25146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40" name="图片 30723" descr="6ceaac56d0b1339bf913d5cd8a14a506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98799" y="1450929"/>
            <a:ext cx="3058563" cy="23585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1" name="TextBox 13"/>
          <p:cNvSpPr txBox="1"/>
          <p:nvPr/>
        </p:nvSpPr>
        <p:spPr>
          <a:xfrm>
            <a:off x="1749193" y="1097555"/>
            <a:ext cx="2338080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dirty="0">
                <a:solidFill>
                  <a:schemeClr val="tx1"/>
                </a:solidFill>
                <a:latin typeface="微软雅黑"/>
                <a:ea typeface="微软雅黑"/>
                <a:sym typeface="微软雅黑"/>
              </a:rPr>
              <a:t>一、 烧毁森林</a:t>
            </a:r>
          </a:p>
        </p:txBody>
      </p:sp>
      <p:sp>
        <p:nvSpPr>
          <p:cNvPr id="42" name="TextBox 13"/>
          <p:cNvSpPr txBox="1"/>
          <p:nvPr/>
        </p:nvSpPr>
        <p:spPr>
          <a:xfrm>
            <a:off x="5157541" y="1514875"/>
            <a:ext cx="2338080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dirty="0">
                <a:latin typeface="微软雅黑"/>
                <a:ea typeface="微软雅黑"/>
                <a:sym typeface="微软雅黑"/>
              </a:rPr>
              <a:t>二、烧毁林下植物资源</a:t>
            </a:r>
            <a:endParaRPr lang="zh-CN" altLang="en-US" dirty="0">
              <a:solidFill>
                <a:schemeClr val="tx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43" name="TextBox 13"/>
          <p:cNvSpPr txBox="1"/>
          <p:nvPr/>
        </p:nvSpPr>
        <p:spPr>
          <a:xfrm>
            <a:off x="8659039" y="974444"/>
            <a:ext cx="2338080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dirty="0">
                <a:solidFill>
                  <a:schemeClr val="tx1"/>
                </a:solidFill>
                <a:latin typeface="微软雅黑"/>
                <a:ea typeface="微软雅黑"/>
                <a:sym typeface="微软雅黑"/>
              </a:rPr>
              <a:t>三、危害野生动物</a:t>
            </a:r>
          </a:p>
        </p:txBody>
      </p:sp>
    </p:spTree>
    <p:extLst>
      <p:ext uri="{BB962C8B-B14F-4D97-AF65-F5344CB8AC3E}">
        <p14:creationId xmlns:p14="http://schemas.microsoft.com/office/powerpoint/2010/main" val="424672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075" y="234950"/>
            <a:ext cx="396049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accent6">
                    <a:lumMod val="50000"/>
                  </a:schemeClr>
                </a:solidFill>
                <a:latin typeface="微软雅黑"/>
                <a:ea typeface="微软雅黑"/>
                <a:sym typeface="微软雅黑"/>
              </a:rPr>
              <a:t>森林火灾的危害</a:t>
            </a:r>
            <a:endParaRPr lang="zh-CN" altLang="en-US" sz="2400" dirty="0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33" name="图片 32" descr="未 标题-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265" y="73025"/>
            <a:ext cx="803275" cy="781050"/>
          </a:xfrm>
          <a:prstGeom prst="rect">
            <a:avLst/>
          </a:prstGeom>
        </p:spPr>
      </p:pic>
      <p:sp>
        <p:nvSpPr>
          <p:cNvPr id="41" name="TextBox 13"/>
          <p:cNvSpPr txBox="1"/>
          <p:nvPr/>
        </p:nvSpPr>
        <p:spPr>
          <a:xfrm>
            <a:off x="2073933" y="1378642"/>
            <a:ext cx="2338080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dirty="0">
                <a:latin typeface="微软雅黑"/>
                <a:ea typeface="微软雅黑"/>
                <a:sym typeface="微软雅黑"/>
              </a:rPr>
              <a:t>四、引起水土流失</a:t>
            </a:r>
            <a:endParaRPr lang="zh-CN" altLang="en-US" dirty="0">
              <a:solidFill>
                <a:schemeClr val="tx1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42" name="TextBox 13"/>
          <p:cNvSpPr txBox="1"/>
          <p:nvPr/>
        </p:nvSpPr>
        <p:spPr>
          <a:xfrm>
            <a:off x="7161375" y="1517142"/>
            <a:ext cx="2803021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dirty="0">
                <a:solidFill>
                  <a:schemeClr val="tx1"/>
                </a:solidFill>
                <a:latin typeface="微软雅黑"/>
                <a:ea typeface="微软雅黑"/>
                <a:sym typeface="微软雅黑"/>
              </a:rPr>
              <a:t>五、使下游河流水质下降</a:t>
            </a:r>
          </a:p>
        </p:txBody>
      </p:sp>
      <p:pic>
        <p:nvPicPr>
          <p:cNvPr id="10" name="图片 31748" descr="f5899e1bc575aafefaf26caacc13a19f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7104" y="2064732"/>
            <a:ext cx="3759200" cy="25082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32771" descr="c52ca7d3a14e62a952acf214d3097856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34230" y="2115178"/>
            <a:ext cx="3560903" cy="24779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4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075" y="234950"/>
            <a:ext cx="396049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accent6">
                    <a:lumMod val="50000"/>
                  </a:schemeClr>
                </a:solidFill>
                <a:latin typeface="微软雅黑"/>
                <a:ea typeface="微软雅黑"/>
                <a:sym typeface="微软雅黑"/>
              </a:rPr>
              <a:t>森林火灾的危害</a:t>
            </a:r>
            <a:endParaRPr lang="zh-CN" altLang="en-US" sz="2400" dirty="0">
              <a:solidFill>
                <a:schemeClr val="accent6">
                  <a:lumMod val="50000"/>
                </a:schemeClr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33" name="图片 32" descr="未 标题-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265" y="73025"/>
            <a:ext cx="803275" cy="781050"/>
          </a:xfrm>
          <a:prstGeom prst="rect">
            <a:avLst/>
          </a:prstGeom>
        </p:spPr>
      </p:pic>
      <p:sp>
        <p:nvSpPr>
          <p:cNvPr id="41" name="TextBox 13"/>
          <p:cNvSpPr txBox="1"/>
          <p:nvPr/>
        </p:nvSpPr>
        <p:spPr>
          <a:xfrm>
            <a:off x="2482306" y="4531520"/>
            <a:ext cx="2338080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dirty="0">
                <a:solidFill>
                  <a:schemeClr val="tx1"/>
                </a:solidFill>
                <a:latin typeface="微软雅黑"/>
                <a:ea typeface="微软雅黑"/>
                <a:sym typeface="微软雅黑"/>
              </a:rPr>
              <a:t>六、引起空气污染</a:t>
            </a:r>
          </a:p>
        </p:txBody>
      </p:sp>
      <p:sp>
        <p:nvSpPr>
          <p:cNvPr id="42" name="TextBox 13"/>
          <p:cNvSpPr txBox="1"/>
          <p:nvPr/>
        </p:nvSpPr>
        <p:spPr>
          <a:xfrm>
            <a:off x="7161375" y="1517142"/>
            <a:ext cx="2803021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dirty="0">
                <a:solidFill>
                  <a:schemeClr val="tx1"/>
                </a:solidFill>
                <a:latin typeface="微软雅黑"/>
                <a:ea typeface="微软雅黑"/>
                <a:sym typeface="微软雅黑"/>
              </a:rPr>
              <a:t>七、威胁人民生命财产安全</a:t>
            </a:r>
          </a:p>
        </p:txBody>
      </p:sp>
      <p:pic>
        <p:nvPicPr>
          <p:cNvPr id="8" name="图片 33795" descr="566c58578ae0108c2a6e55d2d41e935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04020" y="1141773"/>
            <a:ext cx="4451350" cy="295592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9" name="图片 34819" descr="fceef8e75a303c0ce4d9b0cb6aee243d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69979" y="2220552"/>
            <a:ext cx="4421081" cy="294837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21224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648950" y="7753350"/>
            <a:ext cx="723275" cy="34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>
                <a:latin typeface="微软雅黑"/>
                <a:ea typeface="微软雅黑"/>
                <a:sym typeface="微软雅黑"/>
              </a:rPr>
              <a:t>延迟符</a:t>
            </a:r>
            <a:endParaRPr lang="zh-CN" altLang="en-US" sz="1400" dirty="0"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9617" y="144733"/>
            <a:ext cx="2827175" cy="2827175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4988279" y="1773140"/>
            <a:ext cx="1486046" cy="899671"/>
            <a:chOff x="995374" y="2209801"/>
            <a:chExt cx="1114425" cy="674687"/>
          </a:xfrm>
        </p:grpSpPr>
        <p:pic>
          <p:nvPicPr>
            <p:cNvPr id="8" name="图片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374" y="2209801"/>
              <a:ext cx="1114425" cy="674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文本框 29"/>
            <p:cNvSpPr txBox="1">
              <a:spLocks noChangeArrowheads="1"/>
            </p:cNvSpPr>
            <p:nvPr/>
          </p:nvSpPr>
          <p:spPr bwMode="auto">
            <a:xfrm>
              <a:off x="1506094" y="2316163"/>
              <a:ext cx="503238" cy="437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>
                  <a:solidFill>
                    <a:schemeClr val="accent2"/>
                  </a:solidFill>
                  <a:latin typeface="微软雅黑"/>
                  <a:ea typeface="微软雅黑"/>
                  <a:sym typeface="微软雅黑"/>
                </a:rPr>
                <a:t>03</a:t>
              </a:r>
              <a:endParaRPr lang="zh-CN" altLang="en-US" sz="3200" dirty="0">
                <a:solidFill>
                  <a:schemeClr val="accent2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10" name="文本框 31"/>
          <p:cNvSpPr txBox="1">
            <a:spLocks noChangeArrowheads="1"/>
          </p:cNvSpPr>
          <p:nvPr/>
        </p:nvSpPr>
        <p:spPr bwMode="auto">
          <a:xfrm>
            <a:off x="3583697" y="3035598"/>
            <a:ext cx="511592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800" b="1" dirty="0">
                <a:solidFill>
                  <a:schemeClr val="accent6">
                    <a:lumMod val="50000"/>
                  </a:schemeClr>
                </a:solidFill>
                <a:latin typeface="微软雅黑"/>
                <a:ea typeface="微软雅黑"/>
                <a:sym typeface="微软雅黑"/>
              </a:rPr>
              <a:t>森林火灾的案例</a:t>
            </a:r>
          </a:p>
        </p:txBody>
      </p:sp>
      <p:pic>
        <p:nvPicPr>
          <p:cNvPr id="12" name="图片 11" descr="未 标题-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1040"/>
            <a:ext cx="1699895" cy="1651635"/>
          </a:xfrm>
          <a:prstGeom prst="rect">
            <a:avLst/>
          </a:prstGeom>
        </p:spPr>
      </p:pic>
      <p:pic>
        <p:nvPicPr>
          <p:cNvPr id="14" name="图片 13" descr="未 标题 -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4022" y="666970"/>
            <a:ext cx="2521585" cy="221234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64881" y="4554909"/>
            <a:ext cx="5574245" cy="260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317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www.99ppt.com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PPT牛</Template>
  <TotalTime>13</TotalTime>
  <Words>1018</Words>
  <Application>Microsoft Office PowerPoint</Application>
  <PresentationFormat>宽屏</PresentationFormat>
  <Paragraphs>122</Paragraphs>
  <Slides>20</Slides>
  <Notes>20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29" baseType="lpstr">
      <vt:lpstr>Meiryo</vt:lpstr>
      <vt:lpstr>宋体</vt:lpstr>
      <vt:lpstr>微软雅黑</vt:lpstr>
      <vt:lpstr>Arial</vt:lpstr>
      <vt:lpstr>Calibri</vt:lpstr>
      <vt:lpstr>Calibri Light</vt:lpstr>
      <vt:lpstr>Wingdings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1</cp:revision>
  <dcterms:created xsi:type="dcterms:W3CDTF">2018-03-06T07:28:18Z</dcterms:created>
  <dcterms:modified xsi:type="dcterms:W3CDTF">2023-04-04T08:04:43Z</dcterms:modified>
</cp:coreProperties>
</file>