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315" r:id="rId7"/>
    <p:sldId id="316" r:id="rId8"/>
    <p:sldId id="317" r:id="rId9"/>
    <p:sldId id="319" r:id="rId10"/>
    <p:sldId id="318" r:id="rId11"/>
    <p:sldId id="320" r:id="rId12"/>
    <p:sldId id="338" r:id="rId13"/>
    <p:sldId id="324" r:id="rId14"/>
    <p:sldId id="339" r:id="rId15"/>
    <p:sldId id="340" r:id="rId16"/>
    <p:sldId id="298" r:id="rId17"/>
    <p:sldId id="327" r:id="rId18"/>
    <p:sldId id="328" r:id="rId19"/>
    <p:sldId id="341" r:id="rId20"/>
    <p:sldId id="295" r:id="rId21"/>
    <p:sldId id="330" r:id="rId22"/>
    <p:sldId id="331" r:id="rId23"/>
    <p:sldId id="332" r:id="rId24"/>
    <p:sldId id="278" r:id="rId25"/>
    <p:sldId id="334" r:id="rId26"/>
    <p:sldId id="335" r:id="rId27"/>
    <p:sldId id="314" r:id="rId28"/>
    <p:sldId id="342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2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94ECF-55E0-4EA6-B23A-A867D6F64451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8A399-D4CA-4F8A-8F65-B04F6684FC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2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8A399-D4CA-4F8A-8F65-B04F6684FCE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56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01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231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583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858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88C-FBB6-4F7D-8262-D2B4AB9C1A80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B620-2950-4132-B30F-0B469A77C9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88C-FBB6-4F7D-8262-D2B4AB9C1A80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B620-2950-4132-B30F-0B469A77C9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88C-FBB6-4F7D-8262-D2B4AB9C1A80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B620-2950-4132-B30F-0B469A77C9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8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6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20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31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79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55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7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88C-FBB6-4F7D-8262-D2B4AB9C1A80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B620-2950-4132-B30F-0B469A77C9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11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95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4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88C-FBB6-4F7D-8262-D2B4AB9C1A80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B620-2950-4132-B30F-0B469A77C9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88C-FBB6-4F7D-8262-D2B4AB9C1A80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B620-2950-4132-B30F-0B469A77C9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88C-FBB6-4F7D-8262-D2B4AB9C1A80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B620-2950-4132-B30F-0B469A77C9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88C-FBB6-4F7D-8262-D2B4AB9C1A80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B620-2950-4132-B30F-0B469A77C9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88C-FBB6-4F7D-8262-D2B4AB9C1A80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B620-2950-4132-B30F-0B469A77C9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88C-FBB6-4F7D-8262-D2B4AB9C1A80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B620-2950-4132-B30F-0B469A77C9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88C-FBB6-4F7D-8262-D2B4AB9C1A80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B620-2950-4132-B30F-0B469A77C9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5D88C-FBB6-4F7D-8262-D2B4AB9C1A80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4B620-2950-4132-B30F-0B469A77C9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4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28.png"/><Relationship Id="rId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3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7.png"/><Relationship Id="rId7" Type="http://schemas.openxmlformats.org/officeDocument/2006/relationships/image" Target="../media/image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6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356" y="2310962"/>
            <a:ext cx="2108168" cy="345090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45024"/>
            <a:ext cx="12192000" cy="3442681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2483171" y="3449731"/>
            <a:ext cx="1424353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934401" y="3449731"/>
            <a:ext cx="1424353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3716" flipH="1">
            <a:off x="4744749" y="596272"/>
            <a:ext cx="1483669" cy="72658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70656" y="1427271"/>
            <a:ext cx="75200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我光盘 我光荣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658" y="2551676"/>
            <a:ext cx="2483840" cy="248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699" b="89967" l="9545" r="90000">
                        <a14:foregroundMark x1="9545" y1="15719" x2="9773" y2="21739"/>
                        <a14:foregroundMark x1="53409" y1="34114" x2="51591" y2="81271"/>
                        <a14:foregroundMark x1="45682" y1="42140" x2="55000" y2="51839"/>
                        <a14:foregroundMark x1="55000" y1="51839" x2="55000" y2="51839"/>
                        <a14:foregroundMark x1="43864" y1="43478" x2="49545" y2="56187"/>
                        <a14:foregroundMark x1="74318" y1="25084" x2="75000" y2="76923"/>
                        <a14:foregroundMark x1="84318" y1="25753" x2="78409" y2="44482"/>
                        <a14:foregroundMark x1="67273" y1="42475" x2="73864" y2="61873"/>
                        <a14:foregroundMark x1="73864" y1="61873" x2="74091" y2="66890"/>
                        <a14:foregroundMark x1="77045" y1="46488" x2="77045" y2="46488"/>
                        <a14:foregroundMark x1="71136" y1="60535" x2="78182" y2="68227"/>
                        <a14:foregroundMark x1="78182" y1="53846" x2="68409" y2="68896"/>
                        <a14:foregroundMark x1="67955" y1="42809" x2="70455" y2="62207"/>
                        <a14:foregroundMark x1="77273" y1="47826" x2="79318" y2="632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1105" y="3477614"/>
            <a:ext cx="5229344" cy="355357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19760" y="55866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什么是光盘行动？</a:t>
            </a:r>
            <a:endParaRPr lang="en-US" altLang="zh-CN" sz="2400">
              <a:solidFill>
                <a:srgbClr val="663300"/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3539" y="124833"/>
            <a:ext cx="1005996" cy="990707"/>
            <a:chOff x="1112686" y="1371600"/>
            <a:chExt cx="3950978" cy="389093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2686" y="2978727"/>
              <a:ext cx="3950978" cy="228380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6606" b="100000" l="0" r="100000">
                          <a14:foregroundMark x1="84932" y1="28159" x2="50685" y2="95307"/>
                          <a14:foregroundMark x1="50685" y1="54152" x2="57534" y2="62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1852" y="1371600"/>
              <a:ext cx="1857282" cy="3501928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3802655" y="1928440"/>
            <a:ext cx="5357794" cy="1715108"/>
            <a:chOff x="3802655" y="1928440"/>
            <a:chExt cx="5357794" cy="1715108"/>
          </a:xfrm>
        </p:grpSpPr>
        <p:grpSp>
          <p:nvGrpSpPr>
            <p:cNvPr id="3" name="组合 2"/>
            <p:cNvGrpSpPr/>
            <p:nvPr/>
          </p:nvGrpSpPr>
          <p:grpSpPr>
            <a:xfrm>
              <a:off x="4076160" y="1928440"/>
              <a:ext cx="4810784" cy="1206373"/>
              <a:chOff x="3134565" y="2334597"/>
              <a:chExt cx="4810784" cy="1206373"/>
            </a:xfrm>
          </p:grpSpPr>
          <p:sp>
            <p:nvSpPr>
              <p:cNvPr id="19" name="TextBox 9"/>
              <p:cNvSpPr txBox="1">
                <a:spLocks noChangeArrowheads="1"/>
              </p:cNvSpPr>
              <p:nvPr/>
            </p:nvSpPr>
            <p:spPr bwMode="auto">
              <a:xfrm>
                <a:off x="3134565" y="2709973"/>
                <a:ext cx="481078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4800">
                    <a:solidFill>
                      <a:srgbClr val="663300"/>
                    </a:solidFill>
                    <a:latin typeface="微软雅黑"/>
                    <a:ea typeface="微软雅黑"/>
                    <a:cs typeface="汉仪综艺体简"/>
                    <a:sym typeface="微软雅黑"/>
                  </a:rPr>
                  <a:t>下一个，是你吗</a:t>
                </a:r>
                <a:r>
                  <a:rPr lang="en-US" altLang="zh-CN" sz="4800">
                    <a:solidFill>
                      <a:srgbClr val="663300"/>
                    </a:solidFill>
                    <a:latin typeface="微软雅黑"/>
                    <a:ea typeface="微软雅黑"/>
                    <a:cs typeface="汉仪综艺体简"/>
                    <a:sym typeface="微软雅黑"/>
                  </a:rPr>
                  <a:t>?</a:t>
                </a:r>
                <a:endParaRPr lang="zh-CN" altLang="en-US" sz="4800">
                  <a:solidFill>
                    <a:srgbClr val="663300"/>
                  </a:solidFill>
                  <a:latin typeface="微软雅黑"/>
                  <a:ea typeface="微软雅黑"/>
                  <a:cs typeface="汉仪综艺体简"/>
                  <a:sym typeface="微软雅黑"/>
                </a:endParaRPr>
              </a:p>
            </p:txBody>
          </p:sp>
          <p:sp>
            <p:nvSpPr>
              <p:cNvPr id="20" name="TextBox 10"/>
              <p:cNvSpPr txBox="1">
                <a:spLocks noChangeArrowheads="1"/>
              </p:cNvSpPr>
              <p:nvPr/>
            </p:nvSpPr>
            <p:spPr bwMode="auto">
              <a:xfrm>
                <a:off x="3187650" y="2334597"/>
                <a:ext cx="3958218" cy="523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dist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2800" b="1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需要公众的广泛参与</a:t>
                </a:r>
              </a:p>
            </p:txBody>
          </p:sp>
        </p:grpSp>
        <p:sp>
          <p:nvSpPr>
            <p:cNvPr id="39" name="TextBox 7"/>
            <p:cNvSpPr txBox="1">
              <a:spLocks noChangeArrowheads="1"/>
            </p:cNvSpPr>
            <p:nvPr/>
          </p:nvSpPr>
          <p:spPr bwMode="auto">
            <a:xfrm>
              <a:off x="3802655" y="3120328"/>
              <a:ext cx="5357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8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一个传播正能量的‘光盘族’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0" y="5534448"/>
            <a:ext cx="12192000" cy="1323552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6606" b="100000" l="0" r="100000">
                        <a14:foregroundMark x1="84932" y1="28159" x2="50685" y2="95307"/>
                        <a14:foregroundMark x1="50685" y1="54152" x2="57534" y2="620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13534" y="2460239"/>
            <a:ext cx="2248883" cy="4240296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49585" y="1252316"/>
            <a:ext cx="6323450" cy="3904193"/>
            <a:chOff x="4249585" y="1252316"/>
            <a:chExt cx="6323450" cy="3904193"/>
          </a:xfrm>
        </p:grpSpPr>
        <p:pic>
          <p:nvPicPr>
            <p:cNvPr id="13" name="图片 12" descr="8c028dabe04d64ea3c3aa11767f6d8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49585" y="1252316"/>
              <a:ext cx="6323450" cy="3904193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6445376" y="1633388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第二部分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62775" y="2856498"/>
            <a:ext cx="4185761" cy="1094151"/>
            <a:chOff x="5262775" y="2856498"/>
            <a:chExt cx="4185761" cy="1094151"/>
          </a:xfrm>
        </p:grpSpPr>
        <p:sp>
          <p:nvSpPr>
            <p:cNvPr id="6" name="矩形 5"/>
            <p:cNvSpPr/>
            <p:nvPr/>
          </p:nvSpPr>
          <p:spPr>
            <a:xfrm>
              <a:off x="5262775" y="2856498"/>
              <a:ext cx="4185761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2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浪费粮食可耻</a:t>
              </a:r>
              <a:endParaRPr lang="en-US" altLang="zh-CN" sz="52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306319" y="3642872"/>
              <a:ext cx="39501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4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What is the"clear your plate"campaign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3716" flipH="1">
            <a:off x="6804069" y="2421958"/>
            <a:ext cx="1061879" cy="520024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319760" y="55866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浪费粮食可耻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034664" y="1840544"/>
            <a:ext cx="6264039" cy="3151182"/>
            <a:chOff x="4034664" y="1840544"/>
            <a:chExt cx="6264039" cy="3151182"/>
          </a:xfrm>
        </p:grpSpPr>
        <p:sp>
          <p:nvSpPr>
            <p:cNvPr id="5" name="矩形: 圆角 4"/>
            <p:cNvSpPr/>
            <p:nvPr/>
          </p:nvSpPr>
          <p:spPr>
            <a:xfrm>
              <a:off x="4034664" y="1840544"/>
              <a:ext cx="5836092" cy="315118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7" name="TextBox 11"/>
            <p:cNvSpPr txBox="1">
              <a:spLocks noChangeArrowheads="1"/>
            </p:cNvSpPr>
            <p:nvPr/>
          </p:nvSpPr>
          <p:spPr bwMode="auto">
            <a:xfrm>
              <a:off x="4612240" y="3992552"/>
              <a:ext cx="568646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CN" altLang="en-US" sz="2200" dirty="0">
                  <a:solidFill>
                    <a:srgbClr val="663300"/>
                  </a:solidFill>
                  <a:latin typeface="微软雅黑"/>
                  <a:ea typeface="微软雅黑"/>
                  <a:cs typeface="汉仪综艺体简"/>
                  <a:sym typeface="微软雅黑"/>
                </a:rPr>
                <a:t>每</a:t>
              </a:r>
              <a:r>
                <a:rPr lang="en-US" altLang="zh-CN" sz="2200" dirty="0">
                  <a:solidFill>
                    <a:srgbClr val="663300"/>
                  </a:solidFill>
                  <a:latin typeface="微软雅黑"/>
                  <a:ea typeface="微软雅黑"/>
                  <a:cs typeface="汉仪综艺体简"/>
                  <a:sym typeface="微软雅黑"/>
                </a:rPr>
                <a:t>6</a:t>
              </a:r>
              <a:r>
                <a:rPr lang="zh-CN" altLang="en-US" sz="2200" dirty="0">
                  <a:solidFill>
                    <a:srgbClr val="663300"/>
                  </a:solidFill>
                  <a:latin typeface="微软雅黑"/>
                  <a:ea typeface="微软雅黑"/>
                  <a:cs typeface="汉仪综艺体简"/>
                  <a:sym typeface="微软雅黑"/>
                </a:rPr>
                <a:t>秒就有</a:t>
              </a:r>
              <a:r>
                <a:rPr lang="en-US" altLang="zh-CN" sz="2200" dirty="0">
                  <a:solidFill>
                    <a:srgbClr val="663300"/>
                  </a:solidFill>
                  <a:latin typeface="微软雅黑"/>
                  <a:ea typeface="微软雅黑"/>
                  <a:cs typeface="汉仪综艺体简"/>
                  <a:sym typeface="微软雅黑"/>
                </a:rPr>
                <a:t>1</a:t>
              </a:r>
              <a:r>
                <a:rPr lang="zh-CN" altLang="en-US" sz="2200" dirty="0">
                  <a:solidFill>
                    <a:srgbClr val="663300"/>
                  </a:solidFill>
                  <a:latin typeface="微软雅黑"/>
                  <a:ea typeface="微软雅黑"/>
                  <a:cs typeface="汉仪综艺体简"/>
                  <a:sym typeface="微软雅黑"/>
                </a:rPr>
                <a:t>名儿童因饥饿而死亡！</a:t>
              </a: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4342111" y="2150943"/>
              <a:ext cx="2583020" cy="1762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http://pic13.nipic.com/20110410/859389_191621904000_2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7182296" y="2150943"/>
              <a:ext cx="2431295" cy="1762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221938" y="267497"/>
            <a:ext cx="1243411" cy="843948"/>
            <a:chOff x="5313926" y="2719405"/>
            <a:chExt cx="1885908" cy="128003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3926" y="2909317"/>
              <a:ext cx="1885908" cy="1090122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100000" l="0" r="7090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0841">
              <a:off x="5850603" y="2719405"/>
              <a:ext cx="1338704" cy="1098182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1873" y="2084063"/>
            <a:ext cx="2798535" cy="4678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686" y="3384556"/>
            <a:ext cx="3909970" cy="2746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034664" y="1840544"/>
            <a:ext cx="7036509" cy="3151182"/>
            <a:chOff x="4034664" y="1840544"/>
            <a:chExt cx="7036509" cy="3151182"/>
          </a:xfrm>
        </p:grpSpPr>
        <p:sp>
          <p:nvSpPr>
            <p:cNvPr id="5" name="矩形: 圆角 4"/>
            <p:cNvSpPr/>
            <p:nvPr/>
          </p:nvSpPr>
          <p:spPr>
            <a:xfrm>
              <a:off x="4034664" y="1840544"/>
              <a:ext cx="5836092" cy="315118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3" name="TextBox 11"/>
            <p:cNvSpPr txBox="1">
              <a:spLocks noChangeArrowheads="1"/>
            </p:cNvSpPr>
            <p:nvPr/>
          </p:nvSpPr>
          <p:spPr bwMode="auto">
            <a:xfrm>
              <a:off x="5384710" y="1929292"/>
              <a:ext cx="5686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CN" altLang="en-US" sz="2400">
                  <a:solidFill>
                    <a:srgbClr val="663300"/>
                  </a:solidFill>
                  <a:latin typeface="微软雅黑"/>
                  <a:ea typeface="微软雅黑"/>
                  <a:cs typeface="汉仪综艺体简"/>
                  <a:sym typeface="微软雅黑"/>
                </a:rPr>
                <a:t>我们校园内的浪费现象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548932" y="2437283"/>
              <a:ext cx="4846126" cy="2283740"/>
              <a:chOff x="4260482" y="2373913"/>
              <a:chExt cx="5254497" cy="2476185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16221" y="3711786"/>
                <a:ext cx="1698758" cy="1138311"/>
              </a:xfrm>
              <a:prstGeom prst="rect">
                <a:avLst/>
              </a:prstGeom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4263884" y="2373913"/>
                <a:ext cx="1516671" cy="1179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5"/>
              <a:stretch>
                <a:fillRect/>
              </a:stretch>
            </p:blipFill>
            <p:spPr bwMode="auto">
              <a:xfrm>
                <a:off x="4260482" y="3701097"/>
                <a:ext cx="1520073" cy="1149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6" descr="640"/>
              <p:cNvPicPr>
                <a:picLocks noChangeAspect="1" noChangeArrowheads="1"/>
              </p:cNvPicPr>
              <p:nvPr/>
            </p:nvPicPr>
            <p:blipFill>
              <a:blip r:embed="rId6"/>
              <a:stretch>
                <a:fillRect/>
              </a:stretch>
            </p:blipFill>
            <p:spPr bwMode="auto">
              <a:xfrm>
                <a:off x="7826417" y="2373913"/>
                <a:ext cx="1688562" cy="1179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8"/>
              <p:cNvPicPr>
                <a:picLocks noChangeAspect="1" noChangeArrowheads="1"/>
              </p:cNvPicPr>
              <p:nvPr/>
            </p:nvPicPr>
            <p:blipFill>
              <a:blip r:embed="rId7"/>
              <a:stretch>
                <a:fillRect/>
              </a:stretch>
            </p:blipFill>
            <p:spPr bwMode="auto">
              <a:xfrm>
                <a:off x="5900799" y="2383215"/>
                <a:ext cx="1817385" cy="1180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27154" y="3711786"/>
                <a:ext cx="1791030" cy="1138312"/>
              </a:xfrm>
              <a:prstGeom prst="rect">
                <a:avLst/>
              </a:prstGeom>
            </p:spPr>
          </p:pic>
        </p:grpSp>
      </p:grpSp>
      <p:sp>
        <p:nvSpPr>
          <p:cNvPr id="9" name="矩形 8"/>
          <p:cNvSpPr/>
          <p:nvPr/>
        </p:nvSpPr>
        <p:spPr>
          <a:xfrm>
            <a:off x="1319760" y="55866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浪费粮食可耻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221938" y="267497"/>
            <a:ext cx="1243411" cy="843948"/>
            <a:chOff x="5313926" y="2719405"/>
            <a:chExt cx="1885908" cy="128003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3926" y="2909317"/>
              <a:ext cx="1885908" cy="1090122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100000" l="0" r="7090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0841">
              <a:off x="5850603" y="2719405"/>
              <a:ext cx="1338704" cy="1098182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7588" y="2158109"/>
            <a:ext cx="2789027" cy="46628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4686" y="3384556"/>
            <a:ext cx="3909970" cy="2746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319760" y="55866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浪费粮食可耻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221938" y="267497"/>
            <a:ext cx="1243411" cy="843948"/>
            <a:chOff x="5313926" y="2719405"/>
            <a:chExt cx="1885908" cy="128003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3926" y="2909317"/>
              <a:ext cx="1885908" cy="1090122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100000" l="0" r="7090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0841">
              <a:off x="5850603" y="2719405"/>
              <a:ext cx="1338704" cy="1098182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4034663" y="1908379"/>
            <a:ext cx="7411264" cy="3151182"/>
            <a:chOff x="4034663" y="1908379"/>
            <a:chExt cx="7411264" cy="3151182"/>
          </a:xfrm>
        </p:grpSpPr>
        <p:sp>
          <p:nvSpPr>
            <p:cNvPr id="5" name="矩形: 圆角 4"/>
            <p:cNvSpPr/>
            <p:nvPr/>
          </p:nvSpPr>
          <p:spPr>
            <a:xfrm>
              <a:off x="4034663" y="1908379"/>
              <a:ext cx="5836092" cy="315118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4422622" y="1929292"/>
              <a:ext cx="7023305" cy="2968503"/>
              <a:chOff x="4422622" y="1929292"/>
              <a:chExt cx="7023305" cy="2968503"/>
            </a:xfrm>
          </p:grpSpPr>
          <p:sp>
            <p:nvSpPr>
              <p:cNvPr id="32" name="TextBox 11"/>
              <p:cNvSpPr txBox="1">
                <a:spLocks noChangeArrowheads="1"/>
              </p:cNvSpPr>
              <p:nvPr/>
            </p:nvSpPr>
            <p:spPr bwMode="auto">
              <a:xfrm>
                <a:off x="5759464" y="1929292"/>
                <a:ext cx="568646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</a:pPr>
                <a:r>
                  <a:rPr lang="zh-CN" altLang="en-US" sz="3200">
                    <a:solidFill>
                      <a:srgbClr val="663300"/>
                    </a:solidFill>
                    <a:latin typeface="微软雅黑"/>
                    <a:ea typeface="微软雅黑"/>
                    <a:cs typeface="汉仪综艺体简"/>
                    <a:sym typeface="微软雅黑"/>
                  </a:rPr>
                  <a:t>请你算一算</a:t>
                </a: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4422622" y="2395766"/>
                <a:ext cx="5060471" cy="2456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 500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克大米能烧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5-6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碗米饭，每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10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粒米大约重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1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克，每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100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克米大约烧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1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碗饭。也就是说大约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1000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个同学，每天每人节约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1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颗米，就能烧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1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碗米饭。全校近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1000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人，一天就能节约（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      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）碗米饭。我国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13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亿人口，每人每天节约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1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颗米，可以做（                 ）碗米饭！按一天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3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顿，每顿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1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碗米饭计算，大约可以够（               ）人吃！我们学校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1000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人，可以吃（              ）天，约（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         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）年！</a:t>
                </a:r>
              </a:p>
            </p:txBody>
          </p:sp>
          <p:sp>
            <p:nvSpPr>
              <p:cNvPr id="34" name="TextBox 6"/>
              <p:cNvSpPr txBox="1">
                <a:spLocks noChangeArrowheads="1"/>
              </p:cNvSpPr>
              <p:nvPr/>
            </p:nvSpPr>
            <p:spPr bwMode="auto">
              <a:xfrm>
                <a:off x="5595939" y="3091640"/>
                <a:ext cx="500063" cy="63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3500">
                    <a:solidFill>
                      <a:srgbClr val="C00000"/>
                    </a:solidFill>
                    <a:latin typeface="微软雅黑"/>
                    <a:ea typeface="微软雅黑"/>
                    <a:sym typeface="微软雅黑"/>
                  </a:rPr>
                  <a:t>1</a:t>
                </a:r>
                <a:endParaRPr lang="zh-CN" altLang="en-US" sz="3500">
                  <a:solidFill>
                    <a:srgbClr val="C00000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36" name="TextBox 7"/>
              <p:cNvSpPr txBox="1">
                <a:spLocks noChangeArrowheads="1"/>
              </p:cNvSpPr>
              <p:nvPr/>
            </p:nvSpPr>
            <p:spPr bwMode="auto">
              <a:xfrm>
                <a:off x="6888385" y="3431128"/>
                <a:ext cx="2000250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3000">
                    <a:solidFill>
                      <a:srgbClr val="C00000"/>
                    </a:solidFill>
                    <a:latin typeface="微软雅黑"/>
                    <a:ea typeface="微软雅黑"/>
                    <a:sym typeface="微软雅黑"/>
                  </a:rPr>
                  <a:t>130</a:t>
                </a:r>
                <a:r>
                  <a:rPr lang="zh-CN" altLang="en-US" sz="3000">
                    <a:solidFill>
                      <a:srgbClr val="C00000"/>
                    </a:solidFill>
                    <a:latin typeface="微软雅黑"/>
                    <a:ea typeface="微软雅黑"/>
                    <a:sym typeface="微软雅黑"/>
                  </a:rPr>
                  <a:t>万</a:t>
                </a:r>
              </a:p>
            </p:txBody>
          </p:sp>
          <p:sp>
            <p:nvSpPr>
              <p:cNvPr id="37" name="TextBox 8"/>
              <p:cNvSpPr txBox="1">
                <a:spLocks noChangeArrowheads="1"/>
              </p:cNvSpPr>
              <p:nvPr/>
            </p:nvSpPr>
            <p:spPr bwMode="auto">
              <a:xfrm>
                <a:off x="4954754" y="4002572"/>
                <a:ext cx="1571625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3000">
                    <a:solidFill>
                      <a:srgbClr val="C00000"/>
                    </a:solidFill>
                    <a:latin typeface="微软雅黑"/>
                    <a:ea typeface="微软雅黑"/>
                    <a:sym typeface="微软雅黑"/>
                  </a:rPr>
                  <a:t>43</a:t>
                </a:r>
                <a:r>
                  <a:rPr lang="zh-CN" altLang="en-US" sz="3000">
                    <a:solidFill>
                      <a:srgbClr val="C00000"/>
                    </a:solidFill>
                    <a:latin typeface="微软雅黑"/>
                    <a:ea typeface="微软雅黑"/>
                    <a:sym typeface="微软雅黑"/>
                  </a:rPr>
                  <a:t>万</a:t>
                </a:r>
              </a:p>
            </p:txBody>
          </p:sp>
          <p:sp>
            <p:nvSpPr>
              <p:cNvPr id="38" name="TextBox 9"/>
              <p:cNvSpPr txBox="1">
                <a:spLocks noChangeArrowheads="1"/>
              </p:cNvSpPr>
              <p:nvPr/>
            </p:nvSpPr>
            <p:spPr bwMode="auto">
              <a:xfrm>
                <a:off x="4998226" y="4343797"/>
                <a:ext cx="892969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3000">
                    <a:solidFill>
                      <a:srgbClr val="C00000"/>
                    </a:solidFill>
                    <a:latin typeface="微软雅黑"/>
                    <a:ea typeface="微软雅黑"/>
                    <a:sym typeface="微软雅黑"/>
                  </a:rPr>
                  <a:t>430</a:t>
                </a:r>
                <a:endParaRPr lang="zh-CN" altLang="en-US" sz="3000">
                  <a:solidFill>
                    <a:srgbClr val="C00000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39" name="TextBox 10"/>
              <p:cNvSpPr txBox="1">
                <a:spLocks noChangeArrowheads="1"/>
              </p:cNvSpPr>
              <p:nvPr/>
            </p:nvSpPr>
            <p:spPr bwMode="auto">
              <a:xfrm>
                <a:off x="7252021" y="4323439"/>
                <a:ext cx="121443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3000">
                    <a:solidFill>
                      <a:srgbClr val="C00000"/>
                    </a:solidFill>
                    <a:latin typeface="微软雅黑"/>
                    <a:ea typeface="微软雅黑"/>
                    <a:sym typeface="微软雅黑"/>
                  </a:rPr>
                  <a:t>1.5</a:t>
                </a:r>
                <a:endParaRPr lang="zh-CN" altLang="en-US" sz="3000">
                  <a:solidFill>
                    <a:srgbClr val="C00000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972" y="2044757"/>
            <a:ext cx="2878980" cy="48132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237" y="3407111"/>
            <a:ext cx="3909970" cy="2746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19760" y="55866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浪费粮食可耻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21938" y="267497"/>
            <a:ext cx="1243411" cy="843948"/>
            <a:chOff x="5313926" y="2719405"/>
            <a:chExt cx="1885908" cy="128003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3926" y="2909317"/>
              <a:ext cx="1885908" cy="109012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100000" l="0" r="7090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0841">
              <a:off x="5850603" y="2719405"/>
              <a:ext cx="1338704" cy="1098182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7801794" y="2916670"/>
            <a:ext cx="2924857" cy="2325244"/>
            <a:chOff x="8227337" y="1964686"/>
            <a:chExt cx="2634010" cy="209402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190"/>
            <a:stretch>
              <a:fillRect/>
            </a:stretch>
          </p:blipFill>
          <p:spPr>
            <a:xfrm>
              <a:off x="8511663" y="1964686"/>
              <a:ext cx="2219639" cy="196339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80027" y="2091190"/>
              <a:ext cx="1682909" cy="1963395"/>
            </a:xfrm>
            <a:prstGeom prst="ellipse">
              <a:avLst/>
            </a:prstGeom>
            <a:effectLst>
              <a:softEdge rad="63500"/>
            </a:effectLst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227337" y="3706982"/>
              <a:ext cx="2634010" cy="351726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886751" y="2878779"/>
            <a:ext cx="2924857" cy="2325244"/>
            <a:chOff x="1546618" y="1964686"/>
            <a:chExt cx="2634010" cy="209402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190"/>
            <a:stretch>
              <a:fillRect/>
            </a:stretch>
          </p:blipFill>
          <p:spPr>
            <a:xfrm>
              <a:off x="1830944" y="1964686"/>
              <a:ext cx="2219639" cy="196339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78004" y="2232991"/>
              <a:ext cx="1525516" cy="1663273"/>
            </a:xfrm>
            <a:prstGeom prst="ellipse">
              <a:avLst/>
            </a:prstGeom>
            <a:effectLst>
              <a:softEdge rad="63500"/>
            </a:effectLst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546618" y="3706982"/>
              <a:ext cx="2634010" cy="351726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3507959" y="2314004"/>
            <a:ext cx="4493545" cy="3572343"/>
            <a:chOff x="4180629" y="1382040"/>
            <a:chExt cx="4046708" cy="321711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190"/>
            <a:stretch>
              <a:fillRect/>
            </a:stretch>
          </p:blipFill>
          <p:spPr>
            <a:xfrm>
              <a:off x="4617448" y="1382040"/>
              <a:ext cx="3410097" cy="301642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49399" y="1570377"/>
              <a:ext cx="2698938" cy="2591556"/>
            </a:xfrm>
            <a:prstGeom prst="ellipse">
              <a:avLst/>
            </a:prstGeom>
            <a:effectLst>
              <a:softEdge rad="63500"/>
            </a:effectLst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180629" y="4058782"/>
              <a:ext cx="4046708" cy="540368"/>
            </a:xfrm>
            <a:prstGeom prst="rect">
              <a:avLst/>
            </a:prstGeom>
          </p:spPr>
        </p:pic>
      </p:grp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2494603" y="1389498"/>
            <a:ext cx="82687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3200">
                <a:solidFill>
                  <a:srgbClr val="663300"/>
                </a:solidFill>
                <a:latin typeface="微软雅黑"/>
                <a:ea typeface="微软雅黑"/>
                <a:cs typeface="汉仪综艺体简"/>
                <a:sym typeface="微软雅黑"/>
              </a:rPr>
              <a:t>全世界各地还有很多地方的人吃不饱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19760" y="55866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浪费粮食可耻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21938" y="267497"/>
            <a:ext cx="1243411" cy="843948"/>
            <a:chOff x="5313926" y="2719405"/>
            <a:chExt cx="1885908" cy="128003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3926" y="2909317"/>
              <a:ext cx="1885908" cy="109012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100000" l="0" r="7090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0841">
              <a:off x="5850603" y="2719405"/>
              <a:ext cx="1338704" cy="109818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7204">
            <a:off x="5047503" y="1107569"/>
            <a:ext cx="5808111" cy="490086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971216" y="2799821"/>
            <a:ext cx="4639159" cy="1346523"/>
            <a:chOff x="5971216" y="2799821"/>
            <a:chExt cx="4639159" cy="1346523"/>
          </a:xfrm>
        </p:grpSpPr>
        <p:sp>
          <p:nvSpPr>
            <p:cNvPr id="23" name="矩形 1"/>
            <p:cNvSpPr>
              <a:spLocks noChangeArrowheads="1"/>
            </p:cNvSpPr>
            <p:nvPr/>
          </p:nvSpPr>
          <p:spPr bwMode="auto">
            <a:xfrm>
              <a:off x="5971216" y="2799821"/>
              <a:ext cx="46391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游戏：体验农民的辛苦</a:t>
              </a:r>
            </a:p>
          </p:txBody>
        </p:sp>
        <p:sp>
          <p:nvSpPr>
            <p:cNvPr id="26" name="矩形 2"/>
            <p:cNvSpPr>
              <a:spLocks noChangeArrowheads="1"/>
            </p:cNvSpPr>
            <p:nvPr/>
          </p:nvSpPr>
          <p:spPr bwMode="auto">
            <a:xfrm>
              <a:off x="5971216" y="3438458"/>
              <a:ext cx="408718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游戏规则：手握笔，模仿弯腰“插秧”，持续</a:t>
              </a: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1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分钟！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206" b="90506" l="857" r="99143">
                        <a14:foregroundMark x1="22286" y1="11344" x2="36857" y2="18496"/>
                        <a14:foregroundMark x1="36857" y1="18496" x2="37286" y2="19605"/>
                        <a14:foregroundMark x1="44000" y1="3206" x2="22143" y2="29346"/>
                        <a14:foregroundMark x1="22143" y1="29346" x2="17714" y2="39581"/>
                        <a14:foregroundMark x1="22286" y1="87793" x2="54429" y2="87053"/>
                        <a14:foregroundMark x1="54429" y1="87053" x2="98000" y2="90506"/>
                        <a14:foregroundMark x1="21571" y1="88903" x2="64000" y2="96054"/>
                        <a14:foregroundMark x1="64000" y1="96054" x2="74857" y2="95068"/>
                        <a14:foregroundMark x1="74857" y1="95068" x2="99143" y2="84957"/>
                        <a14:foregroundMark x1="99143" y1="84957" x2="99143" y2="84957"/>
                        <a14:foregroundMark x1="22286" y1="28360" x2="857" y2="371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201" y="1769939"/>
            <a:ext cx="4639158" cy="53747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19760" y="55866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浪费粮食可耻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21938" y="267497"/>
            <a:ext cx="1243411" cy="843948"/>
            <a:chOff x="5313926" y="2719405"/>
            <a:chExt cx="1885908" cy="128003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3926" y="2909317"/>
              <a:ext cx="1885908" cy="109012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100000" l="0" r="7090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0841">
              <a:off x="5850603" y="2719405"/>
              <a:ext cx="1338704" cy="1098182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72045" y="3169691"/>
            <a:ext cx="4067175" cy="2640913"/>
            <a:chOff x="872046" y="2662039"/>
            <a:chExt cx="4067175" cy="2640913"/>
          </a:xfrm>
        </p:grpSpPr>
        <p:pic>
          <p:nvPicPr>
            <p:cNvPr id="13" name="Picture 10" descr="2009120919474747473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037616" y="2662039"/>
              <a:ext cx="2987675" cy="20589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872046" y="4902902"/>
              <a:ext cx="40671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CN" altLang="en-US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为了几十块钱起早贪黑卖菜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340137" y="3169691"/>
            <a:ext cx="3662165" cy="2640913"/>
            <a:chOff x="4340138" y="2662039"/>
            <a:chExt cx="3662165" cy="2640913"/>
          </a:xfrm>
        </p:grpSpPr>
        <p:pic>
          <p:nvPicPr>
            <p:cNvPr id="14" name="Picture 11" descr="w020120711513285692083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340138" y="2662039"/>
              <a:ext cx="3460569" cy="205898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4798728" y="4934652"/>
              <a:ext cx="32035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CN" altLang="en-US" sz="18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面朝黄土背朝天地耕作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136076" y="3169691"/>
            <a:ext cx="3018307" cy="2642500"/>
            <a:chOff x="8136077" y="2662039"/>
            <a:chExt cx="3018307" cy="2642500"/>
          </a:xfrm>
        </p:grpSpPr>
        <p:pic>
          <p:nvPicPr>
            <p:cNvPr id="15" name="图片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8136077" y="2662039"/>
              <a:ext cx="3018307" cy="20589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8" name="矩形 2"/>
            <p:cNvSpPr>
              <a:spLocks noChangeArrowheads="1"/>
            </p:cNvSpPr>
            <p:nvPr/>
          </p:nvSpPr>
          <p:spPr bwMode="auto">
            <a:xfrm>
              <a:off x="8681951" y="4934652"/>
              <a:ext cx="20447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不畏寒冷在外打工</a:t>
              </a:r>
            </a:p>
          </p:txBody>
        </p:sp>
      </p:grp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3551133" y="2093380"/>
            <a:ext cx="57292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36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父母的钱是这么挣来的</a:t>
            </a:r>
            <a:r>
              <a:rPr lang="en-US" altLang="zh-CN" sz="36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49585" y="1252316"/>
            <a:ext cx="6323450" cy="3904193"/>
            <a:chOff x="4249585" y="1252316"/>
            <a:chExt cx="6323450" cy="3904193"/>
          </a:xfrm>
        </p:grpSpPr>
        <p:pic>
          <p:nvPicPr>
            <p:cNvPr id="13" name="图片 12" descr="8c028dabe04d64ea3c3aa11767f6d8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49585" y="1252316"/>
              <a:ext cx="6323450" cy="3904193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6457060" y="1633388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第三部分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590790" y="2856498"/>
            <a:ext cx="4982245" cy="1155706"/>
            <a:chOff x="4794776" y="2856498"/>
            <a:chExt cx="4982245" cy="1155706"/>
          </a:xfrm>
        </p:grpSpPr>
        <p:sp>
          <p:nvSpPr>
            <p:cNvPr id="6" name="矩形 5"/>
            <p:cNvSpPr/>
            <p:nvPr/>
          </p:nvSpPr>
          <p:spPr>
            <a:xfrm>
              <a:off x="4794776" y="2856498"/>
              <a:ext cx="4982245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52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我们怎样做？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4892999" y="3642872"/>
              <a:ext cx="35674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How we do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3716" flipH="1">
            <a:off x="6804069" y="2421958"/>
            <a:ext cx="1061879" cy="520024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矩形 1"/>
          <p:cNvSpPr>
            <a:spLocks noChangeArrowheads="1"/>
          </p:cNvSpPr>
          <p:nvPr/>
        </p:nvSpPr>
        <p:spPr bwMode="auto">
          <a:xfrm>
            <a:off x="760418" y="3201379"/>
            <a:ext cx="5007107" cy="145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一粥一饭</a:t>
            </a:r>
            <a:r>
              <a:rPr lang="en-US" altLang="zh-CN" sz="24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en-US" sz="24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当思来处不易；半丝半缕</a:t>
            </a:r>
            <a:r>
              <a:rPr lang="en-US" altLang="zh-CN" sz="24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en-US" sz="24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恒念物力维艰</a:t>
            </a:r>
            <a:r>
              <a:rPr lang="en-US" altLang="zh-CN" sz="24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        ——</a:t>
            </a:r>
            <a:r>
              <a:rPr lang="zh-CN" altLang="en-US" sz="20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明</a:t>
            </a:r>
            <a:r>
              <a:rPr lang="en-US" altLang="zh-CN" sz="20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·</a:t>
            </a:r>
            <a:r>
              <a:rPr lang="zh-CN" altLang="en-US" sz="20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朱柏庐</a:t>
            </a:r>
            <a:r>
              <a:rPr lang="en-US" altLang="zh-CN" sz="20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《</a:t>
            </a:r>
            <a:r>
              <a:rPr lang="zh-CN" altLang="en-US" sz="20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夫子治家格言</a:t>
            </a:r>
            <a:r>
              <a:rPr lang="en-US" altLang="zh-CN" sz="20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》 </a:t>
            </a:r>
            <a:endParaRPr lang="zh-CN" altLang="en-US" sz="2000" dirty="0">
              <a:solidFill>
                <a:srgbClr val="663300"/>
              </a:solidFill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75" y="1302340"/>
            <a:ext cx="7816549" cy="555566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319760" y="55866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浪费粮食可耻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8" y="392709"/>
            <a:ext cx="1243411" cy="7187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8626" l="0" r="100000">
                        <a14:foregroundMark x1="54762" y1="5213" x2="52381" y2="56872"/>
                        <a14:foregroundMark x1="52381" y1="56872" x2="43810" y2="76303"/>
                        <a14:foregroundMark x1="74762" y1="46445" x2="89524" y2="40284"/>
                        <a14:foregroundMark x1="67619" y1="49289" x2="71905" y2="47393"/>
                        <a14:foregroundMark x1="16667" y1="35071" x2="23810" y2="44550"/>
                        <a14:foregroundMark x1="70476" y1="76303" x2="70476" y2="76303"/>
                        <a14:foregroundMark x1="72857" y1="71090" x2="72857" y2="82464"/>
                        <a14:foregroundMark x1="57143" y1="79147" x2="65238" y2="75829"/>
                        <a14:foregroundMark x1="4762" y1="65403" x2="11429" y2="65403"/>
                        <a14:backgroundMark x1="72857" y1="46919" x2="72857" y2="46919"/>
                        <a14:backgroundMark x1="71905" y1="47867" x2="74286" y2="46919"/>
                        <a14:backgroundMark x1="75714" y1="46445" x2="75714" y2="46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3050"/>
          <a:stretch>
            <a:fillRect/>
          </a:stretch>
        </p:blipFill>
        <p:spPr>
          <a:xfrm rot="20704208">
            <a:off x="470879" y="140310"/>
            <a:ext cx="934307" cy="1059558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939887" y="944622"/>
            <a:ext cx="213391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6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目录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3716" flipH="1">
            <a:off x="4070427" y="914801"/>
            <a:ext cx="1191373" cy="58344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21190" y="2495141"/>
            <a:ext cx="3262432" cy="1937222"/>
            <a:chOff x="921190" y="2495141"/>
            <a:chExt cx="3262432" cy="193722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2904" y="2909317"/>
              <a:ext cx="1885908" cy="1090122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921190" y="3878365"/>
              <a:ext cx="326243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0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什么是光盘行动？</a:t>
              </a:r>
              <a:endParaRPr lang="en-US" altLang="zh-CN" sz="3000">
                <a:solidFill>
                  <a:srgbClr val="663300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6606" b="100000" l="0" r="100000">
                          <a14:foregroundMark x1="84932" y1="28159" x2="50685" y2="95307"/>
                          <a14:foregroundMark x1="50685" y1="54152" x2="57534" y2="620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97505" y="2495141"/>
              <a:ext cx="717657" cy="1353151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939887" y="2719405"/>
            <a:ext cx="2492990" cy="1712958"/>
            <a:chOff x="4939887" y="2719405"/>
            <a:chExt cx="2492990" cy="1712958"/>
          </a:xfrm>
        </p:grpSpPr>
        <p:sp>
          <p:nvSpPr>
            <p:cNvPr id="11" name="矩形 10"/>
            <p:cNvSpPr/>
            <p:nvPr/>
          </p:nvSpPr>
          <p:spPr>
            <a:xfrm>
              <a:off x="4939887" y="3878365"/>
              <a:ext cx="2492990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0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浪费粮食可耻</a:t>
              </a:r>
              <a:endParaRPr lang="en-US" altLang="zh-CN" sz="3000">
                <a:solidFill>
                  <a:srgbClr val="663300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313926" y="2719405"/>
              <a:ext cx="1885908" cy="1280034"/>
              <a:chOff x="5313926" y="2719405"/>
              <a:chExt cx="1885908" cy="1280034"/>
            </a:xfrm>
          </p:grpSpPr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3926" y="2909317"/>
                <a:ext cx="1885908" cy="1090122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ackgroundRemoval t="0" b="100000" l="0" r="70902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60841">
                <a:off x="5850603" y="2719405"/>
                <a:ext cx="1338704" cy="1098182"/>
              </a:xfrm>
              <a:prstGeom prst="rect">
                <a:avLst/>
              </a:prstGeom>
            </p:spPr>
          </p:pic>
        </p:grpSp>
      </p:grpSp>
      <p:grpSp>
        <p:nvGrpSpPr>
          <p:cNvPr id="5" name="组合 4"/>
          <p:cNvGrpSpPr/>
          <p:nvPr/>
        </p:nvGrpSpPr>
        <p:grpSpPr>
          <a:xfrm>
            <a:off x="8627221" y="2817201"/>
            <a:ext cx="2492990" cy="1615162"/>
            <a:chOff x="8627221" y="2817201"/>
            <a:chExt cx="2492990" cy="1615162"/>
          </a:xfrm>
        </p:grpSpPr>
        <p:sp>
          <p:nvSpPr>
            <p:cNvPr id="12" name="矩形 11"/>
            <p:cNvSpPr/>
            <p:nvPr/>
          </p:nvSpPr>
          <p:spPr>
            <a:xfrm>
              <a:off x="8627221" y="3878365"/>
              <a:ext cx="2492990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0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我们怎样做？</a:t>
              </a: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7461" y="2909317"/>
              <a:ext cx="1885908" cy="1090122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88626" l="0" r="100000">
                          <a14:foregroundMark x1="54762" y1="5213" x2="52381" y2="56872"/>
                          <a14:foregroundMark x1="52381" y1="56872" x2="43810" y2="76303"/>
                          <a14:foregroundMark x1="74762" y1="46445" x2="89524" y2="40284"/>
                          <a14:foregroundMark x1="67619" y1="49289" x2="71905" y2="47393"/>
                          <a14:foregroundMark x1="16667" y1="35071" x2="23810" y2="44550"/>
                          <a14:foregroundMark x1="70476" y1="76303" x2="70476" y2="76303"/>
                          <a14:foregroundMark x1="72857" y1="71090" x2="72857" y2="82464"/>
                          <a14:foregroundMark x1="57143" y1="79147" x2="65238" y2="75829"/>
                          <a14:foregroundMark x1="4762" y1="65403" x2="11429" y2="65403"/>
                          <a14:backgroundMark x1="72857" y1="46919" x2="72857" y2="46919"/>
                          <a14:backgroundMark x1="71905" y1="47867" x2="74286" y2="46919"/>
                          <a14:backgroundMark x1="75714" y1="46445" x2="75714" y2="464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13050"/>
            <a:stretch>
              <a:fillRect/>
            </a:stretch>
          </p:blipFill>
          <p:spPr>
            <a:xfrm rot="20704208">
              <a:off x="9287894" y="2817201"/>
              <a:ext cx="1171644" cy="1328712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1003177" y="1056443"/>
            <a:ext cx="13316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FFFFF"/>
                </a:solidFill>
              </a:rPr>
              <a:t>https://www.ypppt.com/</a:t>
            </a:r>
            <a:endParaRPr lang="zh-CN" altLang="en-US" sz="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矩形 1"/>
          <p:cNvSpPr>
            <a:spLocks noChangeArrowheads="1"/>
          </p:cNvSpPr>
          <p:nvPr/>
        </p:nvSpPr>
        <p:spPr bwMode="auto">
          <a:xfrm>
            <a:off x="616858" y="4208419"/>
            <a:ext cx="5007107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在学校吃午饭的时候怎样？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在家中吃饭时怎样做？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和家人一起外出就餐时怎样做？</a:t>
            </a:r>
          </a:p>
        </p:txBody>
      </p:sp>
      <p:sp>
        <p:nvSpPr>
          <p:cNvPr id="11" name="矩形 10"/>
          <p:cNvSpPr/>
          <p:nvPr/>
        </p:nvSpPr>
        <p:spPr>
          <a:xfrm>
            <a:off x="1319760" y="55866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浪费粮食可耻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8" y="392709"/>
            <a:ext cx="1243411" cy="7187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8626" l="0" r="100000">
                        <a14:foregroundMark x1="54762" y1="5213" x2="52381" y2="56872"/>
                        <a14:foregroundMark x1="52381" y1="56872" x2="43810" y2="76303"/>
                        <a14:foregroundMark x1="74762" y1="46445" x2="89524" y2="40284"/>
                        <a14:foregroundMark x1="67619" y1="49289" x2="71905" y2="47393"/>
                        <a14:foregroundMark x1="16667" y1="35071" x2="23810" y2="44550"/>
                        <a14:foregroundMark x1="70476" y1="76303" x2="70476" y2="76303"/>
                        <a14:foregroundMark x1="72857" y1="71090" x2="72857" y2="82464"/>
                        <a14:foregroundMark x1="57143" y1="79147" x2="65238" y2="75829"/>
                        <a14:foregroundMark x1="4762" y1="65403" x2="11429" y2="65403"/>
                        <a14:backgroundMark x1="72857" y1="46919" x2="72857" y2="46919"/>
                        <a14:backgroundMark x1="71905" y1="47867" x2="74286" y2="46919"/>
                        <a14:backgroundMark x1="75714" y1="46445" x2="75714" y2="46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3050"/>
          <a:stretch>
            <a:fillRect/>
          </a:stretch>
        </p:blipFill>
        <p:spPr>
          <a:xfrm rot="20704208">
            <a:off x="470879" y="140310"/>
            <a:ext cx="934307" cy="1059558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455236" y="2375187"/>
            <a:ext cx="5794658" cy="2545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9857" y="1965961"/>
            <a:ext cx="5177888" cy="5420616"/>
          </a:xfrm>
          <a:prstGeom prst="rect">
            <a:avLst/>
          </a:prstGeom>
        </p:spPr>
      </p:pic>
      <p:sp>
        <p:nvSpPr>
          <p:cNvPr id="34819" name="矩形 1"/>
          <p:cNvSpPr>
            <a:spLocks noChangeArrowheads="1"/>
          </p:cNvSpPr>
          <p:nvPr/>
        </p:nvSpPr>
        <p:spPr bwMode="auto">
          <a:xfrm>
            <a:off x="1205961" y="2436167"/>
            <a:ext cx="5483896" cy="293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情景问答：</a:t>
            </a:r>
          </a:p>
          <a:p>
            <a:pPr>
              <a:lnSpc>
                <a:spcPct val="130000"/>
              </a:lnSpc>
            </a:pPr>
            <a:r>
              <a:rPr lang="zh-CN" altLang="en-US" sz="22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①端饭不小心，撒了一地。</a:t>
            </a:r>
          </a:p>
          <a:p>
            <a:pPr>
              <a:lnSpc>
                <a:spcPct val="130000"/>
              </a:lnSpc>
            </a:pPr>
            <a:r>
              <a:rPr lang="zh-CN" altLang="en-US" sz="22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②吃饭嘴刁，不合口味就不吃，随意倒掉。</a:t>
            </a:r>
          </a:p>
          <a:p>
            <a:pPr>
              <a:lnSpc>
                <a:spcPct val="130000"/>
              </a:lnSpc>
            </a:pPr>
            <a:r>
              <a:rPr lang="zh-CN" altLang="en-US" sz="22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③饭里有一粒小砂子，就把整口饭吐出来。</a:t>
            </a:r>
          </a:p>
          <a:p>
            <a:pPr>
              <a:lnSpc>
                <a:spcPct val="130000"/>
              </a:lnSpc>
            </a:pPr>
            <a:r>
              <a:rPr lang="zh-CN" altLang="en-US" sz="22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④吃包子，咬一口不喜欢吃，马上扔掉，有同学只把里面的陷吃掉，皮扔掉。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319760" y="55866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浪费粮食可耻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8" y="392709"/>
            <a:ext cx="1243411" cy="7187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8626" l="0" r="100000">
                        <a14:foregroundMark x1="54762" y1="5213" x2="52381" y2="56872"/>
                        <a14:foregroundMark x1="52381" y1="56872" x2="43810" y2="76303"/>
                        <a14:foregroundMark x1="74762" y1="46445" x2="89524" y2="40284"/>
                        <a14:foregroundMark x1="67619" y1="49289" x2="71905" y2="47393"/>
                        <a14:foregroundMark x1="16667" y1="35071" x2="23810" y2="44550"/>
                        <a14:foregroundMark x1="70476" y1="76303" x2="70476" y2="76303"/>
                        <a14:foregroundMark x1="72857" y1="71090" x2="72857" y2="82464"/>
                        <a14:foregroundMark x1="57143" y1="79147" x2="65238" y2="75829"/>
                        <a14:foregroundMark x1="4762" y1="65403" x2="11429" y2="65403"/>
                        <a14:backgroundMark x1="72857" y1="46919" x2="72857" y2="46919"/>
                        <a14:backgroundMark x1="71905" y1="47867" x2="74286" y2="46919"/>
                        <a14:backgroundMark x1="75714" y1="46445" x2="75714" y2="46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3050"/>
          <a:stretch>
            <a:fillRect/>
          </a:stretch>
        </p:blipFill>
        <p:spPr>
          <a:xfrm rot="20704208">
            <a:off x="470879" y="140310"/>
            <a:ext cx="934307" cy="1059558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319760" y="55866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浪费粮食可耻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8" y="392709"/>
            <a:ext cx="1243411" cy="7187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8626" l="0" r="100000">
                        <a14:foregroundMark x1="54762" y1="5213" x2="52381" y2="56872"/>
                        <a14:foregroundMark x1="52381" y1="56872" x2="43810" y2="76303"/>
                        <a14:foregroundMark x1="74762" y1="46445" x2="89524" y2="40284"/>
                        <a14:foregroundMark x1="67619" y1="49289" x2="71905" y2="47393"/>
                        <a14:foregroundMark x1="16667" y1="35071" x2="23810" y2="44550"/>
                        <a14:foregroundMark x1="70476" y1="76303" x2="70476" y2="76303"/>
                        <a14:foregroundMark x1="72857" y1="71090" x2="72857" y2="82464"/>
                        <a14:foregroundMark x1="57143" y1="79147" x2="65238" y2="75829"/>
                        <a14:foregroundMark x1="4762" y1="65403" x2="11429" y2="65403"/>
                        <a14:backgroundMark x1="72857" y1="46919" x2="72857" y2="46919"/>
                        <a14:backgroundMark x1="71905" y1="47867" x2="74286" y2="46919"/>
                        <a14:backgroundMark x1="75714" y1="46445" x2="75714" y2="46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3050"/>
          <a:stretch>
            <a:fillRect/>
          </a:stretch>
        </p:blipFill>
        <p:spPr>
          <a:xfrm rot="20704208">
            <a:off x="470879" y="140310"/>
            <a:ext cx="934307" cy="105955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36896" y="3139793"/>
            <a:ext cx="2218256" cy="2218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211960" y="3139793"/>
            <a:ext cx="2212405" cy="2212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7353" y="2438753"/>
            <a:ext cx="2212406" cy="2212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7907" y="2488247"/>
            <a:ext cx="2162912" cy="2162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43" y="2103286"/>
            <a:ext cx="3238596" cy="475471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19760" y="55866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浪费粮食可耻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8" y="392709"/>
            <a:ext cx="1243411" cy="7187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8626" l="0" r="100000">
                        <a14:foregroundMark x1="54762" y1="5213" x2="52381" y2="56872"/>
                        <a14:foregroundMark x1="52381" y1="56872" x2="43810" y2="76303"/>
                        <a14:foregroundMark x1="74762" y1="46445" x2="89524" y2="40284"/>
                        <a14:foregroundMark x1="67619" y1="49289" x2="71905" y2="47393"/>
                        <a14:foregroundMark x1="16667" y1="35071" x2="23810" y2="44550"/>
                        <a14:foregroundMark x1="70476" y1="76303" x2="70476" y2="76303"/>
                        <a14:foregroundMark x1="72857" y1="71090" x2="72857" y2="82464"/>
                        <a14:foregroundMark x1="57143" y1="79147" x2="65238" y2="75829"/>
                        <a14:foregroundMark x1="4762" y1="65403" x2="11429" y2="65403"/>
                        <a14:backgroundMark x1="72857" y1="46919" x2="72857" y2="46919"/>
                        <a14:backgroundMark x1="71905" y1="47867" x2="74286" y2="46919"/>
                        <a14:backgroundMark x1="75714" y1="46445" x2="75714" y2="46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3050"/>
          <a:stretch>
            <a:fillRect/>
          </a:stretch>
        </p:blipFill>
        <p:spPr>
          <a:xfrm rot="20704208">
            <a:off x="470879" y="140310"/>
            <a:ext cx="934307" cy="105955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650295" y="2089362"/>
            <a:ext cx="6918936" cy="4070935"/>
            <a:chOff x="4678704" y="2404063"/>
            <a:chExt cx="6918936" cy="4070935"/>
          </a:xfrm>
        </p:grpSpPr>
        <p:sp>
          <p:nvSpPr>
            <p:cNvPr id="11" name="矩形 2"/>
            <p:cNvSpPr>
              <a:spLocks noChangeArrowheads="1"/>
            </p:cNvSpPr>
            <p:nvPr/>
          </p:nvSpPr>
          <p:spPr bwMode="auto">
            <a:xfrm>
              <a:off x="4678704" y="3181789"/>
              <a:ext cx="6918936" cy="3293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1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、珍惜粮食</a:t>
              </a: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,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适量定餐</a:t>
              </a: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,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避免剩餐</a:t>
              </a: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,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减少浪费；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2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、不攀比</a:t>
              </a: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,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以节约为荣</a:t>
              </a: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,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浪费为耻；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3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、吃饭时吃多少盛多少</a:t>
              </a: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,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不扔剩饭剩菜；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4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、看到浪费现象勇敢地起来制止</a:t>
              </a: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,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尽力减少浪费；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5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、做节约宣传员</a:t>
              </a: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,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向家人</a:t>
              </a: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,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亲戚</a:t>
              </a: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,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朋友宣传浪费的可怕后果；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6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、不偏食，不挑食；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7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、到饭店吃饭时，点饭点菜不浪费，若有剩余的要带回家；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8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、积极监督身边的亲人和朋友，及时制止浪费粮食的现象。</a:t>
              </a:r>
            </a:p>
          </p:txBody>
        </p: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6096000" y="2404063"/>
              <a:ext cx="289660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40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倡 议</a:t>
              </a:r>
            </a:p>
          </p:txBody>
        </p:sp>
      </p:grp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319760" y="55866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浪费粮食可耻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8" y="392709"/>
            <a:ext cx="1243411" cy="7187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8626" l="0" r="100000">
                        <a14:foregroundMark x1="54762" y1="5213" x2="52381" y2="56872"/>
                        <a14:foregroundMark x1="52381" y1="56872" x2="43810" y2="76303"/>
                        <a14:foregroundMark x1="74762" y1="46445" x2="89524" y2="40284"/>
                        <a14:foregroundMark x1="67619" y1="49289" x2="71905" y2="47393"/>
                        <a14:foregroundMark x1="16667" y1="35071" x2="23810" y2="44550"/>
                        <a14:foregroundMark x1="70476" y1="76303" x2="70476" y2="76303"/>
                        <a14:foregroundMark x1="72857" y1="71090" x2="72857" y2="82464"/>
                        <a14:foregroundMark x1="57143" y1="79147" x2="65238" y2="75829"/>
                        <a14:foregroundMark x1="4762" y1="65403" x2="11429" y2="65403"/>
                        <a14:backgroundMark x1="72857" y1="46919" x2="72857" y2="46919"/>
                        <a14:backgroundMark x1="71905" y1="47867" x2="74286" y2="46919"/>
                        <a14:backgroundMark x1="75714" y1="46445" x2="75714" y2="46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3050"/>
          <a:stretch>
            <a:fillRect/>
          </a:stretch>
        </p:blipFill>
        <p:spPr>
          <a:xfrm rot="20704208">
            <a:off x="470879" y="140310"/>
            <a:ext cx="934307" cy="105955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42859" y="2260912"/>
            <a:ext cx="5017217" cy="1786020"/>
            <a:chOff x="642859" y="2260912"/>
            <a:chExt cx="5017217" cy="17860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2859" y="2260912"/>
              <a:ext cx="5017217" cy="1786020"/>
            </a:xfrm>
            <a:prstGeom prst="rect">
              <a:avLst/>
            </a:prstGeom>
          </p:spPr>
        </p:pic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960320" y="2486932"/>
              <a:ext cx="460772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新浪微博网友说：</a:t>
              </a:r>
              <a:endParaRPr lang="en-US" altLang="zh-CN">
                <a:solidFill>
                  <a:srgbClr val="663300"/>
                </a:solidFill>
                <a:latin typeface="微软雅黑"/>
                <a:ea typeface="微软雅黑"/>
                <a:sym typeface="微软雅黑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6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有一种节约叫光盘，有一种公益叫光盘！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02935" y="2260912"/>
            <a:ext cx="5017217" cy="1786020"/>
            <a:chOff x="6302935" y="2260912"/>
            <a:chExt cx="5017217" cy="178602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02935" y="2260912"/>
              <a:ext cx="5017217" cy="1786020"/>
            </a:xfrm>
            <a:prstGeom prst="rect">
              <a:avLst/>
            </a:prstGeom>
          </p:spPr>
        </p:pic>
        <p:sp>
          <p:nvSpPr>
            <p:cNvPr id="16" name="TextBox 4"/>
            <p:cNvSpPr txBox="1">
              <a:spLocks noChangeArrowheads="1"/>
            </p:cNvSpPr>
            <p:nvPr/>
          </p:nvSpPr>
          <p:spPr bwMode="auto">
            <a:xfrm>
              <a:off x="6761452" y="2401837"/>
              <a:ext cx="4100181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人民日报社论：</a:t>
              </a:r>
              <a:endParaRPr lang="en-US" altLang="zh-CN">
                <a:solidFill>
                  <a:srgbClr val="663300"/>
                </a:solidFill>
                <a:latin typeface="微软雅黑"/>
                <a:ea typeface="微软雅黑"/>
                <a:sym typeface="微软雅黑"/>
              </a:endParaRP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6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拒绝浪费、珍惜粮食，今天不剩饭，打包离开，从我做起。我是快乐的光盘族！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2859" y="3970418"/>
            <a:ext cx="5017217" cy="1821638"/>
            <a:chOff x="642859" y="3970418"/>
            <a:chExt cx="5017217" cy="182163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2859" y="4006036"/>
              <a:ext cx="5017217" cy="1786020"/>
            </a:xfrm>
            <a:prstGeom prst="rect">
              <a:avLst/>
            </a:prstGeom>
          </p:spPr>
        </p:pic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>
              <a:off x="960321" y="3970418"/>
              <a:ext cx="460772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央视新闻评论：</a:t>
              </a:r>
              <a:endParaRPr lang="en-US" altLang="zh-CN">
                <a:solidFill>
                  <a:srgbClr val="663300"/>
                </a:solidFill>
                <a:latin typeface="微软雅黑"/>
                <a:ea typeface="微软雅黑"/>
                <a:sym typeface="微软雅黑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8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以打包为荣，以浪费为耻，争做光盘族！向浪费说不，让“舌尖上的中国”滋味更长久！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0" y="5534448"/>
            <a:ext cx="12192000" cy="1323552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493" b="98806" l="9735" r="89971">
                        <a14:foregroundMark x1="53392" y1="1791" x2="46018" y2="35522"/>
                        <a14:foregroundMark x1="46018" y1="35522" x2="45133" y2="37015"/>
                        <a14:foregroundMark x1="51917" y1="77313" x2="49853" y2="988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7571" y="2895600"/>
            <a:ext cx="4009712" cy="39624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19760" y="55866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浪费粮食可耻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8" y="392709"/>
            <a:ext cx="1243411" cy="7187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8626" l="0" r="100000">
                        <a14:foregroundMark x1="54762" y1="5213" x2="52381" y2="56872"/>
                        <a14:foregroundMark x1="52381" y1="56872" x2="43810" y2="76303"/>
                        <a14:foregroundMark x1="74762" y1="46445" x2="89524" y2="40284"/>
                        <a14:foregroundMark x1="67619" y1="49289" x2="71905" y2="47393"/>
                        <a14:foregroundMark x1="16667" y1="35071" x2="23810" y2="44550"/>
                        <a14:foregroundMark x1="70476" y1="76303" x2="70476" y2="76303"/>
                        <a14:foregroundMark x1="72857" y1="71090" x2="72857" y2="82464"/>
                        <a14:foregroundMark x1="57143" y1="79147" x2="65238" y2="75829"/>
                        <a14:foregroundMark x1="4762" y1="65403" x2="11429" y2="65403"/>
                        <a14:backgroundMark x1="72857" y1="46919" x2="72857" y2="46919"/>
                        <a14:backgroundMark x1="71905" y1="47867" x2="74286" y2="46919"/>
                        <a14:backgroundMark x1="75714" y1="46445" x2="75714" y2="46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3050"/>
          <a:stretch>
            <a:fillRect/>
          </a:stretch>
        </p:blipFill>
        <p:spPr>
          <a:xfrm rot="20704208">
            <a:off x="470879" y="140310"/>
            <a:ext cx="934307" cy="1059558"/>
          </a:xfrm>
          <a:prstGeom prst="rect">
            <a:avLst/>
          </a:prstGeom>
        </p:spPr>
      </p:pic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3491037" y="2284940"/>
            <a:ext cx="5747845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同学们，节约是美德，节约是品质，节约是责任，我们都是学校的主人，我们生活在这个大家庭中，我们要用心去爱护它，关心它，让我们同心协力，做勤俭节约风尚的传播者，实践者和示范者，让“节约光荣、浪费可耻”的观念在校园蔚然成风，用实际行动参与到“光盘行动”中来，以勤俭为荣，以浪费为耻，从细微处做起，用实际行动做建设“节约型校园”的带头人，让节约引领风尚，为建设文明、和谐的校园作出应有的贡献！</a:t>
            </a: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28" y="2697480"/>
            <a:ext cx="2833871" cy="41605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880" y="286587"/>
            <a:ext cx="3773226" cy="617648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272935" y="1743611"/>
            <a:ext cx="6053914" cy="2829423"/>
            <a:chOff x="3272935" y="1743611"/>
            <a:chExt cx="6053914" cy="2829423"/>
          </a:xfrm>
        </p:grpSpPr>
        <p:sp>
          <p:nvSpPr>
            <p:cNvPr id="43012" name="TextBox 12"/>
            <p:cNvSpPr txBox="1">
              <a:spLocks noChangeArrowheads="1"/>
            </p:cNvSpPr>
            <p:nvPr/>
          </p:nvSpPr>
          <p:spPr bwMode="auto">
            <a:xfrm>
              <a:off x="3272935" y="1743611"/>
              <a:ext cx="5732007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0000">
                  <a:solidFill>
                    <a:srgbClr val="663300"/>
                  </a:solidFill>
                  <a:latin typeface="微软雅黑"/>
                  <a:ea typeface="微软雅黑"/>
                  <a:cs typeface="汉仪综艺体简"/>
                  <a:sym typeface="微软雅黑"/>
                </a:rPr>
                <a:t>光盘行动</a:t>
              </a:r>
            </a:p>
          </p:txBody>
        </p:sp>
        <p:sp>
          <p:nvSpPr>
            <p:cNvPr id="43013" name="Text Box 6"/>
            <p:cNvSpPr txBox="1">
              <a:spLocks noChangeArrowheads="1"/>
            </p:cNvSpPr>
            <p:nvPr/>
          </p:nvSpPr>
          <p:spPr bwMode="auto">
            <a:xfrm>
              <a:off x="4213511" y="3249595"/>
              <a:ext cx="511333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CN" altLang="en-US" sz="80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我能行！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0" y="5534448"/>
            <a:ext cx="12192000" cy="1323552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005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49585" y="1252316"/>
            <a:ext cx="6323450" cy="3904193"/>
            <a:chOff x="4249585" y="1252316"/>
            <a:chExt cx="6323450" cy="3904193"/>
          </a:xfrm>
        </p:grpSpPr>
        <p:pic>
          <p:nvPicPr>
            <p:cNvPr id="13" name="图片 12" descr="8c028dabe04d64ea3c3aa11767f6d8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49585" y="1252316"/>
              <a:ext cx="6323450" cy="3904193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6531992" y="1633388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第一部分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94776" y="2856498"/>
            <a:ext cx="5724644" cy="1155706"/>
            <a:chOff x="4794776" y="2856498"/>
            <a:chExt cx="5724644" cy="1155706"/>
          </a:xfrm>
        </p:grpSpPr>
        <p:sp>
          <p:nvSpPr>
            <p:cNvPr id="6" name="矩形 5"/>
            <p:cNvSpPr/>
            <p:nvPr/>
          </p:nvSpPr>
          <p:spPr>
            <a:xfrm>
              <a:off x="4794776" y="2856498"/>
              <a:ext cx="572464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2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什么是光盘行动？</a:t>
              </a:r>
              <a:endParaRPr lang="en-US" altLang="zh-CN" sz="52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892998" y="3642872"/>
              <a:ext cx="48840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What is the"clear your plate"campaign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3716" flipH="1">
            <a:off x="6804069" y="2421958"/>
            <a:ext cx="1061879" cy="520024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65" y="1432565"/>
            <a:ext cx="5425436" cy="542543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19760" y="55866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什么是光盘行动？</a:t>
            </a:r>
            <a:endParaRPr lang="en-US" altLang="zh-CN" sz="2400">
              <a:solidFill>
                <a:srgbClr val="663300"/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3539" y="124833"/>
            <a:ext cx="1005996" cy="990707"/>
            <a:chOff x="1112686" y="1371600"/>
            <a:chExt cx="3950978" cy="389093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2686" y="2978727"/>
              <a:ext cx="3950978" cy="228380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6606" b="100000" l="0" r="100000">
                          <a14:foregroundMark x1="84932" y1="28159" x2="50685" y2="95307"/>
                          <a14:foregroundMark x1="50685" y1="54152" x2="57534" y2="62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1852" y="1371600"/>
              <a:ext cx="1857282" cy="3501928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319760" y="3183840"/>
            <a:ext cx="5582653" cy="2261937"/>
            <a:chOff x="1559321" y="2620211"/>
            <a:chExt cx="5582653" cy="2261937"/>
          </a:xfrm>
        </p:grpSpPr>
        <p:sp>
          <p:nvSpPr>
            <p:cNvPr id="5" name="Rectangle 3"/>
            <p:cNvSpPr txBox="1"/>
            <p:nvPr/>
          </p:nvSpPr>
          <p:spPr>
            <a:xfrm>
              <a:off x="1631619" y="2813021"/>
              <a:ext cx="5259984" cy="14841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36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光盘行动</a:t>
              </a:r>
              <a:endParaRPr lang="en-US" altLang="zh-CN" sz="36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endParaRPr>
            </a:p>
            <a:p>
              <a:pPr marL="0" indent="0">
                <a:buNone/>
              </a:pPr>
              <a:endParaRPr lang="en-US" altLang="zh-CN" sz="36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631619" y="3437289"/>
              <a:ext cx="49135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指就餐时倡导人们不浪费粮食，吃光盘子里的东西，吃不完的饭菜打包带走。 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559321" y="4882148"/>
              <a:ext cx="5582653" cy="0"/>
            </a:xfrm>
            <a:prstGeom prst="line">
              <a:avLst/>
            </a:prstGeom>
            <a:ln>
              <a:solidFill>
                <a:srgbClr val="6633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1559321" y="2620211"/>
              <a:ext cx="5582653" cy="0"/>
            </a:xfrm>
            <a:prstGeom prst="line">
              <a:avLst/>
            </a:prstGeom>
            <a:ln>
              <a:solidFill>
                <a:srgbClr val="6633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3716" flipH="1">
            <a:off x="6195891" y="1846803"/>
            <a:ext cx="1971129" cy="965302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云形 22"/>
          <p:cNvSpPr/>
          <p:nvPr/>
        </p:nvSpPr>
        <p:spPr>
          <a:xfrm>
            <a:off x="1139553" y="1926174"/>
            <a:ext cx="6643074" cy="3910298"/>
          </a:xfrm>
          <a:prstGeom prst="cloud">
            <a:avLst/>
          </a:prstGeom>
          <a:solidFill>
            <a:schemeClr val="bg1"/>
          </a:solidFill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19760" y="55866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什么是光盘行动？</a:t>
            </a:r>
            <a:endParaRPr lang="en-US" altLang="zh-CN" sz="2400">
              <a:solidFill>
                <a:srgbClr val="663300"/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3539" y="124833"/>
            <a:ext cx="1005996" cy="990707"/>
            <a:chOff x="1112686" y="1371600"/>
            <a:chExt cx="3950978" cy="389093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2686" y="2978727"/>
              <a:ext cx="3950978" cy="228380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6606" b="100000" l="0" r="100000">
                          <a14:foregroundMark x1="84932" y1="28159" x2="50685" y2="95307"/>
                          <a14:foregroundMark x1="50685" y1="54152" x2="57534" y2="62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1852" y="1371600"/>
              <a:ext cx="1857282" cy="3501928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3716" flipH="1">
            <a:off x="9757712" y="2256793"/>
            <a:ext cx="1971129" cy="96530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726054" y="3004824"/>
            <a:ext cx="5783365" cy="1663824"/>
            <a:chOff x="1726054" y="3004824"/>
            <a:chExt cx="5783365" cy="1663824"/>
          </a:xfrm>
        </p:grpSpPr>
        <p:sp>
          <p:nvSpPr>
            <p:cNvPr id="2" name="矩形 1"/>
            <p:cNvSpPr/>
            <p:nvPr/>
          </p:nvSpPr>
          <p:spPr>
            <a:xfrm>
              <a:off x="3757238" y="3070811"/>
              <a:ext cx="1415772" cy="14219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96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叫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726054" y="3004824"/>
              <a:ext cx="5783365" cy="1663824"/>
              <a:chOff x="1726054" y="3004824"/>
              <a:chExt cx="5783365" cy="1663824"/>
            </a:xfrm>
          </p:grpSpPr>
          <p:sp>
            <p:nvSpPr>
              <p:cNvPr id="5" name="Rectangle 3"/>
              <p:cNvSpPr txBox="1"/>
              <p:nvPr/>
            </p:nvSpPr>
            <p:spPr>
              <a:xfrm>
                <a:off x="1726054" y="3184525"/>
                <a:ext cx="5259984" cy="14841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32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有一种节约</a:t>
                </a:r>
              </a:p>
              <a:p>
                <a:pPr marL="0" indent="0">
                  <a:buNone/>
                </a:pPr>
                <a:r>
                  <a:rPr lang="zh-CN" altLang="en-US" sz="32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有一种公益</a:t>
                </a:r>
              </a:p>
            </p:txBody>
          </p:sp>
          <p:sp>
            <p:nvSpPr>
              <p:cNvPr id="20" name="Rectangle 3"/>
              <p:cNvSpPr txBox="1"/>
              <p:nvPr/>
            </p:nvSpPr>
            <p:spPr>
              <a:xfrm>
                <a:off x="4751780" y="3004824"/>
                <a:ext cx="2757639" cy="14841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960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光盘</a:t>
                </a:r>
              </a:p>
            </p:txBody>
          </p:sp>
        </p:grpSp>
      </p:grp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19760" y="55866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什么是光盘行动？</a:t>
            </a:r>
            <a:endParaRPr lang="en-US" altLang="zh-CN" sz="2400">
              <a:solidFill>
                <a:srgbClr val="663300"/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3539" y="124833"/>
            <a:ext cx="1005996" cy="990707"/>
            <a:chOff x="1112686" y="1371600"/>
            <a:chExt cx="3950978" cy="389093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2686" y="2978727"/>
              <a:ext cx="3950978" cy="228380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6606" b="100000" l="0" r="100000">
                          <a14:foregroundMark x1="84932" y1="28159" x2="50685" y2="95307"/>
                          <a14:foregroundMark x1="50685" y1="54152" x2="57534" y2="62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1852" y="1371600"/>
              <a:ext cx="1857282" cy="3501928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3716" flipH="1">
            <a:off x="9757712" y="2256793"/>
            <a:ext cx="1971129" cy="96530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52716" y="1517241"/>
            <a:ext cx="6858000" cy="4062448"/>
            <a:chOff x="2652716" y="1517241"/>
            <a:chExt cx="6858000" cy="406244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4050492" y="119465"/>
              <a:ext cx="4062448" cy="6858000"/>
            </a:xfrm>
            <a:prstGeom prst="rect">
              <a:avLst/>
            </a:prstGeom>
          </p:spPr>
        </p:pic>
        <p:sp>
          <p:nvSpPr>
            <p:cNvPr id="21" name="TextBox 3"/>
            <p:cNvSpPr txBox="1">
              <a:spLocks noChangeArrowheads="1"/>
            </p:cNvSpPr>
            <p:nvPr/>
          </p:nvSpPr>
          <p:spPr bwMode="auto">
            <a:xfrm>
              <a:off x="3825638" y="2500013"/>
              <a:ext cx="4540722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今天不剩饭，从我做起！饥饿已成为人类第</a:t>
              </a:r>
              <a:r>
                <a:rPr lang="en-US" altLang="zh-CN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1</a:t>
              </a:r>
              <a:r>
                <a:rPr lang="zh-CN" altLang="en-US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号杀手，平均每年夺去</a:t>
              </a:r>
              <a:r>
                <a:rPr lang="en-US" altLang="zh-CN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1</a:t>
              </a:r>
              <a:r>
                <a:rPr lang="zh-CN" altLang="en-US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千万人的生命。如果每天浪费的粮食回收</a:t>
              </a:r>
              <a:r>
                <a:rPr lang="en-US" altLang="zh-CN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5%</a:t>
              </a:r>
              <a:r>
                <a:rPr lang="zh-CN" altLang="en-US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，就可以多救活</a:t>
              </a:r>
              <a:r>
                <a:rPr lang="en-US" altLang="zh-CN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400</a:t>
              </a:r>
              <a:r>
                <a:rPr lang="zh-CN" altLang="en-US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万饥民！节约是一种美德，节约是一种智慧，节约是我的行动，也是我的习惯！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226" b="89813" l="9919" r="89919">
                        <a14:foregroundMark x1="36098" y1="9677" x2="66504" y2="11545"/>
                        <a14:foregroundMark x1="43740" y1="3226" x2="47480" y2="7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402" y="2542317"/>
            <a:ext cx="4989977" cy="4779019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19760" y="55866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什么是光盘行动？</a:t>
            </a:r>
            <a:endParaRPr lang="en-US" altLang="zh-CN" sz="2400">
              <a:solidFill>
                <a:srgbClr val="663300"/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3539" y="124833"/>
            <a:ext cx="1005996" cy="990707"/>
            <a:chOff x="1112686" y="1371600"/>
            <a:chExt cx="3950978" cy="389093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2686" y="2978727"/>
              <a:ext cx="3950978" cy="228380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6606" b="100000" l="0" r="100000">
                          <a14:foregroundMark x1="84932" y1="28159" x2="50685" y2="95307"/>
                          <a14:foregroundMark x1="50685" y1="54152" x2="57534" y2="62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1852" y="1371600"/>
              <a:ext cx="1857282" cy="3501928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3716" flipH="1">
            <a:off x="9757712" y="2256793"/>
            <a:ext cx="1971129" cy="965302"/>
          </a:xfrm>
          <a:prstGeom prst="rect">
            <a:avLst/>
          </a:prstGeom>
        </p:spPr>
      </p:pic>
      <p:sp>
        <p:nvSpPr>
          <p:cNvPr id="15" name="标题 1"/>
          <p:cNvSpPr txBox="1"/>
          <p:nvPr/>
        </p:nvSpPr>
        <p:spPr>
          <a:xfrm>
            <a:off x="6682432" y="3896648"/>
            <a:ext cx="4606465" cy="200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20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从发起人的微博开始，网友迅速响应，</a:t>
            </a:r>
            <a:r>
              <a:rPr lang="en-US" altLang="zh-CN" sz="20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/>
            </a:r>
            <a:br>
              <a:rPr lang="en-US" altLang="zh-CN" sz="20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</a:br>
            <a:r>
              <a:rPr lang="zh-CN" altLang="en-US" sz="20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人民日报在腾讯微博也随之发起“光盘行动”，</a:t>
            </a:r>
            <a:r>
              <a:rPr lang="en-US" altLang="zh-CN" sz="20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/>
            </a:r>
            <a:br>
              <a:rPr lang="en-US" altLang="zh-CN" sz="20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</a:br>
            <a:r>
              <a:rPr lang="zh-CN" altLang="en-US" sz="20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加上新浪网、新华网、光明网等媒体以及公众人物的关注和转载，这一活动急速升温。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3103" y="2416695"/>
            <a:ext cx="4933950" cy="2743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6219750" y="3137215"/>
            <a:ext cx="4493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800" dirty="0">
                <a:solidFill>
                  <a:srgbClr val="663300"/>
                </a:solidFill>
                <a:latin typeface="微软雅黑"/>
                <a:ea typeface="微软雅黑"/>
                <a:cs typeface="汉仪综艺体简"/>
                <a:sym typeface="微软雅黑"/>
              </a:rPr>
              <a:t>“光盘”在行动</a:t>
            </a: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319760" y="55866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什么是光盘行动？</a:t>
            </a:r>
            <a:endParaRPr lang="en-US" altLang="zh-CN" sz="2400">
              <a:solidFill>
                <a:srgbClr val="663300"/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3539" y="124833"/>
            <a:ext cx="1005996" cy="990707"/>
            <a:chOff x="1112686" y="1371600"/>
            <a:chExt cx="3950978" cy="389093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2686" y="2978727"/>
              <a:ext cx="3950978" cy="228380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6606" b="100000" l="0" r="100000">
                          <a14:foregroundMark x1="84932" y1="28159" x2="50685" y2="95307"/>
                          <a14:foregroundMark x1="50685" y1="54152" x2="57534" y2="62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1852" y="1371600"/>
              <a:ext cx="1857282" cy="3501928"/>
            </a:xfrm>
            <a:prstGeom prst="rect">
              <a:avLst/>
            </a:prstGeom>
          </p:spPr>
        </p:pic>
      </p:grp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234943" y="2778371"/>
            <a:ext cx="64171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5400">
                <a:solidFill>
                  <a:srgbClr val="663300"/>
                </a:solidFill>
                <a:latin typeface="微软雅黑"/>
                <a:ea typeface="微软雅黑"/>
                <a:cs typeface="汉仪综艺体简"/>
                <a:sym typeface="微软雅黑"/>
              </a:rPr>
              <a:t>今天，你光盘了吗？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652084" y="1454819"/>
            <a:ext cx="3764973" cy="4939976"/>
            <a:chOff x="7652084" y="1454819"/>
            <a:chExt cx="3764973" cy="493997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508" b="96315" l="9451" r="89451">
                          <a14:foregroundMark x1="44615" y1="1675" x2="44615" y2="12395"/>
                          <a14:foregroundMark x1="54286" y1="89280" x2="63516" y2="93802"/>
                          <a14:foregroundMark x1="63516" y1="93802" x2="64835" y2="93802"/>
                          <a14:foregroundMark x1="28571" y1="91457" x2="27473" y2="96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84" y="1454819"/>
              <a:ext cx="3764973" cy="4939976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6606" b="100000" l="0" r="100000">
                          <a14:foregroundMark x1="84932" y1="28159" x2="50685" y2="95307"/>
                          <a14:foregroundMark x1="50685" y1="54152" x2="57534" y2="620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042854" y="3644710"/>
              <a:ext cx="1374203" cy="2591076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9426" b="95082" l="0" r="100000">
                          <a14:foregroundMark x1="82022" y1="18648" x2="17978" y2="90779"/>
                          <a14:foregroundMark x1="43820" y1="81762" x2="42697" y2="86270"/>
                          <a14:foregroundMark x1="82022" y1="15574" x2="80337" y2="21311"/>
                          <a14:foregroundMark x1="19663" y1="51434" x2="10674" y2="68852"/>
                          <a14:foregroundMark x1="77528" y1="21721" x2="55056" y2="29918"/>
                          <a14:foregroundMark x1="55056" y1="29918" x2="46067" y2="30738"/>
                          <a14:backgroundMark x1="92135" y1="75615" x2="99438" y2="84221"/>
                          <a14:backgroundMark x1="96629" y1="73156" x2="99438" y2="782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652084" y="3924807"/>
              <a:ext cx="902722" cy="2363079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0" y="5534448"/>
            <a:ext cx="12192000" cy="1323552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边框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534" y="-11369"/>
            <a:ext cx="5836801" cy="497550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19760" y="55866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什么是光盘行动？</a:t>
            </a:r>
            <a:endParaRPr lang="en-US" altLang="zh-CN" sz="2400">
              <a:solidFill>
                <a:srgbClr val="663300"/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3539" y="124833"/>
            <a:ext cx="1005996" cy="990707"/>
            <a:chOff x="1112686" y="1371600"/>
            <a:chExt cx="3950978" cy="389093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2686" y="2978727"/>
              <a:ext cx="3950978" cy="228380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6606" b="100000" l="0" r="100000">
                          <a14:foregroundMark x1="84932" y1="28159" x2="50685" y2="95307"/>
                          <a14:foregroundMark x1="50685" y1="54152" x2="57534" y2="62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1852" y="1371600"/>
              <a:ext cx="1857282" cy="3501928"/>
            </a:xfrm>
            <a:prstGeom prst="rect">
              <a:avLst/>
            </a:prstGeom>
          </p:spPr>
        </p:pic>
      </p:grp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658859" y="2476337"/>
            <a:ext cx="50321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6600" dirty="0">
                <a:solidFill>
                  <a:srgbClr val="663300"/>
                </a:solidFill>
                <a:latin typeface="微软雅黑"/>
                <a:ea typeface="微软雅黑"/>
                <a:cs typeface="汉仪综艺体简"/>
                <a:sym typeface="微软雅黑"/>
              </a:rPr>
              <a:t>吃</a:t>
            </a:r>
            <a:r>
              <a:rPr lang="zh-CN" altLang="en-US" sz="9000" dirty="0">
                <a:solidFill>
                  <a:srgbClr val="663300"/>
                </a:solidFill>
                <a:latin typeface="微软雅黑"/>
                <a:ea typeface="微软雅黑"/>
                <a:cs typeface="汉仪综艺体简"/>
                <a:sym typeface="微软雅黑"/>
              </a:rPr>
              <a:t>光盘</a:t>
            </a:r>
            <a:r>
              <a:rPr lang="zh-CN" altLang="en-US" sz="6600" dirty="0">
                <a:solidFill>
                  <a:srgbClr val="663300"/>
                </a:solidFill>
                <a:latin typeface="微软雅黑"/>
                <a:ea typeface="微软雅黑"/>
                <a:cs typeface="汉仪综艺体简"/>
                <a:sym typeface="微软雅黑"/>
              </a:rPr>
              <a:t>中餐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82063" y1="34562" x2="84753" y2="35945"/>
                        <a14:foregroundMark x1="64574" y1="52535" x2="60538" y2="70507"/>
                        <a14:foregroundMark x1="6278" y1="34562" x2="7175" y2="35484"/>
                        <a14:foregroundMark x1="18834" y1="28111" x2="19731" y2="27189"/>
                        <a14:foregroundMark x1="29596" y1="23041" x2="29148" y2="25346"/>
                        <a14:foregroundMark x1="29148" y1="35484" x2="29148" y2="3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69" y="3438674"/>
            <a:ext cx="3193402" cy="310018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45102" y="1863260"/>
            <a:ext cx="1524202" cy="1631216"/>
            <a:chOff x="945102" y="1863260"/>
            <a:chExt cx="1524202" cy="1631216"/>
          </a:xfrm>
        </p:grpSpPr>
        <p:sp>
          <p:nvSpPr>
            <p:cNvPr id="26" name="TextBox 15"/>
            <p:cNvSpPr txBox="1">
              <a:spLocks noChangeArrowheads="1"/>
            </p:cNvSpPr>
            <p:nvPr/>
          </p:nvSpPr>
          <p:spPr bwMode="auto">
            <a:xfrm rot="562512">
              <a:off x="973669" y="1863260"/>
              <a:ext cx="1467068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5000" b="1">
                  <a:solidFill>
                    <a:srgbClr val="663300"/>
                  </a:solidFill>
                  <a:latin typeface="微软雅黑"/>
                  <a:ea typeface="微软雅黑"/>
                  <a:cs typeface="汉仪综艺体简"/>
                  <a:sym typeface="微软雅黑"/>
                </a:rPr>
                <a:t>抵制</a:t>
              </a:r>
              <a:endParaRPr lang="en-US" altLang="zh-CN" sz="5000" b="1">
                <a:solidFill>
                  <a:srgbClr val="663300"/>
                </a:solidFill>
                <a:latin typeface="微软雅黑"/>
                <a:ea typeface="微软雅黑"/>
                <a:cs typeface="汉仪综艺体简"/>
                <a:sym typeface="微软雅黑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5000" b="1">
                  <a:solidFill>
                    <a:srgbClr val="663300"/>
                  </a:solidFill>
                  <a:latin typeface="微软雅黑"/>
                  <a:ea typeface="微软雅黑"/>
                  <a:cs typeface="汉仪综艺体简"/>
                  <a:sym typeface="微软雅黑"/>
                </a:rPr>
                <a:t>浪费</a:t>
              </a:r>
              <a:endParaRPr lang="en-US" altLang="zh-CN" sz="5000" b="1">
                <a:solidFill>
                  <a:srgbClr val="663300"/>
                </a:solidFill>
                <a:latin typeface="微软雅黑"/>
                <a:ea typeface="微软雅黑"/>
                <a:cs typeface="汉仪综艺体简"/>
                <a:sym typeface="微软雅黑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945102" y="2120652"/>
              <a:ext cx="1524202" cy="941980"/>
              <a:chOff x="7714968" y="3344270"/>
              <a:chExt cx="1524202" cy="941980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7810338" y="3344270"/>
                <a:ext cx="1295222" cy="94198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7714968" y="3645689"/>
                <a:ext cx="1524202" cy="31265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0" y="5534448"/>
            <a:ext cx="12192000" cy="1323552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1022</Words>
  <Application>Microsoft Office PowerPoint</Application>
  <PresentationFormat>宽屏</PresentationFormat>
  <Paragraphs>106</Paragraphs>
  <Slides>27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Meiryo</vt:lpstr>
      <vt:lpstr>等线</vt:lpstr>
      <vt:lpstr>等线 Light</vt:lpstr>
      <vt:lpstr>汉仪综艺体简</vt:lpstr>
      <vt:lpstr>宋体</vt:lpstr>
      <vt:lpstr>微软雅黑</vt:lpstr>
      <vt:lpstr>Arial</vt:lpstr>
      <vt:lpstr>Calibri</vt:lpstr>
      <vt:lpstr>Calibri Light</vt:lpstr>
      <vt:lpstr>第一PPT模板网-WWW.1PPT.COM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10</cp:revision>
  <cp:lastPrinted>2021-02-05T22:19:28Z</cp:lastPrinted>
  <dcterms:created xsi:type="dcterms:W3CDTF">2021-02-05T22:19:28Z</dcterms:created>
  <dcterms:modified xsi:type="dcterms:W3CDTF">2023-04-10T02:47:16Z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