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1" r:id="rId2"/>
  </p:sldMasterIdLst>
  <p:notesMasterIdLst>
    <p:notesMasterId r:id="rId19"/>
  </p:notesMasterIdLst>
  <p:sldIdLst>
    <p:sldId id="256" r:id="rId3"/>
    <p:sldId id="262" r:id="rId4"/>
    <p:sldId id="263" r:id="rId5"/>
    <p:sldId id="264" r:id="rId6"/>
    <p:sldId id="265" r:id="rId7"/>
    <p:sldId id="266" r:id="rId8"/>
    <p:sldId id="272" r:id="rId9"/>
    <p:sldId id="267" r:id="rId10"/>
    <p:sldId id="273" r:id="rId11"/>
    <p:sldId id="268" r:id="rId12"/>
    <p:sldId id="269" r:id="rId13"/>
    <p:sldId id="270" r:id="rId14"/>
    <p:sldId id="274" r:id="rId15"/>
    <p:sldId id="271" r:id="rId16"/>
    <p:sldId id="275" r:id="rId17"/>
    <p:sldId id="276" r:id="rId18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527">
          <p15:clr>
            <a:srgbClr val="A4A3A4"/>
          </p15:clr>
        </p15:guide>
        <p15:guide id="4" orient="horz" pos="3793">
          <p15:clr>
            <a:srgbClr val="A4A3A4"/>
          </p15:clr>
        </p15:guide>
        <p15:guide id="5" pos="529">
          <p15:clr>
            <a:srgbClr val="A4A3A4"/>
          </p15:clr>
        </p15:guide>
        <p15:guide id="6" pos="7151">
          <p15:clr>
            <a:srgbClr val="A4A3A4"/>
          </p15:clr>
        </p15:guide>
        <p15:guide id="7" pos="2320">
          <p15:clr>
            <a:srgbClr val="A4A3A4"/>
          </p15:clr>
        </p15:guide>
        <p15:guide id="8" orient="horz" pos="34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  <p:guide orient="horz" pos="527"/>
        <p:guide orient="horz" pos="3793"/>
        <p:guide pos="529"/>
        <p:guide pos="7151"/>
        <p:guide pos="2320"/>
        <p:guide orient="horz" pos="3475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87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F1C90A-70E7-42A1-BC87-FF393534A057}" type="doc">
      <dgm:prSet loTypeId="urn:microsoft.com/office/officeart/2005/8/layout/hList6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099E2B79-5CE3-4F16-AE9E-528260E84A0F}" type="parTrans" cxnId="{87099798-F56A-4981-BF69-616405BB665C}">
      <dgm:prSet/>
      <dgm:spPr/>
      <dgm:t>
        <a:bodyPr/>
        <a:lstStyle/>
        <a:p>
          <a:endParaRPr lang="zh-CN" altLang="en-US"/>
        </a:p>
      </dgm:t>
    </dgm:pt>
    <dgm:pt modelId="{0B6657A5-4F39-467D-AB79-76C27687D0B7}">
      <dgm:prSet custT="1"/>
      <dgm:spPr>
        <a:solidFill>
          <a:srgbClr val="5DA235"/>
        </a:solidFill>
        <a:ln>
          <a:noFill/>
        </a:ln>
      </dgm:spPr>
      <dgm:t>
        <a:bodyPr lIns="216000" rIns="216000"/>
        <a:lstStyle/>
        <a:p>
          <a:pPr indent="457200" rtl="0"/>
          <a:r>
            <a:rPr lang="zh-CN" altLang="en-US" sz="1600" dirty="0" smtClean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rPr>
            <a:t>养成提前到教室上课的习惯，尽量不让同学占座；不用书包、书本等物品一人占多位；忌：一打图书就能铺满教室，一卷卷纸就能环绕地球，“万能占座王”惹人嫌，文明占座我当先！</a:t>
          </a:r>
          <a:endParaRPr lang="zh-CN" altLang="en-US" sz="1600" dirty="0">
            <a:latin typeface="阿里巴巴普惠体 R" panose="00020600040101010101" pitchFamily="18" charset="-122"/>
            <a:ea typeface="阿里巴巴普惠体 R" panose="00020600040101010101" pitchFamily="18" charset="-122"/>
            <a:cs typeface="阿里巴巴普惠体 R" panose="00020600040101010101" pitchFamily="18" charset="-122"/>
          </a:endParaRPr>
        </a:p>
      </dgm:t>
    </dgm:pt>
    <dgm:pt modelId="{AD851BB4-8628-423E-BF60-C13731092222}" type="sibTrans" cxnId="{87099798-F56A-4981-BF69-616405BB665C}">
      <dgm:prSet/>
      <dgm:spPr/>
      <dgm:t>
        <a:bodyPr/>
        <a:lstStyle/>
        <a:p>
          <a:endParaRPr lang="zh-CN" altLang="en-US"/>
        </a:p>
      </dgm:t>
    </dgm:pt>
    <dgm:pt modelId="{101B9AFD-F03E-4D55-9B61-35D8928D20B7}" type="parTrans" cxnId="{A5667B16-BB9B-4F95-8815-EBE78A8293C8}">
      <dgm:prSet/>
      <dgm:spPr/>
      <dgm:t>
        <a:bodyPr/>
        <a:lstStyle/>
        <a:p>
          <a:endParaRPr lang="zh-CN" altLang="en-US"/>
        </a:p>
      </dgm:t>
    </dgm:pt>
    <dgm:pt modelId="{12237A8B-66B2-4A82-8A06-989CFEB897BE}">
      <dgm:prSet custT="1"/>
      <dgm:spPr>
        <a:solidFill>
          <a:srgbClr val="F83C55"/>
        </a:solidFill>
        <a:ln>
          <a:noFill/>
        </a:ln>
      </dgm:spPr>
      <dgm:t>
        <a:bodyPr lIns="216000" rIns="216000"/>
        <a:lstStyle/>
        <a:p>
          <a:pPr indent="457200" rtl="0"/>
          <a:r>
            <a:rPr lang="zh-CN" altLang="en-US" sz="1600" smtClean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rPr>
            <a:t>上课时不随意走动，如果迟到，尽量从后门进入，以轻缓动作入座，避免发出巨大声响打扰老师上课；忌：脚踩风火轮，师生易分神。轻声慢入座，迟到“走后门”。</a:t>
          </a:r>
          <a:endParaRPr lang="zh-CN" altLang="en-US" sz="1600">
            <a:latin typeface="阿里巴巴普惠体 R" panose="00020600040101010101" pitchFamily="18" charset="-122"/>
            <a:ea typeface="阿里巴巴普惠体 R" panose="00020600040101010101" pitchFamily="18" charset="-122"/>
            <a:cs typeface="阿里巴巴普惠体 R" panose="00020600040101010101" pitchFamily="18" charset="-122"/>
          </a:endParaRPr>
        </a:p>
      </dgm:t>
    </dgm:pt>
    <dgm:pt modelId="{EC5BAE18-34B5-409F-A6E5-52999ABC094F}" type="sibTrans" cxnId="{A5667B16-BB9B-4F95-8815-EBE78A8293C8}">
      <dgm:prSet/>
      <dgm:spPr/>
      <dgm:t>
        <a:bodyPr/>
        <a:lstStyle/>
        <a:p>
          <a:endParaRPr lang="zh-CN" altLang="en-US"/>
        </a:p>
      </dgm:t>
    </dgm:pt>
    <dgm:pt modelId="{603D5380-01A4-4037-A244-75A447368654}" type="parTrans" cxnId="{C8FD32C2-BA1B-424B-80AF-D6856C5E0A9C}">
      <dgm:prSet/>
      <dgm:spPr/>
      <dgm:t>
        <a:bodyPr/>
        <a:lstStyle/>
        <a:p>
          <a:endParaRPr lang="zh-CN" altLang="en-US"/>
        </a:p>
      </dgm:t>
    </dgm:pt>
    <dgm:pt modelId="{C290A79B-9826-4A63-B597-EF6EE2D56AAF}">
      <dgm:prSet custT="1"/>
      <dgm:spPr>
        <a:solidFill>
          <a:srgbClr val="008CD2"/>
        </a:solidFill>
        <a:ln>
          <a:noFill/>
        </a:ln>
      </dgm:spPr>
      <dgm:t>
        <a:bodyPr lIns="216000" rIns="216000"/>
        <a:lstStyle/>
        <a:p>
          <a:pPr indent="457200" rtl="0"/>
          <a:r>
            <a:rPr lang="zh-CN" altLang="en-US" sz="1600" smtClean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rPr>
            <a:t>尽量不在教室吃东西，自己留下来的垃圾收拾妥当，不随意乱扔或留在抽屉里、课桌上。提醒：煎饼灌饼小笼包，早餐食堂解决掉，清晨营养虽重要，教室味道不太妙。</a:t>
          </a:r>
          <a:endParaRPr lang="zh-CN" altLang="en-US" sz="1600">
            <a:latin typeface="阿里巴巴普惠体 R" panose="00020600040101010101" pitchFamily="18" charset="-122"/>
            <a:ea typeface="阿里巴巴普惠体 R" panose="00020600040101010101" pitchFamily="18" charset="-122"/>
            <a:cs typeface="阿里巴巴普惠体 R" panose="00020600040101010101" pitchFamily="18" charset="-122"/>
          </a:endParaRPr>
        </a:p>
      </dgm:t>
    </dgm:pt>
    <dgm:pt modelId="{A638FE1D-10B3-4EE1-8DAE-8CA1B861CC7D}" type="sibTrans" cxnId="{C8FD32C2-BA1B-424B-80AF-D6856C5E0A9C}">
      <dgm:prSet/>
      <dgm:spPr/>
      <dgm:t>
        <a:bodyPr/>
        <a:lstStyle/>
        <a:p>
          <a:endParaRPr lang="zh-CN" altLang="en-US"/>
        </a:p>
      </dgm:t>
    </dgm:pt>
    <dgm:pt modelId="{E194FCB1-1418-491C-AFE1-B5687001CA44}" type="pres">
      <dgm:prSet presAssocID="{22F1C90A-70E7-42A1-BC87-FF393534A05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1149A74-B4AD-4352-9B56-77414B9CE677}" type="pres">
      <dgm:prSet presAssocID="{0B6657A5-4F39-467D-AB79-76C27687D0B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7078110-2C82-43D9-BE2B-A8FA477DE740}" type="pres">
      <dgm:prSet presAssocID="{AD851BB4-8628-423E-BF60-C13731092222}" presName="sibTrans" presStyleCnt="0"/>
      <dgm:spPr/>
      <dgm:t>
        <a:bodyPr/>
        <a:lstStyle/>
        <a:p>
          <a:endParaRPr/>
        </a:p>
      </dgm:t>
    </dgm:pt>
    <dgm:pt modelId="{56ACCD02-AB5A-4761-906C-F09E5DB86099}" type="pres">
      <dgm:prSet presAssocID="{12237A8B-66B2-4A82-8A06-989CFEB897B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A2D832A-DAF6-4DFC-AE20-F01BC055540D}" type="pres">
      <dgm:prSet presAssocID="{EC5BAE18-34B5-409F-A6E5-52999ABC094F}" presName="sibTrans" presStyleCnt="0"/>
      <dgm:spPr/>
      <dgm:t>
        <a:bodyPr/>
        <a:lstStyle/>
        <a:p>
          <a:endParaRPr/>
        </a:p>
      </dgm:t>
    </dgm:pt>
    <dgm:pt modelId="{ED294621-F9E9-4500-BE7A-35E58FB642A7}" type="pres">
      <dgm:prSet presAssocID="{C290A79B-9826-4A63-B597-EF6EE2D56AA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7099798-F56A-4981-BF69-616405BB665C}" srcId="{22F1C90A-70E7-42A1-BC87-FF393534A057}" destId="{0B6657A5-4F39-467D-AB79-76C27687D0B7}" srcOrd="0" destOrd="0" parTransId="{099E2B79-5CE3-4F16-AE9E-528260E84A0F}" sibTransId="{AD851BB4-8628-423E-BF60-C13731092222}"/>
    <dgm:cxn modelId="{C8FD32C2-BA1B-424B-80AF-D6856C5E0A9C}" srcId="{22F1C90A-70E7-42A1-BC87-FF393534A057}" destId="{C290A79B-9826-4A63-B597-EF6EE2D56AAF}" srcOrd="2" destOrd="0" parTransId="{603D5380-01A4-4037-A244-75A447368654}" sibTransId="{A638FE1D-10B3-4EE1-8DAE-8CA1B861CC7D}"/>
    <dgm:cxn modelId="{A5667B16-BB9B-4F95-8815-EBE78A8293C8}" srcId="{22F1C90A-70E7-42A1-BC87-FF393534A057}" destId="{12237A8B-66B2-4A82-8A06-989CFEB897BE}" srcOrd="1" destOrd="0" parTransId="{101B9AFD-F03E-4D55-9B61-35D8928D20B7}" sibTransId="{EC5BAE18-34B5-409F-A6E5-52999ABC094F}"/>
    <dgm:cxn modelId="{DBD0645E-A994-42FD-9CE5-C753D06F7B44}" type="presOf" srcId="{22F1C90A-70E7-42A1-BC87-FF393534A057}" destId="{E194FCB1-1418-491C-AFE1-B5687001CA44}" srcOrd="0" destOrd="0" presId="urn:microsoft.com/office/officeart/2005/8/layout/hList6"/>
    <dgm:cxn modelId="{B996ACD1-5166-4886-9B25-3AA94B58F282}" type="presOf" srcId="{0B6657A5-4F39-467D-AB79-76C27687D0B7}" destId="{F1149A74-B4AD-4352-9B56-77414B9CE677}" srcOrd="0" destOrd="0" presId="urn:microsoft.com/office/officeart/2005/8/layout/hList6"/>
    <dgm:cxn modelId="{B113FBF3-D10D-40FA-884D-DD086A9FCED2}" type="presOf" srcId="{12237A8B-66B2-4A82-8A06-989CFEB897BE}" destId="{56ACCD02-AB5A-4761-906C-F09E5DB86099}" srcOrd="0" destOrd="0" presId="urn:microsoft.com/office/officeart/2005/8/layout/hList6"/>
    <dgm:cxn modelId="{614C00B9-8E3E-46DC-AC4C-1ED37D385B52}" type="presOf" srcId="{C290A79B-9826-4A63-B597-EF6EE2D56AAF}" destId="{ED294621-F9E9-4500-BE7A-35E58FB642A7}" srcOrd="0" destOrd="0" presId="urn:microsoft.com/office/officeart/2005/8/layout/hList6"/>
    <dgm:cxn modelId="{67FCD06F-659D-4714-8012-00DFF9C22648}" type="presParOf" srcId="{E194FCB1-1418-491C-AFE1-B5687001CA44}" destId="{F1149A74-B4AD-4352-9B56-77414B9CE677}" srcOrd="0" destOrd="0" presId="urn:microsoft.com/office/officeart/2005/8/layout/hList6"/>
    <dgm:cxn modelId="{6B3E0D6E-C1C2-4236-891F-42F54CE65698}" type="presParOf" srcId="{E194FCB1-1418-491C-AFE1-B5687001CA44}" destId="{27078110-2C82-43D9-BE2B-A8FA477DE740}" srcOrd="1" destOrd="0" presId="urn:microsoft.com/office/officeart/2005/8/layout/hList6"/>
    <dgm:cxn modelId="{EE3B6FF0-6723-45DA-A83E-5BAE61DE65B8}" type="presParOf" srcId="{E194FCB1-1418-491C-AFE1-B5687001CA44}" destId="{56ACCD02-AB5A-4761-906C-F09E5DB86099}" srcOrd="2" destOrd="0" presId="urn:microsoft.com/office/officeart/2005/8/layout/hList6"/>
    <dgm:cxn modelId="{CF41A6C6-773B-4BC6-A157-4E14A72A297A}" type="presParOf" srcId="{E194FCB1-1418-491C-AFE1-B5687001CA44}" destId="{3A2D832A-DAF6-4DFC-AE20-F01BC055540D}" srcOrd="3" destOrd="0" presId="urn:microsoft.com/office/officeart/2005/8/layout/hList6"/>
    <dgm:cxn modelId="{8B74AB7D-6F62-4FA9-861C-983FEFA84E0C}" type="presParOf" srcId="{E194FCB1-1418-491C-AFE1-B5687001CA44}" destId="{ED294621-F9E9-4500-BE7A-35E58FB642A7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49A74-B4AD-4352-9B56-77414B9CE677}">
      <dsp:nvSpPr>
        <dsp:cNvPr id="0" name=""/>
        <dsp:cNvSpPr/>
      </dsp:nvSpPr>
      <dsp:spPr>
        <a:xfrm rot="16200000">
          <a:off x="-323442" y="324684"/>
          <a:ext cx="3879017" cy="3229647"/>
        </a:xfrm>
        <a:prstGeom prst="flowChartManualOperation">
          <a:avLst/>
        </a:prstGeom>
        <a:solidFill>
          <a:srgbClr val="5DA23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00" tIns="0" rIns="216000" bIns="0" numCol="1" spcCol="1270" anchor="ctr" anchorCtr="0">
          <a:noAutofit/>
        </a:bodyPr>
        <a:lstStyle/>
        <a:p>
          <a:pPr lvl="0" indent="45720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rPr>
            <a:t>养成提前到教室上课的习惯，尽量不让同学占座；不用书包、书本等物品一人占多位；忌：一打图书就能铺满教室，一卷卷纸就能环绕地球，“万能占座王”惹人嫌，文明占座我当先！</a:t>
          </a:r>
          <a:endParaRPr lang="zh-CN" altLang="en-US" sz="1600" kern="1200" dirty="0">
            <a:latin typeface="阿里巴巴普惠体 R" panose="00020600040101010101" pitchFamily="18" charset="-122"/>
            <a:ea typeface="阿里巴巴普惠体 R" panose="00020600040101010101" pitchFamily="18" charset="-122"/>
            <a:cs typeface="阿里巴巴普惠体 R" panose="00020600040101010101" pitchFamily="18" charset="-122"/>
          </a:endParaRPr>
        </a:p>
      </dsp:txBody>
      <dsp:txXfrm rot="5400000">
        <a:off x="1243" y="775802"/>
        <a:ext cx="3229647" cy="2327411"/>
      </dsp:txXfrm>
    </dsp:sp>
    <dsp:sp modelId="{56ACCD02-AB5A-4761-906C-F09E5DB86099}">
      <dsp:nvSpPr>
        <dsp:cNvPr id="0" name=""/>
        <dsp:cNvSpPr/>
      </dsp:nvSpPr>
      <dsp:spPr>
        <a:xfrm rot="16200000">
          <a:off x="3148428" y="324684"/>
          <a:ext cx="3879017" cy="3229647"/>
        </a:xfrm>
        <a:prstGeom prst="flowChartManualOperation">
          <a:avLst/>
        </a:prstGeom>
        <a:solidFill>
          <a:srgbClr val="F83C5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00" tIns="0" rIns="216000" bIns="0" numCol="1" spcCol="1270" anchor="ctr" anchorCtr="0">
          <a:noAutofit/>
        </a:bodyPr>
        <a:lstStyle/>
        <a:p>
          <a:pPr lvl="0" indent="45720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rPr>
            <a:t>上课时不随意走动，如果迟到，尽量从后门进入，以轻缓动作入座，避免发出巨大声响打扰老师上课；忌：脚踩风火轮，师生易分神。轻声慢入座，迟到“走后门”。</a:t>
          </a:r>
          <a:endParaRPr lang="zh-CN" altLang="en-US" sz="1600" kern="1200">
            <a:latin typeface="阿里巴巴普惠体 R" panose="00020600040101010101" pitchFamily="18" charset="-122"/>
            <a:ea typeface="阿里巴巴普惠体 R" panose="00020600040101010101" pitchFamily="18" charset="-122"/>
            <a:cs typeface="阿里巴巴普惠体 R" panose="00020600040101010101" pitchFamily="18" charset="-122"/>
          </a:endParaRPr>
        </a:p>
      </dsp:txBody>
      <dsp:txXfrm rot="5400000">
        <a:off x="3473113" y="775802"/>
        <a:ext cx="3229647" cy="2327411"/>
      </dsp:txXfrm>
    </dsp:sp>
    <dsp:sp modelId="{ED294621-F9E9-4500-BE7A-35E58FB642A7}">
      <dsp:nvSpPr>
        <dsp:cNvPr id="0" name=""/>
        <dsp:cNvSpPr/>
      </dsp:nvSpPr>
      <dsp:spPr>
        <a:xfrm rot="16200000">
          <a:off x="6620300" y="324684"/>
          <a:ext cx="3879017" cy="3229647"/>
        </a:xfrm>
        <a:prstGeom prst="flowChartManualOperation">
          <a:avLst/>
        </a:prstGeom>
        <a:solidFill>
          <a:srgbClr val="008CD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000" tIns="0" rIns="216000" bIns="0" numCol="1" spcCol="1270" anchor="ctr" anchorCtr="0">
          <a:noAutofit/>
        </a:bodyPr>
        <a:lstStyle/>
        <a:p>
          <a:pPr lvl="0" indent="45720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rPr>
            <a:t>尽量不在教室吃东西，自己留下来的垃圾收拾妥当，不随意乱扔或留在抽屉里、课桌上。提醒：煎饼灌饼小笼包，早餐食堂解决掉，清晨营养虽重要，教室味道不太妙。</a:t>
          </a:r>
          <a:endParaRPr lang="zh-CN" altLang="en-US" sz="1600" kern="1200">
            <a:latin typeface="阿里巴巴普惠体 R" panose="00020600040101010101" pitchFamily="18" charset="-122"/>
            <a:ea typeface="阿里巴巴普惠体 R" panose="00020600040101010101" pitchFamily="18" charset="-122"/>
            <a:cs typeface="阿里巴巴普惠体 R" panose="00020600040101010101" pitchFamily="18" charset="-122"/>
          </a:endParaRPr>
        </a:p>
      </dsp:txBody>
      <dsp:txXfrm rot="5400000">
        <a:off x="6944985" y="775802"/>
        <a:ext cx="3229647" cy="2327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4BFD-3D35-46B8-BC8D-B1538A250CC0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8A482-8BEF-4DFB-95E7-A2E48E156D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772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8A482-8BEF-4DFB-95E7-A2E48E156DF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304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8A482-8BEF-4DFB-95E7-A2E48E156DF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65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8A482-8BEF-4DFB-95E7-A2E48E156DF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855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8A482-8BEF-4DFB-95E7-A2E48E156DF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6139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8A482-8BEF-4DFB-95E7-A2E48E156DF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9183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8A482-8BEF-4DFB-95E7-A2E48E156DFC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321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7097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77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789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64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37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241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65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9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956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884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47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8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E338-C2EA-42C8-8638-8DED732167FA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1FDC-3F4A-435D-A102-0D7FE4A9A3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3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.jpe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87087" y="0"/>
            <a:ext cx="2225460" cy="144559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53749" y="359294"/>
            <a:ext cx="1561905" cy="126984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257300" y="1629134"/>
            <a:ext cx="967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7200" b="1" kern="2200" dirty="0">
                <a:solidFill>
                  <a:srgbClr val="5DA235"/>
                </a:solidFill>
                <a:effectLst>
                  <a:outerShdw dist="38100" dir="5400000" algn="t" rotWithShape="0">
                    <a:schemeClr val="bg1"/>
                  </a:outerShdw>
                </a:effectLst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校园</a:t>
            </a:r>
            <a:r>
              <a:rPr lang="zh-CN" altLang="en-US" sz="7200" b="1" kern="2200" dirty="0">
                <a:solidFill>
                  <a:srgbClr val="F83C55"/>
                </a:solidFill>
                <a:effectLst>
                  <a:outerShdw dist="38100" dir="5400000" algn="t" rotWithShape="0">
                    <a:schemeClr val="bg1"/>
                  </a:outerShdw>
                </a:effectLst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文明</a:t>
            </a:r>
            <a:r>
              <a:rPr lang="zh-CN" altLang="en-US" sz="7200" b="1" kern="2200" dirty="0" smtClean="0">
                <a:solidFill>
                  <a:srgbClr val="F83C55"/>
                </a:solidFill>
                <a:effectLst>
                  <a:outerShdw dist="38100" dir="5400000" algn="t" rotWithShape="0">
                    <a:schemeClr val="bg1"/>
                  </a:outerShdw>
                </a:effectLst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礼仪</a:t>
            </a:r>
            <a:r>
              <a:rPr lang="zh-CN" altLang="en-US" sz="7200" b="1" kern="2200" dirty="0" smtClean="0">
                <a:solidFill>
                  <a:srgbClr val="008CD2"/>
                </a:solidFill>
                <a:effectLst>
                  <a:outerShdw dist="38100" dir="5400000" algn="t" rotWithShape="0">
                    <a:schemeClr val="bg1"/>
                  </a:outerShdw>
                </a:effectLst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主题教育  </a:t>
            </a:r>
            <a:endParaRPr lang="zh-CN" altLang="en-US" sz="7200" b="1" dirty="0">
              <a:solidFill>
                <a:srgbClr val="008CD2"/>
              </a:solidFill>
              <a:effectLst>
                <a:outerShdw dist="38100" dir="5400000" algn="t" rotWithShape="0">
                  <a:schemeClr val="bg1"/>
                </a:outerShdw>
              </a:effectLst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84224" y="3177661"/>
            <a:ext cx="6638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礼仪是一种文明规范          礼仪是一种素质修养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124" y="3639326"/>
            <a:ext cx="2481003" cy="286782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79211" y="72554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2200" smtClean="0">
                <a:solidFill>
                  <a:srgbClr val="ECBB40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日常生活礼仪</a:t>
            </a:r>
          </a:p>
        </p:txBody>
      </p:sp>
      <p:sp>
        <p:nvSpPr>
          <p:cNvPr id="3" name="矩形 2"/>
          <p:cNvSpPr/>
          <p:nvPr/>
        </p:nvSpPr>
        <p:spPr>
          <a:xfrm>
            <a:off x="1466851" y="1701016"/>
            <a:ext cx="9258300" cy="3608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lnSpc>
                <a:spcPct val="150000"/>
              </a:lnSpc>
              <a:spcAft>
                <a:spcPts val="500"/>
              </a:spcAft>
              <a:buClr>
                <a:srgbClr val="ECBB40"/>
              </a:buClr>
              <a:buFont typeface="+mj-lt"/>
              <a:buAutoNum type="romanUcPeriod"/>
            </a:pPr>
            <a:r>
              <a:rPr lang="zh-CN" altLang="zh-CN" sz="1600" kern="10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食堂</a:t>
            </a:r>
            <a:r>
              <a:rPr lang="zh-CN" altLang="zh-CN" sz="1600" kern="1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就餐要有序取食，不插队，不拥挤。咀嚼喝汤声音不要过大，动作幅度轻。发生无意碰撞要相互谅解；提醒：穿梭莫拼灵活，刷卡莫拼手速，高效生活惹人恼，食堂加塞莫要做。</a:t>
            </a:r>
          </a:p>
          <a:p>
            <a:pPr marL="400050" indent="-400050" algn="just">
              <a:lnSpc>
                <a:spcPct val="150000"/>
              </a:lnSpc>
              <a:spcAft>
                <a:spcPts val="500"/>
              </a:spcAft>
              <a:buClr>
                <a:srgbClr val="ECBB40"/>
              </a:buClr>
              <a:buFont typeface="+mj-lt"/>
              <a:buAutoNum type="romanUcPeriod"/>
            </a:pPr>
            <a:r>
              <a:rPr lang="zh-CN" altLang="zh-CN" sz="1600" kern="10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吃</a:t>
            </a:r>
            <a:r>
              <a:rPr lang="zh-CN" altLang="zh-CN" sz="1600" kern="1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多少买多少，杜绝浪费粮食；餐后主动收拾盘子，不将残物堆砌在桌子上；食客的人生，要的就是潇洒。餐桌的文化，光盘才是真潇洒！</a:t>
            </a:r>
          </a:p>
          <a:p>
            <a:pPr marL="400050" indent="-400050" algn="just">
              <a:lnSpc>
                <a:spcPct val="150000"/>
              </a:lnSpc>
              <a:spcAft>
                <a:spcPts val="500"/>
              </a:spcAft>
              <a:buClr>
                <a:srgbClr val="ECBB40"/>
              </a:buClr>
              <a:buFont typeface="+mj-lt"/>
              <a:buAutoNum type="romanUcPeriod"/>
            </a:pPr>
            <a:r>
              <a:rPr lang="zh-CN" altLang="zh-CN" sz="1600" kern="10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进出</a:t>
            </a:r>
            <a:r>
              <a:rPr lang="zh-CN" altLang="zh-CN" sz="1600" kern="1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电梯时主动按开关，不随意拥挤，礼让前辈。见电梯即将关闭，不伸手阻拦插入，耐心等待下一班电梯；电梯关门的一刹那，考验的不是速度够不够快、脸皮够不够厚，而是一份礼貌、一份安全。</a:t>
            </a:r>
          </a:p>
          <a:p>
            <a:pPr marL="400050" indent="-400050" algn="just">
              <a:lnSpc>
                <a:spcPct val="150000"/>
              </a:lnSpc>
              <a:spcAft>
                <a:spcPts val="500"/>
              </a:spcAft>
              <a:buClr>
                <a:srgbClr val="ECBB40"/>
              </a:buClr>
              <a:buFont typeface="+mj-lt"/>
              <a:buAutoNum type="romanUcPeriod"/>
            </a:pPr>
            <a:r>
              <a:rPr lang="zh-CN" altLang="zh-CN" sz="1600" kern="10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在</a:t>
            </a:r>
            <a:r>
              <a:rPr lang="zh-CN" altLang="zh-CN" sz="1600" kern="1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校园里，不拉拉扯扯，忌多人横档马路，忌边吃边走；在公共场所情侣举止过分亲密。秀恩爱分场合，单身的孩子虐不得！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4393841" y="4425436"/>
            <a:ext cx="3393363" cy="689491"/>
          </a:xfrm>
          <a:prstGeom prst="rect">
            <a:avLst/>
          </a:prstGeom>
          <a:solidFill>
            <a:srgbClr val="F83C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947897" y="4425436"/>
            <a:ext cx="3393363" cy="689491"/>
          </a:xfrm>
          <a:prstGeom prst="rect">
            <a:avLst/>
          </a:prstGeom>
          <a:solidFill>
            <a:srgbClr val="008C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39787" y="4425436"/>
            <a:ext cx="3393363" cy="689491"/>
          </a:xfrm>
          <a:prstGeom prst="rect">
            <a:avLst/>
          </a:prstGeom>
          <a:solidFill>
            <a:srgbClr val="5DA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479211" y="72554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2200" smtClean="0">
                <a:solidFill>
                  <a:srgbClr val="ECBB40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日常生活礼仪</a:t>
            </a:r>
          </a:p>
        </p:txBody>
      </p:sp>
      <p:sp>
        <p:nvSpPr>
          <p:cNvPr id="3" name="矩形 2"/>
          <p:cNvSpPr/>
          <p:nvPr/>
        </p:nvSpPr>
        <p:spPr>
          <a:xfrm>
            <a:off x="839789" y="1981200"/>
            <a:ext cx="3393361" cy="2362200"/>
          </a:xfrm>
          <a:prstGeom prst="rect">
            <a:avLst/>
          </a:prstGeom>
          <a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393845" y="1981200"/>
            <a:ext cx="3393361" cy="2362200"/>
          </a:xfrm>
          <a:prstGeom prst="rect">
            <a:avLst/>
          </a:prstGeom>
          <a:blipFill>
            <a:blip r:embed="rId3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947901" y="1981200"/>
            <a:ext cx="3393361" cy="2362200"/>
          </a:xfrm>
          <a:prstGeom prst="rect">
            <a:avLst/>
          </a:prstGeom>
          <a:blipFill>
            <a:blip r:embed="rId4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839787" y="4425436"/>
            <a:ext cx="33933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2400" kern="1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食堂就餐有序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93841" y="4425436"/>
            <a:ext cx="33933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2400" kern="1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杜绝浪费粮食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47897" y="4425436"/>
            <a:ext cx="33933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zh-CN" sz="2400" kern="1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不拥挤</a:t>
            </a:r>
            <a:r>
              <a:rPr lang="zh-CN" altLang="en-US" sz="2400" kern="1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勤</a:t>
            </a:r>
            <a:r>
              <a:rPr lang="zh-CN" altLang="zh-CN" sz="2400" kern="1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礼让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77745" y="7255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kern="2200" smtClean="0">
                <a:solidFill>
                  <a:srgbClr val="F83C5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社交礼仪</a:t>
            </a:r>
            <a:endParaRPr lang="zh-CN" altLang="en-US" sz="4000">
              <a:solidFill>
                <a:srgbClr val="F83C55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4970" y="2311802"/>
            <a:ext cx="6002365" cy="406042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08638" y="2986386"/>
            <a:ext cx="46863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给别人打电话尽量选在早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8</a:t>
            </a:r>
            <a:r>
              <a:rPr lang="zh-CN" altLang="zh-CN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点和晚上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10</a:t>
            </a:r>
            <a:r>
              <a:rPr lang="zh-CN" altLang="zh-CN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点之间，避开吃饭、午休时间。交谈时注意语态；提醒：电话找人看时间，中午夜晚莫电联。大家都是小伙伴，换位思考记心间。</a:t>
            </a:r>
          </a:p>
        </p:txBody>
      </p:sp>
      <p:sp>
        <p:nvSpPr>
          <p:cNvPr id="5" name="矩形 4"/>
          <p:cNvSpPr/>
          <p:nvPr/>
        </p:nvSpPr>
        <p:spPr>
          <a:xfrm>
            <a:off x="1213413" y="2311804"/>
            <a:ext cx="2834713" cy="461665"/>
          </a:xfrm>
          <a:prstGeom prst="rect">
            <a:avLst/>
          </a:prstGeom>
          <a:solidFill>
            <a:srgbClr val="F83C55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zh-CN" sz="24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打电话</a:t>
            </a:r>
            <a:r>
              <a:rPr lang="zh-CN" altLang="en-US" sz="24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注意事项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3850" y="2311804"/>
            <a:ext cx="422911" cy="461665"/>
          </a:xfrm>
          <a:prstGeom prst="rect">
            <a:avLst/>
          </a:prstGeom>
          <a:solidFill>
            <a:srgbClr val="F83C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116705" y="235796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01</a:t>
            </a:r>
            <a:endParaRPr lang="zh-CN" altLang="en-US">
              <a:solidFill>
                <a:schemeClr val="bg1"/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77745" y="7255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kern="2200" smtClean="0">
                <a:solidFill>
                  <a:srgbClr val="F83C5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社交礼仪</a:t>
            </a:r>
            <a:endParaRPr lang="zh-CN" altLang="en-US" sz="4000">
              <a:solidFill>
                <a:srgbClr val="F83C55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33087" y="2986386"/>
            <a:ext cx="468633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拜访老师时要提前预约，不可冒昧登访；进出办公室要先扣门，得到允许后再进入，除有“不用敲门”等提示外不可擅自闯入；忌来也匆匆去也匆匆，提醒：若非“不用敲门”，请勿突然袭击。</a:t>
            </a:r>
            <a:endParaRPr lang="zh-CN" altLang="zh-CN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37864" y="2311804"/>
            <a:ext cx="2834713" cy="461665"/>
          </a:xfrm>
          <a:prstGeom prst="rect">
            <a:avLst/>
          </a:prstGeom>
          <a:solidFill>
            <a:srgbClr val="008CD2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40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拜访别人需谨记</a:t>
            </a:r>
          </a:p>
        </p:txBody>
      </p:sp>
      <p:sp>
        <p:nvSpPr>
          <p:cNvPr id="6" name="矩形 5"/>
          <p:cNvSpPr/>
          <p:nvPr/>
        </p:nvSpPr>
        <p:spPr>
          <a:xfrm>
            <a:off x="9258301" y="2311804"/>
            <a:ext cx="422911" cy="461665"/>
          </a:xfrm>
          <a:prstGeom prst="rect">
            <a:avLst/>
          </a:prstGeom>
          <a:solidFill>
            <a:srgbClr val="008C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9241155" y="235796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02</a:t>
            </a:r>
            <a:endParaRPr lang="zh-CN" altLang="en-US">
              <a:solidFill>
                <a:schemeClr val="bg1"/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321" y="1794289"/>
            <a:ext cx="3734715" cy="3692112"/>
          </a:xfrm>
          <a:custGeom>
            <a:avLst/>
            <a:gdLst>
              <a:gd name="connsiteX0" fmla="*/ 0 w 3734714"/>
              <a:gd name="connsiteY0" fmla="*/ 0 h 3692112"/>
              <a:gd name="connsiteX1" fmla="*/ 2387479 w 3734714"/>
              <a:gd name="connsiteY1" fmla="*/ 0 h 3692112"/>
              <a:gd name="connsiteX2" fmla="*/ 2387479 w 3734714"/>
              <a:gd name="connsiteY2" fmla="*/ 232631 h 3692112"/>
              <a:gd name="connsiteX3" fmla="*/ 3734714 w 3734714"/>
              <a:gd name="connsiteY3" fmla="*/ 232631 h 3692112"/>
              <a:gd name="connsiteX4" fmla="*/ 3734714 w 3734714"/>
              <a:gd name="connsiteY4" fmla="*/ 3692112 h 3692112"/>
              <a:gd name="connsiteX5" fmla="*/ 0 w 3734714"/>
              <a:gd name="connsiteY5" fmla="*/ 3692112 h 3692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34714" h="3692112">
                <a:moveTo>
                  <a:pt x="0" y="0"/>
                </a:moveTo>
                <a:lnTo>
                  <a:pt x="2387479" y="0"/>
                </a:lnTo>
                <a:lnTo>
                  <a:pt x="2387479" y="232631"/>
                </a:lnTo>
                <a:lnTo>
                  <a:pt x="3734714" y="232631"/>
                </a:lnTo>
                <a:lnTo>
                  <a:pt x="3734714" y="3692112"/>
                </a:lnTo>
                <a:lnTo>
                  <a:pt x="0" y="3692112"/>
                </a:lnTo>
                <a:close/>
              </a:path>
            </a:pathLst>
          </a:cu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6276977" y="2324100"/>
            <a:ext cx="4905375" cy="2533650"/>
          </a:xfrm>
          <a:prstGeom prst="rect">
            <a:avLst/>
          </a:prstGeom>
          <a:solidFill>
            <a:schemeClr val="bg1">
              <a:alpha val="50000"/>
            </a:schemeClr>
          </a:solidFill>
          <a:ln w="25400">
            <a:solidFill>
              <a:srgbClr val="ECA74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857251" y="2324100"/>
            <a:ext cx="4905375" cy="2533650"/>
          </a:xfrm>
          <a:prstGeom prst="rect">
            <a:avLst/>
          </a:prstGeom>
          <a:solidFill>
            <a:schemeClr val="bg1"/>
          </a:solidFill>
          <a:ln w="25400">
            <a:solidFill>
              <a:srgbClr val="5DA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977745" y="7255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kern="2200" smtClean="0">
                <a:solidFill>
                  <a:srgbClr val="F83C5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社交礼仪</a:t>
            </a:r>
            <a:endParaRPr lang="zh-CN" altLang="en-US" sz="4000">
              <a:solidFill>
                <a:srgbClr val="F83C55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38249" y="2805411"/>
            <a:ext cx="42100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交谈过程要得体，有平等、真诚态度，不讲脏话、怪话。不在背后议论他人；提醒：议论他人真不好，唧唧喳喳像家雀。意见不一当面唠，互相尊重很重要。</a:t>
            </a:r>
            <a:endParaRPr lang="zh-CN" altLang="zh-CN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08638" y="2093269"/>
            <a:ext cx="2834713" cy="461665"/>
          </a:xfrm>
          <a:prstGeom prst="rect">
            <a:avLst/>
          </a:prstGeom>
          <a:solidFill>
            <a:srgbClr val="5DA235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4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交谈过程要得体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29075" y="2093269"/>
            <a:ext cx="422911" cy="461665"/>
          </a:xfrm>
          <a:prstGeom prst="rect">
            <a:avLst/>
          </a:prstGeom>
          <a:solidFill>
            <a:srgbClr val="5DA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011931" y="21394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03</a:t>
            </a:r>
            <a:endParaRPr lang="zh-CN" altLang="en-US">
              <a:solidFill>
                <a:schemeClr val="bg1"/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62725" y="2851577"/>
            <a:ext cx="43338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守时守信，遵守约定。不迟到、不失约；许诺需谨慎，承诺需兑现。提醒：宝宝动作慢，压轴再出场，岂知南门外，众人等心慌。 </a:t>
            </a:r>
            <a:endParaRPr lang="zh-CN" altLang="zh-CN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56938" y="2139435"/>
            <a:ext cx="2834713" cy="461665"/>
          </a:xfrm>
          <a:prstGeom prst="rect">
            <a:avLst/>
          </a:prstGeom>
          <a:solidFill>
            <a:srgbClr val="ECA74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400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守时守信遵守约定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477375" y="2139435"/>
            <a:ext cx="422911" cy="461665"/>
          </a:xfrm>
          <a:prstGeom prst="rect">
            <a:avLst/>
          </a:prstGeom>
          <a:solidFill>
            <a:srgbClr val="ECA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460231" y="218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04</a:t>
            </a:r>
            <a:endParaRPr lang="zh-CN" altLang="en-US">
              <a:solidFill>
                <a:schemeClr val="bg1"/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87087" y="0"/>
            <a:ext cx="2225460" cy="144559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31597" y="842129"/>
            <a:ext cx="1561905" cy="126984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647826" y="1777991"/>
            <a:ext cx="88963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8000" kern="2200" dirty="0" smtClean="0">
                <a:solidFill>
                  <a:srgbClr val="F83C55"/>
                </a:solidFill>
                <a:effectLst>
                  <a:outerShdw dist="38100" dir="5400000" algn="t" rotWithShape="0">
                    <a:schemeClr val="bg1"/>
                  </a:outerShdw>
                </a:effectLst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演示完毕 </a:t>
            </a:r>
            <a:r>
              <a:rPr lang="zh-CN" altLang="en-US" sz="8000" kern="2200" dirty="0" smtClean="0">
                <a:solidFill>
                  <a:srgbClr val="008CD2"/>
                </a:solidFill>
                <a:effectLst>
                  <a:outerShdw dist="38100" dir="5400000" algn="t" rotWithShape="0">
                    <a:schemeClr val="bg1"/>
                  </a:outerShdw>
                </a:effectLst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感谢观看</a:t>
            </a:r>
            <a:endParaRPr lang="zh-CN" altLang="en-US" sz="8000" dirty="0">
              <a:solidFill>
                <a:srgbClr val="008CD2"/>
              </a:solidFill>
              <a:effectLst>
                <a:outerShdw dist="38100" dir="5400000" algn="t" rotWithShape="0">
                  <a:schemeClr val="bg1"/>
                </a:outerShdw>
              </a:effectLst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84224" y="3177661"/>
            <a:ext cx="6638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礼仪是一种文明规范          礼仪是一种素质修养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124" y="3639326"/>
            <a:ext cx="2481003" cy="2867825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4857751" y="5718821"/>
            <a:ext cx="2476500" cy="354490"/>
            <a:chOff x="4752975" y="3828372"/>
            <a:chExt cx="2476500" cy="354490"/>
          </a:xfrm>
        </p:grpSpPr>
        <p:sp>
          <p:nvSpPr>
            <p:cNvPr id="12" name="圆角矩形 11"/>
            <p:cNvSpPr/>
            <p:nvPr/>
          </p:nvSpPr>
          <p:spPr>
            <a:xfrm>
              <a:off x="4752975" y="3828372"/>
              <a:ext cx="2476500" cy="354490"/>
            </a:xfrm>
            <a:prstGeom prst="roundRect">
              <a:avLst>
                <a:gd name="adj" fmla="val 31191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845050" y="3836340"/>
              <a:ext cx="22923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smtClean="0">
                  <a:solidFill>
                    <a:schemeClr val="bg1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某某学校 初三十班</a:t>
              </a:r>
              <a:endParaRPr lang="zh-CN" altLang="en-US" sz="1600">
                <a:solidFill>
                  <a:schemeClr val="bg1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431140" y="309836"/>
            <a:ext cx="1329723" cy="1389169"/>
          </a:xfrm>
          <a:prstGeom prst="rect">
            <a:avLst/>
          </a:prstGeom>
        </p:spPr>
      </p:pic>
      <p:pic>
        <p:nvPicPr>
          <p:cNvPr id="15" name="New picture"/>
          <p:cNvPicPr/>
          <p:nvPr/>
        </p:nvPicPr>
        <p:blipFill>
          <a:blip r:embed="rId8"/>
          <a:stretch>
            <a:fillRect/>
          </a:stretch>
        </p:blipFill>
        <p:spPr>
          <a:xfrm>
            <a:off x="11163301" y="10960100"/>
            <a:ext cx="317500" cy="2286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890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23849" y="330073"/>
            <a:ext cx="204561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6600" kern="2200">
                <a:solidFill>
                  <a:srgbClr val="008CD2"/>
                </a:solidFill>
                <a:effectLst>
                  <a:outerShdw dist="38100" dir="5400000" algn="t" rotWithShape="0">
                    <a:schemeClr val="bg1"/>
                  </a:outerShdw>
                </a:effectLst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目录</a:t>
            </a:r>
            <a:endParaRPr lang="zh-CN" altLang="en-US" sz="6600">
              <a:solidFill>
                <a:srgbClr val="008CD2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74949" y="560908"/>
            <a:ext cx="23047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smtClean="0">
                <a:solidFill>
                  <a:srgbClr val="008CD2"/>
                </a:solidFill>
                <a:effectLst/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Contents </a:t>
            </a:r>
            <a:endParaRPr lang="zh-CN" altLang="en-US" sz="3600">
              <a:solidFill>
                <a:srgbClr val="008CD2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5376" y="3953871"/>
            <a:ext cx="2481003" cy="2867825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311169" y="2926338"/>
            <a:ext cx="3402623" cy="2266602"/>
            <a:chOff x="19079" y="2813397"/>
            <a:chExt cx="3402622" cy="2266602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079" y="2813397"/>
              <a:ext cx="3402622" cy="2266602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1004257" y="3647901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kern="2200">
                  <a:solidFill>
                    <a:srgbClr val="F83C55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课堂礼仪</a:t>
              </a:r>
              <a:endParaRPr lang="zh-CN" altLang="en-US" sz="2800">
                <a:solidFill>
                  <a:srgbClr val="F83C5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263437" y="1716928"/>
            <a:ext cx="2938083" cy="1957157"/>
            <a:chOff x="2156319" y="1741891"/>
            <a:chExt cx="2938083" cy="1957157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6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56319" y="1741891"/>
              <a:ext cx="2938083" cy="1957157"/>
            </a:xfrm>
            <a:prstGeom prst="rect">
              <a:avLst/>
            </a:prstGeom>
          </p:spPr>
        </p:pic>
        <p:sp>
          <p:nvSpPr>
            <p:cNvPr id="19" name="矩形 18"/>
            <p:cNvSpPr/>
            <p:nvPr/>
          </p:nvSpPr>
          <p:spPr>
            <a:xfrm>
              <a:off x="2821294" y="2378693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kern="2200" smtClean="0">
                  <a:solidFill>
                    <a:srgbClr val="008CD2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自习礼仪</a:t>
              </a:r>
              <a:endParaRPr lang="zh-CN" altLang="en-US" sz="2800">
                <a:solidFill>
                  <a:srgbClr val="008CD2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269878" y="2901913"/>
            <a:ext cx="3402623" cy="2266602"/>
            <a:chOff x="4108826" y="2959509"/>
            <a:chExt cx="3402622" cy="2266602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08826" y="2959509"/>
              <a:ext cx="3402622" cy="2266602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5006070" y="3769963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kern="2200" smtClean="0">
                  <a:solidFill>
                    <a:srgbClr val="5DA235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宿舍礼仪</a:t>
              </a:r>
              <a:endParaRPr lang="zh-CN" altLang="en-US" sz="2800">
                <a:solidFill>
                  <a:srgbClr val="5DA23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797002" y="1137816"/>
            <a:ext cx="3402622" cy="2266603"/>
            <a:chOff x="5890035" y="1137814"/>
            <a:chExt cx="3402622" cy="2266603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8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90035" y="1137814"/>
              <a:ext cx="3402622" cy="2266603"/>
            </a:xfrm>
            <a:prstGeom prst="rect">
              <a:avLst/>
            </a:prstGeom>
          </p:spPr>
        </p:pic>
        <p:sp>
          <p:nvSpPr>
            <p:cNvPr id="21" name="矩形 20"/>
            <p:cNvSpPr/>
            <p:nvPr/>
          </p:nvSpPr>
          <p:spPr>
            <a:xfrm>
              <a:off x="6496574" y="1975678"/>
              <a:ext cx="23391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kern="2200" smtClean="0">
                  <a:solidFill>
                    <a:srgbClr val="ECA740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日常生活礼仪</a:t>
              </a:r>
              <a:endParaRPr lang="zh-CN" altLang="en-US" sz="2800">
                <a:solidFill>
                  <a:srgbClr val="ECA740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709878" y="2416402"/>
            <a:ext cx="3402623" cy="2266602"/>
            <a:chOff x="8154709" y="2514600"/>
            <a:chExt cx="3402622" cy="2266602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54709" y="2514600"/>
              <a:ext cx="3402622" cy="2266602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9051953" y="3386291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kern="2200" smtClean="0">
                  <a:solidFill>
                    <a:srgbClr val="F83C55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社交礼仪</a:t>
              </a:r>
              <a:endParaRPr lang="zh-CN" altLang="en-US" sz="2800">
                <a:solidFill>
                  <a:srgbClr val="F83C5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pic>
        <p:nvPicPr>
          <p:cNvPr id="28" name="图片 2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5113" y="1458610"/>
            <a:ext cx="1354771" cy="1415336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0" y="445492"/>
            <a:ext cx="311168" cy="877163"/>
          </a:xfrm>
          <a:prstGeom prst="rect">
            <a:avLst/>
          </a:prstGeom>
          <a:solidFill>
            <a:srgbClr val="008C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77745" y="7255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kern="2200" dirty="0">
                <a:solidFill>
                  <a:srgbClr val="F83C5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课堂礼仪</a:t>
            </a:r>
            <a:endParaRPr lang="zh-CN" altLang="en-US" sz="4000" dirty="0">
              <a:solidFill>
                <a:srgbClr val="F83C55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80462" y="2057312"/>
            <a:ext cx="69304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4190" indent="-504190">
              <a:lnSpc>
                <a:spcPct val="150000"/>
              </a:lnSpc>
            </a:pPr>
            <a:r>
              <a:rPr lang="zh-CN" altLang="en-US" sz="2200" dirty="0" smtClean="0">
                <a:solidFill>
                  <a:srgbClr val="5DA235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宜：</a:t>
            </a:r>
            <a:r>
              <a:rPr lang="zh-CN" altLang="en-US" sz="2200" dirty="0" smtClean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进入教室需注意着装，不穿背心、拖鞋，不袒胸露膀。应适宜着装、大方自然，符合学生身份；</a:t>
            </a:r>
          </a:p>
        </p:txBody>
      </p:sp>
      <p:sp>
        <p:nvSpPr>
          <p:cNvPr id="5" name="矩形 4"/>
          <p:cNvSpPr/>
          <p:nvPr/>
        </p:nvSpPr>
        <p:spPr>
          <a:xfrm>
            <a:off x="4280462" y="3545833"/>
            <a:ext cx="69304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4190" indent="-504190">
              <a:lnSpc>
                <a:spcPct val="150000"/>
              </a:lnSpc>
            </a:pPr>
            <a:r>
              <a:rPr lang="zh-CN" altLang="en-US" sz="2200" dirty="0" smtClean="0">
                <a:solidFill>
                  <a:srgbClr val="F83C55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忌：</a:t>
            </a:r>
            <a:r>
              <a:rPr lang="zh-CN" altLang="en-US" sz="2200" dirty="0" smtClean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背心拖鞋，莫要走到哪穿到哪。学海茫茫，哪能都是咱的天然浴场！</a:t>
            </a:r>
            <a:endParaRPr lang="zh-CN" altLang="en-US" sz="2200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3702" y="3618594"/>
            <a:ext cx="962479" cy="9624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46669" y="2157368"/>
            <a:ext cx="936539" cy="90788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771"/>
          <a:stretch>
            <a:fillRect/>
          </a:stretch>
        </p:blipFill>
        <p:spPr>
          <a:xfrm>
            <a:off x="118183" y="3083158"/>
            <a:ext cx="2651083" cy="35770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78" y="413602"/>
            <a:ext cx="1462508" cy="133176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769266" y="1012054"/>
            <a:ext cx="13233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77745" y="7255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kern="2200">
                <a:solidFill>
                  <a:srgbClr val="F83C5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课堂礼仪</a:t>
            </a:r>
            <a:endParaRPr lang="zh-CN" altLang="en-US" sz="4000">
              <a:solidFill>
                <a:srgbClr val="F83C55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graphicFrame>
        <p:nvGraphicFramePr>
          <p:cNvPr id="22" name="图示 21"/>
          <p:cNvGraphicFramePr/>
          <p:nvPr/>
        </p:nvGraphicFramePr>
        <p:xfrm>
          <a:off x="1008063" y="1663702"/>
          <a:ext cx="10175875" cy="3879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3388" y="260686"/>
            <a:ext cx="7803587" cy="4987204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4810446" y="1515396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dirty="0" smtClean="0">
                <a:solidFill>
                  <a:srgbClr val="F83C55"/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上学不迟到</a:t>
            </a:r>
            <a:endParaRPr lang="zh-CN" altLang="en-US" sz="4000" dirty="0">
              <a:solidFill>
                <a:srgbClr val="F83C55"/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99243" y="2960064"/>
            <a:ext cx="3845456" cy="364919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51623" y="2332292"/>
            <a:ext cx="42671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2400" dirty="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闹钟把我叫，天天起得早。</a:t>
            </a:r>
            <a:endParaRPr lang="en-US" altLang="zh-CN" sz="2400" dirty="0" smtClean="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  <a:p>
            <a:pPr algn="dist">
              <a:lnSpc>
                <a:spcPct val="150000"/>
              </a:lnSpc>
            </a:pPr>
            <a:r>
              <a:rPr lang="zh-CN" altLang="en-US" sz="2400" dirty="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路上不贪玩，上学不迟到。</a:t>
            </a:r>
            <a:endParaRPr lang="en-US" altLang="zh-CN" sz="2400" dirty="0" smtClean="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  <a:p>
            <a:pPr algn="dist">
              <a:lnSpc>
                <a:spcPct val="150000"/>
              </a:lnSpc>
            </a:pPr>
            <a:r>
              <a:rPr lang="zh-CN" altLang="en-US" sz="2400" dirty="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晚上早上床，休息睡好觉。</a:t>
            </a:r>
            <a:endParaRPr lang="en-US" altLang="zh-CN" sz="2400" dirty="0" smtClean="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  <a:p>
            <a:pPr algn="dist">
              <a:lnSpc>
                <a:spcPct val="150000"/>
              </a:lnSpc>
            </a:pPr>
            <a:r>
              <a:rPr lang="zh-CN" altLang="en-US" sz="2400" dirty="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按时不拖拉，作息习惯好。</a:t>
            </a:r>
            <a:endParaRPr lang="en-US" altLang="zh-CN" sz="2400" dirty="0" smtClean="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8155" y="4053842"/>
            <a:ext cx="1093452" cy="9220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87087" y="0"/>
            <a:ext cx="2225460" cy="14455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31597" y="842129"/>
            <a:ext cx="1561905" cy="126984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87363" y="7255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2200" dirty="0" smtClean="0">
                <a:solidFill>
                  <a:srgbClr val="008CD2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自习礼仪</a:t>
            </a:r>
            <a:endParaRPr lang="zh-CN" altLang="en-US" sz="4000" dirty="0">
              <a:solidFill>
                <a:srgbClr val="008CD2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816039" y="2132093"/>
            <a:ext cx="532821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sz="1600" kern="100" dirty="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自习</a:t>
            </a:r>
            <a:r>
              <a:rPr lang="zh-CN" altLang="zh-CN" sz="1600" kern="100" dirty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时保持教室或图书馆内安静，将手机调至震动或静音状态，戴耳机时注意控制音量；提醒：手机铃声忙，耳机声音响。轻言上自习，心静效率强</a:t>
            </a:r>
            <a:r>
              <a:rPr lang="zh-CN" altLang="zh-CN" sz="1600" kern="100" dirty="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。</a:t>
            </a:r>
            <a:endParaRPr lang="zh-CN" altLang="zh-CN" sz="1600" kern="100" dirty="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987363" y="2319188"/>
            <a:ext cx="643891" cy="643890"/>
            <a:chOff x="4667250" y="2162978"/>
            <a:chExt cx="643890" cy="643890"/>
          </a:xfrm>
        </p:grpSpPr>
        <p:sp>
          <p:nvSpPr>
            <p:cNvPr id="14" name="椭圆 13"/>
            <p:cNvSpPr/>
            <p:nvPr/>
          </p:nvSpPr>
          <p:spPr>
            <a:xfrm>
              <a:off x="4667250" y="2162978"/>
              <a:ext cx="643890" cy="643890"/>
            </a:xfrm>
            <a:prstGeom prst="ellipse">
              <a:avLst/>
            </a:prstGeom>
            <a:solidFill>
              <a:srgbClr val="5DA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716781" y="2284868"/>
              <a:ext cx="544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smtClean="0">
                  <a:solidFill>
                    <a:schemeClr val="bg1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01</a:t>
              </a:r>
              <a:endParaRPr lang="zh-CN" altLang="en-US" sz="2000">
                <a:solidFill>
                  <a:schemeClr val="bg1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5816039" y="3586469"/>
            <a:ext cx="532821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0"/>
              </a:spcAft>
            </a:pPr>
            <a:r>
              <a:rPr lang="zh-CN" altLang="zh-CN" sz="1600" kern="100" dirty="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翻书声音要小，尽可能不交谈。坐椅子不要翘起来发出声响、不要抖腿，影响其他人学习；交流带给你思路，却扰了他人清净，抖腿给予你灵感，却乱了他人心情！</a:t>
            </a:r>
            <a:endParaRPr lang="zh-CN" altLang="zh-CN" sz="1600" kern="100" dirty="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987363" y="3779696"/>
            <a:ext cx="643891" cy="643890"/>
            <a:chOff x="4667250" y="3797403"/>
            <a:chExt cx="643890" cy="643890"/>
          </a:xfrm>
        </p:grpSpPr>
        <p:sp>
          <p:nvSpPr>
            <p:cNvPr id="15" name="椭圆 14"/>
            <p:cNvSpPr/>
            <p:nvPr/>
          </p:nvSpPr>
          <p:spPr>
            <a:xfrm>
              <a:off x="4667250" y="3797403"/>
              <a:ext cx="643890" cy="643890"/>
            </a:xfrm>
            <a:prstGeom prst="ellipse">
              <a:avLst/>
            </a:prstGeom>
            <a:solidFill>
              <a:srgbClr val="F83C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716781" y="3919293"/>
              <a:ext cx="544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smtClean="0">
                  <a:solidFill>
                    <a:schemeClr val="bg1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02</a:t>
              </a:r>
              <a:endParaRPr lang="zh-CN" altLang="en-US" sz="2000">
                <a:solidFill>
                  <a:schemeClr val="bg1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pic>
        <p:nvPicPr>
          <p:cNvPr id="20" name="图片 19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70" y="1523071"/>
            <a:ext cx="4235023" cy="418671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87363" y="7255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2200" smtClean="0">
                <a:solidFill>
                  <a:srgbClr val="008CD2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自习礼仪</a:t>
            </a:r>
            <a:endParaRPr lang="zh-CN" altLang="en-US" sz="4000">
              <a:solidFill>
                <a:srgbClr val="008CD2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00750" y="3641453"/>
            <a:ext cx="48482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1600" kern="10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最后</a:t>
            </a:r>
            <a:r>
              <a:rPr lang="zh-CN" altLang="zh-CN" sz="1600" kern="10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一个离开教室时要随手关灯、关空调。提醒：我们在休息时，它们也需要休息。别让陪伴你的教室彻夜明亮、整晚清凉。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987363" y="2245042"/>
            <a:ext cx="643891" cy="643890"/>
            <a:chOff x="4667250" y="2162978"/>
            <a:chExt cx="643890" cy="643890"/>
          </a:xfrm>
        </p:grpSpPr>
        <p:sp>
          <p:nvSpPr>
            <p:cNvPr id="9" name="椭圆 8"/>
            <p:cNvSpPr/>
            <p:nvPr/>
          </p:nvSpPr>
          <p:spPr>
            <a:xfrm>
              <a:off x="4667250" y="2162978"/>
              <a:ext cx="643890" cy="643890"/>
            </a:xfrm>
            <a:prstGeom prst="ellipse">
              <a:avLst/>
            </a:prstGeom>
            <a:solidFill>
              <a:srgbClr val="5DA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716781" y="2284868"/>
              <a:ext cx="544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smtClean="0">
                  <a:solidFill>
                    <a:schemeClr val="bg1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03</a:t>
              </a:r>
              <a:endParaRPr lang="zh-CN" altLang="en-US" sz="2000">
                <a:solidFill>
                  <a:schemeClr val="bg1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987363" y="3902392"/>
            <a:ext cx="643891" cy="643890"/>
            <a:chOff x="4667250" y="3797403"/>
            <a:chExt cx="643890" cy="643890"/>
          </a:xfrm>
        </p:grpSpPr>
        <p:sp>
          <p:nvSpPr>
            <p:cNvPr id="13" name="椭圆 12"/>
            <p:cNvSpPr/>
            <p:nvPr/>
          </p:nvSpPr>
          <p:spPr>
            <a:xfrm>
              <a:off x="4667250" y="3797403"/>
              <a:ext cx="643890" cy="643890"/>
            </a:xfrm>
            <a:prstGeom prst="ellipse">
              <a:avLst/>
            </a:prstGeom>
            <a:solidFill>
              <a:srgbClr val="F83C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716781" y="3919293"/>
              <a:ext cx="5448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smtClean="0">
                  <a:solidFill>
                    <a:schemeClr val="bg1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04</a:t>
              </a:r>
              <a:endParaRPr lang="zh-CN" altLang="en-US" sz="2000">
                <a:solidFill>
                  <a:schemeClr val="bg1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6000750" y="1966824"/>
            <a:ext cx="48482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1600" kern="100" smtClean="0"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不随意翻动他人书籍，未经许可，不擅自使用、带离他人书籍或物品；自习室不是点读机，哪里不够“点”哪里，别人的东西别牵去！</a:t>
            </a:r>
            <a:endParaRPr lang="en-US" altLang="zh-CN" sz="1600" kern="100"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1689" y="1552576"/>
            <a:ext cx="3466179" cy="37147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987363" y="8072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2200" dirty="0">
                <a:solidFill>
                  <a:srgbClr val="5DA23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宿舍礼仪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1574683" y="1364086"/>
            <a:ext cx="2041307" cy="2020785"/>
            <a:chOff x="1241307" y="1679360"/>
            <a:chExt cx="2041307" cy="2020785"/>
          </a:xfrm>
        </p:grpSpPr>
        <p:sp>
          <p:nvSpPr>
            <p:cNvPr id="34" name="矩形 33"/>
            <p:cNvSpPr/>
            <p:nvPr/>
          </p:nvSpPr>
          <p:spPr>
            <a:xfrm>
              <a:off x="1241307" y="1679360"/>
              <a:ext cx="748923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8800" smtClean="0">
                  <a:solidFill>
                    <a:srgbClr val="F83C55">
                      <a:alpha val="50000"/>
                    </a:srgbClr>
                  </a:solidFill>
                  <a:latin typeface="汉仪大黑简" panose="02010609000101010101" pitchFamily="49" charset="-122"/>
                  <a:ea typeface="汉仪大黑简" panose="02010609000101010101" pitchFamily="49" charset="-122"/>
                  <a:cs typeface="阿里巴巴普惠体 H" panose="00020600040101010101" pitchFamily="18" charset="-122"/>
                </a:rPr>
                <a:t>1</a:t>
              </a:r>
              <a:endParaRPr lang="zh-CN" altLang="en-US" sz="8800"/>
            </a:p>
          </p:txBody>
        </p:sp>
        <p:sp>
          <p:nvSpPr>
            <p:cNvPr id="5" name="椭圆 4"/>
            <p:cNvSpPr/>
            <p:nvPr/>
          </p:nvSpPr>
          <p:spPr>
            <a:xfrm>
              <a:off x="1677334" y="2094865"/>
              <a:ext cx="1605280" cy="1605280"/>
            </a:xfrm>
            <a:prstGeom prst="ellipse">
              <a:avLst/>
            </a:prstGeom>
            <a:solidFill>
              <a:srgbClr val="F83C55"/>
            </a:solidFill>
            <a:ln w="63500">
              <a:solidFill>
                <a:schemeClr val="bg1"/>
              </a:solidFill>
            </a:ln>
            <a:effectLst>
              <a:outerShdw blurRad="63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800466" y="2621205"/>
              <a:ext cx="13590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smtClean="0">
                  <a:solidFill>
                    <a:schemeClr val="bg1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讲卫生</a:t>
              </a:r>
              <a:endParaRPr lang="zh-CN" altLang="en-US" sz="2800">
                <a:solidFill>
                  <a:schemeClr val="bg1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584941" y="3429002"/>
            <a:ext cx="2020787" cy="2020785"/>
            <a:chOff x="3821588" y="1679360"/>
            <a:chExt cx="2020786" cy="2020785"/>
          </a:xfrm>
        </p:grpSpPr>
        <p:sp>
          <p:nvSpPr>
            <p:cNvPr id="35" name="矩形 34"/>
            <p:cNvSpPr/>
            <p:nvPr/>
          </p:nvSpPr>
          <p:spPr>
            <a:xfrm>
              <a:off x="3821588" y="1679360"/>
              <a:ext cx="748923" cy="14465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8800" smtClean="0">
                  <a:solidFill>
                    <a:srgbClr val="7FC5E8"/>
                  </a:solidFill>
                  <a:latin typeface="汉仪大黑简" panose="02010609000101010101" pitchFamily="49" charset="-122"/>
                  <a:ea typeface="汉仪大黑简" panose="02010609000101010101" pitchFamily="49" charset="-122"/>
                  <a:cs typeface="阿里巴巴普惠体 H" panose="00020600040101010101" pitchFamily="18" charset="-122"/>
                </a:rPr>
                <a:t>2</a:t>
              </a:r>
              <a:endParaRPr lang="zh-CN" altLang="en-US" sz="8800">
                <a:solidFill>
                  <a:srgbClr val="7FC5E8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4237094" y="2094865"/>
              <a:ext cx="1605280" cy="1605280"/>
            </a:xfrm>
            <a:prstGeom prst="ellipse">
              <a:avLst/>
            </a:prstGeom>
            <a:solidFill>
              <a:srgbClr val="008CD2"/>
            </a:solidFill>
            <a:ln w="63500">
              <a:solidFill>
                <a:schemeClr val="bg1"/>
              </a:solidFill>
            </a:ln>
            <a:effectLst>
              <a:outerShdw blurRad="63500" dist="381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360226" y="2621205"/>
              <a:ext cx="1359016" cy="523220"/>
            </a:xfrm>
            <a:prstGeom prst="rect">
              <a:avLst/>
            </a:prstGeom>
            <a:solidFill>
              <a:srgbClr val="008CD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smtClean="0">
                  <a:solidFill>
                    <a:schemeClr val="bg1"/>
                  </a:solidFill>
                  <a:latin typeface="阿里巴巴普惠体 H" panose="00020600040101010101" pitchFamily="18" charset="-122"/>
                  <a:ea typeface="阿里巴巴普惠体 H" panose="00020600040101010101" pitchFamily="18" charset="-122"/>
                  <a:cs typeface="阿里巴巴普惠体 H" panose="00020600040101010101" pitchFamily="18" charset="-122"/>
                </a:rPr>
                <a:t>不喧哗</a:t>
              </a:r>
              <a:endParaRPr lang="zh-CN" altLang="en-US" sz="2800">
                <a:solidFill>
                  <a:schemeClr val="bg1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endParaRPr>
            </a:p>
          </p:txBody>
        </p:sp>
      </p:grpSp>
      <p:sp>
        <p:nvSpPr>
          <p:cNvPr id="41" name="矩形 40"/>
          <p:cNvSpPr/>
          <p:nvPr/>
        </p:nvSpPr>
        <p:spPr>
          <a:xfrm>
            <a:off x="4530760" y="1880369"/>
            <a:ext cx="6070565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养成良好个人卫生习惯，勤于洗澡，衣物清洗定期，以免影响宿舍里的空气质量；忌：蚊蝇满天飞，小强遍地跑，味道真够呛，疾病自来找，宿舍是我家，脏乱真烦恼。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530761" y="3942065"/>
            <a:ext cx="625154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不在宿舍走廊内喧哗打闹、大声打电话，严禁在楼道内吸烟，熄灯后按时就寝，轻声开关门，不影响他人休息；提醒：楼道不是练歌房、兵工厂，烟雾缭绕，追逐喧闹，真不该是宿舍的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feel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43375" y="3762117"/>
            <a:ext cx="7048500" cy="171945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987363" y="807242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2200">
                <a:solidFill>
                  <a:srgbClr val="5DA235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宿舍礼仪</a:t>
            </a:r>
          </a:p>
        </p:txBody>
      </p:sp>
      <p:sp>
        <p:nvSpPr>
          <p:cNvPr id="18" name="矩形 17"/>
          <p:cNvSpPr/>
          <p:nvPr/>
        </p:nvSpPr>
        <p:spPr>
          <a:xfrm>
            <a:off x="1650109" y="1356690"/>
            <a:ext cx="74892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800" smtClean="0">
                <a:solidFill>
                  <a:srgbClr val="FAE3A6"/>
                </a:solidFill>
                <a:latin typeface="汉仪大黑简" panose="02010609000101010101" pitchFamily="49" charset="-122"/>
                <a:ea typeface="汉仪大黑简" panose="02010609000101010101" pitchFamily="49" charset="-122"/>
                <a:cs typeface="阿里巴巴普惠体 H" panose="00020600040101010101" pitchFamily="18" charset="-122"/>
              </a:rPr>
              <a:t>3</a:t>
            </a:r>
            <a:endParaRPr lang="zh-CN" altLang="en-US" sz="8800">
              <a:solidFill>
                <a:srgbClr val="FAE3A6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670630" y="3427640"/>
            <a:ext cx="74892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800" smtClean="0">
                <a:solidFill>
                  <a:srgbClr val="AED09A"/>
                </a:solidFill>
                <a:latin typeface="汉仪大黑简" panose="02010609000101010101" pitchFamily="49" charset="-122"/>
                <a:ea typeface="汉仪大黑简" panose="02010609000101010101" pitchFamily="49" charset="-122"/>
                <a:cs typeface="阿里巴巴普惠体 H" panose="00020600040101010101" pitchFamily="18" charset="-122"/>
              </a:rPr>
              <a:t>4</a:t>
            </a:r>
            <a:endParaRPr lang="zh-CN" altLang="en-US" sz="8800">
              <a:solidFill>
                <a:srgbClr val="AED09A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2045092" y="1772195"/>
            <a:ext cx="1605280" cy="1605280"/>
          </a:xfrm>
          <a:prstGeom prst="ellipse">
            <a:avLst/>
          </a:prstGeom>
          <a:solidFill>
            <a:srgbClr val="F5C74D"/>
          </a:solidFill>
          <a:ln w="63500">
            <a:solidFill>
              <a:schemeClr val="bg1"/>
            </a:solidFill>
          </a:ln>
          <a:effectLst>
            <a:outerShdw blurRad="63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1" name="文本框 20"/>
          <p:cNvSpPr txBox="1"/>
          <p:nvPr/>
        </p:nvSpPr>
        <p:spPr>
          <a:xfrm>
            <a:off x="2168226" y="2298537"/>
            <a:ext cx="1359015" cy="523220"/>
          </a:xfrm>
          <a:prstGeom prst="rect">
            <a:avLst/>
          </a:prstGeom>
          <a:solidFill>
            <a:srgbClr val="F5C74D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smtClean="0">
                <a:solidFill>
                  <a:schemeClr val="bg1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不乱放</a:t>
            </a:r>
            <a:endParaRPr lang="zh-CN" altLang="en-US" sz="2800">
              <a:solidFill>
                <a:schemeClr val="bg1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2045092" y="3843145"/>
            <a:ext cx="1605280" cy="1605280"/>
          </a:xfrm>
          <a:prstGeom prst="ellipse">
            <a:avLst/>
          </a:prstGeom>
          <a:solidFill>
            <a:srgbClr val="5DA235"/>
          </a:solidFill>
          <a:ln w="63500">
            <a:solidFill>
              <a:schemeClr val="bg1"/>
            </a:solidFill>
          </a:ln>
          <a:effectLst>
            <a:outerShdw blurRad="635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3" name="文本框 22"/>
          <p:cNvSpPr txBox="1"/>
          <p:nvPr/>
        </p:nvSpPr>
        <p:spPr>
          <a:xfrm>
            <a:off x="2168226" y="4369487"/>
            <a:ext cx="1359015" cy="523220"/>
          </a:xfrm>
          <a:prstGeom prst="rect">
            <a:avLst/>
          </a:prstGeom>
          <a:solidFill>
            <a:srgbClr val="5DA235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smtClean="0">
                <a:solidFill>
                  <a:schemeClr val="bg1"/>
                </a:soli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</a:rPr>
              <a:t>轻声语</a:t>
            </a:r>
            <a:endParaRPr lang="zh-CN" altLang="en-US" sz="2800">
              <a:solidFill>
                <a:schemeClr val="bg1"/>
              </a:solidFill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530760" y="1973832"/>
            <a:ext cx="6070565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自己的书、衣服、用品等，不要乱丢乱放，要放在自己的橱柜内，不占用公共空间摆放过多的私人物品；共用空间，给别人“留点地儿”。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530761" y="4035530"/>
            <a:ext cx="6251540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阿里巴巴普惠体 M" panose="00020600040101010101" pitchFamily="18" charset="-122"/>
                <a:ea typeface="阿里巴巴普惠体 M" panose="00020600040101010101" pitchFamily="18" charset="-122"/>
                <a:cs typeface="阿里巴巴普惠体 M" panose="00020600040101010101" pitchFamily="18" charset="-122"/>
              </a:rPr>
              <a:t>宿舍串门讲话声要轻、时间要短，只可坐在邀请自己来访的同学的铺位，以免影响其他同学的正常作息。提醒：酷爱串访宿舍，莫扰主人生活，经允许床上坐，别光顾聊火热 。</a:t>
            </a: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阿里巴巴普惠体 M" panose="00020600040101010101" pitchFamily="18" charset="-122"/>
              <a:ea typeface="阿里巴巴普惠体 M" panose="00020600040101010101" pitchFamily="18" charset="-122"/>
              <a:cs typeface="阿里巴巴普惠体 M" panose="00020600040101010101" pitchFamily="18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1203</Words>
  <Application>Microsoft Office PowerPoint</Application>
  <PresentationFormat>宽屏</PresentationFormat>
  <Paragraphs>89</Paragraphs>
  <Slides>16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Meiryo</vt:lpstr>
      <vt:lpstr>阿里巴巴普惠体 H</vt:lpstr>
      <vt:lpstr>阿里巴巴普惠体 M</vt:lpstr>
      <vt:lpstr>阿里巴巴普惠体 R</vt:lpstr>
      <vt:lpstr>汉仪大黑简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1</cp:revision>
  <cp:lastPrinted>2021-05-10T18:24:10Z</cp:lastPrinted>
  <dcterms:created xsi:type="dcterms:W3CDTF">2021-05-10T18:24:10Z</dcterms:created>
  <dcterms:modified xsi:type="dcterms:W3CDTF">2023-04-10T09:30:56Z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