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31"/>
  </p:notesMasterIdLst>
  <p:sldIdLst>
    <p:sldId id="307" r:id="rId3"/>
    <p:sldId id="308" r:id="rId4"/>
    <p:sldId id="312" r:id="rId5"/>
    <p:sldId id="310" r:id="rId6"/>
    <p:sldId id="322" r:id="rId7"/>
    <p:sldId id="315" r:id="rId8"/>
    <p:sldId id="309" r:id="rId9"/>
    <p:sldId id="316" r:id="rId10"/>
    <p:sldId id="317" r:id="rId11"/>
    <p:sldId id="324" r:id="rId12"/>
    <p:sldId id="325" r:id="rId13"/>
    <p:sldId id="326" r:id="rId14"/>
    <p:sldId id="327" r:id="rId15"/>
    <p:sldId id="313" r:id="rId16"/>
    <p:sldId id="318" r:id="rId17"/>
    <p:sldId id="319" r:id="rId18"/>
    <p:sldId id="328" r:id="rId19"/>
    <p:sldId id="329" r:id="rId20"/>
    <p:sldId id="314" r:id="rId21"/>
    <p:sldId id="320" r:id="rId22"/>
    <p:sldId id="321" r:id="rId23"/>
    <p:sldId id="330" r:id="rId24"/>
    <p:sldId id="331" r:id="rId25"/>
    <p:sldId id="332" r:id="rId26"/>
    <p:sldId id="333" r:id="rId27"/>
    <p:sldId id="334" r:id="rId28"/>
    <p:sldId id="335" r:id="rId29"/>
    <p:sldId id="336" r:id="rId30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77C34-54E9-4B0A-A865-13AE8B501348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5A776-9634-4B9C-AF10-0ACEF4D009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6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5A776-9634-4B9C-AF10-0ACEF4D009D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91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A776-9634-4B9C-AF10-0ACEF4D009D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7570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A776-9634-4B9C-AF10-0ACEF4D009DF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392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5A776-9634-4B9C-AF10-0ACEF4D009DF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621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242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868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851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38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48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04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49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05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07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62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82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C2A78-E5AA-4602-91B0-24968E02DE7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4E8D-047A-4E20-881E-87F9B2B5CA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16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11.png"/><Relationship Id="rId7" Type="http://schemas.openxmlformats.org/officeDocument/2006/relationships/image" Target="../media/image3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39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1457874" y="3006589"/>
            <a:ext cx="10857917" cy="3340898"/>
            <a:chOff x="1457874" y="2549384"/>
            <a:chExt cx="10857917" cy="3340898"/>
          </a:xfrm>
        </p:grpSpPr>
        <p:sp>
          <p:nvSpPr>
            <p:cNvPr id="26" name="矩形 25"/>
            <p:cNvSpPr/>
            <p:nvPr/>
          </p:nvSpPr>
          <p:spPr>
            <a:xfrm>
              <a:off x="4769709" y="4391698"/>
              <a:ext cx="3496962" cy="1317122"/>
            </a:xfrm>
            <a:prstGeom prst="rect">
              <a:avLst/>
            </a:prstGeom>
            <a:solidFill>
              <a:srgbClr val="E5F6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57874" y="2549384"/>
              <a:ext cx="10857917" cy="3340898"/>
            </a:xfrm>
            <a:prstGeom prst="rect">
              <a:avLst/>
            </a:prstGeom>
          </p:spPr>
        </p:pic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86401" y="0"/>
            <a:ext cx="6705600" cy="1902045"/>
          </a:xfrm>
          <a:custGeom>
            <a:avLst/>
            <a:gdLst>
              <a:gd name="connsiteX0" fmla="*/ 1322172 w 6705600"/>
              <a:gd name="connsiteY0" fmla="*/ 0 h 1902045"/>
              <a:gd name="connsiteX1" fmla="*/ 6705600 w 6705600"/>
              <a:gd name="connsiteY1" fmla="*/ 0 h 1902045"/>
              <a:gd name="connsiteX2" fmla="*/ 6705600 w 6705600"/>
              <a:gd name="connsiteY2" fmla="*/ 1902045 h 1902045"/>
              <a:gd name="connsiteX3" fmla="*/ 0 w 6705600"/>
              <a:gd name="connsiteY3" fmla="*/ 1902045 h 1902045"/>
              <a:gd name="connsiteX4" fmla="*/ 0 w 6705600"/>
              <a:gd name="connsiteY4" fmla="*/ 1047253 h 1902045"/>
              <a:gd name="connsiteX5" fmla="*/ 1322172 w 6705600"/>
              <a:gd name="connsiteY5" fmla="*/ 1047253 h 1902045"/>
              <a:gd name="connsiteX6" fmla="*/ 1322172 w 6705600"/>
              <a:gd name="connsiteY6" fmla="*/ 0 h 19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05600" h="1902045">
                <a:moveTo>
                  <a:pt x="1322172" y="0"/>
                </a:moveTo>
                <a:lnTo>
                  <a:pt x="6705600" y="0"/>
                </a:lnTo>
                <a:lnTo>
                  <a:pt x="6705600" y="1902045"/>
                </a:lnTo>
                <a:lnTo>
                  <a:pt x="0" y="1902045"/>
                </a:lnTo>
                <a:lnTo>
                  <a:pt x="0" y="1047253"/>
                </a:lnTo>
                <a:lnTo>
                  <a:pt x="1322172" y="1047253"/>
                </a:lnTo>
                <a:lnTo>
                  <a:pt x="1322172" y="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3679"/>
            <a:ext cx="4055633" cy="4784322"/>
          </a:xfrm>
          <a:prstGeom prst="rect">
            <a:avLst/>
          </a:prstGeom>
          <a:effectLst>
            <a:outerShdw blurRad="12700" dist="12700" dir="192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51" y="232270"/>
            <a:ext cx="1485097" cy="148509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268"/>
            <a:ext cx="1643449" cy="1301727"/>
          </a:xfrm>
          <a:custGeom>
            <a:avLst/>
            <a:gdLst>
              <a:gd name="connsiteX0" fmla="*/ 0 w 1322172"/>
              <a:gd name="connsiteY0" fmla="*/ 0 h 1047253"/>
              <a:gd name="connsiteX1" fmla="*/ 1322172 w 1322172"/>
              <a:gd name="connsiteY1" fmla="*/ 0 h 1047253"/>
              <a:gd name="connsiteX2" fmla="*/ 1322172 w 1322172"/>
              <a:gd name="connsiteY2" fmla="*/ 1047253 h 1047253"/>
              <a:gd name="connsiteX3" fmla="*/ 0 w 1322172"/>
              <a:gd name="connsiteY3" fmla="*/ 1047253 h 1047253"/>
              <a:gd name="connsiteX4" fmla="*/ 0 w 1322172"/>
              <a:gd name="connsiteY4" fmla="*/ 0 h 104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172" h="1047253">
                <a:moveTo>
                  <a:pt x="0" y="0"/>
                </a:moveTo>
                <a:lnTo>
                  <a:pt x="1322172" y="0"/>
                </a:lnTo>
                <a:lnTo>
                  <a:pt x="1322172" y="1047253"/>
                </a:lnTo>
                <a:lnTo>
                  <a:pt x="0" y="1047253"/>
                </a:lnTo>
                <a:lnTo>
                  <a:pt x="0" y="0"/>
                </a:lnTo>
                <a:close/>
              </a:path>
            </a:pathLst>
          </a:cu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7232" y="798787"/>
            <a:ext cx="3263847" cy="2055382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9" name="文本框 48"/>
          <p:cNvSpPr txBox="1"/>
          <p:nvPr/>
        </p:nvSpPr>
        <p:spPr>
          <a:xfrm>
            <a:off x="1727870" y="1678375"/>
            <a:ext cx="104641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itchFamily="34" charset="-122"/>
                <a:ea typeface="微软雅黑" pitchFamily="34" charset="-122"/>
              </a:rPr>
              <a:t>校</a:t>
            </a:r>
            <a:r>
              <a:rPr lang="zh-CN" altLang="en-US" sz="6600" b="1" dirty="0" smtClean="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itchFamily="34" charset="-122"/>
                <a:ea typeface="微软雅黑" pitchFamily="34" charset="-122"/>
              </a:rPr>
              <a:t>园               疏散演习</a:t>
            </a:r>
            <a:endParaRPr lang="zh-CN" altLang="en-US" sz="6600" b="1" dirty="0"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如何预防校园火灾？</a:t>
            </a:r>
          </a:p>
        </p:txBody>
      </p:sp>
      <p:sp>
        <p:nvSpPr>
          <p:cNvPr id="16" name="矩形 15"/>
          <p:cNvSpPr/>
          <p:nvPr/>
        </p:nvSpPr>
        <p:spPr>
          <a:xfrm>
            <a:off x="1064711" y="2336800"/>
            <a:ext cx="6580689" cy="138147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064711" y="3877507"/>
            <a:ext cx="6580689" cy="138147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144211" y="2455665"/>
            <a:ext cx="5209089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火灾刚刚发生的时候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,</a:t>
            </a:r>
            <a:r>
              <a:rPr lang="zh-CN" altLang="en-US" dirty="0">
                <a:solidFill>
                  <a:schemeClr val="bg1"/>
                </a:solidFill>
                <a:sym typeface="+mn-lt"/>
              </a:rPr>
              <a:t>不要慌乱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,</a:t>
            </a:r>
            <a:r>
              <a:rPr lang="zh-CN" altLang="en-US" dirty="0">
                <a:solidFill>
                  <a:schemeClr val="bg1"/>
                </a:solidFill>
                <a:sym typeface="+mn-lt"/>
              </a:rPr>
              <a:t>要尽快利用室内外楼梯、自动扶梯、消防电梯等通道逃生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, </a:t>
            </a:r>
            <a:r>
              <a:rPr lang="zh-CN" altLang="en-US" dirty="0">
                <a:solidFill>
                  <a:schemeClr val="bg1"/>
                </a:solidFill>
                <a:sym typeface="+mn-lt"/>
              </a:rPr>
              <a:t>一般应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!</a:t>
            </a:r>
            <a:r>
              <a:rPr lang="zh-CN" altLang="en-US" dirty="0">
                <a:solidFill>
                  <a:schemeClr val="bg1"/>
                </a:solidFill>
                <a:sym typeface="+mn-lt"/>
              </a:rPr>
              <a:t>向下不向上，千万不要乘坐普通电梯。</a:t>
            </a:r>
            <a:endParaRPr lang="en-US" altLang="zh-CN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44211" y="3996516"/>
            <a:ext cx="5209089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为躲避烟雾，要尽量俯下身体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,</a:t>
            </a:r>
            <a:r>
              <a:rPr lang="zh-CN" altLang="en-US" dirty="0">
                <a:solidFill>
                  <a:schemeClr val="bg1"/>
                </a:solidFill>
                <a:sym typeface="+mn-lt"/>
              </a:rPr>
              <a:t>采用低姿势靠右前进。可以用湿衣服或湿毛巾捂住口鼻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,</a:t>
            </a:r>
            <a:r>
              <a:rPr lang="zh-CN" altLang="en-US" dirty="0">
                <a:solidFill>
                  <a:schemeClr val="bg1"/>
                </a:solidFill>
                <a:sym typeface="+mn-lt"/>
              </a:rPr>
              <a:t>不要做深呼吸。</a:t>
            </a:r>
            <a:endParaRPr lang="en-US" altLang="zh-CN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353072" y="2554955"/>
            <a:ext cx="584775" cy="5847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>
              <a:solidFill>
                <a:schemeClr val="tx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5" name="矩形: 圆角 14"/>
          <p:cNvSpPr/>
          <p:nvPr/>
        </p:nvSpPr>
        <p:spPr>
          <a:xfrm>
            <a:off x="1353072" y="4095806"/>
            <a:ext cx="584775" cy="5847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02</a:t>
            </a:r>
            <a:endParaRPr lang="zh-CN" altLang="en-US">
              <a:solidFill>
                <a:schemeClr val="tx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0993" y="2336800"/>
            <a:ext cx="3810913" cy="3810913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9" grpId="0"/>
      <p:bldP spid="11" grpId="0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如何预防校园火灾？</a:t>
            </a:r>
          </a:p>
        </p:txBody>
      </p:sp>
      <p:sp>
        <p:nvSpPr>
          <p:cNvPr id="9" name="矩形 8"/>
          <p:cNvSpPr/>
          <p:nvPr/>
        </p:nvSpPr>
        <p:spPr>
          <a:xfrm>
            <a:off x="1064711" y="2336800"/>
            <a:ext cx="6580689" cy="138147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64711" y="3877507"/>
            <a:ext cx="6580689" cy="138147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144211" y="2455665"/>
            <a:ext cx="5209089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如果烟火封锁楼道无法逃离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应退回到阳台或浴室等安全的地方并通过呼喊、掷物、灯光等方式向营救人员示警求救。</a:t>
            </a:r>
            <a:endParaRPr lang="en-US" altLang="zh-CN" dirty="0"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44211" y="3996516"/>
            <a:ext cx="5209089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一旦身受火灾威胁，千万不要惊慌失措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要冷静地确定自己所处位置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根据周围的烟、火光、温度等分析判断火势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不要盲目采取行动。</a:t>
            </a:r>
            <a:endParaRPr lang="en-US" altLang="zh-CN" dirty="0">
              <a:sym typeface="+mn-lt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353072" y="2554955"/>
            <a:ext cx="584775" cy="5847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03</a:t>
            </a:r>
            <a:endParaRPr lang="zh-CN" altLang="en-US">
              <a:solidFill>
                <a:schemeClr val="tx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1353072" y="4095806"/>
            <a:ext cx="584775" cy="5847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04</a:t>
            </a:r>
            <a:endParaRPr lang="zh-CN" altLang="en-US">
              <a:solidFill>
                <a:schemeClr val="tx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3287" y="716694"/>
            <a:ext cx="5424613" cy="5424613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5" grpId="0"/>
      <p:bldP spid="17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如何预防校园火灾？</a:t>
            </a:r>
          </a:p>
        </p:txBody>
      </p:sp>
      <p:sp>
        <p:nvSpPr>
          <p:cNvPr id="9" name="矩形 8"/>
          <p:cNvSpPr/>
          <p:nvPr/>
        </p:nvSpPr>
        <p:spPr>
          <a:xfrm>
            <a:off x="4557211" y="2679700"/>
            <a:ext cx="6580689" cy="138147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557211" y="4220407"/>
            <a:ext cx="6580689" cy="138147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636711" y="2938265"/>
            <a:ext cx="5209089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cs typeface="+mn-ea"/>
                <a:sym typeface="+mn-lt"/>
              </a:rPr>
              <a:t>不要向有光亮的地方跑。在火场中</a:t>
            </a:r>
            <a:r>
              <a:rPr lang="en-US" altLang="zh-CN" dirty="0">
                <a:cs typeface="+mn-ea"/>
                <a:sym typeface="+mn-lt"/>
              </a:rPr>
              <a:t>,</a:t>
            </a:r>
            <a:r>
              <a:rPr lang="zh-CN" altLang="en-US" dirty="0">
                <a:cs typeface="+mn-ea"/>
                <a:sym typeface="+mn-lt"/>
              </a:rPr>
              <a:t>大部分电源已经断掉</a:t>
            </a:r>
            <a:r>
              <a:rPr lang="en-US" altLang="zh-CN" dirty="0">
                <a:cs typeface="+mn-ea"/>
                <a:sym typeface="+mn-lt"/>
              </a:rPr>
              <a:t>,</a:t>
            </a:r>
            <a:r>
              <a:rPr lang="zh-CN" altLang="en-US" dirty="0">
                <a:cs typeface="+mn-ea"/>
                <a:sym typeface="+mn-lt"/>
              </a:rPr>
              <a:t>光亮之处正是火势猛烈之地</a:t>
            </a:r>
            <a:r>
              <a:rPr lang="zh-CN" altLang="en-US" dirty="0">
                <a:sym typeface="+mn-lt"/>
              </a:rPr>
              <a:t>。</a:t>
            </a:r>
            <a:endParaRPr lang="en-US" altLang="zh-CN" dirty="0"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636711" y="4479116"/>
            <a:ext cx="5209089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如果火已及身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切勿奔跑可采取脱掉衣物、就地打滚等方法灭火。</a:t>
            </a:r>
            <a:endParaRPr lang="en-US" altLang="zh-CN" dirty="0">
              <a:sym typeface="+mn-lt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4845572" y="3012155"/>
            <a:ext cx="584775" cy="5847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05</a:t>
            </a:r>
            <a:endParaRPr lang="zh-CN" altLang="en-US">
              <a:solidFill>
                <a:schemeClr val="tx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4845572" y="4553006"/>
            <a:ext cx="584775" cy="5847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06</a:t>
            </a:r>
            <a:endParaRPr lang="zh-CN" altLang="en-US">
              <a:solidFill>
                <a:schemeClr val="tx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446" y="1841500"/>
            <a:ext cx="4064048" cy="4064048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5" grpId="0"/>
      <p:bldP spid="17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火场逃生自救</a:t>
            </a:r>
            <a:r>
              <a:rPr lang="en-US" altLang="zh-CN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72</a:t>
            </a:r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字口诀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96000" y="2286000"/>
            <a:ext cx="5094808" cy="3322236"/>
          </a:xfrm>
          <a:custGeom>
            <a:avLst/>
            <a:gdLst>
              <a:gd name="connsiteX0" fmla="*/ 0 w 6096006"/>
              <a:gd name="connsiteY0" fmla="*/ 0 h 3975100"/>
              <a:gd name="connsiteX1" fmla="*/ 6096006 w 6096006"/>
              <a:gd name="connsiteY1" fmla="*/ 0 h 3975100"/>
              <a:gd name="connsiteX2" fmla="*/ 6096006 w 6096006"/>
              <a:gd name="connsiteY2" fmla="*/ 3975100 h 3975100"/>
              <a:gd name="connsiteX3" fmla="*/ 0 w 6096006"/>
              <a:gd name="connsiteY3" fmla="*/ 3975100 h 397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6" h="3975100">
                <a:moveTo>
                  <a:pt x="0" y="0"/>
                </a:moveTo>
                <a:lnTo>
                  <a:pt x="6096006" y="0"/>
                </a:lnTo>
                <a:lnTo>
                  <a:pt x="6096006" y="3975100"/>
                </a:lnTo>
                <a:lnTo>
                  <a:pt x="0" y="397510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3" name="文本框 12"/>
          <p:cNvSpPr txBox="1"/>
          <p:nvPr/>
        </p:nvSpPr>
        <p:spPr>
          <a:xfrm>
            <a:off x="1242512" y="2708081"/>
            <a:ext cx="2324714" cy="13371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sz="1800">
                <a:sym typeface="+mn-lt"/>
              </a:rPr>
              <a:t>熟悉环境出口易找</a:t>
            </a:r>
            <a:endParaRPr lang="en-US" altLang="zh-CN" sz="1800">
              <a:sym typeface="+mn-lt"/>
            </a:endParaRPr>
          </a:p>
          <a:p>
            <a:r>
              <a:rPr lang="zh-CN" altLang="en-US" sz="1800">
                <a:sym typeface="+mn-lt"/>
              </a:rPr>
              <a:t>发现火情报警要早</a:t>
            </a:r>
            <a:endParaRPr lang="en-US" altLang="zh-CN" sz="1800">
              <a:sym typeface="+mn-lt"/>
            </a:endParaRPr>
          </a:p>
          <a:p>
            <a:r>
              <a:rPr lang="zh-CN" altLang="en-US" sz="1800">
                <a:sym typeface="+mn-lt"/>
              </a:rPr>
              <a:t>保持镇定有序外逃</a:t>
            </a:r>
            <a:endParaRPr lang="en-US" altLang="zh-CN" sz="1800"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911601" y="2708081"/>
            <a:ext cx="2324714" cy="13371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sz="1800">
                <a:sym typeface="+mn-lt"/>
              </a:rPr>
              <a:t>简易防护匍匐弯腰</a:t>
            </a:r>
            <a:endParaRPr lang="en-US" altLang="zh-CN" sz="1800">
              <a:sym typeface="+mn-lt"/>
            </a:endParaRPr>
          </a:p>
          <a:p>
            <a:r>
              <a:rPr lang="zh-CN" altLang="en-US" sz="1800">
                <a:sym typeface="+mn-lt"/>
              </a:rPr>
              <a:t>慎入电梯改走楼道</a:t>
            </a:r>
            <a:endParaRPr lang="en-US" altLang="zh-CN" sz="1800">
              <a:sym typeface="+mn-lt"/>
            </a:endParaRPr>
          </a:p>
          <a:p>
            <a:r>
              <a:rPr lang="zh-CN" altLang="en-US" sz="1800">
                <a:sym typeface="+mn-lt"/>
              </a:rPr>
              <a:t>缓降逃生不等不靠</a:t>
            </a:r>
            <a:endParaRPr lang="en-US" altLang="zh-CN" sz="1800"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42511" y="4255755"/>
            <a:ext cx="3515011" cy="88030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>
                <a:sym typeface="+mn-lt"/>
              </a:rPr>
              <a:t>火已及身切勿惊跑被困室内固</a:t>
            </a:r>
            <a:endParaRPr lang="en-US" altLang="zh-CN">
              <a:sym typeface="+mn-lt"/>
            </a:endParaRPr>
          </a:p>
          <a:p>
            <a:r>
              <a:rPr lang="zh-CN" altLang="en-US">
                <a:sym typeface="+mn-lt"/>
              </a:rPr>
              <a:t>守为妙远离险地不贪不闹</a:t>
            </a:r>
            <a:endParaRPr lang="en-US" altLang="zh-CN"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64711" y="2869034"/>
            <a:ext cx="118630" cy="1015253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755023" y="2869034"/>
            <a:ext cx="118630" cy="1015253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065908" y="4411216"/>
            <a:ext cx="118630" cy="635621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6705600" cy="1902045"/>
          </a:xfrm>
          <a:custGeom>
            <a:avLst/>
            <a:gdLst>
              <a:gd name="connsiteX0" fmla="*/ 1322172 w 6705600"/>
              <a:gd name="connsiteY0" fmla="*/ 0 h 1902045"/>
              <a:gd name="connsiteX1" fmla="*/ 6705600 w 6705600"/>
              <a:gd name="connsiteY1" fmla="*/ 0 h 1902045"/>
              <a:gd name="connsiteX2" fmla="*/ 6705600 w 6705600"/>
              <a:gd name="connsiteY2" fmla="*/ 1902045 h 1902045"/>
              <a:gd name="connsiteX3" fmla="*/ 0 w 6705600"/>
              <a:gd name="connsiteY3" fmla="*/ 1902045 h 1902045"/>
              <a:gd name="connsiteX4" fmla="*/ 0 w 6705600"/>
              <a:gd name="connsiteY4" fmla="*/ 1047253 h 1902045"/>
              <a:gd name="connsiteX5" fmla="*/ 1322172 w 6705600"/>
              <a:gd name="connsiteY5" fmla="*/ 1047253 h 1902045"/>
              <a:gd name="connsiteX6" fmla="*/ 1322172 w 6705600"/>
              <a:gd name="connsiteY6" fmla="*/ 0 h 19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05600" h="1902045">
                <a:moveTo>
                  <a:pt x="1322172" y="0"/>
                </a:moveTo>
                <a:lnTo>
                  <a:pt x="6705600" y="0"/>
                </a:lnTo>
                <a:lnTo>
                  <a:pt x="6705600" y="1902045"/>
                </a:lnTo>
                <a:lnTo>
                  <a:pt x="0" y="1902045"/>
                </a:lnTo>
                <a:lnTo>
                  <a:pt x="0" y="1047253"/>
                </a:lnTo>
                <a:lnTo>
                  <a:pt x="1322172" y="1047253"/>
                </a:lnTo>
                <a:lnTo>
                  <a:pt x="1322172" y="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5534" y="939808"/>
            <a:ext cx="1886465" cy="5688643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5286" y="4159357"/>
            <a:ext cx="2493480" cy="2469094"/>
          </a:xfrm>
          <a:prstGeom prst="rect">
            <a:avLst/>
          </a:prstGeom>
          <a:effectLst>
            <a:outerShdw blurRad="12700" dist="127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405" y="939808"/>
            <a:ext cx="1485097" cy="148509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120429" y="3364713"/>
            <a:ext cx="3916315" cy="289237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3679"/>
            <a:ext cx="4055633" cy="4784322"/>
          </a:xfrm>
          <a:prstGeom prst="rect">
            <a:avLst/>
          </a:prstGeom>
          <a:effectLst>
            <a:outerShdw blurRad="12700" dist="12700" dir="19200000" algn="bl" rotWithShape="0">
              <a:prstClr val="black">
                <a:alpha val="40000"/>
              </a:prstClr>
            </a:outerShdw>
          </a:effectLst>
        </p:spPr>
      </p:pic>
      <p:sp>
        <p:nvSpPr>
          <p:cNvPr id="32" name="文本框 31"/>
          <p:cNvSpPr txBox="1"/>
          <p:nvPr/>
        </p:nvSpPr>
        <p:spPr>
          <a:xfrm>
            <a:off x="6096000" y="2180419"/>
            <a:ext cx="4488493" cy="17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4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掌握火场的逃生技能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398805" y="2396031"/>
            <a:ext cx="236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C01F2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PART 03  :</a:t>
            </a:r>
            <a:endParaRPr lang="zh-CN" altLang="en-US" sz="3600">
              <a:solidFill>
                <a:srgbClr val="C01F20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掌握火场逃生的技能</a:t>
            </a:r>
          </a:p>
        </p:txBody>
      </p:sp>
      <p:sp>
        <p:nvSpPr>
          <p:cNvPr id="13" name="矩形 12"/>
          <p:cNvSpPr/>
          <p:nvPr/>
        </p:nvSpPr>
        <p:spPr>
          <a:xfrm>
            <a:off x="1064711" y="2090234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毛巾捂鼻法：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60376" y="2767170"/>
            <a:ext cx="6351805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sym typeface="+mn-lt"/>
              </a:rPr>
              <a:t>火场上的烟气温度高、 毒性大，吸入后很容易引起呼吸系统灼伤或人体中毒。疏散中应 用浸湿的毛巾、口罩等捂住口鼻，以起到降温及过滤的作用。</a:t>
            </a:r>
            <a:endParaRPr lang="en-US" altLang="zh-CN" dirty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64711" y="4114799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毛巾捂鼻法：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060376" y="4791735"/>
            <a:ext cx="10150040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sz="1800" dirty="0">
                <a:sym typeface="+mn-lt"/>
              </a:rPr>
              <a:t>确定逃生路线后，可用浸湿的棉被或毛毯、棉大衣盖在身上，以最快的速度钻过火场并冲到安全区域。不能用塑料或化纤等类物品来保护身体，否则会适得其反。</a:t>
            </a:r>
            <a:endParaRPr lang="en-US" altLang="zh-CN" sz="1800" dirty="0">
              <a:sym typeface="+mn-lt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2262" y="1538954"/>
            <a:ext cx="3710553" cy="3500867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掌握火场逃生的技能</a:t>
            </a:r>
          </a:p>
        </p:txBody>
      </p:sp>
      <p:sp>
        <p:nvSpPr>
          <p:cNvPr id="9" name="矩形 8"/>
          <p:cNvSpPr/>
          <p:nvPr/>
        </p:nvSpPr>
        <p:spPr>
          <a:xfrm>
            <a:off x="1064711" y="2644424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跳板转移法：</a:t>
            </a:r>
          </a:p>
        </p:txBody>
      </p:sp>
      <p:sp>
        <p:nvSpPr>
          <p:cNvPr id="11" name="矩形 10"/>
          <p:cNvSpPr/>
          <p:nvPr/>
        </p:nvSpPr>
        <p:spPr>
          <a:xfrm>
            <a:off x="6107763" y="2642247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管线下滑法：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064711" y="3479036"/>
            <a:ext cx="3927260" cy="1711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dirty="0">
                <a:sym typeface="+mn-lt"/>
              </a:rPr>
              <a:t>可以在阳台上、窗台、屋顶平台等处用木板、木桩、竹竿等有承受力的物体，搭至相邻单元或相邻建筑，以此作为跳板转移到相对安全的区域。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107762" y="3479036"/>
            <a:ext cx="5031289" cy="1711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>
                <a:sym typeface="+mn-lt"/>
              </a:rPr>
              <a:t>当建筑物外墙或阳台边上有落水管、电线杆、避雷针引线等竖直管线时，可借助其下滑至地面，同时应注意一次下滑时人数不宜过多，以防止逃生 途中因管线损坏而致人坠落。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62399" y="2650167"/>
            <a:ext cx="1570321" cy="619515"/>
          </a:xfrm>
          <a:custGeom>
            <a:avLst/>
            <a:gdLst>
              <a:gd name="connsiteX0" fmla="*/ 0 w 6567055"/>
              <a:gd name="connsiteY0" fmla="*/ 0 h 2590800"/>
              <a:gd name="connsiteX1" fmla="*/ 6567055 w 6567055"/>
              <a:gd name="connsiteY1" fmla="*/ 0 h 2590800"/>
              <a:gd name="connsiteX2" fmla="*/ 6567055 w 6567055"/>
              <a:gd name="connsiteY2" fmla="*/ 2590800 h 2590800"/>
              <a:gd name="connsiteX3" fmla="*/ 0 w 6567055"/>
              <a:gd name="connsiteY3" fmla="*/ 259080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7055" h="2590800">
                <a:moveTo>
                  <a:pt x="0" y="0"/>
                </a:moveTo>
                <a:lnTo>
                  <a:pt x="6567055" y="0"/>
                </a:lnTo>
                <a:lnTo>
                  <a:pt x="6567055" y="2590800"/>
                </a:lnTo>
                <a:lnTo>
                  <a:pt x="0" y="2590800"/>
                </a:lnTo>
                <a:close/>
              </a:path>
            </a:pathLst>
          </a:custGeom>
        </p:spPr>
      </p:pic>
      <p:sp>
        <p:nvSpPr>
          <p:cNvPr id="19" name="任意多边形: 形状 18"/>
          <p:cNvSpPr/>
          <p:nvPr/>
        </p:nvSpPr>
        <p:spPr>
          <a:xfrm>
            <a:off x="5501385" y="3646005"/>
            <a:ext cx="45719" cy="1510711"/>
          </a:xfrm>
          <a:custGeom>
            <a:avLst/>
            <a:gdLst>
              <a:gd name="connsiteX0" fmla="*/ 0 w 0"/>
              <a:gd name="connsiteY0" fmla="*/ 0 h 1607127"/>
              <a:gd name="connsiteX1" fmla="*/ 0 w 0"/>
              <a:gd name="connsiteY1" fmla="*/ 1607127 h 160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07127">
                <a:moveTo>
                  <a:pt x="0" y="0"/>
                </a:moveTo>
                <a:lnTo>
                  <a:pt x="0" y="1607127"/>
                </a:lnTo>
              </a:path>
            </a:pathLst>
          </a:custGeom>
          <a:noFill/>
          <a:ln w="38100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4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掌握火场逃生的技能</a:t>
            </a:r>
          </a:p>
        </p:txBody>
      </p:sp>
      <p:sp>
        <p:nvSpPr>
          <p:cNvPr id="9" name="矩形 8"/>
          <p:cNvSpPr/>
          <p:nvPr/>
        </p:nvSpPr>
        <p:spPr>
          <a:xfrm>
            <a:off x="1064711" y="2214219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结绳自救法：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60376" y="2891155"/>
            <a:ext cx="7231217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家中有绳索的（或将床单、被罩、窗帘等撕成条，拧成麻花状），可直接将其一端拴在门、窗档或重物上，沿另一端爬下。逃生过程中，脚要成绞状夹紧绳子，双 手交替往下爬，量用手套、毛巾将手保护好。</a:t>
            </a:r>
          </a:p>
        </p:txBody>
      </p:sp>
      <p:sp>
        <p:nvSpPr>
          <p:cNvPr id="13" name="矩形 12"/>
          <p:cNvSpPr/>
          <p:nvPr/>
        </p:nvSpPr>
        <p:spPr>
          <a:xfrm>
            <a:off x="1064711" y="4238784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器械逃生法：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60376" y="4915720"/>
            <a:ext cx="7231217" cy="423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有条件的家庭可以利用平时准备的家用缓降器等专用救生设备逃生。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873140" y="1553849"/>
            <a:ext cx="4169049" cy="4169049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掌握火场逃生的技能</a:t>
            </a:r>
          </a:p>
        </p:txBody>
      </p:sp>
      <p:sp>
        <p:nvSpPr>
          <p:cNvPr id="9" name="矩形 8"/>
          <p:cNvSpPr/>
          <p:nvPr/>
        </p:nvSpPr>
        <p:spPr>
          <a:xfrm>
            <a:off x="4443343" y="2028239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信号求救法：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439008" y="2705175"/>
            <a:ext cx="6688777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在等待救援的过程中，应通过大声呼救、挥动布条、敲击金属物品、投掷软物品等方式引起救援人员的注意；夜间可用手电筒、应急灯等能发光的物品发出信号。</a:t>
            </a:r>
          </a:p>
        </p:txBody>
      </p:sp>
      <p:sp>
        <p:nvSpPr>
          <p:cNvPr id="13" name="矩形 12"/>
          <p:cNvSpPr/>
          <p:nvPr/>
        </p:nvSpPr>
        <p:spPr>
          <a:xfrm>
            <a:off x="1064712" y="3959816"/>
            <a:ext cx="2325316" cy="627435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空间避难法：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60377" y="4636752"/>
            <a:ext cx="10067408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在暂时无法向外疏散时，可选择卫生间、厨房等空间小且有水源和新鲜空气的地方暂时避难。将毛巾等棉织物塞进门缝阻挡烟气，在地面上泼水降温，等待救援。在消防队员到来后，可通过搭乘消防云梯、救生直升机或利用救生气垫逃生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377" y="1627957"/>
            <a:ext cx="2547062" cy="2645576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6705600" cy="1902045"/>
          </a:xfrm>
          <a:custGeom>
            <a:avLst/>
            <a:gdLst>
              <a:gd name="connsiteX0" fmla="*/ 1322172 w 6705600"/>
              <a:gd name="connsiteY0" fmla="*/ 0 h 1902045"/>
              <a:gd name="connsiteX1" fmla="*/ 6705600 w 6705600"/>
              <a:gd name="connsiteY1" fmla="*/ 0 h 1902045"/>
              <a:gd name="connsiteX2" fmla="*/ 6705600 w 6705600"/>
              <a:gd name="connsiteY2" fmla="*/ 1902045 h 1902045"/>
              <a:gd name="connsiteX3" fmla="*/ 0 w 6705600"/>
              <a:gd name="connsiteY3" fmla="*/ 1902045 h 1902045"/>
              <a:gd name="connsiteX4" fmla="*/ 0 w 6705600"/>
              <a:gd name="connsiteY4" fmla="*/ 1047253 h 1902045"/>
              <a:gd name="connsiteX5" fmla="*/ 1322172 w 6705600"/>
              <a:gd name="connsiteY5" fmla="*/ 1047253 h 1902045"/>
              <a:gd name="connsiteX6" fmla="*/ 1322172 w 6705600"/>
              <a:gd name="connsiteY6" fmla="*/ 0 h 19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05600" h="1902045">
                <a:moveTo>
                  <a:pt x="1322172" y="0"/>
                </a:moveTo>
                <a:lnTo>
                  <a:pt x="6705600" y="0"/>
                </a:lnTo>
                <a:lnTo>
                  <a:pt x="6705600" y="1902045"/>
                </a:lnTo>
                <a:lnTo>
                  <a:pt x="0" y="1902045"/>
                </a:lnTo>
                <a:lnTo>
                  <a:pt x="0" y="1047253"/>
                </a:lnTo>
                <a:lnTo>
                  <a:pt x="1322172" y="1047253"/>
                </a:lnTo>
                <a:lnTo>
                  <a:pt x="1322172" y="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5534" y="939808"/>
            <a:ext cx="1886465" cy="5688643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5286" y="4159357"/>
            <a:ext cx="2493480" cy="2469094"/>
          </a:xfrm>
          <a:prstGeom prst="rect">
            <a:avLst/>
          </a:prstGeom>
          <a:effectLst>
            <a:outerShdw blurRad="12700" dist="127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405" y="939808"/>
            <a:ext cx="1485097" cy="148509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120429" y="3364713"/>
            <a:ext cx="3916315" cy="289237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3679"/>
            <a:ext cx="4055633" cy="4784322"/>
          </a:xfrm>
          <a:prstGeom prst="rect">
            <a:avLst/>
          </a:prstGeom>
          <a:effectLst>
            <a:outerShdw blurRad="12700" dist="12700" dir="19200000" algn="bl" rotWithShape="0">
              <a:prstClr val="black">
                <a:alpha val="40000"/>
              </a:prstClr>
            </a:outerShdw>
          </a:effectLst>
        </p:spPr>
      </p:pic>
      <p:sp>
        <p:nvSpPr>
          <p:cNvPr id="32" name="文本框 31"/>
          <p:cNvSpPr txBox="1"/>
          <p:nvPr/>
        </p:nvSpPr>
        <p:spPr>
          <a:xfrm>
            <a:off x="6096000" y="2180419"/>
            <a:ext cx="4488493" cy="17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4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</a:t>
            </a:r>
            <a:endParaRPr lang="en-US" altLang="zh-CN" sz="440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4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演习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398805" y="2396031"/>
            <a:ext cx="236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C01F2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PART 04  :</a:t>
            </a:r>
            <a:endParaRPr lang="zh-CN" altLang="en-US" sz="3600">
              <a:solidFill>
                <a:srgbClr val="C01F20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5534" y="939808"/>
            <a:ext cx="1886465" cy="5688643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5286" y="4159357"/>
            <a:ext cx="2493480" cy="2469094"/>
          </a:xfrm>
          <a:prstGeom prst="rect">
            <a:avLst/>
          </a:prstGeom>
          <a:effectLst>
            <a:outerShdw blurRad="12700" dist="127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51" y="232270"/>
            <a:ext cx="1485097" cy="1485097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268"/>
            <a:ext cx="1643449" cy="1301727"/>
          </a:xfrm>
          <a:custGeom>
            <a:avLst/>
            <a:gdLst>
              <a:gd name="connsiteX0" fmla="*/ 0 w 1322172"/>
              <a:gd name="connsiteY0" fmla="*/ 0 h 1047253"/>
              <a:gd name="connsiteX1" fmla="*/ 1322172 w 1322172"/>
              <a:gd name="connsiteY1" fmla="*/ 0 h 1047253"/>
              <a:gd name="connsiteX2" fmla="*/ 1322172 w 1322172"/>
              <a:gd name="connsiteY2" fmla="*/ 1047253 h 1047253"/>
              <a:gd name="connsiteX3" fmla="*/ 0 w 1322172"/>
              <a:gd name="connsiteY3" fmla="*/ 1047253 h 1047253"/>
              <a:gd name="connsiteX4" fmla="*/ 0 w 1322172"/>
              <a:gd name="connsiteY4" fmla="*/ 0 h 104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172" h="1047253">
                <a:moveTo>
                  <a:pt x="0" y="0"/>
                </a:moveTo>
                <a:lnTo>
                  <a:pt x="1322172" y="0"/>
                </a:lnTo>
                <a:lnTo>
                  <a:pt x="1322172" y="1047253"/>
                </a:lnTo>
                <a:lnTo>
                  <a:pt x="0" y="1047253"/>
                </a:lnTo>
                <a:lnTo>
                  <a:pt x="0" y="0"/>
                </a:lnTo>
                <a:close/>
              </a:path>
            </a:pathLst>
          </a:cu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29991" y="3429000"/>
            <a:ext cx="3916315" cy="2892373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702051" y="1178436"/>
            <a:ext cx="28678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80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字魂115号-刀刀体" panose="00000500000000000000" pitchFamily="2" charset="-122"/>
                <a:ea typeface="字魂115号-刀刀体" panose="00000500000000000000" pitchFamily="2" charset="-122"/>
              </a:rPr>
              <a:t>目录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26894" y="2554032"/>
            <a:ext cx="2867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6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字魂115号-刀刀体" panose="00000500000000000000" pitchFamily="2" charset="-122"/>
                <a:ea typeface="字魂115号-刀刀体" panose="00000500000000000000" pitchFamily="2" charset="-122"/>
              </a:rPr>
              <a:t>CONTENTS</a:t>
            </a:r>
            <a:endParaRPr lang="zh-CN" altLang="en-US" sz="3600"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  <a:latin typeface="字魂115号-刀刀体" panose="00000500000000000000" pitchFamily="2" charset="-122"/>
              <a:ea typeface="字魂115号-刀刀体" panose="00000500000000000000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5245910" y="1419994"/>
            <a:ext cx="5132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火灾的危害</a:t>
            </a:r>
          </a:p>
        </p:txBody>
      </p:sp>
      <p:sp>
        <p:nvSpPr>
          <p:cNvPr id="34" name="椭圆 33"/>
          <p:cNvSpPr/>
          <p:nvPr/>
        </p:nvSpPr>
        <p:spPr>
          <a:xfrm>
            <a:off x="4270128" y="1359020"/>
            <a:ext cx="716693" cy="716693"/>
          </a:xfrm>
          <a:prstGeom prst="ellipse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245910" y="2393361"/>
            <a:ext cx="5914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如何预防校园火灾事故发生</a:t>
            </a:r>
          </a:p>
        </p:txBody>
      </p:sp>
      <p:sp>
        <p:nvSpPr>
          <p:cNvPr id="38" name="椭圆 37"/>
          <p:cNvSpPr/>
          <p:nvPr/>
        </p:nvSpPr>
        <p:spPr>
          <a:xfrm>
            <a:off x="4270128" y="2332387"/>
            <a:ext cx="716693" cy="716693"/>
          </a:xfrm>
          <a:prstGeom prst="ellipse">
            <a:avLst/>
          </a:prstGeom>
          <a:solidFill>
            <a:srgbClr val="F8B217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02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245910" y="3366728"/>
            <a:ext cx="5132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掌握火场逃生技能</a:t>
            </a:r>
          </a:p>
        </p:txBody>
      </p:sp>
      <p:sp>
        <p:nvSpPr>
          <p:cNvPr id="40" name="椭圆 39"/>
          <p:cNvSpPr/>
          <p:nvPr/>
        </p:nvSpPr>
        <p:spPr>
          <a:xfrm>
            <a:off x="4270128" y="3305754"/>
            <a:ext cx="716693" cy="716693"/>
          </a:xfrm>
          <a:prstGeom prst="ellipse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03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245910" y="4340095"/>
            <a:ext cx="5132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42" name="椭圆 41"/>
          <p:cNvSpPr/>
          <p:nvPr/>
        </p:nvSpPr>
        <p:spPr>
          <a:xfrm>
            <a:off x="4270128" y="4279121"/>
            <a:ext cx="716693" cy="716693"/>
          </a:xfrm>
          <a:prstGeom prst="ellipse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04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83113" y="232270"/>
            <a:ext cx="12674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 animBg="1"/>
      <p:bldP spid="37" grpId="0"/>
      <p:bldP spid="38" grpId="0" animBg="1"/>
      <p:bldP spid="39" grpId="0"/>
      <p:bldP spid="40" grpId="0" animBg="1"/>
      <p:bldP spid="41" grpId="0"/>
      <p:bldP spid="4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11" name="矩形 10"/>
          <p:cNvSpPr/>
          <p:nvPr/>
        </p:nvSpPr>
        <p:spPr>
          <a:xfrm>
            <a:off x="1026949" y="1961209"/>
            <a:ext cx="10138102" cy="3666109"/>
          </a:xfrm>
          <a:prstGeom prst="rect">
            <a:avLst/>
          </a:prstGeom>
          <a:noFill/>
          <a:ln w="25400">
            <a:solidFill>
              <a:srgbClr val="C0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290181" y="3523079"/>
            <a:ext cx="4819134" cy="11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2400">
                <a:sym typeface="+mn-lt"/>
              </a:rPr>
              <a:t>学习过了校园火灾预防和逃生技巧</a:t>
            </a:r>
            <a:r>
              <a:rPr lang="en-US" altLang="zh-CN" sz="2400">
                <a:sym typeface="+mn-lt"/>
              </a:rPr>
              <a:t>,</a:t>
            </a:r>
            <a:r>
              <a:rPr lang="zh-CN" altLang="en-US" sz="2400">
                <a:sym typeface="+mn-lt"/>
              </a:rPr>
              <a:t>快来实践</a:t>
            </a:r>
            <a:r>
              <a:rPr lang="en-US" altLang="zh-CN" sz="2400">
                <a:sym typeface="+mn-lt"/>
              </a:rPr>
              <a:t>-</a:t>
            </a:r>
            <a:r>
              <a:rPr lang="zh-CN" altLang="en-US" sz="2400">
                <a:sym typeface="+mn-lt"/>
              </a:rPr>
              <a:t>下吧</a:t>
            </a:r>
            <a:r>
              <a:rPr lang="en-US" altLang="zh-CN" sz="2400">
                <a:sym typeface="+mn-lt"/>
              </a:rPr>
              <a:t>!</a:t>
            </a:r>
            <a:endParaRPr lang="zh-CN" altLang="en-US" sz="2400"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90181" y="2464229"/>
            <a:ext cx="1995460" cy="728979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同学们：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1579425"/>
            <a:ext cx="4429676" cy="4429676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10" name="六边形 9"/>
          <p:cNvSpPr/>
          <p:nvPr/>
        </p:nvSpPr>
        <p:spPr>
          <a:xfrm>
            <a:off x="8239930" y="2015381"/>
            <a:ext cx="2891952" cy="716694"/>
          </a:xfrm>
          <a:prstGeom prst="hexagon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义务消防队</a:t>
            </a:r>
          </a:p>
        </p:txBody>
      </p:sp>
      <p:sp>
        <p:nvSpPr>
          <p:cNvPr id="11" name="六边形 10"/>
          <p:cNvSpPr/>
          <p:nvPr/>
        </p:nvSpPr>
        <p:spPr>
          <a:xfrm>
            <a:off x="8239930" y="3052271"/>
            <a:ext cx="2891952" cy="716694"/>
          </a:xfrm>
          <a:prstGeom prst="hexagon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疏散引导组</a:t>
            </a:r>
          </a:p>
        </p:txBody>
      </p:sp>
      <p:sp>
        <p:nvSpPr>
          <p:cNvPr id="12" name="六边形 11"/>
          <p:cNvSpPr/>
          <p:nvPr/>
        </p:nvSpPr>
        <p:spPr>
          <a:xfrm>
            <a:off x="8239930" y="4089161"/>
            <a:ext cx="2891952" cy="716694"/>
          </a:xfrm>
          <a:prstGeom prst="hexagon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后勤保障组</a:t>
            </a:r>
          </a:p>
        </p:txBody>
      </p:sp>
      <p:sp>
        <p:nvSpPr>
          <p:cNvPr id="13" name="六边形 12"/>
          <p:cNvSpPr/>
          <p:nvPr/>
        </p:nvSpPr>
        <p:spPr>
          <a:xfrm>
            <a:off x="8239930" y="5126052"/>
            <a:ext cx="2891952" cy="716694"/>
          </a:xfrm>
          <a:prstGeom prst="hexagon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抢救护理组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6605706" y="2363268"/>
            <a:ext cx="1244813" cy="3135085"/>
            <a:chOff x="6300908" y="2174582"/>
            <a:chExt cx="1244813" cy="3135085"/>
          </a:xfrm>
        </p:grpSpPr>
        <p:sp>
          <p:nvSpPr>
            <p:cNvPr id="16" name="任意多边形: 形状 15"/>
            <p:cNvSpPr/>
            <p:nvPr/>
          </p:nvSpPr>
          <p:spPr>
            <a:xfrm>
              <a:off x="6831106" y="2174582"/>
              <a:ext cx="714615" cy="3135085"/>
            </a:xfrm>
            <a:custGeom>
              <a:avLst/>
              <a:gdLst>
                <a:gd name="connsiteX0" fmla="*/ 714615 w 714615"/>
                <a:gd name="connsiteY0" fmla="*/ 0 h 3135085"/>
                <a:gd name="connsiteX1" fmla="*/ 0 w 714615"/>
                <a:gd name="connsiteY1" fmla="*/ 0 h 3135085"/>
                <a:gd name="connsiteX2" fmla="*/ 0 w 714615"/>
                <a:gd name="connsiteY2" fmla="*/ 3135085 h 3135085"/>
                <a:gd name="connsiteX3" fmla="*/ 714615 w 714615"/>
                <a:gd name="connsiteY3" fmla="*/ 3135085 h 3135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615" h="3135085">
                  <a:moveTo>
                    <a:pt x="714615" y="0"/>
                  </a:moveTo>
                  <a:lnTo>
                    <a:pt x="0" y="0"/>
                  </a:lnTo>
                  <a:lnTo>
                    <a:pt x="0" y="3135085"/>
                  </a:lnTo>
                  <a:lnTo>
                    <a:pt x="714615" y="3135085"/>
                  </a:lnTo>
                </a:path>
              </a:pathLst>
            </a:custGeom>
            <a:noFill/>
            <a:ln w="38100" cap="rnd">
              <a:solidFill>
                <a:schemeClr val="bg2">
                  <a:lumMod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6300908" y="3734440"/>
              <a:ext cx="530198" cy="0"/>
            </a:xfrm>
            <a:custGeom>
              <a:avLst/>
              <a:gdLst>
                <a:gd name="connsiteX0" fmla="*/ 530198 w 530198"/>
                <a:gd name="connsiteY0" fmla="*/ 0 h 0"/>
                <a:gd name="connsiteX1" fmla="*/ 0 w 53019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0198">
                  <a:moveTo>
                    <a:pt x="530198" y="0"/>
                  </a:moveTo>
                  <a:lnTo>
                    <a:pt x="0" y="0"/>
                  </a:lnTo>
                </a:path>
              </a:pathLst>
            </a:custGeom>
            <a:noFill/>
            <a:ln w="38100" cap="rnd">
              <a:solidFill>
                <a:schemeClr val="bg2">
                  <a:lumMod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6838790" y="3219610"/>
              <a:ext cx="706931" cy="0"/>
            </a:xfrm>
            <a:custGeom>
              <a:avLst/>
              <a:gdLst>
                <a:gd name="connsiteX0" fmla="*/ 706931 w 706931"/>
                <a:gd name="connsiteY0" fmla="*/ 0 h 0"/>
                <a:gd name="connsiteX1" fmla="*/ 0 w 706931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06931">
                  <a:moveTo>
                    <a:pt x="706931" y="0"/>
                  </a:moveTo>
                  <a:lnTo>
                    <a:pt x="0" y="0"/>
                  </a:lnTo>
                </a:path>
              </a:pathLst>
            </a:custGeom>
            <a:noFill/>
            <a:ln w="38100" cap="rnd">
              <a:solidFill>
                <a:schemeClr val="bg2">
                  <a:lumMod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: 形状 18"/>
            <p:cNvSpPr/>
            <p:nvPr/>
          </p:nvSpPr>
          <p:spPr>
            <a:xfrm>
              <a:off x="6831106" y="4258822"/>
              <a:ext cx="706931" cy="0"/>
            </a:xfrm>
            <a:custGeom>
              <a:avLst/>
              <a:gdLst>
                <a:gd name="connsiteX0" fmla="*/ 706931 w 706931"/>
                <a:gd name="connsiteY0" fmla="*/ 0 h 0"/>
                <a:gd name="connsiteX1" fmla="*/ 0 w 706931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06931">
                  <a:moveTo>
                    <a:pt x="706931" y="0"/>
                  </a:moveTo>
                  <a:lnTo>
                    <a:pt x="0" y="0"/>
                  </a:lnTo>
                </a:path>
              </a:pathLst>
            </a:custGeom>
            <a:noFill/>
            <a:ln w="38100" cap="rnd">
              <a:solidFill>
                <a:schemeClr val="bg2">
                  <a:lumMod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887" y="1830619"/>
            <a:ext cx="4314612" cy="4314612"/>
          </a:xfrm>
          <a:prstGeom prst="rect">
            <a:avLst/>
          </a:prstGeom>
        </p:spPr>
      </p:pic>
      <p:sp>
        <p:nvSpPr>
          <p:cNvPr id="14" name="矩形: 圆角 13"/>
          <p:cNvSpPr/>
          <p:nvPr/>
        </p:nvSpPr>
        <p:spPr>
          <a:xfrm>
            <a:off x="4005943" y="3440866"/>
            <a:ext cx="2408169" cy="976394"/>
          </a:xfrm>
          <a:prstGeom prst="roundRect">
            <a:avLst>
              <a:gd name="adj" fmla="val 43651"/>
            </a:avLst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指挥部</a:t>
            </a: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9" name="矩形 8"/>
          <p:cNvSpPr/>
          <p:nvPr/>
        </p:nvSpPr>
        <p:spPr>
          <a:xfrm>
            <a:off x="1064711" y="2017485"/>
            <a:ext cx="1736546" cy="699496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指挥部：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64712" y="2937800"/>
            <a:ext cx="5916659" cy="423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>
                <a:sym typeface="+mn-lt"/>
              </a:rPr>
              <a:t>平时指导全校灭火和应急疏散的宣传教育，培训演练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4712" y="3469718"/>
            <a:ext cx="5916659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>
                <a:sym typeface="+mn-lt"/>
              </a:rPr>
              <a:t>战时指挥协调各职能小组和义务消防队开展工作，迅速果断将火灾扑灭在初始阶段</a:t>
            </a:r>
            <a:r>
              <a:rPr lang="en-US" altLang="zh-CN">
                <a:sym typeface="+mn-lt"/>
              </a:rPr>
              <a:t>;</a:t>
            </a:r>
            <a:r>
              <a:rPr lang="zh-CN" altLang="en-US">
                <a:sym typeface="+mn-lt"/>
              </a:rPr>
              <a:t>协调配合到达火场的公安消防队开展各项灭火行动</a:t>
            </a:r>
            <a:endParaRPr lang="en-US" altLang="zh-CN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64712" y="4721834"/>
            <a:ext cx="5916659" cy="423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>
                <a:sym typeface="+mn-lt"/>
              </a:rPr>
              <a:t>配合协助公安消防机构做好火灾事故调查等善后工作</a:t>
            </a:r>
            <a:endParaRPr lang="en-US" altLang="zh-CN"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5284" y="868514"/>
            <a:ext cx="4554624" cy="4554624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9" name="矩形 8"/>
          <p:cNvSpPr/>
          <p:nvPr/>
        </p:nvSpPr>
        <p:spPr>
          <a:xfrm>
            <a:off x="1064709" y="2017485"/>
            <a:ext cx="2418719" cy="699496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义务消防队：</a:t>
            </a:r>
          </a:p>
        </p:txBody>
      </p:sp>
      <p:sp>
        <p:nvSpPr>
          <p:cNvPr id="10" name="矩形 9"/>
          <p:cNvSpPr/>
          <p:nvPr/>
        </p:nvSpPr>
        <p:spPr>
          <a:xfrm>
            <a:off x="4673600" y="2017486"/>
            <a:ext cx="2418719" cy="699496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疏散引导组</a:t>
            </a:r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：</a:t>
            </a:r>
          </a:p>
        </p:txBody>
      </p:sp>
      <p:sp>
        <p:nvSpPr>
          <p:cNvPr id="11" name="矩形 10"/>
          <p:cNvSpPr/>
          <p:nvPr/>
        </p:nvSpPr>
        <p:spPr>
          <a:xfrm>
            <a:off x="1064709" y="3656317"/>
            <a:ext cx="2418719" cy="699496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后勤保障组</a:t>
            </a:r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：</a:t>
            </a:r>
          </a:p>
        </p:txBody>
      </p:sp>
      <p:sp>
        <p:nvSpPr>
          <p:cNvPr id="12" name="矩形 11"/>
          <p:cNvSpPr/>
          <p:nvPr/>
        </p:nvSpPr>
        <p:spPr>
          <a:xfrm>
            <a:off x="4673599" y="4616316"/>
            <a:ext cx="2418719" cy="699496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抢救护理组</a:t>
            </a:r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：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64713" y="2807172"/>
            <a:ext cx="2418716" cy="423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cs typeface="+mn-ea"/>
                <a:sym typeface="+mn-lt"/>
              </a:rPr>
              <a:t>进行医疗救护等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673599" y="2807172"/>
            <a:ext cx="6453687" cy="1503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平时负责全校火场自救、应急疏散的宣传教育、培训演练的具体事务</a:t>
            </a:r>
            <a:r>
              <a:rPr lang="en-US" altLang="zh-CN">
                <a:sym typeface="+mn-lt"/>
              </a:rPr>
              <a:t>;</a:t>
            </a:r>
            <a:r>
              <a:rPr lang="zh-CN" altLang="en-US">
                <a:sym typeface="+mn-lt"/>
              </a:rPr>
              <a:t>战时指挥火灾单位的领导做好</a:t>
            </a:r>
            <a:r>
              <a:rPr lang="en-US" altLang="zh-CN">
                <a:sym typeface="+mn-lt"/>
              </a:rPr>
              <a:t>.</a:t>
            </a:r>
            <a:r>
              <a:rPr lang="zh-CN" altLang="en-US">
                <a:sym typeface="+mn-lt"/>
              </a:rPr>
              <a:t>人员和物资的疏散自救工作。引导学生有序下撤，以防发生学生挤倒踩踏等恶性事件的发生。</a:t>
            </a:r>
            <a:endParaRPr lang="en-US" altLang="zh-CN"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64713" y="4461561"/>
            <a:ext cx="2418716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负责通讯联络，车辆调配、道路畅通、电路控制、水源保障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387772" y="4548282"/>
            <a:ext cx="3739514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平时进行培训和演练。实战时现场灭火、抢救被困学生和救护伤员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19" name="任意多边形: 形状 18"/>
          <p:cNvSpPr/>
          <p:nvPr/>
        </p:nvSpPr>
        <p:spPr>
          <a:xfrm>
            <a:off x="4111533" y="2119485"/>
            <a:ext cx="97609" cy="3439486"/>
          </a:xfrm>
          <a:custGeom>
            <a:avLst/>
            <a:gdLst>
              <a:gd name="connsiteX0" fmla="*/ 0 w 0"/>
              <a:gd name="connsiteY0" fmla="*/ 0 h 1607127"/>
              <a:gd name="connsiteX1" fmla="*/ 0 w 0"/>
              <a:gd name="connsiteY1" fmla="*/ 1607127 h 160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07127">
                <a:moveTo>
                  <a:pt x="0" y="0"/>
                </a:moveTo>
                <a:lnTo>
                  <a:pt x="0" y="1607127"/>
                </a:lnTo>
              </a:path>
            </a:pathLst>
          </a:custGeom>
          <a:noFill/>
          <a:ln w="38100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6" grpId="0"/>
      <p:bldP spid="17" grpId="0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117989" y="3317778"/>
            <a:ext cx="9058009" cy="1026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sz="1600">
                <a:sym typeface="+mn-lt"/>
              </a:rPr>
              <a:t>演练开始时，班主任及搭班教师立即到达自己班级，指挥学生撤离。班主任老师是该班的最直接负责人，教育学生首先要冷静，稳定学生情绪，同时指挥学生开启前后，有序的组织学生分别从两扇们迅速撤离。一楼 人员就近在教室前后出口处离开教学楼，二楼以上的班级按照指定的路线逃生</a:t>
            </a:r>
            <a:r>
              <a:rPr lang="en-US" altLang="zh-CN" sz="1600">
                <a:sym typeface="+mn-lt"/>
              </a:rPr>
              <a:t>;</a:t>
            </a:r>
            <a:endParaRPr lang="zh-CN" altLang="en-US" sz="1600"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79226" y="2002886"/>
            <a:ext cx="10096773" cy="101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sz="2400">
                <a:sym typeface="+mn-lt"/>
              </a:rPr>
              <a:t>校园消防疏散演练总原则一靠近出口和最不利疏散的区域内的学生 可先安排疏散。</a:t>
            </a:r>
            <a:endParaRPr lang="en-US" altLang="zh-CN" sz="2400"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17989" y="4572090"/>
            <a:ext cx="9058008" cy="706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sz="1600">
                <a:sym typeface="+mn-lt"/>
              </a:rPr>
              <a:t>每一楼层以及楼梯拐角处的负责老师站在楼梯口旁边指挥学生，负责引导学生有序撤离，杜绝拥挤踩踏事故，直至最后一名学生 离开后才能离开，离开前还要检查所负责楼层及教室是否有人</a:t>
            </a:r>
            <a:r>
              <a:rPr lang="en-US" altLang="zh-CN" sz="1600">
                <a:sym typeface="+mn-lt"/>
              </a:rPr>
              <a:t>;</a:t>
            </a:r>
            <a:endParaRPr lang="zh-CN" altLang="en-US" sz="1600"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5342" y="3423730"/>
            <a:ext cx="589916" cy="589916"/>
          </a:xfrm>
          <a:prstGeom prst="rect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 sz="200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95342" y="4595879"/>
            <a:ext cx="589916" cy="589916"/>
          </a:xfrm>
          <a:prstGeom prst="rect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02</a:t>
            </a:r>
            <a:endParaRPr lang="zh-CN" altLang="en-US" sz="200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117990" y="3550007"/>
            <a:ext cx="6142036" cy="386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学生撤离教室后，要服从学 校的统</a:t>
            </a:r>
            <a:r>
              <a:rPr lang="en-US" altLang="zh-CN">
                <a:sym typeface="+mn-lt"/>
              </a:rPr>
              <a:t>-</a:t>
            </a:r>
            <a:r>
              <a:rPr lang="zh-CN" altLang="en-US">
                <a:sym typeface="+mn-lt"/>
              </a:rPr>
              <a:t>指挥安排 ，到学校的操场集中。</a:t>
            </a:r>
            <a:endParaRPr lang="en-US" altLang="zh-CN"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79226" y="2002886"/>
            <a:ext cx="10096773" cy="101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 sz="2400">
                <a:sym typeface="+mn-lt"/>
              </a:rPr>
              <a:t>校园消防疏散演练总原则一靠近出口和最不利疏散的区域内的学生 可先安排疏散。</a:t>
            </a:r>
            <a:endParaRPr lang="en-US" altLang="zh-CN" sz="240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17988" y="4223747"/>
            <a:ext cx="5066583" cy="1026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要求各班在疏散时按指定的路线行走，防止出现无序的局面，所有参加演练的老师要牢 记行走的路线，并清楚的告知学生，让学生明白如何行走。</a:t>
            </a:r>
          </a:p>
        </p:txBody>
      </p:sp>
      <p:sp>
        <p:nvSpPr>
          <p:cNvPr id="15" name="矩形 14"/>
          <p:cNvSpPr/>
          <p:nvPr/>
        </p:nvSpPr>
        <p:spPr>
          <a:xfrm>
            <a:off x="1195342" y="3423730"/>
            <a:ext cx="589916" cy="589916"/>
          </a:xfrm>
          <a:prstGeom prst="rect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03</a:t>
            </a:r>
            <a:endParaRPr lang="zh-CN" altLang="en-US" sz="200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95342" y="4305592"/>
            <a:ext cx="589916" cy="589916"/>
          </a:xfrm>
          <a:prstGeom prst="rect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04</a:t>
            </a:r>
            <a:endParaRPr lang="zh-CN" altLang="en-US" sz="200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9480" y="2811530"/>
            <a:ext cx="3954735" cy="3954735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校园消防疏散演习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3771" y="2035629"/>
            <a:ext cx="4252686" cy="1393371"/>
          </a:xfrm>
          <a:custGeom>
            <a:avLst/>
            <a:gdLst>
              <a:gd name="connsiteX0" fmla="*/ 0 w 4252686"/>
              <a:gd name="connsiteY0" fmla="*/ 0 h 1393371"/>
              <a:gd name="connsiteX1" fmla="*/ 4252686 w 4252686"/>
              <a:gd name="connsiteY1" fmla="*/ 0 h 1393371"/>
              <a:gd name="connsiteX2" fmla="*/ 4252686 w 4252686"/>
              <a:gd name="connsiteY2" fmla="*/ 1393371 h 1393371"/>
              <a:gd name="connsiteX3" fmla="*/ 0 w 4252686"/>
              <a:gd name="connsiteY3" fmla="*/ 1393371 h 1393371"/>
              <a:gd name="connsiteX4" fmla="*/ 0 w 4252686"/>
              <a:gd name="connsiteY4" fmla="*/ 0 h 139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2686" h="1393371">
                <a:moveTo>
                  <a:pt x="0" y="0"/>
                </a:moveTo>
                <a:lnTo>
                  <a:pt x="4252686" y="0"/>
                </a:lnTo>
                <a:lnTo>
                  <a:pt x="4252686" y="1393371"/>
                </a:lnTo>
                <a:lnTo>
                  <a:pt x="0" y="139337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06286" y="3924381"/>
            <a:ext cx="4252686" cy="1335314"/>
          </a:xfrm>
          <a:custGeom>
            <a:avLst/>
            <a:gdLst>
              <a:gd name="connsiteX0" fmla="*/ 0 w 4252686"/>
              <a:gd name="connsiteY0" fmla="*/ 0 h 1335314"/>
              <a:gd name="connsiteX1" fmla="*/ 4252686 w 4252686"/>
              <a:gd name="connsiteY1" fmla="*/ 0 h 1335314"/>
              <a:gd name="connsiteX2" fmla="*/ 4252686 w 4252686"/>
              <a:gd name="connsiteY2" fmla="*/ 1335314 h 1335314"/>
              <a:gd name="connsiteX3" fmla="*/ 0 w 4252686"/>
              <a:gd name="connsiteY3" fmla="*/ 1335314 h 1335314"/>
              <a:gd name="connsiteX4" fmla="*/ 0 w 4252686"/>
              <a:gd name="connsiteY4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2686" h="1335314">
                <a:moveTo>
                  <a:pt x="0" y="0"/>
                </a:moveTo>
                <a:lnTo>
                  <a:pt x="4252686" y="0"/>
                </a:lnTo>
                <a:lnTo>
                  <a:pt x="4252686" y="1335314"/>
                </a:lnTo>
                <a:lnTo>
                  <a:pt x="0" y="133531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30338" y="1366739"/>
            <a:ext cx="4252686" cy="1393371"/>
          </a:xfrm>
          <a:custGeom>
            <a:avLst/>
            <a:gdLst>
              <a:gd name="connsiteX0" fmla="*/ 0 w 4252686"/>
              <a:gd name="connsiteY0" fmla="*/ 0 h 1393371"/>
              <a:gd name="connsiteX1" fmla="*/ 4252686 w 4252686"/>
              <a:gd name="connsiteY1" fmla="*/ 0 h 1393371"/>
              <a:gd name="connsiteX2" fmla="*/ 4252686 w 4252686"/>
              <a:gd name="connsiteY2" fmla="*/ 1393371 h 1393371"/>
              <a:gd name="connsiteX3" fmla="*/ 0 w 4252686"/>
              <a:gd name="connsiteY3" fmla="*/ 1393371 h 1393371"/>
              <a:gd name="connsiteX4" fmla="*/ 0 w 4252686"/>
              <a:gd name="connsiteY4" fmla="*/ 0 h 139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2686" h="1393371">
                <a:moveTo>
                  <a:pt x="0" y="0"/>
                </a:moveTo>
                <a:lnTo>
                  <a:pt x="4252686" y="0"/>
                </a:lnTo>
                <a:lnTo>
                  <a:pt x="4252686" y="1393371"/>
                </a:lnTo>
                <a:lnTo>
                  <a:pt x="0" y="139337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89853" y="3541465"/>
            <a:ext cx="4252686" cy="1393371"/>
          </a:xfrm>
          <a:custGeom>
            <a:avLst/>
            <a:gdLst>
              <a:gd name="connsiteX0" fmla="*/ 0 w 4252686"/>
              <a:gd name="connsiteY0" fmla="*/ 0 h 1393371"/>
              <a:gd name="connsiteX1" fmla="*/ 4252686 w 4252686"/>
              <a:gd name="connsiteY1" fmla="*/ 0 h 1393371"/>
              <a:gd name="connsiteX2" fmla="*/ 4252686 w 4252686"/>
              <a:gd name="connsiteY2" fmla="*/ 1393371 h 1393371"/>
              <a:gd name="connsiteX3" fmla="*/ 0 w 4252686"/>
              <a:gd name="connsiteY3" fmla="*/ 1393371 h 1393371"/>
              <a:gd name="connsiteX4" fmla="*/ 0 w 4252686"/>
              <a:gd name="connsiteY4" fmla="*/ 0 h 139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2686" h="1393371">
                <a:moveTo>
                  <a:pt x="0" y="0"/>
                </a:moveTo>
                <a:lnTo>
                  <a:pt x="4252686" y="0"/>
                </a:lnTo>
                <a:lnTo>
                  <a:pt x="4252686" y="1393371"/>
                </a:lnTo>
                <a:lnTo>
                  <a:pt x="0" y="1393371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9" name="文本框 18"/>
          <p:cNvSpPr txBox="1"/>
          <p:nvPr/>
        </p:nvSpPr>
        <p:spPr>
          <a:xfrm>
            <a:off x="2377653" y="2415765"/>
            <a:ext cx="265880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cs typeface="+mn-ea"/>
                <a:sym typeface="+mn-lt"/>
              </a:rPr>
              <a:t>紧跟老师，分别从前后门小跑出教室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383736" y="3951968"/>
            <a:ext cx="265880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出教学楼后，迅速到操场的各班指定地点集合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682453" y="4287998"/>
            <a:ext cx="2658803" cy="11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sym typeface="+mn-lt"/>
              </a:rPr>
              <a:t>用一只手捂住口鼻，另一只手保护头部，身体尽量弯曲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24220" y="1743708"/>
            <a:ext cx="265880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defRPr>
            </a:lvl1pPr>
          </a:lstStyle>
          <a:p>
            <a:r>
              <a:rPr lang="zh-CN" altLang="en-US">
                <a:cs typeface="+mn-ea"/>
                <a:sym typeface="+mn-lt"/>
              </a:rPr>
              <a:t>下楼梯时，保持靠右行，不推挤打闹</a:t>
            </a:r>
            <a:r>
              <a:rPr lang="en-US" altLang="zh-CN">
                <a:sym typeface="+mn-lt"/>
              </a:rPr>
              <a:t>;</a:t>
            </a:r>
            <a:endParaRPr lang="zh-CN" altLang="en-US"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3138" y="4746177"/>
            <a:ext cx="2596259" cy="1730840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1457874" y="3006589"/>
            <a:ext cx="10857917" cy="3340898"/>
            <a:chOff x="1457874" y="2549384"/>
            <a:chExt cx="10857917" cy="3340898"/>
          </a:xfrm>
        </p:grpSpPr>
        <p:sp>
          <p:nvSpPr>
            <p:cNvPr id="26" name="矩形 25"/>
            <p:cNvSpPr/>
            <p:nvPr/>
          </p:nvSpPr>
          <p:spPr>
            <a:xfrm>
              <a:off x="4769709" y="4391698"/>
              <a:ext cx="3496962" cy="1317122"/>
            </a:xfrm>
            <a:prstGeom prst="rect">
              <a:avLst/>
            </a:prstGeom>
            <a:solidFill>
              <a:srgbClr val="E5F6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57874" y="2549384"/>
              <a:ext cx="10857917" cy="3340898"/>
            </a:xfrm>
            <a:prstGeom prst="rect">
              <a:avLst/>
            </a:prstGeom>
          </p:spPr>
        </p:pic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86401" y="0"/>
            <a:ext cx="6705600" cy="1902045"/>
          </a:xfrm>
          <a:custGeom>
            <a:avLst/>
            <a:gdLst>
              <a:gd name="connsiteX0" fmla="*/ 1322172 w 6705600"/>
              <a:gd name="connsiteY0" fmla="*/ 0 h 1902045"/>
              <a:gd name="connsiteX1" fmla="*/ 6705600 w 6705600"/>
              <a:gd name="connsiteY1" fmla="*/ 0 h 1902045"/>
              <a:gd name="connsiteX2" fmla="*/ 6705600 w 6705600"/>
              <a:gd name="connsiteY2" fmla="*/ 1902045 h 1902045"/>
              <a:gd name="connsiteX3" fmla="*/ 0 w 6705600"/>
              <a:gd name="connsiteY3" fmla="*/ 1902045 h 1902045"/>
              <a:gd name="connsiteX4" fmla="*/ 0 w 6705600"/>
              <a:gd name="connsiteY4" fmla="*/ 1047253 h 1902045"/>
              <a:gd name="connsiteX5" fmla="*/ 1322172 w 6705600"/>
              <a:gd name="connsiteY5" fmla="*/ 1047253 h 1902045"/>
              <a:gd name="connsiteX6" fmla="*/ 1322172 w 6705600"/>
              <a:gd name="connsiteY6" fmla="*/ 0 h 19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05600" h="1902045">
                <a:moveTo>
                  <a:pt x="1322172" y="0"/>
                </a:moveTo>
                <a:lnTo>
                  <a:pt x="6705600" y="0"/>
                </a:lnTo>
                <a:lnTo>
                  <a:pt x="6705600" y="1902045"/>
                </a:lnTo>
                <a:lnTo>
                  <a:pt x="0" y="1902045"/>
                </a:lnTo>
                <a:lnTo>
                  <a:pt x="0" y="1047253"/>
                </a:lnTo>
                <a:lnTo>
                  <a:pt x="1322172" y="1047253"/>
                </a:lnTo>
                <a:lnTo>
                  <a:pt x="1322172" y="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3679"/>
            <a:ext cx="4055633" cy="4784322"/>
          </a:xfrm>
          <a:prstGeom prst="rect">
            <a:avLst/>
          </a:prstGeom>
          <a:effectLst>
            <a:outerShdw blurRad="12700" dist="12700" dir="192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51" y="232270"/>
            <a:ext cx="1485097" cy="148509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268"/>
            <a:ext cx="1643449" cy="1301727"/>
          </a:xfrm>
          <a:custGeom>
            <a:avLst/>
            <a:gdLst>
              <a:gd name="connsiteX0" fmla="*/ 0 w 1322172"/>
              <a:gd name="connsiteY0" fmla="*/ 0 h 1047253"/>
              <a:gd name="connsiteX1" fmla="*/ 1322172 w 1322172"/>
              <a:gd name="connsiteY1" fmla="*/ 0 h 1047253"/>
              <a:gd name="connsiteX2" fmla="*/ 1322172 w 1322172"/>
              <a:gd name="connsiteY2" fmla="*/ 1047253 h 1047253"/>
              <a:gd name="connsiteX3" fmla="*/ 0 w 1322172"/>
              <a:gd name="connsiteY3" fmla="*/ 1047253 h 1047253"/>
              <a:gd name="connsiteX4" fmla="*/ 0 w 1322172"/>
              <a:gd name="connsiteY4" fmla="*/ 0 h 104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172" h="1047253">
                <a:moveTo>
                  <a:pt x="0" y="0"/>
                </a:moveTo>
                <a:lnTo>
                  <a:pt x="1322172" y="0"/>
                </a:lnTo>
                <a:lnTo>
                  <a:pt x="1322172" y="1047253"/>
                </a:lnTo>
                <a:lnTo>
                  <a:pt x="0" y="1047253"/>
                </a:lnTo>
                <a:lnTo>
                  <a:pt x="0" y="0"/>
                </a:lnTo>
                <a:close/>
              </a:path>
            </a:pathLst>
          </a:cu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2817" y="812414"/>
            <a:ext cx="3263847" cy="2055382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9" name="文本框 48"/>
          <p:cNvSpPr txBox="1"/>
          <p:nvPr/>
        </p:nvSpPr>
        <p:spPr>
          <a:xfrm>
            <a:off x="150125" y="1444788"/>
            <a:ext cx="13265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 smtClean="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字魂115号-刀刀体" panose="00000500000000000000" pitchFamily="2" charset="-122"/>
                <a:ea typeface="字魂115号-刀刀体" panose="00000500000000000000" pitchFamily="2" charset="-122"/>
              </a:rPr>
              <a:t>  校园         疏散演习</a:t>
            </a:r>
            <a:endParaRPr lang="zh-CN" altLang="en-US" sz="6600" dirty="0"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  <a:latin typeface="字魂115号-刀刀体" panose="00000500000000000000" pitchFamily="2" charset="-122"/>
              <a:ea typeface="字魂115号-刀刀体" panose="00000500000000000000" pitchFamily="2" charset="-122"/>
            </a:endParaRPr>
          </a:p>
        </p:txBody>
      </p:sp>
      <p:pic>
        <p:nvPicPr>
          <p:cNvPr id="50" name="New picture"/>
          <p:cNvPicPr/>
          <p:nvPr/>
        </p:nvPicPr>
        <p:blipFill>
          <a:blip r:embed="rId10"/>
          <a:stretch>
            <a:fillRect/>
          </a:stretch>
        </p:blipFill>
        <p:spPr>
          <a:xfrm>
            <a:off x="12585700" y="12306300"/>
            <a:ext cx="342900" cy="241300"/>
          </a:xfrm>
          <a:prstGeom prst="cube">
            <a:avLst/>
          </a:prstGeom>
        </p:spPr>
      </p:pic>
    </p:spTree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184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6705600" cy="1902045"/>
          </a:xfrm>
          <a:custGeom>
            <a:avLst/>
            <a:gdLst>
              <a:gd name="connsiteX0" fmla="*/ 1322172 w 6705600"/>
              <a:gd name="connsiteY0" fmla="*/ 0 h 1902045"/>
              <a:gd name="connsiteX1" fmla="*/ 6705600 w 6705600"/>
              <a:gd name="connsiteY1" fmla="*/ 0 h 1902045"/>
              <a:gd name="connsiteX2" fmla="*/ 6705600 w 6705600"/>
              <a:gd name="connsiteY2" fmla="*/ 1902045 h 1902045"/>
              <a:gd name="connsiteX3" fmla="*/ 0 w 6705600"/>
              <a:gd name="connsiteY3" fmla="*/ 1902045 h 1902045"/>
              <a:gd name="connsiteX4" fmla="*/ 0 w 6705600"/>
              <a:gd name="connsiteY4" fmla="*/ 1047253 h 1902045"/>
              <a:gd name="connsiteX5" fmla="*/ 1322172 w 6705600"/>
              <a:gd name="connsiteY5" fmla="*/ 1047253 h 1902045"/>
              <a:gd name="connsiteX6" fmla="*/ 1322172 w 6705600"/>
              <a:gd name="connsiteY6" fmla="*/ 0 h 19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05600" h="1902045">
                <a:moveTo>
                  <a:pt x="1322172" y="0"/>
                </a:moveTo>
                <a:lnTo>
                  <a:pt x="6705600" y="0"/>
                </a:lnTo>
                <a:lnTo>
                  <a:pt x="6705600" y="1902045"/>
                </a:lnTo>
                <a:lnTo>
                  <a:pt x="0" y="1902045"/>
                </a:lnTo>
                <a:lnTo>
                  <a:pt x="0" y="1047253"/>
                </a:lnTo>
                <a:lnTo>
                  <a:pt x="1322172" y="1047253"/>
                </a:lnTo>
                <a:lnTo>
                  <a:pt x="1322172" y="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5534" y="939808"/>
            <a:ext cx="1886465" cy="5688643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5286" y="4159357"/>
            <a:ext cx="2493480" cy="2469094"/>
          </a:xfrm>
          <a:prstGeom prst="rect">
            <a:avLst/>
          </a:prstGeom>
          <a:effectLst>
            <a:outerShdw blurRad="12700" dist="127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405" y="939808"/>
            <a:ext cx="1485097" cy="148509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120429" y="3364713"/>
            <a:ext cx="3916315" cy="289237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3679"/>
            <a:ext cx="4055633" cy="4784322"/>
          </a:xfrm>
          <a:prstGeom prst="rect">
            <a:avLst/>
          </a:prstGeom>
          <a:effectLst>
            <a:outerShdw blurRad="12700" dist="12700" dir="19200000" algn="bl" rotWithShape="0">
              <a:prstClr val="black">
                <a:alpha val="40000"/>
              </a:prstClr>
            </a:outerShdw>
          </a:effectLst>
        </p:spPr>
      </p:pic>
      <p:sp>
        <p:nvSpPr>
          <p:cNvPr id="32" name="文本框 31"/>
          <p:cNvSpPr txBox="1"/>
          <p:nvPr/>
        </p:nvSpPr>
        <p:spPr>
          <a:xfrm>
            <a:off x="6096000" y="2180419"/>
            <a:ext cx="4488493" cy="90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4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火灾的危害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398805" y="2396031"/>
            <a:ext cx="236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C01F2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PART 01  :</a:t>
            </a:r>
            <a:endParaRPr lang="zh-CN" altLang="en-US" sz="3600">
              <a:solidFill>
                <a:srgbClr val="C01F20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14" name="文本框 13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生活中的火灾事故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0964" y="2218269"/>
            <a:ext cx="1211892" cy="1124284"/>
          </a:xfrm>
          <a:custGeom>
            <a:avLst/>
            <a:gdLst>
              <a:gd name="connsiteX0" fmla="*/ 0 w 1039661"/>
              <a:gd name="connsiteY0" fmla="*/ 0 h 964504"/>
              <a:gd name="connsiteX1" fmla="*/ 1039661 w 1039661"/>
              <a:gd name="connsiteY1" fmla="*/ 0 h 964504"/>
              <a:gd name="connsiteX2" fmla="*/ 1039661 w 1039661"/>
              <a:gd name="connsiteY2" fmla="*/ 964504 h 964504"/>
              <a:gd name="connsiteX3" fmla="*/ 0 w 1039661"/>
              <a:gd name="connsiteY3" fmla="*/ 964504 h 964504"/>
              <a:gd name="connsiteX4" fmla="*/ 0 w 1039661"/>
              <a:gd name="connsiteY4" fmla="*/ 0 h 96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660" h="964504">
                <a:moveTo>
                  <a:pt x="0" y="0"/>
                </a:moveTo>
                <a:lnTo>
                  <a:pt x="1039661" y="0"/>
                </a:lnTo>
                <a:lnTo>
                  <a:pt x="1039661" y="964504"/>
                </a:lnTo>
                <a:lnTo>
                  <a:pt x="0" y="96450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62806" y="3658507"/>
            <a:ext cx="1211892" cy="1124284"/>
          </a:xfrm>
          <a:custGeom>
            <a:avLst/>
            <a:gdLst>
              <a:gd name="connsiteX0" fmla="*/ 0 w 1039661"/>
              <a:gd name="connsiteY0" fmla="*/ 0 h 964504"/>
              <a:gd name="connsiteX1" fmla="*/ 1039661 w 1039661"/>
              <a:gd name="connsiteY1" fmla="*/ 0 h 964504"/>
              <a:gd name="connsiteX2" fmla="*/ 1039661 w 1039661"/>
              <a:gd name="connsiteY2" fmla="*/ 964504 h 964504"/>
              <a:gd name="connsiteX3" fmla="*/ 0 w 1039661"/>
              <a:gd name="connsiteY3" fmla="*/ 964504 h 964504"/>
              <a:gd name="connsiteX4" fmla="*/ 0 w 1039661"/>
              <a:gd name="connsiteY4" fmla="*/ 0 h 96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660" h="964504">
                <a:moveTo>
                  <a:pt x="0" y="0"/>
                </a:moveTo>
                <a:lnTo>
                  <a:pt x="1039661" y="0"/>
                </a:lnTo>
                <a:lnTo>
                  <a:pt x="1039661" y="964504"/>
                </a:lnTo>
                <a:lnTo>
                  <a:pt x="0" y="96450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0964" y="3658507"/>
            <a:ext cx="1211892" cy="1124284"/>
          </a:xfrm>
          <a:custGeom>
            <a:avLst/>
            <a:gdLst>
              <a:gd name="connsiteX0" fmla="*/ 0 w 1039661"/>
              <a:gd name="connsiteY0" fmla="*/ 0 h 964504"/>
              <a:gd name="connsiteX1" fmla="*/ 1039661 w 1039661"/>
              <a:gd name="connsiteY1" fmla="*/ 0 h 964504"/>
              <a:gd name="connsiteX2" fmla="*/ 1039661 w 1039661"/>
              <a:gd name="connsiteY2" fmla="*/ 964504 h 964504"/>
              <a:gd name="connsiteX3" fmla="*/ 0 w 1039661"/>
              <a:gd name="connsiteY3" fmla="*/ 964504 h 964504"/>
              <a:gd name="connsiteX4" fmla="*/ 0 w 1039661"/>
              <a:gd name="connsiteY4" fmla="*/ 0 h 96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660" h="964504">
                <a:moveTo>
                  <a:pt x="0" y="0"/>
                </a:moveTo>
                <a:lnTo>
                  <a:pt x="1039661" y="0"/>
                </a:lnTo>
                <a:lnTo>
                  <a:pt x="1039661" y="964504"/>
                </a:lnTo>
                <a:lnTo>
                  <a:pt x="0" y="96450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11885" y="2218269"/>
            <a:ext cx="1211892" cy="1124284"/>
          </a:xfrm>
          <a:custGeom>
            <a:avLst/>
            <a:gdLst>
              <a:gd name="connsiteX0" fmla="*/ 0 w 1039661"/>
              <a:gd name="connsiteY0" fmla="*/ 0 h 964504"/>
              <a:gd name="connsiteX1" fmla="*/ 1039661 w 1039661"/>
              <a:gd name="connsiteY1" fmla="*/ 0 h 964504"/>
              <a:gd name="connsiteX2" fmla="*/ 1039661 w 1039661"/>
              <a:gd name="connsiteY2" fmla="*/ 964504 h 964504"/>
              <a:gd name="connsiteX3" fmla="*/ 0 w 1039661"/>
              <a:gd name="connsiteY3" fmla="*/ 964504 h 964504"/>
              <a:gd name="connsiteX4" fmla="*/ 0 w 1039661"/>
              <a:gd name="connsiteY4" fmla="*/ 0 h 96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660" h="964504">
                <a:moveTo>
                  <a:pt x="0" y="0"/>
                </a:moveTo>
                <a:lnTo>
                  <a:pt x="1039661" y="0"/>
                </a:lnTo>
                <a:lnTo>
                  <a:pt x="1039661" y="964504"/>
                </a:lnTo>
                <a:lnTo>
                  <a:pt x="0" y="96450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11885" y="3658507"/>
            <a:ext cx="1211892" cy="1124284"/>
          </a:xfrm>
          <a:custGeom>
            <a:avLst/>
            <a:gdLst>
              <a:gd name="connsiteX0" fmla="*/ 0 w 1039661"/>
              <a:gd name="connsiteY0" fmla="*/ 0 h 964504"/>
              <a:gd name="connsiteX1" fmla="*/ 1039661 w 1039661"/>
              <a:gd name="connsiteY1" fmla="*/ 0 h 964504"/>
              <a:gd name="connsiteX2" fmla="*/ 1039661 w 1039661"/>
              <a:gd name="connsiteY2" fmla="*/ 964504 h 964504"/>
              <a:gd name="connsiteX3" fmla="*/ 0 w 1039661"/>
              <a:gd name="connsiteY3" fmla="*/ 964504 h 964504"/>
              <a:gd name="connsiteX4" fmla="*/ 0 w 1039661"/>
              <a:gd name="connsiteY4" fmla="*/ 0 h 96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660" h="964504">
                <a:moveTo>
                  <a:pt x="0" y="0"/>
                </a:moveTo>
                <a:lnTo>
                  <a:pt x="1039661" y="0"/>
                </a:lnTo>
                <a:lnTo>
                  <a:pt x="1039661" y="964504"/>
                </a:lnTo>
                <a:lnTo>
                  <a:pt x="0" y="96450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62806" y="2218269"/>
            <a:ext cx="1211892" cy="1124284"/>
          </a:xfrm>
          <a:custGeom>
            <a:avLst/>
            <a:gdLst>
              <a:gd name="connsiteX0" fmla="*/ 0 w 1039661"/>
              <a:gd name="connsiteY0" fmla="*/ 0 h 964504"/>
              <a:gd name="connsiteX1" fmla="*/ 1039661 w 1039661"/>
              <a:gd name="connsiteY1" fmla="*/ 0 h 964504"/>
              <a:gd name="connsiteX2" fmla="*/ 1039661 w 1039661"/>
              <a:gd name="connsiteY2" fmla="*/ 964504 h 964504"/>
              <a:gd name="connsiteX3" fmla="*/ 0 w 1039661"/>
              <a:gd name="connsiteY3" fmla="*/ 964504 h 964504"/>
              <a:gd name="connsiteX4" fmla="*/ 0 w 1039661"/>
              <a:gd name="connsiteY4" fmla="*/ 0 h 96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660" h="964504">
                <a:moveTo>
                  <a:pt x="0" y="0"/>
                </a:moveTo>
                <a:lnTo>
                  <a:pt x="1039661" y="0"/>
                </a:lnTo>
                <a:lnTo>
                  <a:pt x="1039661" y="964504"/>
                </a:lnTo>
                <a:lnTo>
                  <a:pt x="0" y="964504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9" name="文本框 28"/>
          <p:cNvSpPr txBox="1"/>
          <p:nvPr/>
        </p:nvSpPr>
        <p:spPr>
          <a:xfrm>
            <a:off x="2071294" y="2438701"/>
            <a:ext cx="2337866" cy="1026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  <a:sym typeface="+mn-lt"/>
              </a:rPr>
              <a:t>上海商学院徐汇 区校区学生宿舍发生火灾：</a:t>
            </a:r>
            <a:r>
              <a:rPr lang="en-US" altLang="zh-CN" sz="1600" dirty="0">
                <a:solidFill>
                  <a:srgbClr val="C0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+mn-lt"/>
              </a:rPr>
              <a:t>4</a:t>
            </a:r>
            <a:r>
              <a:rPr lang="zh-CN" altLang="en-US" sz="1600" dirty="0">
                <a:solidFill>
                  <a:srgbClr val="C0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sym typeface="+mn-lt"/>
              </a:rPr>
              <a:t>名女生遇难</a:t>
            </a:r>
            <a:r>
              <a: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  <a:sym typeface="+mn-lt"/>
              </a:rPr>
              <a:t>。</a:t>
            </a:r>
            <a:endParaRPr lang="en-US" altLang="zh-CN" sz="1600" dirty="0">
              <a:latin typeface="思源黑体 CN Normal" panose="020B0400000000000000" pitchFamily="34" charset="-122"/>
              <a:ea typeface="思源黑体 CN Normal" panose="020B0400000000000000" pitchFamily="34" charset="-122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071294" y="3949341"/>
            <a:ext cx="233786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中央民族大学女生宿舍发生火灾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近千人被紧急疏散</a:t>
            </a:r>
            <a:r>
              <a:rPr lang="zh-CN" altLang="en-US" dirty="0">
                <a:sym typeface="+mn-lt"/>
              </a:rPr>
              <a:t>。</a:t>
            </a:r>
            <a:endParaRPr lang="en-US" altLang="zh-CN" dirty="0"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522215" y="2438701"/>
            <a:ext cx="233786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北京林业大学宿舍爆炸</a:t>
            </a:r>
            <a:r>
              <a:rPr lang="en-US" altLang="zh-CN" dirty="0">
                <a:sym typeface="+mn-lt"/>
              </a:rPr>
              <a:t>, 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两名研究生当场遇难</a:t>
            </a:r>
            <a:r>
              <a:rPr lang="zh-CN" altLang="en-US" dirty="0">
                <a:sym typeface="+mn-lt"/>
              </a:rPr>
              <a:t>。</a:t>
            </a:r>
            <a:endParaRPr lang="en-US" altLang="zh-CN" dirty="0"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522215" y="3949341"/>
            <a:ext cx="23378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武汉大学男生宿舍大火：</a:t>
            </a:r>
            <a:r>
              <a:rPr lang="en-US" altLang="zh-CN" dirty="0">
                <a:sym typeface="+mn-lt"/>
              </a:rPr>
              <a:t> </a:t>
            </a:r>
            <a:r>
              <a:rPr lang="en-US" altLang="zh-CN" dirty="0">
                <a:solidFill>
                  <a:srgbClr val="C00000"/>
                </a:solidFill>
                <a:sym typeface="+mn-lt"/>
              </a:rPr>
              <a:t>8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死</a:t>
            </a:r>
            <a:r>
              <a:rPr lang="en-US" altLang="zh-CN" dirty="0">
                <a:solidFill>
                  <a:srgbClr val="C00000"/>
                </a:solidFill>
                <a:sym typeface="+mn-lt"/>
              </a:rPr>
              <a:t>25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伤</a:t>
            </a:r>
            <a:r>
              <a:rPr lang="zh-CN" altLang="en-US" dirty="0">
                <a:sym typeface="+mn-lt"/>
              </a:rPr>
              <a:t>。</a:t>
            </a:r>
            <a:endParaRPr lang="en-US" altLang="zh-CN" dirty="0"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973136" y="2438701"/>
            <a:ext cx="23378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广州一寄宿学校火灾：</a:t>
            </a:r>
            <a:r>
              <a:rPr lang="en-US" altLang="zh-CN" dirty="0">
                <a:solidFill>
                  <a:srgbClr val="C00000"/>
                </a:solidFill>
                <a:sym typeface="+mn-lt"/>
              </a:rPr>
              <a:t>19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名学生遇难</a:t>
            </a:r>
            <a:r>
              <a:rPr lang="zh-CN" altLang="en-US" dirty="0">
                <a:sym typeface="+mn-lt"/>
              </a:rPr>
              <a:t>。</a:t>
            </a:r>
            <a:endParaRPr lang="en-US" altLang="zh-CN" dirty="0"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973136" y="3949341"/>
            <a:ext cx="2337866" cy="1026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吉林松原扶余县中学平房发生火灾</a:t>
            </a:r>
            <a:r>
              <a:rPr lang="en-US" altLang="zh-CN" dirty="0">
                <a:solidFill>
                  <a:srgbClr val="C00000"/>
                </a:solidFill>
                <a:sym typeface="+mn-lt"/>
              </a:rPr>
              <a:t>:  4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名学生遇难</a:t>
            </a:r>
            <a:r>
              <a:rPr lang="en-US" altLang="zh-CN" dirty="0">
                <a:solidFill>
                  <a:srgbClr val="C00000"/>
                </a:solidFill>
                <a:sym typeface="+mn-lt"/>
              </a:rPr>
              <a:t>, 11</a:t>
            </a:r>
            <a:r>
              <a:rPr lang="zh-CN" altLang="en-US" dirty="0">
                <a:solidFill>
                  <a:srgbClr val="C00000"/>
                </a:solidFill>
                <a:sym typeface="+mn-lt"/>
              </a:rPr>
              <a:t>名重伤</a:t>
            </a:r>
            <a:r>
              <a:rPr lang="zh-CN" altLang="en-US" dirty="0">
                <a:sym typeface="+mn-lt"/>
              </a:rPr>
              <a:t>。</a:t>
            </a: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9356" y="1872287"/>
            <a:ext cx="5363562" cy="3741919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10" name="矩形 9"/>
          <p:cNvSpPr/>
          <p:nvPr/>
        </p:nvSpPr>
        <p:spPr>
          <a:xfrm>
            <a:off x="1026949" y="1961209"/>
            <a:ext cx="10138102" cy="3666109"/>
          </a:xfrm>
          <a:prstGeom prst="rect">
            <a:avLst/>
          </a:prstGeom>
          <a:noFill/>
          <a:ln w="25400">
            <a:solidFill>
              <a:srgbClr val="C0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290180" y="3089125"/>
            <a:ext cx="6976997" cy="1852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lnSpc>
                <a:spcPct val="200000"/>
              </a:lnSpc>
            </a:pPr>
            <a:r>
              <a:rPr lang="zh-CN" altLang="en-US" sz="2000" dirty="0">
                <a:sym typeface="+mn-lt"/>
              </a:rPr>
              <a:t>火灾对人类的生命和财产安全造成了巨大的威胁。 </a:t>
            </a:r>
            <a:endParaRPr lang="en-US" altLang="zh-CN" sz="2000" dirty="0"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sym typeface="+mn-lt"/>
              </a:rPr>
              <a:t>当火灾发生时，如果我们能够保持清醒的头脑、机智冷静地应对，就能减少火灾造成的损失。</a:t>
            </a:r>
            <a:endParaRPr lang="zh-CN" altLang="en-US" sz="2000" dirty="0"/>
          </a:p>
        </p:txBody>
      </p:sp>
      <p:sp>
        <p:nvSpPr>
          <p:cNvPr id="12" name="矩形 11"/>
          <p:cNvSpPr/>
          <p:nvPr/>
        </p:nvSpPr>
        <p:spPr>
          <a:xfrm>
            <a:off x="1290181" y="2403619"/>
            <a:ext cx="1902470" cy="639012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同学们：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16" name="文本框 15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火灾的危害有哪些？</a:t>
            </a: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315199" y="605223"/>
            <a:ext cx="5647553" cy="564755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火灾的危害有哪些？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79111" y="2455665"/>
            <a:ext cx="576197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sz="1800" dirty="0">
                <a:sym typeface="+mn-lt"/>
              </a:rPr>
              <a:t>火灾对人类的危害是巨大的。火能烧掉茂密的森林和广阔的草原</a:t>
            </a:r>
            <a:r>
              <a:rPr lang="en-US" altLang="zh-CN" sz="1800" dirty="0">
                <a:sym typeface="+mn-lt"/>
              </a:rPr>
              <a:t>,</a:t>
            </a:r>
            <a:r>
              <a:rPr lang="zh-CN" altLang="en-US" sz="1800" dirty="0">
                <a:sym typeface="+mn-lt"/>
              </a:rPr>
              <a:t>还会污染大气，破坏生态环境；</a:t>
            </a:r>
            <a:endParaRPr lang="en-US" altLang="zh-CN" sz="1800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979111" y="3539316"/>
            <a:ext cx="576197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sz="1800" dirty="0">
                <a:sym typeface="+mn-lt"/>
              </a:rPr>
              <a:t>能烧掉人们辛勤劳动创造的房屋、财富</a:t>
            </a:r>
            <a:r>
              <a:rPr lang="en-US" altLang="zh-CN" sz="1800" dirty="0">
                <a:sym typeface="+mn-lt"/>
              </a:rPr>
              <a:t>, </a:t>
            </a:r>
            <a:r>
              <a:rPr lang="zh-CN" altLang="en-US" sz="1800" dirty="0">
                <a:sym typeface="+mn-lt"/>
              </a:rPr>
              <a:t>使大量的生产、生活资料化为灰烬；</a:t>
            </a:r>
            <a:endParaRPr lang="en-US" altLang="zh-CN" sz="1800" dirty="0"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979111" y="4622967"/>
            <a:ext cx="576197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6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sz="1800" dirty="0">
                <a:sym typeface="+mn-lt"/>
              </a:rPr>
              <a:t>火能毁灭人类的历史文 化遗产</a:t>
            </a:r>
            <a:r>
              <a:rPr lang="en-US" altLang="zh-CN" sz="1800" dirty="0">
                <a:sym typeface="+mn-lt"/>
              </a:rPr>
              <a:t>,</a:t>
            </a:r>
            <a:r>
              <a:rPr lang="zh-CN" altLang="en-US" sz="1800" dirty="0">
                <a:sym typeface="+mn-lt"/>
              </a:rPr>
              <a:t>造成无法挽回和弥补的损失；火甚至还会夺去人们的健康和生命。</a:t>
            </a:r>
          </a:p>
        </p:txBody>
      </p:sp>
      <p:sp>
        <p:nvSpPr>
          <p:cNvPr id="15" name="矩形: 圆角 14"/>
          <p:cNvSpPr/>
          <p:nvPr/>
        </p:nvSpPr>
        <p:spPr>
          <a:xfrm>
            <a:off x="1187972" y="2554955"/>
            <a:ext cx="584775" cy="584775"/>
          </a:xfrm>
          <a:prstGeom prst="roundRect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6" name="矩形: 圆角 15"/>
          <p:cNvSpPr/>
          <p:nvPr/>
        </p:nvSpPr>
        <p:spPr>
          <a:xfrm>
            <a:off x="1187972" y="3638606"/>
            <a:ext cx="584775" cy="584775"/>
          </a:xfrm>
          <a:prstGeom prst="roundRect">
            <a:avLst/>
          </a:prstGeom>
          <a:solidFill>
            <a:srgbClr val="C01F20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02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187972" y="4722257"/>
            <a:ext cx="584775" cy="584775"/>
          </a:xfrm>
          <a:prstGeom prst="roundRect">
            <a:avLst/>
          </a:prstGeom>
          <a:solidFill>
            <a:srgbClr val="F8B217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03</a:t>
            </a:r>
            <a:endParaRPr lang="zh-CN" altLang="en-US"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6705600" cy="1902045"/>
          </a:xfrm>
          <a:custGeom>
            <a:avLst/>
            <a:gdLst>
              <a:gd name="connsiteX0" fmla="*/ 1322172 w 6705600"/>
              <a:gd name="connsiteY0" fmla="*/ 0 h 1902045"/>
              <a:gd name="connsiteX1" fmla="*/ 6705600 w 6705600"/>
              <a:gd name="connsiteY1" fmla="*/ 0 h 1902045"/>
              <a:gd name="connsiteX2" fmla="*/ 6705600 w 6705600"/>
              <a:gd name="connsiteY2" fmla="*/ 1902045 h 1902045"/>
              <a:gd name="connsiteX3" fmla="*/ 0 w 6705600"/>
              <a:gd name="connsiteY3" fmla="*/ 1902045 h 1902045"/>
              <a:gd name="connsiteX4" fmla="*/ 0 w 6705600"/>
              <a:gd name="connsiteY4" fmla="*/ 1047253 h 1902045"/>
              <a:gd name="connsiteX5" fmla="*/ 1322172 w 6705600"/>
              <a:gd name="connsiteY5" fmla="*/ 1047253 h 1902045"/>
              <a:gd name="connsiteX6" fmla="*/ 1322172 w 6705600"/>
              <a:gd name="connsiteY6" fmla="*/ 0 h 1902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05600" h="1902045">
                <a:moveTo>
                  <a:pt x="1322172" y="0"/>
                </a:moveTo>
                <a:lnTo>
                  <a:pt x="6705600" y="0"/>
                </a:lnTo>
                <a:lnTo>
                  <a:pt x="6705600" y="1902045"/>
                </a:lnTo>
                <a:lnTo>
                  <a:pt x="0" y="1902045"/>
                </a:lnTo>
                <a:lnTo>
                  <a:pt x="0" y="1047253"/>
                </a:lnTo>
                <a:lnTo>
                  <a:pt x="1322172" y="1047253"/>
                </a:lnTo>
                <a:lnTo>
                  <a:pt x="1322172" y="0"/>
                </a:lnTo>
                <a:close/>
              </a:path>
            </a:pathLst>
          </a:custGeom>
          <a:effectLst>
            <a:outerShdw blurRad="12700" dist="127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5534" y="939808"/>
            <a:ext cx="1886465" cy="5688643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5286" y="4159357"/>
            <a:ext cx="2493480" cy="2469094"/>
          </a:xfrm>
          <a:prstGeom prst="rect">
            <a:avLst/>
          </a:prstGeom>
          <a:effectLst>
            <a:outerShdw blurRad="12700" dist="127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405" y="939808"/>
            <a:ext cx="1485097" cy="148509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120429" y="3364713"/>
            <a:ext cx="3916315" cy="289237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3679"/>
            <a:ext cx="4055633" cy="4784322"/>
          </a:xfrm>
          <a:prstGeom prst="rect">
            <a:avLst/>
          </a:prstGeom>
          <a:effectLst>
            <a:outerShdw blurRad="12700" dist="12700" dir="19200000" algn="bl" rotWithShape="0">
              <a:prstClr val="black">
                <a:alpha val="40000"/>
              </a:prstClr>
            </a:outerShdw>
          </a:effectLst>
        </p:spPr>
      </p:pic>
      <p:sp>
        <p:nvSpPr>
          <p:cNvPr id="32" name="文本框 31"/>
          <p:cNvSpPr txBox="1"/>
          <p:nvPr/>
        </p:nvSpPr>
        <p:spPr>
          <a:xfrm>
            <a:off x="6096000" y="2180419"/>
            <a:ext cx="4488493" cy="17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4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如何预防校园火灾事故发生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398805" y="2396031"/>
            <a:ext cx="236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C01F2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PART 02  :</a:t>
            </a:r>
            <a:endParaRPr lang="zh-CN" altLang="en-US" sz="3600">
              <a:solidFill>
                <a:srgbClr val="C01F20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026949" y="1983783"/>
            <a:ext cx="10138102" cy="3643535"/>
          </a:xfrm>
          <a:prstGeom prst="rect">
            <a:avLst/>
          </a:prstGeom>
          <a:noFill/>
          <a:ln w="25400">
            <a:solidFill>
              <a:srgbClr val="C0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290180" y="3289080"/>
            <a:ext cx="6699577" cy="1852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>
                <a:sym typeface="+mn-lt"/>
              </a:rPr>
              <a:t>你们知道了如何预防校园火灾，但是在火场中该如何正确逃生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你们知道吗</a:t>
            </a:r>
            <a:r>
              <a:rPr lang="en-US" altLang="zh-CN" dirty="0">
                <a:sym typeface="+mn-lt"/>
              </a:rPr>
              <a:t>?</a:t>
            </a:r>
          </a:p>
          <a:p>
            <a:r>
              <a:rPr lang="zh-CN" altLang="en-US" dirty="0">
                <a:sym typeface="+mn-lt"/>
              </a:rPr>
              <a:t>说一说自己的想法吧</a:t>
            </a:r>
            <a:r>
              <a:rPr lang="en-US" altLang="zh-CN" dirty="0">
                <a:sym typeface="+mn-lt"/>
              </a:rPr>
              <a:t>!</a:t>
            </a:r>
            <a:endParaRPr lang="zh-CN" altLang="en-US" dirty="0"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90181" y="2464230"/>
            <a:ext cx="1917968" cy="697424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同学们：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0407" y="1719669"/>
            <a:ext cx="4164644" cy="416464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15" name="文本框 14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如何预防校园火灾？</a:t>
            </a: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1307"/>
            <a:ext cx="12192000" cy="71669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1"/>
            <a:ext cx="12192000" cy="716693"/>
          </a:xfrm>
          <a:prstGeom prst="rect">
            <a:avLst/>
          </a:prstGeom>
          <a:solidFill>
            <a:srgbClr val="A5E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864" y="768895"/>
            <a:ext cx="687165" cy="838467"/>
          </a:xfrm>
          <a:prstGeom prst="rect">
            <a:avLst/>
          </a:prstGeom>
          <a:effectLst>
            <a:outerShdw blurRad="12700" dist="127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文本框 6"/>
          <p:cNvSpPr txBox="1"/>
          <p:nvPr/>
        </p:nvSpPr>
        <p:spPr>
          <a:xfrm>
            <a:off x="1064711" y="1046564"/>
            <a:ext cx="504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如何预防校园火灾？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759" y="1810232"/>
            <a:ext cx="4227441" cy="4515797"/>
          </a:xfrm>
          <a:prstGeom prst="rect">
            <a:avLst/>
          </a:prstGeom>
          <a:effectLst>
            <a:outerShdw blurRad="12700" dist="12700" algn="l" rotWithShape="0">
              <a:prstClr val="black">
                <a:alpha val="40000"/>
              </a:prstClr>
            </a:outerShdw>
          </a:effectLst>
        </p:spPr>
      </p:pic>
      <p:sp>
        <p:nvSpPr>
          <p:cNvPr id="11" name="文本框 10"/>
          <p:cNvSpPr txBox="1"/>
          <p:nvPr/>
        </p:nvSpPr>
        <p:spPr>
          <a:xfrm>
            <a:off x="5359400" y="3442579"/>
            <a:ext cx="5727700" cy="1891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200000"/>
              </a:lnSpc>
              <a:defRPr sz="2000"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dirty="0">
                <a:sym typeface="+mn-lt"/>
              </a:rPr>
              <a:t>听从工作人员指挥有序、快速地逃离火灾现场；火灾逃生时不要乘电梯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要采取弯腰捂鼻前进；身上着火</a:t>
            </a:r>
            <a:r>
              <a:rPr lang="en-US" altLang="zh-CN" dirty="0">
                <a:sym typeface="+mn-lt"/>
              </a:rPr>
              <a:t>,</a:t>
            </a:r>
            <a:r>
              <a:rPr lang="zh-CN" altLang="en-US" dirty="0">
                <a:sym typeface="+mn-lt"/>
              </a:rPr>
              <a:t>可就地打滚或用厚重的衣物压灭火苗；可以躲在有水源的卫生间切忌盲目跳楼逃生。</a:t>
            </a:r>
          </a:p>
        </p:txBody>
      </p:sp>
      <p:sp>
        <p:nvSpPr>
          <p:cNvPr id="13" name="矩形 12"/>
          <p:cNvSpPr/>
          <p:nvPr/>
        </p:nvSpPr>
        <p:spPr>
          <a:xfrm>
            <a:off x="5421684" y="2438908"/>
            <a:ext cx="2325316" cy="708256"/>
          </a:xfrm>
          <a:prstGeom prst="rect">
            <a:avLst/>
          </a:prstGeom>
          <a:solidFill>
            <a:srgbClr val="C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>
                <a:effectLst>
                  <a:outerShdw blurRad="127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消防小知识：</a:t>
            </a: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1663</Words>
  <Application>Microsoft Office PowerPoint</Application>
  <PresentationFormat>宽屏</PresentationFormat>
  <Paragraphs>145</Paragraphs>
  <Slides>28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42" baseType="lpstr">
      <vt:lpstr>Meiryo</vt:lpstr>
      <vt:lpstr>等线</vt:lpstr>
      <vt:lpstr>等线 Light</vt:lpstr>
      <vt:lpstr>思源黑体 CN Medium</vt:lpstr>
      <vt:lpstr>思源黑体 CN Normal</vt:lpstr>
      <vt:lpstr>宋体</vt:lpstr>
      <vt:lpstr>微软雅黑</vt:lpstr>
      <vt:lpstr>字魂115号-刀刀体</vt:lpstr>
      <vt:lpstr>Arial</vt:lpstr>
      <vt:lpstr>Calibri</vt:lpstr>
      <vt:lpstr>Calibri Light</vt:lpstr>
      <vt:lpstr>Wingdings</vt:lpstr>
      <vt:lpstr>第一PPT模板网-WWW.1PPT.COM​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2021-07-15T17:14:34Z</cp:lastPrinted>
  <dcterms:created xsi:type="dcterms:W3CDTF">2021-07-15T17:14:34Z</dcterms:created>
  <dcterms:modified xsi:type="dcterms:W3CDTF">2023-04-12T07:56:13Z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