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2"/>
  </p:notesMasterIdLst>
  <p:sldIdLst>
    <p:sldId id="256" r:id="rId3"/>
    <p:sldId id="309" r:id="rId4"/>
    <p:sldId id="310" r:id="rId5"/>
    <p:sldId id="311" r:id="rId6"/>
    <p:sldId id="312" r:id="rId7"/>
    <p:sldId id="313" r:id="rId8"/>
    <p:sldId id="314" r:id="rId9"/>
    <p:sldId id="318" r:id="rId10"/>
    <p:sldId id="315" r:id="rId11"/>
    <p:sldId id="316" r:id="rId12"/>
    <p:sldId id="317" r:id="rId13"/>
    <p:sldId id="319" r:id="rId14"/>
    <p:sldId id="320" r:id="rId15"/>
    <p:sldId id="321" r:id="rId16"/>
    <p:sldId id="322" r:id="rId17"/>
    <p:sldId id="323" r:id="rId18"/>
    <p:sldId id="324" r:id="rId19"/>
    <p:sldId id="325" r:id="rId20"/>
    <p:sldId id="326" r:id="rId21"/>
  </p:sldIdLst>
  <p:sldSz cx="12192000" cy="6858000"/>
  <p:notesSz cx="6858000" cy="9144000"/>
  <p:custDataLst>
    <p:tags r:id="rId2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60" autoAdjust="0"/>
    <p:restoredTop sz="96314" autoAdjust="0"/>
  </p:normalViewPr>
  <p:slideViewPr>
    <p:cSldViewPr snapToGrid="0" showGuides="1">
      <p:cViewPr varScale="1">
        <p:scale>
          <a:sx n="108" d="100"/>
          <a:sy n="108" d="100"/>
        </p:scale>
        <p:origin x="732" y="114"/>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0EAE6F-DB17-4B9E-993F-09A66DA90A60}" type="datetimeFigureOut">
              <a:rPr lang="zh-CN" altLang="en-US" smtClean="0"/>
              <a:t>2023/3/23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BC4364-4443-4377-9768-95FDCFB3272E}" type="slidenum">
              <a:rPr lang="zh-CN" altLang="en-US" smtClean="0"/>
              <a:t>‹#›</a:t>
            </a:fld>
            <a:endParaRPr lang="zh-CN" altLang="en-US"/>
          </a:p>
        </p:txBody>
      </p:sp>
    </p:spTree>
    <p:extLst>
      <p:ext uri="{BB962C8B-B14F-4D97-AF65-F5344CB8AC3E}">
        <p14:creationId xmlns:p14="http://schemas.microsoft.com/office/powerpoint/2010/main" val="1224957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F0BC4364-4443-4377-9768-95FDCFB3272E}" type="slidenum">
              <a:rPr lang="zh-CN" altLang="en-US" smtClean="0"/>
              <a:t>9</a:t>
            </a:fld>
            <a:endParaRPr lang="zh-CN" altLang="en-US"/>
          </a:p>
        </p:txBody>
      </p:sp>
    </p:spTree>
    <p:extLst>
      <p:ext uri="{BB962C8B-B14F-4D97-AF65-F5344CB8AC3E}">
        <p14:creationId xmlns:p14="http://schemas.microsoft.com/office/powerpoint/2010/main" val="4831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19</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905242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FCF67A6E-8122-4B62-8F37-A0553A7C5C71}" type="datetimeFigureOut">
              <a:rPr lang="zh-CN" altLang="en-US" smtClean="0"/>
              <a:t>2023/3/23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A8438F7-DD24-4487-88FD-A42AD586510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FCF67A6E-8122-4B62-8F37-A0553A7C5C71}" type="datetimeFigureOut">
              <a:rPr lang="zh-CN" altLang="en-US" smtClean="0"/>
              <a:t>2023/3/23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A8438F7-DD24-4487-88FD-A42AD586510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FCF67A6E-8122-4B62-8F37-A0553A7C5C71}" type="datetimeFigureOut">
              <a:rPr lang="zh-CN" altLang="en-US" smtClean="0"/>
              <a:t>2023/3/23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A8438F7-DD24-4487-88FD-A42AD586510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917754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142279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611130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447402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28486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737719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058805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18674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FCF67A6E-8122-4B62-8F37-A0553A7C5C71}" type="datetimeFigureOut">
              <a:rPr lang="zh-CN" altLang="en-US" smtClean="0"/>
              <a:t>2023/3/23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A8438F7-DD24-4487-88FD-A42AD586510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080666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764071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48533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FCF67A6E-8122-4B62-8F37-A0553A7C5C71}" type="datetimeFigureOut">
              <a:rPr lang="zh-CN" altLang="en-US" smtClean="0"/>
              <a:t>2023/3/23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A8438F7-DD24-4487-88FD-A42AD586510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FCF67A6E-8122-4B62-8F37-A0553A7C5C71}" type="datetimeFigureOut">
              <a:rPr lang="zh-CN" altLang="en-US" smtClean="0"/>
              <a:t>2023/3/23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A8438F7-DD24-4487-88FD-A42AD586510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FCF67A6E-8122-4B62-8F37-A0553A7C5C71}" type="datetimeFigureOut">
              <a:rPr lang="zh-CN" altLang="en-US" smtClean="0"/>
              <a:t>2023/3/23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A8438F7-DD24-4487-88FD-A42AD586510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FCF67A6E-8122-4B62-8F37-A0553A7C5C71}" type="datetimeFigureOut">
              <a:rPr lang="zh-CN" altLang="en-US" smtClean="0"/>
              <a:t>2023/3/23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A8438F7-DD24-4487-88FD-A42AD586510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CF67A6E-8122-4B62-8F37-A0553A7C5C71}" type="datetimeFigureOut">
              <a:rPr lang="zh-CN" altLang="en-US" smtClean="0"/>
              <a:t>2023/3/23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A8438F7-DD24-4487-88FD-A42AD586510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FCF67A6E-8122-4B62-8F37-A0553A7C5C71}" type="datetimeFigureOut">
              <a:rPr lang="zh-CN" altLang="en-US" smtClean="0"/>
              <a:t>2023/3/23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A8438F7-DD24-4487-88FD-A42AD586510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FCF67A6E-8122-4B62-8F37-A0553A7C5C71}" type="datetimeFigureOut">
              <a:rPr lang="zh-CN" altLang="en-US" smtClean="0"/>
              <a:t>2023/3/23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A8438F7-DD24-4487-88FD-A42AD586510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file:///D:\qq&#25991;&#20214;\712321467\Image\C2C\Image2\%7b75232B38-A165-1FB7-499C-2E1C792CACB5%7d.png"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F67A6E-8122-4B62-8F37-A0553A7C5C71}" type="datetimeFigureOut">
              <a:rPr lang="zh-CN" altLang="en-US" smtClean="0"/>
              <a:t>2023/3/23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8438F7-DD24-4487-88FD-A42AD586510D}" type="slidenum">
              <a:rPr lang="zh-CN" altLang="en-US" smtClean="0"/>
              <a:t>‹#›</a:t>
            </a:fld>
            <a:endParaRPr lang="zh-CN" altLang="en-US"/>
          </a:p>
        </p:txBody>
      </p:sp>
      <p:pic>
        <p:nvPicPr>
          <p:cNvPr id="7" name="图片 1073743875" descr="学科网 zxxk.com"/>
          <p:cNvPicPr>
            <a:picLocks noChangeAspect="1"/>
          </p:cNvPicPr>
          <p:nvPr/>
        </p:nvPicPr>
        <p:blipFill>
          <a:blip r:link="rId13"/>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538273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7.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9.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9.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9.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8.png"/><Relationship Id="rId7" Type="http://schemas.openxmlformats.org/officeDocument/2006/relationships/image" Target="../media/image20.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9.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2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9.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8.png"/><Relationship Id="rId7" Type="http://schemas.openxmlformats.org/officeDocument/2006/relationships/image" Target="../media/image23.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9.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2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9.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2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9.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27.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9.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8.png"/><Relationship Id="rId7" Type="http://schemas.openxmlformats.org/officeDocument/2006/relationships/image" Target="../media/image28.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9.png"/><Relationship Id="rId4" Type="http://schemas.openxmlformats.org/officeDocument/2006/relationships/image" Target="../media/image5.png"/><Relationship Id="rId9" Type="http://schemas.openxmlformats.org/officeDocument/2006/relationships/image" Target="../media/image30.png"/></Relationships>
</file>

<file path=ppt/slides/_rels/slide19.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9.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9.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9.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8.png"/><Relationship Id="rId7"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9.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9.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9.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8.png"/><Relationship Id="rId7" Type="http://schemas.openxmlformats.org/officeDocument/2006/relationships/image" Target="../media/image1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9.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 Id="rId9"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grpSp>
        <p:nvGrpSpPr>
          <p:cNvPr id="11" name="组合 10"/>
          <p:cNvGrpSpPr/>
          <p:nvPr/>
        </p:nvGrpSpPr>
        <p:grpSpPr>
          <a:xfrm>
            <a:off x="7167" y="3977491"/>
            <a:ext cx="12192000" cy="2036600"/>
            <a:chOff x="0" y="4159880"/>
            <a:chExt cx="12192000" cy="2036600"/>
          </a:xfrm>
        </p:grpSpPr>
        <p:pic>
          <p:nvPicPr>
            <p:cNvPr id="12" name="图片 1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159880"/>
              <a:ext cx="6096000" cy="2036600"/>
            </a:xfrm>
            <a:prstGeom prst="rect">
              <a:avLst/>
            </a:prstGeom>
          </p:spPr>
        </p:pic>
        <p:pic>
          <p:nvPicPr>
            <p:cNvPr id="13" name="图片 1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6096000" y="4159880"/>
              <a:ext cx="6096000" cy="2036600"/>
            </a:xfrm>
            <a:prstGeom prst="rect">
              <a:avLst/>
            </a:prstGeom>
          </p:spPr>
        </p:pic>
      </p:grpSp>
      <p:pic>
        <p:nvPicPr>
          <p:cNvPr id="7" name="图片 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0"/>
            <a:ext cx="3581400" cy="2627889"/>
          </a:xfrm>
          <a:prstGeom prst="rect">
            <a:avLst/>
          </a:prstGeom>
        </p:spPr>
      </p:pic>
      <p:pic>
        <p:nvPicPr>
          <p:cNvPr id="8" name="图片 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6067425"/>
            <a:ext cx="12192000" cy="790575"/>
          </a:xfrm>
          <a:prstGeom prst="rect">
            <a:avLst/>
          </a:prstGeom>
        </p:spPr>
      </p:pic>
      <p:pic>
        <p:nvPicPr>
          <p:cNvPr id="9" name="图片 8"/>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4557620"/>
            <a:ext cx="12192000" cy="1509805"/>
          </a:xfrm>
          <a:prstGeom prst="rect">
            <a:avLst/>
          </a:prstGeom>
        </p:spPr>
      </p:pic>
      <p:sp>
        <p:nvSpPr>
          <p:cNvPr id="15" name="文本框 14"/>
          <p:cNvSpPr txBox="1"/>
          <p:nvPr/>
        </p:nvSpPr>
        <p:spPr>
          <a:xfrm>
            <a:off x="3178627" y="3312453"/>
            <a:ext cx="5834743" cy="307777"/>
          </a:xfrm>
          <a:prstGeom prst="rect">
            <a:avLst/>
          </a:prstGeom>
          <a:noFill/>
        </p:spPr>
        <p:txBody>
          <a:bodyPr wrap="square" rtlCol="0">
            <a:spAutoFit/>
          </a:bodyPr>
          <a:lstStyle/>
          <a:p>
            <a:pPr algn="dist"/>
            <a:r>
              <a:rPr kumimoji="1" lang="en-GB" altLang="zh-CN" sz="1400" b="1">
                <a:solidFill>
                  <a:schemeClr val="tx1">
                    <a:lumMod val="65000"/>
                    <a:lumOff val="35000"/>
                  </a:schemeClr>
                </a:solidFill>
                <a:latin typeface="微软雅黑" panose="020B0503020204020204" pitchFamily="34" charset="-122"/>
                <a:ea typeface="微软雅黑" panose="020B0503020204020204" pitchFamily="34" charset="-122"/>
              </a:rPr>
              <a:t>- BICYCLE    RIDING   TRAINING -</a:t>
            </a:r>
            <a:endParaRPr kumimoji="1" lang="zh-CN" altLang="en-US" sz="1400" b="1">
              <a:solidFill>
                <a:schemeClr val="tx1">
                  <a:lumMod val="65000"/>
                  <a:lumOff val="35000"/>
                </a:schemeClr>
              </a:solidFill>
              <a:latin typeface="微软雅黑" panose="020B0503020204020204" pitchFamily="34" charset="-122"/>
              <a:ea typeface="微软雅黑" panose="020B0503020204020204" pitchFamily="34" charset="-122"/>
            </a:endParaRPr>
          </a:p>
        </p:txBody>
      </p:sp>
      <p:grpSp>
        <p:nvGrpSpPr>
          <p:cNvPr id="17" name="组合 16"/>
          <p:cNvGrpSpPr/>
          <p:nvPr/>
        </p:nvGrpSpPr>
        <p:grpSpPr>
          <a:xfrm>
            <a:off x="1496777" y="1707091"/>
            <a:ext cx="9225602" cy="1465889"/>
            <a:chOff x="1490366" y="1652052"/>
            <a:chExt cx="9225602" cy="1465889"/>
          </a:xfrm>
        </p:grpSpPr>
        <p:sp>
          <p:nvSpPr>
            <p:cNvPr id="14" name="文本框 13"/>
            <p:cNvSpPr txBox="1"/>
            <p:nvPr/>
          </p:nvSpPr>
          <p:spPr>
            <a:xfrm>
              <a:off x="1490366" y="1671391"/>
              <a:ext cx="9225602" cy="1446550"/>
            </a:xfrm>
            <a:prstGeom prst="rect">
              <a:avLst/>
            </a:prstGeom>
            <a:noFill/>
          </p:spPr>
          <p:txBody>
            <a:bodyPr wrap="none" rtlCol="0">
              <a:spAutoFit/>
            </a:bodyPr>
            <a:lstStyle/>
            <a:p>
              <a:pPr algn="ctr"/>
              <a:r>
                <a:rPr kumimoji="1" lang="zh-CN" altLang="en-US" sz="8800" b="1">
                  <a:ln w="127000">
                    <a:solidFill>
                      <a:srgbClr val="44AADF"/>
                    </a:solidFill>
                  </a:ln>
                  <a:solidFill>
                    <a:srgbClr val="44AADF"/>
                  </a:solidFill>
                  <a:effectLst>
                    <a:outerShdw dist="76200" dir="2700000" algn="tl" rotWithShape="0">
                      <a:srgbClr val="002060">
                        <a:alpha val="6000"/>
                      </a:srgbClr>
                    </a:outerShdw>
                  </a:effectLst>
                  <a:latin typeface="锐字真言体免费商用" panose="02010600030101010101" pitchFamily="2" charset="-122"/>
                  <a:ea typeface="锐字真言体免费商用" panose="02010600030101010101" pitchFamily="2" charset="-122"/>
                </a:rPr>
                <a:t>自行车的骑行安全</a:t>
              </a:r>
            </a:p>
          </p:txBody>
        </p:sp>
        <p:sp>
          <p:nvSpPr>
            <p:cNvPr id="16" name="文本框 15"/>
            <p:cNvSpPr txBox="1"/>
            <p:nvPr/>
          </p:nvSpPr>
          <p:spPr>
            <a:xfrm>
              <a:off x="1496778" y="1652052"/>
              <a:ext cx="9212778" cy="1446550"/>
            </a:xfrm>
            <a:prstGeom prst="rect">
              <a:avLst/>
            </a:prstGeom>
            <a:noFill/>
          </p:spPr>
          <p:txBody>
            <a:bodyPr wrap="none" rtlCol="0">
              <a:spAutoFit/>
            </a:bodyPr>
            <a:lstStyle/>
            <a:p>
              <a:pPr algn="ctr"/>
              <a:r>
                <a:rPr kumimoji="1" lang="zh-CN" altLang="en-US" sz="8800" dirty="0">
                  <a:solidFill>
                    <a:schemeClr val="bg1"/>
                  </a:solidFill>
                  <a:effectLst>
                    <a:outerShdw dist="76200" dir="2700000" algn="tl" rotWithShape="0">
                      <a:srgbClr val="002060">
                        <a:alpha val="6000"/>
                      </a:srgbClr>
                    </a:outerShdw>
                  </a:effectLst>
                  <a:latin typeface="锐字真言体免费商用" panose="02010600030101010101" pitchFamily="2" charset="-122"/>
                  <a:ea typeface="锐字真言体免费商用" panose="02010600030101010101" pitchFamily="2" charset="-122"/>
                </a:rPr>
                <a:t>自行车的骑行安全</a:t>
              </a:r>
            </a:p>
          </p:txBody>
        </p:sp>
      </p:grpSp>
      <p:sp>
        <p:nvSpPr>
          <p:cNvPr id="18" name="文本框 17"/>
          <p:cNvSpPr txBox="1"/>
          <p:nvPr/>
        </p:nvSpPr>
        <p:spPr>
          <a:xfrm>
            <a:off x="3958990" y="1024596"/>
            <a:ext cx="4288353" cy="584775"/>
          </a:xfrm>
          <a:prstGeom prst="rect">
            <a:avLst/>
          </a:prstGeom>
          <a:solidFill>
            <a:srgbClr val="0070C0">
              <a:alpha val="50000"/>
            </a:srgbClr>
          </a:solidFill>
        </p:spPr>
        <p:txBody>
          <a:bodyPr wrap="none" rtlCol="0">
            <a:spAutoFit/>
          </a:bodyPr>
          <a:lstStyle/>
          <a:p>
            <a:r>
              <a:rPr kumimoji="1" lang="zh-CN" altLang="en-US" sz="3200" b="1">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交通安全宣传主题班会</a:t>
            </a:r>
          </a:p>
        </p:txBody>
      </p:sp>
      <p:pic>
        <p:nvPicPr>
          <p:cNvPr id="21" name="图片 20"/>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93269" y="3311205"/>
            <a:ext cx="3200406" cy="3200406"/>
          </a:xfrm>
          <a:prstGeom prst="rect">
            <a:avLst/>
          </a:prstGeom>
        </p:spPr>
      </p:pic>
      <p:pic>
        <p:nvPicPr>
          <p:cNvPr id="23" name="图片 22"/>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flipH="1">
            <a:off x="8650116" y="3819332"/>
            <a:ext cx="2848613" cy="284861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nodeType="afterGroup">
                            <p:stCondLst>
                              <p:cond delay="500"/>
                            </p:stCondLst>
                            <p:childTnLst>
                              <p:par>
                                <p:cTn id="9" presetID="42"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childTnLst>
                          </p:cTn>
                        </p:par>
                        <p:par>
                          <p:cTn id="14" fill="hold" nodeType="afterGroup">
                            <p:stCondLst>
                              <p:cond delay="1500"/>
                            </p:stCondLst>
                            <p:childTnLst>
                              <p:par>
                                <p:cTn id="15" presetID="42" presetClass="entr" presetSubtype="0" fill="hold"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2500"/>
                            </p:stCondLst>
                            <p:childTnLst>
                              <p:par>
                                <p:cTn id="21" presetID="22" presetClass="entr" presetSubtype="4" fill="hold"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down)">
                                      <p:cBhvr>
                                        <p:cTn id="23" dur="500"/>
                                        <p:tgtEl>
                                          <p:spTgt spid="11"/>
                                        </p:tgtEl>
                                      </p:cBhvr>
                                    </p:animEffect>
                                  </p:childTnLst>
                                </p:cTn>
                              </p:par>
                            </p:childTnLst>
                          </p:cTn>
                        </p:par>
                        <p:par>
                          <p:cTn id="24" fill="hold" nodeType="afterGroup">
                            <p:stCondLst>
                              <p:cond delay="3000"/>
                            </p:stCondLst>
                            <p:childTnLst>
                              <p:par>
                                <p:cTn id="25" presetID="5" presetClass="entr" presetSubtype="10"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checkerboard(across)">
                                      <p:cBhvr>
                                        <p:cTn id="27" dur="500"/>
                                        <p:tgtEl>
                                          <p:spTgt spid="18"/>
                                        </p:tgtEl>
                                      </p:cBhvr>
                                    </p:animEffect>
                                  </p:childTnLst>
                                </p:cTn>
                              </p:par>
                            </p:childTnLst>
                          </p:cTn>
                        </p:par>
                        <p:par>
                          <p:cTn id="28" fill="hold" nodeType="afterGroup">
                            <p:stCondLst>
                              <p:cond delay="3500"/>
                            </p:stCondLst>
                            <p:childTnLst>
                              <p:par>
                                <p:cTn id="29" presetID="53" presetClass="entr" presetSubtype="0" fill="hold" nodeType="after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p:cTn id="31" dur="500" fill="hold"/>
                                        <p:tgtEl>
                                          <p:spTgt spid="17"/>
                                        </p:tgtEl>
                                        <p:attrNameLst>
                                          <p:attrName>ppt_w</p:attrName>
                                        </p:attrNameLst>
                                      </p:cBhvr>
                                      <p:tavLst>
                                        <p:tav tm="0">
                                          <p:val>
                                            <p:fltVal val="0"/>
                                          </p:val>
                                        </p:tav>
                                        <p:tav tm="100000">
                                          <p:val>
                                            <p:strVal val="#ppt_w"/>
                                          </p:val>
                                        </p:tav>
                                      </p:tavLst>
                                    </p:anim>
                                    <p:anim calcmode="lin" valueType="num">
                                      <p:cBhvr>
                                        <p:cTn id="32" dur="500" fill="hold"/>
                                        <p:tgtEl>
                                          <p:spTgt spid="17"/>
                                        </p:tgtEl>
                                        <p:attrNameLst>
                                          <p:attrName>ppt_h</p:attrName>
                                        </p:attrNameLst>
                                      </p:cBhvr>
                                      <p:tavLst>
                                        <p:tav tm="0">
                                          <p:val>
                                            <p:fltVal val="0"/>
                                          </p:val>
                                        </p:tav>
                                        <p:tav tm="100000">
                                          <p:val>
                                            <p:strVal val="#ppt_h"/>
                                          </p:val>
                                        </p:tav>
                                      </p:tavLst>
                                    </p:anim>
                                    <p:animEffect transition="in" filter="fade">
                                      <p:cBhvr>
                                        <p:cTn id="33" dur="500"/>
                                        <p:tgtEl>
                                          <p:spTgt spid="17"/>
                                        </p:tgtEl>
                                      </p:cBhvr>
                                    </p:animEffect>
                                  </p:childTnLst>
                                </p:cTn>
                              </p:par>
                            </p:childTnLst>
                          </p:cTn>
                        </p:par>
                        <p:par>
                          <p:cTn id="34" fill="hold" nodeType="afterGroup">
                            <p:stCondLst>
                              <p:cond delay="4000"/>
                            </p:stCondLst>
                            <p:childTnLst>
                              <p:par>
                                <p:cTn id="35" presetID="5" presetClass="entr" presetSubtype="10" fill="hold" grpId="0" nodeType="after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checkerboard(across)">
                                      <p:cBhvr>
                                        <p:cTn id="37" dur="500"/>
                                        <p:tgtEl>
                                          <p:spTgt spid="15"/>
                                        </p:tgtEl>
                                      </p:cBhvr>
                                    </p:animEffect>
                                  </p:childTnLst>
                                </p:cTn>
                              </p:par>
                            </p:childTnLst>
                          </p:cTn>
                        </p:par>
                        <p:par>
                          <p:cTn id="38" fill="hold" nodeType="afterGroup">
                            <p:stCondLst>
                              <p:cond delay="4500"/>
                            </p:stCondLst>
                            <p:childTnLst>
                              <p:par>
                                <p:cTn id="39" presetID="2" presetClass="entr" presetSubtype="2" fill="hold" nodeType="after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additive="base">
                                        <p:cTn id="41" dur="750" fill="hold"/>
                                        <p:tgtEl>
                                          <p:spTgt spid="23"/>
                                        </p:tgtEl>
                                        <p:attrNameLst>
                                          <p:attrName>ppt_x</p:attrName>
                                        </p:attrNameLst>
                                      </p:cBhvr>
                                      <p:tavLst>
                                        <p:tav tm="0">
                                          <p:val>
                                            <p:strVal val="1+#ppt_w/2"/>
                                          </p:val>
                                        </p:tav>
                                        <p:tav tm="100000">
                                          <p:val>
                                            <p:strVal val="#ppt_x"/>
                                          </p:val>
                                        </p:tav>
                                      </p:tavLst>
                                    </p:anim>
                                    <p:anim calcmode="lin" valueType="num">
                                      <p:cBhvr additive="base">
                                        <p:cTn id="42" dur="750" fill="hold"/>
                                        <p:tgtEl>
                                          <p:spTgt spid="23"/>
                                        </p:tgtEl>
                                        <p:attrNameLst>
                                          <p:attrName>ppt_y</p:attrName>
                                        </p:attrNameLst>
                                      </p:cBhvr>
                                      <p:tavLst>
                                        <p:tav tm="0">
                                          <p:val>
                                            <p:strVal val="#ppt_y"/>
                                          </p:val>
                                        </p:tav>
                                        <p:tav tm="100000">
                                          <p:val>
                                            <p:strVal val="#ppt_y"/>
                                          </p:val>
                                        </p:tav>
                                      </p:tavLst>
                                    </p:anim>
                                  </p:childTnLst>
                                </p:cTn>
                              </p:par>
                            </p:childTnLst>
                          </p:cTn>
                        </p:par>
                        <p:par>
                          <p:cTn id="43" fill="hold" nodeType="afterGroup">
                            <p:stCondLst>
                              <p:cond delay="5250"/>
                            </p:stCondLst>
                            <p:childTnLst>
                              <p:par>
                                <p:cTn id="44" presetID="22" presetClass="entr" presetSubtype="4" fill="hold" nodeType="after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wipe(down)">
                                      <p:cBhvr>
                                        <p:cTn id="4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193245"/>
              <a:ext cx="12192000" cy="1651651"/>
            </a:xfrm>
            <a:prstGeom prst="rect">
              <a:avLst/>
            </a:prstGeom>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1"/>
            <a:ext cx="2403354" cy="1763486"/>
          </a:xfrm>
          <a:prstGeom prst="rect">
            <a:avLst/>
          </a:prstGeom>
        </p:spPr>
      </p:pic>
      <p:pic>
        <p:nvPicPr>
          <p:cNvPr id="8" name="图片 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6067425"/>
            <a:ext cx="12192000" cy="790575"/>
          </a:xfrm>
          <a:prstGeom prst="rect">
            <a:avLst/>
          </a:prstGeom>
        </p:spPr>
      </p:pic>
      <p:grpSp>
        <p:nvGrpSpPr>
          <p:cNvPr id="10" name="组合 9"/>
          <p:cNvGrpSpPr/>
          <p:nvPr/>
        </p:nvGrpSpPr>
        <p:grpSpPr>
          <a:xfrm>
            <a:off x="1201677" y="192488"/>
            <a:ext cx="9427233" cy="5715605"/>
            <a:chOff x="961210" y="-28821"/>
            <a:chExt cx="9427233" cy="5715605"/>
          </a:xfrm>
        </p:grpSpPr>
        <p:pic>
          <p:nvPicPr>
            <p:cNvPr id="11" name="图片 10"/>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rot="21399894">
              <a:off x="961210" y="-28821"/>
              <a:ext cx="9427233" cy="5715605"/>
            </a:xfrm>
            <a:prstGeom prst="rect">
              <a:avLst/>
            </a:prstGeom>
          </p:spPr>
        </p:pic>
        <p:sp>
          <p:nvSpPr>
            <p:cNvPr id="12" name="主题班会-2"/>
            <p:cNvSpPr txBox="1"/>
            <p:nvPr/>
          </p:nvSpPr>
          <p:spPr>
            <a:xfrm>
              <a:off x="1439873" y="1671179"/>
              <a:ext cx="2596666" cy="584775"/>
            </a:xfrm>
            <a:prstGeom prst="rect">
              <a:avLst/>
            </a:prstGeom>
            <a:noFill/>
          </p:spPr>
          <p:txBody>
            <a:bodyPr wrap="square" rtlCol="0">
              <a:spAutoFit/>
            </a:bodyPr>
            <a:lstStyle>
              <a:defPPr>
                <a:defRPr lang="zh-CN"/>
              </a:defPPr>
              <a:lvl1pPr>
                <a:defRPr sz="3200">
                  <a:solidFill>
                    <a:sysClr val="windowText" lastClr="000000"/>
                  </a:solidFill>
                  <a:latin typeface="优设标题黑" panose="00000500000000000000" pitchFamily="2" charset="-122"/>
                  <a:ea typeface="优设标题黑" panose="00000500000000000000" pitchFamily="2" charset="-122"/>
                </a:defRPr>
              </a:lvl1pPr>
            </a:lstStyle>
            <a:p>
              <a:r>
                <a:rPr lang="en-US" altLang="zh-CN" b="1">
                  <a:solidFill>
                    <a:srgbClr val="44AADF"/>
                  </a:solidFill>
                  <a:latin typeface="微软雅黑" panose="020B0503020204020204" pitchFamily="34" charset="-122"/>
                  <a:ea typeface="微软雅黑" panose="020B0503020204020204" pitchFamily="34" charset="-122"/>
                </a:rPr>
                <a:t>【</a:t>
              </a:r>
              <a:r>
                <a:rPr lang="zh-CN" altLang="en-US" b="1">
                  <a:solidFill>
                    <a:srgbClr val="44AADF"/>
                  </a:solidFill>
                  <a:latin typeface="微软雅黑" panose="020B0503020204020204" pitchFamily="34" charset="-122"/>
                  <a:ea typeface="微软雅黑" panose="020B0503020204020204" pitchFamily="34" charset="-122"/>
                </a:rPr>
                <a:t>案例呈现</a:t>
              </a:r>
              <a:r>
                <a:rPr lang="en-US" altLang="zh-CN" b="1">
                  <a:solidFill>
                    <a:srgbClr val="44AADF"/>
                  </a:solidFill>
                  <a:latin typeface="微软雅黑" panose="020B0503020204020204" pitchFamily="34" charset="-122"/>
                  <a:ea typeface="微软雅黑" panose="020B0503020204020204" pitchFamily="34" charset="-122"/>
                </a:rPr>
                <a:t>】</a:t>
              </a:r>
            </a:p>
          </p:txBody>
        </p:sp>
      </p:grpSp>
      <p:sp>
        <p:nvSpPr>
          <p:cNvPr id="13" name="文本框 12"/>
          <p:cNvSpPr txBox="1"/>
          <p:nvPr/>
        </p:nvSpPr>
        <p:spPr>
          <a:xfrm>
            <a:off x="1893554" y="2606264"/>
            <a:ext cx="8317246" cy="2584450"/>
          </a:xfrm>
          <a:prstGeom prst="rect">
            <a:avLst/>
          </a:prstGeom>
          <a:noFill/>
        </p:spPr>
        <p:txBody>
          <a:bodyPr wrap="square">
            <a:spAutoFit/>
          </a:bodyPr>
          <a:lstStyle/>
          <a:p>
            <a:pPr lvl="0">
              <a:lnSpc>
                <a:spcPct val="150000"/>
              </a:lnSpc>
            </a:pPr>
            <a:r>
              <a:rPr lang="zh-CN" altLang="en-US" sz="1800">
                <a:solidFill>
                  <a:schemeClr val="tx1">
                    <a:lumMod val="75000"/>
                    <a:lumOff val="25000"/>
                  </a:schemeClr>
                </a:solidFill>
                <a:latin typeface="微软雅黑" panose="020B0503020204020204" pitchFamily="34" charset="-122"/>
                <a:ea typeface="微软雅黑" panose="020B0503020204020204" pitchFamily="34" charset="-122"/>
              </a:rPr>
              <a:t>据劳动报网站报道，</a:t>
            </a:r>
            <a:r>
              <a:rPr lang="en-US" altLang="zh-CN" sz="1800">
                <a:solidFill>
                  <a:schemeClr val="tx1">
                    <a:lumMod val="75000"/>
                    <a:lumOff val="25000"/>
                  </a:schemeClr>
                </a:solidFill>
                <a:latin typeface="微软雅黑" panose="020B0503020204020204" pitchFamily="34" charset="-122"/>
                <a:ea typeface="微软雅黑" panose="020B0503020204020204" pitchFamily="34" charset="-122"/>
              </a:rPr>
              <a:t>3</a:t>
            </a:r>
            <a:r>
              <a:rPr lang="zh-CN" altLang="en-US" sz="1800">
                <a:solidFill>
                  <a:schemeClr val="tx1">
                    <a:lumMod val="75000"/>
                    <a:lumOff val="25000"/>
                  </a:schemeClr>
                </a:solidFill>
                <a:latin typeface="微软雅黑" panose="020B0503020204020204" pitchFamily="34" charset="-122"/>
                <a:ea typeface="微软雅黑" panose="020B0503020204020204" pitchFamily="34" charset="-122"/>
              </a:rPr>
              <a:t>月</a:t>
            </a:r>
            <a:r>
              <a:rPr lang="en-US" altLang="zh-CN" sz="1800">
                <a:solidFill>
                  <a:schemeClr val="tx1">
                    <a:lumMod val="75000"/>
                    <a:lumOff val="25000"/>
                  </a:schemeClr>
                </a:solidFill>
                <a:latin typeface="微软雅黑" panose="020B0503020204020204" pitchFamily="34" charset="-122"/>
                <a:ea typeface="微软雅黑" panose="020B0503020204020204" pitchFamily="34" charset="-122"/>
              </a:rPr>
              <a:t>27</a:t>
            </a:r>
            <a:r>
              <a:rPr lang="zh-CN" altLang="en-US" sz="1800">
                <a:solidFill>
                  <a:schemeClr val="tx1">
                    <a:lumMod val="75000"/>
                    <a:lumOff val="25000"/>
                  </a:schemeClr>
                </a:solidFill>
                <a:latin typeface="微软雅黑" panose="020B0503020204020204" pitchFamily="34" charset="-122"/>
                <a:ea typeface="微软雅黑" panose="020B0503020204020204" pitchFamily="34" charset="-122"/>
              </a:rPr>
              <a:t>，一位年仅</a:t>
            </a:r>
            <a:r>
              <a:rPr lang="en-US" altLang="zh-CN" sz="1800">
                <a:solidFill>
                  <a:schemeClr val="tx1">
                    <a:lumMod val="75000"/>
                    <a:lumOff val="25000"/>
                  </a:schemeClr>
                </a:solidFill>
                <a:latin typeface="微软雅黑" panose="020B0503020204020204" pitchFamily="34" charset="-122"/>
                <a:ea typeface="微软雅黑" panose="020B0503020204020204" pitchFamily="34" charset="-122"/>
              </a:rPr>
              <a:t>11</a:t>
            </a:r>
            <a:r>
              <a:rPr lang="zh-CN" altLang="en-US" sz="1800">
                <a:solidFill>
                  <a:schemeClr val="tx1">
                    <a:lumMod val="75000"/>
                    <a:lumOff val="25000"/>
                  </a:schemeClr>
                </a:solidFill>
                <a:latin typeface="微软雅黑" panose="020B0503020204020204" pitchFamily="34" charset="-122"/>
                <a:ea typeface="微软雅黑" panose="020B0503020204020204" pitchFamily="34" charset="-122"/>
              </a:rPr>
              <a:t>岁的男生在共享单车骑行过程中被客车卷入车底身亡。这也是目前发生在上海的首例不满</a:t>
            </a:r>
            <a:r>
              <a:rPr lang="en-US" altLang="zh-CN" sz="1800">
                <a:solidFill>
                  <a:schemeClr val="tx1">
                    <a:lumMod val="75000"/>
                    <a:lumOff val="25000"/>
                  </a:schemeClr>
                </a:solidFill>
                <a:latin typeface="微软雅黑" panose="020B0503020204020204" pitchFamily="34" charset="-122"/>
                <a:ea typeface="微软雅黑" panose="020B0503020204020204" pitchFamily="34" charset="-122"/>
              </a:rPr>
              <a:t>12</a:t>
            </a:r>
            <a:r>
              <a:rPr lang="zh-CN" altLang="en-US" sz="1800">
                <a:solidFill>
                  <a:schemeClr val="tx1">
                    <a:lumMod val="75000"/>
                    <a:lumOff val="25000"/>
                  </a:schemeClr>
                </a:solidFill>
                <a:latin typeface="微软雅黑" panose="020B0503020204020204" pitchFamily="34" charset="-122"/>
                <a:ea typeface="微软雅黑" panose="020B0503020204020204" pitchFamily="34" charset="-122"/>
              </a:rPr>
              <a:t>周岁未成年人使用共享单车致死案例</a:t>
            </a:r>
            <a:br>
              <a:rPr lang="zh-CN" altLang="en-US" sz="1800">
                <a:solidFill>
                  <a:schemeClr val="tx1">
                    <a:lumMod val="75000"/>
                    <a:lumOff val="25000"/>
                  </a:schemeClr>
                </a:solidFill>
                <a:latin typeface="微软雅黑" panose="020B0503020204020204" pitchFamily="34" charset="-122"/>
                <a:ea typeface="微软雅黑" panose="020B0503020204020204" pitchFamily="34" charset="-122"/>
              </a:rPr>
            </a:br>
            <a:r>
              <a:rPr lang="zh-CN" altLang="en-US" sz="1800">
                <a:solidFill>
                  <a:schemeClr val="tx1">
                    <a:lumMod val="75000"/>
                    <a:lumOff val="25000"/>
                  </a:schemeClr>
                </a:solidFill>
                <a:latin typeface="微软雅黑" panose="020B0503020204020204" pitchFamily="34" charset="-122"/>
                <a:ea typeface="微软雅黑" panose="020B0503020204020204" pitchFamily="34" charset="-122"/>
              </a:rPr>
              <a:t>相关条例规定</a:t>
            </a:r>
            <a:r>
              <a:rPr lang="en-US" altLang="zh-CN" sz="1800">
                <a:solidFill>
                  <a:schemeClr val="tx1">
                    <a:lumMod val="75000"/>
                    <a:lumOff val="25000"/>
                  </a:schemeClr>
                </a:solidFill>
                <a:latin typeface="微软雅黑" panose="020B0503020204020204" pitchFamily="34" charset="-122"/>
                <a:ea typeface="微软雅黑" panose="020B0503020204020204" pitchFamily="34" charset="-122"/>
              </a:rPr>
              <a:t>12</a:t>
            </a:r>
            <a:r>
              <a:rPr lang="zh-CN" altLang="en-US" sz="1800">
                <a:solidFill>
                  <a:schemeClr val="tx1">
                    <a:lumMod val="75000"/>
                    <a:lumOff val="25000"/>
                  </a:schemeClr>
                </a:solidFill>
                <a:latin typeface="微软雅黑" panose="020B0503020204020204" pitchFamily="34" charset="-122"/>
                <a:ea typeface="微软雅黑" panose="020B0503020204020204" pitchFamily="34" charset="-122"/>
              </a:rPr>
              <a:t>岁以下儿童严禁驾驶自行车。对于这一事故的责任方的鉴定，法律人士表示，责任主体是复杂的、多方的，既包括单车的所有者，也包括提供单车的提供人、未成年人的监管者以及交通事故的肇事方、路口的施工单位等。</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193245"/>
              <a:ext cx="12192000" cy="1651651"/>
            </a:xfrm>
            <a:prstGeom prst="rect">
              <a:avLst/>
            </a:prstGeom>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1"/>
            <a:ext cx="2403354" cy="1763486"/>
          </a:xfrm>
          <a:prstGeom prst="rect">
            <a:avLst/>
          </a:prstGeom>
        </p:spPr>
      </p:pic>
      <p:pic>
        <p:nvPicPr>
          <p:cNvPr id="8" name="图片 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6067425"/>
            <a:ext cx="12192000" cy="790575"/>
          </a:xfrm>
          <a:prstGeom prst="rect">
            <a:avLst/>
          </a:prstGeom>
        </p:spPr>
      </p:pic>
      <p:grpSp>
        <p:nvGrpSpPr>
          <p:cNvPr id="11" name="组合 10"/>
          <p:cNvGrpSpPr/>
          <p:nvPr/>
        </p:nvGrpSpPr>
        <p:grpSpPr>
          <a:xfrm>
            <a:off x="1140611" y="1865790"/>
            <a:ext cx="6096000" cy="3220594"/>
            <a:chOff x="1140611" y="1865790"/>
            <a:chExt cx="6096000" cy="3220594"/>
          </a:xfrm>
        </p:grpSpPr>
        <p:sp>
          <p:nvSpPr>
            <p:cNvPr id="10" name="文本框 9"/>
            <p:cNvSpPr txBox="1"/>
            <p:nvPr/>
          </p:nvSpPr>
          <p:spPr>
            <a:xfrm>
              <a:off x="1201677" y="1865790"/>
              <a:ext cx="3831771" cy="461665"/>
            </a:xfrm>
            <a:prstGeom prst="rect">
              <a:avLst/>
            </a:prstGeom>
            <a:solidFill>
              <a:srgbClr val="44AADF"/>
            </a:solidFill>
            <a:ln>
              <a:solidFill>
                <a:srgbClr val="44AADF"/>
              </a:solidFill>
            </a:ln>
          </p:spPr>
          <p:txBody>
            <a:bodyPr wrap="square">
              <a:spAutoFit/>
            </a:bodyPr>
            <a:lstStyle/>
            <a:p>
              <a:pPr marL="342900" indent="-342900">
                <a:buFont typeface="Wingdings" panose="05000000000000000000" pitchFamily="2" charset="2"/>
                <a:buChar char="l"/>
              </a:pPr>
              <a:r>
                <a:rPr lang="zh-CN" altLang="en-US" sz="24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发生交通事故怎么办？</a:t>
              </a:r>
              <a:endParaRPr lang="en-US" altLang="zh-CN" sz="24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2" name="文本框 11"/>
            <p:cNvSpPr txBox="1"/>
            <p:nvPr/>
          </p:nvSpPr>
          <p:spPr>
            <a:xfrm>
              <a:off x="1140611" y="2549984"/>
              <a:ext cx="6096000" cy="2536400"/>
            </a:xfrm>
            <a:prstGeom prst="rect">
              <a:avLst/>
            </a:prstGeom>
            <a:noFill/>
          </p:spPr>
          <p:txBody>
            <a:bodyPr wrap="square">
              <a:spAutoFit/>
            </a:bodyPr>
            <a:lstStyle/>
            <a:p>
              <a:pPr marL="342900" indent="-342900">
                <a:lnSpc>
                  <a:spcPct val="150000"/>
                </a:lnSpc>
                <a:buClr>
                  <a:srgbClr val="44AADF"/>
                </a:buClr>
                <a:buFont typeface="+mj-lt"/>
                <a:buAutoNum type="arabicPeriod"/>
                <a:defRPr/>
              </a:pPr>
              <a:r>
                <a:rPr lang="zh-CN" altLang="en-US" sz="1800" noProof="1">
                  <a:latin typeface="微软雅黑" panose="020B0503020204020204" pitchFamily="34" charset="-122"/>
                  <a:ea typeface="微软雅黑" panose="020B0503020204020204" pitchFamily="34" charset="-122"/>
                  <a:cs typeface="Open Sans Light" panose="020B0306030504020204" pitchFamily="34" charset="0"/>
                </a:rPr>
                <a:t>应积极组织抢救和自救，同时打电话</a:t>
              </a:r>
              <a:r>
                <a:rPr lang="en-US" altLang="zh-CN" sz="1800" noProof="1">
                  <a:latin typeface="微软雅黑" panose="020B0503020204020204" pitchFamily="34" charset="-122"/>
                  <a:ea typeface="微软雅黑" panose="020B0503020204020204" pitchFamily="34" charset="-122"/>
                  <a:cs typeface="Open Sans Light" panose="020B0306030504020204" pitchFamily="34" charset="0"/>
                </a:rPr>
                <a:t>122</a:t>
              </a:r>
              <a:r>
                <a:rPr lang="zh-CN" altLang="en-US" sz="1800" noProof="1">
                  <a:latin typeface="微软雅黑" panose="020B0503020204020204" pitchFamily="34" charset="-122"/>
                  <a:ea typeface="微软雅黑" panose="020B0503020204020204" pitchFamily="34" charset="-122"/>
                  <a:cs typeface="Open Sans Light" panose="020B0306030504020204" pitchFamily="34" charset="0"/>
                </a:rPr>
                <a:t>和</a:t>
              </a:r>
              <a:r>
                <a:rPr lang="en-US" altLang="zh-CN" sz="1800" noProof="1">
                  <a:latin typeface="微软雅黑" panose="020B0503020204020204" pitchFamily="34" charset="-122"/>
                  <a:ea typeface="微软雅黑" panose="020B0503020204020204" pitchFamily="34" charset="-122"/>
                  <a:cs typeface="Open Sans Light" panose="020B0306030504020204" pitchFamily="34" charset="0"/>
                </a:rPr>
                <a:t>110 </a:t>
              </a:r>
              <a:r>
                <a:rPr lang="zh-CN" altLang="en-US" sz="1800" noProof="1">
                  <a:latin typeface="微软雅黑" panose="020B0503020204020204" pitchFamily="34" charset="-122"/>
                  <a:ea typeface="微软雅黑" panose="020B0503020204020204" pitchFamily="34" charset="-122"/>
                  <a:cs typeface="Open Sans Light" panose="020B0306030504020204" pitchFamily="34" charset="0"/>
                </a:rPr>
                <a:t>报警</a:t>
              </a:r>
            </a:p>
            <a:p>
              <a:pPr marL="342900" indent="-342900">
                <a:lnSpc>
                  <a:spcPct val="150000"/>
                </a:lnSpc>
                <a:buClr>
                  <a:srgbClr val="44AADF"/>
                </a:buClr>
                <a:buFont typeface="+mj-lt"/>
                <a:buAutoNum type="arabicPeriod"/>
                <a:defRPr/>
              </a:pPr>
              <a:r>
                <a:rPr lang="zh-CN" altLang="en-US" sz="1800" noProof="1">
                  <a:latin typeface="微软雅黑" panose="020B0503020204020204" pitchFamily="34" charset="-122"/>
                  <a:ea typeface="微软雅黑" panose="020B0503020204020204" pitchFamily="34" charset="-122"/>
                  <a:cs typeface="Open Sans Light" panose="020B0306030504020204" pitchFamily="34" charset="0"/>
                </a:rPr>
                <a:t>受伤的应立即通知急救中心</a:t>
              </a:r>
              <a:r>
                <a:rPr lang="en-US" altLang="zh-CN" sz="1800" noProof="1">
                  <a:latin typeface="微软雅黑" panose="020B0503020204020204" pitchFamily="34" charset="-122"/>
                  <a:ea typeface="微软雅黑" panose="020B0503020204020204" pitchFamily="34" charset="-122"/>
                  <a:cs typeface="Open Sans Light" panose="020B0306030504020204" pitchFamily="34" charset="0"/>
                </a:rPr>
                <a:t>112</a:t>
              </a:r>
              <a:r>
                <a:rPr lang="zh-CN" altLang="en-US" sz="1800" noProof="1">
                  <a:latin typeface="微软雅黑" panose="020B0503020204020204" pitchFamily="34" charset="-122"/>
                  <a:ea typeface="微软雅黑" panose="020B0503020204020204" pitchFamily="34" charset="-122"/>
                  <a:cs typeface="Open Sans Light" panose="020B0306030504020204" pitchFamily="34" charset="0"/>
                </a:rPr>
                <a:t>，或请求路人帮助拦车送医院抢救</a:t>
              </a:r>
            </a:p>
            <a:p>
              <a:pPr marL="342900" indent="-342900">
                <a:lnSpc>
                  <a:spcPct val="150000"/>
                </a:lnSpc>
                <a:buClr>
                  <a:srgbClr val="44AADF"/>
                </a:buClr>
                <a:buFont typeface="+mj-lt"/>
                <a:buAutoNum type="arabicPeriod"/>
                <a:defRPr/>
              </a:pPr>
              <a:r>
                <a:rPr lang="zh-CN" altLang="en-US" sz="1800" noProof="1">
                  <a:latin typeface="微软雅黑" panose="020B0503020204020204" pitchFamily="34" charset="-122"/>
                  <a:ea typeface="微软雅黑" panose="020B0503020204020204" pitchFamily="34" charset="-122"/>
                  <a:cs typeface="Open Sans Light" panose="020B0306030504020204" pitchFamily="34" charset="0"/>
                </a:rPr>
                <a:t>通知学校老师或监护人；未受伤的同学应懂得保护现场的重要性</a:t>
              </a:r>
            </a:p>
            <a:p>
              <a:pPr marL="342900" indent="-342900">
                <a:lnSpc>
                  <a:spcPct val="150000"/>
                </a:lnSpc>
                <a:buClr>
                  <a:srgbClr val="44AADF"/>
                </a:buClr>
                <a:buFont typeface="+mj-lt"/>
                <a:buAutoNum type="arabicPeriod"/>
                <a:defRPr/>
              </a:pPr>
              <a:r>
                <a:rPr lang="zh-CN" altLang="en-US" sz="1800" noProof="1">
                  <a:latin typeface="微软雅黑" panose="020B0503020204020204" pitchFamily="34" charset="-122"/>
                  <a:ea typeface="微软雅黑" panose="020B0503020204020204" pitchFamily="34" charset="-122"/>
                  <a:cs typeface="Open Sans Light" panose="020B0306030504020204" pitchFamily="34" charset="0"/>
                </a:rPr>
                <a:t>等交警叔叔赶来处置交通事故</a:t>
              </a:r>
              <a:endParaRPr lang="en-US" altLang="zh-CN" sz="1800" noProof="1">
                <a:latin typeface="微软雅黑" panose="020B0503020204020204" pitchFamily="34" charset="-122"/>
                <a:ea typeface="微软雅黑" panose="020B0503020204020204" pitchFamily="34" charset="-122"/>
                <a:cs typeface="Open Sans Light" panose="020B0306030504020204" pitchFamily="34" charset="0"/>
              </a:endParaRPr>
            </a:p>
          </p:txBody>
        </p:sp>
      </p:grpSp>
      <p:pic>
        <p:nvPicPr>
          <p:cNvPr id="14" name="图片 1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596744" y="1645988"/>
            <a:ext cx="5094513" cy="5094513"/>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par>
                          <p:cTn id="8" fill="hold" nodeType="afterGroup">
                            <p:stCondLst>
                              <p:cond delay="500"/>
                            </p:stCondLst>
                            <p:childTnLst>
                              <p:par>
                                <p:cTn id="9" presetID="42"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anim calcmode="lin" valueType="num">
                                      <p:cBhvr>
                                        <p:cTn id="12" dur="1000" fill="hold"/>
                                        <p:tgtEl>
                                          <p:spTgt spid="11"/>
                                        </p:tgtEl>
                                        <p:attrNameLst>
                                          <p:attrName>ppt_x</p:attrName>
                                        </p:attrNameLst>
                                      </p:cBhvr>
                                      <p:tavLst>
                                        <p:tav tm="0">
                                          <p:val>
                                            <p:strVal val="#ppt_x"/>
                                          </p:val>
                                        </p:tav>
                                        <p:tav tm="100000">
                                          <p:val>
                                            <p:strVal val="#ppt_x"/>
                                          </p:val>
                                        </p:tav>
                                      </p:tavLst>
                                    </p:anim>
                                    <p:anim calcmode="lin" valueType="num">
                                      <p:cBhvr>
                                        <p:cTn id="1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193245"/>
              <a:ext cx="12192000" cy="1651651"/>
            </a:xfrm>
            <a:prstGeom prst="rect">
              <a:avLst/>
            </a:prstGeom>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1"/>
            <a:ext cx="2403354" cy="1763486"/>
          </a:xfrm>
          <a:prstGeom prst="rect">
            <a:avLst/>
          </a:prstGeom>
        </p:spPr>
      </p:pic>
      <p:pic>
        <p:nvPicPr>
          <p:cNvPr id="8" name="图片 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6067425"/>
            <a:ext cx="12192000" cy="790575"/>
          </a:xfrm>
          <a:prstGeom prst="rect">
            <a:avLst/>
          </a:prstGeom>
        </p:spPr>
      </p:pic>
      <p:pic>
        <p:nvPicPr>
          <p:cNvPr id="10" name="图片 9"/>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867995" y="-67920"/>
            <a:ext cx="10823262" cy="5646592"/>
          </a:xfrm>
          <a:prstGeom prst="rect">
            <a:avLst/>
          </a:prstGeom>
        </p:spPr>
      </p:pic>
      <p:grpSp>
        <p:nvGrpSpPr>
          <p:cNvPr id="11" name="主题班会-3"/>
          <p:cNvGrpSpPr/>
          <p:nvPr/>
        </p:nvGrpSpPr>
        <p:grpSpPr>
          <a:xfrm>
            <a:off x="1466192" y="1903012"/>
            <a:ext cx="6578351" cy="2876883"/>
            <a:chOff x="6842759" y="1981835"/>
            <a:chExt cx="4787448" cy="2876883"/>
          </a:xfrm>
        </p:grpSpPr>
        <p:sp>
          <p:nvSpPr>
            <p:cNvPr id="12" name="主题班会-3-1"/>
            <p:cNvSpPr txBox="1"/>
            <p:nvPr/>
          </p:nvSpPr>
          <p:spPr>
            <a:xfrm>
              <a:off x="6842760" y="2963199"/>
              <a:ext cx="4787447" cy="1895519"/>
            </a:xfrm>
            <a:prstGeom prst="rect">
              <a:avLst/>
            </a:prstGeom>
          </p:spPr>
          <p:txBody>
            <a:bodyPr wrap="square">
              <a:spAutoFit/>
            </a:bodyPr>
            <a:lstStyle>
              <a:defPPr>
                <a:defRPr lang="zh-CN"/>
              </a:defPPr>
              <a:lvl1pPr lvl="0">
                <a:lnSpc>
                  <a:spcPct val="150000"/>
                </a:lnSpc>
                <a:defRPr sz="1400">
                  <a:solidFill>
                    <a:prstClr val="black"/>
                  </a:solidFill>
                  <a:latin typeface="思源宋体 CN Light" panose="02020300000000000000" pitchFamily="18" charset="-122"/>
                  <a:ea typeface="思源宋体 CN Light" panose="02020300000000000000" pitchFamily="18" charset="-122"/>
                </a:defRPr>
              </a:lvl1pPr>
            </a:lstStyle>
            <a:p>
              <a:r>
                <a:rPr lang="zh-CN" altLang="en-US" sz="1600" dirty="0">
                  <a:latin typeface="微软雅黑" panose="020B0503020204020204" pitchFamily="34" charset="-122"/>
                  <a:ea typeface="微软雅黑" panose="020B0503020204020204" pitchFamily="34" charset="-122"/>
                </a:rPr>
                <a:t>荷兰仅</a:t>
              </a:r>
              <a:r>
                <a:rPr lang="en-US" altLang="zh-CN" sz="1600" dirty="0">
                  <a:latin typeface="微软雅黑" panose="020B0503020204020204" pitchFamily="34" charset="-122"/>
                  <a:ea typeface="微软雅黑" panose="020B0503020204020204" pitchFamily="34" charset="-122"/>
                </a:rPr>
                <a:t>1670</a:t>
              </a:r>
              <a:r>
                <a:rPr lang="zh-CN" altLang="en-US" sz="1600" dirty="0">
                  <a:latin typeface="微软雅黑" panose="020B0503020204020204" pitchFamily="34" charset="-122"/>
                  <a:ea typeface="微软雅黑" panose="020B0503020204020204" pitchFamily="34" charset="-122"/>
                </a:rPr>
                <a:t>万人口，却拥有超过</a:t>
              </a:r>
              <a:r>
                <a:rPr lang="en-US" altLang="zh-CN" sz="1600" dirty="0">
                  <a:latin typeface="微软雅黑" panose="020B0503020204020204" pitchFamily="34" charset="-122"/>
                  <a:ea typeface="微软雅黑" panose="020B0503020204020204" pitchFamily="34" charset="-122"/>
                </a:rPr>
                <a:t>1800</a:t>
              </a:r>
              <a:r>
                <a:rPr lang="zh-CN" altLang="en-US" sz="1600" dirty="0">
                  <a:latin typeface="微软雅黑" panose="020B0503020204020204" pitchFamily="34" charset="-122"/>
                  <a:ea typeface="微软雅黑" panose="020B0503020204020204" pitchFamily="34" charset="-122"/>
                </a:rPr>
                <a:t>万辆自行车。该国拥有世界上最密的自行车交通网，人均自行车道路长度居世界第一位。</a:t>
              </a:r>
            </a:p>
            <a:p>
              <a:r>
                <a:rPr lang="zh-CN" altLang="en-US" sz="1600" dirty="0">
                  <a:latin typeface="微软雅黑" panose="020B0503020204020204" pitchFamily="34" charset="-122"/>
                  <a:ea typeface="微软雅黑" panose="020B0503020204020204" pitchFamily="34" charset="-122"/>
                </a:rPr>
                <a:t>骑车人无论去哪里都可以看到带有清晰标志的红色自行车道。</a:t>
              </a:r>
            </a:p>
            <a:p>
              <a:r>
                <a:rPr lang="zh-CN" altLang="en-US" sz="1600" dirty="0">
                  <a:latin typeface="微软雅黑" panose="020B0503020204020204" pitchFamily="34" charset="-122"/>
                  <a:ea typeface="微软雅黑" panose="020B0503020204020204" pitchFamily="34" charset="-122"/>
                </a:rPr>
                <a:t>据了解，荷兰全境共有</a:t>
              </a:r>
              <a:r>
                <a:rPr lang="en-US" altLang="zh-CN" sz="1600" dirty="0">
                  <a:latin typeface="微软雅黑" panose="020B0503020204020204" pitchFamily="34" charset="-122"/>
                  <a:ea typeface="微软雅黑" panose="020B0503020204020204" pitchFamily="34" charset="-122"/>
                </a:rPr>
                <a:t>40000</a:t>
              </a:r>
              <a:r>
                <a:rPr lang="zh-CN" altLang="en-US" sz="1600" dirty="0">
                  <a:latin typeface="微软雅黑" panose="020B0503020204020204" pitchFamily="34" charset="-122"/>
                  <a:ea typeface="微软雅黑" panose="020B0503020204020204" pitchFamily="34" charset="-122"/>
                </a:rPr>
                <a:t>公里自行车道，是高速公路长度的近</a:t>
              </a:r>
              <a:r>
                <a:rPr lang="en-US" altLang="zh-CN" sz="1600" dirty="0">
                  <a:latin typeface="微软雅黑" panose="020B0503020204020204" pitchFamily="34" charset="-122"/>
                  <a:ea typeface="微软雅黑" panose="020B0503020204020204" pitchFamily="34" charset="-122"/>
                </a:rPr>
                <a:t>10</a:t>
              </a:r>
              <a:r>
                <a:rPr lang="zh-CN" altLang="en-US" sz="1600" dirty="0">
                  <a:latin typeface="微软雅黑" panose="020B0503020204020204" pitchFamily="34" charset="-122"/>
                  <a:ea typeface="微软雅黑" panose="020B0503020204020204" pitchFamily="34" charset="-122"/>
                </a:rPr>
                <a:t>倍。</a:t>
              </a:r>
            </a:p>
            <a:p>
              <a:r>
                <a:rPr lang="zh-CN" altLang="en-US" sz="1600" dirty="0">
                  <a:latin typeface="微软雅黑" panose="020B0503020204020204" pitchFamily="34" charset="-122"/>
                  <a:ea typeface="微软雅黑" panose="020B0503020204020204" pitchFamily="34" charset="-122"/>
                </a:rPr>
                <a:t>在荷兰，自行车道不仅严格禁止机动车驶入，就连行人也要主动避让。</a:t>
              </a:r>
            </a:p>
          </p:txBody>
        </p:sp>
        <p:sp>
          <p:nvSpPr>
            <p:cNvPr id="13" name="主题班会-3-2"/>
            <p:cNvSpPr txBox="1"/>
            <p:nvPr/>
          </p:nvSpPr>
          <p:spPr>
            <a:xfrm>
              <a:off x="6842759" y="1981835"/>
              <a:ext cx="4130039" cy="584775"/>
            </a:xfrm>
            <a:prstGeom prst="rect">
              <a:avLst/>
            </a:prstGeom>
            <a:noFill/>
          </p:spPr>
          <p:txBody>
            <a:bodyPr wrap="square" rtlCol="0">
              <a:spAutoFit/>
            </a:bodyPr>
            <a:lstStyle>
              <a:defPPr>
                <a:defRPr lang="zh-CN"/>
              </a:defPPr>
              <a:lvl1pPr>
                <a:defRPr sz="3200">
                  <a:solidFill>
                    <a:sysClr val="windowText" lastClr="000000"/>
                  </a:solidFill>
                  <a:latin typeface="优设标题黑" panose="00000500000000000000" pitchFamily="2" charset="-122"/>
                  <a:ea typeface="优设标题黑" panose="00000500000000000000" pitchFamily="2" charset="-122"/>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b="1">
                  <a:solidFill>
                    <a:schemeClr val="tx1"/>
                  </a:solidFill>
                  <a:latin typeface="微软雅黑" panose="020B0503020204020204" pitchFamily="34" charset="-122"/>
                  <a:ea typeface="微软雅黑" panose="020B0503020204020204" pitchFamily="34" charset="-122"/>
                </a:rPr>
                <a:t>荷兰 </a:t>
              </a:r>
              <a:r>
                <a:rPr lang="zh-CN" altLang="en-US" sz="1800" b="1">
                  <a:solidFill>
                    <a:schemeClr val="tx1"/>
                  </a:solidFill>
                  <a:latin typeface="微软雅黑" panose="020B0503020204020204" pitchFamily="34" charset="-122"/>
                  <a:ea typeface="微软雅黑" panose="020B0503020204020204" pitchFamily="34" charset="-122"/>
                </a:rPr>
                <a:t>拥有最密自行车交通网</a:t>
              </a:r>
              <a:endParaRPr lang="zh-CN" altLang="en-US" b="1">
                <a:solidFill>
                  <a:schemeClr val="tx1"/>
                </a:solidFill>
                <a:latin typeface="微软雅黑" panose="020B0503020204020204" pitchFamily="34" charset="-122"/>
                <a:ea typeface="微软雅黑" panose="020B0503020204020204" pitchFamily="34" charset="-122"/>
              </a:endParaRPr>
            </a:p>
          </p:txBody>
        </p:sp>
        <p:cxnSp>
          <p:nvCxnSpPr>
            <p:cNvPr id="14" name="主题班会-3-3"/>
            <p:cNvCxnSpPr/>
            <p:nvPr/>
          </p:nvCxnSpPr>
          <p:spPr>
            <a:xfrm>
              <a:off x="6906179" y="2724193"/>
              <a:ext cx="3270310" cy="0"/>
            </a:xfrm>
            <a:prstGeom prst="line">
              <a:avLst/>
            </a:prstGeom>
            <a:ln w="15875">
              <a:solidFill>
                <a:srgbClr val="44AADF"/>
              </a:solidFill>
            </a:ln>
          </p:spPr>
          <p:style>
            <a:lnRef idx="1">
              <a:schemeClr val="accent1"/>
            </a:lnRef>
            <a:fillRef idx="0">
              <a:schemeClr val="accent1"/>
            </a:fillRef>
            <a:effectRef idx="0">
              <a:schemeClr val="accent1"/>
            </a:effectRef>
            <a:fontRef idx="minor">
              <a:schemeClr val="tx1"/>
            </a:fontRef>
          </p:style>
        </p:cxnSp>
      </p:grpSp>
      <p:pic>
        <p:nvPicPr>
          <p:cNvPr id="15" name="图片 14"/>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7092446" y="1693885"/>
            <a:ext cx="4998720" cy="4998720"/>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nodeType="afterGroup">
                            <p:stCondLst>
                              <p:cond delay="500"/>
                            </p:stCondLst>
                            <p:childTnLst>
                              <p:par>
                                <p:cTn id="9" presetID="42"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anim calcmode="lin" valueType="num">
                                      <p:cBhvr>
                                        <p:cTn id="12" dur="500" fill="hold"/>
                                        <p:tgtEl>
                                          <p:spTgt spid="11"/>
                                        </p:tgtEl>
                                        <p:attrNameLst>
                                          <p:attrName>ppt_x</p:attrName>
                                        </p:attrNameLst>
                                      </p:cBhvr>
                                      <p:tavLst>
                                        <p:tav tm="0">
                                          <p:val>
                                            <p:strVal val="#ppt_x"/>
                                          </p:val>
                                        </p:tav>
                                        <p:tav tm="100000">
                                          <p:val>
                                            <p:strVal val="#ppt_x"/>
                                          </p:val>
                                        </p:tav>
                                      </p:tavLst>
                                    </p:anim>
                                    <p:anim calcmode="lin" valueType="num">
                                      <p:cBhvr>
                                        <p:cTn id="13" dur="500" fill="hold"/>
                                        <p:tgtEl>
                                          <p:spTgt spid="11"/>
                                        </p:tgtEl>
                                        <p:attrNameLst>
                                          <p:attrName>ppt_y</p:attrName>
                                        </p:attrNameLst>
                                      </p:cBhvr>
                                      <p:tavLst>
                                        <p:tav tm="0">
                                          <p:val>
                                            <p:strVal val="#ppt_y+.1"/>
                                          </p:val>
                                        </p:tav>
                                        <p:tav tm="100000">
                                          <p:val>
                                            <p:strVal val="#ppt_y"/>
                                          </p:val>
                                        </p:tav>
                                      </p:tavLst>
                                    </p:anim>
                                  </p:childTnLst>
                                </p:cTn>
                              </p:par>
                            </p:childTnLst>
                          </p:cTn>
                        </p:par>
                        <p:par>
                          <p:cTn id="14" fill="hold" nodeType="afterGroup">
                            <p:stCondLst>
                              <p:cond delay="1000"/>
                            </p:stCondLst>
                            <p:childTnLst>
                              <p:par>
                                <p:cTn id="15" presetID="22" presetClass="entr" presetSubtype="4"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down)">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193245"/>
              <a:ext cx="12192000" cy="1651651"/>
            </a:xfrm>
            <a:prstGeom prst="rect">
              <a:avLst/>
            </a:prstGeom>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1"/>
            <a:ext cx="2403354" cy="1763486"/>
          </a:xfrm>
          <a:prstGeom prst="rect">
            <a:avLst/>
          </a:prstGeom>
        </p:spPr>
      </p:pic>
      <p:pic>
        <p:nvPicPr>
          <p:cNvPr id="8" name="图片 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6067425"/>
            <a:ext cx="12192000" cy="790575"/>
          </a:xfrm>
          <a:prstGeom prst="rect">
            <a:avLst/>
          </a:prstGeom>
        </p:spPr>
      </p:pic>
      <p:grpSp>
        <p:nvGrpSpPr>
          <p:cNvPr id="10" name="主题班会-3"/>
          <p:cNvGrpSpPr/>
          <p:nvPr/>
        </p:nvGrpSpPr>
        <p:grpSpPr>
          <a:xfrm>
            <a:off x="5200094" y="1940189"/>
            <a:ext cx="6152015" cy="3401146"/>
            <a:chOff x="1161414" y="2317960"/>
            <a:chExt cx="4609614" cy="3401146"/>
          </a:xfrm>
        </p:grpSpPr>
        <p:sp>
          <p:nvSpPr>
            <p:cNvPr id="11" name="主题班会-3-1"/>
            <p:cNvSpPr txBox="1"/>
            <p:nvPr/>
          </p:nvSpPr>
          <p:spPr>
            <a:xfrm>
              <a:off x="1161414" y="3084923"/>
              <a:ext cx="4609614" cy="2634183"/>
            </a:xfrm>
            <a:prstGeom prst="rect">
              <a:avLst/>
            </a:prstGeom>
          </p:spPr>
          <p:txBody>
            <a:bodyPr wrap="square">
              <a:spAutoFit/>
            </a:bodyPr>
            <a:lstStyle>
              <a:defPPr>
                <a:defRPr lang="zh-CN"/>
              </a:defPPr>
              <a:lvl1pPr lvl="0">
                <a:lnSpc>
                  <a:spcPct val="150000"/>
                </a:lnSpc>
                <a:defRPr sz="1400">
                  <a:solidFill>
                    <a:prstClr val="black"/>
                  </a:solidFill>
                  <a:latin typeface="思源宋体 CN Light" panose="02020300000000000000" pitchFamily="18" charset="-122"/>
                  <a:ea typeface="思源宋体 CN Light" panose="02020300000000000000" pitchFamily="18" charset="-122"/>
                </a:defRPr>
              </a:lvl1pPr>
            </a:lstStyle>
            <a:p>
              <a:pPr marL="285750" indent="-285750">
                <a:buFont typeface="Arial" panose="020B0604020202020204" pitchFamily="34" charset="0"/>
                <a:buChar char="•"/>
              </a:pPr>
              <a:r>
                <a:rPr lang="zh-CN" altLang="en-US" sz="1600">
                  <a:solidFill>
                    <a:schemeClr val="tx1"/>
                  </a:solidFill>
                  <a:latin typeface="微软雅黑" panose="020B0503020204020204" pitchFamily="34" charset="-122"/>
                  <a:ea typeface="微软雅黑" panose="020B0503020204020204" pitchFamily="34" charset="-122"/>
                  <a:sym typeface="+mn-ea"/>
                </a:rPr>
                <a:t>丹麦首都哥本哈根被誉为“世界上对自行车最友好的城市”，它也是世界上首个国际自行车联盟授予“自行车城”称号的城市。</a:t>
              </a:r>
            </a:p>
            <a:p>
              <a:pPr marL="285750" indent="-285750">
                <a:buFont typeface="Arial" panose="020B0604020202020204" pitchFamily="34" charset="0"/>
                <a:buChar char="•"/>
              </a:pPr>
              <a:r>
                <a:rPr lang="zh-CN" altLang="en-US" sz="1600">
                  <a:solidFill>
                    <a:schemeClr val="tx1"/>
                  </a:solidFill>
                  <a:latin typeface="微软雅黑" panose="020B0503020204020204" pitchFamily="34" charset="-122"/>
                  <a:ea typeface="微软雅黑" panose="020B0503020204020204" pitchFamily="34" charset="-122"/>
                  <a:sym typeface="+mn-ea"/>
                </a:rPr>
                <a:t>丹麦全国有近</a:t>
              </a:r>
              <a:r>
                <a:rPr lang="en-US" altLang="zh-CN" sz="1600">
                  <a:solidFill>
                    <a:schemeClr val="tx1"/>
                  </a:solidFill>
                  <a:latin typeface="微软雅黑" panose="020B0503020204020204" pitchFamily="34" charset="-122"/>
                  <a:ea typeface="微软雅黑" panose="020B0503020204020204" pitchFamily="34" charset="-122"/>
                  <a:sym typeface="+mn-ea"/>
                </a:rPr>
                <a:t>50%</a:t>
              </a:r>
              <a:r>
                <a:rPr lang="zh-CN" altLang="en-US" sz="1600">
                  <a:solidFill>
                    <a:schemeClr val="tx1"/>
                  </a:solidFill>
                  <a:latin typeface="微软雅黑" panose="020B0503020204020204" pitchFamily="34" charset="-122"/>
                  <a:ea typeface="微软雅黑" panose="020B0503020204020204" pitchFamily="34" charset="-122"/>
                  <a:sym typeface="+mn-ea"/>
                </a:rPr>
                <a:t>的居民长期选择以自行车代步。该市的自行车道使用的是特殊交通信号系统，骑行者可以优先于机动车通行，以最大限度减少路口处的等待。不仅如此，哥本哈根市甚至还有专供自行车行驶的高架路。</a:t>
              </a:r>
            </a:p>
          </p:txBody>
        </p:sp>
        <p:sp>
          <p:nvSpPr>
            <p:cNvPr id="12" name="主题班会-3-2"/>
            <p:cNvSpPr txBox="1"/>
            <p:nvPr/>
          </p:nvSpPr>
          <p:spPr>
            <a:xfrm>
              <a:off x="1267449" y="2317960"/>
              <a:ext cx="3972560" cy="584775"/>
            </a:xfrm>
            <a:prstGeom prst="rect">
              <a:avLst/>
            </a:prstGeom>
            <a:noFill/>
          </p:spPr>
          <p:txBody>
            <a:bodyPr wrap="square" rtlCol="0">
              <a:spAutoFit/>
            </a:bodyPr>
            <a:lstStyle>
              <a:defPPr>
                <a:defRPr lang="zh-CN"/>
              </a:defPPr>
              <a:lvl1pPr>
                <a:defRPr sz="4000">
                  <a:solidFill>
                    <a:srgbClr val="EC3A38"/>
                  </a:solidFill>
                  <a:latin typeface="优设标题黑" panose="00000500000000000000" pitchFamily="2" charset="-122"/>
                  <a:ea typeface="优设标题黑" panose="00000500000000000000" pitchFamily="2" charset="-122"/>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3200" b="1">
                  <a:solidFill>
                    <a:schemeClr val="tx1">
                      <a:lumMod val="75000"/>
                      <a:lumOff val="25000"/>
                    </a:schemeClr>
                  </a:solidFill>
                  <a:latin typeface="微软雅黑" panose="020B0503020204020204" pitchFamily="34" charset="-122"/>
                  <a:ea typeface="微软雅黑" panose="020B0503020204020204" pitchFamily="34" charset="-122"/>
                </a:rPr>
                <a:t>丹麦    </a:t>
              </a:r>
              <a:r>
                <a:rPr lang="zh-CN" altLang="en-US" sz="2000" b="1">
                  <a:solidFill>
                    <a:schemeClr val="tx1">
                      <a:lumMod val="75000"/>
                      <a:lumOff val="25000"/>
                    </a:schemeClr>
                  </a:solidFill>
                  <a:latin typeface="微软雅黑" panose="020B0503020204020204" pitchFamily="34" charset="-122"/>
                  <a:ea typeface="微软雅黑" panose="020B0503020204020204" pitchFamily="34" charset="-122"/>
                </a:rPr>
                <a:t>近半国民长期骑车代步</a:t>
              </a:r>
            </a:p>
          </p:txBody>
        </p:sp>
      </p:grpSp>
      <p:pic>
        <p:nvPicPr>
          <p:cNvPr id="3" name="图片 2"/>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839891" y="1770845"/>
            <a:ext cx="4296580" cy="4296580"/>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par>
                          <p:cTn id="8" fill="hold" nodeType="afterGroup">
                            <p:stCondLst>
                              <p:cond delay="500"/>
                            </p:stCondLst>
                            <p:childTnLst>
                              <p:par>
                                <p:cTn id="9" presetID="42"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193245"/>
              <a:ext cx="12192000" cy="1651651"/>
            </a:xfrm>
            <a:prstGeom prst="rect">
              <a:avLst/>
            </a:prstGeom>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1"/>
            <a:ext cx="2403354" cy="1763486"/>
          </a:xfrm>
          <a:prstGeom prst="rect">
            <a:avLst/>
          </a:prstGeom>
        </p:spPr>
      </p:pic>
      <p:pic>
        <p:nvPicPr>
          <p:cNvPr id="8" name="图片 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6067425"/>
            <a:ext cx="12192000" cy="790575"/>
          </a:xfrm>
          <a:prstGeom prst="rect">
            <a:avLst/>
          </a:prstGeom>
        </p:spPr>
      </p:pic>
      <p:grpSp>
        <p:nvGrpSpPr>
          <p:cNvPr id="2" name="组合 1"/>
          <p:cNvGrpSpPr/>
          <p:nvPr/>
        </p:nvGrpSpPr>
        <p:grpSpPr>
          <a:xfrm>
            <a:off x="305880" y="-560618"/>
            <a:ext cx="7757166" cy="7757166"/>
            <a:chOff x="305880" y="-604161"/>
            <a:chExt cx="7757166" cy="7757166"/>
          </a:xfrm>
        </p:grpSpPr>
        <p:pic>
          <p:nvPicPr>
            <p:cNvPr id="10" name="图片 9"/>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rot="16200000">
              <a:off x="305880" y="-604161"/>
              <a:ext cx="7757166" cy="7757166"/>
            </a:xfrm>
            <a:prstGeom prst="rect">
              <a:avLst/>
            </a:prstGeom>
          </p:spPr>
        </p:pic>
        <p:grpSp>
          <p:nvGrpSpPr>
            <p:cNvPr id="11" name="主题班会-3"/>
            <p:cNvGrpSpPr/>
            <p:nvPr/>
          </p:nvGrpSpPr>
          <p:grpSpPr>
            <a:xfrm>
              <a:off x="2090057" y="1833280"/>
              <a:ext cx="4572000" cy="3138779"/>
              <a:chOff x="7014266" y="1933743"/>
              <a:chExt cx="4876800" cy="3138779"/>
            </a:xfrm>
          </p:grpSpPr>
          <p:sp>
            <p:nvSpPr>
              <p:cNvPr id="12" name="主题班会-3-1"/>
              <p:cNvSpPr txBox="1"/>
              <p:nvPr/>
            </p:nvSpPr>
            <p:spPr>
              <a:xfrm>
                <a:off x="7014266" y="1933743"/>
                <a:ext cx="4702628" cy="584775"/>
              </a:xfrm>
              <a:prstGeom prst="rect">
                <a:avLst/>
              </a:prstGeom>
              <a:noFill/>
            </p:spPr>
            <p:txBody>
              <a:bodyPr wrap="square" rtlCol="0">
                <a:spAutoFit/>
              </a:bodyPr>
              <a:lstStyle>
                <a:defPPr>
                  <a:defRPr lang="zh-CN"/>
                </a:defPPr>
                <a:lvl1pPr>
                  <a:defRPr sz="3200">
                    <a:solidFill>
                      <a:sysClr val="windowText" lastClr="000000"/>
                    </a:solidFill>
                    <a:latin typeface="优设标题黑" panose="00000500000000000000" pitchFamily="2" charset="-122"/>
                    <a:ea typeface="优设标题黑" panose="00000500000000000000" pitchFamily="2" charset="-122"/>
                  </a:defRPr>
                </a:lvl1pPr>
              </a:lstStyle>
              <a:p>
                <a:r>
                  <a:rPr lang="zh-CN" altLang="en-US" b="1">
                    <a:solidFill>
                      <a:schemeClr val="tx1"/>
                    </a:solidFill>
                    <a:latin typeface="微软雅黑" panose="020B0503020204020204" pitchFamily="34" charset="-122"/>
                    <a:ea typeface="微软雅黑" panose="020B0503020204020204" pitchFamily="34" charset="-122"/>
                  </a:rPr>
                  <a:t>德国    </a:t>
                </a:r>
                <a:r>
                  <a:rPr lang="zh-CN" altLang="en-US" sz="2000" b="1">
                    <a:solidFill>
                      <a:schemeClr val="tx1"/>
                    </a:solidFill>
                    <a:latin typeface="微软雅黑" panose="020B0503020204020204" pitchFamily="34" charset="-122"/>
                    <a:ea typeface="微软雅黑" panose="020B0503020204020204" pitchFamily="34" charset="-122"/>
                  </a:rPr>
                  <a:t>自行车有专用高速公路</a:t>
                </a:r>
              </a:p>
            </p:txBody>
          </p:sp>
          <p:sp>
            <p:nvSpPr>
              <p:cNvPr id="13" name="主题班会-3-2"/>
              <p:cNvSpPr txBox="1"/>
              <p:nvPr/>
            </p:nvSpPr>
            <p:spPr>
              <a:xfrm>
                <a:off x="7014266" y="2530351"/>
                <a:ext cx="4876800" cy="2542171"/>
              </a:xfrm>
              <a:prstGeom prst="rect">
                <a:avLst/>
              </a:prstGeom>
            </p:spPr>
            <p:txBody>
              <a:bodyPr wrap="square">
                <a:spAutoFit/>
              </a:bodyPr>
              <a:lstStyle>
                <a:defPPr>
                  <a:defRPr lang="zh-CN"/>
                </a:defPPr>
                <a:lvl1pPr lvl="0">
                  <a:lnSpc>
                    <a:spcPct val="150000"/>
                  </a:lnSpc>
                  <a:defRPr sz="1400">
                    <a:solidFill>
                      <a:prstClr val="black"/>
                    </a:solidFill>
                    <a:latin typeface="思源黑体 CN Light" panose="020B0300000000000000" pitchFamily="34" charset="-122"/>
                    <a:ea typeface="思源黑体 CN Light" panose="020B0300000000000000" pitchFamily="34" charset="-122"/>
                  </a:defRPr>
                </a:lvl1pPr>
              </a:lstStyle>
              <a:p>
                <a:r>
                  <a:rPr lang="zh-CN" altLang="en-US" sz="1800">
                    <a:solidFill>
                      <a:schemeClr val="tx1"/>
                    </a:solidFill>
                    <a:latin typeface="微软雅黑" panose="020B0503020204020204" pitchFamily="34" charset="-122"/>
                    <a:ea typeface="微软雅黑" panose="020B0503020204020204" pitchFamily="34" charset="-122"/>
                  </a:rPr>
                  <a:t>德国也是名副其实的自行车大国，约有</a:t>
                </a:r>
                <a:r>
                  <a:rPr lang="en-US" altLang="zh-CN" sz="1800">
                    <a:solidFill>
                      <a:schemeClr val="tx1"/>
                    </a:solidFill>
                    <a:latin typeface="微软雅黑" panose="020B0503020204020204" pitchFamily="34" charset="-122"/>
                    <a:ea typeface="微软雅黑" panose="020B0503020204020204" pitchFamily="34" charset="-122"/>
                  </a:rPr>
                  <a:t>7000</a:t>
                </a:r>
                <a:r>
                  <a:rPr lang="zh-CN" altLang="en-US" sz="1800">
                    <a:solidFill>
                      <a:schemeClr val="tx1"/>
                    </a:solidFill>
                    <a:latin typeface="微软雅黑" panose="020B0503020204020204" pitchFamily="34" charset="-122"/>
                    <a:ea typeface="微软雅黑" panose="020B0503020204020204" pitchFamily="34" charset="-122"/>
                  </a:rPr>
                  <a:t>万辆自行车，全国</a:t>
                </a:r>
                <a:r>
                  <a:rPr lang="en-US" altLang="zh-CN" sz="1800">
                    <a:solidFill>
                      <a:schemeClr val="tx1"/>
                    </a:solidFill>
                    <a:latin typeface="微软雅黑" panose="020B0503020204020204" pitchFamily="34" charset="-122"/>
                    <a:ea typeface="微软雅黑" panose="020B0503020204020204" pitchFamily="34" charset="-122"/>
                  </a:rPr>
                  <a:t>3.8</a:t>
                </a:r>
                <a:r>
                  <a:rPr lang="zh-CN" altLang="en-US" sz="1800">
                    <a:solidFill>
                      <a:schemeClr val="tx1"/>
                    </a:solidFill>
                    <a:latin typeface="微软雅黑" panose="020B0503020204020204" pitchFamily="34" charset="-122"/>
                    <a:ea typeface="微软雅黑" panose="020B0503020204020204" pitchFamily="34" charset="-122"/>
                  </a:rPr>
                  <a:t>万公里长的公路中，近半数都修建了自行车道。</a:t>
                </a:r>
              </a:p>
              <a:p>
                <a:endParaRPr lang="zh-CN" altLang="en-US" sz="1800">
                  <a:solidFill>
                    <a:schemeClr val="tx1"/>
                  </a:solidFill>
                  <a:latin typeface="微软雅黑" panose="020B0503020204020204" pitchFamily="34" charset="-122"/>
                  <a:ea typeface="微软雅黑" panose="020B0503020204020204" pitchFamily="34" charset="-122"/>
                </a:endParaRPr>
              </a:p>
              <a:p>
                <a:r>
                  <a:rPr lang="zh-CN" altLang="en-US" sz="1800">
                    <a:solidFill>
                      <a:schemeClr val="tx1"/>
                    </a:solidFill>
                    <a:latin typeface="微软雅黑" panose="020B0503020204020204" pitchFamily="34" charset="-122"/>
                    <a:ea typeface="微软雅黑" panose="020B0503020204020204" pitchFamily="34" charset="-122"/>
                  </a:rPr>
                  <a:t>此外，德国各主要城市都建有专供自行车使用的高速公路。</a:t>
                </a:r>
              </a:p>
            </p:txBody>
          </p:sp>
        </p:grpSp>
      </p:grpSp>
      <p:pic>
        <p:nvPicPr>
          <p:cNvPr id="14" name="图片 13"/>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6951301" y="2288839"/>
            <a:ext cx="4600999" cy="4173873"/>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750"/>
                                        <p:tgtEl>
                                          <p:spTgt spid="2"/>
                                        </p:tgtEl>
                                      </p:cBhvr>
                                    </p:animEffect>
                                  </p:childTnLst>
                                </p:cTn>
                              </p:par>
                            </p:childTnLst>
                          </p:cTn>
                        </p:par>
                        <p:par>
                          <p:cTn id="8" fill="hold" nodeType="afterGroup">
                            <p:stCondLst>
                              <p:cond delay="750"/>
                            </p:stCondLst>
                            <p:childTnLst>
                              <p:par>
                                <p:cTn id="9" presetID="22" presetClass="entr" presetSubtype="4"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ipe(down)">
                                      <p:cBhvr>
                                        <p:cTn id="11"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193245"/>
              <a:ext cx="12192000" cy="1651651"/>
            </a:xfrm>
            <a:prstGeom prst="rect">
              <a:avLst/>
            </a:prstGeom>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1"/>
            <a:ext cx="2403354" cy="1763486"/>
          </a:xfrm>
          <a:prstGeom prst="rect">
            <a:avLst/>
          </a:prstGeom>
        </p:spPr>
      </p:pic>
      <p:pic>
        <p:nvPicPr>
          <p:cNvPr id="8" name="图片 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6067425"/>
            <a:ext cx="12192000" cy="790575"/>
          </a:xfrm>
          <a:prstGeom prst="rect">
            <a:avLst/>
          </a:prstGeom>
        </p:spPr>
      </p:pic>
      <p:grpSp>
        <p:nvGrpSpPr>
          <p:cNvPr id="2" name="组合 1"/>
          <p:cNvGrpSpPr/>
          <p:nvPr/>
        </p:nvGrpSpPr>
        <p:grpSpPr>
          <a:xfrm>
            <a:off x="4965152" y="1303566"/>
            <a:ext cx="6243519" cy="4275106"/>
            <a:chOff x="5781581" y="1379658"/>
            <a:chExt cx="6243519" cy="4275106"/>
          </a:xfrm>
        </p:grpSpPr>
        <p:grpSp>
          <p:nvGrpSpPr>
            <p:cNvPr id="10" name="主题班会-4"/>
            <p:cNvGrpSpPr/>
            <p:nvPr/>
          </p:nvGrpSpPr>
          <p:grpSpPr>
            <a:xfrm>
              <a:off x="5781581" y="2121175"/>
              <a:ext cx="6243519" cy="3533589"/>
              <a:chOff x="6481148" y="1883379"/>
              <a:chExt cx="6243519" cy="3533589"/>
            </a:xfrm>
          </p:grpSpPr>
          <p:sp>
            <p:nvSpPr>
              <p:cNvPr id="11" name="主题班会-4-2"/>
              <p:cNvSpPr txBox="1"/>
              <p:nvPr/>
            </p:nvSpPr>
            <p:spPr>
              <a:xfrm>
                <a:off x="6481148" y="2782785"/>
                <a:ext cx="6127390" cy="2634183"/>
              </a:xfrm>
              <a:prstGeom prst="rect">
                <a:avLst/>
              </a:prstGeom>
              <a:noFill/>
            </p:spPr>
            <p:txBody>
              <a:bodyPr wrap="square" rtlCol="0">
                <a:spAutoFit/>
              </a:bodyPr>
              <a:lstStyle/>
              <a:p>
                <a:pPr defTabSz="457200">
                  <a:lnSpc>
                    <a:spcPct val="150000"/>
                  </a:lnSpc>
                </a:pPr>
                <a:r>
                  <a:rPr lang="en-US" altLang="zh-CN" sz="1600" dirty="0">
                    <a:latin typeface="微软雅黑" panose="020B0503020204020204" pitchFamily="34" charset="-122"/>
                    <a:ea typeface="微软雅黑" panose="020B0503020204020204" pitchFamily="34" charset="-122"/>
                  </a:rPr>
                  <a:t>2018</a:t>
                </a:r>
                <a:r>
                  <a:rPr lang="zh-CN" altLang="en-US" sz="1600" dirty="0">
                    <a:latin typeface="微软雅黑" panose="020B0503020204020204" pitchFamily="34" charset="-122"/>
                    <a:ea typeface="微软雅黑" panose="020B0503020204020204" pitchFamily="34" charset="-122"/>
                  </a:rPr>
                  <a:t>年</a:t>
                </a:r>
                <a:r>
                  <a:rPr lang="en-US" altLang="zh-CN" sz="1600" dirty="0">
                    <a:latin typeface="微软雅黑" panose="020B0503020204020204" pitchFamily="34" charset="-122"/>
                    <a:ea typeface="微软雅黑" panose="020B0503020204020204" pitchFamily="34" charset="-122"/>
                  </a:rPr>
                  <a:t>5</a:t>
                </a:r>
                <a:r>
                  <a:rPr lang="zh-CN" altLang="en-US" sz="1600" dirty="0">
                    <a:latin typeface="微软雅黑" panose="020B0503020204020204" pitchFamily="34" charset="-122"/>
                    <a:ea typeface="微软雅黑" panose="020B0503020204020204" pitchFamily="34" charset="-122"/>
                  </a:rPr>
                  <a:t>月</a:t>
                </a:r>
                <a:r>
                  <a:rPr lang="en-US" altLang="zh-CN" sz="1600" dirty="0">
                    <a:latin typeface="微软雅黑" panose="020B0503020204020204" pitchFamily="34" charset="-122"/>
                    <a:ea typeface="微软雅黑" panose="020B0503020204020204" pitchFamily="34" charset="-122"/>
                  </a:rPr>
                  <a:t>9</a:t>
                </a:r>
                <a:r>
                  <a:rPr lang="zh-CN" altLang="en-US" sz="1600" dirty="0">
                    <a:latin typeface="微软雅黑" panose="020B0503020204020204" pitchFamily="34" charset="-122"/>
                    <a:ea typeface="微软雅黑" panose="020B0503020204020204" pitchFamily="34" charset="-122"/>
                  </a:rPr>
                  <a:t>日，市交委、市发改委、市规土委、市城管局、市交警局五部门联合印发</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深圳市完善自行车交通发展工作实施方案</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（深交</a:t>
                </a:r>
                <a:r>
                  <a:rPr lang="en-US" altLang="zh-CN" sz="1600" dirty="0">
                    <a:latin typeface="微软雅黑" panose="020B0503020204020204" pitchFamily="34" charset="-122"/>
                    <a:ea typeface="微软雅黑" panose="020B0503020204020204" pitchFamily="34" charset="-122"/>
                  </a:rPr>
                  <a:t>〔2018〕157</a:t>
                </a:r>
                <a:r>
                  <a:rPr lang="zh-CN" altLang="en-US" sz="1600" dirty="0">
                    <a:latin typeface="微软雅黑" panose="020B0503020204020204" pitchFamily="34" charset="-122"/>
                    <a:ea typeface="微软雅黑" panose="020B0503020204020204" pitchFamily="34" charset="-122"/>
                  </a:rPr>
                  <a:t>号）。根据</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方案</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要求，今后新建及改扩建道路应</a:t>
                </a:r>
                <a:r>
                  <a:rPr lang="en-US" altLang="zh-CN" sz="1600" dirty="0">
                    <a:latin typeface="微软雅黑" panose="020B0503020204020204" pitchFamily="34" charset="-122"/>
                    <a:ea typeface="微软雅黑" panose="020B0503020204020204" pitchFamily="34" charset="-122"/>
                  </a:rPr>
                  <a:t>100%</a:t>
                </a:r>
                <a:r>
                  <a:rPr lang="zh-CN" altLang="en-US" sz="1600" dirty="0">
                    <a:latin typeface="微软雅黑" panose="020B0503020204020204" pitchFamily="34" charset="-122"/>
                    <a:ea typeface="微软雅黑" panose="020B0503020204020204" pitchFamily="34" charset="-122"/>
                  </a:rPr>
                  <a:t>设置自行车道，将通过缩减机动车道或利用机动车闲置空间等多种方式增加自行车道空间，保障自行车路权。此外，深圳还将探索自行车立体停放车库、自行车电子标识管理与“碳币”交易政策</a:t>
                </a:r>
              </a:p>
            </p:txBody>
          </p:sp>
          <p:sp>
            <p:nvSpPr>
              <p:cNvPr id="12" name="主题班会-4-3"/>
              <p:cNvSpPr txBox="1"/>
              <p:nvPr/>
            </p:nvSpPr>
            <p:spPr>
              <a:xfrm>
                <a:off x="6481148" y="1883379"/>
                <a:ext cx="6243519" cy="830997"/>
              </a:xfrm>
              <a:prstGeom prst="rect">
                <a:avLst/>
              </a:prstGeom>
              <a:noFill/>
            </p:spPr>
            <p:txBody>
              <a:bodyPr wrap="square" rtlCol="0">
                <a:spAutoFit/>
              </a:bodyPr>
              <a:lstStyle/>
              <a:p>
                <a:pPr defTabSz="457200"/>
                <a:r>
                  <a:rPr kumimoji="1" lang="zh-CN" altLang="en-US" sz="2400" b="1">
                    <a:latin typeface="微软雅黑" panose="020B0503020204020204" pitchFamily="34" charset="-122"/>
                    <a:ea typeface="微软雅黑" panose="020B0503020204020204" pitchFamily="34" charset="-122"/>
                  </a:rPr>
                  <a:t>深圳</a:t>
                </a:r>
                <a:r>
                  <a:rPr kumimoji="1" lang="en-US" altLang="zh-CN" sz="2400" b="1">
                    <a:latin typeface="微软雅黑" panose="020B0503020204020204" pitchFamily="34" charset="-122"/>
                    <a:ea typeface="微软雅黑" panose="020B0503020204020204" pitchFamily="34" charset="-122"/>
                  </a:rPr>
                  <a:t>3</a:t>
                </a:r>
                <a:r>
                  <a:rPr kumimoji="1" lang="zh-CN" altLang="en-US" sz="2400" b="1">
                    <a:latin typeface="微软雅黑" panose="020B0503020204020204" pitchFamily="34" charset="-122"/>
                    <a:ea typeface="微软雅黑" panose="020B0503020204020204" pitchFamily="34" charset="-122"/>
                  </a:rPr>
                  <a:t>年内拟建</a:t>
                </a:r>
                <a:r>
                  <a:rPr kumimoji="1" lang="en-US" altLang="zh-CN" sz="2400" b="1">
                    <a:latin typeface="微软雅黑" panose="020B0503020204020204" pitchFamily="34" charset="-122"/>
                    <a:ea typeface="微软雅黑" panose="020B0503020204020204" pitchFamily="34" charset="-122"/>
                  </a:rPr>
                  <a:t>1000</a:t>
                </a:r>
                <a:r>
                  <a:rPr kumimoji="1" lang="zh-CN" altLang="en-US" sz="2400" b="1">
                    <a:latin typeface="微软雅黑" panose="020B0503020204020204" pitchFamily="34" charset="-122"/>
                    <a:ea typeface="微软雅黑" panose="020B0503020204020204" pitchFamily="34" charset="-122"/>
                  </a:rPr>
                  <a:t>公里自行车道未来骑车出行更方便更安全</a:t>
                </a:r>
              </a:p>
            </p:txBody>
          </p:sp>
        </p:grpSp>
        <p:sp>
          <p:nvSpPr>
            <p:cNvPr id="13" name="主题班会-5"/>
            <p:cNvSpPr txBox="1"/>
            <p:nvPr/>
          </p:nvSpPr>
          <p:spPr>
            <a:xfrm>
              <a:off x="5781581" y="1379658"/>
              <a:ext cx="3353410" cy="584775"/>
            </a:xfrm>
            <a:prstGeom prst="rect">
              <a:avLst/>
            </a:prstGeom>
            <a:solidFill>
              <a:srgbClr val="44AADF"/>
            </a:solidFill>
            <a:ln>
              <a:solidFill>
                <a:srgbClr val="44AADF"/>
              </a:solidFill>
            </a:ln>
          </p:spPr>
          <p:txBody>
            <a:bodyPr wrap="square" rtlCol="0">
              <a:spAutoFit/>
            </a:bodyPr>
            <a:lstStyle>
              <a:defPPr>
                <a:defRPr lang="zh-CN"/>
              </a:defPPr>
              <a:lvl1pPr>
                <a:defRPr sz="3200">
                  <a:solidFill>
                    <a:sysClr val="windowText" lastClr="000000"/>
                  </a:solidFill>
                  <a:latin typeface="优设标题黑" panose="00000500000000000000" pitchFamily="2" charset="-122"/>
                  <a:ea typeface="优设标题黑" panose="00000500000000000000" pitchFamily="2" charset="-122"/>
                </a:defRPr>
              </a:lvl1pPr>
            </a:lstStyle>
            <a:p>
              <a:pPr algn="ctr"/>
              <a:r>
                <a:rPr lang="zh-CN" altLang="en-US" b="1">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我国的低碳生活</a:t>
              </a:r>
            </a:p>
          </p:txBody>
        </p:sp>
      </p:grpSp>
      <p:pic>
        <p:nvPicPr>
          <p:cNvPr id="14" name="图片 1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89920" y="2172309"/>
            <a:ext cx="3692646" cy="3692646"/>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nodeType="afterGroup">
                            <p:stCondLst>
                              <p:cond delay="500"/>
                            </p:stCondLst>
                            <p:childTnLst>
                              <p:par>
                                <p:cTn id="9" presetID="53"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193245"/>
              <a:ext cx="12192000" cy="1651651"/>
            </a:xfrm>
            <a:prstGeom prst="rect">
              <a:avLst/>
            </a:prstGeom>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1"/>
            <a:ext cx="2403354" cy="1763486"/>
          </a:xfrm>
          <a:prstGeom prst="rect">
            <a:avLst/>
          </a:prstGeom>
        </p:spPr>
      </p:pic>
      <p:pic>
        <p:nvPicPr>
          <p:cNvPr id="8" name="图片 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6067425"/>
            <a:ext cx="12192000" cy="790575"/>
          </a:xfrm>
          <a:prstGeom prst="rect">
            <a:avLst/>
          </a:prstGeom>
        </p:spPr>
      </p:pic>
      <p:sp>
        <p:nvSpPr>
          <p:cNvPr id="10" name="iŝḷíḋe"/>
          <p:cNvSpPr/>
          <p:nvPr/>
        </p:nvSpPr>
        <p:spPr>
          <a:xfrm flipV="1">
            <a:off x="855585" y="1202728"/>
            <a:ext cx="6706358" cy="4496174"/>
          </a:xfrm>
          <a:custGeom>
            <a:avLst/>
            <a:gdLst>
              <a:gd name="connsiteX0" fmla="*/ 0 w 3480200"/>
              <a:gd name="connsiteY0" fmla="*/ 0 h 1827928"/>
              <a:gd name="connsiteX1" fmla="*/ 3162300 w 3480200"/>
              <a:gd name="connsiteY1" fmla="*/ 0 h 1827928"/>
              <a:gd name="connsiteX2" fmla="*/ 3162300 w 3480200"/>
              <a:gd name="connsiteY2" fmla="*/ 641422 h 1827928"/>
              <a:gd name="connsiteX3" fmla="*/ 3480200 w 3480200"/>
              <a:gd name="connsiteY3" fmla="*/ 913964 h 1827928"/>
              <a:gd name="connsiteX4" fmla="*/ 3162300 w 3480200"/>
              <a:gd name="connsiteY4" fmla="*/ 1186506 h 1827928"/>
              <a:gd name="connsiteX5" fmla="*/ 3162300 w 3480200"/>
              <a:gd name="connsiteY5" fmla="*/ 1827928 h 1827928"/>
              <a:gd name="connsiteX6" fmla="*/ 0 w 3480200"/>
              <a:gd name="connsiteY6" fmla="*/ 1827928 h 1827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0200" h="1827928">
                <a:moveTo>
                  <a:pt x="0" y="0"/>
                </a:moveTo>
                <a:lnTo>
                  <a:pt x="3162300" y="0"/>
                </a:lnTo>
                <a:lnTo>
                  <a:pt x="3162300" y="641422"/>
                </a:lnTo>
                <a:lnTo>
                  <a:pt x="3480200" y="913964"/>
                </a:lnTo>
                <a:lnTo>
                  <a:pt x="3162300" y="1186506"/>
                </a:lnTo>
                <a:lnTo>
                  <a:pt x="3162300" y="1827928"/>
                </a:lnTo>
                <a:lnTo>
                  <a:pt x="0" y="1827928"/>
                </a:lnTo>
                <a:close/>
              </a:path>
            </a:pathLst>
          </a:custGeom>
          <a:noFill/>
          <a:ln w="12700" cap="rnd">
            <a:solidFill>
              <a:srgbClr val="0479E2"/>
            </a:solidFill>
            <a:prstDash val="solid"/>
            <a:round/>
          </a:ln>
          <a:effectLst>
            <a:outerShdw blurRad="254000" dist="127000" algn="ctr" rotWithShape="0">
              <a:schemeClr val="tx1">
                <a:lumMod val="85000"/>
                <a:lumOff val="1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endParaRPr lang="zh-CN" altLang="en-US" sz="1600" b="1">
              <a:solidFill>
                <a:schemeClr val="bg1"/>
              </a:solidFill>
              <a:latin typeface="微软雅黑" panose="020B0503020204020204" pitchFamily="34" charset="-122"/>
              <a:ea typeface="微软雅黑" panose="020B0503020204020204" pitchFamily="34" charset="-122"/>
            </a:endParaRPr>
          </a:p>
        </p:txBody>
      </p:sp>
      <p:pic>
        <p:nvPicPr>
          <p:cNvPr id="11" name="图片 10"/>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088414" y="1763487"/>
            <a:ext cx="4635500" cy="4635500"/>
          </a:xfrm>
          <a:prstGeom prst="rect">
            <a:avLst/>
          </a:prstGeom>
        </p:spPr>
      </p:pic>
      <p:sp>
        <p:nvSpPr>
          <p:cNvPr id="12" name="文本框 11"/>
          <p:cNvSpPr txBox="1"/>
          <p:nvPr/>
        </p:nvSpPr>
        <p:spPr>
          <a:xfrm>
            <a:off x="1201677" y="2201328"/>
            <a:ext cx="5270500" cy="2951898"/>
          </a:xfrm>
          <a:prstGeom prst="rect">
            <a:avLst/>
          </a:prstGeom>
          <a:noFill/>
        </p:spPr>
        <p:txBody>
          <a:bodyPr wrap="square">
            <a:spAutoFit/>
          </a:bodyPr>
          <a:lstStyle/>
          <a:p>
            <a:pPr defTabSz="457200">
              <a:lnSpc>
                <a:spcPct val="150000"/>
              </a:lnSpc>
            </a:pPr>
            <a:r>
              <a:rPr lang="zh-CN" altLang="en-US" sz="1800" dirty="0">
                <a:latin typeface="微软雅黑" panose="020B0503020204020204" pitchFamily="34" charset="-122"/>
                <a:ea typeface="微软雅黑" panose="020B0503020204020204" pitchFamily="34" charset="-122"/>
              </a:rPr>
              <a:t>碳币，中国广东省对低碳生活行为及低碳消费的一种奖励方法。</a:t>
            </a:r>
          </a:p>
          <a:p>
            <a:pPr defTabSz="457200">
              <a:lnSpc>
                <a:spcPct val="150000"/>
              </a:lnSpc>
            </a:pPr>
            <a:endParaRPr lang="zh-CN" altLang="en-US" sz="1800" dirty="0">
              <a:latin typeface="微软雅黑" panose="020B0503020204020204" pitchFamily="34" charset="-122"/>
              <a:ea typeface="微软雅黑" panose="020B0503020204020204" pitchFamily="34" charset="-122"/>
            </a:endParaRPr>
          </a:p>
          <a:p>
            <a:pPr defTabSz="457200">
              <a:lnSpc>
                <a:spcPct val="150000"/>
              </a:lnSpc>
            </a:pPr>
            <a:r>
              <a:rPr lang="zh-CN" altLang="en-US" sz="1800" dirty="0">
                <a:latin typeface="微软雅黑" panose="020B0503020204020204" pitchFamily="34" charset="-122"/>
                <a:ea typeface="微软雅黑" panose="020B0503020204020204" pitchFamily="34" charset="-122"/>
              </a:rPr>
              <a:t>公民节约用水电气、减少垃圾投放量、乘坐公共交通出行、选用节能产品</a:t>
            </a:r>
            <a:r>
              <a:rPr lang="en-US" altLang="zh-CN" sz="1800" dirty="0">
                <a:latin typeface="微软雅黑" panose="020B0503020204020204" pitchFamily="34" charset="-122"/>
                <a:ea typeface="微软雅黑" panose="020B0503020204020204" pitchFamily="34" charset="-122"/>
              </a:rPr>
              <a:t>……</a:t>
            </a:r>
            <a:r>
              <a:rPr lang="zh-CN" altLang="en-US" sz="1800" dirty="0">
                <a:latin typeface="微软雅黑" panose="020B0503020204020204" pitchFamily="34" charset="-122"/>
                <a:ea typeface="微软雅黑" panose="020B0503020204020204" pitchFamily="34" charset="-122"/>
              </a:rPr>
              <a:t>这些低碳生活行为及低碳消费将被折算成一定数量的碳币，用来兑换物质奖励，这正逐步在中国南部的广东省成为现实。</a:t>
            </a:r>
          </a:p>
        </p:txBody>
      </p:sp>
      <p:sp>
        <p:nvSpPr>
          <p:cNvPr id="13" name="主题班会-5"/>
          <p:cNvSpPr txBox="1"/>
          <p:nvPr/>
        </p:nvSpPr>
        <p:spPr>
          <a:xfrm>
            <a:off x="1201677" y="1573999"/>
            <a:ext cx="3311369" cy="584775"/>
          </a:xfrm>
          <a:prstGeom prst="rect">
            <a:avLst/>
          </a:prstGeom>
          <a:noFill/>
        </p:spPr>
        <p:txBody>
          <a:bodyPr wrap="square" rtlCol="0">
            <a:spAutoFit/>
          </a:bodyPr>
          <a:lstStyle>
            <a:defPPr>
              <a:defRPr lang="zh-CN"/>
            </a:defPPr>
            <a:lvl1pPr>
              <a:defRPr sz="3200">
                <a:solidFill>
                  <a:sysClr val="windowText" lastClr="000000"/>
                </a:solidFill>
                <a:latin typeface="优设标题黑" panose="00000500000000000000" pitchFamily="2" charset="-122"/>
                <a:ea typeface="优设标题黑" panose="00000500000000000000" pitchFamily="2" charset="-122"/>
              </a:defRPr>
            </a:lvl1pPr>
          </a:lstStyle>
          <a:p>
            <a:r>
              <a:rPr lang="zh-CN" altLang="en-US" b="1">
                <a:solidFill>
                  <a:schemeClr val="tx1"/>
                </a:solidFill>
                <a:latin typeface="微软雅黑" panose="020B0503020204020204" pitchFamily="34" charset="-122"/>
                <a:ea typeface="微软雅黑" panose="020B0503020204020204" pitchFamily="34" charset="-122"/>
              </a:rPr>
              <a:t>我国的低碳生活</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par>
                          <p:cTn id="10" fill="hold" nodeType="afterGroup">
                            <p:stCondLst>
                              <p:cond delay="500"/>
                            </p:stCondLst>
                            <p:childTnLst>
                              <p:par>
                                <p:cTn id="11" presetID="22" presetClass="entr" presetSubtype="4" fill="hold" nodeType="after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down)">
                                      <p:cBhvr>
                                        <p:cTn id="13" dur="500"/>
                                        <p:tgtEl>
                                          <p:spTgt spid="11"/>
                                        </p:tgtEl>
                                      </p:cBhvr>
                                    </p:animEffect>
                                  </p:childTnLst>
                                </p:cTn>
                              </p:par>
                            </p:childTnLst>
                          </p:cTn>
                        </p:par>
                        <p:par>
                          <p:cTn id="14" fill="hold" nodeType="afterGroup">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1000"/>
                                        <p:tgtEl>
                                          <p:spTgt spid="13"/>
                                        </p:tgtEl>
                                      </p:cBhvr>
                                    </p:animEffect>
                                    <p:anim calcmode="lin" valueType="num">
                                      <p:cBhvr>
                                        <p:cTn id="18" dur="1000" fill="hold"/>
                                        <p:tgtEl>
                                          <p:spTgt spid="13"/>
                                        </p:tgtEl>
                                        <p:attrNameLst>
                                          <p:attrName>ppt_x</p:attrName>
                                        </p:attrNameLst>
                                      </p:cBhvr>
                                      <p:tavLst>
                                        <p:tav tm="0">
                                          <p:val>
                                            <p:strVal val="#ppt_x"/>
                                          </p:val>
                                        </p:tav>
                                        <p:tav tm="100000">
                                          <p:val>
                                            <p:strVal val="#ppt_x"/>
                                          </p:val>
                                        </p:tav>
                                      </p:tavLst>
                                    </p:anim>
                                    <p:anim calcmode="lin" valueType="num">
                                      <p:cBhvr>
                                        <p:cTn id="19" dur="1000" fill="hold"/>
                                        <p:tgtEl>
                                          <p:spTgt spid="13"/>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down)">
                                      <p:cBhvr>
                                        <p:cTn id="2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p:bldP spid="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193245"/>
              <a:ext cx="12192000" cy="1651651"/>
            </a:xfrm>
            <a:prstGeom prst="rect">
              <a:avLst/>
            </a:prstGeom>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1"/>
            <a:ext cx="2403354" cy="1763486"/>
          </a:xfrm>
          <a:prstGeom prst="rect">
            <a:avLst/>
          </a:prstGeom>
        </p:spPr>
      </p:pic>
      <p:pic>
        <p:nvPicPr>
          <p:cNvPr id="8" name="图片 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6067425"/>
            <a:ext cx="12192000" cy="790575"/>
          </a:xfrm>
          <a:prstGeom prst="rect">
            <a:avLst/>
          </a:prstGeom>
        </p:spPr>
      </p:pic>
      <p:grpSp>
        <p:nvGrpSpPr>
          <p:cNvPr id="11" name="组合 10"/>
          <p:cNvGrpSpPr/>
          <p:nvPr/>
        </p:nvGrpSpPr>
        <p:grpSpPr>
          <a:xfrm>
            <a:off x="1643743" y="1732632"/>
            <a:ext cx="6096000" cy="3340075"/>
            <a:chOff x="3048000" y="3244334"/>
            <a:chExt cx="6096000" cy="3340075"/>
          </a:xfrm>
        </p:grpSpPr>
        <p:sp>
          <p:nvSpPr>
            <p:cNvPr id="10" name="文本框 9"/>
            <p:cNvSpPr txBox="1"/>
            <p:nvPr/>
          </p:nvSpPr>
          <p:spPr>
            <a:xfrm>
              <a:off x="3048000" y="3244334"/>
              <a:ext cx="6096000" cy="400110"/>
            </a:xfrm>
            <a:prstGeom prst="rect">
              <a:avLst/>
            </a:prstGeom>
            <a:noFill/>
          </p:spPr>
          <p:txBody>
            <a:bodyPr wrap="square">
              <a:spAutoFit/>
            </a:bodyPr>
            <a:lstStyle/>
            <a:p>
              <a:r>
                <a:rPr lang="zh-CN" altLang="en-US" sz="2000" b="1">
                  <a:latin typeface="微软雅黑" panose="020B0503020204020204" pitchFamily="34" charset="-122"/>
                  <a:ea typeface="微软雅黑" panose="020B0503020204020204" pitchFamily="34" charset="-122"/>
                </a:rPr>
                <a:t>骑行安全</a:t>
              </a:r>
              <a:r>
                <a:rPr lang="en-US" altLang="zh-CN" sz="2000" b="1">
                  <a:latin typeface="微软雅黑" panose="020B0503020204020204" pitchFamily="34" charset="-122"/>
                  <a:ea typeface="微软雅黑" panose="020B0503020204020204" pitchFamily="34" charset="-122"/>
                </a:rPr>
                <a:t>---</a:t>
              </a:r>
              <a:r>
                <a:rPr lang="zh-CN" altLang="en-US" sz="2000" b="1">
                  <a:latin typeface="微软雅黑" panose="020B0503020204020204" pitchFamily="34" charset="-122"/>
                  <a:ea typeface="微软雅黑" panose="020B0503020204020204" pitchFamily="34" charset="-122"/>
                </a:rPr>
                <a:t>做自己的首席安全官</a:t>
              </a:r>
            </a:p>
          </p:txBody>
        </p:sp>
        <p:sp>
          <p:nvSpPr>
            <p:cNvPr id="12" name="文本框 11"/>
            <p:cNvSpPr txBox="1"/>
            <p:nvPr/>
          </p:nvSpPr>
          <p:spPr>
            <a:xfrm>
              <a:off x="3048000" y="3805635"/>
              <a:ext cx="6096000" cy="2778774"/>
            </a:xfrm>
            <a:prstGeom prst="rect">
              <a:avLst/>
            </a:prstGeom>
            <a:noFill/>
          </p:spPr>
          <p:txBody>
            <a:bodyPr wrap="square">
              <a:spAutoFit/>
            </a:bodyPr>
            <a:lstStyle/>
            <a:p>
              <a:pPr marL="342900" indent="-342900" defTabSz="457200">
                <a:lnSpc>
                  <a:spcPct val="200000"/>
                </a:lnSpc>
                <a:buFont typeface="+mj-lt"/>
                <a:buAutoNum type="arabicPeriod"/>
              </a:pPr>
              <a:r>
                <a:rPr kumimoji="1" lang="zh-CN" altLang="en-US" sz="1800">
                  <a:latin typeface="微软雅黑" panose="020B0503020204020204" pitchFamily="34" charset="-122"/>
                  <a:ea typeface="微软雅黑" panose="020B0503020204020204" pitchFamily="34" charset="-122"/>
                </a:rPr>
                <a:t>自行车安全检查事项</a:t>
              </a:r>
              <a:endParaRPr kumimoji="1" lang="en-US" altLang="zh-CN" sz="1800">
                <a:latin typeface="微软雅黑" panose="020B0503020204020204" pitchFamily="34" charset="-122"/>
                <a:ea typeface="微软雅黑" panose="020B0503020204020204" pitchFamily="34" charset="-122"/>
              </a:endParaRPr>
            </a:p>
            <a:p>
              <a:pPr marL="342900" indent="-342900" defTabSz="457200">
                <a:lnSpc>
                  <a:spcPct val="200000"/>
                </a:lnSpc>
                <a:buFont typeface="+mj-lt"/>
                <a:buAutoNum type="arabicPeriod"/>
              </a:pPr>
              <a:endParaRPr kumimoji="1" lang="zh-CN" altLang="en-US" sz="1800">
                <a:latin typeface="微软雅黑" panose="020B0503020204020204" pitchFamily="34" charset="-122"/>
                <a:ea typeface="微软雅黑" panose="020B0503020204020204" pitchFamily="34" charset="-122"/>
              </a:endParaRPr>
            </a:p>
            <a:p>
              <a:pPr marL="342900" indent="-342900" defTabSz="457200">
                <a:lnSpc>
                  <a:spcPct val="200000"/>
                </a:lnSpc>
                <a:buFont typeface="+mj-lt"/>
                <a:buAutoNum type="arabicPeriod"/>
              </a:pPr>
              <a:r>
                <a:rPr kumimoji="1" lang="zh-CN" altLang="en-US" sz="1800">
                  <a:latin typeface="微软雅黑" panose="020B0503020204020204" pitchFamily="34" charset="-122"/>
                  <a:ea typeface="微软雅黑" panose="020B0503020204020204" pitchFamily="34" charset="-122"/>
                </a:rPr>
                <a:t>自行车骑行的安全规范</a:t>
              </a:r>
              <a:endParaRPr kumimoji="1" lang="en-US" altLang="zh-CN" sz="1800">
                <a:latin typeface="微软雅黑" panose="020B0503020204020204" pitchFamily="34" charset="-122"/>
                <a:ea typeface="微软雅黑" panose="020B0503020204020204" pitchFamily="34" charset="-122"/>
              </a:endParaRPr>
            </a:p>
            <a:p>
              <a:pPr marL="342900" indent="-342900" defTabSz="457200">
                <a:lnSpc>
                  <a:spcPct val="200000"/>
                </a:lnSpc>
                <a:buFont typeface="+mj-lt"/>
                <a:buAutoNum type="arabicPeriod"/>
              </a:pPr>
              <a:endParaRPr kumimoji="1" lang="zh-CN" altLang="en-US" sz="1800">
                <a:latin typeface="微软雅黑" panose="020B0503020204020204" pitchFamily="34" charset="-122"/>
                <a:ea typeface="微软雅黑" panose="020B0503020204020204" pitchFamily="34" charset="-122"/>
              </a:endParaRPr>
            </a:p>
            <a:p>
              <a:pPr marL="342900" indent="-342900" defTabSz="457200">
                <a:lnSpc>
                  <a:spcPct val="200000"/>
                </a:lnSpc>
                <a:buFont typeface="+mj-lt"/>
                <a:buAutoNum type="arabicPeriod"/>
              </a:pPr>
              <a:r>
                <a:rPr kumimoji="1" lang="zh-CN" altLang="en-US" sz="1800">
                  <a:latin typeface="微软雅黑" panose="020B0503020204020204" pitchFamily="34" charset="-122"/>
                  <a:ea typeface="微软雅黑" panose="020B0503020204020204" pitchFamily="34" charset="-122"/>
                </a:rPr>
                <a:t>自行车交通安全知识</a:t>
              </a:r>
            </a:p>
          </p:txBody>
        </p:sp>
      </p:grpSp>
      <p:pic>
        <p:nvPicPr>
          <p:cNvPr id="14" name="图片 1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374171" y="595342"/>
            <a:ext cx="5667316" cy="5667316"/>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par>
                          <p:cTn id="8" fill="hold" nodeType="afterGroup">
                            <p:stCondLst>
                              <p:cond delay="500"/>
                            </p:stCondLst>
                            <p:childTnLst>
                              <p:par>
                                <p:cTn id="9" presetID="42"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anim calcmode="lin" valueType="num">
                                      <p:cBhvr>
                                        <p:cTn id="12" dur="1000" fill="hold"/>
                                        <p:tgtEl>
                                          <p:spTgt spid="11"/>
                                        </p:tgtEl>
                                        <p:attrNameLst>
                                          <p:attrName>ppt_x</p:attrName>
                                        </p:attrNameLst>
                                      </p:cBhvr>
                                      <p:tavLst>
                                        <p:tav tm="0">
                                          <p:val>
                                            <p:strVal val="#ppt_x"/>
                                          </p:val>
                                        </p:tav>
                                        <p:tav tm="100000">
                                          <p:val>
                                            <p:strVal val="#ppt_x"/>
                                          </p:val>
                                        </p:tav>
                                      </p:tavLst>
                                    </p:anim>
                                    <p:anim calcmode="lin" valueType="num">
                                      <p:cBhvr>
                                        <p:cTn id="1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193245"/>
              <a:ext cx="12192000" cy="1651651"/>
            </a:xfrm>
            <a:prstGeom prst="rect">
              <a:avLst/>
            </a:prstGeom>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1"/>
            <a:ext cx="2403354" cy="1763486"/>
          </a:xfrm>
          <a:prstGeom prst="rect">
            <a:avLst/>
          </a:prstGeom>
        </p:spPr>
      </p:pic>
      <p:pic>
        <p:nvPicPr>
          <p:cNvPr id="8" name="图片 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6067425"/>
            <a:ext cx="12192000" cy="790575"/>
          </a:xfrm>
          <a:prstGeom prst="rect">
            <a:avLst/>
          </a:prstGeom>
        </p:spPr>
      </p:pic>
      <p:pic>
        <p:nvPicPr>
          <p:cNvPr id="10" name="图片 9"/>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71406" y="1472777"/>
            <a:ext cx="4400068" cy="4400068"/>
          </a:xfrm>
          <a:prstGeom prst="rect">
            <a:avLst/>
          </a:prstGeom>
        </p:spPr>
      </p:pic>
      <p:pic>
        <p:nvPicPr>
          <p:cNvPr id="11" name="图片 10"/>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4339607" y="641643"/>
            <a:ext cx="7441523" cy="5314517"/>
          </a:xfrm>
          <a:prstGeom prst="rect">
            <a:avLst/>
          </a:prstGeom>
        </p:spPr>
      </p:pic>
      <p:sp>
        <p:nvSpPr>
          <p:cNvPr id="12" name="文本框 11"/>
          <p:cNvSpPr txBox="1"/>
          <p:nvPr/>
        </p:nvSpPr>
        <p:spPr>
          <a:xfrm>
            <a:off x="6583184" y="2635290"/>
            <a:ext cx="4028401" cy="1289905"/>
          </a:xfrm>
          <a:prstGeom prst="rect">
            <a:avLst/>
          </a:prstGeom>
          <a:noFill/>
        </p:spPr>
        <p:txBody>
          <a:bodyPr wrap="square" rtlCol="0" anchor="ctr">
            <a:spAutoFit/>
          </a:bodyPr>
          <a:lstStyle/>
          <a:p>
            <a:pPr>
              <a:lnSpc>
                <a:spcPct val="150000"/>
              </a:lnSpc>
            </a:pPr>
            <a:r>
              <a:rPr lang="zh-CN" altLang="en-US" b="1">
                <a:latin typeface="微软雅黑" panose="020B0503020204020204" pitchFamily="34" charset="-122"/>
                <a:ea typeface="微软雅黑" panose="020B0503020204020204" pitchFamily="34" charset="-122"/>
              </a:rPr>
              <a:t>实践作业</a:t>
            </a:r>
          </a:p>
          <a:p>
            <a:pPr>
              <a:lnSpc>
                <a:spcPct val="150000"/>
              </a:lnSpc>
            </a:pPr>
            <a:r>
              <a:rPr lang="zh-CN" altLang="en-US" b="1">
                <a:latin typeface="微软雅黑" panose="020B0503020204020204" pitchFamily="34" charset="-122"/>
                <a:ea typeface="微软雅黑" panose="020B0503020204020204" pitchFamily="34" charset="-122"/>
              </a:rPr>
              <a:t>结合你的骑行实践，</a:t>
            </a:r>
            <a:endParaRPr lang="en-US" altLang="zh-CN" b="1">
              <a:latin typeface="微软雅黑" panose="020B0503020204020204" pitchFamily="34" charset="-122"/>
              <a:ea typeface="微软雅黑" panose="020B0503020204020204" pitchFamily="34" charset="-122"/>
            </a:endParaRPr>
          </a:p>
          <a:p>
            <a:pPr>
              <a:lnSpc>
                <a:spcPct val="150000"/>
              </a:lnSpc>
            </a:pPr>
            <a:r>
              <a:rPr lang="zh-CN" altLang="en-US" b="1">
                <a:latin typeface="微软雅黑" panose="020B0503020204020204" pitchFamily="34" charset="-122"/>
                <a:ea typeface="微软雅黑" panose="020B0503020204020204" pitchFamily="34" charset="-122"/>
              </a:rPr>
              <a:t>请为安全骑行献一计。</a:t>
            </a:r>
          </a:p>
        </p:txBody>
      </p:sp>
      <p:pic>
        <p:nvPicPr>
          <p:cNvPr id="21" name="New picture"/>
          <p:cNvPicPr/>
          <p:nvPr/>
        </p:nvPicPr>
        <p:blipFill>
          <a:blip r:embed="rId9"/>
          <a:stretch>
            <a:fillRect/>
          </a:stretch>
        </p:blipFill>
        <p:spPr>
          <a:xfrm>
            <a:off x="11798300" y="10248900"/>
            <a:ext cx="330200" cy="254000"/>
          </a:xfrm>
          <a:prstGeom prst="cube">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nodeType="afterGroup">
                            <p:stCondLst>
                              <p:cond delay="500"/>
                            </p:stCondLst>
                            <p:childTnLst>
                              <p:par>
                                <p:cTn id="9" presetID="53"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fltVal val="0"/>
                                          </p:val>
                                        </p:tav>
                                        <p:tav tm="100000">
                                          <p:val>
                                            <p:strVal val="#ppt_h"/>
                                          </p:val>
                                        </p:tav>
                                      </p:tavLst>
                                    </p:anim>
                                    <p:animEffect transition="in" filter="fade">
                                      <p:cBhvr>
                                        <p:cTn id="13" dur="500"/>
                                        <p:tgtEl>
                                          <p:spTgt spid="11"/>
                                        </p:tgtEl>
                                      </p:cBhvr>
                                    </p:animEffect>
                                  </p:childTnLst>
                                </p:cTn>
                              </p:par>
                            </p:childTnLst>
                          </p:cTn>
                        </p:par>
                        <p:par>
                          <p:cTn id="14" fill="hold" nodeType="afterGroup">
                            <p:stCondLst>
                              <p:cond delay="1000"/>
                            </p:stCondLst>
                            <p:childTnLst>
                              <p:par>
                                <p:cTn id="15" presetID="22" presetClass="entr" presetSubtype="4"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down)">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081047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193245"/>
              <a:ext cx="12192000" cy="1651651"/>
            </a:xfrm>
            <a:prstGeom prst="rect">
              <a:avLst/>
            </a:prstGeom>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1"/>
            <a:ext cx="2403354" cy="1763486"/>
          </a:xfrm>
          <a:prstGeom prst="rect">
            <a:avLst/>
          </a:prstGeom>
        </p:spPr>
      </p:pic>
      <p:pic>
        <p:nvPicPr>
          <p:cNvPr id="8" name="图片 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6067425"/>
            <a:ext cx="12192000" cy="790575"/>
          </a:xfrm>
          <a:prstGeom prst="rect">
            <a:avLst/>
          </a:prstGeom>
        </p:spPr>
      </p:pic>
      <p:pic>
        <p:nvPicPr>
          <p:cNvPr id="3" name="图片 2"/>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406539" y="2517565"/>
            <a:ext cx="3777343" cy="3777343"/>
          </a:xfrm>
          <a:prstGeom prst="rect">
            <a:avLst/>
          </a:prstGeom>
        </p:spPr>
      </p:pic>
      <p:grpSp>
        <p:nvGrpSpPr>
          <p:cNvPr id="30" name="组合 29"/>
          <p:cNvGrpSpPr/>
          <p:nvPr/>
        </p:nvGrpSpPr>
        <p:grpSpPr>
          <a:xfrm>
            <a:off x="1201677" y="1994345"/>
            <a:ext cx="6096000" cy="3024724"/>
            <a:chOff x="1201677" y="1994345"/>
            <a:chExt cx="6096000" cy="3024724"/>
          </a:xfrm>
        </p:grpSpPr>
        <p:grpSp>
          <p:nvGrpSpPr>
            <p:cNvPr id="27" name="组合 26"/>
            <p:cNvGrpSpPr/>
            <p:nvPr/>
          </p:nvGrpSpPr>
          <p:grpSpPr>
            <a:xfrm>
              <a:off x="1201677" y="1994345"/>
              <a:ext cx="6096000" cy="1408325"/>
              <a:chOff x="1201677" y="1994345"/>
              <a:chExt cx="6096000" cy="1408325"/>
            </a:xfrm>
          </p:grpSpPr>
          <p:sp>
            <p:nvSpPr>
              <p:cNvPr id="25" name="文本框 24"/>
              <p:cNvSpPr txBox="1"/>
              <p:nvPr/>
            </p:nvSpPr>
            <p:spPr>
              <a:xfrm>
                <a:off x="1201677" y="1994345"/>
                <a:ext cx="6096000" cy="523220"/>
              </a:xfrm>
              <a:prstGeom prst="rect">
                <a:avLst/>
              </a:prstGeom>
              <a:noFill/>
            </p:spPr>
            <p:txBody>
              <a:bodyPr wrap="square">
                <a:spAutoFit/>
              </a:bodyPr>
              <a:lstStyle/>
              <a:p>
                <a:pPr marL="457200" indent="-457200">
                  <a:buFont typeface="Wingdings" panose="05000000000000000000" pitchFamily="2" charset="2"/>
                  <a:buChar char="n"/>
                </a:pPr>
                <a:r>
                  <a:rPr lang="zh-CN" altLang="en-US" sz="2800" b="1" dirty="0">
                    <a:solidFill>
                      <a:srgbClr val="44AADF"/>
                    </a:solidFill>
                    <a:latin typeface="微软雅黑" panose="020B0503020204020204" pitchFamily="34" charset="-122"/>
                    <a:ea typeface="微软雅黑" panose="020B0503020204020204" pitchFamily="34" charset="-122"/>
                  </a:rPr>
                  <a:t>问卷调查</a:t>
                </a:r>
              </a:p>
            </p:txBody>
          </p:sp>
          <p:sp>
            <p:nvSpPr>
              <p:cNvPr id="26" name="文本框 25"/>
              <p:cNvSpPr txBox="1"/>
              <p:nvPr/>
            </p:nvSpPr>
            <p:spPr>
              <a:xfrm>
                <a:off x="1201677" y="2528263"/>
                <a:ext cx="6096000" cy="874407"/>
              </a:xfrm>
              <a:prstGeom prst="rect">
                <a:avLst/>
              </a:prstGeom>
              <a:noFill/>
            </p:spPr>
            <p:txBody>
              <a:bodyPr wrap="square">
                <a:spAutoFit/>
              </a:bodyPr>
              <a:lstStyle/>
              <a:p>
                <a:pPr>
                  <a:lnSpc>
                    <a:spcPct val="150000"/>
                  </a:lnSpc>
                </a:pPr>
                <a:r>
                  <a:rPr lang="zh-CN" altLang="en-US" dirty="0">
                    <a:latin typeface="微软雅黑" panose="020B0503020204020204" pitchFamily="34" charset="-122"/>
                    <a:ea typeface="微软雅黑" panose="020B0503020204020204" pitchFamily="34" charset="-122"/>
                  </a:rPr>
                  <a:t>一匹马儿真正好，没有尾巴没有脚，不喝水来不吃草，骑上它就满街跑。</a:t>
                </a:r>
              </a:p>
            </p:txBody>
          </p:sp>
        </p:grpSp>
        <p:sp>
          <p:nvSpPr>
            <p:cNvPr id="29" name="文本框 28"/>
            <p:cNvSpPr txBox="1"/>
            <p:nvPr/>
          </p:nvSpPr>
          <p:spPr>
            <a:xfrm>
              <a:off x="1201677" y="3341558"/>
              <a:ext cx="6096000" cy="1677511"/>
            </a:xfrm>
            <a:prstGeom prst="rect">
              <a:avLst/>
            </a:prstGeom>
            <a:noFill/>
          </p:spPr>
          <p:txBody>
            <a:bodyPr wrap="square">
              <a:spAutoFit/>
            </a:bodyPr>
            <a:lstStyle/>
            <a:p>
              <a:pPr>
                <a:lnSpc>
                  <a:spcPct val="200000"/>
                </a:lnSpc>
              </a:pPr>
              <a:r>
                <a:rPr lang="en-US" altLang="zh-CN" dirty="0">
                  <a:latin typeface="微软雅黑" panose="020B0503020204020204" pitchFamily="34" charset="-122"/>
                  <a:ea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rPr>
                <a:t>、你会骑自行车吗？</a:t>
              </a:r>
            </a:p>
            <a:p>
              <a:pPr>
                <a:lnSpc>
                  <a:spcPct val="200000"/>
                </a:lnSpc>
              </a:pPr>
              <a:r>
                <a:rPr lang="en-US" altLang="zh-CN" dirty="0">
                  <a:latin typeface="微软雅黑" panose="020B0503020204020204" pitchFamily="34" charset="-122"/>
                  <a:ea typeface="微软雅黑" panose="020B0503020204020204" pitchFamily="34" charset="-122"/>
                </a:rPr>
                <a:t>2</a:t>
              </a:r>
              <a:r>
                <a:rPr lang="zh-CN" altLang="en-US" dirty="0">
                  <a:latin typeface="微软雅黑" panose="020B0503020204020204" pitchFamily="34" charset="-122"/>
                  <a:ea typeface="微软雅黑" panose="020B0503020204020204" pitchFamily="34" charset="-122"/>
                </a:rPr>
                <a:t>、骑行前，你会进行自行车的安全检查吗？</a:t>
              </a:r>
            </a:p>
            <a:p>
              <a:pPr>
                <a:lnSpc>
                  <a:spcPct val="200000"/>
                </a:lnSpc>
              </a:pPr>
              <a:r>
                <a:rPr lang="en-US" altLang="zh-CN" dirty="0">
                  <a:latin typeface="微软雅黑" panose="020B0503020204020204" pitchFamily="34" charset="-122"/>
                  <a:ea typeface="微软雅黑" panose="020B0503020204020204" pitchFamily="34" charset="-122"/>
                </a:rPr>
                <a:t>3</a:t>
              </a:r>
              <a:r>
                <a:rPr lang="zh-CN" altLang="en-US" dirty="0">
                  <a:latin typeface="微软雅黑" panose="020B0503020204020204" pitchFamily="34" charset="-122"/>
                  <a:ea typeface="微软雅黑" panose="020B0503020204020204" pitchFamily="34" charset="-122"/>
                </a:rPr>
                <a:t>、你知道，在骑行前都需要检查哪些安全事项吗？</a:t>
              </a:r>
            </a:p>
          </p:txBody>
        </p:sp>
      </p:grpSp>
      <p:sp>
        <p:nvSpPr>
          <p:cNvPr id="2" name="文本框 1"/>
          <p:cNvSpPr txBox="1"/>
          <p:nvPr/>
        </p:nvSpPr>
        <p:spPr>
          <a:xfrm>
            <a:off x="2698812" y="949911"/>
            <a:ext cx="1491448" cy="215444"/>
          </a:xfrm>
          <a:prstGeom prst="rect">
            <a:avLst/>
          </a:prstGeom>
          <a:noFill/>
        </p:spPr>
        <p:txBody>
          <a:bodyPr wrap="square" rtlCol="0">
            <a:spAutoFit/>
          </a:bodyPr>
          <a:lstStyle/>
          <a:p>
            <a:r>
              <a:rPr lang="en-US" altLang="zh-CN" sz="800" dirty="0">
                <a:solidFill>
                  <a:srgbClr val="FFFFFF"/>
                </a:solidFill>
              </a:rPr>
              <a:t>https://www.ypppt.com/</a:t>
            </a:r>
            <a:endParaRPr lang="zh-CN" altLang="en-US" sz="800" dirty="0">
              <a:solidFill>
                <a:srgbClr val="FFFFFF"/>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750"/>
                                        <p:tgtEl>
                                          <p:spTgt spid="3"/>
                                        </p:tgtEl>
                                      </p:cBhvr>
                                    </p:animEffect>
                                  </p:childTnLst>
                                </p:cTn>
                              </p:par>
                            </p:childTnLst>
                          </p:cTn>
                        </p:par>
                        <p:par>
                          <p:cTn id="8" fill="hold" nodeType="afterGroup">
                            <p:stCondLst>
                              <p:cond delay="750"/>
                            </p:stCondLst>
                            <p:childTnLst>
                              <p:par>
                                <p:cTn id="9" presetID="22" presetClass="entr" presetSubtype="4"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wipe(down)">
                                      <p:cBhvr>
                                        <p:cTn id="1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193245"/>
              <a:ext cx="12192000" cy="1651651"/>
            </a:xfrm>
            <a:prstGeom prst="rect">
              <a:avLst/>
            </a:prstGeom>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1"/>
            <a:ext cx="2403354" cy="1763486"/>
          </a:xfrm>
          <a:prstGeom prst="rect">
            <a:avLst/>
          </a:prstGeom>
        </p:spPr>
      </p:pic>
      <p:pic>
        <p:nvPicPr>
          <p:cNvPr id="8" name="图片 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6067425"/>
            <a:ext cx="12192000" cy="790575"/>
          </a:xfrm>
          <a:prstGeom prst="rect">
            <a:avLst/>
          </a:prstGeom>
        </p:spPr>
      </p:pic>
      <p:grpSp>
        <p:nvGrpSpPr>
          <p:cNvPr id="16" name="组合 15"/>
          <p:cNvGrpSpPr/>
          <p:nvPr/>
        </p:nvGrpSpPr>
        <p:grpSpPr>
          <a:xfrm>
            <a:off x="6297386" y="1974515"/>
            <a:ext cx="6313715" cy="2908970"/>
            <a:chOff x="5627914" y="1865790"/>
            <a:chExt cx="6313715" cy="2908970"/>
          </a:xfrm>
        </p:grpSpPr>
        <p:grpSp>
          <p:nvGrpSpPr>
            <p:cNvPr id="11" name="组合 10"/>
            <p:cNvGrpSpPr/>
            <p:nvPr/>
          </p:nvGrpSpPr>
          <p:grpSpPr>
            <a:xfrm>
              <a:off x="5627914" y="1865790"/>
              <a:ext cx="6313715" cy="2908970"/>
              <a:chOff x="5627914" y="1865790"/>
              <a:chExt cx="6313715" cy="2908970"/>
            </a:xfrm>
          </p:grpSpPr>
          <p:sp>
            <p:nvSpPr>
              <p:cNvPr id="12" name="文本框 11"/>
              <p:cNvSpPr txBox="1"/>
              <p:nvPr/>
            </p:nvSpPr>
            <p:spPr>
              <a:xfrm>
                <a:off x="5627914" y="1865790"/>
                <a:ext cx="6096000" cy="461665"/>
              </a:xfrm>
              <a:prstGeom prst="rect">
                <a:avLst/>
              </a:prstGeom>
              <a:noFill/>
            </p:spPr>
            <p:txBody>
              <a:bodyPr wrap="square">
                <a:spAutoFit/>
              </a:bodyPr>
              <a:lstStyle/>
              <a:p>
                <a:pPr marL="342900" indent="-342900">
                  <a:buFont typeface="Arial" panose="020B0604020202020204" pitchFamily="34" charset="0"/>
                  <a:buChar char="•"/>
                </a:pPr>
                <a:r>
                  <a:rPr lang="zh-CN" altLang="en-US" sz="2400" b="1" dirty="0">
                    <a:solidFill>
                      <a:srgbClr val="44AADF"/>
                    </a:solidFill>
                    <a:latin typeface="微软雅黑" panose="020B0503020204020204" pitchFamily="34" charset="-122"/>
                    <a:ea typeface="微软雅黑" panose="020B0503020204020204" pitchFamily="34" charset="-122"/>
                  </a:rPr>
                  <a:t>自行车安全检查事项</a:t>
                </a:r>
              </a:p>
            </p:txBody>
          </p:sp>
          <p:sp>
            <p:nvSpPr>
              <p:cNvPr id="14" name="文本框 13"/>
              <p:cNvSpPr txBox="1"/>
              <p:nvPr/>
            </p:nvSpPr>
            <p:spPr>
              <a:xfrm>
                <a:off x="5845629" y="2549984"/>
                <a:ext cx="6096000" cy="2224776"/>
              </a:xfrm>
              <a:prstGeom prst="rect">
                <a:avLst/>
              </a:prstGeom>
              <a:noFill/>
            </p:spPr>
            <p:txBody>
              <a:bodyPr wrap="square">
                <a:spAutoFit/>
              </a:bodyPr>
              <a:lstStyle/>
              <a:p>
                <a:pPr>
                  <a:lnSpc>
                    <a:spcPct val="200000"/>
                  </a:lnSpc>
                  <a:defRPr/>
                </a:pPr>
                <a:r>
                  <a:rPr lang="en-US" altLang="zh-CN" sz="1800" kern="0" dirty="0">
                    <a:latin typeface="微软雅黑" panose="020B0503020204020204" pitchFamily="34" charset="-122"/>
                    <a:ea typeface="微软雅黑" panose="020B0503020204020204" pitchFamily="34" charset="-122"/>
                  </a:rPr>
                  <a:t>1</a:t>
                </a:r>
                <a:r>
                  <a:rPr lang="zh-CN" altLang="en-US" sz="1800" kern="0" dirty="0">
                    <a:latin typeface="微软雅黑" panose="020B0503020204020204" pitchFamily="34" charset="-122"/>
                    <a:ea typeface="微软雅黑" panose="020B0503020204020204" pitchFamily="34" charset="-122"/>
                  </a:rPr>
                  <a:t>、检查制动系统</a:t>
                </a:r>
              </a:p>
              <a:p>
                <a:pPr lvl="0">
                  <a:lnSpc>
                    <a:spcPct val="200000"/>
                  </a:lnSpc>
                  <a:defRPr/>
                </a:pPr>
                <a:r>
                  <a:rPr lang="en-US" altLang="zh-CN" sz="1800" kern="0" dirty="0">
                    <a:latin typeface="微软雅黑" panose="020B0503020204020204" pitchFamily="34" charset="-122"/>
                    <a:ea typeface="微软雅黑" panose="020B0503020204020204" pitchFamily="34" charset="-122"/>
                  </a:rPr>
                  <a:t>2</a:t>
                </a:r>
                <a:r>
                  <a:rPr lang="zh-CN" altLang="en-US" sz="1800" kern="0" dirty="0">
                    <a:latin typeface="微软雅黑" panose="020B0503020204020204" pitchFamily="34" charset="-122"/>
                    <a:ea typeface="微软雅黑" panose="020B0503020204020204" pitchFamily="34" charset="-122"/>
                  </a:rPr>
                  <a:t>、检查车轮是否牢固是否充气</a:t>
                </a:r>
              </a:p>
              <a:p>
                <a:pPr lvl="0">
                  <a:lnSpc>
                    <a:spcPct val="200000"/>
                  </a:lnSpc>
                  <a:defRPr/>
                </a:pPr>
                <a:r>
                  <a:rPr lang="en-US" altLang="zh-CN" sz="1800" kern="0" dirty="0">
                    <a:latin typeface="微软雅黑" panose="020B0503020204020204" pitchFamily="34" charset="-122"/>
                    <a:ea typeface="微软雅黑" panose="020B0503020204020204" pitchFamily="34" charset="-122"/>
                  </a:rPr>
                  <a:t>3</a:t>
                </a:r>
                <a:r>
                  <a:rPr lang="zh-CN" altLang="en-US" sz="1800" kern="0" dirty="0">
                    <a:latin typeface="微软雅黑" panose="020B0503020204020204" pitchFamily="34" charset="-122"/>
                    <a:ea typeface="微软雅黑" panose="020B0503020204020204" pitchFamily="34" charset="-122"/>
                  </a:rPr>
                  <a:t>、检查车座、车把牢固程度</a:t>
                </a:r>
              </a:p>
              <a:p>
                <a:pPr lvl="0">
                  <a:lnSpc>
                    <a:spcPct val="200000"/>
                  </a:lnSpc>
                  <a:defRPr/>
                </a:pPr>
                <a:r>
                  <a:rPr lang="en-US" altLang="zh-CN" sz="1800" kern="0" dirty="0">
                    <a:latin typeface="微软雅黑" panose="020B0503020204020204" pitchFamily="34" charset="-122"/>
                    <a:ea typeface="微软雅黑" panose="020B0503020204020204" pitchFamily="34" charset="-122"/>
                  </a:rPr>
                  <a:t>4</a:t>
                </a:r>
                <a:r>
                  <a:rPr lang="zh-CN" altLang="en-US" sz="1800" kern="0" dirty="0">
                    <a:latin typeface="微软雅黑" panose="020B0503020204020204" pitchFamily="34" charset="-122"/>
                    <a:ea typeface="微软雅黑" panose="020B0503020204020204" pitchFamily="34" charset="-122"/>
                  </a:rPr>
                  <a:t>、检查自行车的车铃是否有效</a:t>
                </a:r>
              </a:p>
            </p:txBody>
          </p:sp>
        </p:grpSp>
        <p:cxnSp>
          <p:nvCxnSpPr>
            <p:cNvPr id="15" name="直接连接符 14"/>
            <p:cNvCxnSpPr/>
            <p:nvPr/>
          </p:nvCxnSpPr>
          <p:spPr>
            <a:xfrm>
              <a:off x="5845629" y="2469488"/>
              <a:ext cx="2569029" cy="0"/>
            </a:xfrm>
            <a:prstGeom prst="line">
              <a:avLst/>
            </a:prstGeom>
            <a:ln w="38100">
              <a:solidFill>
                <a:srgbClr val="44AADF"/>
              </a:solidFill>
            </a:ln>
          </p:spPr>
          <p:style>
            <a:lnRef idx="1">
              <a:schemeClr val="accent1"/>
            </a:lnRef>
            <a:fillRef idx="0">
              <a:schemeClr val="accent1"/>
            </a:fillRef>
            <a:effectRef idx="0">
              <a:schemeClr val="accent1"/>
            </a:effectRef>
            <a:fontRef idx="minor">
              <a:schemeClr val="tx1"/>
            </a:fontRef>
          </p:style>
        </p:cxnSp>
      </p:grpSp>
      <p:pic>
        <p:nvPicPr>
          <p:cNvPr id="18" name="图片 1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004208" y="1199103"/>
            <a:ext cx="4757057" cy="4757057"/>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down)">
                                      <p:cBhvr>
                                        <p:cTn id="7" dur="500"/>
                                        <p:tgtEl>
                                          <p:spTgt spid="16"/>
                                        </p:tgtEl>
                                      </p:cBhvr>
                                    </p:animEffect>
                                  </p:childTnLst>
                                </p:cTn>
                              </p:par>
                            </p:childTnLst>
                          </p:cTn>
                        </p:par>
                        <p:par>
                          <p:cTn id="8" fill="hold" nodeType="afterGroup">
                            <p:stCondLst>
                              <p:cond delay="500"/>
                            </p:stCondLst>
                            <p:childTnLst>
                              <p:par>
                                <p:cTn id="9" presetID="42" presetClass="entr" presetSubtype="0"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1000"/>
                                        <p:tgtEl>
                                          <p:spTgt spid="18"/>
                                        </p:tgtEl>
                                      </p:cBhvr>
                                    </p:animEffect>
                                    <p:anim calcmode="lin" valueType="num">
                                      <p:cBhvr>
                                        <p:cTn id="12" dur="1000" fill="hold"/>
                                        <p:tgtEl>
                                          <p:spTgt spid="18"/>
                                        </p:tgtEl>
                                        <p:attrNameLst>
                                          <p:attrName>ppt_x</p:attrName>
                                        </p:attrNameLst>
                                      </p:cBhvr>
                                      <p:tavLst>
                                        <p:tav tm="0">
                                          <p:val>
                                            <p:strVal val="#ppt_x"/>
                                          </p:val>
                                        </p:tav>
                                        <p:tav tm="100000">
                                          <p:val>
                                            <p:strVal val="#ppt_x"/>
                                          </p:val>
                                        </p:tav>
                                      </p:tavLst>
                                    </p:anim>
                                    <p:anim calcmode="lin" valueType="num">
                                      <p:cBhvr>
                                        <p:cTn id="13"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193245"/>
              <a:ext cx="12192000" cy="1651651"/>
            </a:xfrm>
            <a:prstGeom prst="rect">
              <a:avLst/>
            </a:prstGeom>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1"/>
            <a:ext cx="2403354" cy="1763486"/>
          </a:xfrm>
          <a:prstGeom prst="rect">
            <a:avLst/>
          </a:prstGeom>
        </p:spPr>
      </p:pic>
      <p:pic>
        <p:nvPicPr>
          <p:cNvPr id="8" name="图片 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6067425"/>
            <a:ext cx="12192000" cy="790575"/>
          </a:xfrm>
          <a:prstGeom prst="rect">
            <a:avLst/>
          </a:prstGeom>
        </p:spPr>
      </p:pic>
      <p:grpSp>
        <p:nvGrpSpPr>
          <p:cNvPr id="12" name="组合 11"/>
          <p:cNvGrpSpPr/>
          <p:nvPr/>
        </p:nvGrpSpPr>
        <p:grpSpPr>
          <a:xfrm>
            <a:off x="1201677" y="1385216"/>
            <a:ext cx="6096000" cy="2265524"/>
            <a:chOff x="1772724" y="1410470"/>
            <a:chExt cx="6096000" cy="2265524"/>
          </a:xfrm>
        </p:grpSpPr>
        <p:sp>
          <p:nvSpPr>
            <p:cNvPr id="11" name="文本框 10"/>
            <p:cNvSpPr txBox="1"/>
            <p:nvPr/>
          </p:nvSpPr>
          <p:spPr>
            <a:xfrm>
              <a:off x="1772724" y="1410470"/>
              <a:ext cx="2698175" cy="523220"/>
            </a:xfrm>
            <a:prstGeom prst="rect">
              <a:avLst/>
            </a:prstGeom>
            <a:solidFill>
              <a:srgbClr val="44AADF"/>
            </a:solidFill>
          </p:spPr>
          <p:txBody>
            <a:bodyPr wrap="none" rtlCol="0">
              <a:spAutoFit/>
            </a:bodyPr>
            <a:lstStyle/>
            <a:p>
              <a:r>
                <a:rPr lang="zh-CN" altLang="en-US" sz="28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“死飞”自行车</a:t>
              </a:r>
            </a:p>
          </p:txBody>
        </p:sp>
        <p:sp>
          <p:nvSpPr>
            <p:cNvPr id="13" name="文本框 12"/>
            <p:cNvSpPr txBox="1"/>
            <p:nvPr/>
          </p:nvSpPr>
          <p:spPr>
            <a:xfrm>
              <a:off x="1772724" y="2005216"/>
              <a:ext cx="6096000" cy="1670778"/>
            </a:xfrm>
            <a:prstGeom prst="rect">
              <a:avLst/>
            </a:prstGeom>
            <a:noFill/>
          </p:spPr>
          <p:txBody>
            <a:bodyPr wrap="square">
              <a:spAutoFit/>
            </a:bodyPr>
            <a:lstStyle/>
            <a:p>
              <a:pPr>
                <a:lnSpc>
                  <a:spcPct val="200000"/>
                </a:lnSpc>
                <a:defRPr/>
              </a:pPr>
              <a:r>
                <a:rPr lang="en-US" altLang="zh-CN" sz="1800" kern="0" dirty="0">
                  <a:latin typeface="微软雅黑" panose="020B0503020204020204" pitchFamily="34" charset="-122"/>
                  <a:ea typeface="微软雅黑" panose="020B0503020204020204" pitchFamily="34" charset="-122"/>
                </a:rPr>
                <a:t>1</a:t>
              </a:r>
              <a:r>
                <a:rPr lang="zh-CN" altLang="en-US" sz="1800" kern="0" dirty="0">
                  <a:latin typeface="微软雅黑" panose="020B0503020204020204" pitchFamily="34" charset="-122"/>
                  <a:ea typeface="微软雅黑" panose="020B0503020204020204" pitchFamily="34" charset="-122"/>
                </a:rPr>
                <a:t>、什么是“死飞”自行车？</a:t>
              </a:r>
            </a:p>
            <a:p>
              <a:pPr lvl="0">
                <a:lnSpc>
                  <a:spcPct val="200000"/>
                </a:lnSpc>
                <a:defRPr/>
              </a:pPr>
              <a:r>
                <a:rPr lang="en-US" altLang="zh-CN" sz="1800" dirty="0">
                  <a:latin typeface="微软雅黑" panose="020B0503020204020204" pitchFamily="34" charset="-122"/>
                  <a:ea typeface="微软雅黑" panose="020B0503020204020204" pitchFamily="34" charset="-122"/>
                </a:rPr>
                <a:t>2</a:t>
              </a:r>
              <a:r>
                <a:rPr lang="zh-CN" altLang="en-US" sz="1800" dirty="0">
                  <a:latin typeface="微软雅黑" panose="020B0503020204020204" pitchFamily="34" charset="-122"/>
                  <a:ea typeface="微软雅黑" panose="020B0503020204020204" pitchFamily="34" charset="-122"/>
                </a:rPr>
                <a:t>、“死飞”自行车上公路是否合法？</a:t>
              </a:r>
            </a:p>
            <a:p>
              <a:pPr lvl="0">
                <a:lnSpc>
                  <a:spcPct val="200000"/>
                </a:lnSpc>
                <a:defRPr/>
              </a:pPr>
              <a:r>
                <a:rPr lang="en-US" altLang="zh-CN" sz="1800" dirty="0">
                  <a:latin typeface="微软雅黑" panose="020B0503020204020204" pitchFamily="34" charset="-122"/>
                  <a:ea typeface="微软雅黑" panose="020B0503020204020204" pitchFamily="34" charset="-122"/>
                </a:rPr>
                <a:t>3</a:t>
              </a:r>
              <a:r>
                <a:rPr lang="zh-CN" altLang="en-US" sz="1800" dirty="0">
                  <a:latin typeface="微软雅黑" panose="020B0503020204020204" pitchFamily="34" charset="-122"/>
                  <a:ea typeface="微软雅黑" panose="020B0503020204020204" pitchFamily="34" charset="-122"/>
                </a:rPr>
                <a:t>、在公路上骑“死飞”自行车有什么危险？</a:t>
              </a:r>
            </a:p>
          </p:txBody>
        </p:sp>
      </p:grpSp>
      <p:sp>
        <p:nvSpPr>
          <p:cNvPr id="15" name="文本框 14"/>
          <p:cNvSpPr txBox="1"/>
          <p:nvPr/>
        </p:nvSpPr>
        <p:spPr>
          <a:xfrm>
            <a:off x="1077685" y="3873269"/>
            <a:ext cx="10178143" cy="1705403"/>
          </a:xfrm>
          <a:prstGeom prst="rect">
            <a:avLst/>
          </a:prstGeom>
          <a:noFill/>
        </p:spPr>
        <p:txBody>
          <a:bodyPr wrap="square">
            <a:spAutoFit/>
          </a:bodyPr>
          <a:lstStyle/>
          <a:p>
            <a:pPr lvl="0">
              <a:lnSpc>
                <a:spcPct val="150000"/>
              </a:lnSpc>
              <a:defRPr/>
            </a:pPr>
            <a:r>
              <a:rPr lang="zh-CN" altLang="en-US" sz="1800" kern="0" dirty="0">
                <a:latin typeface="微软雅黑" panose="020B0503020204020204" pitchFamily="34" charset="-122"/>
                <a:ea typeface="微软雅黑" panose="020B0503020204020204" pitchFamily="34" charset="-122"/>
              </a:rPr>
              <a:t>“死飞”自行车属于表演用车，此类自行车的飞轮是固定死的，人踩轮转，人停车停。</a:t>
            </a:r>
          </a:p>
          <a:p>
            <a:pPr lvl="0">
              <a:lnSpc>
                <a:spcPct val="150000"/>
              </a:lnSpc>
              <a:defRPr/>
            </a:pPr>
            <a:r>
              <a:rPr lang="zh-CN" altLang="en-US" sz="1800" dirty="0">
                <a:latin typeface="微软雅黑" panose="020B0503020204020204" pitchFamily="34" charset="-122"/>
                <a:ea typeface="微软雅黑" panose="020B0503020204020204" pitchFamily="34" charset="-122"/>
              </a:rPr>
              <a:t>“死飞”自行车没有变速和制动装置，刹车靠脚踏来控制飞轮的运行。</a:t>
            </a:r>
          </a:p>
          <a:p>
            <a:pPr lvl="0">
              <a:lnSpc>
                <a:spcPct val="150000"/>
              </a:lnSpc>
              <a:defRPr/>
            </a:pPr>
            <a:r>
              <a:rPr lang="zh-CN" altLang="en-US" sz="1800" dirty="0">
                <a:latin typeface="微软雅黑" panose="020B0503020204020204" pitchFamily="34" charset="-122"/>
                <a:ea typeface="微软雅黑" panose="020B0503020204020204" pitchFamily="34" charset="-122"/>
              </a:rPr>
              <a:t>我国</a:t>
            </a:r>
            <a:r>
              <a:rPr lang="en-US" altLang="zh-CN" sz="1800" dirty="0">
                <a:latin typeface="微软雅黑" panose="020B0503020204020204" pitchFamily="34" charset="-122"/>
                <a:ea typeface="微软雅黑" panose="020B0503020204020204" pitchFamily="34" charset="-122"/>
              </a:rPr>
              <a:t>《</a:t>
            </a:r>
            <a:r>
              <a:rPr lang="zh-CN" altLang="en-US" sz="1800" dirty="0">
                <a:latin typeface="微软雅黑" panose="020B0503020204020204" pitchFamily="34" charset="-122"/>
                <a:ea typeface="微软雅黑" panose="020B0503020204020204" pitchFamily="34" charset="-122"/>
              </a:rPr>
              <a:t>道路交通安全法</a:t>
            </a:r>
            <a:r>
              <a:rPr lang="en-US" altLang="zh-CN" sz="1800" dirty="0">
                <a:latin typeface="微软雅黑" panose="020B0503020204020204" pitchFamily="34" charset="-122"/>
                <a:ea typeface="微软雅黑" panose="020B0503020204020204" pitchFamily="34" charset="-122"/>
              </a:rPr>
              <a:t>》</a:t>
            </a:r>
            <a:r>
              <a:rPr lang="zh-CN" altLang="en-US" sz="1800" dirty="0">
                <a:latin typeface="微软雅黑" panose="020B0503020204020204" pitchFamily="34" charset="-122"/>
                <a:ea typeface="微软雅黑" panose="020B0503020204020204" pitchFamily="34" charset="-122"/>
              </a:rPr>
              <a:t>明确规定，非机动车辆必须装有两个刹车装置方可上路。骑“死飞”自行车上公路，首先违反了</a:t>
            </a:r>
            <a:r>
              <a:rPr lang="en-US" altLang="zh-CN" sz="1800" dirty="0">
                <a:latin typeface="微软雅黑" panose="020B0503020204020204" pitchFamily="34" charset="-122"/>
                <a:ea typeface="微软雅黑" panose="020B0503020204020204" pitchFamily="34" charset="-122"/>
              </a:rPr>
              <a:t>《</a:t>
            </a:r>
            <a:r>
              <a:rPr lang="zh-CN" altLang="en-US" sz="1800" dirty="0">
                <a:latin typeface="微软雅黑" panose="020B0503020204020204" pitchFamily="34" charset="-122"/>
                <a:ea typeface="微软雅黑" panose="020B0503020204020204" pitchFamily="34" charset="-122"/>
              </a:rPr>
              <a:t>道路交通安全法</a:t>
            </a:r>
            <a:r>
              <a:rPr lang="en-US" altLang="zh-CN" sz="1800" dirty="0">
                <a:latin typeface="微软雅黑" panose="020B0503020204020204" pitchFamily="34" charset="-122"/>
                <a:ea typeface="微软雅黑" panose="020B0503020204020204" pitchFamily="34" charset="-122"/>
              </a:rPr>
              <a:t>》</a:t>
            </a:r>
            <a:r>
              <a:rPr lang="zh-CN" altLang="en-US" sz="1800" dirty="0">
                <a:latin typeface="微软雅黑" panose="020B0503020204020204" pitchFamily="34" charset="-122"/>
                <a:ea typeface="微软雅黑" panose="020B0503020204020204" pitchFamily="34" charset="-122"/>
              </a:rPr>
              <a:t>的规定。</a:t>
            </a:r>
          </a:p>
        </p:txBody>
      </p:sp>
      <p:pic>
        <p:nvPicPr>
          <p:cNvPr id="17" name="图片 16"/>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7445940" y="339772"/>
            <a:ext cx="2698176" cy="2905552"/>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childTnLst>
                          </p:cTn>
                        </p:par>
                        <p:par>
                          <p:cTn id="8" fill="hold" nodeType="afterGroup">
                            <p:stCondLst>
                              <p:cond delay="500"/>
                            </p:stCondLst>
                            <p:childTnLst>
                              <p:par>
                                <p:cTn id="9" presetID="42" presetClass="entr" presetSubtype="0"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childTnLst>
                          </p:cTn>
                        </p:par>
                        <p:par>
                          <p:cTn id="14" fill="hold" nodeType="afterGroup">
                            <p:stCondLst>
                              <p:cond delay="1500"/>
                            </p:stCondLst>
                            <p:childTnLst>
                              <p:par>
                                <p:cTn id="15" presetID="16" presetClass="entr" presetSubtype="21"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arn(inVertical)">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193245"/>
              <a:ext cx="12192000" cy="1651651"/>
            </a:xfrm>
            <a:prstGeom prst="rect">
              <a:avLst/>
            </a:prstGeom>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1"/>
            <a:ext cx="2403354" cy="1763486"/>
          </a:xfrm>
          <a:prstGeom prst="rect">
            <a:avLst/>
          </a:prstGeom>
        </p:spPr>
      </p:pic>
      <p:pic>
        <p:nvPicPr>
          <p:cNvPr id="8" name="图片 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6067425"/>
            <a:ext cx="12192000" cy="790575"/>
          </a:xfrm>
          <a:prstGeom prst="rect">
            <a:avLst/>
          </a:prstGeom>
        </p:spPr>
      </p:pic>
      <p:pic>
        <p:nvPicPr>
          <p:cNvPr id="10" name="图片 9"/>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01980" y="-1849874"/>
            <a:ext cx="11132820" cy="9928860"/>
          </a:xfrm>
          <a:prstGeom prst="rect">
            <a:avLst/>
          </a:prstGeom>
        </p:spPr>
      </p:pic>
      <p:pic>
        <p:nvPicPr>
          <p:cNvPr id="11" name="图片 10"/>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8219804" y="3852055"/>
            <a:ext cx="3370216" cy="3156856"/>
          </a:xfrm>
          <a:prstGeom prst="rect">
            <a:avLst/>
          </a:prstGeom>
        </p:spPr>
      </p:pic>
      <p:sp>
        <p:nvSpPr>
          <p:cNvPr id="12" name="矩形 11"/>
          <p:cNvSpPr/>
          <p:nvPr/>
        </p:nvSpPr>
        <p:spPr>
          <a:xfrm>
            <a:off x="1977281" y="2935778"/>
            <a:ext cx="8342375" cy="874407"/>
          </a:xfrm>
          <a:prstGeom prst="rect">
            <a:avLst/>
          </a:prstGeom>
        </p:spPr>
        <p:txBody>
          <a:bodyPr wrap="square">
            <a:spAutoFit/>
          </a:bodyPr>
          <a:lstStyle/>
          <a:p>
            <a:pPr>
              <a:lnSpc>
                <a:spcPct val="150000"/>
              </a:lnSpc>
              <a:buClr>
                <a:srgbClr val="E24848"/>
              </a:buClr>
              <a:defRPr/>
            </a:pPr>
            <a:r>
              <a:rPr lang="zh-CN" altLang="en-US" noProof="1">
                <a:latin typeface="微软雅黑" panose="020B0503020204020204" pitchFamily="34" charset="-122"/>
                <a:ea typeface="微软雅黑" panose="020B0503020204020204" pitchFamily="34" charset="-122"/>
                <a:cs typeface="Open Sans Light" panose="020B0306030504020204" pitchFamily="34" charset="0"/>
              </a:rPr>
              <a:t>在骑行过程中，你都存在哪些不规范的动作和行为，及由此引发的危险！或者是你亲眼目睹的与自行车相关的事故！</a:t>
            </a:r>
          </a:p>
        </p:txBody>
      </p:sp>
      <p:sp>
        <p:nvSpPr>
          <p:cNvPr id="13" name="矩形: 圆角 12"/>
          <p:cNvSpPr/>
          <p:nvPr/>
        </p:nvSpPr>
        <p:spPr>
          <a:xfrm>
            <a:off x="1977282" y="2243334"/>
            <a:ext cx="2403354" cy="479084"/>
          </a:xfrm>
          <a:prstGeom prst="roundRect">
            <a:avLst>
              <a:gd name="adj" fmla="val 50000"/>
            </a:avLst>
          </a:prstGeom>
          <a:solidFill>
            <a:srgbClr val="44AADF"/>
          </a:solidFill>
          <a:ln>
            <a:solidFill>
              <a:srgbClr val="44AAD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zh-CN" altLang="en-US" sz="2800" b="1" dirty="0">
                <a:solidFill>
                  <a:schemeClr val="bg1"/>
                </a:solidFill>
                <a:latin typeface="微软雅黑" panose="020B0503020204020204" pitchFamily="34" charset="-122"/>
                <a:ea typeface="微软雅黑" panose="020B0503020204020204" pitchFamily="34" charset="-122"/>
                <a:cs typeface="+mn-ea"/>
                <a:sym typeface="+mn-lt"/>
              </a:rPr>
              <a:t>说一说</a:t>
            </a:r>
          </a:p>
        </p:txBody>
      </p:sp>
      <p:sp>
        <p:nvSpPr>
          <p:cNvPr id="15" name="文本框 14"/>
          <p:cNvSpPr txBox="1"/>
          <p:nvPr/>
        </p:nvSpPr>
        <p:spPr>
          <a:xfrm>
            <a:off x="3808912" y="4268081"/>
            <a:ext cx="6096000" cy="874407"/>
          </a:xfrm>
          <a:prstGeom prst="rect">
            <a:avLst/>
          </a:prstGeom>
          <a:noFill/>
        </p:spPr>
        <p:txBody>
          <a:bodyPr wrap="square">
            <a:spAutoFit/>
          </a:bodyPr>
          <a:lstStyle/>
          <a:p>
            <a:pPr>
              <a:lnSpc>
                <a:spcPct val="150000"/>
              </a:lnSpc>
            </a:pPr>
            <a:r>
              <a:rPr lang="en-US" altLang="zh-CN" sz="1800" b="1">
                <a:latin typeface="微软雅黑" panose="020B0503020204020204" pitchFamily="34" charset="-122"/>
                <a:ea typeface="微软雅黑" panose="020B0503020204020204" pitchFamily="34" charset="-122"/>
              </a:rPr>
              <a:t>1</a:t>
            </a:r>
            <a:r>
              <a:rPr lang="zh-CN" altLang="en-US" sz="1800" b="1">
                <a:latin typeface="微软雅黑" panose="020B0503020204020204" pitchFamily="34" charset="-122"/>
                <a:ea typeface="微软雅黑" panose="020B0503020204020204" pitchFamily="34" charset="-122"/>
              </a:rPr>
              <a:t>、你在骑行过程中曾发   生过的那些危险！</a:t>
            </a:r>
          </a:p>
          <a:p>
            <a:pPr>
              <a:lnSpc>
                <a:spcPct val="150000"/>
              </a:lnSpc>
            </a:pPr>
            <a:r>
              <a:rPr lang="en-US" altLang="zh-CN" sz="1800" b="1">
                <a:latin typeface="微软雅黑" panose="020B0503020204020204" pitchFamily="34" charset="-122"/>
                <a:ea typeface="微软雅黑" panose="020B0503020204020204" pitchFamily="34" charset="-122"/>
              </a:rPr>
              <a:t>2</a:t>
            </a:r>
            <a:r>
              <a:rPr lang="zh-CN" altLang="en-US" sz="1800" b="1">
                <a:latin typeface="微软雅黑" panose="020B0503020204020204" pitchFamily="34" charset="-122"/>
                <a:ea typeface="微软雅黑" panose="020B0503020204020204" pitchFamily="34" charset="-122"/>
              </a:rPr>
              <a:t>、你亲眼目睹的与自行车相关的事故！</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par>
                          <p:cTn id="10" fill="hold" nodeType="afterGroup">
                            <p:stCondLst>
                              <p:cond delay="500"/>
                            </p:stCondLst>
                            <p:childTnLst>
                              <p:par>
                                <p:cTn id="11" presetID="22" presetClass="entr" presetSubtype="4" fill="hold" nodeType="after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down)">
                                      <p:cBhvr>
                                        <p:cTn id="13" dur="500"/>
                                        <p:tgtEl>
                                          <p:spTgt spid="11"/>
                                        </p:tgtEl>
                                      </p:cBhvr>
                                    </p:animEffect>
                                  </p:childTnLst>
                                </p:cTn>
                              </p:par>
                            </p:childTnLst>
                          </p:cTn>
                        </p:par>
                        <p:par>
                          <p:cTn id="14" fill="hold" nodeType="afterGroup">
                            <p:stCondLst>
                              <p:cond delay="1000"/>
                            </p:stCondLst>
                            <p:childTnLst>
                              <p:par>
                                <p:cTn id="15" presetID="16" presetClass="entr" presetSubtype="21"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inVertical)">
                                      <p:cBhvr>
                                        <p:cTn id="17" dur="500"/>
                                        <p:tgtEl>
                                          <p:spTgt spid="13"/>
                                        </p:tgtEl>
                                      </p:cBhvr>
                                    </p:animEffect>
                                  </p:childTnLst>
                                </p:cTn>
                              </p:par>
                            </p:childTnLst>
                          </p:cTn>
                        </p:par>
                        <p:par>
                          <p:cTn id="18" fill="hold" nodeType="afterGroup">
                            <p:stCondLst>
                              <p:cond delay="1500"/>
                            </p:stCondLst>
                            <p:childTnLst>
                              <p:par>
                                <p:cTn id="19" presetID="22" presetClass="entr" presetSubtype="4"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down)">
                                      <p:cBhvr>
                                        <p:cTn id="21" dur="500"/>
                                        <p:tgtEl>
                                          <p:spTgt spid="12"/>
                                        </p:tgtEl>
                                      </p:cBhvr>
                                    </p:animEffect>
                                  </p:childTnLst>
                                </p:cTn>
                              </p:par>
                            </p:childTnLst>
                          </p:cTn>
                        </p:par>
                        <p:par>
                          <p:cTn id="22" fill="hold" nodeType="afterGroup">
                            <p:stCondLst>
                              <p:cond delay="2000"/>
                            </p:stCondLst>
                            <p:childTnLst>
                              <p:par>
                                <p:cTn id="23" presetID="22" presetClass="entr" presetSubtype="4" fill="hold" grpId="0"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down)">
                                      <p:cBhvr>
                                        <p:cTn id="2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193245"/>
              <a:ext cx="12192000" cy="1651651"/>
            </a:xfrm>
            <a:prstGeom prst="rect">
              <a:avLst/>
            </a:prstGeom>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1"/>
            <a:ext cx="2403354" cy="1763486"/>
          </a:xfrm>
          <a:prstGeom prst="rect">
            <a:avLst/>
          </a:prstGeom>
        </p:spPr>
      </p:pic>
      <p:pic>
        <p:nvPicPr>
          <p:cNvPr id="8" name="图片 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6067425"/>
            <a:ext cx="12192000" cy="790575"/>
          </a:xfrm>
          <a:prstGeom prst="rect">
            <a:avLst/>
          </a:prstGeom>
        </p:spPr>
      </p:pic>
      <p:grpSp>
        <p:nvGrpSpPr>
          <p:cNvPr id="10" name="组合 9"/>
          <p:cNvGrpSpPr/>
          <p:nvPr/>
        </p:nvGrpSpPr>
        <p:grpSpPr>
          <a:xfrm>
            <a:off x="935845" y="1078570"/>
            <a:ext cx="10320310" cy="4648200"/>
            <a:chOff x="911570" y="1447800"/>
            <a:chExt cx="10320310" cy="4648200"/>
          </a:xfrm>
        </p:grpSpPr>
        <p:sp>
          <p:nvSpPr>
            <p:cNvPr id="11" name="矩形 10"/>
            <p:cNvSpPr/>
            <p:nvPr/>
          </p:nvSpPr>
          <p:spPr>
            <a:xfrm>
              <a:off x="1280160" y="1447800"/>
              <a:ext cx="9951720" cy="4648200"/>
            </a:xfrm>
            <a:prstGeom prst="rect">
              <a:avLst/>
            </a:prstGeom>
            <a:noFill/>
            <a:ln w="28575">
              <a:solidFill>
                <a:srgbClr val="44AA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圆角 11"/>
            <p:cNvSpPr/>
            <p:nvPr/>
          </p:nvSpPr>
          <p:spPr>
            <a:xfrm>
              <a:off x="911570" y="2009693"/>
              <a:ext cx="690622" cy="3465353"/>
            </a:xfrm>
            <a:prstGeom prst="roundRect">
              <a:avLst>
                <a:gd name="adj" fmla="val 50000"/>
              </a:avLst>
            </a:prstGeom>
            <a:solidFill>
              <a:srgbClr val="44AADF"/>
            </a:solidFill>
            <a:ln>
              <a:solidFill>
                <a:srgbClr val="44AAD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lang="zh-CN" altLang="en-US" sz="2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自行车骑行的安全规范</a:t>
              </a:r>
            </a:p>
          </p:txBody>
        </p:sp>
      </p:grpSp>
      <p:grpSp>
        <p:nvGrpSpPr>
          <p:cNvPr id="3" name="组合 2"/>
          <p:cNvGrpSpPr/>
          <p:nvPr/>
        </p:nvGrpSpPr>
        <p:grpSpPr>
          <a:xfrm>
            <a:off x="2094226" y="1942678"/>
            <a:ext cx="10466364" cy="2455610"/>
            <a:chOff x="2094226" y="1942678"/>
            <a:chExt cx="10466364" cy="2455610"/>
          </a:xfrm>
        </p:grpSpPr>
        <p:sp>
          <p:nvSpPr>
            <p:cNvPr id="13" name="文本框 12"/>
            <p:cNvSpPr txBox="1"/>
            <p:nvPr/>
          </p:nvSpPr>
          <p:spPr>
            <a:xfrm>
              <a:off x="2094226" y="1942679"/>
              <a:ext cx="6096000" cy="2455609"/>
            </a:xfrm>
            <a:prstGeom prst="rect">
              <a:avLst/>
            </a:prstGeom>
            <a:noFill/>
          </p:spPr>
          <p:txBody>
            <a:bodyPr wrap="square">
              <a:spAutoFit/>
            </a:bodyPr>
            <a:lstStyle/>
            <a:p>
              <a:pPr algn="just">
                <a:lnSpc>
                  <a:spcPct val="200000"/>
                </a:lnSpc>
                <a:spcAft>
                  <a:spcPts val="600"/>
                </a:spcAft>
              </a:pPr>
              <a:r>
                <a:rPr lang="en-US" altLang="zh-CN"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1</a:t>
              </a:r>
              <a:r>
                <a:rPr lang="zh-CN" altLang="en-US"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、佩戴头盔和护具</a:t>
              </a:r>
            </a:p>
            <a:p>
              <a:pPr lvl="0" algn="just">
                <a:lnSpc>
                  <a:spcPct val="200000"/>
                </a:lnSpc>
                <a:spcAft>
                  <a:spcPts val="600"/>
                </a:spcAft>
              </a:pPr>
              <a:r>
                <a:rPr lang="en-US" altLang="zh-CN"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2</a:t>
              </a:r>
              <a:r>
                <a:rPr lang="zh-CN" altLang="en-US"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、正确使用刹车，刹车不当易摔伤</a:t>
              </a:r>
            </a:p>
            <a:p>
              <a:pPr lvl="0" algn="just">
                <a:lnSpc>
                  <a:spcPct val="200000"/>
                </a:lnSpc>
                <a:spcAft>
                  <a:spcPts val="600"/>
                </a:spcAft>
              </a:pPr>
              <a:r>
                <a:rPr lang="en-US" altLang="zh-CN"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3</a:t>
              </a:r>
              <a:r>
                <a:rPr lang="zh-CN" altLang="en-US"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、撑伞骑车欠平衡</a:t>
              </a:r>
            </a:p>
            <a:p>
              <a:pPr lvl="0" algn="just">
                <a:lnSpc>
                  <a:spcPct val="200000"/>
                </a:lnSpc>
                <a:spcAft>
                  <a:spcPts val="600"/>
                </a:spcAft>
              </a:pPr>
              <a:r>
                <a:rPr lang="en-US" altLang="zh-CN"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4</a:t>
              </a:r>
              <a:r>
                <a:rPr lang="zh-CN" altLang="en-US"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、骑车并行隐患多</a:t>
              </a:r>
            </a:p>
          </p:txBody>
        </p:sp>
        <p:sp>
          <p:nvSpPr>
            <p:cNvPr id="14" name="文本框 13"/>
            <p:cNvSpPr txBox="1"/>
            <p:nvPr/>
          </p:nvSpPr>
          <p:spPr>
            <a:xfrm>
              <a:off x="6464590" y="1942678"/>
              <a:ext cx="6096000" cy="2455609"/>
            </a:xfrm>
            <a:prstGeom prst="rect">
              <a:avLst/>
            </a:prstGeom>
            <a:noFill/>
          </p:spPr>
          <p:txBody>
            <a:bodyPr wrap="square">
              <a:spAutoFit/>
            </a:bodyPr>
            <a:lstStyle/>
            <a:p>
              <a:pPr algn="just">
                <a:lnSpc>
                  <a:spcPct val="200000"/>
                </a:lnSpc>
                <a:spcAft>
                  <a:spcPts val="600"/>
                </a:spcAft>
              </a:pPr>
              <a:r>
                <a:rPr lang="en-US" altLang="zh-CN"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5</a:t>
              </a:r>
              <a:r>
                <a:rPr lang="zh-CN" altLang="en-US"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、遵守交通规则，严禁驶入机动车道</a:t>
              </a:r>
            </a:p>
            <a:p>
              <a:pPr lvl="0" algn="just">
                <a:lnSpc>
                  <a:spcPct val="200000"/>
                </a:lnSpc>
                <a:spcAft>
                  <a:spcPts val="600"/>
                </a:spcAft>
              </a:pPr>
              <a:r>
                <a:rPr lang="en-US" altLang="zh-CN"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6</a:t>
              </a:r>
              <a:r>
                <a:rPr lang="zh-CN" altLang="en-US"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、骑车要专心，不带耳机听音乐</a:t>
              </a:r>
            </a:p>
            <a:p>
              <a:pPr lvl="0" algn="just">
                <a:lnSpc>
                  <a:spcPct val="200000"/>
                </a:lnSpc>
                <a:spcAft>
                  <a:spcPts val="600"/>
                </a:spcAft>
              </a:pPr>
              <a:r>
                <a:rPr lang="en-US" altLang="zh-CN"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7</a:t>
              </a:r>
              <a:r>
                <a:rPr lang="zh-CN" altLang="en-US"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、夜间骑行要配备合适的头灯和尾灯</a:t>
              </a:r>
            </a:p>
            <a:p>
              <a:pPr lvl="0" algn="just">
                <a:lnSpc>
                  <a:spcPct val="200000"/>
                </a:lnSpc>
                <a:spcAft>
                  <a:spcPts val="600"/>
                </a:spcAft>
              </a:pPr>
              <a:r>
                <a:rPr lang="en-US" altLang="zh-CN"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8</a:t>
              </a:r>
              <a:r>
                <a:rPr lang="zh-CN" altLang="en-US"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、着装带反光的或者亮色的衣服</a:t>
              </a: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left)">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193245"/>
              <a:ext cx="12192000" cy="1651651"/>
            </a:xfrm>
            <a:prstGeom prst="rect">
              <a:avLst/>
            </a:prstGeom>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1"/>
            <a:ext cx="2403354" cy="1763486"/>
          </a:xfrm>
          <a:prstGeom prst="rect">
            <a:avLst/>
          </a:prstGeom>
        </p:spPr>
      </p:pic>
      <p:pic>
        <p:nvPicPr>
          <p:cNvPr id="8" name="图片 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6067425"/>
            <a:ext cx="12192000" cy="790575"/>
          </a:xfrm>
          <a:prstGeom prst="rect">
            <a:avLst/>
          </a:prstGeom>
        </p:spPr>
      </p:pic>
      <p:grpSp>
        <p:nvGrpSpPr>
          <p:cNvPr id="11" name="组合 10"/>
          <p:cNvGrpSpPr/>
          <p:nvPr/>
        </p:nvGrpSpPr>
        <p:grpSpPr>
          <a:xfrm>
            <a:off x="309970" y="997349"/>
            <a:ext cx="7304859" cy="1161194"/>
            <a:chOff x="663484" y="1427267"/>
            <a:chExt cx="7304859" cy="1161194"/>
          </a:xfrm>
        </p:grpSpPr>
        <p:pic>
          <p:nvPicPr>
            <p:cNvPr id="3" name="图片 2"/>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63484" y="1427267"/>
              <a:ext cx="1644287" cy="1161194"/>
            </a:xfrm>
            <a:prstGeom prst="rect">
              <a:avLst/>
            </a:prstGeom>
          </p:spPr>
        </p:pic>
        <p:sp>
          <p:nvSpPr>
            <p:cNvPr id="12" name="文本框 11"/>
            <p:cNvSpPr txBox="1"/>
            <p:nvPr/>
          </p:nvSpPr>
          <p:spPr>
            <a:xfrm>
              <a:off x="1872343" y="1634957"/>
              <a:ext cx="6096000" cy="461665"/>
            </a:xfrm>
            <a:prstGeom prst="rect">
              <a:avLst/>
            </a:prstGeom>
            <a:noFill/>
          </p:spPr>
          <p:txBody>
            <a:bodyPr wrap="square">
              <a:spAutoFit/>
            </a:bodyPr>
            <a:lstStyle/>
            <a:p>
              <a:r>
                <a:rPr lang="zh-CN" altLang="en-US" sz="2400" b="1">
                  <a:solidFill>
                    <a:srgbClr val="44AADF"/>
                  </a:solidFill>
                  <a:latin typeface="微软雅黑" panose="020B0503020204020204" pitchFamily="34" charset="-122"/>
                  <a:ea typeface="微软雅黑" panose="020B0503020204020204" pitchFamily="34" charset="-122"/>
                </a:rPr>
                <a:t>交通知识头脑风暴</a:t>
              </a:r>
            </a:p>
          </p:txBody>
        </p:sp>
      </p:grpSp>
      <p:sp>
        <p:nvSpPr>
          <p:cNvPr id="15" name="文本框 14"/>
          <p:cNvSpPr txBox="1"/>
          <p:nvPr/>
        </p:nvSpPr>
        <p:spPr>
          <a:xfrm>
            <a:off x="947057" y="2074436"/>
            <a:ext cx="10526486" cy="3367397"/>
          </a:xfrm>
          <a:prstGeom prst="rect">
            <a:avLst/>
          </a:prstGeom>
          <a:noFill/>
        </p:spPr>
        <p:txBody>
          <a:bodyPr wrap="square">
            <a:spAutoFit/>
          </a:bodyPr>
          <a:lstStyle/>
          <a:p>
            <a:pPr lvl="0">
              <a:lnSpc>
                <a:spcPct val="150000"/>
              </a:lnSpc>
            </a:pPr>
            <a:r>
              <a:rPr lang="en-US" altLang="zh-CN" sz="1800" dirty="0">
                <a:latin typeface="微软雅黑" panose="020B0503020204020204" pitchFamily="34" charset="-122"/>
                <a:ea typeface="微软雅黑" panose="020B0503020204020204" pitchFamily="34" charset="-122"/>
              </a:rPr>
              <a:t>1</a:t>
            </a:r>
            <a:r>
              <a:rPr lang="zh-CN" altLang="en-US" sz="1800" dirty="0">
                <a:latin typeface="微软雅黑" panose="020B0503020204020204" pitchFamily="34" charset="-122"/>
                <a:ea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rPr>
              <a:t>《</a:t>
            </a:r>
            <a:r>
              <a:rPr lang="zh-CN" altLang="en-US" sz="1800" dirty="0">
                <a:latin typeface="微软雅黑" panose="020B0503020204020204" pitchFamily="34" charset="-122"/>
                <a:ea typeface="微软雅黑" panose="020B0503020204020204" pitchFamily="34" charset="-122"/>
              </a:rPr>
              <a:t>中华人民共和国道路交通安全法实施条例</a:t>
            </a:r>
            <a:r>
              <a:rPr lang="en-US" altLang="zh-CN" sz="1800" dirty="0">
                <a:latin typeface="微软雅黑" panose="020B0503020204020204" pitchFamily="34" charset="-122"/>
                <a:ea typeface="微软雅黑" panose="020B0503020204020204" pitchFamily="34" charset="-122"/>
              </a:rPr>
              <a:t>》</a:t>
            </a:r>
            <a:r>
              <a:rPr lang="zh-CN" altLang="en-US" sz="1800" dirty="0">
                <a:latin typeface="微软雅黑" panose="020B0503020204020204" pitchFamily="34" charset="-122"/>
                <a:ea typeface="微软雅黑" panose="020B0503020204020204" pitchFamily="34" charset="-122"/>
              </a:rPr>
              <a:t>第七十二条规定，在道路上驾驶自行车的年龄是（ ）</a:t>
            </a:r>
            <a:endParaRPr lang="en-US" altLang="zh-CN" sz="1800" dirty="0">
              <a:latin typeface="微软雅黑" panose="020B0503020204020204" pitchFamily="34" charset="-122"/>
              <a:ea typeface="微软雅黑" panose="020B0503020204020204" pitchFamily="34" charset="-122"/>
            </a:endParaRPr>
          </a:p>
          <a:p>
            <a:pPr lvl="0">
              <a:lnSpc>
                <a:spcPct val="150000"/>
              </a:lnSpc>
            </a:pPr>
            <a:r>
              <a:rPr lang="en-US" altLang="zh-CN" sz="1800" dirty="0">
                <a:latin typeface="微软雅黑" panose="020B0503020204020204" pitchFamily="34" charset="-122"/>
                <a:ea typeface="微软雅黑" panose="020B0503020204020204" pitchFamily="34" charset="-122"/>
              </a:rPr>
              <a:t>A</a:t>
            </a:r>
            <a:r>
              <a:rPr lang="zh-CN" altLang="en-US" sz="1800" dirty="0">
                <a:latin typeface="微软雅黑" panose="020B0503020204020204" pitchFamily="34" charset="-122"/>
                <a:ea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rPr>
              <a:t>12</a:t>
            </a:r>
            <a:r>
              <a:rPr lang="zh-CN" altLang="en-US" sz="1800" dirty="0">
                <a:latin typeface="微软雅黑" panose="020B0503020204020204" pitchFamily="34" charset="-122"/>
                <a:ea typeface="微软雅黑" panose="020B0503020204020204" pitchFamily="34" charset="-122"/>
              </a:rPr>
              <a:t>岁                     </a:t>
            </a:r>
            <a:r>
              <a:rPr lang="en-US" altLang="zh-CN" sz="1800" dirty="0">
                <a:latin typeface="微软雅黑" panose="020B0503020204020204" pitchFamily="34" charset="-122"/>
                <a:ea typeface="微软雅黑" panose="020B0503020204020204" pitchFamily="34" charset="-122"/>
              </a:rPr>
              <a:t>B</a:t>
            </a:r>
            <a:r>
              <a:rPr lang="zh-CN" altLang="en-US" sz="1800" dirty="0">
                <a:latin typeface="微软雅黑" panose="020B0503020204020204" pitchFamily="34" charset="-122"/>
                <a:ea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rPr>
              <a:t>14</a:t>
            </a:r>
            <a:r>
              <a:rPr lang="zh-CN" altLang="en-US" sz="1800" dirty="0">
                <a:latin typeface="微软雅黑" panose="020B0503020204020204" pitchFamily="34" charset="-122"/>
                <a:ea typeface="微软雅黑" panose="020B0503020204020204" pitchFamily="34" charset="-122"/>
              </a:rPr>
              <a:t>岁</a:t>
            </a:r>
            <a:endParaRPr lang="en-US" altLang="zh-CN" sz="1800" dirty="0">
              <a:latin typeface="微软雅黑" panose="020B0503020204020204" pitchFamily="34" charset="-122"/>
              <a:ea typeface="微软雅黑" panose="020B0503020204020204" pitchFamily="34" charset="-122"/>
            </a:endParaRPr>
          </a:p>
          <a:p>
            <a:pPr lvl="0">
              <a:lnSpc>
                <a:spcPct val="150000"/>
              </a:lnSpc>
            </a:pPr>
            <a:r>
              <a:rPr lang="en-US" altLang="zh-CN" sz="1800" dirty="0">
                <a:latin typeface="微软雅黑" panose="020B0503020204020204" pitchFamily="34" charset="-122"/>
                <a:ea typeface="微软雅黑" panose="020B0503020204020204" pitchFamily="34" charset="-122"/>
              </a:rPr>
              <a:t>C</a:t>
            </a:r>
            <a:r>
              <a:rPr lang="zh-CN" altLang="en-US" sz="1800" dirty="0">
                <a:latin typeface="微软雅黑" panose="020B0503020204020204" pitchFamily="34" charset="-122"/>
                <a:ea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rPr>
              <a:t>16</a:t>
            </a:r>
            <a:r>
              <a:rPr lang="zh-CN" altLang="en-US" sz="1800" dirty="0">
                <a:latin typeface="微软雅黑" panose="020B0503020204020204" pitchFamily="34" charset="-122"/>
                <a:ea typeface="微软雅黑" panose="020B0503020204020204" pitchFamily="34" charset="-122"/>
              </a:rPr>
              <a:t>岁                     </a:t>
            </a:r>
            <a:r>
              <a:rPr lang="en-US" altLang="zh-CN" sz="1800" dirty="0">
                <a:latin typeface="微软雅黑" panose="020B0503020204020204" pitchFamily="34" charset="-122"/>
                <a:ea typeface="微软雅黑" panose="020B0503020204020204" pitchFamily="34" charset="-122"/>
              </a:rPr>
              <a:t>D</a:t>
            </a:r>
            <a:r>
              <a:rPr lang="zh-CN" altLang="en-US" sz="1800" dirty="0">
                <a:latin typeface="微软雅黑" panose="020B0503020204020204" pitchFamily="34" charset="-122"/>
                <a:ea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rPr>
              <a:t>18</a:t>
            </a:r>
            <a:r>
              <a:rPr lang="zh-CN" altLang="en-US" sz="1800" dirty="0">
                <a:latin typeface="微软雅黑" panose="020B0503020204020204" pitchFamily="34" charset="-122"/>
                <a:ea typeface="微软雅黑" panose="020B0503020204020204" pitchFamily="34" charset="-122"/>
              </a:rPr>
              <a:t>岁</a:t>
            </a:r>
          </a:p>
          <a:p>
            <a:pPr>
              <a:lnSpc>
                <a:spcPct val="150000"/>
              </a:lnSpc>
            </a:pPr>
            <a:r>
              <a:rPr lang="en-US" altLang="zh-CN" sz="1800" dirty="0">
                <a:latin typeface="微软雅黑" panose="020B0503020204020204" pitchFamily="34" charset="-122"/>
                <a:ea typeface="微软雅黑" panose="020B0503020204020204" pitchFamily="34" charset="-122"/>
              </a:rPr>
              <a:t>2</a:t>
            </a:r>
            <a:r>
              <a:rPr lang="zh-CN" altLang="en-US" sz="1800" dirty="0">
                <a:latin typeface="微软雅黑" panose="020B0503020204020204" pitchFamily="34" charset="-122"/>
                <a:ea typeface="微软雅黑" panose="020B0503020204020204" pitchFamily="34" charset="-122"/>
              </a:rPr>
              <a:t>、道路划分有几种（  ）</a:t>
            </a:r>
            <a:endParaRPr lang="en-US" altLang="zh-CN" sz="1800" dirty="0">
              <a:latin typeface="微软雅黑" panose="020B0503020204020204" pitchFamily="34" charset="-122"/>
              <a:ea typeface="微软雅黑" panose="020B0503020204020204" pitchFamily="34" charset="-122"/>
            </a:endParaRPr>
          </a:p>
          <a:p>
            <a:pPr>
              <a:lnSpc>
                <a:spcPct val="150000"/>
              </a:lnSpc>
            </a:pPr>
            <a:r>
              <a:rPr lang="en-US" altLang="zh-CN" sz="1800" dirty="0">
                <a:latin typeface="微软雅黑" panose="020B0503020204020204" pitchFamily="34" charset="-122"/>
                <a:ea typeface="微软雅黑" panose="020B0503020204020204" pitchFamily="34" charset="-122"/>
              </a:rPr>
              <a:t>A</a:t>
            </a:r>
            <a:r>
              <a:rPr lang="zh-CN" altLang="en-US" sz="1800" dirty="0">
                <a:latin typeface="微软雅黑" panose="020B0503020204020204" pitchFamily="34" charset="-122"/>
                <a:ea typeface="微软雅黑" panose="020B0503020204020204" pitchFamily="34" charset="-122"/>
              </a:rPr>
              <a:t>、机动车道和非机动车道</a:t>
            </a:r>
            <a:r>
              <a:rPr lang="en-US" altLang="zh-CN" sz="1800" dirty="0">
                <a:latin typeface="微软雅黑" panose="020B0503020204020204" pitchFamily="34" charset="-122"/>
                <a:ea typeface="微软雅黑" panose="020B0503020204020204" pitchFamily="34" charset="-122"/>
              </a:rPr>
              <a:t>        B</a:t>
            </a:r>
            <a:r>
              <a:rPr lang="zh-CN" altLang="en-US" sz="1800" dirty="0">
                <a:latin typeface="微软雅黑" panose="020B0503020204020204" pitchFamily="34" charset="-122"/>
                <a:ea typeface="微软雅黑" panose="020B0503020204020204" pitchFamily="34" charset="-122"/>
              </a:rPr>
              <a:t>、非机动车道和人行道</a:t>
            </a:r>
            <a:endParaRPr lang="en-US" altLang="zh-CN" sz="1800" dirty="0">
              <a:latin typeface="微软雅黑" panose="020B0503020204020204" pitchFamily="34" charset="-122"/>
              <a:ea typeface="微软雅黑" panose="020B0503020204020204" pitchFamily="34" charset="-122"/>
            </a:endParaRPr>
          </a:p>
          <a:p>
            <a:pPr>
              <a:lnSpc>
                <a:spcPct val="150000"/>
              </a:lnSpc>
            </a:pPr>
            <a:r>
              <a:rPr lang="en-US" altLang="zh-CN" sz="1800" dirty="0">
                <a:latin typeface="微软雅黑" panose="020B0503020204020204" pitchFamily="34" charset="-122"/>
                <a:ea typeface="微软雅黑" panose="020B0503020204020204" pitchFamily="34" charset="-122"/>
              </a:rPr>
              <a:t>C</a:t>
            </a:r>
            <a:r>
              <a:rPr lang="zh-CN" altLang="en-US" sz="1800" dirty="0">
                <a:latin typeface="微软雅黑" panose="020B0503020204020204" pitchFamily="34" charset="-122"/>
                <a:ea typeface="微软雅黑" panose="020B0503020204020204" pitchFamily="34" charset="-122"/>
              </a:rPr>
              <a:t>、机动车道、非机动车道和人行道的</a:t>
            </a:r>
            <a:endParaRPr lang="en-US" altLang="zh-CN" sz="1800" dirty="0">
              <a:latin typeface="微软雅黑" panose="020B0503020204020204" pitchFamily="34" charset="-122"/>
              <a:ea typeface="微软雅黑" panose="020B0503020204020204" pitchFamily="34" charset="-122"/>
            </a:endParaRPr>
          </a:p>
          <a:p>
            <a:pPr>
              <a:lnSpc>
                <a:spcPct val="150000"/>
              </a:lnSpc>
            </a:pPr>
            <a:r>
              <a:rPr lang="en-US" altLang="zh-CN" sz="1800" dirty="0">
                <a:latin typeface="微软雅黑" panose="020B0503020204020204" pitchFamily="34" charset="-122"/>
                <a:ea typeface="微软雅黑" panose="020B0503020204020204" pitchFamily="34" charset="-122"/>
              </a:rPr>
              <a:t>3</a:t>
            </a:r>
            <a:r>
              <a:rPr lang="zh-CN" altLang="en-US" sz="1800" dirty="0">
                <a:latin typeface="微软雅黑" panose="020B0503020204020204" pitchFamily="34" charset="-122"/>
                <a:ea typeface="微软雅黑" panose="020B0503020204020204" pitchFamily="34" charset="-122"/>
              </a:rPr>
              <a:t>、有自行车道的，应当在自行车道内行驶；没有自行车道的，应当靠行车道的右侧（   ）米内行驶。</a:t>
            </a:r>
            <a:endParaRPr lang="en-US" altLang="zh-CN" sz="1800" dirty="0">
              <a:latin typeface="微软雅黑" panose="020B0503020204020204" pitchFamily="34" charset="-122"/>
              <a:ea typeface="微软雅黑" panose="020B0503020204020204" pitchFamily="34" charset="-122"/>
            </a:endParaRPr>
          </a:p>
          <a:p>
            <a:pPr>
              <a:lnSpc>
                <a:spcPct val="150000"/>
              </a:lnSpc>
            </a:pPr>
            <a:r>
              <a:rPr lang="en-US" altLang="zh-CN" sz="1800" dirty="0">
                <a:latin typeface="微软雅黑" panose="020B0503020204020204" pitchFamily="34" charset="-122"/>
                <a:ea typeface="微软雅黑" panose="020B0503020204020204" pitchFamily="34" charset="-122"/>
              </a:rPr>
              <a:t>A</a:t>
            </a:r>
            <a:r>
              <a:rPr lang="zh-CN" altLang="en-US" sz="1800" dirty="0">
                <a:latin typeface="微软雅黑" panose="020B0503020204020204" pitchFamily="34" charset="-122"/>
                <a:ea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rPr>
              <a:t>1</a:t>
            </a:r>
            <a:r>
              <a:rPr lang="zh-CN" altLang="en-US" sz="1800" dirty="0">
                <a:latin typeface="微软雅黑" panose="020B0503020204020204" pitchFamily="34" charset="-122"/>
                <a:ea typeface="微软雅黑" panose="020B0503020204020204" pitchFamily="34" charset="-122"/>
              </a:rPr>
              <a:t>米</a:t>
            </a:r>
            <a:r>
              <a:rPr lang="en-US" altLang="zh-CN" sz="1800" dirty="0">
                <a:latin typeface="微软雅黑" panose="020B0503020204020204" pitchFamily="34" charset="-122"/>
                <a:ea typeface="微软雅黑" panose="020B0503020204020204" pitchFamily="34" charset="-122"/>
              </a:rPr>
              <a:t>     B</a:t>
            </a:r>
            <a:r>
              <a:rPr lang="zh-CN" altLang="en-US" sz="1800" dirty="0">
                <a:latin typeface="微软雅黑" panose="020B0503020204020204" pitchFamily="34" charset="-122"/>
                <a:ea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rPr>
              <a:t>1.5</a:t>
            </a:r>
            <a:r>
              <a:rPr lang="zh-CN" altLang="en-US" sz="1800" dirty="0">
                <a:latin typeface="微软雅黑" panose="020B0503020204020204" pitchFamily="34" charset="-122"/>
                <a:ea typeface="微软雅黑" panose="020B0503020204020204" pitchFamily="34" charset="-122"/>
              </a:rPr>
              <a:t>米</a:t>
            </a:r>
            <a:r>
              <a:rPr lang="en-US" altLang="zh-CN" sz="1800" dirty="0">
                <a:latin typeface="微软雅黑" panose="020B0503020204020204" pitchFamily="34" charset="-122"/>
                <a:ea typeface="微软雅黑" panose="020B0503020204020204" pitchFamily="34" charset="-122"/>
              </a:rPr>
              <a:t>    C</a:t>
            </a:r>
            <a:r>
              <a:rPr lang="zh-CN" altLang="en-US" sz="1800" dirty="0">
                <a:latin typeface="微软雅黑" panose="020B0503020204020204" pitchFamily="34" charset="-122"/>
                <a:ea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rPr>
              <a:t>2</a:t>
            </a:r>
            <a:r>
              <a:rPr lang="zh-CN" altLang="en-US" sz="1800" dirty="0">
                <a:latin typeface="微软雅黑" panose="020B0503020204020204" pitchFamily="34" charset="-122"/>
                <a:ea typeface="微软雅黑" panose="020B0503020204020204" pitchFamily="34" charset="-122"/>
              </a:rPr>
              <a:t>米</a:t>
            </a:r>
            <a:r>
              <a:rPr lang="en-US" altLang="zh-CN" sz="1800" dirty="0">
                <a:latin typeface="微软雅黑" panose="020B0503020204020204" pitchFamily="34" charset="-122"/>
                <a:ea typeface="微软雅黑" panose="020B0503020204020204" pitchFamily="34" charset="-122"/>
              </a:rPr>
              <a:t>      D</a:t>
            </a:r>
            <a:r>
              <a:rPr lang="zh-CN" altLang="en-US" sz="1800" dirty="0">
                <a:latin typeface="微软雅黑" panose="020B0503020204020204" pitchFamily="34" charset="-122"/>
                <a:ea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rPr>
              <a:t>2.5</a:t>
            </a:r>
            <a:r>
              <a:rPr lang="zh-CN" altLang="en-US" sz="1800" dirty="0">
                <a:latin typeface="微软雅黑" panose="020B0503020204020204" pitchFamily="34" charset="-122"/>
                <a:ea typeface="微软雅黑" panose="020B0503020204020204" pitchFamily="34" charset="-122"/>
              </a:rPr>
              <a:t>米</a:t>
            </a:r>
            <a:endParaRPr lang="en-US" altLang="zh-CN" sz="1800" dirty="0">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750" fill="hold"/>
                                        <p:tgtEl>
                                          <p:spTgt spid="11"/>
                                        </p:tgtEl>
                                        <p:attrNameLst>
                                          <p:attrName>ppt_x</p:attrName>
                                        </p:attrNameLst>
                                      </p:cBhvr>
                                      <p:tavLst>
                                        <p:tav tm="0">
                                          <p:val>
                                            <p:strVal val="0-#ppt_w/2"/>
                                          </p:val>
                                        </p:tav>
                                        <p:tav tm="100000">
                                          <p:val>
                                            <p:strVal val="#ppt_x"/>
                                          </p:val>
                                        </p:tav>
                                      </p:tavLst>
                                    </p:anim>
                                    <p:anim calcmode="lin" valueType="num">
                                      <p:cBhvr additive="base">
                                        <p:cTn id="8" dur="750" fill="hold"/>
                                        <p:tgtEl>
                                          <p:spTgt spid="11"/>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750"/>
                            </p:stCondLst>
                            <p:childTnLst>
                              <p:par>
                                <p:cTn id="10" presetID="16" presetClass="entr" presetSubtype="21"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193245"/>
              <a:ext cx="12192000" cy="1651651"/>
            </a:xfrm>
            <a:prstGeom prst="rect">
              <a:avLst/>
            </a:prstGeom>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1"/>
            <a:ext cx="2403354" cy="1763486"/>
          </a:xfrm>
          <a:prstGeom prst="rect">
            <a:avLst/>
          </a:prstGeom>
        </p:spPr>
      </p:pic>
      <p:pic>
        <p:nvPicPr>
          <p:cNvPr id="8" name="图片 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6067425"/>
            <a:ext cx="12192000" cy="790575"/>
          </a:xfrm>
          <a:prstGeom prst="rect">
            <a:avLst/>
          </a:prstGeom>
        </p:spPr>
      </p:pic>
      <p:grpSp>
        <p:nvGrpSpPr>
          <p:cNvPr id="11" name="组合 10"/>
          <p:cNvGrpSpPr/>
          <p:nvPr/>
        </p:nvGrpSpPr>
        <p:grpSpPr>
          <a:xfrm>
            <a:off x="309970" y="997349"/>
            <a:ext cx="7304859" cy="1161194"/>
            <a:chOff x="663484" y="1427267"/>
            <a:chExt cx="7304859" cy="1161194"/>
          </a:xfrm>
        </p:grpSpPr>
        <p:pic>
          <p:nvPicPr>
            <p:cNvPr id="3" name="图片 2"/>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63484" y="1427267"/>
              <a:ext cx="1644287" cy="1161194"/>
            </a:xfrm>
            <a:prstGeom prst="rect">
              <a:avLst/>
            </a:prstGeom>
          </p:spPr>
        </p:pic>
        <p:sp>
          <p:nvSpPr>
            <p:cNvPr id="12" name="文本框 11"/>
            <p:cNvSpPr txBox="1"/>
            <p:nvPr/>
          </p:nvSpPr>
          <p:spPr>
            <a:xfrm>
              <a:off x="1872343" y="1634957"/>
              <a:ext cx="6096000" cy="461665"/>
            </a:xfrm>
            <a:prstGeom prst="rect">
              <a:avLst/>
            </a:prstGeom>
            <a:noFill/>
          </p:spPr>
          <p:txBody>
            <a:bodyPr wrap="square">
              <a:spAutoFit/>
            </a:bodyPr>
            <a:lstStyle/>
            <a:p>
              <a:r>
                <a:rPr lang="zh-CN" altLang="en-US" sz="2400" b="1">
                  <a:solidFill>
                    <a:srgbClr val="44AADF"/>
                  </a:solidFill>
                  <a:latin typeface="微软雅黑" panose="020B0503020204020204" pitchFamily="34" charset="-122"/>
                  <a:ea typeface="微软雅黑" panose="020B0503020204020204" pitchFamily="34" charset="-122"/>
                </a:rPr>
                <a:t>交通知识头脑风暴</a:t>
              </a:r>
            </a:p>
          </p:txBody>
        </p:sp>
      </p:grpSp>
      <p:grpSp>
        <p:nvGrpSpPr>
          <p:cNvPr id="2" name="组合 1"/>
          <p:cNvGrpSpPr/>
          <p:nvPr/>
        </p:nvGrpSpPr>
        <p:grpSpPr>
          <a:xfrm>
            <a:off x="1600200" y="1768863"/>
            <a:ext cx="7843581" cy="4112488"/>
            <a:chOff x="1600200" y="1768863"/>
            <a:chExt cx="7843581" cy="4112488"/>
          </a:xfrm>
        </p:grpSpPr>
        <p:sp>
          <p:nvSpPr>
            <p:cNvPr id="13" name="主题班会-2"/>
            <p:cNvSpPr/>
            <p:nvPr/>
          </p:nvSpPr>
          <p:spPr>
            <a:xfrm>
              <a:off x="1600200" y="1768863"/>
              <a:ext cx="7843581" cy="1289905"/>
            </a:xfrm>
            <a:prstGeom prst="rect">
              <a:avLst/>
            </a:prstGeom>
            <a:noFill/>
            <a:ln>
              <a:noFill/>
              <a:miter lim="800000"/>
            </a:ln>
          </p:spPr>
          <p:txBody>
            <a:bodyPr wrap="square" anchor="t" anchorCtr="0">
              <a:spAutoFit/>
            </a:bodyPr>
            <a:lstStyle>
              <a:lvl1pPr marL="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1pPr>
              <a:lvl2pPr marL="45720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2pPr>
              <a:lvl3pPr marL="91440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3pPr>
              <a:lvl4pPr marL="137160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4pPr>
              <a:lvl5pPr marL="182880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5pPr>
            </a:lstStyle>
            <a:p>
              <a:pPr>
                <a:lnSpc>
                  <a:spcPct val="150000"/>
                </a:lnSpc>
              </a:pPr>
              <a:r>
                <a:rPr lang="en-US" altLang="zh-CN">
                  <a:latin typeface="微软雅黑" panose="020B0503020204020204" pitchFamily="34" charset="-122"/>
                  <a:ea typeface="微软雅黑" panose="020B0503020204020204" pitchFamily="34" charset="-122"/>
                </a:rPr>
                <a:t>4</a:t>
              </a:r>
              <a:r>
                <a:rPr lang="zh-CN" altLang="en-US">
                  <a:latin typeface="微软雅黑" panose="020B0503020204020204" pitchFamily="34" charset="-122"/>
                  <a:ea typeface="微软雅黑" panose="020B0503020204020204" pitchFamily="34" charset="-122"/>
                </a:rPr>
                <a:t>、如果有自行车道但被占用无法通行的，那么（  ）</a:t>
              </a:r>
              <a:endParaRPr lang="en-US" altLang="zh-CN">
                <a:latin typeface="微软雅黑" panose="020B0503020204020204" pitchFamily="34" charset="-122"/>
                <a:ea typeface="微软雅黑" panose="020B0503020204020204" pitchFamily="34" charset="-122"/>
              </a:endParaRPr>
            </a:p>
            <a:p>
              <a:pPr>
                <a:lnSpc>
                  <a:spcPct val="150000"/>
                </a:lnSpc>
              </a:pPr>
              <a:r>
                <a:rPr lang="en-US" altLang="zh-CN">
                  <a:latin typeface="微软雅黑" panose="020B0503020204020204" pitchFamily="34" charset="-122"/>
                  <a:ea typeface="微软雅黑" panose="020B0503020204020204" pitchFamily="34" charset="-122"/>
                </a:rPr>
                <a:t>A</a:t>
              </a:r>
              <a:r>
                <a:rPr lang="zh-CN" altLang="en-US">
                  <a:latin typeface="微软雅黑" panose="020B0503020204020204" pitchFamily="34" charset="-122"/>
                  <a:ea typeface="微软雅黑" panose="020B0503020204020204" pitchFamily="34" charset="-122"/>
                </a:rPr>
                <a:t>、可借用相邻的机动车道通行</a:t>
              </a:r>
              <a:r>
                <a:rPr lang="en-US" altLang="zh-CN">
                  <a:latin typeface="微软雅黑" panose="020B0503020204020204" pitchFamily="34" charset="-122"/>
                  <a:ea typeface="微软雅黑" panose="020B0503020204020204" pitchFamily="34" charset="-122"/>
                </a:rPr>
                <a:t>     B</a:t>
              </a:r>
              <a:r>
                <a:rPr lang="zh-CN" altLang="en-US">
                  <a:latin typeface="微软雅黑" panose="020B0503020204020204" pitchFamily="34" charset="-122"/>
                  <a:ea typeface="微软雅黑" panose="020B0503020204020204" pitchFamily="34" charset="-122"/>
                </a:rPr>
                <a:t>、不可借用相邻的机动车道通行</a:t>
              </a:r>
              <a:endParaRPr lang="en-US" altLang="zh-CN">
                <a:latin typeface="微软雅黑" panose="020B0503020204020204" pitchFamily="34" charset="-122"/>
                <a:ea typeface="微软雅黑" panose="020B0503020204020204" pitchFamily="34" charset="-122"/>
              </a:endParaRPr>
            </a:p>
            <a:p>
              <a:pPr>
                <a:lnSpc>
                  <a:spcPct val="150000"/>
                </a:lnSpc>
              </a:pPr>
              <a:r>
                <a:rPr lang="en-US" altLang="zh-CN">
                  <a:latin typeface="微软雅黑" panose="020B0503020204020204" pitchFamily="34" charset="-122"/>
                  <a:ea typeface="微软雅黑" panose="020B0503020204020204" pitchFamily="34" charset="-122"/>
                </a:rPr>
                <a:t>C</a:t>
              </a:r>
              <a:r>
                <a:rPr lang="zh-CN" altLang="en-US">
                  <a:latin typeface="微软雅黑" panose="020B0503020204020204" pitchFamily="34" charset="-122"/>
                  <a:ea typeface="微软雅黑" panose="020B0503020204020204" pitchFamily="34" charset="-122"/>
                </a:rPr>
                <a:t>、可借用相邻的机动车道通行，并在驶过被占用路段后迅速驶回自行车道</a:t>
              </a:r>
              <a:endParaRPr lang="en-US" altLang="zh-CN">
                <a:latin typeface="微软雅黑" panose="020B0503020204020204" pitchFamily="34" charset="-122"/>
                <a:ea typeface="微软雅黑" panose="020B0503020204020204" pitchFamily="34" charset="-122"/>
              </a:endParaRPr>
            </a:p>
          </p:txBody>
        </p:sp>
        <p:sp>
          <p:nvSpPr>
            <p:cNvPr id="14" name="主题班会-5"/>
            <p:cNvSpPr/>
            <p:nvPr/>
          </p:nvSpPr>
          <p:spPr>
            <a:xfrm>
              <a:off x="1600200" y="3098885"/>
              <a:ext cx="3960759" cy="1156855"/>
            </a:xfrm>
            <a:prstGeom prst="rect">
              <a:avLst/>
            </a:prstGeom>
            <a:noFill/>
            <a:ln>
              <a:noFill/>
              <a:miter lim="800000"/>
            </a:ln>
          </p:spPr>
          <p:txBody>
            <a:bodyPr wrap="square" anchor="t" anchorCtr="0">
              <a:spAutoFit/>
            </a:bodyPr>
            <a:lstStyle>
              <a:lvl1pPr marL="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1pPr>
              <a:lvl2pPr marL="45720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2pPr>
              <a:lvl3pPr marL="91440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3pPr>
              <a:lvl4pPr marL="137160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4pPr>
              <a:lvl5pPr marL="182880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5pPr>
            </a:lstStyle>
            <a:p>
              <a:pPr>
                <a:lnSpc>
                  <a:spcPct val="150000"/>
                </a:lnSpc>
              </a:pPr>
              <a:r>
                <a:rPr lang="en-US" altLang="zh-CN" sz="1600">
                  <a:latin typeface="微软雅黑" panose="020B0503020204020204" pitchFamily="34" charset="-122"/>
                  <a:ea typeface="微软雅黑" panose="020B0503020204020204" pitchFamily="34" charset="-122"/>
                </a:rPr>
                <a:t>5</a:t>
              </a:r>
              <a:r>
                <a:rPr lang="zh-CN" altLang="en-US" sz="1600">
                  <a:latin typeface="微软雅黑" panose="020B0503020204020204" pitchFamily="34" charset="-122"/>
                  <a:ea typeface="微软雅黑" panose="020B0503020204020204" pitchFamily="34" charset="-122"/>
                </a:rPr>
                <a:t>、自行车载人的相关规定（  ）</a:t>
              </a:r>
              <a:endParaRPr lang="en-US" altLang="zh-CN" sz="1600">
                <a:latin typeface="微软雅黑" panose="020B0503020204020204" pitchFamily="34" charset="-122"/>
                <a:ea typeface="微软雅黑" panose="020B0503020204020204" pitchFamily="34" charset="-122"/>
              </a:endParaRPr>
            </a:p>
            <a:p>
              <a:pPr>
                <a:lnSpc>
                  <a:spcPct val="150000"/>
                </a:lnSpc>
              </a:pPr>
              <a:r>
                <a:rPr lang="en-US" altLang="zh-CN" sz="1600">
                  <a:latin typeface="微软雅黑" panose="020B0503020204020204" pitchFamily="34" charset="-122"/>
                  <a:ea typeface="微软雅黑" panose="020B0503020204020204" pitchFamily="34" charset="-122"/>
                </a:rPr>
                <a:t>A</a:t>
              </a:r>
              <a:r>
                <a:rPr lang="zh-CN" altLang="en-US" sz="1600">
                  <a:latin typeface="微软雅黑" panose="020B0503020204020204" pitchFamily="34" charset="-122"/>
                  <a:ea typeface="微软雅黑" panose="020B0503020204020204" pitchFamily="34" charset="-122"/>
                </a:rPr>
                <a:t>、可以载人</a:t>
              </a:r>
              <a:r>
                <a:rPr lang="en-US" altLang="zh-CN" sz="1600">
                  <a:latin typeface="微软雅黑" panose="020B0503020204020204" pitchFamily="34" charset="-122"/>
                  <a:ea typeface="微软雅黑" panose="020B0503020204020204" pitchFamily="34" charset="-122"/>
                </a:rPr>
                <a:t>     B</a:t>
              </a:r>
              <a:r>
                <a:rPr lang="zh-CN" altLang="en-US" sz="1600">
                  <a:latin typeface="微软雅黑" panose="020B0503020204020204" pitchFamily="34" charset="-122"/>
                  <a:ea typeface="微软雅黑" panose="020B0503020204020204" pitchFamily="34" charset="-122"/>
                </a:rPr>
                <a:t>、不可以载人</a:t>
              </a:r>
              <a:endParaRPr lang="en-US" altLang="zh-CN" sz="1600">
                <a:latin typeface="微软雅黑" panose="020B0503020204020204" pitchFamily="34" charset="-122"/>
                <a:ea typeface="微软雅黑" panose="020B0503020204020204" pitchFamily="34" charset="-122"/>
              </a:endParaRPr>
            </a:p>
            <a:p>
              <a:pPr>
                <a:lnSpc>
                  <a:spcPct val="150000"/>
                </a:lnSpc>
              </a:pPr>
              <a:r>
                <a:rPr lang="en-US" altLang="zh-CN" sz="1600">
                  <a:latin typeface="微软雅黑" panose="020B0503020204020204" pitchFamily="34" charset="-122"/>
                  <a:ea typeface="微软雅黑" panose="020B0503020204020204" pitchFamily="34" charset="-122"/>
                </a:rPr>
                <a:t>C</a:t>
              </a:r>
              <a:r>
                <a:rPr lang="zh-CN" altLang="en-US" sz="1600">
                  <a:latin typeface="微软雅黑" panose="020B0503020204020204" pitchFamily="34" charset="-122"/>
                  <a:ea typeface="微软雅黑" panose="020B0503020204020204" pitchFamily="34" charset="-122"/>
                </a:rPr>
                <a:t>、不得载人（</a:t>
              </a:r>
              <a:r>
                <a:rPr lang="en-US" altLang="zh-CN" sz="1600">
                  <a:latin typeface="微软雅黑" panose="020B0503020204020204" pitchFamily="34" charset="-122"/>
                  <a:ea typeface="微软雅黑" panose="020B0503020204020204" pitchFamily="34" charset="-122"/>
                </a:rPr>
                <a:t>12</a:t>
              </a:r>
              <a:r>
                <a:rPr lang="zh-CN" altLang="en-US" sz="1600">
                  <a:latin typeface="微软雅黑" panose="020B0503020204020204" pitchFamily="34" charset="-122"/>
                  <a:ea typeface="微软雅黑" panose="020B0503020204020204" pitchFamily="34" charset="-122"/>
                </a:rPr>
                <a:t>岁以下儿童例外）</a:t>
              </a:r>
              <a:endParaRPr lang="en-US" altLang="zh-CN" sz="1600">
                <a:latin typeface="微软雅黑" panose="020B0503020204020204" pitchFamily="34" charset="-122"/>
                <a:ea typeface="微软雅黑" panose="020B0503020204020204" pitchFamily="34" charset="-122"/>
              </a:endParaRPr>
            </a:p>
          </p:txBody>
        </p:sp>
        <p:sp>
          <p:nvSpPr>
            <p:cNvPr id="16" name="主题班会-7"/>
            <p:cNvSpPr/>
            <p:nvPr/>
          </p:nvSpPr>
          <p:spPr>
            <a:xfrm>
              <a:off x="1600200" y="4336184"/>
              <a:ext cx="6220483" cy="1545167"/>
            </a:xfrm>
            <a:prstGeom prst="rect">
              <a:avLst/>
            </a:prstGeom>
            <a:noFill/>
            <a:ln>
              <a:noFill/>
              <a:miter lim="800000"/>
            </a:ln>
          </p:spPr>
          <p:txBody>
            <a:bodyPr wrap="square" anchor="t" anchorCtr="0">
              <a:spAutoFit/>
            </a:bodyPr>
            <a:lstStyle>
              <a:lvl1pPr marL="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1pPr>
              <a:lvl2pPr marL="45720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2pPr>
              <a:lvl3pPr marL="91440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3pPr>
              <a:lvl4pPr marL="137160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4pPr>
              <a:lvl5pPr marL="182880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5pPr>
            </a:lstStyle>
            <a:p>
              <a:pPr>
                <a:lnSpc>
                  <a:spcPct val="150000"/>
                </a:lnSpc>
              </a:pPr>
              <a:r>
                <a:rPr lang="en-US" altLang="zh-CN" sz="1600">
                  <a:latin typeface="微软雅黑" panose="020B0503020204020204" pitchFamily="34" charset="-122"/>
                  <a:ea typeface="微软雅黑" panose="020B0503020204020204" pitchFamily="34" charset="-122"/>
                </a:rPr>
                <a:t>6</a:t>
              </a:r>
              <a:r>
                <a:rPr lang="zh-CN" altLang="en-US" sz="1600">
                  <a:latin typeface="微软雅黑" panose="020B0503020204020204" pitchFamily="34" charset="-122"/>
                  <a:ea typeface="微软雅黑" panose="020B0503020204020204" pitchFamily="34" charset="-122"/>
                </a:rPr>
                <a:t>、骑自行车违反交通安全法的，按照规定（  ）</a:t>
              </a:r>
              <a:endParaRPr lang="en-US" altLang="zh-CN" sz="1600">
                <a:latin typeface="微软雅黑" panose="020B0503020204020204" pitchFamily="34" charset="-122"/>
                <a:ea typeface="微软雅黑" panose="020B0503020204020204" pitchFamily="34" charset="-122"/>
              </a:endParaRPr>
            </a:p>
            <a:p>
              <a:pPr>
                <a:lnSpc>
                  <a:spcPct val="150000"/>
                </a:lnSpc>
              </a:pPr>
              <a:r>
                <a:rPr lang="en-US" altLang="zh-CN" sz="1600">
                  <a:latin typeface="微软雅黑" panose="020B0503020204020204" pitchFamily="34" charset="-122"/>
                  <a:ea typeface="微软雅黑" panose="020B0503020204020204" pitchFamily="34" charset="-122"/>
                </a:rPr>
                <a:t>A</a:t>
              </a:r>
              <a:r>
                <a:rPr lang="zh-CN" altLang="en-US" sz="1600">
                  <a:latin typeface="微软雅黑" panose="020B0503020204020204" pitchFamily="34" charset="-122"/>
                  <a:ea typeface="微软雅黑" panose="020B0503020204020204" pitchFamily="34" charset="-122"/>
                </a:rPr>
                <a:t>、可处警告或罚款</a:t>
              </a:r>
              <a:r>
                <a:rPr lang="en-US" altLang="zh-CN" sz="1600">
                  <a:latin typeface="微软雅黑" panose="020B0503020204020204" pitchFamily="34" charset="-122"/>
                  <a:ea typeface="微软雅黑" panose="020B0503020204020204" pitchFamily="34" charset="-122"/>
                </a:rPr>
                <a:t>5</a:t>
              </a:r>
              <a:r>
                <a:rPr lang="zh-CN" altLang="en-US" sz="1600">
                  <a:latin typeface="微软雅黑" panose="020B0503020204020204" pitchFamily="34" charset="-122"/>
                  <a:ea typeface="微软雅黑" panose="020B0503020204020204" pitchFamily="34" charset="-122"/>
                </a:rPr>
                <a:t>－</a:t>
              </a:r>
              <a:r>
                <a:rPr lang="en-US" altLang="zh-CN" sz="1600">
                  <a:latin typeface="微软雅黑" panose="020B0503020204020204" pitchFamily="34" charset="-122"/>
                  <a:ea typeface="微软雅黑" panose="020B0503020204020204" pitchFamily="34" charset="-122"/>
                </a:rPr>
                <a:t>50</a:t>
              </a:r>
              <a:r>
                <a:rPr lang="zh-CN" altLang="en-US" sz="1600">
                  <a:latin typeface="微软雅黑" panose="020B0503020204020204" pitchFamily="34" charset="-122"/>
                  <a:ea typeface="微软雅黑" panose="020B0503020204020204" pitchFamily="34" charset="-122"/>
                </a:rPr>
                <a:t>元</a:t>
              </a:r>
              <a:r>
                <a:rPr lang="en-US" altLang="zh-CN" sz="1600">
                  <a:latin typeface="微软雅黑" panose="020B0503020204020204" pitchFamily="34" charset="-122"/>
                  <a:ea typeface="微软雅黑" panose="020B0503020204020204" pitchFamily="34" charset="-122"/>
                </a:rPr>
                <a:t>       B</a:t>
              </a:r>
              <a:r>
                <a:rPr lang="zh-CN" altLang="en-US" sz="1600">
                  <a:latin typeface="微软雅黑" panose="020B0503020204020204" pitchFamily="34" charset="-122"/>
                  <a:ea typeface="微软雅黑" panose="020B0503020204020204" pitchFamily="34" charset="-122"/>
                </a:rPr>
                <a:t>、可扣留自行车</a:t>
              </a:r>
              <a:endParaRPr lang="en-US" altLang="zh-CN" sz="1600">
                <a:latin typeface="微软雅黑" panose="020B0503020204020204" pitchFamily="34" charset="-122"/>
                <a:ea typeface="微软雅黑" panose="020B0503020204020204" pitchFamily="34" charset="-122"/>
              </a:endParaRPr>
            </a:p>
            <a:p>
              <a:pPr>
                <a:lnSpc>
                  <a:spcPct val="150000"/>
                </a:lnSpc>
              </a:pPr>
              <a:r>
                <a:rPr lang="en-US" altLang="zh-CN" sz="1600">
                  <a:latin typeface="微软雅黑" panose="020B0503020204020204" pitchFamily="34" charset="-122"/>
                  <a:ea typeface="微软雅黑" panose="020B0503020204020204" pitchFamily="34" charset="-122"/>
                </a:rPr>
                <a:t>C</a:t>
              </a:r>
              <a:r>
                <a:rPr lang="zh-CN" altLang="en-US" sz="1600">
                  <a:latin typeface="微软雅黑" panose="020B0503020204020204" pitchFamily="34" charset="-122"/>
                  <a:ea typeface="微软雅黑" panose="020B0503020204020204" pitchFamily="34" charset="-122"/>
                </a:rPr>
                <a:t>、拒绝接受罚款的，可扣留自行车</a:t>
              </a:r>
              <a:endParaRPr lang="en-US" altLang="zh-CN" sz="1600">
                <a:latin typeface="微软雅黑" panose="020B0503020204020204" pitchFamily="34" charset="-122"/>
                <a:ea typeface="微软雅黑" panose="020B0503020204020204" pitchFamily="34" charset="-122"/>
              </a:endParaRPr>
            </a:p>
            <a:p>
              <a:pPr>
                <a:lnSpc>
                  <a:spcPct val="150000"/>
                </a:lnSpc>
              </a:pPr>
              <a:r>
                <a:rPr lang="en-US" altLang="zh-CN" sz="1600">
                  <a:latin typeface="微软雅黑" panose="020B0503020204020204" pitchFamily="34" charset="-122"/>
                  <a:ea typeface="微软雅黑" panose="020B0503020204020204" pitchFamily="34" charset="-122"/>
                </a:rPr>
                <a:t>D</a:t>
              </a:r>
              <a:r>
                <a:rPr lang="zh-CN" altLang="en-US" sz="1600">
                  <a:latin typeface="微软雅黑" panose="020B0503020204020204" pitchFamily="34" charset="-122"/>
                  <a:ea typeface="微软雅黑" panose="020B0503020204020204" pitchFamily="34" charset="-122"/>
                </a:rPr>
                <a:t>、可处警告或罚款</a:t>
              </a:r>
              <a:r>
                <a:rPr lang="en-US" altLang="zh-CN" sz="1600">
                  <a:latin typeface="微软雅黑" panose="020B0503020204020204" pitchFamily="34" charset="-122"/>
                  <a:ea typeface="微软雅黑" panose="020B0503020204020204" pitchFamily="34" charset="-122"/>
                </a:rPr>
                <a:t>5</a:t>
              </a:r>
              <a:r>
                <a:rPr lang="zh-CN" altLang="en-US" sz="1600">
                  <a:latin typeface="微软雅黑" panose="020B0503020204020204" pitchFamily="34" charset="-122"/>
                  <a:ea typeface="微软雅黑" panose="020B0503020204020204" pitchFamily="34" charset="-122"/>
                </a:rPr>
                <a:t>－</a:t>
              </a:r>
              <a:r>
                <a:rPr lang="en-US" altLang="zh-CN" sz="1600">
                  <a:latin typeface="微软雅黑" panose="020B0503020204020204" pitchFamily="34" charset="-122"/>
                  <a:ea typeface="微软雅黑" panose="020B0503020204020204" pitchFamily="34" charset="-122"/>
                </a:rPr>
                <a:t>50</a:t>
              </a:r>
              <a:r>
                <a:rPr lang="zh-CN" altLang="en-US" sz="1600">
                  <a:latin typeface="微软雅黑" panose="020B0503020204020204" pitchFamily="34" charset="-122"/>
                  <a:ea typeface="微软雅黑" panose="020B0503020204020204" pitchFamily="34" charset="-122"/>
                </a:rPr>
                <a:t>元，拒绝接受罚款的，可扣留自行车</a:t>
              </a:r>
            </a:p>
          </p:txBody>
        </p:sp>
      </p:grpSp>
      <p:pic>
        <p:nvPicPr>
          <p:cNvPr id="17" name="图片 16"/>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8233321" y="2703466"/>
            <a:ext cx="3708308" cy="3708308"/>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750" fill="hold"/>
                                        <p:tgtEl>
                                          <p:spTgt spid="11"/>
                                        </p:tgtEl>
                                        <p:attrNameLst>
                                          <p:attrName>ppt_x</p:attrName>
                                        </p:attrNameLst>
                                      </p:cBhvr>
                                      <p:tavLst>
                                        <p:tav tm="0">
                                          <p:val>
                                            <p:strVal val="0-#ppt_w/2"/>
                                          </p:val>
                                        </p:tav>
                                        <p:tav tm="100000">
                                          <p:val>
                                            <p:strVal val="#ppt_x"/>
                                          </p:val>
                                        </p:tav>
                                      </p:tavLst>
                                    </p:anim>
                                    <p:anim calcmode="lin" valueType="num">
                                      <p:cBhvr additive="base">
                                        <p:cTn id="8" dur="750" fill="hold"/>
                                        <p:tgtEl>
                                          <p:spTgt spid="11"/>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750"/>
                            </p:stCondLst>
                            <p:childTnLst>
                              <p:par>
                                <p:cTn id="10" presetID="22" presetClass="entr" presetSubtype="8"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750"/>
                                        <p:tgtEl>
                                          <p:spTgt spid="2"/>
                                        </p:tgtEl>
                                      </p:cBhvr>
                                    </p:animEffect>
                                  </p:childTnLst>
                                </p:cTn>
                              </p:par>
                            </p:childTnLst>
                          </p:cTn>
                        </p:par>
                        <p:par>
                          <p:cTn id="13" fill="hold" nodeType="afterGroup">
                            <p:stCondLst>
                              <p:cond delay="1500"/>
                            </p:stCondLst>
                            <p:childTnLst>
                              <p:par>
                                <p:cTn id="14" presetID="22" presetClass="entr" presetSubtype="4" fill="hold" nodeType="after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wipe(down)">
                                      <p:cBhvr>
                                        <p:cTn id="1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4193245"/>
              <a:ext cx="12192000" cy="1651651"/>
            </a:xfrm>
            <a:prstGeom prst="rect">
              <a:avLst/>
            </a:prstGeom>
          </p:spPr>
        </p:pic>
        <p:pic>
          <p:nvPicPr>
            <p:cNvPr id="9" name="图片 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1"/>
            <a:ext cx="2403354" cy="1763486"/>
          </a:xfrm>
          <a:prstGeom prst="rect">
            <a:avLst/>
          </a:prstGeom>
        </p:spPr>
      </p:pic>
      <p:pic>
        <p:nvPicPr>
          <p:cNvPr id="8" name="图片 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0" y="6067425"/>
            <a:ext cx="12192000" cy="790575"/>
          </a:xfrm>
          <a:prstGeom prst="rect">
            <a:avLst/>
          </a:prstGeom>
        </p:spPr>
      </p:pic>
      <p:grpSp>
        <p:nvGrpSpPr>
          <p:cNvPr id="2" name="组合 1"/>
          <p:cNvGrpSpPr/>
          <p:nvPr/>
        </p:nvGrpSpPr>
        <p:grpSpPr>
          <a:xfrm>
            <a:off x="1015639" y="77754"/>
            <a:ext cx="9427233" cy="5715605"/>
            <a:chOff x="961210" y="-28821"/>
            <a:chExt cx="9427233" cy="5715605"/>
          </a:xfrm>
        </p:grpSpPr>
        <p:pic>
          <p:nvPicPr>
            <p:cNvPr id="10" name="图片 9"/>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rot="21399894">
              <a:off x="961210" y="-28821"/>
              <a:ext cx="9427233" cy="5715605"/>
            </a:xfrm>
            <a:prstGeom prst="rect">
              <a:avLst/>
            </a:prstGeom>
          </p:spPr>
        </p:pic>
        <p:sp>
          <p:nvSpPr>
            <p:cNvPr id="11" name="主题班会-2"/>
            <p:cNvSpPr txBox="1"/>
            <p:nvPr/>
          </p:nvSpPr>
          <p:spPr>
            <a:xfrm>
              <a:off x="1439873" y="1671179"/>
              <a:ext cx="2596666" cy="584775"/>
            </a:xfrm>
            <a:prstGeom prst="rect">
              <a:avLst/>
            </a:prstGeom>
            <a:noFill/>
          </p:spPr>
          <p:txBody>
            <a:bodyPr wrap="square" rtlCol="0">
              <a:spAutoFit/>
            </a:bodyPr>
            <a:lstStyle>
              <a:defPPr>
                <a:defRPr lang="zh-CN"/>
              </a:defPPr>
              <a:lvl1pPr>
                <a:defRPr sz="3200">
                  <a:solidFill>
                    <a:sysClr val="windowText" lastClr="000000"/>
                  </a:solidFill>
                  <a:latin typeface="优设标题黑" panose="00000500000000000000" pitchFamily="2" charset="-122"/>
                  <a:ea typeface="优设标题黑" panose="00000500000000000000" pitchFamily="2" charset="-122"/>
                </a:defRPr>
              </a:lvl1pPr>
            </a:lstStyle>
            <a:p>
              <a:r>
                <a:rPr lang="en-US" altLang="zh-CN" b="1">
                  <a:solidFill>
                    <a:srgbClr val="44AADF"/>
                  </a:solidFill>
                  <a:latin typeface="微软雅黑" panose="020B0503020204020204" pitchFamily="34" charset="-122"/>
                  <a:ea typeface="微软雅黑" panose="020B0503020204020204" pitchFamily="34" charset="-122"/>
                </a:rPr>
                <a:t>【</a:t>
              </a:r>
              <a:r>
                <a:rPr lang="zh-CN" altLang="en-US" b="1">
                  <a:solidFill>
                    <a:srgbClr val="44AADF"/>
                  </a:solidFill>
                  <a:latin typeface="微软雅黑" panose="020B0503020204020204" pitchFamily="34" charset="-122"/>
                  <a:ea typeface="微软雅黑" panose="020B0503020204020204" pitchFamily="34" charset="-122"/>
                </a:rPr>
                <a:t>案例呈现</a:t>
              </a:r>
              <a:r>
                <a:rPr lang="en-US" altLang="zh-CN" b="1">
                  <a:solidFill>
                    <a:srgbClr val="44AADF"/>
                  </a:solidFill>
                  <a:latin typeface="微软雅黑" panose="020B0503020204020204" pitchFamily="34" charset="-122"/>
                  <a:ea typeface="微软雅黑" panose="020B0503020204020204" pitchFamily="34" charset="-122"/>
                </a:rPr>
                <a:t>】</a:t>
              </a:r>
            </a:p>
          </p:txBody>
        </p:sp>
      </p:grpSp>
      <p:sp>
        <p:nvSpPr>
          <p:cNvPr id="13" name="文本框 12"/>
          <p:cNvSpPr txBox="1"/>
          <p:nvPr/>
        </p:nvSpPr>
        <p:spPr>
          <a:xfrm>
            <a:off x="1494302" y="2554153"/>
            <a:ext cx="6096000" cy="1289905"/>
          </a:xfrm>
          <a:prstGeom prst="rect">
            <a:avLst/>
          </a:prstGeom>
          <a:noFill/>
        </p:spPr>
        <p:txBody>
          <a:bodyPr wrap="square">
            <a:spAutoFit/>
          </a:bodyPr>
          <a:lstStyle/>
          <a:p>
            <a:pPr lvl="0">
              <a:lnSpc>
                <a:spcPct val="150000"/>
              </a:lnSpc>
            </a:pPr>
            <a:r>
              <a:rPr lang="en-US" altLang="zh-CN" sz="1800" b="1">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1800" b="1">
                <a:solidFill>
                  <a:schemeClr val="tx1">
                    <a:lumMod val="75000"/>
                    <a:lumOff val="25000"/>
                  </a:schemeClr>
                </a:solidFill>
                <a:latin typeface="微软雅黑" panose="020B0503020204020204" pitchFamily="34" charset="-122"/>
                <a:ea typeface="微软雅黑" panose="020B0503020204020204" pitchFamily="34" charset="-122"/>
              </a:rPr>
              <a:t>中华人民共和国道路交通安全法实施条例</a:t>
            </a:r>
            <a:r>
              <a:rPr lang="en-US" altLang="zh-CN" sz="1800" b="1">
                <a:solidFill>
                  <a:schemeClr val="tx1">
                    <a:lumMod val="75000"/>
                    <a:lumOff val="25000"/>
                  </a:schemeClr>
                </a:solidFill>
                <a:latin typeface="微软雅黑" panose="020B0503020204020204" pitchFamily="34" charset="-122"/>
                <a:ea typeface="微软雅黑" panose="020B0503020204020204" pitchFamily="34" charset="-122"/>
              </a:rPr>
              <a:t>》 </a:t>
            </a:r>
          </a:p>
          <a:p>
            <a:pPr lvl="0">
              <a:lnSpc>
                <a:spcPct val="150000"/>
              </a:lnSpc>
            </a:pPr>
            <a:r>
              <a:rPr lang="en-US" altLang="zh-CN" sz="1800" b="1">
                <a:solidFill>
                  <a:schemeClr val="tx1">
                    <a:lumMod val="75000"/>
                    <a:lumOff val="25000"/>
                  </a:schemeClr>
                </a:solidFill>
                <a:latin typeface="微软雅黑" panose="020B0503020204020204" pitchFamily="34" charset="-122"/>
                <a:ea typeface="微软雅黑" panose="020B0503020204020204" pitchFamily="34" charset="-122"/>
              </a:rPr>
              <a:t>   </a:t>
            </a:r>
            <a:r>
              <a:rPr lang="zh-CN" altLang="en-US" sz="1800" b="1">
                <a:solidFill>
                  <a:schemeClr val="tx1">
                    <a:lumMod val="75000"/>
                    <a:lumOff val="25000"/>
                  </a:schemeClr>
                </a:solidFill>
                <a:latin typeface="微软雅黑" panose="020B0503020204020204" pitchFamily="34" charset="-122"/>
                <a:ea typeface="微软雅黑" panose="020B0503020204020204" pitchFamily="34" charset="-122"/>
              </a:rPr>
              <a:t>第七十二条规定</a:t>
            </a:r>
            <a:endParaRPr lang="en-US" altLang="zh-CN" sz="1800" b="1">
              <a:solidFill>
                <a:schemeClr val="tx1">
                  <a:lumMod val="75000"/>
                  <a:lumOff val="25000"/>
                </a:schemeClr>
              </a:solidFill>
              <a:latin typeface="微软雅黑" panose="020B0503020204020204" pitchFamily="34" charset="-122"/>
              <a:ea typeface="微软雅黑" panose="020B0503020204020204" pitchFamily="34" charset="-122"/>
            </a:endParaRPr>
          </a:p>
          <a:p>
            <a:pPr lvl="0">
              <a:lnSpc>
                <a:spcPct val="150000"/>
              </a:lnSpc>
            </a:pPr>
            <a:r>
              <a:rPr lang="zh-CN" altLang="en-US" sz="1800" b="1">
                <a:solidFill>
                  <a:schemeClr val="tx1">
                    <a:lumMod val="75000"/>
                    <a:lumOff val="25000"/>
                  </a:schemeClr>
                </a:solidFill>
                <a:latin typeface="微软雅黑" panose="020B0503020204020204" pitchFamily="34" charset="-122"/>
                <a:ea typeface="微软雅黑" panose="020B0503020204020204" pitchFamily="34" charset="-122"/>
              </a:rPr>
              <a:t>   在道路上驾驶自行车必须年满</a:t>
            </a:r>
            <a:r>
              <a:rPr lang="en-US" altLang="zh-CN" sz="1800" b="1">
                <a:solidFill>
                  <a:schemeClr val="tx1">
                    <a:lumMod val="75000"/>
                    <a:lumOff val="25000"/>
                  </a:schemeClr>
                </a:solidFill>
                <a:latin typeface="微软雅黑" panose="020B0503020204020204" pitchFamily="34" charset="-122"/>
                <a:ea typeface="微软雅黑" panose="020B0503020204020204" pitchFamily="34" charset="-122"/>
              </a:rPr>
              <a:t>12</a:t>
            </a:r>
            <a:r>
              <a:rPr lang="zh-CN" altLang="en-US" sz="1800" b="1">
                <a:solidFill>
                  <a:schemeClr val="tx1">
                    <a:lumMod val="75000"/>
                    <a:lumOff val="25000"/>
                  </a:schemeClr>
                </a:solidFill>
                <a:latin typeface="微软雅黑" panose="020B0503020204020204" pitchFamily="34" charset="-122"/>
                <a:ea typeface="微软雅黑" panose="020B0503020204020204" pitchFamily="34" charset="-122"/>
              </a:rPr>
              <a:t>周岁。</a:t>
            </a:r>
          </a:p>
        </p:txBody>
      </p:sp>
      <p:pic>
        <p:nvPicPr>
          <p:cNvPr id="14" name="图片 13"/>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flipH="1">
            <a:off x="6096000" y="1026235"/>
            <a:ext cx="4822371" cy="4822371"/>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nodeType="afterGroup">
                            <p:stCondLst>
                              <p:cond delay="1000"/>
                            </p:stCondLst>
                            <p:childTnLst>
                              <p:par>
                                <p:cTn id="13" presetID="22" presetClass="entr" presetSubtype="4"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down)">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1318</Words>
  <Application>Microsoft Office PowerPoint</Application>
  <PresentationFormat>宽屏</PresentationFormat>
  <Paragraphs>105</Paragraphs>
  <Slides>19</Slides>
  <Notes>2</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19</vt:i4>
      </vt:variant>
    </vt:vector>
  </HeadingPairs>
  <TitlesOfParts>
    <vt:vector size="32" baseType="lpstr">
      <vt:lpstr>Meiryo</vt:lpstr>
      <vt:lpstr>等线</vt:lpstr>
      <vt:lpstr>等线 Light</vt:lpstr>
      <vt:lpstr>锐字真言体免费商用</vt:lpstr>
      <vt:lpstr>宋体</vt:lpstr>
      <vt:lpstr>微软雅黑</vt:lpstr>
      <vt:lpstr>Arial</vt:lpstr>
      <vt:lpstr>Calibri</vt:lpstr>
      <vt:lpstr>Calibri Light</vt:lpstr>
      <vt:lpstr>Open Sans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5</cp:revision>
  <cp:lastPrinted>2022-04-02T13:27:19Z</cp:lastPrinted>
  <dcterms:created xsi:type="dcterms:W3CDTF">2022-04-02T13:27:19Z</dcterms:created>
  <dcterms:modified xsi:type="dcterms:W3CDTF">2023-03-23T01:30:21Z</dcterms:modified>
</cp:coreProperties>
</file>