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4.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5.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32"/>
  </p:notesMasterIdLst>
  <p:sldIdLst>
    <p:sldId id="369" r:id="rId3"/>
    <p:sldId id="370" r:id="rId4"/>
    <p:sldId id="371" r:id="rId5"/>
    <p:sldId id="341" r:id="rId6"/>
    <p:sldId id="343" r:id="rId7"/>
    <p:sldId id="372" r:id="rId8"/>
    <p:sldId id="344" r:id="rId9"/>
    <p:sldId id="346" r:id="rId10"/>
    <p:sldId id="347" r:id="rId11"/>
    <p:sldId id="348" r:id="rId12"/>
    <p:sldId id="349" r:id="rId13"/>
    <p:sldId id="350" r:id="rId14"/>
    <p:sldId id="351" r:id="rId15"/>
    <p:sldId id="373" r:id="rId16"/>
    <p:sldId id="353" r:id="rId17"/>
    <p:sldId id="354" r:id="rId18"/>
    <p:sldId id="355" r:id="rId19"/>
    <p:sldId id="356" r:id="rId20"/>
    <p:sldId id="357" r:id="rId21"/>
    <p:sldId id="358" r:id="rId22"/>
    <p:sldId id="374" r:id="rId23"/>
    <p:sldId id="360" r:id="rId24"/>
    <p:sldId id="361" r:id="rId25"/>
    <p:sldId id="362" r:id="rId26"/>
    <p:sldId id="363" r:id="rId27"/>
    <p:sldId id="365" r:id="rId28"/>
    <p:sldId id="364" r:id="rId29"/>
    <p:sldId id="366" r:id="rId30"/>
    <p:sldId id="375" r:id="rId31"/>
  </p:sldIdLst>
  <p:sldSz cx="12192000" cy="6858000"/>
  <p:notesSz cx="6858000" cy="9144000"/>
  <p:custDataLst>
    <p:tags r:id="rId33"/>
  </p:custDataLst>
  <p:defaultText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6">
          <p15:clr>
            <a:srgbClr val="A4A3A4"/>
          </p15:clr>
        </p15:guide>
        <p15:guide id="2" pos="387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p:cViewPr varScale="1">
        <p:scale>
          <a:sx n="108" d="100"/>
          <a:sy n="108" d="100"/>
        </p:scale>
        <p:origin x="714" y="114"/>
      </p:cViewPr>
      <p:guideLst>
        <p:guide orient="horz" pos="2146"/>
        <p:guide pos="3879"/>
      </p:guideLst>
    </p:cSldViewPr>
  </p:slideViewPr>
  <p:notesTextViewPr>
    <p:cViewPr>
      <p:scale>
        <a:sx n="1" d="1"/>
        <a:sy n="1" d="1"/>
      </p:scale>
      <p:origin x="0" y="0"/>
    </p:cViewPr>
  </p:notesTextViewPr>
  <p:sorterViewPr>
    <p:cViewPr>
      <p:scale>
        <a:sx n="139" d="100"/>
        <a:sy n="139"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F551A3-59C8-4052-B151-5554EBD2C511}" type="datetimeFigureOut">
              <a:rPr lang="zh-CN" altLang="en-US" smtClean="0"/>
              <a:t>2023/3/23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7AE6A8-91E2-4CE8-BA94-D254F6A0DD58}" type="slidenum">
              <a:rPr lang="zh-CN" altLang="en-US" smtClean="0"/>
              <a:t>‹#›</a:t>
            </a:fld>
            <a:endParaRPr lang="zh-CN" altLang="en-US"/>
          </a:p>
        </p:txBody>
      </p:sp>
    </p:spTree>
    <p:extLst>
      <p:ext uri="{BB962C8B-B14F-4D97-AF65-F5344CB8AC3E}">
        <p14:creationId xmlns:p14="http://schemas.microsoft.com/office/powerpoint/2010/main" val="3868325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4</a:t>
            </a:fld>
            <a:endParaRPr lang="zh-CN" altLang="en-US"/>
          </a:p>
        </p:txBody>
      </p:sp>
    </p:spTree>
    <p:extLst>
      <p:ext uri="{BB962C8B-B14F-4D97-AF65-F5344CB8AC3E}">
        <p14:creationId xmlns:p14="http://schemas.microsoft.com/office/powerpoint/2010/main" val="2759345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497AE6A8-91E2-4CE8-BA94-D254F6A0DD58}" type="slidenum">
              <a:rPr lang="zh-CN" altLang="en-US" smtClean="0"/>
              <a:t>14</a:t>
            </a:fld>
            <a:endParaRPr lang="zh-CN" altLang="en-US"/>
          </a:p>
        </p:txBody>
      </p:sp>
    </p:spTree>
    <p:extLst>
      <p:ext uri="{BB962C8B-B14F-4D97-AF65-F5344CB8AC3E}">
        <p14:creationId xmlns:p14="http://schemas.microsoft.com/office/powerpoint/2010/main" val="3952978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15</a:t>
            </a:fld>
            <a:endParaRPr lang="zh-CN" altLang="en-US"/>
          </a:p>
        </p:txBody>
      </p:sp>
    </p:spTree>
    <p:extLst>
      <p:ext uri="{BB962C8B-B14F-4D97-AF65-F5344CB8AC3E}">
        <p14:creationId xmlns:p14="http://schemas.microsoft.com/office/powerpoint/2010/main" val="676081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16</a:t>
            </a:fld>
            <a:endParaRPr lang="zh-CN" altLang="en-US"/>
          </a:p>
        </p:txBody>
      </p:sp>
    </p:spTree>
    <p:extLst>
      <p:ext uri="{BB962C8B-B14F-4D97-AF65-F5344CB8AC3E}">
        <p14:creationId xmlns:p14="http://schemas.microsoft.com/office/powerpoint/2010/main" val="2386542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17</a:t>
            </a:fld>
            <a:endParaRPr lang="zh-CN" altLang="en-US"/>
          </a:p>
        </p:txBody>
      </p:sp>
    </p:spTree>
    <p:extLst>
      <p:ext uri="{BB962C8B-B14F-4D97-AF65-F5344CB8AC3E}">
        <p14:creationId xmlns:p14="http://schemas.microsoft.com/office/powerpoint/2010/main" val="924766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18</a:t>
            </a:fld>
            <a:endParaRPr lang="zh-CN" altLang="en-US"/>
          </a:p>
        </p:txBody>
      </p:sp>
    </p:spTree>
    <p:extLst>
      <p:ext uri="{BB962C8B-B14F-4D97-AF65-F5344CB8AC3E}">
        <p14:creationId xmlns:p14="http://schemas.microsoft.com/office/powerpoint/2010/main" val="1656443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19</a:t>
            </a:fld>
            <a:endParaRPr lang="zh-CN" altLang="en-US"/>
          </a:p>
        </p:txBody>
      </p:sp>
    </p:spTree>
    <p:extLst>
      <p:ext uri="{BB962C8B-B14F-4D97-AF65-F5344CB8AC3E}">
        <p14:creationId xmlns:p14="http://schemas.microsoft.com/office/powerpoint/2010/main" val="2352700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20</a:t>
            </a:fld>
            <a:endParaRPr lang="zh-CN" altLang="en-US"/>
          </a:p>
        </p:txBody>
      </p:sp>
    </p:spTree>
    <p:extLst>
      <p:ext uri="{BB962C8B-B14F-4D97-AF65-F5344CB8AC3E}">
        <p14:creationId xmlns:p14="http://schemas.microsoft.com/office/powerpoint/2010/main" val="751204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22</a:t>
            </a:fld>
            <a:endParaRPr lang="zh-CN" altLang="en-US"/>
          </a:p>
        </p:txBody>
      </p:sp>
    </p:spTree>
    <p:extLst>
      <p:ext uri="{BB962C8B-B14F-4D97-AF65-F5344CB8AC3E}">
        <p14:creationId xmlns:p14="http://schemas.microsoft.com/office/powerpoint/2010/main" val="1636643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23</a:t>
            </a:fld>
            <a:endParaRPr lang="zh-CN" altLang="en-US"/>
          </a:p>
        </p:txBody>
      </p:sp>
    </p:spTree>
    <p:extLst>
      <p:ext uri="{BB962C8B-B14F-4D97-AF65-F5344CB8AC3E}">
        <p14:creationId xmlns:p14="http://schemas.microsoft.com/office/powerpoint/2010/main" val="54709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24</a:t>
            </a:fld>
            <a:endParaRPr lang="zh-CN" altLang="en-US"/>
          </a:p>
        </p:txBody>
      </p:sp>
    </p:spTree>
    <p:extLst>
      <p:ext uri="{BB962C8B-B14F-4D97-AF65-F5344CB8AC3E}">
        <p14:creationId xmlns:p14="http://schemas.microsoft.com/office/powerpoint/2010/main" val="2907639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5</a:t>
            </a:fld>
            <a:endParaRPr lang="zh-CN" altLang="en-US"/>
          </a:p>
        </p:txBody>
      </p:sp>
    </p:spTree>
    <p:extLst>
      <p:ext uri="{BB962C8B-B14F-4D97-AF65-F5344CB8AC3E}">
        <p14:creationId xmlns:p14="http://schemas.microsoft.com/office/powerpoint/2010/main" val="37379875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25</a:t>
            </a:fld>
            <a:endParaRPr lang="zh-CN" altLang="en-US"/>
          </a:p>
        </p:txBody>
      </p:sp>
    </p:spTree>
    <p:extLst>
      <p:ext uri="{BB962C8B-B14F-4D97-AF65-F5344CB8AC3E}">
        <p14:creationId xmlns:p14="http://schemas.microsoft.com/office/powerpoint/2010/main" val="41261708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26</a:t>
            </a:fld>
            <a:endParaRPr lang="zh-CN" altLang="en-US"/>
          </a:p>
        </p:txBody>
      </p:sp>
    </p:spTree>
    <p:extLst>
      <p:ext uri="{BB962C8B-B14F-4D97-AF65-F5344CB8AC3E}">
        <p14:creationId xmlns:p14="http://schemas.microsoft.com/office/powerpoint/2010/main" val="677168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27</a:t>
            </a:fld>
            <a:endParaRPr lang="zh-CN" altLang="en-US"/>
          </a:p>
        </p:txBody>
      </p:sp>
    </p:spTree>
    <p:extLst>
      <p:ext uri="{BB962C8B-B14F-4D97-AF65-F5344CB8AC3E}">
        <p14:creationId xmlns:p14="http://schemas.microsoft.com/office/powerpoint/2010/main" val="23836354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28</a:t>
            </a:fld>
            <a:endParaRPr lang="zh-CN" altLang="en-US"/>
          </a:p>
        </p:txBody>
      </p:sp>
    </p:spTree>
    <p:extLst>
      <p:ext uri="{BB962C8B-B14F-4D97-AF65-F5344CB8AC3E}">
        <p14:creationId xmlns:p14="http://schemas.microsoft.com/office/powerpoint/2010/main" val="881051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037613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7</a:t>
            </a:fld>
            <a:endParaRPr lang="zh-CN" altLang="en-US"/>
          </a:p>
        </p:txBody>
      </p:sp>
    </p:spTree>
    <p:extLst>
      <p:ext uri="{BB962C8B-B14F-4D97-AF65-F5344CB8AC3E}">
        <p14:creationId xmlns:p14="http://schemas.microsoft.com/office/powerpoint/2010/main" val="589718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8</a:t>
            </a:fld>
            <a:endParaRPr lang="zh-CN" altLang="en-US"/>
          </a:p>
        </p:txBody>
      </p:sp>
    </p:spTree>
    <p:extLst>
      <p:ext uri="{BB962C8B-B14F-4D97-AF65-F5344CB8AC3E}">
        <p14:creationId xmlns:p14="http://schemas.microsoft.com/office/powerpoint/2010/main" val="123853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9</a:t>
            </a:fld>
            <a:endParaRPr lang="zh-CN" altLang="en-US"/>
          </a:p>
        </p:txBody>
      </p:sp>
    </p:spTree>
    <p:extLst>
      <p:ext uri="{BB962C8B-B14F-4D97-AF65-F5344CB8AC3E}">
        <p14:creationId xmlns:p14="http://schemas.microsoft.com/office/powerpoint/2010/main" val="3271506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10</a:t>
            </a:fld>
            <a:endParaRPr lang="zh-CN" altLang="en-US"/>
          </a:p>
        </p:txBody>
      </p:sp>
    </p:spTree>
    <p:extLst>
      <p:ext uri="{BB962C8B-B14F-4D97-AF65-F5344CB8AC3E}">
        <p14:creationId xmlns:p14="http://schemas.microsoft.com/office/powerpoint/2010/main" val="2363869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11</a:t>
            </a:fld>
            <a:endParaRPr lang="zh-CN" altLang="en-US"/>
          </a:p>
        </p:txBody>
      </p:sp>
    </p:spTree>
    <p:extLst>
      <p:ext uri="{BB962C8B-B14F-4D97-AF65-F5344CB8AC3E}">
        <p14:creationId xmlns:p14="http://schemas.microsoft.com/office/powerpoint/2010/main" val="2636801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12</a:t>
            </a:fld>
            <a:endParaRPr lang="zh-CN" altLang="en-US"/>
          </a:p>
        </p:txBody>
      </p:sp>
    </p:spTree>
    <p:extLst>
      <p:ext uri="{BB962C8B-B14F-4D97-AF65-F5344CB8AC3E}">
        <p14:creationId xmlns:p14="http://schemas.microsoft.com/office/powerpoint/2010/main" val="2490401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7AE6A8-91E2-4CE8-BA94-D254F6A0DD58}" type="slidenum">
              <a:rPr lang="zh-CN" altLang="en-US" smtClean="0"/>
              <a:t>13</a:t>
            </a:fld>
            <a:endParaRPr lang="zh-CN" altLang="en-US"/>
          </a:p>
        </p:txBody>
      </p:sp>
    </p:spTree>
    <p:extLst>
      <p:ext uri="{BB962C8B-B14F-4D97-AF65-F5344CB8AC3E}">
        <p14:creationId xmlns:p14="http://schemas.microsoft.com/office/powerpoint/2010/main" val="397451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8"/>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1"/>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41"/>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15158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25919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49920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66574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406102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251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216672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78328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315111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102956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95987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3"/>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2"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530820CF-B880-4189-942D-D702A7CBA730}" type="datetimeFigureOut">
              <a:rPr lang="zh-CN" altLang="en-US" smtClean="0">
                <a:solidFill>
                  <a:prstClr val="black">
                    <a:tint val="75000"/>
                  </a:prstClr>
                </a:solidFill>
              </a:rPr>
              <a:t>2023/3/23</a:t>
            </a:fld>
            <a:endParaRPr lang="zh-CN" altLang="en-US">
              <a:solidFill>
                <a:prstClr val="black">
                  <a:tint val="75000"/>
                </a:prstClr>
              </a:solidFill>
            </a:endParaRPr>
          </a:p>
        </p:txBody>
      </p:sp>
      <p:sp>
        <p:nvSpPr>
          <p:cNvPr id="5" name="页脚占位符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灯片编号占位符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pic>
        <p:nvPicPr>
          <p:cNvPr id="7" name="图片 1073743875" descr="学科网 zxxk.com"/>
          <p:cNvPicPr>
            <a:picLocks noChangeAspect="1"/>
          </p:cNvPicPr>
          <p:nvPr/>
        </p:nvPicPr>
        <p:blipFill>
          <a:blip r:embed="rId13" r:link="rId14"/>
          <a:stretch>
            <a:fillRect/>
          </a:stretch>
        </p:blipFill>
        <p:spPr>
          <a:xfrm>
            <a:off x="838200" y="365127"/>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E5758D-A3C3-4E88-8AC0-22500507BD7E}" type="datetimeFigureOut">
              <a:rPr lang="zh-CN" altLang="en-US" smtClean="0">
                <a:solidFill>
                  <a:prstClr val="black">
                    <a:tint val="75000"/>
                  </a:prstClr>
                </a:solidFill>
              </a:rPr>
              <a:pPr defTabSz="914400"/>
              <a:t>2023/3/23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A4E786F-588D-4932-A7B2-AE3451FA4ACA}"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xmlns:p14="http://schemas.microsoft.com/office/powerpoint/2010/main" val="2193439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12.png"/><Relationship Id="rId4"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4.xml"/><Relationship Id="rId5" Type="http://schemas.openxmlformats.org/officeDocument/2006/relationships/image" Target="../media/image22.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1.png"/></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26.png"/><Relationship Id="rId4" Type="http://schemas.openxmlformats.org/officeDocument/2006/relationships/image" Target="../media/image25.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ags" Target="../tags/tag5.xml"/><Relationship Id="rId5" Type="http://schemas.openxmlformats.org/officeDocument/2006/relationships/image" Target="../media/image28.png"/><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30.png"/></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31.png"/></Relationships>
</file>

<file path=ppt/slides/_rels/slide2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4.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31" y="0"/>
            <a:ext cx="12191140" cy="6858000"/>
          </a:xfrm>
          <a:prstGeom prst="rect">
            <a:avLst/>
          </a:prstGeom>
        </p:spPr>
      </p:pic>
      <p:pic>
        <p:nvPicPr>
          <p:cNvPr id="7" name="图片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787244" y="0"/>
            <a:ext cx="5404757" cy="6858000"/>
          </a:xfrm>
          <a:prstGeom prst="rect">
            <a:avLst/>
          </a:prstGeom>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431" y="2612572"/>
            <a:ext cx="2791756" cy="4245429"/>
          </a:xfrm>
          <a:prstGeom prst="rect">
            <a:avLst/>
          </a:prstGeom>
        </p:spPr>
      </p:pic>
      <p:sp>
        <p:nvSpPr>
          <p:cNvPr id="10" name="矩形 9"/>
          <p:cNvSpPr/>
          <p:nvPr/>
        </p:nvSpPr>
        <p:spPr>
          <a:xfrm>
            <a:off x="721689" y="2404501"/>
            <a:ext cx="6670416" cy="1200329"/>
          </a:xfrm>
          <a:prstGeom prst="rect">
            <a:avLst/>
          </a:prstGeom>
        </p:spPr>
        <p:txBody>
          <a:bodyPr wrap="none">
            <a:spAutoFit/>
          </a:bodyPr>
          <a:lstStyle/>
          <a:p>
            <a:r>
              <a:rPr lang="zh-CN" altLang="en-US" sz="7200" b="1" dirty="0">
                <a:solidFill>
                  <a:srgbClr val="2D6CB5"/>
                </a:solidFill>
                <a:cs typeface="+mn-ea"/>
                <a:sym typeface="+mn-lt"/>
              </a:rPr>
              <a:t>世界防治</a:t>
            </a:r>
            <a:r>
              <a:rPr lang="zh-CN" altLang="en-US" sz="7200" b="1" dirty="0">
                <a:solidFill>
                  <a:srgbClr val="DF7574"/>
                </a:solidFill>
                <a:cs typeface="+mn-ea"/>
                <a:sym typeface="+mn-lt"/>
              </a:rPr>
              <a:t>哮喘日</a:t>
            </a:r>
            <a:endParaRPr lang="zh-CN" altLang="en-US" sz="7200" b="1" dirty="0">
              <a:solidFill>
                <a:srgbClr val="2D6CB5"/>
              </a:solidFill>
              <a:cs typeface="+mn-ea"/>
              <a:sym typeface="+mn-lt"/>
            </a:endParaRPr>
          </a:p>
        </p:txBody>
      </p:sp>
      <p:sp>
        <p:nvSpPr>
          <p:cNvPr id="11" name="矩形 10"/>
          <p:cNvSpPr/>
          <p:nvPr/>
        </p:nvSpPr>
        <p:spPr>
          <a:xfrm>
            <a:off x="795328" y="1621797"/>
            <a:ext cx="5234125" cy="523220"/>
          </a:xfrm>
          <a:prstGeom prst="rect">
            <a:avLst/>
          </a:prstGeom>
        </p:spPr>
        <p:txBody>
          <a:bodyPr wrap="none">
            <a:spAutoFit/>
          </a:bodyPr>
          <a:lstStyle/>
          <a:p>
            <a:r>
              <a:rPr lang="zh-CN" altLang="en-US" sz="2800" b="1" dirty="0">
                <a:solidFill>
                  <a:srgbClr val="2D6CB5"/>
                </a:solidFill>
                <a:cs typeface="+mn-ea"/>
                <a:sym typeface="+mn-lt"/>
              </a:rPr>
              <a:t>重视气道疾病防治，从现在开始</a:t>
            </a:r>
          </a:p>
        </p:txBody>
      </p:sp>
      <p:pic>
        <p:nvPicPr>
          <p:cNvPr id="17" name="图片 16"/>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9331563" y="0"/>
            <a:ext cx="2860008" cy="6858000"/>
          </a:xfrm>
          <a:prstGeom prst="rect">
            <a:avLst/>
          </a:prstGeom>
        </p:spPr>
      </p:pic>
      <p:pic>
        <p:nvPicPr>
          <p:cNvPr id="21" name="图片 20"/>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rot="12008017">
            <a:off x="7219164" y="235930"/>
            <a:ext cx="2225435" cy="1956444"/>
          </a:xfrm>
          <a:prstGeom prst="rect">
            <a:avLst/>
          </a:prstGeom>
        </p:spPr>
      </p:pic>
      <p:pic>
        <p:nvPicPr>
          <p:cNvPr id="19" name="图片 1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17847044">
            <a:off x="7628447" y="681001"/>
            <a:ext cx="1273268" cy="1273268"/>
          </a:xfrm>
          <a:prstGeom prst="ellipse">
            <a:avLst/>
          </a:prstGeom>
        </p:spPr>
      </p:pic>
      <p:sp>
        <p:nvSpPr>
          <p:cNvPr id="22" name="加号 21"/>
          <p:cNvSpPr/>
          <p:nvPr/>
        </p:nvSpPr>
        <p:spPr>
          <a:xfrm rot="20344360">
            <a:off x="6157843" y="5673530"/>
            <a:ext cx="583200" cy="584775"/>
          </a:xfrm>
          <a:prstGeom prst="mathPlus">
            <a:avLst/>
          </a:prstGeom>
          <a:solidFill>
            <a:srgbClr val="DF7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加号 22"/>
          <p:cNvSpPr/>
          <p:nvPr/>
        </p:nvSpPr>
        <p:spPr>
          <a:xfrm rot="20344360">
            <a:off x="7567079" y="4577857"/>
            <a:ext cx="583200" cy="584775"/>
          </a:xfrm>
          <a:prstGeom prst="mathPlus">
            <a:avLst/>
          </a:prstGeom>
          <a:noFill/>
          <a:ln>
            <a:solidFill>
              <a:srgbClr val="DF75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圆角矩形 26"/>
          <p:cNvSpPr/>
          <p:nvPr/>
        </p:nvSpPr>
        <p:spPr>
          <a:xfrm>
            <a:off x="795245" y="3635953"/>
            <a:ext cx="1225385" cy="289932"/>
          </a:xfrm>
          <a:prstGeom prst="roundRect">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a:solidFill>
                  <a:schemeClr val="bg1"/>
                </a:solidFill>
                <a:effectLst/>
                <a:latin typeface="思源黑体 Heavy" panose="020B0A00000000000000" charset="-122"/>
                <a:ea typeface="思源黑体 Heavy" panose="020B0A00000000000000" charset="-122"/>
                <a:cs typeface="阿里巴巴普惠体 M" panose="00020600040101010101" charset="-122"/>
              </a:rPr>
              <a:t>重视哮喘</a:t>
            </a:r>
          </a:p>
        </p:txBody>
      </p:sp>
      <p:sp>
        <p:nvSpPr>
          <p:cNvPr id="31" name="圆角矩形 30"/>
          <p:cNvSpPr/>
          <p:nvPr/>
        </p:nvSpPr>
        <p:spPr>
          <a:xfrm>
            <a:off x="6459748" y="3635953"/>
            <a:ext cx="1225385" cy="289932"/>
          </a:xfrm>
          <a:prstGeom prst="roundRect">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a:solidFill>
                  <a:schemeClr val="bg1"/>
                </a:solidFill>
                <a:effectLst/>
                <a:latin typeface="思源黑体 Heavy" panose="020B0A00000000000000" charset="-122"/>
                <a:ea typeface="思源黑体 Heavy" panose="020B0A00000000000000" charset="-122"/>
                <a:cs typeface="阿里巴巴普惠体 M" panose="00020600040101010101" charset="-122"/>
              </a:rPr>
              <a:t>及时就医</a:t>
            </a:r>
          </a:p>
        </p:txBody>
      </p:sp>
      <p:sp>
        <p:nvSpPr>
          <p:cNvPr id="28" name="圆角矩形 27"/>
          <p:cNvSpPr/>
          <p:nvPr/>
        </p:nvSpPr>
        <p:spPr>
          <a:xfrm>
            <a:off x="2268064" y="3635953"/>
            <a:ext cx="1225385" cy="289932"/>
          </a:xfrm>
          <a:prstGeom prst="roundRect">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a:solidFill>
                  <a:schemeClr val="bg1"/>
                </a:solidFill>
                <a:effectLst/>
                <a:latin typeface="思源黑体 Heavy" panose="020B0A00000000000000" charset="-122"/>
                <a:ea typeface="思源黑体 Heavy" panose="020B0A00000000000000" charset="-122"/>
                <a:cs typeface="阿里巴巴普惠体 M" panose="00020600040101010101" charset="-122"/>
              </a:rPr>
              <a:t>健康生活</a:t>
            </a:r>
          </a:p>
        </p:txBody>
      </p:sp>
      <p:sp>
        <p:nvSpPr>
          <p:cNvPr id="30" name="圆角矩形 29"/>
          <p:cNvSpPr/>
          <p:nvPr/>
        </p:nvSpPr>
        <p:spPr>
          <a:xfrm>
            <a:off x="5062617" y="3635953"/>
            <a:ext cx="1225385" cy="289932"/>
          </a:xfrm>
          <a:prstGeom prst="roundRect">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a:solidFill>
                  <a:schemeClr val="bg1"/>
                </a:solidFill>
                <a:effectLst/>
                <a:latin typeface="思源黑体 Heavy" panose="020B0A00000000000000" charset="-122"/>
                <a:ea typeface="思源黑体 Heavy" panose="020B0A00000000000000" charset="-122"/>
                <a:cs typeface="阿里巴巴普惠体 M" panose="00020600040101010101" charset="-122"/>
              </a:rPr>
              <a:t>早日康复</a:t>
            </a:r>
          </a:p>
        </p:txBody>
      </p:sp>
      <p:sp>
        <p:nvSpPr>
          <p:cNvPr id="29" name="圆角矩形 28"/>
          <p:cNvSpPr/>
          <p:nvPr/>
        </p:nvSpPr>
        <p:spPr>
          <a:xfrm>
            <a:off x="3665341" y="3635953"/>
            <a:ext cx="1225385" cy="289932"/>
          </a:xfrm>
          <a:prstGeom prst="roundRect">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a:solidFill>
                  <a:schemeClr val="bg1"/>
                </a:solidFill>
                <a:effectLst/>
                <a:latin typeface="思源黑体 Heavy" panose="020B0A00000000000000" charset="-122"/>
                <a:ea typeface="思源黑体 Heavy" panose="020B0A00000000000000" charset="-122"/>
                <a:cs typeface="阿里巴巴普惠体 M" panose="00020600040101010101" charset="-122"/>
              </a:rPr>
              <a:t>及时治疗</a:t>
            </a:r>
          </a:p>
        </p:txBody>
      </p:sp>
    </p:spTree>
  </p:cSld>
  <p:clrMapOvr>
    <a:masterClrMapping/>
  </p:clrMapOvr>
  <mc:AlternateContent xmlns:mc="http://schemas.openxmlformats.org/markup-compatibility/2006" xmlns:p14="http://schemas.microsoft.com/office/powerpoint/2010/main">
    <mc:Choice Requires="p14">
      <p:transition p14:dur="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cond evt="onBegin" delay="0">
                          <p:tn val="14"/>
                        </p:cond>
                      </p:stCondLst>
                      <p:childTnLst>
                        <p:par>
                          <p:cTn id="16" fill="hold" nodeType="after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par>
                    <p:cTn id="20" fill="hold" nodeType="clickPar">
                      <p:stCondLst>
                        <p:cond delay="indefinite"/>
                        <p:cond evt="onBegin" delay="0">
                          <p:tn val="19"/>
                        </p:cond>
                      </p:stCondLst>
                      <p:childTnLst>
                        <p:par>
                          <p:cTn id="21" fill="hold" nodeType="afterGroup">
                            <p:stCondLst>
                              <p:cond delay="0"/>
                            </p:stCondLst>
                            <p:childTnLst>
                              <p:par>
                                <p:cTn id="22" presetID="22" presetClass="entr" presetSubtype="2" fill="hold"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right)">
                                      <p:cBhvr>
                                        <p:cTn id="24" dur="500"/>
                                        <p:tgtEl>
                                          <p:spTgt spid="21"/>
                                        </p:tgtEl>
                                      </p:cBhvr>
                                    </p:animEffect>
                                  </p:childTnLst>
                                </p:cTn>
                              </p:par>
                              <p:par>
                                <p:cTn id="25" presetID="22" presetClass="entr" presetSubtype="2"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right)">
                                      <p:cBhvr>
                                        <p:cTn id="27" dur="500"/>
                                        <p:tgtEl>
                                          <p:spTgt spid="19"/>
                                        </p:tgtEl>
                                      </p:cBhvr>
                                    </p:animEffect>
                                  </p:childTnLst>
                                </p:cTn>
                              </p:par>
                            </p:childTnLst>
                          </p:cTn>
                        </p:par>
                      </p:childTnLst>
                    </p:cTn>
                  </p:par>
                  <p:par>
                    <p:cTn id="28" fill="hold" nodeType="clickPar">
                      <p:stCondLst>
                        <p:cond delay="indefinite"/>
                        <p:cond evt="onBegin" delay="0">
                          <p:tn val="27"/>
                        </p:cond>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500"/>
                                        <p:tgtEl>
                                          <p:spTgt spid="23"/>
                                        </p:tgtEl>
                                      </p:cBhvr>
                                    </p:animEffect>
                                  </p:childTnLst>
                                </p:cTn>
                              </p:par>
                            </p:childTnLst>
                          </p:cTn>
                        </p:par>
                      </p:childTnLst>
                    </p:cTn>
                  </p:par>
                  <p:par>
                    <p:cTn id="36" fill="hold" nodeType="clickPar">
                      <p:stCondLst>
                        <p:cond delay="indefinite"/>
                      </p:stCondLst>
                      <p:childTnLst>
                        <p:par>
                          <p:cTn id="37" fill="hold" nodeType="afterGroup">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barn(inVertical)">
                                      <p:cBhvr>
                                        <p:cTn id="40" dur="500"/>
                                        <p:tgtEl>
                                          <p:spTgt spid="11"/>
                                        </p:tgtEl>
                                      </p:cBhvr>
                                    </p:animEffect>
                                  </p:childTnLst>
                                </p:cTn>
                              </p:par>
                            </p:childTnLst>
                          </p:cTn>
                        </p:par>
                      </p:childTnLst>
                    </p:cTn>
                  </p:par>
                  <p:par>
                    <p:cTn id="41" fill="hold" nodeType="clickPar">
                      <p:stCondLst>
                        <p:cond delay="indefinite"/>
                        <p:cond evt="onBegin" delay="0">
                          <p:tn val="40"/>
                        </p:cond>
                      </p:stCondLst>
                      <p:childTnLst>
                        <p:par>
                          <p:cTn id="42" fill="hold" nodeType="afterGroup">
                            <p:stCondLst>
                              <p:cond delay="0"/>
                            </p:stCondLst>
                            <p:childTnLst>
                              <p:par>
                                <p:cTn id="43" presetID="53"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fltVal val="0"/>
                                          </p:val>
                                        </p:tav>
                                        <p:tav tm="100000">
                                          <p:val>
                                            <p:strVal val="#ppt_h"/>
                                          </p:val>
                                        </p:tav>
                                      </p:tavLst>
                                    </p:anim>
                                    <p:animEffect transition="in" filter="fade">
                                      <p:cBhvr>
                                        <p:cTn id="47" dur="500"/>
                                        <p:tgtEl>
                                          <p:spTgt spid="10"/>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55" fill="hold" nodeType="clickPar">
                      <p:stCondLst>
                        <p:cond delay="indefinite"/>
                        <p:cond evt="onBegin" delay="0">
                          <p:tn val="54"/>
                        </p:cond>
                      </p:stCondLst>
                      <p:childTnLst>
                        <p:par>
                          <p:cTn id="56" fill="hold" nodeType="afterGroup">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1000"/>
                                        <p:tgtEl>
                                          <p:spTgt spid="31"/>
                                        </p:tgtEl>
                                      </p:cBhvr>
                                    </p:animEffect>
                                    <p:anim calcmode="lin" valueType="num">
                                      <p:cBhvr>
                                        <p:cTn id="60" dur="1000" fill="hold"/>
                                        <p:tgtEl>
                                          <p:spTgt spid="31"/>
                                        </p:tgtEl>
                                        <p:attrNameLst>
                                          <p:attrName>ppt_x</p:attrName>
                                        </p:attrNameLst>
                                      </p:cBhvr>
                                      <p:tavLst>
                                        <p:tav tm="0">
                                          <p:val>
                                            <p:strVal val="#ppt_x"/>
                                          </p:val>
                                        </p:tav>
                                        <p:tav tm="100000">
                                          <p:val>
                                            <p:strVal val="#ppt_x"/>
                                          </p:val>
                                        </p:tav>
                                      </p:tavLst>
                                    </p:anim>
                                    <p:anim calcmode="lin" valueType="num">
                                      <p:cBhvr>
                                        <p:cTn id="6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62" fill="hold" nodeType="clickPar">
                      <p:stCondLst>
                        <p:cond delay="indefinite"/>
                        <p:cond evt="onBegin" delay="0">
                          <p:tn val="61"/>
                        </p:cond>
                      </p:stCondLst>
                      <p:childTnLst>
                        <p:par>
                          <p:cTn id="63" fill="hold" nodeType="afterGroup">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1000"/>
                                        <p:tgtEl>
                                          <p:spTgt spid="28"/>
                                        </p:tgtEl>
                                      </p:cBhvr>
                                    </p:animEffect>
                                    <p:anim calcmode="lin" valueType="num">
                                      <p:cBhvr>
                                        <p:cTn id="67" dur="1000" fill="hold"/>
                                        <p:tgtEl>
                                          <p:spTgt spid="28"/>
                                        </p:tgtEl>
                                        <p:attrNameLst>
                                          <p:attrName>ppt_x</p:attrName>
                                        </p:attrNameLst>
                                      </p:cBhvr>
                                      <p:tavLst>
                                        <p:tav tm="0">
                                          <p:val>
                                            <p:strVal val="#ppt_x"/>
                                          </p:val>
                                        </p:tav>
                                        <p:tav tm="100000">
                                          <p:val>
                                            <p:strVal val="#ppt_x"/>
                                          </p:val>
                                        </p:tav>
                                      </p:tavLst>
                                    </p:anim>
                                    <p:anim calcmode="lin" valueType="num">
                                      <p:cBhvr>
                                        <p:cTn id="6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69" fill="hold" nodeType="clickPar">
                      <p:stCondLst>
                        <p:cond delay="indefinite"/>
                        <p:cond evt="onBegin" delay="0">
                          <p:tn val="68"/>
                        </p:cond>
                      </p:stCondLst>
                      <p:childTnLst>
                        <p:par>
                          <p:cTn id="70" fill="hold" nodeType="afterGroup">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fade">
                                      <p:cBhvr>
                                        <p:cTn id="73" dur="1000"/>
                                        <p:tgtEl>
                                          <p:spTgt spid="30"/>
                                        </p:tgtEl>
                                      </p:cBhvr>
                                    </p:animEffect>
                                    <p:anim calcmode="lin" valueType="num">
                                      <p:cBhvr>
                                        <p:cTn id="74" dur="1000" fill="hold"/>
                                        <p:tgtEl>
                                          <p:spTgt spid="30"/>
                                        </p:tgtEl>
                                        <p:attrNameLst>
                                          <p:attrName>ppt_x</p:attrName>
                                        </p:attrNameLst>
                                      </p:cBhvr>
                                      <p:tavLst>
                                        <p:tav tm="0">
                                          <p:val>
                                            <p:strVal val="#ppt_x"/>
                                          </p:val>
                                        </p:tav>
                                        <p:tav tm="100000">
                                          <p:val>
                                            <p:strVal val="#ppt_x"/>
                                          </p:val>
                                        </p:tav>
                                      </p:tavLst>
                                    </p:anim>
                                    <p:anim calcmode="lin" valueType="num">
                                      <p:cBhvr>
                                        <p:cTn id="75"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76" fill="hold" nodeType="clickPar">
                      <p:stCondLst>
                        <p:cond delay="indefinite"/>
                        <p:cond evt="onBegin" delay="0">
                          <p:tn val="75"/>
                        </p:cond>
                      </p:stCondLst>
                      <p:childTnLst>
                        <p:par>
                          <p:cTn id="77" fill="hold" nodeType="afterGroup">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fade">
                                      <p:cBhvr>
                                        <p:cTn id="80" dur="1000"/>
                                        <p:tgtEl>
                                          <p:spTgt spid="29"/>
                                        </p:tgtEl>
                                      </p:cBhvr>
                                    </p:animEffect>
                                    <p:anim calcmode="lin" valueType="num">
                                      <p:cBhvr>
                                        <p:cTn id="81" dur="1000" fill="hold"/>
                                        <p:tgtEl>
                                          <p:spTgt spid="29"/>
                                        </p:tgtEl>
                                        <p:attrNameLst>
                                          <p:attrName>ppt_x</p:attrName>
                                        </p:attrNameLst>
                                      </p:cBhvr>
                                      <p:tavLst>
                                        <p:tav tm="0">
                                          <p:val>
                                            <p:strVal val="#ppt_x"/>
                                          </p:val>
                                        </p:tav>
                                        <p:tav tm="100000">
                                          <p:val>
                                            <p:strVal val="#ppt_x"/>
                                          </p:val>
                                        </p:tav>
                                      </p:tavLst>
                                    </p:anim>
                                    <p:anim calcmode="lin" valueType="num">
                                      <p:cBhvr>
                                        <p:cTn id="82"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2" grpId="0" animBg="1"/>
      <p:bldP spid="23" grpId="0" animBg="1"/>
      <p:bldP spid="27" grpId="0" animBg="1"/>
      <p:bldP spid="31" grpId="0" animBg="1"/>
      <p:bldP spid="28" grpId="0" animBg="1"/>
      <p:bldP spid="30" grpId="0" animBg="1"/>
      <p:bldP spid="2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dirty="0">
                    <a:solidFill>
                      <a:srgbClr val="3E6FAE"/>
                    </a:solidFill>
                    <a:effectLst/>
                    <a:latin typeface="思源黑体 CN Bold" panose="020B0800000000000000" charset="-122"/>
                    <a:ea typeface="思源黑体 CN Bold" panose="020B0800000000000000" charset="-122"/>
                  </a:rPr>
                  <a:t>什么是哮喘</a:t>
                </a:r>
              </a:p>
            </p:txBody>
          </p:sp>
          <p:sp>
            <p:nvSpPr>
              <p:cNvPr id="311" name="TextBox 16"/>
              <p:cNvSpPr txBox="1"/>
              <p:nvPr/>
            </p:nvSpPr>
            <p:spPr>
              <a:xfrm>
                <a:off x="2002" y="1656"/>
                <a:ext cx="1449"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What is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2</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68" name="组合 367"/>
          <p:cNvGrpSpPr/>
          <p:nvPr/>
        </p:nvGrpSpPr>
        <p:grpSpPr>
          <a:xfrm>
            <a:off x="2045477" y="1681655"/>
            <a:ext cx="8100347" cy="3735070"/>
            <a:chOff x="1427" y="1985"/>
            <a:chExt cx="11569" cy="5334"/>
          </a:xfrm>
        </p:grpSpPr>
        <p:sp>
          <p:nvSpPr>
            <p:cNvPr id="369" name="圆角矩形 368"/>
            <p:cNvSpPr/>
            <p:nvPr/>
          </p:nvSpPr>
          <p:spPr>
            <a:xfrm>
              <a:off x="1427" y="1985"/>
              <a:ext cx="5690" cy="5334"/>
            </a:xfrm>
            <a:prstGeom prst="roundRect">
              <a:avLst>
                <a:gd name="adj" fmla="val 0"/>
              </a:avLst>
            </a:prstGeom>
            <a:solidFill>
              <a:srgbClr val="F7F8F8"/>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0" name="圆角矩形 369"/>
            <p:cNvSpPr/>
            <p:nvPr/>
          </p:nvSpPr>
          <p:spPr>
            <a:xfrm>
              <a:off x="7306" y="1985"/>
              <a:ext cx="5690" cy="5334"/>
            </a:xfrm>
            <a:prstGeom prst="roundRect">
              <a:avLst>
                <a:gd name="adj" fmla="val 0"/>
              </a:avLst>
            </a:prstGeom>
            <a:solidFill>
              <a:srgbClr val="F7F8F8"/>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1" name="椭圆 13"/>
            <p:cNvSpPr/>
            <p:nvPr/>
          </p:nvSpPr>
          <p:spPr>
            <a:xfrm>
              <a:off x="3913" y="2596"/>
              <a:ext cx="892" cy="837"/>
            </a:xfrm>
            <a:custGeom>
              <a:avLst/>
              <a:gdLst>
                <a:gd name="connsiteX0" fmla="*/ 258582 w 606298"/>
                <a:gd name="connsiteY0" fmla="*/ 455598 h 568686"/>
                <a:gd name="connsiteX1" fmla="*/ 303149 w 606298"/>
                <a:gd name="connsiteY1" fmla="*/ 490637 h 568686"/>
                <a:gd name="connsiteX2" fmla="*/ 347716 w 606298"/>
                <a:gd name="connsiteY2" fmla="*/ 455598 h 568686"/>
                <a:gd name="connsiteX3" fmla="*/ 311784 w 606298"/>
                <a:gd name="connsiteY3" fmla="*/ 456896 h 568686"/>
                <a:gd name="connsiteX4" fmla="*/ 294607 w 606298"/>
                <a:gd name="connsiteY4" fmla="*/ 456896 h 568686"/>
                <a:gd name="connsiteX5" fmla="*/ 258582 w 606298"/>
                <a:gd name="connsiteY5" fmla="*/ 455598 h 568686"/>
                <a:gd name="connsiteX6" fmla="*/ 482810 w 606298"/>
                <a:gd name="connsiteY6" fmla="*/ 426955 h 568686"/>
                <a:gd name="connsiteX7" fmla="*/ 402311 w 606298"/>
                <a:gd name="connsiteY7" fmla="*/ 449202 h 568686"/>
                <a:gd name="connsiteX8" fmla="*/ 391633 w 606298"/>
                <a:gd name="connsiteY8" fmla="*/ 460233 h 568686"/>
                <a:gd name="connsiteX9" fmla="*/ 333696 w 606298"/>
                <a:gd name="connsiteY9" fmla="*/ 510752 h 568686"/>
                <a:gd name="connsiteX10" fmla="*/ 407603 w 606298"/>
                <a:gd name="connsiteY10" fmla="*/ 533647 h 568686"/>
                <a:gd name="connsiteX11" fmla="*/ 445578 w 606298"/>
                <a:gd name="connsiteY11" fmla="*/ 523358 h 568686"/>
                <a:gd name="connsiteX12" fmla="*/ 482810 w 606298"/>
                <a:gd name="connsiteY12" fmla="*/ 426955 h 568686"/>
                <a:gd name="connsiteX13" fmla="*/ 123488 w 606298"/>
                <a:gd name="connsiteY13" fmla="*/ 426955 h 568686"/>
                <a:gd name="connsiteX14" fmla="*/ 160720 w 606298"/>
                <a:gd name="connsiteY14" fmla="*/ 523358 h 568686"/>
                <a:gd name="connsiteX15" fmla="*/ 198788 w 606298"/>
                <a:gd name="connsiteY15" fmla="*/ 533647 h 568686"/>
                <a:gd name="connsiteX16" fmla="*/ 272602 w 606298"/>
                <a:gd name="connsiteY16" fmla="*/ 510752 h 568686"/>
                <a:gd name="connsiteX17" fmla="*/ 214665 w 606298"/>
                <a:gd name="connsiteY17" fmla="*/ 460233 h 568686"/>
                <a:gd name="connsiteX18" fmla="*/ 204080 w 606298"/>
                <a:gd name="connsiteY18" fmla="*/ 449202 h 568686"/>
                <a:gd name="connsiteX19" fmla="*/ 123488 w 606298"/>
                <a:gd name="connsiteY19" fmla="*/ 426955 h 568686"/>
                <a:gd name="connsiteX20" fmla="*/ 469069 w 606298"/>
                <a:gd name="connsiteY20" fmla="*/ 346681 h 568686"/>
                <a:gd name="connsiteX21" fmla="*/ 450777 w 606298"/>
                <a:gd name="connsiteY21" fmla="*/ 374953 h 568686"/>
                <a:gd name="connsiteX22" fmla="*/ 449292 w 606298"/>
                <a:gd name="connsiteY22" fmla="*/ 377178 h 568686"/>
                <a:gd name="connsiteX23" fmla="*/ 425523 w 606298"/>
                <a:gd name="connsiteY23" fmla="*/ 409250 h 568686"/>
                <a:gd name="connsiteX24" fmla="*/ 479189 w 606298"/>
                <a:gd name="connsiteY24" fmla="*/ 391360 h 568686"/>
                <a:gd name="connsiteX25" fmla="*/ 469069 w 606298"/>
                <a:gd name="connsiteY25" fmla="*/ 346681 h 568686"/>
                <a:gd name="connsiteX26" fmla="*/ 137229 w 606298"/>
                <a:gd name="connsiteY26" fmla="*/ 346681 h 568686"/>
                <a:gd name="connsiteX27" fmla="*/ 127109 w 606298"/>
                <a:gd name="connsiteY27" fmla="*/ 391360 h 568686"/>
                <a:gd name="connsiteX28" fmla="*/ 180868 w 606298"/>
                <a:gd name="connsiteY28" fmla="*/ 409250 h 568686"/>
                <a:gd name="connsiteX29" fmla="*/ 157006 w 606298"/>
                <a:gd name="connsiteY29" fmla="*/ 377178 h 568686"/>
                <a:gd name="connsiteX30" fmla="*/ 155521 w 606298"/>
                <a:gd name="connsiteY30" fmla="*/ 375046 h 568686"/>
                <a:gd name="connsiteX31" fmla="*/ 137229 w 606298"/>
                <a:gd name="connsiteY31" fmla="*/ 346681 h 568686"/>
                <a:gd name="connsiteX32" fmla="*/ 303114 w 606298"/>
                <a:gd name="connsiteY32" fmla="*/ 237523 h 568686"/>
                <a:gd name="connsiteX33" fmla="*/ 350005 w 606298"/>
                <a:gd name="connsiteY33" fmla="*/ 284343 h 568686"/>
                <a:gd name="connsiteX34" fmla="*/ 303114 w 606298"/>
                <a:gd name="connsiteY34" fmla="*/ 331163 h 568686"/>
                <a:gd name="connsiteX35" fmla="*/ 256223 w 606298"/>
                <a:gd name="connsiteY35" fmla="*/ 284343 h 568686"/>
                <a:gd name="connsiteX36" fmla="*/ 303114 w 606298"/>
                <a:gd name="connsiteY36" fmla="*/ 237523 h 568686"/>
                <a:gd name="connsiteX37" fmla="*/ 517257 w 606298"/>
                <a:gd name="connsiteY37" fmla="*/ 210604 h 568686"/>
                <a:gd name="connsiteX38" fmla="*/ 516792 w 606298"/>
                <a:gd name="connsiteY38" fmla="*/ 213292 h 568686"/>
                <a:gd name="connsiteX39" fmla="*/ 490888 w 606298"/>
                <a:gd name="connsiteY39" fmla="*/ 303392 h 568686"/>
                <a:gd name="connsiteX40" fmla="*/ 511500 w 606298"/>
                <a:gd name="connsiteY40" fmla="*/ 374953 h 568686"/>
                <a:gd name="connsiteX41" fmla="*/ 572130 w 606298"/>
                <a:gd name="connsiteY41" fmla="*/ 290971 h 568686"/>
                <a:gd name="connsiteX42" fmla="*/ 517257 w 606298"/>
                <a:gd name="connsiteY42" fmla="*/ 210604 h 568686"/>
                <a:gd name="connsiteX43" fmla="*/ 89041 w 606298"/>
                <a:gd name="connsiteY43" fmla="*/ 210604 h 568686"/>
                <a:gd name="connsiteX44" fmla="*/ 34168 w 606298"/>
                <a:gd name="connsiteY44" fmla="*/ 290971 h 568686"/>
                <a:gd name="connsiteX45" fmla="*/ 94798 w 606298"/>
                <a:gd name="connsiteY45" fmla="*/ 374953 h 568686"/>
                <a:gd name="connsiteX46" fmla="*/ 115410 w 606298"/>
                <a:gd name="connsiteY46" fmla="*/ 303392 h 568686"/>
                <a:gd name="connsiteX47" fmla="*/ 89506 w 606298"/>
                <a:gd name="connsiteY47" fmla="*/ 213292 h 568686"/>
                <a:gd name="connsiteX48" fmla="*/ 419952 w 606298"/>
                <a:gd name="connsiteY48" fmla="*/ 171487 h 568686"/>
                <a:gd name="connsiteX49" fmla="*/ 438893 w 606298"/>
                <a:gd name="connsiteY49" fmla="*/ 199666 h 568686"/>
                <a:gd name="connsiteX50" fmla="*/ 470833 w 606298"/>
                <a:gd name="connsiteY50" fmla="*/ 256952 h 568686"/>
                <a:gd name="connsiteX51" fmla="*/ 484017 w 606298"/>
                <a:gd name="connsiteY51" fmla="*/ 200407 h 568686"/>
                <a:gd name="connsiteX52" fmla="*/ 484946 w 606298"/>
                <a:gd name="connsiteY52" fmla="*/ 193085 h 568686"/>
                <a:gd name="connsiteX53" fmla="*/ 419952 w 606298"/>
                <a:gd name="connsiteY53" fmla="*/ 171487 h 568686"/>
                <a:gd name="connsiteX54" fmla="*/ 186346 w 606298"/>
                <a:gd name="connsiteY54" fmla="*/ 171487 h 568686"/>
                <a:gd name="connsiteX55" fmla="*/ 121352 w 606298"/>
                <a:gd name="connsiteY55" fmla="*/ 193085 h 568686"/>
                <a:gd name="connsiteX56" fmla="*/ 122281 w 606298"/>
                <a:gd name="connsiteY56" fmla="*/ 200407 h 568686"/>
                <a:gd name="connsiteX57" fmla="*/ 135465 w 606298"/>
                <a:gd name="connsiteY57" fmla="*/ 256952 h 568686"/>
                <a:gd name="connsiteX58" fmla="*/ 167405 w 606298"/>
                <a:gd name="connsiteY58" fmla="*/ 199666 h 568686"/>
                <a:gd name="connsiteX59" fmla="*/ 186346 w 606298"/>
                <a:gd name="connsiteY59" fmla="*/ 171487 h 568686"/>
                <a:gd name="connsiteX60" fmla="*/ 303149 w 606298"/>
                <a:gd name="connsiteY60" fmla="*/ 159459 h 568686"/>
                <a:gd name="connsiteX61" fmla="*/ 236113 w 606298"/>
                <a:gd name="connsiteY61" fmla="*/ 162866 h 568686"/>
                <a:gd name="connsiteX62" fmla="*/ 196559 w 606298"/>
                <a:gd name="connsiteY62" fmla="*/ 218020 h 568686"/>
                <a:gd name="connsiteX63" fmla="*/ 153385 w 606298"/>
                <a:gd name="connsiteY63" fmla="*/ 301260 h 568686"/>
                <a:gd name="connsiteX64" fmla="*/ 184118 w 606298"/>
                <a:gd name="connsiteY64" fmla="*/ 356321 h 568686"/>
                <a:gd name="connsiteX65" fmla="*/ 222835 w 606298"/>
                <a:gd name="connsiteY65" fmla="*/ 406284 h 568686"/>
                <a:gd name="connsiteX66" fmla="*/ 227385 w 606298"/>
                <a:gd name="connsiteY66" fmla="*/ 411104 h 568686"/>
                <a:gd name="connsiteX67" fmla="*/ 234813 w 606298"/>
                <a:gd name="connsiteY67" fmla="*/ 419169 h 568686"/>
                <a:gd name="connsiteX68" fmla="*/ 294607 w 606298"/>
                <a:gd name="connsiteY68" fmla="*/ 422691 h 568686"/>
                <a:gd name="connsiteX69" fmla="*/ 311784 w 606298"/>
                <a:gd name="connsiteY69" fmla="*/ 422691 h 568686"/>
                <a:gd name="connsiteX70" fmla="*/ 371485 w 606298"/>
                <a:gd name="connsiteY70" fmla="*/ 419169 h 568686"/>
                <a:gd name="connsiteX71" fmla="*/ 378913 w 606298"/>
                <a:gd name="connsiteY71" fmla="*/ 411104 h 568686"/>
                <a:gd name="connsiteX72" fmla="*/ 383463 w 606298"/>
                <a:gd name="connsiteY72" fmla="*/ 406284 h 568686"/>
                <a:gd name="connsiteX73" fmla="*/ 422273 w 606298"/>
                <a:gd name="connsiteY73" fmla="*/ 356321 h 568686"/>
                <a:gd name="connsiteX74" fmla="*/ 452913 w 606298"/>
                <a:gd name="connsiteY74" fmla="*/ 301260 h 568686"/>
                <a:gd name="connsiteX75" fmla="*/ 409831 w 606298"/>
                <a:gd name="connsiteY75" fmla="*/ 218020 h 568686"/>
                <a:gd name="connsiteX76" fmla="*/ 370185 w 606298"/>
                <a:gd name="connsiteY76" fmla="*/ 162866 h 568686"/>
                <a:gd name="connsiteX77" fmla="*/ 303149 w 606298"/>
                <a:gd name="connsiteY77" fmla="*/ 159459 h 568686"/>
                <a:gd name="connsiteX78" fmla="*/ 303149 w 606298"/>
                <a:gd name="connsiteY78" fmla="*/ 95754 h 568686"/>
                <a:gd name="connsiteX79" fmla="*/ 269631 w 606298"/>
                <a:gd name="connsiteY79" fmla="*/ 125788 h 568686"/>
                <a:gd name="connsiteX80" fmla="*/ 336667 w 606298"/>
                <a:gd name="connsiteY80" fmla="*/ 125788 h 568686"/>
                <a:gd name="connsiteX81" fmla="*/ 303149 w 606298"/>
                <a:gd name="connsiteY81" fmla="*/ 95754 h 568686"/>
                <a:gd name="connsiteX82" fmla="*/ 413453 w 606298"/>
                <a:gd name="connsiteY82" fmla="*/ 34112 h 568686"/>
                <a:gd name="connsiteX83" fmla="*/ 326454 w 606298"/>
                <a:gd name="connsiteY83" fmla="*/ 70078 h 568686"/>
                <a:gd name="connsiteX84" fmla="*/ 388012 w 606298"/>
                <a:gd name="connsiteY84" fmla="*/ 130608 h 568686"/>
                <a:gd name="connsiteX85" fmla="*/ 490424 w 606298"/>
                <a:gd name="connsiteY85" fmla="*/ 158138 h 568686"/>
                <a:gd name="connsiteX86" fmla="*/ 490424 w 606298"/>
                <a:gd name="connsiteY86" fmla="*/ 156933 h 568686"/>
                <a:gd name="connsiteX87" fmla="*/ 453841 w 606298"/>
                <a:gd name="connsiteY87" fmla="*/ 45143 h 568686"/>
                <a:gd name="connsiteX88" fmla="*/ 413453 w 606298"/>
                <a:gd name="connsiteY88" fmla="*/ 34112 h 568686"/>
                <a:gd name="connsiteX89" fmla="*/ 192845 w 606298"/>
                <a:gd name="connsiteY89" fmla="*/ 34112 h 568686"/>
                <a:gd name="connsiteX90" fmla="*/ 152549 w 606298"/>
                <a:gd name="connsiteY90" fmla="*/ 45143 h 568686"/>
                <a:gd name="connsiteX91" fmla="*/ 115874 w 606298"/>
                <a:gd name="connsiteY91" fmla="*/ 156933 h 568686"/>
                <a:gd name="connsiteX92" fmla="*/ 115967 w 606298"/>
                <a:gd name="connsiteY92" fmla="*/ 158138 h 568686"/>
                <a:gd name="connsiteX93" fmla="*/ 218286 w 606298"/>
                <a:gd name="connsiteY93" fmla="*/ 130608 h 568686"/>
                <a:gd name="connsiteX94" fmla="*/ 279937 w 606298"/>
                <a:gd name="connsiteY94" fmla="*/ 70078 h 568686"/>
                <a:gd name="connsiteX95" fmla="*/ 192845 w 606298"/>
                <a:gd name="connsiteY95" fmla="*/ 34112 h 568686"/>
                <a:gd name="connsiteX96" fmla="*/ 192845 w 606298"/>
                <a:gd name="connsiteY96" fmla="*/ 0 h 568686"/>
                <a:gd name="connsiteX97" fmla="*/ 303149 w 606298"/>
                <a:gd name="connsiteY97" fmla="*/ 44494 h 568686"/>
                <a:gd name="connsiteX98" fmla="*/ 413453 w 606298"/>
                <a:gd name="connsiteY98" fmla="*/ 0 h 568686"/>
                <a:gd name="connsiteX99" fmla="*/ 472411 w 606298"/>
                <a:gd name="connsiteY99" fmla="*/ 16500 h 568686"/>
                <a:gd name="connsiteX100" fmla="*/ 515214 w 606298"/>
                <a:gd name="connsiteY100" fmla="*/ 78050 h 568686"/>
                <a:gd name="connsiteX101" fmla="*/ 524127 w 606298"/>
                <a:gd name="connsiteY101" fmla="*/ 167964 h 568686"/>
                <a:gd name="connsiteX102" fmla="*/ 524127 w 606298"/>
                <a:gd name="connsiteY102" fmla="*/ 174824 h 568686"/>
                <a:gd name="connsiteX103" fmla="*/ 606298 w 606298"/>
                <a:gd name="connsiteY103" fmla="*/ 290971 h 568686"/>
                <a:gd name="connsiteX104" fmla="*/ 516607 w 606298"/>
                <a:gd name="connsiteY104" fmla="*/ 411382 h 568686"/>
                <a:gd name="connsiteX105" fmla="*/ 516792 w 606298"/>
                <a:gd name="connsiteY105" fmla="*/ 413792 h 568686"/>
                <a:gd name="connsiteX106" fmla="*/ 464519 w 606298"/>
                <a:gd name="connsiteY106" fmla="*/ 553299 h 568686"/>
                <a:gd name="connsiteX107" fmla="*/ 408903 w 606298"/>
                <a:gd name="connsiteY107" fmla="*/ 568686 h 568686"/>
                <a:gd name="connsiteX108" fmla="*/ 303149 w 606298"/>
                <a:gd name="connsiteY108" fmla="*/ 532628 h 568686"/>
                <a:gd name="connsiteX109" fmla="*/ 197395 w 606298"/>
                <a:gd name="connsiteY109" fmla="*/ 568686 h 568686"/>
                <a:gd name="connsiteX110" fmla="*/ 141779 w 606298"/>
                <a:gd name="connsiteY110" fmla="*/ 553299 h 568686"/>
                <a:gd name="connsiteX111" fmla="*/ 89506 w 606298"/>
                <a:gd name="connsiteY111" fmla="*/ 413700 h 568686"/>
                <a:gd name="connsiteX112" fmla="*/ 89784 w 606298"/>
                <a:gd name="connsiteY112" fmla="*/ 411382 h 568686"/>
                <a:gd name="connsiteX113" fmla="*/ 0 w 606298"/>
                <a:gd name="connsiteY113" fmla="*/ 290971 h 568686"/>
                <a:gd name="connsiteX114" fmla="*/ 82171 w 606298"/>
                <a:gd name="connsiteY114" fmla="*/ 174824 h 568686"/>
                <a:gd name="connsiteX115" fmla="*/ 82171 w 606298"/>
                <a:gd name="connsiteY115" fmla="*/ 167964 h 568686"/>
                <a:gd name="connsiteX116" fmla="*/ 91084 w 606298"/>
                <a:gd name="connsiteY116" fmla="*/ 78050 h 568686"/>
                <a:gd name="connsiteX117" fmla="*/ 133887 w 606298"/>
                <a:gd name="connsiteY117" fmla="*/ 16500 h 568686"/>
                <a:gd name="connsiteX118" fmla="*/ 192845 w 606298"/>
                <a:gd name="connsiteY118" fmla="*/ 0 h 568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606298" h="568686">
                  <a:moveTo>
                    <a:pt x="258582" y="455598"/>
                  </a:moveTo>
                  <a:cubicBezTo>
                    <a:pt x="273159" y="469039"/>
                    <a:pt x="288200" y="480811"/>
                    <a:pt x="303149" y="490637"/>
                  </a:cubicBezTo>
                  <a:cubicBezTo>
                    <a:pt x="318190" y="480811"/>
                    <a:pt x="333139" y="469039"/>
                    <a:pt x="347716" y="455598"/>
                  </a:cubicBezTo>
                  <a:cubicBezTo>
                    <a:pt x="335274" y="456432"/>
                    <a:pt x="323483" y="456896"/>
                    <a:pt x="311784" y="456896"/>
                  </a:cubicBezTo>
                  <a:lnTo>
                    <a:pt x="294607" y="456896"/>
                  </a:lnTo>
                  <a:cubicBezTo>
                    <a:pt x="282908" y="456896"/>
                    <a:pt x="271024" y="456432"/>
                    <a:pt x="258582" y="455598"/>
                  </a:cubicBezTo>
                  <a:close/>
                  <a:moveTo>
                    <a:pt x="482810" y="426955"/>
                  </a:moveTo>
                  <a:cubicBezTo>
                    <a:pt x="458020" y="436688"/>
                    <a:pt x="431001" y="444104"/>
                    <a:pt x="402311" y="449202"/>
                  </a:cubicBezTo>
                  <a:lnTo>
                    <a:pt x="391633" y="460233"/>
                  </a:lnTo>
                  <a:cubicBezTo>
                    <a:pt x="373249" y="479421"/>
                    <a:pt x="353751" y="496384"/>
                    <a:pt x="333696" y="510752"/>
                  </a:cubicBezTo>
                  <a:cubicBezTo>
                    <a:pt x="360436" y="525768"/>
                    <a:pt x="385877" y="533647"/>
                    <a:pt x="407603" y="533647"/>
                  </a:cubicBezTo>
                  <a:cubicBezTo>
                    <a:pt x="421995" y="533647"/>
                    <a:pt x="434808" y="530218"/>
                    <a:pt x="445578" y="523358"/>
                  </a:cubicBezTo>
                  <a:cubicBezTo>
                    <a:pt x="470833" y="507507"/>
                    <a:pt x="484017" y="473303"/>
                    <a:pt x="482810" y="426955"/>
                  </a:cubicBezTo>
                  <a:close/>
                  <a:moveTo>
                    <a:pt x="123488" y="426955"/>
                  </a:moveTo>
                  <a:cubicBezTo>
                    <a:pt x="122281" y="473303"/>
                    <a:pt x="135465" y="507507"/>
                    <a:pt x="160720" y="523358"/>
                  </a:cubicBezTo>
                  <a:cubicBezTo>
                    <a:pt x="171490" y="530218"/>
                    <a:pt x="184303" y="533647"/>
                    <a:pt x="198788" y="533647"/>
                  </a:cubicBezTo>
                  <a:cubicBezTo>
                    <a:pt x="220421" y="533647"/>
                    <a:pt x="245862" y="525768"/>
                    <a:pt x="272602" y="510752"/>
                  </a:cubicBezTo>
                  <a:cubicBezTo>
                    <a:pt x="252547" y="496384"/>
                    <a:pt x="233142" y="479421"/>
                    <a:pt x="214665" y="460233"/>
                  </a:cubicBezTo>
                  <a:lnTo>
                    <a:pt x="204080" y="449202"/>
                  </a:lnTo>
                  <a:cubicBezTo>
                    <a:pt x="175297" y="444104"/>
                    <a:pt x="148278" y="436688"/>
                    <a:pt x="123488" y="426955"/>
                  </a:cubicBezTo>
                  <a:close/>
                  <a:moveTo>
                    <a:pt x="469069" y="346681"/>
                  </a:moveTo>
                  <a:cubicBezTo>
                    <a:pt x="463591" y="356043"/>
                    <a:pt x="457555" y="365313"/>
                    <a:pt x="450777" y="374953"/>
                  </a:cubicBezTo>
                  <a:lnTo>
                    <a:pt x="449292" y="377178"/>
                  </a:lnTo>
                  <a:cubicBezTo>
                    <a:pt x="437686" y="393770"/>
                    <a:pt x="434529" y="398405"/>
                    <a:pt x="425523" y="409250"/>
                  </a:cubicBezTo>
                  <a:cubicBezTo>
                    <a:pt x="444464" y="404523"/>
                    <a:pt x="462476" y="398497"/>
                    <a:pt x="479189" y="391360"/>
                  </a:cubicBezTo>
                  <a:cubicBezTo>
                    <a:pt x="476961" y="376992"/>
                    <a:pt x="473525" y="361976"/>
                    <a:pt x="469069" y="346681"/>
                  </a:cubicBezTo>
                  <a:close/>
                  <a:moveTo>
                    <a:pt x="137229" y="346681"/>
                  </a:moveTo>
                  <a:cubicBezTo>
                    <a:pt x="132773" y="361976"/>
                    <a:pt x="129337" y="376992"/>
                    <a:pt x="127109" y="391360"/>
                  </a:cubicBezTo>
                  <a:cubicBezTo>
                    <a:pt x="143822" y="398497"/>
                    <a:pt x="161834" y="404523"/>
                    <a:pt x="180868" y="409250"/>
                  </a:cubicBezTo>
                  <a:cubicBezTo>
                    <a:pt x="171769" y="398312"/>
                    <a:pt x="168426" y="393492"/>
                    <a:pt x="157006" y="377178"/>
                  </a:cubicBezTo>
                  <a:lnTo>
                    <a:pt x="155521" y="375046"/>
                  </a:lnTo>
                  <a:cubicBezTo>
                    <a:pt x="148743" y="365313"/>
                    <a:pt x="142800" y="356043"/>
                    <a:pt x="137229" y="346681"/>
                  </a:cubicBezTo>
                  <a:close/>
                  <a:moveTo>
                    <a:pt x="303114" y="237523"/>
                  </a:moveTo>
                  <a:cubicBezTo>
                    <a:pt x="329011" y="237523"/>
                    <a:pt x="350005" y="258485"/>
                    <a:pt x="350005" y="284343"/>
                  </a:cubicBezTo>
                  <a:cubicBezTo>
                    <a:pt x="350005" y="310201"/>
                    <a:pt x="329011" y="331163"/>
                    <a:pt x="303114" y="331163"/>
                  </a:cubicBezTo>
                  <a:cubicBezTo>
                    <a:pt x="277217" y="331163"/>
                    <a:pt x="256223" y="310201"/>
                    <a:pt x="256223" y="284343"/>
                  </a:cubicBezTo>
                  <a:cubicBezTo>
                    <a:pt x="256223" y="258485"/>
                    <a:pt x="277217" y="237523"/>
                    <a:pt x="303114" y="237523"/>
                  </a:cubicBezTo>
                  <a:close/>
                  <a:moveTo>
                    <a:pt x="517257" y="210604"/>
                  </a:moveTo>
                  <a:lnTo>
                    <a:pt x="516792" y="213292"/>
                  </a:lnTo>
                  <a:cubicBezTo>
                    <a:pt x="511593" y="245550"/>
                    <a:pt x="503144" y="275027"/>
                    <a:pt x="490888" y="303392"/>
                  </a:cubicBezTo>
                  <a:cubicBezTo>
                    <a:pt x="500173" y="327771"/>
                    <a:pt x="507043" y="351872"/>
                    <a:pt x="511500" y="374953"/>
                  </a:cubicBezTo>
                  <a:cubicBezTo>
                    <a:pt x="550682" y="351223"/>
                    <a:pt x="572130" y="321560"/>
                    <a:pt x="572130" y="290971"/>
                  </a:cubicBezTo>
                  <a:cubicBezTo>
                    <a:pt x="572130" y="262143"/>
                    <a:pt x="552725" y="233778"/>
                    <a:pt x="517257" y="210604"/>
                  </a:cubicBezTo>
                  <a:close/>
                  <a:moveTo>
                    <a:pt x="89041" y="210604"/>
                  </a:moveTo>
                  <a:cubicBezTo>
                    <a:pt x="53573" y="233778"/>
                    <a:pt x="34168" y="262143"/>
                    <a:pt x="34168" y="290971"/>
                  </a:cubicBezTo>
                  <a:cubicBezTo>
                    <a:pt x="34168" y="321560"/>
                    <a:pt x="55616" y="351223"/>
                    <a:pt x="94798" y="374953"/>
                  </a:cubicBezTo>
                  <a:cubicBezTo>
                    <a:pt x="99255" y="351872"/>
                    <a:pt x="106218" y="327771"/>
                    <a:pt x="115410" y="303392"/>
                  </a:cubicBezTo>
                  <a:cubicBezTo>
                    <a:pt x="103247" y="275027"/>
                    <a:pt x="94705" y="245550"/>
                    <a:pt x="89506" y="213292"/>
                  </a:cubicBezTo>
                  <a:close/>
                  <a:moveTo>
                    <a:pt x="419952" y="171487"/>
                  </a:moveTo>
                  <a:cubicBezTo>
                    <a:pt x="426451" y="180571"/>
                    <a:pt x="432765" y="190026"/>
                    <a:pt x="438893" y="199666"/>
                  </a:cubicBezTo>
                  <a:cubicBezTo>
                    <a:pt x="450777" y="218576"/>
                    <a:pt x="461548" y="237856"/>
                    <a:pt x="470833" y="256952"/>
                  </a:cubicBezTo>
                  <a:cubicBezTo>
                    <a:pt x="477146" y="237949"/>
                    <a:pt x="481510" y="219410"/>
                    <a:pt x="484017" y="200407"/>
                  </a:cubicBezTo>
                  <a:lnTo>
                    <a:pt x="484946" y="193085"/>
                  </a:lnTo>
                  <a:cubicBezTo>
                    <a:pt x="465633" y="184278"/>
                    <a:pt x="443814" y="177048"/>
                    <a:pt x="419952" y="171487"/>
                  </a:cubicBezTo>
                  <a:close/>
                  <a:moveTo>
                    <a:pt x="186346" y="171487"/>
                  </a:moveTo>
                  <a:cubicBezTo>
                    <a:pt x="162577" y="177048"/>
                    <a:pt x="140758" y="184278"/>
                    <a:pt x="121352" y="193085"/>
                  </a:cubicBezTo>
                  <a:lnTo>
                    <a:pt x="122281" y="200407"/>
                  </a:lnTo>
                  <a:cubicBezTo>
                    <a:pt x="124881" y="219410"/>
                    <a:pt x="129152" y="237949"/>
                    <a:pt x="135465" y="256952"/>
                  </a:cubicBezTo>
                  <a:cubicBezTo>
                    <a:pt x="144750" y="237856"/>
                    <a:pt x="155521" y="218576"/>
                    <a:pt x="167405" y="199666"/>
                  </a:cubicBezTo>
                  <a:cubicBezTo>
                    <a:pt x="173533" y="190026"/>
                    <a:pt x="179847" y="180571"/>
                    <a:pt x="186346" y="171487"/>
                  </a:cubicBezTo>
                  <a:close/>
                  <a:moveTo>
                    <a:pt x="303149" y="159459"/>
                  </a:moveTo>
                  <a:cubicBezTo>
                    <a:pt x="279473" y="159459"/>
                    <a:pt x="255797" y="160595"/>
                    <a:pt x="236113" y="162866"/>
                  </a:cubicBezTo>
                  <a:cubicBezTo>
                    <a:pt x="222000" y="180200"/>
                    <a:pt x="208630" y="198739"/>
                    <a:pt x="196559" y="218020"/>
                  </a:cubicBezTo>
                  <a:cubicBezTo>
                    <a:pt x="179754" y="244438"/>
                    <a:pt x="165270" y="272432"/>
                    <a:pt x="153385" y="301260"/>
                  </a:cubicBezTo>
                  <a:cubicBezTo>
                    <a:pt x="162020" y="318965"/>
                    <a:pt x="172047" y="337040"/>
                    <a:pt x="184118" y="356321"/>
                  </a:cubicBezTo>
                  <a:cubicBezTo>
                    <a:pt x="199809" y="381534"/>
                    <a:pt x="207980" y="390340"/>
                    <a:pt x="222835" y="406284"/>
                  </a:cubicBezTo>
                  <a:cubicBezTo>
                    <a:pt x="224321" y="407767"/>
                    <a:pt x="225807" y="409436"/>
                    <a:pt x="227385" y="411104"/>
                  </a:cubicBezTo>
                  <a:lnTo>
                    <a:pt x="234813" y="419169"/>
                  </a:lnTo>
                  <a:cubicBezTo>
                    <a:pt x="254218" y="421486"/>
                    <a:pt x="274273" y="422691"/>
                    <a:pt x="294607" y="422691"/>
                  </a:cubicBezTo>
                  <a:lnTo>
                    <a:pt x="311784" y="422691"/>
                  </a:lnTo>
                  <a:cubicBezTo>
                    <a:pt x="332025" y="422691"/>
                    <a:pt x="352080" y="421486"/>
                    <a:pt x="371485" y="419169"/>
                  </a:cubicBezTo>
                  <a:lnTo>
                    <a:pt x="378913" y="411104"/>
                  </a:lnTo>
                  <a:cubicBezTo>
                    <a:pt x="380491" y="409436"/>
                    <a:pt x="382070" y="407767"/>
                    <a:pt x="383463" y="406284"/>
                  </a:cubicBezTo>
                  <a:cubicBezTo>
                    <a:pt x="398318" y="390340"/>
                    <a:pt x="406489" y="381534"/>
                    <a:pt x="422273" y="356321"/>
                  </a:cubicBezTo>
                  <a:cubicBezTo>
                    <a:pt x="434343" y="337040"/>
                    <a:pt x="444371" y="318965"/>
                    <a:pt x="452913" y="301260"/>
                  </a:cubicBezTo>
                  <a:cubicBezTo>
                    <a:pt x="441028" y="272432"/>
                    <a:pt x="426544" y="244438"/>
                    <a:pt x="409831" y="218020"/>
                  </a:cubicBezTo>
                  <a:cubicBezTo>
                    <a:pt x="397668" y="198739"/>
                    <a:pt x="384391" y="180200"/>
                    <a:pt x="370185" y="162866"/>
                  </a:cubicBezTo>
                  <a:cubicBezTo>
                    <a:pt x="350502" y="160595"/>
                    <a:pt x="326825" y="159459"/>
                    <a:pt x="303149" y="159459"/>
                  </a:cubicBezTo>
                  <a:close/>
                  <a:moveTo>
                    <a:pt x="303149" y="95754"/>
                  </a:moveTo>
                  <a:cubicBezTo>
                    <a:pt x="291729" y="104931"/>
                    <a:pt x="280494" y="115035"/>
                    <a:pt x="269631" y="125788"/>
                  </a:cubicBezTo>
                  <a:cubicBezTo>
                    <a:pt x="288758" y="124861"/>
                    <a:pt x="317540" y="124861"/>
                    <a:pt x="336667" y="125788"/>
                  </a:cubicBezTo>
                  <a:cubicBezTo>
                    <a:pt x="325897" y="115035"/>
                    <a:pt x="314662" y="104931"/>
                    <a:pt x="303149" y="95754"/>
                  </a:cubicBezTo>
                  <a:close/>
                  <a:moveTo>
                    <a:pt x="413453" y="34112"/>
                  </a:moveTo>
                  <a:cubicBezTo>
                    <a:pt x="388941" y="34112"/>
                    <a:pt x="359693" y="46162"/>
                    <a:pt x="326454" y="70078"/>
                  </a:cubicBezTo>
                  <a:cubicBezTo>
                    <a:pt x="347530" y="87226"/>
                    <a:pt x="368235" y="107619"/>
                    <a:pt x="388012" y="130608"/>
                  </a:cubicBezTo>
                  <a:cubicBezTo>
                    <a:pt x="425801" y="136077"/>
                    <a:pt x="460155" y="145346"/>
                    <a:pt x="490424" y="158138"/>
                  </a:cubicBezTo>
                  <a:lnTo>
                    <a:pt x="490424" y="156933"/>
                  </a:lnTo>
                  <a:cubicBezTo>
                    <a:pt x="493023" y="105117"/>
                    <a:pt x="478632" y="61179"/>
                    <a:pt x="453841" y="45143"/>
                  </a:cubicBezTo>
                  <a:cubicBezTo>
                    <a:pt x="442607" y="37820"/>
                    <a:pt x="428958" y="34112"/>
                    <a:pt x="413453" y="34112"/>
                  </a:cubicBezTo>
                  <a:close/>
                  <a:moveTo>
                    <a:pt x="192845" y="34112"/>
                  </a:moveTo>
                  <a:cubicBezTo>
                    <a:pt x="177340" y="34112"/>
                    <a:pt x="163784" y="37820"/>
                    <a:pt x="152549" y="45143"/>
                  </a:cubicBezTo>
                  <a:cubicBezTo>
                    <a:pt x="127759" y="61179"/>
                    <a:pt x="113368" y="105117"/>
                    <a:pt x="115874" y="156933"/>
                  </a:cubicBezTo>
                  <a:lnTo>
                    <a:pt x="115967" y="158138"/>
                  </a:lnTo>
                  <a:cubicBezTo>
                    <a:pt x="146143" y="145346"/>
                    <a:pt x="180497" y="136077"/>
                    <a:pt x="218286" y="130608"/>
                  </a:cubicBezTo>
                  <a:cubicBezTo>
                    <a:pt x="238062" y="107619"/>
                    <a:pt x="258768" y="87226"/>
                    <a:pt x="279937" y="70078"/>
                  </a:cubicBezTo>
                  <a:cubicBezTo>
                    <a:pt x="246697" y="46162"/>
                    <a:pt x="217450" y="34112"/>
                    <a:pt x="192845" y="34112"/>
                  </a:cubicBezTo>
                  <a:close/>
                  <a:moveTo>
                    <a:pt x="192845" y="0"/>
                  </a:moveTo>
                  <a:cubicBezTo>
                    <a:pt x="225342" y="0"/>
                    <a:pt x="262482" y="14924"/>
                    <a:pt x="303149" y="44494"/>
                  </a:cubicBezTo>
                  <a:cubicBezTo>
                    <a:pt x="343816" y="14924"/>
                    <a:pt x="380956" y="0"/>
                    <a:pt x="413453" y="0"/>
                  </a:cubicBezTo>
                  <a:cubicBezTo>
                    <a:pt x="435643" y="0"/>
                    <a:pt x="455513" y="5562"/>
                    <a:pt x="472411" y="16500"/>
                  </a:cubicBezTo>
                  <a:cubicBezTo>
                    <a:pt x="491445" y="28828"/>
                    <a:pt x="506208" y="50148"/>
                    <a:pt x="515214" y="78050"/>
                  </a:cubicBezTo>
                  <a:cubicBezTo>
                    <a:pt x="523756" y="104468"/>
                    <a:pt x="526820" y="135613"/>
                    <a:pt x="524127" y="167964"/>
                  </a:cubicBezTo>
                  <a:lnTo>
                    <a:pt x="524127" y="174824"/>
                  </a:lnTo>
                  <a:cubicBezTo>
                    <a:pt x="577144" y="205506"/>
                    <a:pt x="606298" y="246662"/>
                    <a:pt x="606298" y="290971"/>
                  </a:cubicBezTo>
                  <a:cubicBezTo>
                    <a:pt x="606298" y="337597"/>
                    <a:pt x="574451" y="380236"/>
                    <a:pt x="516607" y="411382"/>
                  </a:cubicBezTo>
                  <a:cubicBezTo>
                    <a:pt x="516700" y="412216"/>
                    <a:pt x="516792" y="412958"/>
                    <a:pt x="516792" y="413792"/>
                  </a:cubicBezTo>
                  <a:cubicBezTo>
                    <a:pt x="521528" y="479513"/>
                    <a:pt x="503051" y="529105"/>
                    <a:pt x="464519" y="553299"/>
                  </a:cubicBezTo>
                  <a:cubicBezTo>
                    <a:pt x="448363" y="563495"/>
                    <a:pt x="429701" y="568686"/>
                    <a:pt x="408903" y="568686"/>
                  </a:cubicBezTo>
                  <a:cubicBezTo>
                    <a:pt x="376870" y="568686"/>
                    <a:pt x="340381" y="556172"/>
                    <a:pt x="303149" y="532628"/>
                  </a:cubicBezTo>
                  <a:cubicBezTo>
                    <a:pt x="266010" y="556172"/>
                    <a:pt x="229428" y="568686"/>
                    <a:pt x="197395" y="568686"/>
                  </a:cubicBezTo>
                  <a:cubicBezTo>
                    <a:pt x="176690" y="568686"/>
                    <a:pt x="157935" y="563495"/>
                    <a:pt x="141779" y="553299"/>
                  </a:cubicBezTo>
                  <a:cubicBezTo>
                    <a:pt x="103340" y="529105"/>
                    <a:pt x="84770" y="479513"/>
                    <a:pt x="89506" y="413700"/>
                  </a:cubicBezTo>
                  <a:cubicBezTo>
                    <a:pt x="89598" y="412958"/>
                    <a:pt x="89691" y="412124"/>
                    <a:pt x="89784" y="411382"/>
                  </a:cubicBezTo>
                  <a:cubicBezTo>
                    <a:pt x="31847" y="380236"/>
                    <a:pt x="0" y="337597"/>
                    <a:pt x="0" y="290971"/>
                  </a:cubicBezTo>
                  <a:cubicBezTo>
                    <a:pt x="0" y="246662"/>
                    <a:pt x="29154" y="205506"/>
                    <a:pt x="82171" y="174824"/>
                  </a:cubicBezTo>
                  <a:lnTo>
                    <a:pt x="82171" y="167964"/>
                  </a:lnTo>
                  <a:cubicBezTo>
                    <a:pt x="79478" y="135613"/>
                    <a:pt x="82542" y="104468"/>
                    <a:pt x="91084" y="78050"/>
                  </a:cubicBezTo>
                  <a:cubicBezTo>
                    <a:pt x="100090" y="50148"/>
                    <a:pt x="114946" y="28828"/>
                    <a:pt x="133887" y="16500"/>
                  </a:cubicBezTo>
                  <a:cubicBezTo>
                    <a:pt x="150785" y="5562"/>
                    <a:pt x="170655" y="0"/>
                    <a:pt x="192845" y="0"/>
                  </a:cubicBezTo>
                  <a:close/>
                </a:path>
              </a:pathLst>
            </a:custGeom>
            <a:solidFill>
              <a:srgbClr val="3967A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2" name="椭圆 45"/>
            <p:cNvSpPr/>
            <p:nvPr/>
          </p:nvSpPr>
          <p:spPr>
            <a:xfrm>
              <a:off x="9739" y="2581"/>
              <a:ext cx="892" cy="867"/>
            </a:xfrm>
            <a:custGeom>
              <a:avLst/>
              <a:gdLst>
                <a:gd name="connsiteX0" fmla="*/ 357006 w 608274"/>
                <a:gd name="connsiteY0" fmla="*/ 315793 h 590844"/>
                <a:gd name="connsiteX1" fmla="*/ 344664 w 608274"/>
                <a:gd name="connsiteY1" fmla="*/ 351821 h 590844"/>
                <a:gd name="connsiteX2" fmla="*/ 552405 w 608274"/>
                <a:gd name="connsiteY2" fmla="*/ 559238 h 590844"/>
                <a:gd name="connsiteX3" fmla="*/ 554572 w 608274"/>
                <a:gd name="connsiteY3" fmla="*/ 560178 h 590844"/>
                <a:gd name="connsiteX4" fmla="*/ 554666 w 608274"/>
                <a:gd name="connsiteY4" fmla="*/ 560178 h 590844"/>
                <a:gd name="connsiteX5" fmla="*/ 556928 w 608274"/>
                <a:gd name="connsiteY5" fmla="*/ 559238 h 590844"/>
                <a:gd name="connsiteX6" fmla="*/ 576618 w 608274"/>
                <a:gd name="connsiteY6" fmla="*/ 539578 h 590844"/>
                <a:gd name="connsiteX7" fmla="*/ 577560 w 608274"/>
                <a:gd name="connsiteY7" fmla="*/ 537320 h 590844"/>
                <a:gd name="connsiteX8" fmla="*/ 576618 w 608274"/>
                <a:gd name="connsiteY8" fmla="*/ 535063 h 590844"/>
                <a:gd name="connsiteX9" fmla="*/ 347019 w 608274"/>
                <a:gd name="connsiteY9" fmla="*/ 272617 h 590844"/>
                <a:gd name="connsiteX10" fmla="*/ 361339 w 608274"/>
                <a:gd name="connsiteY10" fmla="*/ 276756 h 590844"/>
                <a:gd name="connsiteX11" fmla="*/ 370572 w 608274"/>
                <a:gd name="connsiteY11" fmla="*/ 285974 h 590844"/>
                <a:gd name="connsiteX12" fmla="*/ 598287 w 608274"/>
                <a:gd name="connsiteY12" fmla="*/ 513333 h 590844"/>
                <a:gd name="connsiteX13" fmla="*/ 608274 w 608274"/>
                <a:gd name="connsiteY13" fmla="*/ 537320 h 590844"/>
                <a:gd name="connsiteX14" fmla="*/ 598287 w 608274"/>
                <a:gd name="connsiteY14" fmla="*/ 561213 h 590844"/>
                <a:gd name="connsiteX15" fmla="*/ 578691 w 608274"/>
                <a:gd name="connsiteY15" fmla="*/ 580873 h 590844"/>
                <a:gd name="connsiteX16" fmla="*/ 554666 w 608274"/>
                <a:gd name="connsiteY16" fmla="*/ 590844 h 590844"/>
                <a:gd name="connsiteX17" fmla="*/ 554572 w 608274"/>
                <a:gd name="connsiteY17" fmla="*/ 590844 h 590844"/>
                <a:gd name="connsiteX18" fmla="*/ 530736 w 608274"/>
                <a:gd name="connsiteY18" fmla="*/ 580873 h 590844"/>
                <a:gd name="connsiteX19" fmla="*/ 316211 w 608274"/>
                <a:gd name="connsiteY19" fmla="*/ 366683 h 590844"/>
                <a:gd name="connsiteX20" fmla="*/ 312442 w 608274"/>
                <a:gd name="connsiteY20" fmla="*/ 350880 h 590844"/>
                <a:gd name="connsiteX21" fmla="*/ 327328 w 608274"/>
                <a:gd name="connsiteY21" fmla="*/ 307610 h 590844"/>
                <a:gd name="connsiteX22" fmla="*/ 335902 w 608274"/>
                <a:gd name="connsiteY22" fmla="*/ 282588 h 590844"/>
                <a:gd name="connsiteX23" fmla="*/ 347019 w 608274"/>
                <a:gd name="connsiteY23" fmla="*/ 272617 h 590844"/>
                <a:gd name="connsiteX24" fmla="*/ 74870 w 608274"/>
                <a:gd name="connsiteY24" fmla="*/ 82350 h 590844"/>
                <a:gd name="connsiteX25" fmla="*/ 426850 w 608274"/>
                <a:gd name="connsiteY25" fmla="*/ 82350 h 590844"/>
                <a:gd name="connsiteX26" fmla="*/ 426850 w 608274"/>
                <a:gd name="connsiteY26" fmla="*/ 306027 h 590844"/>
                <a:gd name="connsiteX27" fmla="*/ 379461 w 608274"/>
                <a:gd name="connsiteY27" fmla="*/ 258714 h 590844"/>
                <a:gd name="connsiteX28" fmla="*/ 341210 w 608274"/>
                <a:gd name="connsiteY28" fmla="*/ 247709 h 590844"/>
                <a:gd name="connsiteX29" fmla="*/ 315867 w 608274"/>
                <a:gd name="connsiteY29" fmla="*/ 265957 h 590844"/>
                <a:gd name="connsiteX30" fmla="*/ 204507 w 608274"/>
                <a:gd name="connsiteY30" fmla="*/ 235763 h 590844"/>
                <a:gd name="connsiteX31" fmla="*/ 195274 w 608274"/>
                <a:gd name="connsiteY31" fmla="*/ 230590 h 590844"/>
                <a:gd name="connsiteX32" fmla="*/ 213740 w 608274"/>
                <a:gd name="connsiteY32" fmla="*/ 231154 h 590844"/>
                <a:gd name="connsiteX33" fmla="*/ 225517 w 608274"/>
                <a:gd name="connsiteY33" fmla="*/ 231719 h 590844"/>
                <a:gd name="connsiteX34" fmla="*/ 248599 w 608274"/>
                <a:gd name="connsiteY34" fmla="*/ 232377 h 590844"/>
                <a:gd name="connsiteX35" fmla="*/ 322085 w 608274"/>
                <a:gd name="connsiteY35" fmla="*/ 227674 h 590844"/>
                <a:gd name="connsiteX36" fmla="*/ 361749 w 608274"/>
                <a:gd name="connsiteY36" fmla="*/ 186852 h 590844"/>
                <a:gd name="connsiteX37" fmla="*/ 323216 w 608274"/>
                <a:gd name="connsiteY37" fmla="*/ 133049 h 590844"/>
                <a:gd name="connsiteX38" fmla="*/ 205167 w 608274"/>
                <a:gd name="connsiteY38" fmla="*/ 122514 h 590844"/>
                <a:gd name="connsiteX39" fmla="*/ 158248 w 608274"/>
                <a:gd name="connsiteY39" fmla="*/ 124395 h 590844"/>
                <a:gd name="connsiteX40" fmla="*/ 157683 w 608274"/>
                <a:gd name="connsiteY40" fmla="*/ 124395 h 590844"/>
                <a:gd name="connsiteX41" fmla="*/ 137239 w 608274"/>
                <a:gd name="connsiteY41" fmla="*/ 144336 h 590844"/>
                <a:gd name="connsiteX42" fmla="*/ 157212 w 608274"/>
                <a:gd name="connsiteY42" fmla="*/ 165312 h 590844"/>
                <a:gd name="connsiteX43" fmla="*/ 208087 w 608274"/>
                <a:gd name="connsiteY43" fmla="*/ 163336 h 590844"/>
                <a:gd name="connsiteX44" fmla="*/ 306634 w 608274"/>
                <a:gd name="connsiteY44" fmla="*/ 170485 h 590844"/>
                <a:gd name="connsiteX45" fmla="*/ 321049 w 608274"/>
                <a:gd name="connsiteY45" fmla="*/ 183465 h 590844"/>
                <a:gd name="connsiteX46" fmla="*/ 311251 w 608274"/>
                <a:gd name="connsiteY46" fmla="*/ 188263 h 590844"/>
                <a:gd name="connsiteX47" fmla="*/ 250200 w 608274"/>
                <a:gd name="connsiteY47" fmla="*/ 191461 h 590844"/>
                <a:gd name="connsiteX48" fmla="*/ 225517 w 608274"/>
                <a:gd name="connsiteY48" fmla="*/ 190896 h 590844"/>
                <a:gd name="connsiteX49" fmla="*/ 216755 w 608274"/>
                <a:gd name="connsiteY49" fmla="*/ 190426 h 590844"/>
                <a:gd name="connsiteX50" fmla="*/ 156929 w 608274"/>
                <a:gd name="connsiteY50" fmla="*/ 206040 h 590844"/>
                <a:gd name="connsiteX51" fmla="*/ 150335 w 608274"/>
                <a:gd name="connsiteY51" fmla="*/ 236516 h 590844"/>
                <a:gd name="connsiteX52" fmla="*/ 187078 w 608274"/>
                <a:gd name="connsiteY52" fmla="*/ 272823 h 590844"/>
                <a:gd name="connsiteX53" fmla="*/ 300887 w 608274"/>
                <a:gd name="connsiteY53" fmla="*/ 305839 h 590844"/>
                <a:gd name="connsiteX54" fmla="*/ 291277 w 608274"/>
                <a:gd name="connsiteY54" fmla="*/ 334057 h 590844"/>
                <a:gd name="connsiteX55" fmla="*/ 74870 w 608274"/>
                <a:gd name="connsiteY55" fmla="*/ 334057 h 590844"/>
                <a:gd name="connsiteX56" fmla="*/ 41731 w 608274"/>
                <a:gd name="connsiteY56" fmla="*/ 0 h 590844"/>
                <a:gd name="connsiteX57" fmla="*/ 459894 w 608274"/>
                <a:gd name="connsiteY57" fmla="*/ 0 h 590844"/>
                <a:gd name="connsiteX58" fmla="*/ 501720 w 608274"/>
                <a:gd name="connsiteY58" fmla="*/ 41669 h 590844"/>
                <a:gd name="connsiteX59" fmla="*/ 501720 w 608274"/>
                <a:gd name="connsiteY59" fmla="*/ 374737 h 590844"/>
                <a:gd name="connsiteX60" fmla="*/ 501155 w 608274"/>
                <a:gd name="connsiteY60" fmla="*/ 380193 h 590844"/>
                <a:gd name="connsiteX61" fmla="*/ 457539 w 608274"/>
                <a:gd name="connsiteY61" fmla="*/ 336643 h 590844"/>
                <a:gd name="connsiteX62" fmla="*/ 457539 w 608274"/>
                <a:gd name="connsiteY62" fmla="*/ 66971 h 590844"/>
                <a:gd name="connsiteX63" fmla="*/ 442184 w 608274"/>
                <a:gd name="connsiteY63" fmla="*/ 51639 h 590844"/>
                <a:gd name="connsiteX64" fmla="*/ 59536 w 608274"/>
                <a:gd name="connsiteY64" fmla="*/ 51639 h 590844"/>
                <a:gd name="connsiteX65" fmla="*/ 44181 w 608274"/>
                <a:gd name="connsiteY65" fmla="*/ 66971 h 590844"/>
                <a:gd name="connsiteX66" fmla="*/ 44181 w 608274"/>
                <a:gd name="connsiteY66" fmla="*/ 349341 h 590844"/>
                <a:gd name="connsiteX67" fmla="*/ 59536 w 608274"/>
                <a:gd name="connsiteY67" fmla="*/ 364673 h 590844"/>
                <a:gd name="connsiteX68" fmla="*/ 287128 w 608274"/>
                <a:gd name="connsiteY68" fmla="*/ 364673 h 590844"/>
                <a:gd name="connsiteX69" fmla="*/ 298055 w 608274"/>
                <a:gd name="connsiteY69" fmla="*/ 384708 h 590844"/>
                <a:gd name="connsiteX70" fmla="*/ 329801 w 608274"/>
                <a:gd name="connsiteY70" fmla="*/ 416406 h 590844"/>
                <a:gd name="connsiteX71" fmla="*/ 41731 w 608274"/>
                <a:gd name="connsiteY71" fmla="*/ 416406 h 590844"/>
                <a:gd name="connsiteX72" fmla="*/ 0 w 608274"/>
                <a:gd name="connsiteY72" fmla="*/ 374737 h 590844"/>
                <a:gd name="connsiteX73" fmla="*/ 0 w 608274"/>
                <a:gd name="connsiteY73" fmla="*/ 41669 h 590844"/>
                <a:gd name="connsiteX74" fmla="*/ 41731 w 608274"/>
                <a:gd name="connsiteY74" fmla="*/ 0 h 590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608274" h="590844">
                  <a:moveTo>
                    <a:pt x="357006" y="315793"/>
                  </a:moveTo>
                  <a:lnTo>
                    <a:pt x="344664" y="351821"/>
                  </a:lnTo>
                  <a:lnTo>
                    <a:pt x="552405" y="559238"/>
                  </a:lnTo>
                  <a:cubicBezTo>
                    <a:pt x="552971" y="559802"/>
                    <a:pt x="553818" y="560178"/>
                    <a:pt x="554572" y="560178"/>
                  </a:cubicBezTo>
                  <a:lnTo>
                    <a:pt x="554666" y="560178"/>
                  </a:lnTo>
                  <a:cubicBezTo>
                    <a:pt x="555514" y="560178"/>
                    <a:pt x="556362" y="559802"/>
                    <a:pt x="556928" y="559238"/>
                  </a:cubicBezTo>
                  <a:lnTo>
                    <a:pt x="576618" y="539578"/>
                  </a:lnTo>
                  <a:cubicBezTo>
                    <a:pt x="577372" y="538825"/>
                    <a:pt x="577560" y="537885"/>
                    <a:pt x="577560" y="537320"/>
                  </a:cubicBezTo>
                  <a:cubicBezTo>
                    <a:pt x="577560" y="536756"/>
                    <a:pt x="577372" y="535815"/>
                    <a:pt x="576618" y="535063"/>
                  </a:cubicBezTo>
                  <a:close/>
                  <a:moveTo>
                    <a:pt x="347019" y="272617"/>
                  </a:moveTo>
                  <a:cubicBezTo>
                    <a:pt x="352106" y="271394"/>
                    <a:pt x="357571" y="272993"/>
                    <a:pt x="361339" y="276756"/>
                  </a:cubicBezTo>
                  <a:lnTo>
                    <a:pt x="370572" y="285974"/>
                  </a:lnTo>
                  <a:lnTo>
                    <a:pt x="598287" y="513333"/>
                  </a:lnTo>
                  <a:cubicBezTo>
                    <a:pt x="604694" y="519730"/>
                    <a:pt x="608274" y="528290"/>
                    <a:pt x="608274" y="537320"/>
                  </a:cubicBezTo>
                  <a:cubicBezTo>
                    <a:pt x="608274" y="546351"/>
                    <a:pt x="604694" y="554817"/>
                    <a:pt x="598287" y="561213"/>
                  </a:cubicBezTo>
                  <a:lnTo>
                    <a:pt x="578691" y="580873"/>
                  </a:lnTo>
                  <a:cubicBezTo>
                    <a:pt x="572284" y="587269"/>
                    <a:pt x="563805" y="590844"/>
                    <a:pt x="554666" y="590844"/>
                  </a:cubicBezTo>
                  <a:lnTo>
                    <a:pt x="554572" y="590844"/>
                  </a:lnTo>
                  <a:cubicBezTo>
                    <a:pt x="545622" y="590844"/>
                    <a:pt x="537143" y="587269"/>
                    <a:pt x="530736" y="580873"/>
                  </a:cubicBezTo>
                  <a:lnTo>
                    <a:pt x="316211" y="366683"/>
                  </a:lnTo>
                  <a:cubicBezTo>
                    <a:pt x="312066" y="362544"/>
                    <a:pt x="310558" y="356430"/>
                    <a:pt x="312442" y="350880"/>
                  </a:cubicBezTo>
                  <a:lnTo>
                    <a:pt x="327328" y="307610"/>
                  </a:lnTo>
                  <a:lnTo>
                    <a:pt x="335902" y="282588"/>
                  </a:lnTo>
                  <a:cubicBezTo>
                    <a:pt x="337598" y="277602"/>
                    <a:pt x="341837" y="273840"/>
                    <a:pt x="347019" y="272617"/>
                  </a:cubicBezTo>
                  <a:close/>
                  <a:moveTo>
                    <a:pt x="74870" y="82350"/>
                  </a:moveTo>
                  <a:lnTo>
                    <a:pt x="426850" y="82350"/>
                  </a:lnTo>
                  <a:lnTo>
                    <a:pt x="426850" y="306027"/>
                  </a:lnTo>
                  <a:lnTo>
                    <a:pt x="379461" y="258714"/>
                  </a:lnTo>
                  <a:cubicBezTo>
                    <a:pt x="369474" y="248650"/>
                    <a:pt x="354966" y="244511"/>
                    <a:pt x="341210" y="247709"/>
                  </a:cubicBezTo>
                  <a:cubicBezTo>
                    <a:pt x="330564" y="250249"/>
                    <a:pt x="321520" y="256927"/>
                    <a:pt x="315867" y="265957"/>
                  </a:cubicBezTo>
                  <a:cubicBezTo>
                    <a:pt x="275073" y="263229"/>
                    <a:pt x="245113" y="254764"/>
                    <a:pt x="204507" y="235763"/>
                  </a:cubicBezTo>
                  <a:cubicBezTo>
                    <a:pt x="200550" y="233882"/>
                    <a:pt x="197535" y="232095"/>
                    <a:pt x="195274" y="230590"/>
                  </a:cubicBezTo>
                  <a:cubicBezTo>
                    <a:pt x="201398" y="230308"/>
                    <a:pt x="209500" y="230872"/>
                    <a:pt x="213740" y="231154"/>
                  </a:cubicBezTo>
                  <a:cubicBezTo>
                    <a:pt x="218262" y="231531"/>
                    <a:pt x="222313" y="231719"/>
                    <a:pt x="225517" y="231719"/>
                  </a:cubicBezTo>
                  <a:cubicBezTo>
                    <a:pt x="232959" y="231719"/>
                    <a:pt x="240779" y="232095"/>
                    <a:pt x="248599" y="232377"/>
                  </a:cubicBezTo>
                  <a:cubicBezTo>
                    <a:pt x="272812" y="233318"/>
                    <a:pt x="297966" y="234258"/>
                    <a:pt x="322085" y="227674"/>
                  </a:cubicBezTo>
                  <a:cubicBezTo>
                    <a:pt x="355813" y="218456"/>
                    <a:pt x="361089" y="196070"/>
                    <a:pt x="361749" y="186852"/>
                  </a:cubicBezTo>
                  <a:cubicBezTo>
                    <a:pt x="363351" y="165594"/>
                    <a:pt x="347900" y="143960"/>
                    <a:pt x="323216" y="133049"/>
                  </a:cubicBezTo>
                  <a:cubicBezTo>
                    <a:pt x="286190" y="116776"/>
                    <a:pt x="245019" y="119692"/>
                    <a:pt x="205167" y="122514"/>
                  </a:cubicBezTo>
                  <a:cubicBezTo>
                    <a:pt x="188585" y="123737"/>
                    <a:pt x="172851" y="124866"/>
                    <a:pt x="158248" y="124395"/>
                  </a:cubicBezTo>
                  <a:lnTo>
                    <a:pt x="157683" y="124395"/>
                  </a:lnTo>
                  <a:cubicBezTo>
                    <a:pt x="146660" y="124395"/>
                    <a:pt x="137522" y="133237"/>
                    <a:pt x="137239" y="144336"/>
                  </a:cubicBezTo>
                  <a:cubicBezTo>
                    <a:pt x="136956" y="155623"/>
                    <a:pt x="145907" y="165030"/>
                    <a:pt x="157212" y="165312"/>
                  </a:cubicBezTo>
                  <a:cubicBezTo>
                    <a:pt x="173699" y="165688"/>
                    <a:pt x="191223" y="164465"/>
                    <a:pt x="208087" y="163336"/>
                  </a:cubicBezTo>
                  <a:cubicBezTo>
                    <a:pt x="242946" y="160891"/>
                    <a:pt x="278935" y="158257"/>
                    <a:pt x="306634" y="170485"/>
                  </a:cubicBezTo>
                  <a:cubicBezTo>
                    <a:pt x="316809" y="174906"/>
                    <a:pt x="320955" y="181866"/>
                    <a:pt x="321049" y="183465"/>
                  </a:cubicBezTo>
                  <a:cubicBezTo>
                    <a:pt x="320672" y="184124"/>
                    <a:pt x="318034" y="186381"/>
                    <a:pt x="311251" y="188263"/>
                  </a:cubicBezTo>
                  <a:cubicBezTo>
                    <a:pt x="293256" y="193248"/>
                    <a:pt x="271398" y="192307"/>
                    <a:pt x="250200" y="191461"/>
                  </a:cubicBezTo>
                  <a:cubicBezTo>
                    <a:pt x="241815" y="191178"/>
                    <a:pt x="233525" y="190896"/>
                    <a:pt x="225517" y="190896"/>
                  </a:cubicBezTo>
                  <a:cubicBezTo>
                    <a:pt x="223067" y="190896"/>
                    <a:pt x="220052" y="190614"/>
                    <a:pt x="216755" y="190426"/>
                  </a:cubicBezTo>
                  <a:cubicBezTo>
                    <a:pt x="198477" y="189015"/>
                    <a:pt x="170873" y="187134"/>
                    <a:pt x="156929" y="206040"/>
                  </a:cubicBezTo>
                  <a:cubicBezTo>
                    <a:pt x="150052" y="215258"/>
                    <a:pt x="147697" y="226075"/>
                    <a:pt x="150335" y="236516"/>
                  </a:cubicBezTo>
                  <a:cubicBezTo>
                    <a:pt x="154857" y="254387"/>
                    <a:pt x="172851" y="266145"/>
                    <a:pt x="187078" y="272823"/>
                  </a:cubicBezTo>
                  <a:cubicBezTo>
                    <a:pt x="228437" y="292200"/>
                    <a:pt x="260752" y="301888"/>
                    <a:pt x="300887" y="305839"/>
                  </a:cubicBezTo>
                  <a:lnTo>
                    <a:pt x="291277" y="334057"/>
                  </a:lnTo>
                  <a:lnTo>
                    <a:pt x="74870" y="334057"/>
                  </a:lnTo>
                  <a:close/>
                  <a:moveTo>
                    <a:pt x="41731" y="0"/>
                  </a:moveTo>
                  <a:lnTo>
                    <a:pt x="459894" y="0"/>
                  </a:lnTo>
                  <a:cubicBezTo>
                    <a:pt x="482974" y="0"/>
                    <a:pt x="501720" y="18624"/>
                    <a:pt x="501720" y="41669"/>
                  </a:cubicBezTo>
                  <a:lnTo>
                    <a:pt x="501720" y="374737"/>
                  </a:lnTo>
                  <a:cubicBezTo>
                    <a:pt x="501720" y="376618"/>
                    <a:pt x="501343" y="378311"/>
                    <a:pt x="501155" y="380193"/>
                  </a:cubicBezTo>
                  <a:lnTo>
                    <a:pt x="457539" y="336643"/>
                  </a:lnTo>
                  <a:lnTo>
                    <a:pt x="457539" y="66971"/>
                  </a:lnTo>
                  <a:cubicBezTo>
                    <a:pt x="457539" y="58506"/>
                    <a:pt x="450663" y="51639"/>
                    <a:pt x="442184" y="51639"/>
                  </a:cubicBezTo>
                  <a:lnTo>
                    <a:pt x="59536" y="51639"/>
                  </a:lnTo>
                  <a:cubicBezTo>
                    <a:pt x="51057" y="51639"/>
                    <a:pt x="44181" y="58506"/>
                    <a:pt x="44181" y="66971"/>
                  </a:cubicBezTo>
                  <a:lnTo>
                    <a:pt x="44181" y="349341"/>
                  </a:lnTo>
                  <a:cubicBezTo>
                    <a:pt x="44181" y="357806"/>
                    <a:pt x="51057" y="364673"/>
                    <a:pt x="59536" y="364673"/>
                  </a:cubicBezTo>
                  <a:lnTo>
                    <a:pt x="287128" y="364673"/>
                  </a:lnTo>
                  <a:cubicBezTo>
                    <a:pt x="288729" y="372198"/>
                    <a:pt x="292497" y="379158"/>
                    <a:pt x="298055" y="384708"/>
                  </a:cubicBezTo>
                  <a:lnTo>
                    <a:pt x="329801" y="416406"/>
                  </a:lnTo>
                  <a:lnTo>
                    <a:pt x="41731" y="416406"/>
                  </a:lnTo>
                  <a:cubicBezTo>
                    <a:pt x="18746" y="416406"/>
                    <a:pt x="0" y="397688"/>
                    <a:pt x="0" y="374737"/>
                  </a:cubicBezTo>
                  <a:lnTo>
                    <a:pt x="0" y="41669"/>
                  </a:lnTo>
                  <a:cubicBezTo>
                    <a:pt x="0" y="18624"/>
                    <a:pt x="18746" y="0"/>
                    <a:pt x="41731" y="0"/>
                  </a:cubicBezTo>
                  <a:close/>
                </a:path>
              </a:pathLst>
            </a:custGeom>
            <a:solidFill>
              <a:srgbClr val="3967A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3" name="文本框 372"/>
            <p:cNvSpPr txBox="1"/>
            <p:nvPr/>
          </p:nvSpPr>
          <p:spPr>
            <a:xfrm>
              <a:off x="2686" y="3796"/>
              <a:ext cx="3156" cy="537"/>
            </a:xfrm>
            <a:prstGeom prst="rect">
              <a:avLst/>
            </a:prstGeom>
            <a:noFill/>
          </p:spPr>
          <p:txBody>
            <a:bodyPr wrap="square" lIns="68580" tIns="34290" rIns="68580" bIns="34290" rtlCol="0" anchor="t">
              <a:spAutoFit/>
            </a:bodyPr>
            <a:lstStyle/>
            <a:p>
              <a:pPr algn="ctr"/>
              <a:r>
                <a:rPr lang="en-US" altLang="zh-CN" sz="2000" b="1" dirty="0">
                  <a:solidFill>
                    <a:srgbClr val="231815"/>
                  </a:solidFill>
                  <a:latin typeface="思源黑体 CN Bold" panose="020B0800000000000000" charset="-122"/>
                  <a:ea typeface="思源黑体 CN Bold" panose="020B0800000000000000" charset="-122"/>
                  <a:sym typeface="微软雅黑" panose="020B0503020204020204" pitchFamily="34" charset="-122"/>
                </a:rPr>
                <a:t>1.</a:t>
              </a:r>
              <a:r>
                <a:rPr lang="zh-CN" altLang="en-US" sz="2000" b="1" dirty="0">
                  <a:solidFill>
                    <a:srgbClr val="231815"/>
                  </a:solidFill>
                  <a:latin typeface="思源黑体 CN Bold" panose="020B0800000000000000" charset="-122"/>
                  <a:ea typeface="思源黑体 CN Bold" panose="020B0800000000000000" charset="-122"/>
                  <a:sym typeface="微软雅黑" panose="020B0503020204020204" pitchFamily="34" charset="-122"/>
                </a:rPr>
                <a:t>遗传因素</a:t>
              </a:r>
            </a:p>
          </p:txBody>
        </p:sp>
        <p:sp>
          <p:nvSpPr>
            <p:cNvPr id="374" name="PA-矩形 36"/>
            <p:cNvSpPr>
              <a:spLocks noChangeArrowheads="1"/>
            </p:cNvSpPr>
            <p:nvPr>
              <p:custDataLst>
                <p:tags r:id="rId1"/>
              </p:custDataLst>
            </p:nvPr>
          </p:nvSpPr>
          <p:spPr bwMode="auto">
            <a:xfrm>
              <a:off x="2019" y="4417"/>
              <a:ext cx="4662" cy="2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lnSpc>
                  <a:spcPct val="150000"/>
                </a:lnSpc>
                <a:spcBef>
                  <a:spcPct val="0"/>
                </a:spcBef>
                <a:buNone/>
                <a:defRPr/>
              </a:pPr>
              <a:r>
                <a:rPr lang="zh-CN" altLang="en-US" sz="1400" dirty="0">
                  <a:solidFill>
                    <a:srgbClr val="231815"/>
                  </a:solidFill>
                  <a:latin typeface="思源黑体 Light" panose="020B0300000000000000" charset="-122"/>
                  <a:ea typeface="思源黑体 Light" panose="020B0300000000000000" charset="-122"/>
                  <a:sym typeface="微软雅黑" panose="020B0503020204020204" pitchFamily="34" charset="-122"/>
                </a:rPr>
                <a:t>个体过敏体质及外界环境的影响是发病的危险因素。哮喘与多基因遗传有关，哮喘患者亲属患病率高于群体患病率，并且亲缘关系越近，患病率越高；患者病情越严重，其亲属患病率也越高。</a:t>
              </a:r>
            </a:p>
          </p:txBody>
        </p:sp>
        <p:sp>
          <p:nvSpPr>
            <p:cNvPr id="375" name="PA-矩形 36"/>
            <p:cNvSpPr>
              <a:spLocks noChangeArrowheads="1"/>
            </p:cNvSpPr>
            <p:nvPr>
              <p:custDataLst>
                <p:tags r:id="rId2"/>
              </p:custDataLst>
            </p:nvPr>
          </p:nvSpPr>
          <p:spPr bwMode="auto">
            <a:xfrm>
              <a:off x="7730" y="4417"/>
              <a:ext cx="5050" cy="2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lnSpc>
                  <a:spcPct val="150000"/>
                </a:lnSpc>
                <a:spcBef>
                  <a:spcPct val="0"/>
                </a:spcBef>
                <a:buNone/>
                <a:defRPr/>
              </a:pPr>
              <a:r>
                <a:rPr sz="1400">
                  <a:solidFill>
                    <a:srgbClr val="231815"/>
                  </a:solidFill>
                  <a:latin typeface="思源黑体 Light" panose="020B0300000000000000" charset="-122"/>
                  <a:ea typeface="思源黑体 Light" panose="020B0300000000000000" charset="-122"/>
                  <a:cs typeface="思源黑体 Light" panose="020B0300000000000000" charset="-122"/>
                  <a:sym typeface="微软雅黑" panose="020B0503020204020204" pitchFamily="34" charset="-122"/>
                </a:rPr>
                <a:t>常见空气污染、吸烟、呼吸道感染，如细菌、病毒、原虫、寄生虫等感染、妊娠以及剧烈运动、气候转变；多种非特异性刺激如：吸入冷空气、蒸馏水雾滴等都可诱发哮喘发作。此外，精神因素亦可诱发哮喘。</a:t>
              </a:r>
            </a:p>
          </p:txBody>
        </p:sp>
        <p:sp>
          <p:nvSpPr>
            <p:cNvPr id="376" name="文本框 375"/>
            <p:cNvSpPr txBox="1"/>
            <p:nvPr/>
          </p:nvSpPr>
          <p:spPr>
            <a:xfrm>
              <a:off x="8105" y="3796"/>
              <a:ext cx="4091" cy="537"/>
            </a:xfrm>
            <a:prstGeom prst="rect">
              <a:avLst/>
            </a:prstGeom>
            <a:noFill/>
          </p:spPr>
          <p:txBody>
            <a:bodyPr wrap="square" lIns="68580" tIns="34290" rIns="68580" bIns="34290" rtlCol="0">
              <a:spAutoFit/>
            </a:bodyPr>
            <a:lstStyle/>
            <a:p>
              <a:pPr algn="ctr"/>
              <a:r>
                <a:rPr lang="en-US" altLang="zh-CN" sz="2000" b="1">
                  <a:solidFill>
                    <a:srgbClr val="231815"/>
                  </a:solidFill>
                  <a:latin typeface="思源黑体 CN Bold" panose="020B0800000000000000" charset="-122"/>
                  <a:ea typeface="思源黑体 CN Bold" panose="020B0800000000000000" charset="-122"/>
                  <a:cs typeface="+mn-ea"/>
                  <a:sym typeface="微软雅黑" panose="020B0503020204020204" pitchFamily="34" charset="-122"/>
                </a:rPr>
                <a:t>2.</a:t>
              </a:r>
              <a:r>
                <a:rPr lang="zh-CN" altLang="en-US" sz="2000" b="1">
                  <a:solidFill>
                    <a:srgbClr val="231815"/>
                  </a:solidFill>
                  <a:latin typeface="思源黑体 CN Bold" panose="020B0800000000000000" charset="-122"/>
                  <a:ea typeface="思源黑体 CN Bold" panose="020B0800000000000000" charset="-122"/>
                  <a:cs typeface="+mn-ea"/>
                  <a:sym typeface="微软雅黑" panose="020B0503020204020204" pitchFamily="34" charset="-122"/>
                </a:rPr>
                <a:t>促发因素</a:t>
              </a:r>
            </a:p>
          </p:txBody>
        </p:sp>
      </p:grpSp>
      <p:pic>
        <p:nvPicPr>
          <p:cNvPr id="377" name="图片 376" descr="11矢量医生治疗脚骨伤病人"/>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442" name="图片 441" descr="11矢量医生治疗脚骨伤病人"/>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368"/>
                                        </p:tgtEl>
                                        <p:attrNameLst>
                                          <p:attrName>style.visibility</p:attrName>
                                        </p:attrNameLst>
                                      </p:cBhvr>
                                      <p:to>
                                        <p:strVal val="visible"/>
                                      </p:to>
                                    </p:set>
                                    <p:animEffect transition="in" filter="fade">
                                      <p:cBhvr>
                                        <p:cTn id="15" dur="1000"/>
                                        <p:tgtEl>
                                          <p:spTgt spid="368"/>
                                        </p:tgtEl>
                                      </p:cBhvr>
                                    </p:animEffect>
                                    <p:anim calcmode="lin" valueType="num">
                                      <p:cBhvr>
                                        <p:cTn id="16" dur="1000" fill="hold"/>
                                        <p:tgtEl>
                                          <p:spTgt spid="368"/>
                                        </p:tgtEl>
                                        <p:attrNameLst>
                                          <p:attrName>ppt_x</p:attrName>
                                        </p:attrNameLst>
                                      </p:cBhvr>
                                      <p:tavLst>
                                        <p:tav tm="0">
                                          <p:val>
                                            <p:strVal val="#ppt_x"/>
                                          </p:val>
                                        </p:tav>
                                        <p:tav tm="100000">
                                          <p:val>
                                            <p:strVal val="#ppt_x"/>
                                          </p:val>
                                        </p:tav>
                                      </p:tavLst>
                                    </p:anim>
                                    <p:anim calcmode="lin" valueType="num">
                                      <p:cBhvr>
                                        <p:cTn id="17" dur="1000" fill="hold"/>
                                        <p:tgtEl>
                                          <p:spTgt spid="368"/>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77"/>
                                        </p:tgtEl>
                                        <p:attrNameLst>
                                          <p:attrName>style.visibility</p:attrName>
                                        </p:attrNameLst>
                                      </p:cBhvr>
                                      <p:to>
                                        <p:strVal val="visible"/>
                                      </p:to>
                                    </p:set>
                                    <p:animEffect transition="in" filter="dissolve">
                                      <p:cBhvr>
                                        <p:cTn id="22" dur="500"/>
                                        <p:tgtEl>
                                          <p:spTgt spid="377"/>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9" presetClass="entr" presetSubtype="0" fill="hold" nodeType="clickEffect">
                                  <p:stCondLst>
                                    <p:cond delay="0"/>
                                  </p:stCondLst>
                                  <p:childTnLst>
                                    <p:set>
                                      <p:cBhvr>
                                        <p:cTn id="26" dur="1" fill="hold">
                                          <p:stCondLst>
                                            <p:cond delay="0"/>
                                          </p:stCondLst>
                                        </p:cTn>
                                        <p:tgtEl>
                                          <p:spTgt spid="442"/>
                                        </p:tgtEl>
                                        <p:attrNameLst>
                                          <p:attrName>style.visibility</p:attrName>
                                        </p:attrNameLst>
                                      </p:cBhvr>
                                      <p:to>
                                        <p:strVal val="visible"/>
                                      </p:to>
                                    </p:set>
                                    <p:animEffect transition="in" filter="dissolve">
                                      <p:cBhvr>
                                        <p:cTn id="27"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什么是哮喘</a:t>
                </a:r>
              </a:p>
            </p:txBody>
          </p:sp>
          <p:sp>
            <p:nvSpPr>
              <p:cNvPr id="311" name="TextBox 16"/>
              <p:cNvSpPr txBox="1"/>
              <p:nvPr/>
            </p:nvSpPr>
            <p:spPr>
              <a:xfrm>
                <a:off x="2002" y="1656"/>
                <a:ext cx="1449"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What is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2</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385" name="标题 1"/>
          <p:cNvSpPr>
            <a:spLocks noGrp="1"/>
          </p:cNvSpPr>
          <p:nvPr/>
        </p:nvSpPr>
        <p:spPr>
          <a:xfrm>
            <a:off x="2916302" y="1175181"/>
            <a:ext cx="6620855" cy="565010"/>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2800" b="1" kern="1200">
                <a:solidFill>
                  <a:sysClr val="window" lastClr="FFFFFF"/>
                </a:solidFill>
                <a:latin typeface="Arial Black" panose="020B0A04020102020204" charset="0"/>
                <a:ea typeface="微软雅黑" panose="020B0503020204020204" pitchFamily="34" charset="-122"/>
                <a:cs typeface="Arial" panose="020B0604020202020204" pitchFamily="34" charset="0"/>
              </a:defRPr>
            </a:lvl1pPr>
          </a:lstStyle>
          <a:p>
            <a:pPr algn="ctr"/>
            <a:r>
              <a:rPr lang="en-US" altLang="zh-CN" sz="2000">
                <a:solidFill>
                  <a:schemeClr val="tx1">
                    <a:lumMod val="85000"/>
                    <a:lumOff val="15000"/>
                  </a:schemeClr>
                </a:solidFill>
                <a:latin typeface="思源黑体 CN Bold" panose="020B0800000000000000" charset="-122"/>
                <a:ea typeface="思源黑体 CN Bold" panose="020B0800000000000000" charset="-122"/>
                <a:sym typeface="微软雅黑" panose="020B0503020204020204" pitchFamily="34" charset="-122"/>
              </a:rPr>
              <a:t>3.</a:t>
            </a:r>
            <a:r>
              <a:rPr lang="zh-CN" altLang="en-US" sz="2000">
                <a:solidFill>
                  <a:schemeClr val="tx1">
                    <a:lumMod val="85000"/>
                    <a:lumOff val="15000"/>
                  </a:schemeClr>
                </a:solidFill>
                <a:latin typeface="思源黑体 CN Bold" panose="020B0800000000000000" charset="-122"/>
                <a:ea typeface="思源黑体 CN Bold" panose="020B0800000000000000" charset="-122"/>
                <a:sym typeface="微软雅黑" panose="020B0503020204020204" pitchFamily="34" charset="-122"/>
              </a:rPr>
              <a:t>变应原</a:t>
            </a:r>
          </a:p>
        </p:txBody>
      </p:sp>
      <p:pic>
        <p:nvPicPr>
          <p:cNvPr id="392" name="图片 391" descr="10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5062220" y="-982345"/>
            <a:ext cx="9144000" cy="6858000"/>
          </a:xfrm>
          <a:prstGeom prst="rect">
            <a:avLst/>
          </a:prstGeom>
        </p:spPr>
      </p:pic>
      <p:grpSp>
        <p:nvGrpSpPr>
          <p:cNvPr id="393" name="组合 392"/>
          <p:cNvGrpSpPr/>
          <p:nvPr/>
        </p:nvGrpSpPr>
        <p:grpSpPr>
          <a:xfrm>
            <a:off x="1267186" y="5036183"/>
            <a:ext cx="5693513" cy="802926"/>
            <a:chOff x="1271" y="6754"/>
            <a:chExt cx="6945" cy="980"/>
          </a:xfrm>
        </p:grpSpPr>
        <p:sp>
          <p:nvSpPr>
            <p:cNvPr id="394" name="矩形 1"/>
            <p:cNvSpPr>
              <a:spLocks noChangeArrowheads="1"/>
            </p:cNvSpPr>
            <p:nvPr/>
          </p:nvSpPr>
          <p:spPr bwMode="auto">
            <a:xfrm>
              <a:off x="1271" y="6754"/>
              <a:ext cx="5556" cy="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just">
                <a:lnSpc>
                  <a:spcPct val="110000"/>
                </a:lnSpc>
                <a:defRPr/>
              </a:pPr>
              <a:r>
                <a:rPr lang="zh-CN" altLang="en-US" sz="1400">
                  <a:solidFill>
                    <a:schemeClr val="tx1">
                      <a:lumMod val="85000"/>
                      <a:lumOff val="15000"/>
                    </a:schemeClr>
                  </a:solidFill>
                  <a:latin typeface="思源黑体 Light" panose="020B0300000000000000" charset="-122"/>
                  <a:ea typeface="思源黑体 Light" panose="020B0300000000000000" charset="-122"/>
                  <a:sym typeface="微软雅黑" panose="020B0503020204020204" pitchFamily="34" charset="-122"/>
                </a:rPr>
                <a:t>（3）药物及食物 阿司匹林、普奈洛尔（心得安）和一些非皮质激素类抗炎药是药物所致哮喘的主要变应原。此外，鱼、虾、蟹、蛋类、牛奶等食物亦可诱发哮喘。</a:t>
              </a:r>
            </a:p>
          </p:txBody>
        </p:sp>
        <p:cxnSp>
          <p:nvCxnSpPr>
            <p:cNvPr id="395" name="直接连接符 394"/>
            <p:cNvCxnSpPr/>
            <p:nvPr/>
          </p:nvCxnSpPr>
          <p:spPr>
            <a:xfrm flipH="1">
              <a:off x="6969" y="6991"/>
              <a:ext cx="1247" cy="0"/>
            </a:xfrm>
            <a:prstGeom prst="line">
              <a:avLst/>
            </a:prstGeom>
            <a:ln w="6350">
              <a:solidFill>
                <a:srgbClr val="3967A1">
                  <a:alpha val="99000"/>
                </a:srgb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nvGrpSpPr>
          <p:cNvPr id="396" name="组合 395"/>
          <p:cNvGrpSpPr/>
          <p:nvPr/>
        </p:nvGrpSpPr>
        <p:grpSpPr>
          <a:xfrm>
            <a:off x="1245871" y="1910080"/>
            <a:ext cx="5715000" cy="1751330"/>
            <a:chOff x="1962" y="3325"/>
            <a:chExt cx="9000" cy="2758"/>
          </a:xfrm>
        </p:grpSpPr>
        <p:sp>
          <p:nvSpPr>
            <p:cNvPr id="397" name="矩形 1"/>
            <p:cNvSpPr>
              <a:spLocks noChangeArrowheads="1"/>
            </p:cNvSpPr>
            <p:nvPr/>
          </p:nvSpPr>
          <p:spPr bwMode="auto">
            <a:xfrm>
              <a:off x="1962" y="3325"/>
              <a:ext cx="7173" cy="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just">
                <a:lnSpc>
                  <a:spcPct val="110000"/>
                </a:lnSpc>
                <a:defRPr/>
              </a:pPr>
              <a:r>
                <a:rPr lang="zh-CN" altLang="en-US" sz="1400">
                  <a:solidFill>
                    <a:schemeClr val="tx1">
                      <a:lumMod val="85000"/>
                      <a:lumOff val="15000"/>
                    </a:schemeClr>
                  </a:solidFill>
                  <a:latin typeface="思源黑体 Light" panose="020B0300000000000000" charset="-122"/>
                  <a:ea typeface="思源黑体 Light" panose="020B0300000000000000" charset="-122"/>
                  <a:sym typeface="微软雅黑" panose="020B0503020204020204" pitchFamily="34" charset="-122"/>
                </a:rPr>
                <a:t>（1）室内外变应原 尘螨是最常见、危害最大的室内变应原，是哮喘在世界范围内的重要发病原因，尘螨存在于皮毛、唾液、尿液与粪便等分泌物里。真菌亦是存在于室内空气中的变应原之一，特别是在阴暗、潮湿以及通风不良的地方。常见的室外变应原：花粉与草粉是最常见的引起哮喘发作的室外变应原，其他如动物毛屑、二氧化硫、氨气等各种特异和非特异性吸入物。</a:t>
              </a:r>
            </a:p>
          </p:txBody>
        </p:sp>
        <p:cxnSp>
          <p:nvCxnSpPr>
            <p:cNvPr id="398" name="直接连接符 397"/>
            <p:cNvCxnSpPr/>
            <p:nvPr/>
          </p:nvCxnSpPr>
          <p:spPr>
            <a:xfrm flipH="1">
              <a:off x="9352" y="3764"/>
              <a:ext cx="1610" cy="0"/>
            </a:xfrm>
            <a:prstGeom prst="line">
              <a:avLst/>
            </a:prstGeom>
            <a:ln w="6350">
              <a:solidFill>
                <a:srgbClr val="3967A1">
                  <a:alpha val="99000"/>
                </a:srgb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nvGrpSpPr>
          <p:cNvPr id="399" name="组合 398"/>
          <p:cNvGrpSpPr/>
          <p:nvPr/>
        </p:nvGrpSpPr>
        <p:grpSpPr>
          <a:xfrm>
            <a:off x="1245871" y="3828415"/>
            <a:ext cx="5714941" cy="1040127"/>
            <a:chOff x="1962" y="7115"/>
            <a:chExt cx="9000" cy="1639"/>
          </a:xfrm>
        </p:grpSpPr>
        <p:sp>
          <p:nvSpPr>
            <p:cNvPr id="400" name="矩形 1"/>
            <p:cNvSpPr>
              <a:spLocks noChangeArrowheads="1"/>
            </p:cNvSpPr>
            <p:nvPr/>
          </p:nvSpPr>
          <p:spPr bwMode="auto">
            <a:xfrm>
              <a:off x="1962" y="7115"/>
              <a:ext cx="7173" cy="1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just">
                <a:lnSpc>
                  <a:spcPct val="110000"/>
                </a:lnSpc>
                <a:defRPr/>
              </a:pPr>
              <a:r>
                <a:rPr lang="zh-CN" altLang="en-US" sz="1400" dirty="0">
                  <a:solidFill>
                    <a:schemeClr val="tx1">
                      <a:lumMod val="85000"/>
                      <a:lumOff val="15000"/>
                    </a:schemeClr>
                  </a:solidFill>
                  <a:latin typeface="思源黑体 Light" panose="020B0300000000000000" charset="-122"/>
                  <a:ea typeface="思源黑体 Light" panose="020B0300000000000000" charset="-122"/>
                  <a:sym typeface="微软雅黑" panose="020B0503020204020204" pitchFamily="34" charset="-122"/>
                </a:rPr>
                <a:t>（2）职业性变应原 常见的变应原有谷物粉、面粉、木材、饲料、茶、咖啡豆、家蚕、鸽子、蘑菇、抗生素（青霉素、头孢霉素）、松香、活性染料、过硫酸盐、乙二胺等。</a:t>
              </a:r>
            </a:p>
          </p:txBody>
        </p:sp>
        <p:cxnSp>
          <p:nvCxnSpPr>
            <p:cNvPr id="401" name="直接连接符 400"/>
            <p:cNvCxnSpPr/>
            <p:nvPr/>
          </p:nvCxnSpPr>
          <p:spPr>
            <a:xfrm flipH="1">
              <a:off x="9352" y="7481"/>
              <a:ext cx="1610" cy="0"/>
            </a:xfrm>
            <a:prstGeom prst="line">
              <a:avLst/>
            </a:prstGeom>
            <a:ln w="6350">
              <a:solidFill>
                <a:srgbClr val="3967A1">
                  <a:alpha val="99000"/>
                </a:srgb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pic>
        <p:nvPicPr>
          <p:cNvPr id="402" name="图片 401"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442" name="图片 441"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385"/>
                                        </p:tgtEl>
                                        <p:attrNameLst>
                                          <p:attrName>style.visibility</p:attrName>
                                        </p:attrNameLst>
                                      </p:cBhvr>
                                      <p:to>
                                        <p:strVal val="visible"/>
                                      </p:to>
                                    </p:set>
                                    <p:anim calcmode="lin" valueType="num">
                                      <p:cBhvr>
                                        <p:cTn id="15" dur="500" fill="hold"/>
                                        <p:tgtEl>
                                          <p:spTgt spid="385"/>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85"/>
                                        </p:tgtEl>
                                        <p:attrNameLst>
                                          <p:attrName>ppt_y</p:attrName>
                                        </p:attrNameLst>
                                      </p:cBhvr>
                                      <p:tavLst>
                                        <p:tav tm="0">
                                          <p:val>
                                            <p:strVal val="#ppt_y"/>
                                          </p:val>
                                        </p:tav>
                                        <p:tav tm="100000">
                                          <p:val>
                                            <p:strVal val="#ppt_y"/>
                                          </p:val>
                                        </p:tav>
                                      </p:tavLst>
                                    </p:anim>
                                    <p:anim calcmode="lin" valueType="num">
                                      <p:cBhvr>
                                        <p:cTn id="17" dur="500" fill="hold"/>
                                        <p:tgtEl>
                                          <p:spTgt spid="385"/>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85"/>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85"/>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58" presetClass="entr" presetSubtype="0" accel="100000" fill="hold" nodeType="clickEffect">
                                  <p:stCondLst>
                                    <p:cond delay="0"/>
                                  </p:stCondLst>
                                  <p:childTnLst>
                                    <p:set>
                                      <p:cBhvr>
                                        <p:cTn id="23" dur="1" fill="hold">
                                          <p:stCondLst>
                                            <p:cond delay="0"/>
                                          </p:stCondLst>
                                        </p:cTn>
                                        <p:tgtEl>
                                          <p:spTgt spid="392"/>
                                        </p:tgtEl>
                                        <p:attrNameLst>
                                          <p:attrName>style.visibility</p:attrName>
                                        </p:attrNameLst>
                                      </p:cBhvr>
                                      <p:to>
                                        <p:strVal val="visible"/>
                                      </p:to>
                                    </p:set>
                                    <p:anim calcmode="lin" valueType="num">
                                      <p:cBhvr>
                                        <p:cTn id="24" dur="500" fill="hold"/>
                                        <p:tgtEl>
                                          <p:spTgt spid="392"/>
                                        </p:tgtEl>
                                        <p:attrNameLst>
                                          <p:attrName>ppt_w</p:attrName>
                                        </p:attrNameLst>
                                      </p:cBhvr>
                                      <p:tavLst>
                                        <p:tav tm="0">
                                          <p:val>
                                            <p:strVal val="#ppt_w*2.5"/>
                                          </p:val>
                                        </p:tav>
                                        <p:tav tm="100000">
                                          <p:val>
                                            <p:strVal val="#ppt_w"/>
                                          </p:val>
                                        </p:tav>
                                      </p:tavLst>
                                    </p:anim>
                                    <p:anim calcmode="lin" valueType="num">
                                      <p:cBhvr>
                                        <p:cTn id="25" dur="500" fill="hold"/>
                                        <p:tgtEl>
                                          <p:spTgt spid="392"/>
                                        </p:tgtEl>
                                        <p:attrNameLst>
                                          <p:attrName>ppt_h</p:attrName>
                                        </p:attrNameLst>
                                      </p:cBhvr>
                                      <p:tavLst>
                                        <p:tav tm="0">
                                          <p:val>
                                            <p:strVal val="#ppt_h*0.01"/>
                                          </p:val>
                                        </p:tav>
                                        <p:tav tm="100000">
                                          <p:val>
                                            <p:strVal val="#ppt_h"/>
                                          </p:val>
                                        </p:tav>
                                      </p:tavLst>
                                    </p:anim>
                                    <p:anim calcmode="lin" valueType="num">
                                      <p:cBhvr>
                                        <p:cTn id="26" dur="500" fill="hold"/>
                                        <p:tgtEl>
                                          <p:spTgt spid="392"/>
                                        </p:tgtEl>
                                        <p:attrNameLst>
                                          <p:attrName>ppt_x</p:attrName>
                                        </p:attrNameLst>
                                      </p:cBhvr>
                                      <p:tavLst>
                                        <p:tav tm="0">
                                          <p:val>
                                            <p:strVal val="#ppt_x"/>
                                          </p:val>
                                        </p:tav>
                                        <p:tav tm="100000">
                                          <p:val>
                                            <p:strVal val="#ppt_x"/>
                                          </p:val>
                                        </p:tav>
                                      </p:tavLst>
                                    </p:anim>
                                    <p:anim calcmode="lin" valueType="num">
                                      <p:cBhvr>
                                        <p:cTn id="27" dur="500" fill="hold"/>
                                        <p:tgtEl>
                                          <p:spTgt spid="392"/>
                                        </p:tgtEl>
                                        <p:attrNameLst>
                                          <p:attrName>ppt_y</p:attrName>
                                        </p:attrNameLst>
                                      </p:cBhvr>
                                      <p:tavLst>
                                        <p:tav tm="0">
                                          <p:val>
                                            <p:strVal val="#ppt_h+1"/>
                                          </p:val>
                                        </p:tav>
                                        <p:tav tm="100000">
                                          <p:val>
                                            <p:strVal val="#ppt_y"/>
                                          </p:val>
                                        </p:tav>
                                      </p:tavLst>
                                    </p:anim>
                                    <p:animEffect transition="in" filter="fade">
                                      <p:cBhvr>
                                        <p:cTn id="28" dur="500"/>
                                        <p:tgtEl>
                                          <p:spTgt spid="392"/>
                                        </p:tgtEl>
                                      </p:cBhvr>
                                    </p:animEffect>
                                  </p:childTnLst>
                                </p:cTn>
                              </p:par>
                            </p:childTnLst>
                          </p:cTn>
                        </p:par>
                      </p:childTnLst>
                    </p:cTn>
                  </p:par>
                  <p:par>
                    <p:cTn id="29" fill="hold" nodeType="clickPar">
                      <p:stCondLst>
                        <p:cond delay="indefinite"/>
                      </p:stCondLst>
                      <p:childTnLst>
                        <p:par>
                          <p:cTn id="30" fill="hold" nodeType="afterGroup">
                            <p:stCondLst>
                              <p:cond delay="0"/>
                            </p:stCondLst>
                            <p:childTnLst>
                              <p:par>
                                <p:cTn id="31" presetID="47" presetClass="entr" presetSubtype="0" fill="hold" nodeType="clickEffect">
                                  <p:stCondLst>
                                    <p:cond delay="0"/>
                                  </p:stCondLst>
                                  <p:childTnLst>
                                    <p:set>
                                      <p:cBhvr>
                                        <p:cTn id="32" dur="1" fill="hold">
                                          <p:stCondLst>
                                            <p:cond delay="0"/>
                                          </p:stCondLst>
                                        </p:cTn>
                                        <p:tgtEl>
                                          <p:spTgt spid="396"/>
                                        </p:tgtEl>
                                        <p:attrNameLst>
                                          <p:attrName>style.visibility</p:attrName>
                                        </p:attrNameLst>
                                      </p:cBhvr>
                                      <p:to>
                                        <p:strVal val="visible"/>
                                      </p:to>
                                    </p:set>
                                    <p:animEffect transition="in" filter="fade">
                                      <p:cBhvr>
                                        <p:cTn id="33" dur="1000"/>
                                        <p:tgtEl>
                                          <p:spTgt spid="396"/>
                                        </p:tgtEl>
                                      </p:cBhvr>
                                    </p:animEffect>
                                    <p:anim calcmode="lin" valueType="num">
                                      <p:cBhvr>
                                        <p:cTn id="34" dur="1000" fill="hold"/>
                                        <p:tgtEl>
                                          <p:spTgt spid="396"/>
                                        </p:tgtEl>
                                        <p:attrNameLst>
                                          <p:attrName>ppt_x</p:attrName>
                                        </p:attrNameLst>
                                      </p:cBhvr>
                                      <p:tavLst>
                                        <p:tav tm="0">
                                          <p:val>
                                            <p:strVal val="#ppt_x"/>
                                          </p:val>
                                        </p:tav>
                                        <p:tav tm="100000">
                                          <p:val>
                                            <p:strVal val="#ppt_x"/>
                                          </p:val>
                                        </p:tav>
                                      </p:tavLst>
                                    </p:anim>
                                    <p:anim calcmode="lin" valueType="num">
                                      <p:cBhvr>
                                        <p:cTn id="35" dur="1000" fill="hold"/>
                                        <p:tgtEl>
                                          <p:spTgt spid="396"/>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afterGroup">
                            <p:stCondLst>
                              <p:cond delay="0"/>
                            </p:stCondLst>
                            <p:childTnLst>
                              <p:par>
                                <p:cTn id="38" presetID="47" presetClass="entr" presetSubtype="0" fill="hold" nodeType="clickEffect">
                                  <p:stCondLst>
                                    <p:cond delay="0"/>
                                  </p:stCondLst>
                                  <p:childTnLst>
                                    <p:set>
                                      <p:cBhvr>
                                        <p:cTn id="39" dur="1" fill="hold">
                                          <p:stCondLst>
                                            <p:cond delay="0"/>
                                          </p:stCondLst>
                                        </p:cTn>
                                        <p:tgtEl>
                                          <p:spTgt spid="399"/>
                                        </p:tgtEl>
                                        <p:attrNameLst>
                                          <p:attrName>style.visibility</p:attrName>
                                        </p:attrNameLst>
                                      </p:cBhvr>
                                      <p:to>
                                        <p:strVal val="visible"/>
                                      </p:to>
                                    </p:set>
                                    <p:animEffect transition="in" filter="fade">
                                      <p:cBhvr>
                                        <p:cTn id="40" dur="1000"/>
                                        <p:tgtEl>
                                          <p:spTgt spid="399"/>
                                        </p:tgtEl>
                                      </p:cBhvr>
                                    </p:animEffect>
                                    <p:anim calcmode="lin" valueType="num">
                                      <p:cBhvr>
                                        <p:cTn id="41" dur="1000" fill="hold"/>
                                        <p:tgtEl>
                                          <p:spTgt spid="399"/>
                                        </p:tgtEl>
                                        <p:attrNameLst>
                                          <p:attrName>ppt_x</p:attrName>
                                        </p:attrNameLst>
                                      </p:cBhvr>
                                      <p:tavLst>
                                        <p:tav tm="0">
                                          <p:val>
                                            <p:strVal val="#ppt_x"/>
                                          </p:val>
                                        </p:tav>
                                        <p:tav tm="100000">
                                          <p:val>
                                            <p:strVal val="#ppt_x"/>
                                          </p:val>
                                        </p:tav>
                                      </p:tavLst>
                                    </p:anim>
                                    <p:anim calcmode="lin" valueType="num">
                                      <p:cBhvr>
                                        <p:cTn id="42" dur="1000" fill="hold"/>
                                        <p:tgtEl>
                                          <p:spTgt spid="399"/>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afterGroup">
                            <p:stCondLst>
                              <p:cond delay="0"/>
                            </p:stCondLst>
                            <p:childTnLst>
                              <p:par>
                                <p:cTn id="45" presetID="47" presetClass="entr" presetSubtype="0" fill="hold" nodeType="clickEffect">
                                  <p:stCondLst>
                                    <p:cond delay="0"/>
                                  </p:stCondLst>
                                  <p:childTnLst>
                                    <p:set>
                                      <p:cBhvr>
                                        <p:cTn id="46" dur="1" fill="hold">
                                          <p:stCondLst>
                                            <p:cond delay="0"/>
                                          </p:stCondLst>
                                        </p:cTn>
                                        <p:tgtEl>
                                          <p:spTgt spid="393"/>
                                        </p:tgtEl>
                                        <p:attrNameLst>
                                          <p:attrName>style.visibility</p:attrName>
                                        </p:attrNameLst>
                                      </p:cBhvr>
                                      <p:to>
                                        <p:strVal val="visible"/>
                                      </p:to>
                                    </p:set>
                                    <p:animEffect transition="in" filter="fade">
                                      <p:cBhvr>
                                        <p:cTn id="47" dur="1000"/>
                                        <p:tgtEl>
                                          <p:spTgt spid="393"/>
                                        </p:tgtEl>
                                      </p:cBhvr>
                                    </p:animEffect>
                                    <p:anim calcmode="lin" valueType="num">
                                      <p:cBhvr>
                                        <p:cTn id="48" dur="1000" fill="hold"/>
                                        <p:tgtEl>
                                          <p:spTgt spid="393"/>
                                        </p:tgtEl>
                                        <p:attrNameLst>
                                          <p:attrName>ppt_x</p:attrName>
                                        </p:attrNameLst>
                                      </p:cBhvr>
                                      <p:tavLst>
                                        <p:tav tm="0">
                                          <p:val>
                                            <p:strVal val="#ppt_x"/>
                                          </p:val>
                                        </p:tav>
                                        <p:tav tm="100000">
                                          <p:val>
                                            <p:strVal val="#ppt_x"/>
                                          </p:val>
                                        </p:tav>
                                      </p:tavLst>
                                    </p:anim>
                                    <p:anim calcmode="lin" valueType="num">
                                      <p:cBhvr>
                                        <p:cTn id="49" dur="1000" fill="hold"/>
                                        <p:tgtEl>
                                          <p:spTgt spid="393"/>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afterGroup">
                            <p:stCondLst>
                              <p:cond delay="0"/>
                            </p:stCondLst>
                            <p:childTnLst>
                              <p:par>
                                <p:cTn id="52" presetID="9" presetClass="entr" presetSubtype="0" fill="hold" nodeType="clickEffect">
                                  <p:stCondLst>
                                    <p:cond delay="0"/>
                                  </p:stCondLst>
                                  <p:childTnLst>
                                    <p:set>
                                      <p:cBhvr>
                                        <p:cTn id="53" dur="1" fill="hold">
                                          <p:stCondLst>
                                            <p:cond delay="0"/>
                                          </p:stCondLst>
                                        </p:cTn>
                                        <p:tgtEl>
                                          <p:spTgt spid="402"/>
                                        </p:tgtEl>
                                        <p:attrNameLst>
                                          <p:attrName>style.visibility</p:attrName>
                                        </p:attrNameLst>
                                      </p:cBhvr>
                                      <p:to>
                                        <p:strVal val="visible"/>
                                      </p:to>
                                    </p:set>
                                    <p:animEffect transition="in" filter="dissolve">
                                      <p:cBhvr>
                                        <p:cTn id="54" dur="500"/>
                                        <p:tgtEl>
                                          <p:spTgt spid="402"/>
                                        </p:tgtEl>
                                      </p:cBhvr>
                                    </p:animEffect>
                                  </p:childTnLst>
                                </p:cTn>
                              </p:par>
                            </p:childTnLst>
                          </p:cTn>
                        </p:par>
                      </p:childTnLst>
                    </p:cTn>
                  </p:par>
                  <p:par>
                    <p:cTn id="55" fill="hold" nodeType="clickPar">
                      <p:stCondLst>
                        <p:cond delay="indefinite"/>
                      </p:stCondLst>
                      <p:childTnLst>
                        <p:par>
                          <p:cTn id="56" fill="hold" nodeType="afterGroup">
                            <p:stCondLst>
                              <p:cond delay="0"/>
                            </p:stCondLst>
                            <p:childTnLst>
                              <p:par>
                                <p:cTn id="57" presetID="9" presetClass="entr" presetSubtype="0" fill="hold" nodeType="clickEffect">
                                  <p:stCondLst>
                                    <p:cond delay="0"/>
                                  </p:stCondLst>
                                  <p:childTnLst>
                                    <p:set>
                                      <p:cBhvr>
                                        <p:cTn id="58" dur="1" fill="hold">
                                          <p:stCondLst>
                                            <p:cond delay="0"/>
                                          </p:stCondLst>
                                        </p:cTn>
                                        <p:tgtEl>
                                          <p:spTgt spid="442"/>
                                        </p:tgtEl>
                                        <p:attrNameLst>
                                          <p:attrName>style.visibility</p:attrName>
                                        </p:attrNameLst>
                                      </p:cBhvr>
                                      <p:to>
                                        <p:strVal val="visible"/>
                                      </p:to>
                                    </p:set>
                                    <p:animEffect transition="in" filter="dissolve">
                                      <p:cBhvr>
                                        <p:cTn id="59"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什么是哮喘</a:t>
                </a:r>
              </a:p>
            </p:txBody>
          </p:sp>
          <p:sp>
            <p:nvSpPr>
              <p:cNvPr id="311" name="TextBox 16"/>
              <p:cNvSpPr txBox="1"/>
              <p:nvPr/>
            </p:nvSpPr>
            <p:spPr>
              <a:xfrm>
                <a:off x="2002" y="1656"/>
                <a:ext cx="1449"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What is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2</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75" name="组合 374"/>
          <p:cNvGrpSpPr/>
          <p:nvPr/>
        </p:nvGrpSpPr>
        <p:grpSpPr>
          <a:xfrm>
            <a:off x="1084581" y="1765301"/>
            <a:ext cx="7465695" cy="3662045"/>
            <a:chOff x="1708" y="2780"/>
            <a:chExt cx="11757" cy="5767"/>
          </a:xfrm>
        </p:grpSpPr>
        <p:sp>
          <p:nvSpPr>
            <p:cNvPr id="374" name="矩形 373"/>
            <p:cNvSpPr/>
            <p:nvPr/>
          </p:nvSpPr>
          <p:spPr>
            <a:xfrm>
              <a:off x="1708" y="2780"/>
              <a:ext cx="11757" cy="5767"/>
            </a:xfrm>
            <a:prstGeom prst="rect">
              <a:avLst/>
            </a:prstGeom>
            <a:solidFill>
              <a:srgbClr val="F7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6" name="组合 315"/>
            <p:cNvGrpSpPr/>
            <p:nvPr/>
          </p:nvGrpSpPr>
          <p:grpSpPr>
            <a:xfrm>
              <a:off x="2478" y="3250"/>
              <a:ext cx="7393" cy="4828"/>
              <a:chOff x="4589" y="5933"/>
              <a:chExt cx="7393" cy="4828"/>
            </a:xfrm>
          </p:grpSpPr>
          <p:sp>
            <p:nvSpPr>
              <p:cNvPr id="307" name="矩形 306"/>
              <p:cNvSpPr/>
              <p:nvPr/>
            </p:nvSpPr>
            <p:spPr>
              <a:xfrm>
                <a:off x="4631" y="5933"/>
                <a:ext cx="1844" cy="594"/>
              </a:xfrm>
              <a:prstGeom prst="rect">
                <a:avLst/>
              </a:prstGeom>
            </p:spPr>
            <p:txBody>
              <a:bodyPr wrap="non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临床表现</a:t>
                </a:r>
              </a:p>
            </p:txBody>
          </p:sp>
          <p:sp>
            <p:nvSpPr>
              <p:cNvPr id="309" name="矩形 308"/>
              <p:cNvSpPr/>
              <p:nvPr/>
            </p:nvSpPr>
            <p:spPr>
              <a:xfrm>
                <a:off x="4589" y="6581"/>
                <a:ext cx="7393" cy="4180"/>
              </a:xfrm>
              <a:prstGeom prst="rect">
                <a:avLst/>
              </a:prstGeom>
            </p:spPr>
            <p:txBody>
              <a:bodyPr wrap="square" lIns="68580" tIns="34290" rIns="68580" bIns="34290">
                <a:spAutoFit/>
              </a:bodyPr>
              <a:lstStyle/>
              <a:p>
                <a:pPr>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发作性伴有哮鸣音的呼气性呼吸困难或发作性咳嗽、胸闷。严重者被迫采取坐位或呈端坐呼吸，干咳或咳大量白色泡沫痰，甚至出现发绀等，有时咳嗽是唯一的症状（咳嗽变异型哮喘）。有的青少年患者则以运动时出现胸闷、咳嗽及呼吸困难为唯一的临床表现（运动性哮喘）。哮喘症状可在数分钟内发作，经数小时至数天，用支气管舒张剂缓解或自行缓解。某些患者在缓解数小时后可再次发作。夜间及凌晨发作和加重常是哮喘的特征之一。</a:t>
                </a:r>
              </a:p>
            </p:txBody>
          </p:sp>
        </p:grpSp>
      </p:grpSp>
      <p:pic>
        <p:nvPicPr>
          <p:cNvPr id="372" name="图片 371"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498591" y="1846580"/>
            <a:ext cx="4627245" cy="3437890"/>
          </a:xfrm>
          <a:prstGeom prst="rect">
            <a:avLst/>
          </a:prstGeom>
        </p:spPr>
      </p:pic>
      <p:pic>
        <p:nvPicPr>
          <p:cNvPr id="376" name="图片 375"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442" name="图片 441"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9" presetClass="entr" presetSubtype="0" fill="hold" nodeType="clickEffect">
                                  <p:stCondLst>
                                    <p:cond delay="0"/>
                                  </p:stCondLst>
                                  <p:childTnLst>
                                    <p:set>
                                      <p:cBhvr>
                                        <p:cTn id="14" dur="1" fill="hold">
                                          <p:stCondLst>
                                            <p:cond delay="0"/>
                                          </p:stCondLst>
                                        </p:cTn>
                                        <p:tgtEl>
                                          <p:spTgt spid="372"/>
                                        </p:tgtEl>
                                        <p:attrNameLst>
                                          <p:attrName>style.visibility</p:attrName>
                                        </p:attrNameLst>
                                      </p:cBhvr>
                                      <p:to>
                                        <p:strVal val="visible"/>
                                      </p:to>
                                    </p:set>
                                    <p:animEffect transition="in" filter="dissolve">
                                      <p:cBhvr>
                                        <p:cTn id="15" dur="500"/>
                                        <p:tgtEl>
                                          <p:spTgt spid="372"/>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12" presetClass="entr" presetSubtype="4" fill="hold" nodeType="clickEffect">
                                  <p:stCondLst>
                                    <p:cond delay="0"/>
                                  </p:stCondLst>
                                  <p:childTnLst>
                                    <p:set>
                                      <p:cBhvr>
                                        <p:cTn id="19" dur="1" fill="hold">
                                          <p:stCondLst>
                                            <p:cond delay="0"/>
                                          </p:stCondLst>
                                        </p:cTn>
                                        <p:tgtEl>
                                          <p:spTgt spid="375"/>
                                        </p:tgtEl>
                                        <p:attrNameLst>
                                          <p:attrName>style.visibility</p:attrName>
                                        </p:attrNameLst>
                                      </p:cBhvr>
                                      <p:to>
                                        <p:strVal val="visible"/>
                                      </p:to>
                                    </p:set>
                                    <p:anim calcmode="lin" valueType="num">
                                      <p:cBhvr additive="base">
                                        <p:cTn id="20" dur="500"/>
                                        <p:tgtEl>
                                          <p:spTgt spid="375"/>
                                        </p:tgtEl>
                                        <p:attrNameLst>
                                          <p:attrName>ppt_y</p:attrName>
                                        </p:attrNameLst>
                                      </p:cBhvr>
                                      <p:tavLst>
                                        <p:tav tm="0">
                                          <p:val>
                                            <p:strVal val="#ppt_y+#ppt_h*1.125000"/>
                                          </p:val>
                                        </p:tav>
                                        <p:tav tm="100000">
                                          <p:val>
                                            <p:strVal val="#ppt_y"/>
                                          </p:val>
                                        </p:tav>
                                      </p:tavLst>
                                    </p:anim>
                                    <p:animEffect transition="in" filter="wipe(up)">
                                      <p:cBhvr>
                                        <p:cTn id="21" dur="500"/>
                                        <p:tgtEl>
                                          <p:spTgt spid="375"/>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9" presetClass="entr" presetSubtype="0" fill="hold" nodeType="clickEffect">
                                  <p:stCondLst>
                                    <p:cond delay="0"/>
                                  </p:stCondLst>
                                  <p:childTnLst>
                                    <p:set>
                                      <p:cBhvr>
                                        <p:cTn id="25" dur="1" fill="hold">
                                          <p:stCondLst>
                                            <p:cond delay="0"/>
                                          </p:stCondLst>
                                        </p:cTn>
                                        <p:tgtEl>
                                          <p:spTgt spid="376"/>
                                        </p:tgtEl>
                                        <p:attrNameLst>
                                          <p:attrName>style.visibility</p:attrName>
                                        </p:attrNameLst>
                                      </p:cBhvr>
                                      <p:to>
                                        <p:strVal val="visible"/>
                                      </p:to>
                                    </p:set>
                                    <p:animEffect transition="in" filter="dissolve">
                                      <p:cBhvr>
                                        <p:cTn id="26" dur="500"/>
                                        <p:tgtEl>
                                          <p:spTgt spid="376"/>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9" presetClass="entr" presetSubtype="0" fill="hold" nodeType="clickEffect">
                                  <p:stCondLst>
                                    <p:cond delay="0"/>
                                  </p:stCondLst>
                                  <p:childTnLst>
                                    <p:set>
                                      <p:cBhvr>
                                        <p:cTn id="30" dur="1" fill="hold">
                                          <p:stCondLst>
                                            <p:cond delay="0"/>
                                          </p:stCondLst>
                                        </p:cTn>
                                        <p:tgtEl>
                                          <p:spTgt spid="442"/>
                                        </p:tgtEl>
                                        <p:attrNameLst>
                                          <p:attrName>style.visibility</p:attrName>
                                        </p:attrNameLst>
                                      </p:cBhvr>
                                      <p:to>
                                        <p:strVal val="visible"/>
                                      </p:to>
                                    </p:set>
                                    <p:animEffect transition="in" filter="dissolve">
                                      <p:cBhvr>
                                        <p:cTn id="31"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什么是哮喘</a:t>
                </a:r>
              </a:p>
            </p:txBody>
          </p:sp>
          <p:sp>
            <p:nvSpPr>
              <p:cNvPr id="311" name="TextBox 16"/>
              <p:cNvSpPr txBox="1"/>
              <p:nvPr/>
            </p:nvSpPr>
            <p:spPr>
              <a:xfrm>
                <a:off x="2002" y="1656"/>
                <a:ext cx="1449"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What is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2</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385" name="标题 1"/>
          <p:cNvSpPr>
            <a:spLocks noGrp="1"/>
          </p:cNvSpPr>
          <p:nvPr/>
        </p:nvSpPr>
        <p:spPr>
          <a:xfrm>
            <a:off x="2916302" y="1175181"/>
            <a:ext cx="6620855" cy="565010"/>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2800" b="1" kern="1200">
                <a:solidFill>
                  <a:sysClr val="window" lastClr="FFFFFF"/>
                </a:solidFill>
                <a:latin typeface="Arial Black" panose="020B0A04020102020204" charset="0"/>
                <a:ea typeface="微软雅黑" panose="020B0503020204020204" pitchFamily="34" charset="-122"/>
                <a:cs typeface="Arial" panose="020B0604020202020204" pitchFamily="34" charset="0"/>
              </a:defRPr>
            </a:lvl1pPr>
          </a:lstStyle>
          <a:p>
            <a:pPr algn="ctr"/>
            <a:r>
              <a:rPr sz="2000">
                <a:solidFill>
                  <a:schemeClr val="tx1">
                    <a:lumMod val="85000"/>
                    <a:lumOff val="15000"/>
                  </a:schemeClr>
                </a:solidFill>
                <a:latin typeface="思源黑体 CN Bold" panose="020B0800000000000000" charset="-122"/>
                <a:ea typeface="思源黑体 CN Bold" panose="020B0800000000000000" charset="-122"/>
                <a:sym typeface="微软雅黑" panose="020B0503020204020204" pitchFamily="34" charset="-122"/>
              </a:rPr>
              <a:t>支气管哮喘的诊断标准</a:t>
            </a:r>
          </a:p>
        </p:txBody>
      </p:sp>
      <p:grpSp>
        <p:nvGrpSpPr>
          <p:cNvPr id="432" name="组合 431"/>
          <p:cNvGrpSpPr/>
          <p:nvPr/>
        </p:nvGrpSpPr>
        <p:grpSpPr>
          <a:xfrm>
            <a:off x="1185247" y="2109472"/>
            <a:ext cx="9863119" cy="3565493"/>
            <a:chOff x="2317" y="3322"/>
            <a:chExt cx="15532" cy="5615"/>
          </a:xfrm>
        </p:grpSpPr>
        <p:grpSp>
          <p:nvGrpSpPr>
            <p:cNvPr id="368" name="组合 367"/>
            <p:cNvGrpSpPr/>
            <p:nvPr/>
          </p:nvGrpSpPr>
          <p:grpSpPr>
            <a:xfrm>
              <a:off x="2317" y="3322"/>
              <a:ext cx="15532" cy="5607"/>
              <a:chOff x="1152" y="2053"/>
              <a:chExt cx="11658" cy="4208"/>
            </a:xfrm>
          </p:grpSpPr>
          <p:sp>
            <p:nvSpPr>
              <p:cNvPr id="369" name="矩形 368"/>
              <p:cNvSpPr/>
              <p:nvPr/>
            </p:nvSpPr>
            <p:spPr>
              <a:xfrm>
                <a:off x="9907" y="2784"/>
                <a:ext cx="2903" cy="1304"/>
              </a:xfrm>
              <a:prstGeom prst="rect">
                <a:avLst/>
              </a:prstGeom>
            </p:spPr>
            <p:txBody>
              <a:bodyPr wrap="square" lIns="68580" tIns="34290" rIns="68580" bIns="34290">
                <a:spAutoFit/>
                <a:scene3d>
                  <a:camera prst="orthographicFront"/>
                  <a:lightRig rig="threePt" dir="t"/>
                </a:scene3d>
                <a:sp3d contourW="12700"/>
              </a:bodyPr>
              <a:lstStyle/>
              <a:p>
                <a:pPr algn="just">
                  <a:lnSpc>
                    <a:spcPct val="120000"/>
                  </a:lnSpc>
                </a:pPr>
                <a:r>
                  <a:rPr lang="zh-CN" altLang="en-US" sz="1400">
                    <a:solidFill>
                      <a:srgbClr val="333333"/>
                    </a:solidFill>
                    <a:latin typeface="思源黑体 Light" panose="020B0300000000000000" charset="-122"/>
                    <a:ea typeface="思源黑体 Light" panose="020B0300000000000000" charset="-122"/>
                    <a:sym typeface="微软雅黑" panose="020B0503020204020204" pitchFamily="34" charset="-122"/>
                  </a:rPr>
                  <a:t>反复发作喘息、气急、胸闷或咳嗽，多与接触变应原、冷空气、物理、化学性刺激以及病毒性上呼吸道感染、运动有关。</a:t>
                </a:r>
              </a:p>
            </p:txBody>
          </p:sp>
          <p:grpSp>
            <p:nvGrpSpPr>
              <p:cNvPr id="371" name="Group 2"/>
              <p:cNvGrpSpPr>
                <a:grpSpLocks noChangeAspect="1"/>
              </p:cNvGrpSpPr>
              <p:nvPr/>
            </p:nvGrpSpPr>
            <p:grpSpPr>
              <a:xfrm rot="5400000">
                <a:off x="5028" y="1289"/>
                <a:ext cx="3571" cy="6373"/>
                <a:chOff x="2689" y="825"/>
                <a:chExt cx="2311" cy="3300"/>
              </a:xfrm>
            </p:grpSpPr>
            <p:sp>
              <p:nvSpPr>
                <p:cNvPr id="373" name="Freeform: Shape 8"/>
                <p:cNvSpPr/>
                <p:nvPr/>
              </p:nvSpPr>
              <p:spPr bwMode="auto">
                <a:xfrm>
                  <a:off x="4311" y="1179"/>
                  <a:ext cx="462" cy="2068"/>
                </a:xfrm>
                <a:custGeom>
                  <a:avLst/>
                  <a:gdLst>
                    <a:gd name="T0" fmla="*/ 0 w 462"/>
                    <a:gd name="T1" fmla="*/ 0 h 2068"/>
                    <a:gd name="T2" fmla="*/ 0 w 462"/>
                    <a:gd name="T3" fmla="*/ 2068 h 2068"/>
                    <a:gd name="T4" fmla="*/ 462 w 462"/>
                    <a:gd name="T5" fmla="*/ 1702 h 2068"/>
                    <a:gd name="T6" fmla="*/ 462 w 462"/>
                    <a:gd name="T7" fmla="*/ 0 h 2068"/>
                    <a:gd name="T8" fmla="*/ 0 w 462"/>
                    <a:gd name="T9" fmla="*/ 0 h 2068"/>
                  </a:gdLst>
                  <a:ahLst/>
                  <a:cxnLst>
                    <a:cxn ang="0">
                      <a:pos x="T0" y="T1"/>
                    </a:cxn>
                    <a:cxn ang="0">
                      <a:pos x="T2" y="T3"/>
                    </a:cxn>
                    <a:cxn ang="0">
                      <a:pos x="T4" y="T5"/>
                    </a:cxn>
                    <a:cxn ang="0">
                      <a:pos x="T6" y="T7"/>
                    </a:cxn>
                    <a:cxn ang="0">
                      <a:pos x="T8" y="T9"/>
                    </a:cxn>
                  </a:cxnLst>
                  <a:rect l="0" t="0" r="r" b="b"/>
                  <a:pathLst>
                    <a:path w="462" h="2068">
                      <a:moveTo>
                        <a:pt x="0" y="0"/>
                      </a:moveTo>
                      <a:lnTo>
                        <a:pt x="0" y="2068"/>
                      </a:lnTo>
                      <a:lnTo>
                        <a:pt x="462" y="1702"/>
                      </a:lnTo>
                      <a:lnTo>
                        <a:pt x="46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5" name="Freeform: Shape 10"/>
                <p:cNvSpPr/>
                <p:nvPr/>
              </p:nvSpPr>
              <p:spPr bwMode="auto">
                <a:xfrm>
                  <a:off x="4084" y="825"/>
                  <a:ext cx="916" cy="395"/>
                </a:xfrm>
                <a:custGeom>
                  <a:avLst/>
                  <a:gdLst>
                    <a:gd name="T0" fmla="*/ 458 w 916"/>
                    <a:gd name="T1" fmla="*/ 0 h 395"/>
                    <a:gd name="T2" fmla="*/ 916 w 916"/>
                    <a:gd name="T3" fmla="*/ 395 h 395"/>
                    <a:gd name="T4" fmla="*/ 458 w 916"/>
                    <a:gd name="T5" fmla="*/ 395 h 395"/>
                    <a:gd name="T6" fmla="*/ 0 w 916"/>
                    <a:gd name="T7" fmla="*/ 395 h 395"/>
                    <a:gd name="T8" fmla="*/ 458 w 916"/>
                    <a:gd name="T9" fmla="*/ 0 h 395"/>
                  </a:gdLst>
                  <a:ahLst/>
                  <a:cxnLst>
                    <a:cxn ang="0">
                      <a:pos x="T0" y="T1"/>
                    </a:cxn>
                    <a:cxn ang="0">
                      <a:pos x="T2" y="T3"/>
                    </a:cxn>
                    <a:cxn ang="0">
                      <a:pos x="T4" y="T5"/>
                    </a:cxn>
                    <a:cxn ang="0">
                      <a:pos x="T6" y="T7"/>
                    </a:cxn>
                    <a:cxn ang="0">
                      <a:pos x="T8" y="T9"/>
                    </a:cxn>
                  </a:cxnLst>
                  <a:rect l="0" t="0" r="r" b="b"/>
                  <a:pathLst>
                    <a:path w="916" h="395">
                      <a:moveTo>
                        <a:pt x="458" y="0"/>
                      </a:moveTo>
                      <a:lnTo>
                        <a:pt x="916" y="395"/>
                      </a:lnTo>
                      <a:lnTo>
                        <a:pt x="458" y="395"/>
                      </a:lnTo>
                      <a:lnTo>
                        <a:pt x="0" y="395"/>
                      </a:lnTo>
                      <a:lnTo>
                        <a:pt x="45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6" name="Freeform: Shape 11"/>
                <p:cNvSpPr/>
                <p:nvPr/>
              </p:nvSpPr>
              <p:spPr bwMode="auto">
                <a:xfrm>
                  <a:off x="4084" y="825"/>
                  <a:ext cx="458" cy="395"/>
                </a:xfrm>
                <a:custGeom>
                  <a:avLst/>
                  <a:gdLst>
                    <a:gd name="T0" fmla="*/ 458 w 458"/>
                    <a:gd name="T1" fmla="*/ 0 h 395"/>
                    <a:gd name="T2" fmla="*/ 0 w 458"/>
                    <a:gd name="T3" fmla="*/ 395 h 395"/>
                    <a:gd name="T4" fmla="*/ 227 w 458"/>
                    <a:gd name="T5" fmla="*/ 395 h 395"/>
                    <a:gd name="T6" fmla="*/ 0 w 458"/>
                    <a:gd name="T7" fmla="*/ 395 h 395"/>
                    <a:gd name="T8" fmla="*/ 210 w 458"/>
                    <a:gd name="T9" fmla="*/ 214 h 395"/>
                    <a:gd name="T10" fmla="*/ 458 w 458"/>
                    <a:gd name="T11" fmla="*/ 0 h 395"/>
                  </a:gdLst>
                  <a:ahLst/>
                  <a:cxnLst>
                    <a:cxn ang="0">
                      <a:pos x="T0" y="T1"/>
                    </a:cxn>
                    <a:cxn ang="0">
                      <a:pos x="T2" y="T3"/>
                    </a:cxn>
                    <a:cxn ang="0">
                      <a:pos x="T4" y="T5"/>
                    </a:cxn>
                    <a:cxn ang="0">
                      <a:pos x="T6" y="T7"/>
                    </a:cxn>
                    <a:cxn ang="0">
                      <a:pos x="T8" y="T9"/>
                    </a:cxn>
                    <a:cxn ang="0">
                      <a:pos x="T10" y="T11"/>
                    </a:cxn>
                  </a:cxnLst>
                  <a:rect l="0" t="0" r="r" b="b"/>
                  <a:pathLst>
                    <a:path w="458" h="395">
                      <a:moveTo>
                        <a:pt x="458" y="0"/>
                      </a:moveTo>
                      <a:lnTo>
                        <a:pt x="0" y="395"/>
                      </a:lnTo>
                      <a:lnTo>
                        <a:pt x="227" y="395"/>
                      </a:lnTo>
                      <a:lnTo>
                        <a:pt x="0" y="395"/>
                      </a:lnTo>
                      <a:lnTo>
                        <a:pt x="210" y="214"/>
                      </a:lnTo>
                      <a:lnTo>
                        <a:pt x="458" y="0"/>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7" name="Freeform: Shape 12"/>
                <p:cNvSpPr/>
                <p:nvPr/>
              </p:nvSpPr>
              <p:spPr bwMode="auto">
                <a:xfrm>
                  <a:off x="4084" y="825"/>
                  <a:ext cx="458" cy="395"/>
                </a:xfrm>
                <a:custGeom>
                  <a:avLst/>
                  <a:gdLst>
                    <a:gd name="T0" fmla="*/ 458 w 458"/>
                    <a:gd name="T1" fmla="*/ 0 h 395"/>
                    <a:gd name="T2" fmla="*/ 0 w 458"/>
                    <a:gd name="T3" fmla="*/ 395 h 395"/>
                    <a:gd name="T4" fmla="*/ 227 w 458"/>
                    <a:gd name="T5" fmla="*/ 395 h 395"/>
                    <a:gd name="T6" fmla="*/ 0 w 458"/>
                    <a:gd name="T7" fmla="*/ 395 h 395"/>
                    <a:gd name="T8" fmla="*/ 210 w 458"/>
                    <a:gd name="T9" fmla="*/ 214 h 395"/>
                    <a:gd name="T10" fmla="*/ 458 w 458"/>
                    <a:gd name="T11" fmla="*/ 0 h 395"/>
                  </a:gdLst>
                  <a:ahLst/>
                  <a:cxnLst>
                    <a:cxn ang="0">
                      <a:pos x="T0" y="T1"/>
                    </a:cxn>
                    <a:cxn ang="0">
                      <a:pos x="T2" y="T3"/>
                    </a:cxn>
                    <a:cxn ang="0">
                      <a:pos x="T4" y="T5"/>
                    </a:cxn>
                    <a:cxn ang="0">
                      <a:pos x="T6" y="T7"/>
                    </a:cxn>
                    <a:cxn ang="0">
                      <a:pos x="T8" y="T9"/>
                    </a:cxn>
                    <a:cxn ang="0">
                      <a:pos x="T10" y="T11"/>
                    </a:cxn>
                  </a:cxnLst>
                  <a:rect l="0" t="0" r="r" b="b"/>
                  <a:pathLst>
                    <a:path w="458" h="395">
                      <a:moveTo>
                        <a:pt x="458" y="0"/>
                      </a:moveTo>
                      <a:lnTo>
                        <a:pt x="0" y="395"/>
                      </a:lnTo>
                      <a:lnTo>
                        <a:pt x="227" y="395"/>
                      </a:lnTo>
                      <a:lnTo>
                        <a:pt x="0" y="395"/>
                      </a:lnTo>
                      <a:lnTo>
                        <a:pt x="210" y="214"/>
                      </a:lnTo>
                      <a:lnTo>
                        <a:pt x="45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8" name="Freeform: Shape 13"/>
                <p:cNvSpPr/>
                <p:nvPr/>
              </p:nvSpPr>
              <p:spPr bwMode="auto">
                <a:xfrm>
                  <a:off x="4542" y="825"/>
                  <a:ext cx="458" cy="395"/>
                </a:xfrm>
                <a:custGeom>
                  <a:avLst/>
                  <a:gdLst>
                    <a:gd name="T0" fmla="*/ 0 w 458"/>
                    <a:gd name="T1" fmla="*/ 0 h 395"/>
                    <a:gd name="T2" fmla="*/ 0 w 458"/>
                    <a:gd name="T3" fmla="*/ 0 h 395"/>
                    <a:gd name="T4" fmla="*/ 458 w 458"/>
                    <a:gd name="T5" fmla="*/ 395 h 395"/>
                    <a:gd name="T6" fmla="*/ 458 w 458"/>
                    <a:gd name="T7" fmla="*/ 395 h 395"/>
                    <a:gd name="T8" fmla="*/ 0 w 458"/>
                    <a:gd name="T9" fmla="*/ 0 h 395"/>
                  </a:gdLst>
                  <a:ahLst/>
                  <a:cxnLst>
                    <a:cxn ang="0">
                      <a:pos x="T0" y="T1"/>
                    </a:cxn>
                    <a:cxn ang="0">
                      <a:pos x="T2" y="T3"/>
                    </a:cxn>
                    <a:cxn ang="0">
                      <a:pos x="T4" y="T5"/>
                    </a:cxn>
                    <a:cxn ang="0">
                      <a:pos x="T6" y="T7"/>
                    </a:cxn>
                    <a:cxn ang="0">
                      <a:pos x="T8" y="T9"/>
                    </a:cxn>
                  </a:cxnLst>
                  <a:rect l="0" t="0" r="r" b="b"/>
                  <a:pathLst>
                    <a:path w="458" h="395">
                      <a:moveTo>
                        <a:pt x="0" y="0"/>
                      </a:moveTo>
                      <a:lnTo>
                        <a:pt x="0" y="0"/>
                      </a:lnTo>
                      <a:lnTo>
                        <a:pt x="458" y="395"/>
                      </a:lnTo>
                      <a:lnTo>
                        <a:pt x="458" y="395"/>
                      </a:lnTo>
                      <a:lnTo>
                        <a:pt x="0" y="0"/>
                      </a:lnTo>
                      <a:close/>
                    </a:path>
                  </a:pathLst>
                </a:custGeom>
                <a:solidFill>
                  <a:srgbClr val="AEADC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9" name="Freeform: Shape 14"/>
                <p:cNvSpPr/>
                <p:nvPr/>
              </p:nvSpPr>
              <p:spPr bwMode="auto">
                <a:xfrm>
                  <a:off x="4542" y="825"/>
                  <a:ext cx="458" cy="395"/>
                </a:xfrm>
                <a:custGeom>
                  <a:avLst/>
                  <a:gdLst>
                    <a:gd name="T0" fmla="*/ 0 w 458"/>
                    <a:gd name="T1" fmla="*/ 0 h 395"/>
                    <a:gd name="T2" fmla="*/ 0 w 458"/>
                    <a:gd name="T3" fmla="*/ 0 h 395"/>
                    <a:gd name="T4" fmla="*/ 458 w 458"/>
                    <a:gd name="T5" fmla="*/ 395 h 395"/>
                    <a:gd name="T6" fmla="*/ 458 w 458"/>
                    <a:gd name="T7" fmla="*/ 395 h 395"/>
                    <a:gd name="T8" fmla="*/ 0 w 458"/>
                    <a:gd name="T9" fmla="*/ 0 h 395"/>
                  </a:gdLst>
                  <a:ahLst/>
                  <a:cxnLst>
                    <a:cxn ang="0">
                      <a:pos x="T0" y="T1"/>
                    </a:cxn>
                    <a:cxn ang="0">
                      <a:pos x="T2" y="T3"/>
                    </a:cxn>
                    <a:cxn ang="0">
                      <a:pos x="T4" y="T5"/>
                    </a:cxn>
                    <a:cxn ang="0">
                      <a:pos x="T6" y="T7"/>
                    </a:cxn>
                    <a:cxn ang="0">
                      <a:pos x="T8" y="T9"/>
                    </a:cxn>
                  </a:cxnLst>
                  <a:rect l="0" t="0" r="r" b="b"/>
                  <a:pathLst>
                    <a:path w="458" h="395">
                      <a:moveTo>
                        <a:pt x="0" y="0"/>
                      </a:moveTo>
                      <a:lnTo>
                        <a:pt x="0" y="0"/>
                      </a:lnTo>
                      <a:lnTo>
                        <a:pt x="458" y="395"/>
                      </a:lnTo>
                      <a:lnTo>
                        <a:pt x="458" y="39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6" name="Freeform: Shape 20"/>
                <p:cNvSpPr/>
                <p:nvPr/>
              </p:nvSpPr>
              <p:spPr bwMode="auto">
                <a:xfrm>
                  <a:off x="3844" y="1950"/>
                  <a:ext cx="467" cy="1532"/>
                </a:xfrm>
                <a:custGeom>
                  <a:avLst/>
                  <a:gdLst>
                    <a:gd name="T0" fmla="*/ 0 w 467"/>
                    <a:gd name="T1" fmla="*/ 1532 h 1532"/>
                    <a:gd name="T2" fmla="*/ 0 w 467"/>
                    <a:gd name="T3" fmla="*/ 0 h 1532"/>
                    <a:gd name="T4" fmla="*/ 467 w 467"/>
                    <a:gd name="T5" fmla="*/ 366 h 1532"/>
                    <a:gd name="T6" fmla="*/ 467 w 467"/>
                    <a:gd name="T7" fmla="*/ 1532 h 1532"/>
                    <a:gd name="T8" fmla="*/ 0 w 467"/>
                    <a:gd name="T9" fmla="*/ 1532 h 1532"/>
                  </a:gdLst>
                  <a:ahLst/>
                  <a:cxnLst>
                    <a:cxn ang="0">
                      <a:pos x="T0" y="T1"/>
                    </a:cxn>
                    <a:cxn ang="0">
                      <a:pos x="T2" y="T3"/>
                    </a:cxn>
                    <a:cxn ang="0">
                      <a:pos x="T4" y="T5"/>
                    </a:cxn>
                    <a:cxn ang="0">
                      <a:pos x="T6" y="T7"/>
                    </a:cxn>
                    <a:cxn ang="0">
                      <a:pos x="T8" y="T9"/>
                    </a:cxn>
                  </a:cxnLst>
                  <a:rect l="0" t="0" r="r" b="b"/>
                  <a:pathLst>
                    <a:path w="467" h="1532">
                      <a:moveTo>
                        <a:pt x="0" y="1532"/>
                      </a:moveTo>
                      <a:lnTo>
                        <a:pt x="0" y="0"/>
                      </a:lnTo>
                      <a:lnTo>
                        <a:pt x="467" y="366"/>
                      </a:lnTo>
                      <a:lnTo>
                        <a:pt x="467" y="1532"/>
                      </a:lnTo>
                      <a:lnTo>
                        <a:pt x="0" y="153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8" name="Freeform: Shape 22"/>
                <p:cNvSpPr/>
                <p:nvPr/>
              </p:nvSpPr>
              <p:spPr bwMode="auto">
                <a:xfrm>
                  <a:off x="3617" y="3441"/>
                  <a:ext cx="917" cy="396"/>
                </a:xfrm>
                <a:custGeom>
                  <a:avLst/>
                  <a:gdLst>
                    <a:gd name="T0" fmla="*/ 458 w 917"/>
                    <a:gd name="T1" fmla="*/ 396 h 396"/>
                    <a:gd name="T2" fmla="*/ 917 w 917"/>
                    <a:gd name="T3" fmla="*/ 0 h 396"/>
                    <a:gd name="T4" fmla="*/ 458 w 917"/>
                    <a:gd name="T5" fmla="*/ 0 h 396"/>
                    <a:gd name="T6" fmla="*/ 0 w 917"/>
                    <a:gd name="T7" fmla="*/ 0 h 396"/>
                    <a:gd name="T8" fmla="*/ 458 w 917"/>
                    <a:gd name="T9" fmla="*/ 396 h 396"/>
                  </a:gdLst>
                  <a:ahLst/>
                  <a:cxnLst>
                    <a:cxn ang="0">
                      <a:pos x="T0" y="T1"/>
                    </a:cxn>
                    <a:cxn ang="0">
                      <a:pos x="T2" y="T3"/>
                    </a:cxn>
                    <a:cxn ang="0">
                      <a:pos x="T4" y="T5"/>
                    </a:cxn>
                    <a:cxn ang="0">
                      <a:pos x="T6" y="T7"/>
                    </a:cxn>
                    <a:cxn ang="0">
                      <a:pos x="T8" y="T9"/>
                    </a:cxn>
                  </a:cxnLst>
                  <a:rect l="0" t="0" r="r" b="b"/>
                  <a:pathLst>
                    <a:path w="917" h="396">
                      <a:moveTo>
                        <a:pt x="458" y="396"/>
                      </a:moveTo>
                      <a:lnTo>
                        <a:pt x="917" y="0"/>
                      </a:lnTo>
                      <a:lnTo>
                        <a:pt x="458" y="0"/>
                      </a:lnTo>
                      <a:lnTo>
                        <a:pt x="0" y="0"/>
                      </a:lnTo>
                      <a:lnTo>
                        <a:pt x="458" y="39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9" name="Freeform: Shape 23"/>
                <p:cNvSpPr/>
                <p:nvPr/>
              </p:nvSpPr>
              <p:spPr bwMode="auto">
                <a:xfrm>
                  <a:off x="3617" y="3441"/>
                  <a:ext cx="917" cy="396"/>
                </a:xfrm>
                <a:custGeom>
                  <a:avLst/>
                  <a:gdLst>
                    <a:gd name="T0" fmla="*/ 917 w 917"/>
                    <a:gd name="T1" fmla="*/ 0 h 396"/>
                    <a:gd name="T2" fmla="*/ 917 w 917"/>
                    <a:gd name="T3" fmla="*/ 0 h 396"/>
                    <a:gd name="T4" fmla="*/ 458 w 917"/>
                    <a:gd name="T5" fmla="*/ 396 h 396"/>
                    <a:gd name="T6" fmla="*/ 0 w 917"/>
                    <a:gd name="T7" fmla="*/ 0 h 396"/>
                    <a:gd name="T8" fmla="*/ 0 w 917"/>
                    <a:gd name="T9" fmla="*/ 0 h 396"/>
                    <a:gd name="T10" fmla="*/ 458 w 917"/>
                    <a:gd name="T11" fmla="*/ 396 h 396"/>
                    <a:gd name="T12" fmla="*/ 917 w 917"/>
                    <a:gd name="T13" fmla="*/ 0 h 396"/>
                  </a:gdLst>
                  <a:ahLst/>
                  <a:cxnLst>
                    <a:cxn ang="0">
                      <a:pos x="T0" y="T1"/>
                    </a:cxn>
                    <a:cxn ang="0">
                      <a:pos x="T2" y="T3"/>
                    </a:cxn>
                    <a:cxn ang="0">
                      <a:pos x="T4" y="T5"/>
                    </a:cxn>
                    <a:cxn ang="0">
                      <a:pos x="T6" y="T7"/>
                    </a:cxn>
                    <a:cxn ang="0">
                      <a:pos x="T8" y="T9"/>
                    </a:cxn>
                    <a:cxn ang="0">
                      <a:pos x="T10" y="T11"/>
                    </a:cxn>
                    <a:cxn ang="0">
                      <a:pos x="T12" y="T13"/>
                    </a:cxn>
                  </a:cxnLst>
                  <a:rect l="0" t="0" r="r" b="b"/>
                  <a:pathLst>
                    <a:path w="917" h="396">
                      <a:moveTo>
                        <a:pt x="917" y="0"/>
                      </a:moveTo>
                      <a:lnTo>
                        <a:pt x="917" y="0"/>
                      </a:lnTo>
                      <a:lnTo>
                        <a:pt x="458" y="396"/>
                      </a:lnTo>
                      <a:lnTo>
                        <a:pt x="0" y="0"/>
                      </a:lnTo>
                      <a:lnTo>
                        <a:pt x="0" y="0"/>
                      </a:lnTo>
                      <a:lnTo>
                        <a:pt x="458" y="396"/>
                      </a:lnTo>
                      <a:lnTo>
                        <a:pt x="917" y="0"/>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0" name="Freeform: Shape 24"/>
                <p:cNvSpPr/>
                <p:nvPr/>
              </p:nvSpPr>
              <p:spPr bwMode="auto">
                <a:xfrm>
                  <a:off x="3617" y="3441"/>
                  <a:ext cx="917" cy="396"/>
                </a:xfrm>
                <a:custGeom>
                  <a:avLst/>
                  <a:gdLst>
                    <a:gd name="T0" fmla="*/ 917 w 917"/>
                    <a:gd name="T1" fmla="*/ 0 h 396"/>
                    <a:gd name="T2" fmla="*/ 917 w 917"/>
                    <a:gd name="T3" fmla="*/ 0 h 396"/>
                    <a:gd name="T4" fmla="*/ 458 w 917"/>
                    <a:gd name="T5" fmla="*/ 396 h 396"/>
                    <a:gd name="T6" fmla="*/ 0 w 917"/>
                    <a:gd name="T7" fmla="*/ 0 h 396"/>
                    <a:gd name="T8" fmla="*/ 0 w 917"/>
                    <a:gd name="T9" fmla="*/ 0 h 396"/>
                    <a:gd name="T10" fmla="*/ 458 w 917"/>
                    <a:gd name="T11" fmla="*/ 396 h 396"/>
                    <a:gd name="T12" fmla="*/ 917 w 917"/>
                    <a:gd name="T13" fmla="*/ 0 h 396"/>
                  </a:gdLst>
                  <a:ahLst/>
                  <a:cxnLst>
                    <a:cxn ang="0">
                      <a:pos x="T0" y="T1"/>
                    </a:cxn>
                    <a:cxn ang="0">
                      <a:pos x="T2" y="T3"/>
                    </a:cxn>
                    <a:cxn ang="0">
                      <a:pos x="T4" y="T5"/>
                    </a:cxn>
                    <a:cxn ang="0">
                      <a:pos x="T6" y="T7"/>
                    </a:cxn>
                    <a:cxn ang="0">
                      <a:pos x="T8" y="T9"/>
                    </a:cxn>
                    <a:cxn ang="0">
                      <a:pos x="T10" y="T11"/>
                    </a:cxn>
                    <a:cxn ang="0">
                      <a:pos x="T12" y="T13"/>
                    </a:cxn>
                  </a:cxnLst>
                  <a:rect l="0" t="0" r="r" b="b"/>
                  <a:pathLst>
                    <a:path w="917" h="396">
                      <a:moveTo>
                        <a:pt x="917" y="0"/>
                      </a:moveTo>
                      <a:lnTo>
                        <a:pt x="917" y="0"/>
                      </a:lnTo>
                      <a:lnTo>
                        <a:pt x="458" y="396"/>
                      </a:lnTo>
                      <a:lnTo>
                        <a:pt x="0" y="0"/>
                      </a:lnTo>
                      <a:lnTo>
                        <a:pt x="0" y="0"/>
                      </a:lnTo>
                      <a:lnTo>
                        <a:pt x="458" y="396"/>
                      </a:lnTo>
                      <a:lnTo>
                        <a:pt x="9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1" name="Freeform: Shape 25"/>
                <p:cNvSpPr/>
                <p:nvPr/>
              </p:nvSpPr>
              <p:spPr bwMode="auto">
                <a:xfrm>
                  <a:off x="3617" y="1950"/>
                  <a:ext cx="917" cy="1491"/>
                </a:xfrm>
                <a:custGeom>
                  <a:avLst/>
                  <a:gdLst>
                    <a:gd name="T0" fmla="*/ 227 w 917"/>
                    <a:gd name="T1" fmla="*/ 1491 h 1491"/>
                    <a:gd name="T2" fmla="*/ 0 w 917"/>
                    <a:gd name="T3" fmla="*/ 1491 h 1491"/>
                    <a:gd name="T4" fmla="*/ 227 w 917"/>
                    <a:gd name="T5" fmla="*/ 1491 h 1491"/>
                    <a:gd name="T6" fmla="*/ 227 w 917"/>
                    <a:gd name="T7" fmla="*/ 1491 h 1491"/>
                    <a:gd name="T8" fmla="*/ 227 w 917"/>
                    <a:gd name="T9" fmla="*/ 0 h 1491"/>
                    <a:gd name="T10" fmla="*/ 227 w 917"/>
                    <a:gd name="T11" fmla="*/ 0 h 1491"/>
                    <a:gd name="T12" fmla="*/ 694 w 917"/>
                    <a:gd name="T13" fmla="*/ 366 h 1491"/>
                    <a:gd name="T14" fmla="*/ 694 w 917"/>
                    <a:gd name="T15" fmla="*/ 1491 h 1491"/>
                    <a:gd name="T16" fmla="*/ 917 w 917"/>
                    <a:gd name="T17" fmla="*/ 1491 h 1491"/>
                    <a:gd name="T18" fmla="*/ 917 w 917"/>
                    <a:gd name="T19" fmla="*/ 1491 h 1491"/>
                    <a:gd name="T20" fmla="*/ 694 w 917"/>
                    <a:gd name="T21" fmla="*/ 1491 h 1491"/>
                    <a:gd name="T22" fmla="*/ 694 w 917"/>
                    <a:gd name="T23" fmla="*/ 366 h 1491"/>
                    <a:gd name="T24" fmla="*/ 227 w 917"/>
                    <a:gd name="T25"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7" h="1491">
                      <a:moveTo>
                        <a:pt x="227" y="1491"/>
                      </a:moveTo>
                      <a:lnTo>
                        <a:pt x="0" y="1491"/>
                      </a:lnTo>
                      <a:lnTo>
                        <a:pt x="227" y="1491"/>
                      </a:lnTo>
                      <a:lnTo>
                        <a:pt x="227" y="1491"/>
                      </a:lnTo>
                      <a:close/>
                      <a:moveTo>
                        <a:pt x="227" y="0"/>
                      </a:moveTo>
                      <a:lnTo>
                        <a:pt x="227" y="0"/>
                      </a:lnTo>
                      <a:lnTo>
                        <a:pt x="694" y="366"/>
                      </a:lnTo>
                      <a:lnTo>
                        <a:pt x="694" y="1491"/>
                      </a:lnTo>
                      <a:lnTo>
                        <a:pt x="917" y="1491"/>
                      </a:lnTo>
                      <a:lnTo>
                        <a:pt x="917" y="1491"/>
                      </a:lnTo>
                      <a:lnTo>
                        <a:pt x="694" y="1491"/>
                      </a:lnTo>
                      <a:lnTo>
                        <a:pt x="694" y="366"/>
                      </a:lnTo>
                      <a:lnTo>
                        <a:pt x="227" y="0"/>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2" name="Freeform: Shape 26"/>
                <p:cNvSpPr/>
                <p:nvPr/>
              </p:nvSpPr>
              <p:spPr bwMode="auto">
                <a:xfrm>
                  <a:off x="3617" y="1950"/>
                  <a:ext cx="917" cy="1491"/>
                </a:xfrm>
                <a:custGeom>
                  <a:avLst/>
                  <a:gdLst>
                    <a:gd name="T0" fmla="*/ 227 w 917"/>
                    <a:gd name="T1" fmla="*/ 1491 h 1491"/>
                    <a:gd name="T2" fmla="*/ 0 w 917"/>
                    <a:gd name="T3" fmla="*/ 1491 h 1491"/>
                    <a:gd name="T4" fmla="*/ 227 w 917"/>
                    <a:gd name="T5" fmla="*/ 1491 h 1491"/>
                    <a:gd name="T6" fmla="*/ 227 w 917"/>
                    <a:gd name="T7" fmla="*/ 1491 h 1491"/>
                    <a:gd name="T8" fmla="*/ 227 w 917"/>
                    <a:gd name="T9" fmla="*/ 0 h 1491"/>
                    <a:gd name="T10" fmla="*/ 227 w 917"/>
                    <a:gd name="T11" fmla="*/ 0 h 1491"/>
                    <a:gd name="T12" fmla="*/ 694 w 917"/>
                    <a:gd name="T13" fmla="*/ 366 h 1491"/>
                    <a:gd name="T14" fmla="*/ 694 w 917"/>
                    <a:gd name="T15" fmla="*/ 1491 h 1491"/>
                    <a:gd name="T16" fmla="*/ 917 w 917"/>
                    <a:gd name="T17" fmla="*/ 1491 h 1491"/>
                    <a:gd name="T18" fmla="*/ 917 w 917"/>
                    <a:gd name="T19" fmla="*/ 1491 h 1491"/>
                    <a:gd name="T20" fmla="*/ 694 w 917"/>
                    <a:gd name="T21" fmla="*/ 1491 h 1491"/>
                    <a:gd name="T22" fmla="*/ 694 w 917"/>
                    <a:gd name="T23" fmla="*/ 366 h 1491"/>
                    <a:gd name="T24" fmla="*/ 227 w 917"/>
                    <a:gd name="T25"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7" h="1491">
                      <a:moveTo>
                        <a:pt x="227" y="1491"/>
                      </a:moveTo>
                      <a:lnTo>
                        <a:pt x="0" y="1491"/>
                      </a:lnTo>
                      <a:lnTo>
                        <a:pt x="227" y="1491"/>
                      </a:lnTo>
                      <a:lnTo>
                        <a:pt x="227" y="1491"/>
                      </a:lnTo>
                      <a:moveTo>
                        <a:pt x="227" y="0"/>
                      </a:moveTo>
                      <a:lnTo>
                        <a:pt x="227" y="0"/>
                      </a:lnTo>
                      <a:lnTo>
                        <a:pt x="694" y="366"/>
                      </a:lnTo>
                      <a:lnTo>
                        <a:pt x="694" y="1491"/>
                      </a:lnTo>
                      <a:lnTo>
                        <a:pt x="917" y="1491"/>
                      </a:lnTo>
                      <a:lnTo>
                        <a:pt x="917" y="1491"/>
                      </a:lnTo>
                      <a:lnTo>
                        <a:pt x="694" y="1491"/>
                      </a:lnTo>
                      <a:lnTo>
                        <a:pt x="694" y="366"/>
                      </a:lnTo>
                      <a:lnTo>
                        <a:pt x="22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7" name="Freeform: Shape 31"/>
                <p:cNvSpPr/>
                <p:nvPr/>
              </p:nvSpPr>
              <p:spPr bwMode="auto">
                <a:xfrm>
                  <a:off x="3378" y="1426"/>
                  <a:ext cx="466" cy="1591"/>
                </a:xfrm>
                <a:custGeom>
                  <a:avLst/>
                  <a:gdLst>
                    <a:gd name="T0" fmla="*/ 466 w 466"/>
                    <a:gd name="T1" fmla="*/ 0 h 1591"/>
                    <a:gd name="T2" fmla="*/ 466 w 466"/>
                    <a:gd name="T3" fmla="*/ 1591 h 1591"/>
                    <a:gd name="T4" fmla="*/ 0 w 466"/>
                    <a:gd name="T5" fmla="*/ 1224 h 1591"/>
                    <a:gd name="T6" fmla="*/ 0 w 466"/>
                    <a:gd name="T7" fmla="*/ 0 h 1591"/>
                    <a:gd name="T8" fmla="*/ 466 w 466"/>
                    <a:gd name="T9" fmla="*/ 0 h 1591"/>
                  </a:gdLst>
                  <a:ahLst/>
                  <a:cxnLst>
                    <a:cxn ang="0">
                      <a:pos x="T0" y="T1"/>
                    </a:cxn>
                    <a:cxn ang="0">
                      <a:pos x="T2" y="T3"/>
                    </a:cxn>
                    <a:cxn ang="0">
                      <a:pos x="T4" y="T5"/>
                    </a:cxn>
                    <a:cxn ang="0">
                      <a:pos x="T6" y="T7"/>
                    </a:cxn>
                    <a:cxn ang="0">
                      <a:pos x="T8" y="T9"/>
                    </a:cxn>
                  </a:cxnLst>
                  <a:rect l="0" t="0" r="r" b="b"/>
                  <a:pathLst>
                    <a:path w="466" h="1590">
                      <a:moveTo>
                        <a:pt x="466" y="0"/>
                      </a:moveTo>
                      <a:lnTo>
                        <a:pt x="466" y="1591"/>
                      </a:lnTo>
                      <a:lnTo>
                        <a:pt x="0" y="1224"/>
                      </a:lnTo>
                      <a:lnTo>
                        <a:pt x="0" y="0"/>
                      </a:lnTo>
                      <a:lnTo>
                        <a:pt x="46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9" name="Freeform: Shape 33"/>
                <p:cNvSpPr/>
                <p:nvPr/>
              </p:nvSpPr>
              <p:spPr bwMode="auto">
                <a:xfrm>
                  <a:off x="3151" y="1072"/>
                  <a:ext cx="920" cy="396"/>
                </a:xfrm>
                <a:custGeom>
                  <a:avLst/>
                  <a:gdLst>
                    <a:gd name="T0" fmla="*/ 462 w 920"/>
                    <a:gd name="T1" fmla="*/ 0 h 396"/>
                    <a:gd name="T2" fmla="*/ 0 w 920"/>
                    <a:gd name="T3" fmla="*/ 396 h 396"/>
                    <a:gd name="T4" fmla="*/ 462 w 920"/>
                    <a:gd name="T5" fmla="*/ 396 h 396"/>
                    <a:gd name="T6" fmla="*/ 920 w 920"/>
                    <a:gd name="T7" fmla="*/ 396 h 396"/>
                    <a:gd name="T8" fmla="*/ 462 w 920"/>
                    <a:gd name="T9" fmla="*/ 0 h 396"/>
                  </a:gdLst>
                  <a:ahLst/>
                  <a:cxnLst>
                    <a:cxn ang="0">
                      <a:pos x="T0" y="T1"/>
                    </a:cxn>
                    <a:cxn ang="0">
                      <a:pos x="T2" y="T3"/>
                    </a:cxn>
                    <a:cxn ang="0">
                      <a:pos x="T4" y="T5"/>
                    </a:cxn>
                    <a:cxn ang="0">
                      <a:pos x="T6" y="T7"/>
                    </a:cxn>
                    <a:cxn ang="0">
                      <a:pos x="T8" y="T9"/>
                    </a:cxn>
                  </a:cxnLst>
                  <a:rect l="0" t="0" r="r" b="b"/>
                  <a:pathLst>
                    <a:path w="920" h="396">
                      <a:moveTo>
                        <a:pt x="462" y="0"/>
                      </a:moveTo>
                      <a:lnTo>
                        <a:pt x="0" y="396"/>
                      </a:lnTo>
                      <a:lnTo>
                        <a:pt x="462" y="396"/>
                      </a:lnTo>
                      <a:lnTo>
                        <a:pt x="920" y="396"/>
                      </a:lnTo>
                      <a:lnTo>
                        <a:pt x="46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04" name="Freeform: Shape 38"/>
                <p:cNvSpPr/>
                <p:nvPr/>
              </p:nvSpPr>
              <p:spPr bwMode="auto">
                <a:xfrm>
                  <a:off x="2916" y="2007"/>
                  <a:ext cx="462" cy="1768"/>
                </a:xfrm>
                <a:custGeom>
                  <a:avLst/>
                  <a:gdLst>
                    <a:gd name="T0" fmla="*/ 462 w 462"/>
                    <a:gd name="T1" fmla="*/ 1768 h 1768"/>
                    <a:gd name="T2" fmla="*/ 462 w 462"/>
                    <a:gd name="T3" fmla="*/ 0 h 1768"/>
                    <a:gd name="T4" fmla="*/ 0 w 462"/>
                    <a:gd name="T5" fmla="*/ 367 h 1768"/>
                    <a:gd name="T6" fmla="*/ 0 w 462"/>
                    <a:gd name="T7" fmla="*/ 1768 h 1768"/>
                    <a:gd name="T8" fmla="*/ 462 w 462"/>
                    <a:gd name="T9" fmla="*/ 1768 h 1768"/>
                  </a:gdLst>
                  <a:ahLst/>
                  <a:cxnLst>
                    <a:cxn ang="0">
                      <a:pos x="T0" y="T1"/>
                    </a:cxn>
                    <a:cxn ang="0">
                      <a:pos x="T2" y="T3"/>
                    </a:cxn>
                    <a:cxn ang="0">
                      <a:pos x="T4" y="T5"/>
                    </a:cxn>
                    <a:cxn ang="0">
                      <a:pos x="T6" y="T7"/>
                    </a:cxn>
                    <a:cxn ang="0">
                      <a:pos x="T8" y="T9"/>
                    </a:cxn>
                  </a:cxnLst>
                  <a:rect l="0" t="0" r="r" b="b"/>
                  <a:pathLst>
                    <a:path w="462" h="1768">
                      <a:moveTo>
                        <a:pt x="462" y="1768"/>
                      </a:moveTo>
                      <a:lnTo>
                        <a:pt x="462" y="0"/>
                      </a:lnTo>
                      <a:lnTo>
                        <a:pt x="0" y="367"/>
                      </a:lnTo>
                      <a:lnTo>
                        <a:pt x="0" y="1768"/>
                      </a:lnTo>
                      <a:lnTo>
                        <a:pt x="462" y="176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06" name="Freeform: Shape 40"/>
                <p:cNvSpPr/>
                <p:nvPr/>
              </p:nvSpPr>
              <p:spPr bwMode="auto">
                <a:xfrm>
                  <a:off x="2689" y="3729"/>
                  <a:ext cx="916" cy="396"/>
                </a:xfrm>
                <a:custGeom>
                  <a:avLst/>
                  <a:gdLst>
                    <a:gd name="T0" fmla="*/ 458 w 916"/>
                    <a:gd name="T1" fmla="*/ 396 h 396"/>
                    <a:gd name="T2" fmla="*/ 0 w 916"/>
                    <a:gd name="T3" fmla="*/ 0 h 396"/>
                    <a:gd name="T4" fmla="*/ 458 w 916"/>
                    <a:gd name="T5" fmla="*/ 0 h 396"/>
                    <a:gd name="T6" fmla="*/ 916 w 916"/>
                    <a:gd name="T7" fmla="*/ 0 h 396"/>
                    <a:gd name="T8" fmla="*/ 458 w 916"/>
                    <a:gd name="T9" fmla="*/ 396 h 396"/>
                  </a:gdLst>
                  <a:ahLst/>
                  <a:cxnLst>
                    <a:cxn ang="0">
                      <a:pos x="T0" y="T1"/>
                    </a:cxn>
                    <a:cxn ang="0">
                      <a:pos x="T2" y="T3"/>
                    </a:cxn>
                    <a:cxn ang="0">
                      <a:pos x="T4" y="T5"/>
                    </a:cxn>
                    <a:cxn ang="0">
                      <a:pos x="T6" y="T7"/>
                    </a:cxn>
                    <a:cxn ang="0">
                      <a:pos x="T8" y="T9"/>
                    </a:cxn>
                  </a:cxnLst>
                  <a:rect l="0" t="0" r="r" b="b"/>
                  <a:pathLst>
                    <a:path w="916" h="396">
                      <a:moveTo>
                        <a:pt x="458" y="396"/>
                      </a:moveTo>
                      <a:lnTo>
                        <a:pt x="0" y="0"/>
                      </a:lnTo>
                      <a:lnTo>
                        <a:pt x="458" y="0"/>
                      </a:lnTo>
                      <a:lnTo>
                        <a:pt x="916" y="0"/>
                      </a:lnTo>
                      <a:lnTo>
                        <a:pt x="458" y="39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07" name="Freeform: Shape 41"/>
                <p:cNvSpPr/>
                <p:nvPr/>
              </p:nvSpPr>
              <p:spPr bwMode="auto">
                <a:xfrm>
                  <a:off x="3147" y="3729"/>
                  <a:ext cx="458" cy="396"/>
                </a:xfrm>
                <a:custGeom>
                  <a:avLst/>
                  <a:gdLst>
                    <a:gd name="T0" fmla="*/ 458 w 458"/>
                    <a:gd name="T1" fmla="*/ 0 h 396"/>
                    <a:gd name="T2" fmla="*/ 0 w 458"/>
                    <a:gd name="T3" fmla="*/ 396 h 396"/>
                    <a:gd name="T4" fmla="*/ 396 w 458"/>
                    <a:gd name="T5" fmla="*/ 58 h 396"/>
                    <a:gd name="T6" fmla="*/ 458 w 458"/>
                    <a:gd name="T7" fmla="*/ 0 h 396"/>
                  </a:gdLst>
                  <a:ahLst/>
                  <a:cxnLst>
                    <a:cxn ang="0">
                      <a:pos x="T0" y="T1"/>
                    </a:cxn>
                    <a:cxn ang="0">
                      <a:pos x="T2" y="T3"/>
                    </a:cxn>
                    <a:cxn ang="0">
                      <a:pos x="T4" y="T5"/>
                    </a:cxn>
                    <a:cxn ang="0">
                      <a:pos x="T6" y="T7"/>
                    </a:cxn>
                  </a:cxnLst>
                  <a:rect l="0" t="0" r="r" b="b"/>
                  <a:pathLst>
                    <a:path w="458" h="396">
                      <a:moveTo>
                        <a:pt x="458" y="0"/>
                      </a:moveTo>
                      <a:lnTo>
                        <a:pt x="0" y="396"/>
                      </a:lnTo>
                      <a:lnTo>
                        <a:pt x="396" y="58"/>
                      </a:lnTo>
                      <a:lnTo>
                        <a:pt x="458" y="0"/>
                      </a:lnTo>
                      <a:close/>
                    </a:path>
                  </a:pathLst>
                </a:custGeom>
                <a:solidFill>
                  <a:srgbClr val="A6A5C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414" name="矩形 413"/>
              <p:cNvSpPr/>
              <p:nvPr/>
            </p:nvSpPr>
            <p:spPr>
              <a:xfrm>
                <a:off x="9907" y="5555"/>
                <a:ext cx="2903" cy="691"/>
              </a:xfrm>
              <a:prstGeom prst="rect">
                <a:avLst/>
              </a:prstGeom>
            </p:spPr>
            <p:txBody>
              <a:bodyPr wrap="square" lIns="68580" tIns="34290" rIns="68580" bIns="34290">
                <a:spAutoFit/>
                <a:scene3d>
                  <a:camera prst="orthographicFront"/>
                  <a:lightRig rig="threePt" dir="t"/>
                </a:scene3d>
                <a:sp3d contourW="12700"/>
              </a:bodyPr>
              <a:lstStyle/>
              <a:p>
                <a:pPr algn="just">
                  <a:lnSpc>
                    <a:spcPct val="120000"/>
                  </a:lnSpc>
                </a:pPr>
                <a:r>
                  <a:rPr lang="zh-CN" altLang="en-US" sz="1400">
                    <a:solidFill>
                      <a:srgbClr val="333333"/>
                    </a:solidFill>
                    <a:latin typeface="思源黑体 Light" panose="020B0300000000000000" charset="-122"/>
                    <a:ea typeface="思源黑体 Light" panose="020B0300000000000000" charset="-122"/>
                    <a:sym typeface="微软雅黑" panose="020B0503020204020204" pitchFamily="34" charset="-122"/>
                  </a:rPr>
                  <a:t>上述症状和体征可经治疗缓解或自行缓解。</a:t>
                </a:r>
              </a:p>
            </p:txBody>
          </p:sp>
          <p:sp>
            <p:nvSpPr>
              <p:cNvPr id="415" name="矩形 414"/>
              <p:cNvSpPr/>
              <p:nvPr/>
            </p:nvSpPr>
            <p:spPr>
              <a:xfrm>
                <a:off x="1152" y="2053"/>
                <a:ext cx="2619" cy="999"/>
              </a:xfrm>
              <a:prstGeom prst="rect">
                <a:avLst/>
              </a:prstGeom>
            </p:spPr>
            <p:txBody>
              <a:bodyPr wrap="square" lIns="68580" tIns="34290" rIns="68580" bIns="34290">
                <a:spAutoFit/>
                <a:scene3d>
                  <a:camera prst="orthographicFront"/>
                  <a:lightRig rig="threePt" dir="t"/>
                </a:scene3d>
                <a:sp3d contourW="12700"/>
              </a:bodyPr>
              <a:lstStyle/>
              <a:p>
                <a:pPr algn="r">
                  <a:lnSpc>
                    <a:spcPct val="120000"/>
                  </a:lnSpc>
                </a:pPr>
                <a:r>
                  <a:rPr lang="zh-CN" altLang="en-US" sz="1400">
                    <a:solidFill>
                      <a:srgbClr val="333333"/>
                    </a:solidFill>
                    <a:latin typeface="思源黑体 Light" panose="020B0300000000000000" charset="-122"/>
                    <a:ea typeface="思源黑体 Light" panose="020B0300000000000000" charset="-122"/>
                    <a:sym typeface="微软雅黑" panose="020B0503020204020204" pitchFamily="34" charset="-122"/>
                  </a:rPr>
                  <a:t>发作时双肺闻及散在或弥漫性，以呼气相为主的哮鸣音，呼气相延长。</a:t>
                </a:r>
              </a:p>
            </p:txBody>
          </p:sp>
          <p:sp>
            <p:nvSpPr>
              <p:cNvPr id="416" name="矩形 415"/>
              <p:cNvSpPr/>
              <p:nvPr/>
            </p:nvSpPr>
            <p:spPr>
              <a:xfrm>
                <a:off x="1288" y="4823"/>
                <a:ext cx="2481" cy="693"/>
              </a:xfrm>
              <a:prstGeom prst="rect">
                <a:avLst/>
              </a:prstGeom>
            </p:spPr>
            <p:txBody>
              <a:bodyPr wrap="square" lIns="68580" tIns="34290" rIns="68580" bIns="34290">
                <a:spAutoFit/>
                <a:scene3d>
                  <a:camera prst="orthographicFront"/>
                  <a:lightRig rig="threePt" dir="t"/>
                </a:scene3d>
                <a:sp3d contourW="12700"/>
              </a:bodyPr>
              <a:lstStyle/>
              <a:p>
                <a:pPr algn="r">
                  <a:lnSpc>
                    <a:spcPct val="120000"/>
                  </a:lnSpc>
                </a:pPr>
                <a:r>
                  <a:rPr lang="zh-CN" altLang="en-US" sz="1400">
                    <a:solidFill>
                      <a:srgbClr val="333333"/>
                    </a:solidFill>
                    <a:latin typeface="思源黑体 Light" panose="020B0300000000000000" charset="-122"/>
                    <a:ea typeface="思源黑体 Light" panose="020B0300000000000000" charset="-122"/>
                    <a:sym typeface="微软雅黑" panose="020B0503020204020204" pitchFamily="34" charset="-122"/>
                  </a:rPr>
                  <a:t>除其他疾病所引起的喘息、气急、胸闷和咳嗽。</a:t>
                </a:r>
              </a:p>
            </p:txBody>
          </p:sp>
        </p:grpSp>
        <p:sp>
          <p:nvSpPr>
            <p:cNvPr id="420" name="Freeform: Shape 16"/>
            <p:cNvSpPr/>
            <p:nvPr/>
          </p:nvSpPr>
          <p:spPr bwMode="auto">
            <a:xfrm rot="5400000">
              <a:off x="10005" y="5378"/>
              <a:ext cx="951" cy="5216"/>
            </a:xfrm>
            <a:custGeom>
              <a:avLst/>
              <a:gdLst>
                <a:gd name="T0" fmla="*/ 462 w 462"/>
                <a:gd name="T1" fmla="*/ 0 h 2027"/>
                <a:gd name="T2" fmla="*/ 231 w 462"/>
                <a:gd name="T3" fmla="*/ 0 h 2027"/>
                <a:gd name="T4" fmla="*/ 0 w 462"/>
                <a:gd name="T5" fmla="*/ 0 h 2027"/>
                <a:gd name="T6" fmla="*/ 0 w 462"/>
                <a:gd name="T7" fmla="*/ 2027 h 2027"/>
                <a:gd name="T8" fmla="*/ 462 w 462"/>
                <a:gd name="T9" fmla="*/ 1661 h 2027"/>
                <a:gd name="T10" fmla="*/ 462 w 462"/>
                <a:gd name="T11" fmla="*/ 0 h 2027"/>
              </a:gdLst>
              <a:ahLst/>
              <a:cxnLst>
                <a:cxn ang="0">
                  <a:pos x="T0" y="T1"/>
                </a:cxn>
                <a:cxn ang="0">
                  <a:pos x="T2" y="T3"/>
                </a:cxn>
                <a:cxn ang="0">
                  <a:pos x="T4" y="T5"/>
                </a:cxn>
                <a:cxn ang="0">
                  <a:pos x="T6" y="T7"/>
                </a:cxn>
                <a:cxn ang="0">
                  <a:pos x="T8" y="T9"/>
                </a:cxn>
                <a:cxn ang="0">
                  <a:pos x="T10" y="T11"/>
                </a:cxn>
              </a:cxnLst>
              <a:rect l="0" t="0" r="r" b="b"/>
              <a:pathLst>
                <a:path w="462" h="2027">
                  <a:moveTo>
                    <a:pt x="462" y="0"/>
                  </a:moveTo>
                  <a:lnTo>
                    <a:pt x="231" y="0"/>
                  </a:lnTo>
                  <a:lnTo>
                    <a:pt x="0" y="0"/>
                  </a:lnTo>
                  <a:lnTo>
                    <a:pt x="0" y="2027"/>
                  </a:lnTo>
                  <a:lnTo>
                    <a:pt x="462" y="1661"/>
                  </a:lnTo>
                  <a:lnTo>
                    <a:pt x="462" y="0"/>
                  </a:lnTo>
                </a:path>
              </a:pathLst>
            </a:custGeom>
            <a:solidFill>
              <a:srgbClr val="3967A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21" name="Freeform: Shape 18"/>
            <p:cNvSpPr/>
            <p:nvPr/>
          </p:nvSpPr>
          <p:spPr bwMode="auto">
            <a:xfrm rot="5400000">
              <a:off x="12621" y="7486"/>
              <a:ext cx="1886" cy="1016"/>
            </a:xfrm>
            <a:custGeom>
              <a:avLst/>
              <a:gdLst>
                <a:gd name="T0" fmla="*/ 458 w 916"/>
                <a:gd name="T1" fmla="*/ 0 h 395"/>
                <a:gd name="T2" fmla="*/ 458 w 916"/>
                <a:gd name="T3" fmla="*/ 0 h 395"/>
                <a:gd name="T4" fmla="*/ 210 w 916"/>
                <a:gd name="T5" fmla="*/ 214 h 395"/>
                <a:gd name="T6" fmla="*/ 0 w 916"/>
                <a:gd name="T7" fmla="*/ 395 h 395"/>
                <a:gd name="T8" fmla="*/ 227 w 916"/>
                <a:gd name="T9" fmla="*/ 395 h 395"/>
                <a:gd name="T10" fmla="*/ 458 w 916"/>
                <a:gd name="T11" fmla="*/ 395 h 395"/>
                <a:gd name="T12" fmla="*/ 689 w 916"/>
                <a:gd name="T13" fmla="*/ 395 h 395"/>
                <a:gd name="T14" fmla="*/ 916 w 916"/>
                <a:gd name="T15" fmla="*/ 395 h 395"/>
                <a:gd name="T16" fmla="*/ 458 w 916"/>
                <a:gd name="T17" fmla="*/ 0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6" h="395">
                  <a:moveTo>
                    <a:pt x="458" y="0"/>
                  </a:moveTo>
                  <a:lnTo>
                    <a:pt x="458" y="0"/>
                  </a:lnTo>
                  <a:lnTo>
                    <a:pt x="210" y="214"/>
                  </a:lnTo>
                  <a:lnTo>
                    <a:pt x="0" y="395"/>
                  </a:lnTo>
                  <a:lnTo>
                    <a:pt x="227" y="395"/>
                  </a:lnTo>
                  <a:lnTo>
                    <a:pt x="458" y="395"/>
                  </a:lnTo>
                  <a:lnTo>
                    <a:pt x="689" y="395"/>
                  </a:lnTo>
                  <a:lnTo>
                    <a:pt x="916" y="395"/>
                  </a:lnTo>
                  <a:lnTo>
                    <a:pt x="458" y="0"/>
                  </a:lnTo>
                </a:path>
              </a:pathLst>
            </a:custGeom>
            <a:solidFill>
              <a:srgbClr val="3967A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22" name="Freeform: Shape 28"/>
            <p:cNvSpPr/>
            <p:nvPr/>
          </p:nvSpPr>
          <p:spPr bwMode="auto">
            <a:xfrm rot="5400000">
              <a:off x="8811" y="5111"/>
              <a:ext cx="962" cy="3836"/>
            </a:xfrm>
            <a:custGeom>
              <a:avLst/>
              <a:gdLst>
                <a:gd name="T0" fmla="*/ 0 w 467"/>
                <a:gd name="T1" fmla="*/ 0 h 1491"/>
                <a:gd name="T2" fmla="*/ 0 w 467"/>
                <a:gd name="T3" fmla="*/ 1491 h 1491"/>
                <a:gd name="T4" fmla="*/ 0 w 467"/>
                <a:gd name="T5" fmla="*/ 1491 h 1491"/>
                <a:gd name="T6" fmla="*/ 231 w 467"/>
                <a:gd name="T7" fmla="*/ 1491 h 1491"/>
                <a:gd name="T8" fmla="*/ 467 w 467"/>
                <a:gd name="T9" fmla="*/ 1491 h 1491"/>
                <a:gd name="T10" fmla="*/ 467 w 467"/>
                <a:gd name="T11" fmla="*/ 366 h 1491"/>
                <a:gd name="T12" fmla="*/ 0 w 467"/>
                <a:gd name="T13" fmla="*/ 0 h 1491"/>
              </a:gdLst>
              <a:ahLst/>
              <a:cxnLst>
                <a:cxn ang="0">
                  <a:pos x="T0" y="T1"/>
                </a:cxn>
                <a:cxn ang="0">
                  <a:pos x="T2" y="T3"/>
                </a:cxn>
                <a:cxn ang="0">
                  <a:pos x="T4" y="T5"/>
                </a:cxn>
                <a:cxn ang="0">
                  <a:pos x="T6" y="T7"/>
                </a:cxn>
                <a:cxn ang="0">
                  <a:pos x="T8" y="T9"/>
                </a:cxn>
                <a:cxn ang="0">
                  <a:pos x="T10" y="T11"/>
                </a:cxn>
                <a:cxn ang="0">
                  <a:pos x="T12" y="T13"/>
                </a:cxn>
              </a:cxnLst>
              <a:rect l="0" t="0" r="r" b="b"/>
              <a:pathLst>
                <a:path w="467" h="1491">
                  <a:moveTo>
                    <a:pt x="0" y="0"/>
                  </a:moveTo>
                  <a:lnTo>
                    <a:pt x="0" y="1491"/>
                  </a:lnTo>
                  <a:lnTo>
                    <a:pt x="0" y="1491"/>
                  </a:lnTo>
                  <a:lnTo>
                    <a:pt x="231" y="1491"/>
                  </a:lnTo>
                  <a:lnTo>
                    <a:pt x="467" y="1491"/>
                  </a:lnTo>
                  <a:lnTo>
                    <a:pt x="467" y="366"/>
                  </a:lnTo>
                  <a:lnTo>
                    <a:pt x="0" y="0"/>
                  </a:lnTo>
                </a:path>
              </a:pathLst>
            </a:custGeom>
            <a:solidFill>
              <a:srgbClr val="F7F8F8"/>
            </a:solidFill>
            <a:ln w="9525">
              <a:noFill/>
              <a:round/>
            </a:ln>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23" name="Freeform: Shape 29"/>
            <p:cNvSpPr/>
            <p:nvPr/>
          </p:nvSpPr>
          <p:spPr bwMode="auto">
            <a:xfrm rot="5400000">
              <a:off x="6121" y="6460"/>
              <a:ext cx="1888" cy="1019"/>
            </a:xfrm>
            <a:custGeom>
              <a:avLst/>
              <a:gdLst>
                <a:gd name="T0" fmla="*/ 917 w 917"/>
                <a:gd name="T1" fmla="*/ 0 h 396"/>
                <a:gd name="T2" fmla="*/ 694 w 917"/>
                <a:gd name="T3" fmla="*/ 0 h 396"/>
                <a:gd name="T4" fmla="*/ 458 w 917"/>
                <a:gd name="T5" fmla="*/ 0 h 396"/>
                <a:gd name="T6" fmla="*/ 227 w 917"/>
                <a:gd name="T7" fmla="*/ 0 h 396"/>
                <a:gd name="T8" fmla="*/ 0 w 917"/>
                <a:gd name="T9" fmla="*/ 0 h 396"/>
                <a:gd name="T10" fmla="*/ 458 w 917"/>
                <a:gd name="T11" fmla="*/ 396 h 396"/>
                <a:gd name="T12" fmla="*/ 917 w 917"/>
                <a:gd name="T13" fmla="*/ 0 h 396"/>
              </a:gdLst>
              <a:ahLst/>
              <a:cxnLst>
                <a:cxn ang="0">
                  <a:pos x="T0" y="T1"/>
                </a:cxn>
                <a:cxn ang="0">
                  <a:pos x="T2" y="T3"/>
                </a:cxn>
                <a:cxn ang="0">
                  <a:pos x="T4" y="T5"/>
                </a:cxn>
                <a:cxn ang="0">
                  <a:pos x="T6" y="T7"/>
                </a:cxn>
                <a:cxn ang="0">
                  <a:pos x="T8" y="T9"/>
                </a:cxn>
                <a:cxn ang="0">
                  <a:pos x="T10" y="T11"/>
                </a:cxn>
                <a:cxn ang="0">
                  <a:pos x="T12" y="T13"/>
                </a:cxn>
              </a:cxnLst>
              <a:rect l="0" t="0" r="r" b="b"/>
              <a:pathLst>
                <a:path w="917" h="396">
                  <a:moveTo>
                    <a:pt x="917" y="0"/>
                  </a:moveTo>
                  <a:lnTo>
                    <a:pt x="694" y="0"/>
                  </a:lnTo>
                  <a:lnTo>
                    <a:pt x="458" y="0"/>
                  </a:lnTo>
                  <a:lnTo>
                    <a:pt x="227" y="0"/>
                  </a:lnTo>
                  <a:lnTo>
                    <a:pt x="0" y="0"/>
                  </a:lnTo>
                  <a:lnTo>
                    <a:pt x="458" y="396"/>
                  </a:lnTo>
                  <a:lnTo>
                    <a:pt x="917" y="0"/>
                  </a:lnTo>
                </a:path>
              </a:pathLst>
            </a:custGeom>
            <a:solidFill>
              <a:srgbClr val="F7F8F8"/>
            </a:solidFill>
            <a:ln w="9525">
              <a:noFill/>
              <a:round/>
            </a:ln>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24" name="Freeform: Shape 35"/>
            <p:cNvSpPr/>
            <p:nvPr/>
          </p:nvSpPr>
          <p:spPr bwMode="auto">
            <a:xfrm rot="5400000">
              <a:off x="9978" y="4076"/>
              <a:ext cx="959" cy="3986"/>
            </a:xfrm>
            <a:custGeom>
              <a:avLst/>
              <a:gdLst>
                <a:gd name="T0" fmla="*/ 466 w 466"/>
                <a:gd name="T1" fmla="*/ 0 h 1549"/>
                <a:gd name="T2" fmla="*/ 235 w 466"/>
                <a:gd name="T3" fmla="*/ 0 h 1549"/>
                <a:gd name="T4" fmla="*/ 0 w 466"/>
                <a:gd name="T5" fmla="*/ 0 h 1549"/>
                <a:gd name="T6" fmla="*/ 0 w 466"/>
                <a:gd name="T7" fmla="*/ 539 h 1549"/>
                <a:gd name="T8" fmla="*/ 0 w 466"/>
                <a:gd name="T9" fmla="*/ 539 h 1549"/>
                <a:gd name="T10" fmla="*/ 0 w 466"/>
                <a:gd name="T11" fmla="*/ 1182 h 1549"/>
                <a:gd name="T12" fmla="*/ 466 w 466"/>
                <a:gd name="T13" fmla="*/ 1549 h 1549"/>
                <a:gd name="T14" fmla="*/ 466 w 466"/>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6" h="1549">
                  <a:moveTo>
                    <a:pt x="466" y="0"/>
                  </a:moveTo>
                  <a:lnTo>
                    <a:pt x="235" y="0"/>
                  </a:lnTo>
                  <a:lnTo>
                    <a:pt x="0" y="0"/>
                  </a:lnTo>
                  <a:lnTo>
                    <a:pt x="0" y="539"/>
                  </a:lnTo>
                  <a:lnTo>
                    <a:pt x="0" y="539"/>
                  </a:lnTo>
                  <a:lnTo>
                    <a:pt x="0" y="1182"/>
                  </a:lnTo>
                  <a:lnTo>
                    <a:pt x="466" y="1549"/>
                  </a:lnTo>
                  <a:lnTo>
                    <a:pt x="466" y="0"/>
                  </a:lnTo>
                </a:path>
              </a:pathLst>
            </a:custGeom>
            <a:solidFill>
              <a:srgbClr val="3967A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25" name="Freeform: Shape 36"/>
            <p:cNvSpPr/>
            <p:nvPr/>
          </p:nvSpPr>
          <p:spPr bwMode="auto">
            <a:xfrm rot="5400000">
              <a:off x="11980" y="5568"/>
              <a:ext cx="1894" cy="1019"/>
            </a:xfrm>
            <a:custGeom>
              <a:avLst/>
              <a:gdLst>
                <a:gd name="T0" fmla="*/ 462 w 920"/>
                <a:gd name="T1" fmla="*/ 0 h 396"/>
                <a:gd name="T2" fmla="*/ 0 w 920"/>
                <a:gd name="T3" fmla="*/ 396 h 396"/>
                <a:gd name="T4" fmla="*/ 227 w 920"/>
                <a:gd name="T5" fmla="*/ 396 h 396"/>
                <a:gd name="T6" fmla="*/ 462 w 920"/>
                <a:gd name="T7" fmla="*/ 396 h 396"/>
                <a:gd name="T8" fmla="*/ 693 w 920"/>
                <a:gd name="T9" fmla="*/ 396 h 396"/>
                <a:gd name="T10" fmla="*/ 920 w 920"/>
                <a:gd name="T11" fmla="*/ 396 h 396"/>
                <a:gd name="T12" fmla="*/ 462 w 920"/>
                <a:gd name="T13" fmla="*/ 0 h 396"/>
              </a:gdLst>
              <a:ahLst/>
              <a:cxnLst>
                <a:cxn ang="0">
                  <a:pos x="T0" y="T1"/>
                </a:cxn>
                <a:cxn ang="0">
                  <a:pos x="T2" y="T3"/>
                </a:cxn>
                <a:cxn ang="0">
                  <a:pos x="T4" y="T5"/>
                </a:cxn>
                <a:cxn ang="0">
                  <a:pos x="T6" y="T7"/>
                </a:cxn>
                <a:cxn ang="0">
                  <a:pos x="T8" y="T9"/>
                </a:cxn>
                <a:cxn ang="0">
                  <a:pos x="T10" y="T11"/>
                </a:cxn>
                <a:cxn ang="0">
                  <a:pos x="T12" y="T13"/>
                </a:cxn>
              </a:cxnLst>
              <a:rect l="0" t="0" r="r" b="b"/>
              <a:pathLst>
                <a:path w="920" h="396">
                  <a:moveTo>
                    <a:pt x="462" y="0"/>
                  </a:moveTo>
                  <a:lnTo>
                    <a:pt x="0" y="396"/>
                  </a:lnTo>
                  <a:lnTo>
                    <a:pt x="227" y="396"/>
                  </a:lnTo>
                  <a:lnTo>
                    <a:pt x="462" y="396"/>
                  </a:lnTo>
                  <a:lnTo>
                    <a:pt x="693" y="396"/>
                  </a:lnTo>
                  <a:lnTo>
                    <a:pt x="920" y="396"/>
                  </a:lnTo>
                  <a:lnTo>
                    <a:pt x="462" y="0"/>
                  </a:lnTo>
                </a:path>
              </a:pathLst>
            </a:custGeom>
            <a:solidFill>
              <a:srgbClr val="3967A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26" name="Freeform: Shape 44"/>
            <p:cNvSpPr/>
            <p:nvPr/>
          </p:nvSpPr>
          <p:spPr bwMode="auto">
            <a:xfrm rot="5400000">
              <a:off x="8373" y="2898"/>
              <a:ext cx="951" cy="4431"/>
            </a:xfrm>
            <a:custGeom>
              <a:avLst/>
              <a:gdLst>
                <a:gd name="T0" fmla="*/ 462 w 462"/>
                <a:gd name="T1" fmla="*/ 0 h 1722"/>
                <a:gd name="T2" fmla="*/ 0 w 462"/>
                <a:gd name="T3" fmla="*/ 367 h 1722"/>
                <a:gd name="T4" fmla="*/ 0 w 462"/>
                <a:gd name="T5" fmla="*/ 1722 h 1722"/>
                <a:gd name="T6" fmla="*/ 231 w 462"/>
                <a:gd name="T7" fmla="*/ 1722 h 1722"/>
                <a:gd name="T8" fmla="*/ 462 w 462"/>
                <a:gd name="T9" fmla="*/ 1722 h 1722"/>
                <a:gd name="T10" fmla="*/ 462 w 462"/>
                <a:gd name="T11" fmla="*/ 0 h 1722"/>
              </a:gdLst>
              <a:ahLst/>
              <a:cxnLst>
                <a:cxn ang="0">
                  <a:pos x="T0" y="T1"/>
                </a:cxn>
                <a:cxn ang="0">
                  <a:pos x="T2" y="T3"/>
                </a:cxn>
                <a:cxn ang="0">
                  <a:pos x="T4" y="T5"/>
                </a:cxn>
                <a:cxn ang="0">
                  <a:pos x="T6" y="T7"/>
                </a:cxn>
                <a:cxn ang="0">
                  <a:pos x="T8" y="T9"/>
                </a:cxn>
                <a:cxn ang="0">
                  <a:pos x="T10" y="T11"/>
                </a:cxn>
              </a:cxnLst>
              <a:rect l="0" t="0" r="r" b="b"/>
              <a:pathLst>
                <a:path w="462" h="1722">
                  <a:moveTo>
                    <a:pt x="462" y="0"/>
                  </a:moveTo>
                  <a:lnTo>
                    <a:pt x="0" y="367"/>
                  </a:lnTo>
                  <a:lnTo>
                    <a:pt x="0" y="1722"/>
                  </a:lnTo>
                  <a:lnTo>
                    <a:pt x="231" y="1722"/>
                  </a:lnTo>
                  <a:lnTo>
                    <a:pt x="462" y="1722"/>
                  </a:lnTo>
                  <a:lnTo>
                    <a:pt x="462" y="0"/>
                  </a:lnTo>
                </a:path>
              </a:pathLst>
            </a:custGeom>
            <a:solidFill>
              <a:srgbClr val="F7F8F8"/>
            </a:solidFill>
            <a:ln w="9525">
              <a:noFill/>
              <a:round/>
            </a:ln>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27" name="Freeform: Shape 46"/>
            <p:cNvSpPr/>
            <p:nvPr/>
          </p:nvSpPr>
          <p:spPr bwMode="auto">
            <a:xfrm rot="5400000">
              <a:off x="5381" y="4548"/>
              <a:ext cx="1886" cy="1019"/>
            </a:xfrm>
            <a:custGeom>
              <a:avLst/>
              <a:gdLst>
                <a:gd name="T0" fmla="*/ 916 w 916"/>
                <a:gd name="T1" fmla="*/ 0 h 396"/>
                <a:gd name="T2" fmla="*/ 689 w 916"/>
                <a:gd name="T3" fmla="*/ 0 h 396"/>
                <a:gd name="T4" fmla="*/ 458 w 916"/>
                <a:gd name="T5" fmla="*/ 0 h 396"/>
                <a:gd name="T6" fmla="*/ 227 w 916"/>
                <a:gd name="T7" fmla="*/ 0 h 396"/>
                <a:gd name="T8" fmla="*/ 0 w 916"/>
                <a:gd name="T9" fmla="*/ 0 h 396"/>
                <a:gd name="T10" fmla="*/ 458 w 916"/>
                <a:gd name="T11" fmla="*/ 396 h 396"/>
                <a:gd name="T12" fmla="*/ 916 w 916"/>
                <a:gd name="T13" fmla="*/ 0 h 396"/>
              </a:gdLst>
              <a:ahLst/>
              <a:cxnLst>
                <a:cxn ang="0">
                  <a:pos x="T0" y="T1"/>
                </a:cxn>
                <a:cxn ang="0">
                  <a:pos x="T2" y="T3"/>
                </a:cxn>
                <a:cxn ang="0">
                  <a:pos x="T4" y="T5"/>
                </a:cxn>
                <a:cxn ang="0">
                  <a:pos x="T6" y="T7"/>
                </a:cxn>
                <a:cxn ang="0">
                  <a:pos x="T8" y="T9"/>
                </a:cxn>
                <a:cxn ang="0">
                  <a:pos x="T10" y="T11"/>
                </a:cxn>
                <a:cxn ang="0">
                  <a:pos x="T12" y="T13"/>
                </a:cxn>
              </a:cxnLst>
              <a:rect l="0" t="0" r="r" b="b"/>
              <a:pathLst>
                <a:path w="916" h="396">
                  <a:moveTo>
                    <a:pt x="916" y="0"/>
                  </a:moveTo>
                  <a:lnTo>
                    <a:pt x="689" y="0"/>
                  </a:lnTo>
                  <a:lnTo>
                    <a:pt x="458" y="0"/>
                  </a:lnTo>
                  <a:lnTo>
                    <a:pt x="227" y="0"/>
                  </a:lnTo>
                  <a:lnTo>
                    <a:pt x="0" y="0"/>
                  </a:lnTo>
                  <a:lnTo>
                    <a:pt x="458" y="396"/>
                  </a:lnTo>
                  <a:lnTo>
                    <a:pt x="916" y="0"/>
                  </a:lnTo>
                </a:path>
              </a:pathLst>
            </a:custGeom>
            <a:solidFill>
              <a:srgbClr val="F7F8F8"/>
            </a:solidFill>
            <a:ln w="9525">
              <a:noFill/>
              <a:round/>
            </a:ln>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28" name="矩形 427"/>
            <p:cNvSpPr/>
            <p:nvPr/>
          </p:nvSpPr>
          <p:spPr>
            <a:xfrm>
              <a:off x="6076" y="4695"/>
              <a:ext cx="3528" cy="725"/>
            </a:xfrm>
            <a:prstGeom prst="rect">
              <a:avLst/>
            </a:prstGeom>
            <a:noFill/>
            <a:extLst>
              <a:ext uri="{909E8E84-426E-40DD-AFC4-6F175D3DCCD1}">
                <a14:hiddenFill xmlns:a14="http://schemas.microsoft.com/office/drawing/2010/main">
                  <a:solidFill>
                    <a:srgbClr val="3E95A1"/>
                  </a:solidFill>
                </a14:hiddenFill>
              </a:ext>
            </a:extLst>
          </p:spPr>
          <p:txBody>
            <a:bodyPr wrap="square">
              <a:spAutoFit/>
              <a:scene3d>
                <a:camera prst="orthographicFront"/>
                <a:lightRig rig="threePt" dir="t"/>
              </a:scene3d>
              <a:sp3d contourW="12700"/>
            </a:bodyPr>
            <a:lstStyle/>
            <a:p>
              <a:pPr algn="l">
                <a:lnSpc>
                  <a:spcPct val="120000"/>
                </a:lnSpc>
              </a:pPr>
              <a:r>
                <a:rPr lang="en-US" altLang="zh-CN" sz="2000" b="1">
                  <a:solidFill>
                    <a:srgbClr val="3967A1"/>
                  </a:solidFill>
                  <a:latin typeface="思源黑体 Medium" panose="020B0600000000000000" charset="-122"/>
                  <a:ea typeface="思源黑体 Medium" panose="020B0600000000000000" charset="-122"/>
                  <a:cs typeface="Impact" panose="020B0806030902050204" pitchFamily="34" charset="0"/>
                  <a:sym typeface="微软雅黑" panose="020B0503020204020204" pitchFamily="34" charset="-122"/>
                </a:rPr>
                <a:t>01</a:t>
              </a:r>
            </a:p>
          </p:txBody>
        </p:sp>
        <p:sp>
          <p:nvSpPr>
            <p:cNvPr id="429" name="矩形 428"/>
            <p:cNvSpPr/>
            <p:nvPr/>
          </p:nvSpPr>
          <p:spPr>
            <a:xfrm>
              <a:off x="6848" y="6607"/>
              <a:ext cx="3528" cy="689"/>
            </a:xfrm>
            <a:prstGeom prst="rect">
              <a:avLst/>
            </a:prstGeom>
          </p:spPr>
          <p:txBody>
            <a:bodyPr wrap="square" lIns="68580" tIns="34290" rIns="68580" bIns="34290">
              <a:spAutoFit/>
              <a:scene3d>
                <a:camera prst="orthographicFront"/>
                <a:lightRig rig="threePt" dir="t"/>
              </a:scene3d>
              <a:sp3d contourW="12700"/>
            </a:bodyPr>
            <a:lstStyle/>
            <a:p>
              <a:pPr algn="l">
                <a:lnSpc>
                  <a:spcPct val="120000"/>
                </a:lnSpc>
              </a:pPr>
              <a:r>
                <a:rPr lang="en-US" altLang="zh-CN" sz="2000" b="1">
                  <a:solidFill>
                    <a:srgbClr val="3967A1"/>
                  </a:solidFill>
                  <a:latin typeface="思源黑体 Medium" panose="020B0600000000000000" charset="-122"/>
                  <a:ea typeface="思源黑体 Medium" panose="020B0600000000000000" charset="-122"/>
                  <a:cs typeface="Impact" panose="020B0806030902050204" pitchFamily="34" charset="0"/>
                  <a:sym typeface="微软雅黑" panose="020B0503020204020204" pitchFamily="34" charset="-122"/>
                </a:rPr>
                <a:t>02</a:t>
              </a:r>
            </a:p>
          </p:txBody>
        </p:sp>
        <p:sp>
          <p:nvSpPr>
            <p:cNvPr id="430" name="矩形 429"/>
            <p:cNvSpPr/>
            <p:nvPr/>
          </p:nvSpPr>
          <p:spPr>
            <a:xfrm>
              <a:off x="9576" y="5599"/>
              <a:ext cx="3528" cy="689"/>
            </a:xfrm>
            <a:prstGeom prst="rect">
              <a:avLst/>
            </a:prstGeom>
          </p:spPr>
          <p:txBody>
            <a:bodyPr wrap="square" lIns="68580" tIns="34290" rIns="68580" bIns="34290">
              <a:spAutoFit/>
              <a:scene3d>
                <a:camera prst="orthographicFront"/>
                <a:lightRig rig="threePt" dir="t"/>
              </a:scene3d>
              <a:sp3d contourW="12700"/>
            </a:bodyPr>
            <a:lstStyle/>
            <a:p>
              <a:pPr algn="r">
                <a:lnSpc>
                  <a:spcPct val="120000"/>
                </a:lnSpc>
              </a:pPr>
              <a:r>
                <a:rPr lang="en-US" altLang="zh-CN" sz="2000" b="1">
                  <a:solidFill>
                    <a:schemeClr val="bg1"/>
                  </a:solidFill>
                  <a:latin typeface="思源黑体 Medium" panose="020B0600000000000000" charset="-122"/>
                  <a:ea typeface="思源黑体 Medium" panose="020B0600000000000000" charset="-122"/>
                  <a:cs typeface="Impact" panose="020B0806030902050204" pitchFamily="34" charset="0"/>
                  <a:sym typeface="微软雅黑" panose="020B0503020204020204" pitchFamily="34" charset="-122"/>
                </a:rPr>
                <a:t>03</a:t>
              </a:r>
            </a:p>
          </p:txBody>
        </p:sp>
        <p:sp>
          <p:nvSpPr>
            <p:cNvPr id="431" name="矩形 430"/>
            <p:cNvSpPr/>
            <p:nvPr/>
          </p:nvSpPr>
          <p:spPr>
            <a:xfrm>
              <a:off x="10152" y="7591"/>
              <a:ext cx="3528" cy="689"/>
            </a:xfrm>
            <a:prstGeom prst="rect">
              <a:avLst/>
            </a:prstGeom>
          </p:spPr>
          <p:txBody>
            <a:bodyPr wrap="square" lIns="68580" tIns="34290" rIns="68580" bIns="34290">
              <a:spAutoFit/>
              <a:scene3d>
                <a:camera prst="orthographicFront"/>
                <a:lightRig rig="threePt" dir="t"/>
              </a:scene3d>
              <a:sp3d contourW="12700"/>
            </a:bodyPr>
            <a:lstStyle/>
            <a:p>
              <a:pPr algn="r">
                <a:lnSpc>
                  <a:spcPct val="120000"/>
                </a:lnSpc>
              </a:pPr>
              <a:r>
                <a:rPr lang="en-US" altLang="zh-CN" sz="2000" b="1">
                  <a:solidFill>
                    <a:schemeClr val="bg1"/>
                  </a:solidFill>
                  <a:latin typeface="思源黑体 Medium" panose="020B0600000000000000" charset="-122"/>
                  <a:ea typeface="思源黑体 Medium" panose="020B0600000000000000" charset="-122"/>
                  <a:cs typeface="Impact" panose="020B0806030902050204" pitchFamily="34" charset="0"/>
                  <a:sym typeface="微软雅黑" panose="020B0503020204020204" pitchFamily="34" charset="-122"/>
                </a:rPr>
                <a:t>04</a:t>
              </a:r>
            </a:p>
          </p:txBody>
        </p:sp>
      </p:grpSp>
      <p:pic>
        <p:nvPicPr>
          <p:cNvPr id="433" name="图片 432"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442" name="图片 441"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385"/>
                                        </p:tgtEl>
                                        <p:attrNameLst>
                                          <p:attrName>style.visibility</p:attrName>
                                        </p:attrNameLst>
                                      </p:cBhvr>
                                      <p:to>
                                        <p:strVal val="visible"/>
                                      </p:to>
                                    </p:set>
                                    <p:anim calcmode="lin" valueType="num">
                                      <p:cBhvr>
                                        <p:cTn id="15" dur="500" fill="hold"/>
                                        <p:tgtEl>
                                          <p:spTgt spid="385"/>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85"/>
                                        </p:tgtEl>
                                        <p:attrNameLst>
                                          <p:attrName>ppt_y</p:attrName>
                                        </p:attrNameLst>
                                      </p:cBhvr>
                                      <p:tavLst>
                                        <p:tav tm="0">
                                          <p:val>
                                            <p:strVal val="#ppt_y"/>
                                          </p:val>
                                        </p:tav>
                                        <p:tav tm="100000">
                                          <p:val>
                                            <p:strVal val="#ppt_y"/>
                                          </p:val>
                                        </p:tav>
                                      </p:tavLst>
                                    </p:anim>
                                    <p:anim calcmode="lin" valueType="num">
                                      <p:cBhvr>
                                        <p:cTn id="17" dur="500" fill="hold"/>
                                        <p:tgtEl>
                                          <p:spTgt spid="385"/>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85"/>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85"/>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58" presetClass="entr" presetSubtype="0" accel="100000" fill="hold" nodeType="clickEffect">
                                  <p:stCondLst>
                                    <p:cond delay="0"/>
                                  </p:stCondLst>
                                  <p:childTnLst>
                                    <p:set>
                                      <p:cBhvr>
                                        <p:cTn id="23" dur="1" fill="hold">
                                          <p:stCondLst>
                                            <p:cond delay="0"/>
                                          </p:stCondLst>
                                        </p:cTn>
                                        <p:tgtEl>
                                          <p:spTgt spid="432"/>
                                        </p:tgtEl>
                                        <p:attrNameLst>
                                          <p:attrName>style.visibility</p:attrName>
                                        </p:attrNameLst>
                                      </p:cBhvr>
                                      <p:to>
                                        <p:strVal val="visible"/>
                                      </p:to>
                                    </p:set>
                                    <p:anim calcmode="lin" valueType="num">
                                      <p:cBhvr>
                                        <p:cTn id="24" dur="500" fill="hold"/>
                                        <p:tgtEl>
                                          <p:spTgt spid="432"/>
                                        </p:tgtEl>
                                        <p:attrNameLst>
                                          <p:attrName>ppt_w</p:attrName>
                                        </p:attrNameLst>
                                      </p:cBhvr>
                                      <p:tavLst>
                                        <p:tav tm="0">
                                          <p:val>
                                            <p:strVal val="#ppt_w*2.5"/>
                                          </p:val>
                                        </p:tav>
                                        <p:tav tm="100000">
                                          <p:val>
                                            <p:strVal val="#ppt_w"/>
                                          </p:val>
                                        </p:tav>
                                      </p:tavLst>
                                    </p:anim>
                                    <p:anim calcmode="lin" valueType="num">
                                      <p:cBhvr>
                                        <p:cTn id="25" dur="500" fill="hold"/>
                                        <p:tgtEl>
                                          <p:spTgt spid="432"/>
                                        </p:tgtEl>
                                        <p:attrNameLst>
                                          <p:attrName>ppt_h</p:attrName>
                                        </p:attrNameLst>
                                      </p:cBhvr>
                                      <p:tavLst>
                                        <p:tav tm="0">
                                          <p:val>
                                            <p:strVal val="#ppt_h*0.01"/>
                                          </p:val>
                                        </p:tav>
                                        <p:tav tm="100000">
                                          <p:val>
                                            <p:strVal val="#ppt_h"/>
                                          </p:val>
                                        </p:tav>
                                      </p:tavLst>
                                    </p:anim>
                                    <p:anim calcmode="lin" valueType="num">
                                      <p:cBhvr>
                                        <p:cTn id="26" dur="500" fill="hold"/>
                                        <p:tgtEl>
                                          <p:spTgt spid="432"/>
                                        </p:tgtEl>
                                        <p:attrNameLst>
                                          <p:attrName>ppt_x</p:attrName>
                                        </p:attrNameLst>
                                      </p:cBhvr>
                                      <p:tavLst>
                                        <p:tav tm="0">
                                          <p:val>
                                            <p:strVal val="#ppt_x"/>
                                          </p:val>
                                        </p:tav>
                                        <p:tav tm="100000">
                                          <p:val>
                                            <p:strVal val="#ppt_x"/>
                                          </p:val>
                                        </p:tav>
                                      </p:tavLst>
                                    </p:anim>
                                    <p:anim calcmode="lin" valueType="num">
                                      <p:cBhvr>
                                        <p:cTn id="27" dur="500" fill="hold"/>
                                        <p:tgtEl>
                                          <p:spTgt spid="432"/>
                                        </p:tgtEl>
                                        <p:attrNameLst>
                                          <p:attrName>ppt_y</p:attrName>
                                        </p:attrNameLst>
                                      </p:cBhvr>
                                      <p:tavLst>
                                        <p:tav tm="0">
                                          <p:val>
                                            <p:strVal val="#ppt_h+1"/>
                                          </p:val>
                                        </p:tav>
                                        <p:tav tm="100000">
                                          <p:val>
                                            <p:strVal val="#ppt_y"/>
                                          </p:val>
                                        </p:tav>
                                      </p:tavLst>
                                    </p:anim>
                                    <p:animEffect transition="in" filter="fade">
                                      <p:cBhvr>
                                        <p:cTn id="28" dur="500"/>
                                        <p:tgtEl>
                                          <p:spTgt spid="432"/>
                                        </p:tgtEl>
                                      </p:cBhvr>
                                    </p:animEffect>
                                  </p:childTnLst>
                                </p:cTn>
                              </p:par>
                            </p:childTnLst>
                          </p:cTn>
                        </p:par>
                      </p:childTnLst>
                    </p:cTn>
                  </p:par>
                  <p:par>
                    <p:cTn id="29" fill="hold" nodeType="clickPar">
                      <p:stCondLst>
                        <p:cond delay="indefinite"/>
                      </p:stCondLst>
                      <p:childTnLst>
                        <p:par>
                          <p:cTn id="30" fill="hold" nodeType="afterGroup">
                            <p:stCondLst>
                              <p:cond delay="0"/>
                            </p:stCondLst>
                            <p:childTnLst>
                              <p:par>
                                <p:cTn id="31" presetID="9" presetClass="entr" presetSubtype="0" fill="hold" nodeType="clickEffect">
                                  <p:stCondLst>
                                    <p:cond delay="0"/>
                                  </p:stCondLst>
                                  <p:childTnLst>
                                    <p:set>
                                      <p:cBhvr>
                                        <p:cTn id="32" dur="1" fill="hold">
                                          <p:stCondLst>
                                            <p:cond delay="0"/>
                                          </p:stCondLst>
                                        </p:cTn>
                                        <p:tgtEl>
                                          <p:spTgt spid="433"/>
                                        </p:tgtEl>
                                        <p:attrNameLst>
                                          <p:attrName>style.visibility</p:attrName>
                                        </p:attrNameLst>
                                      </p:cBhvr>
                                      <p:to>
                                        <p:strVal val="visible"/>
                                      </p:to>
                                    </p:set>
                                    <p:animEffect transition="in" filter="dissolve">
                                      <p:cBhvr>
                                        <p:cTn id="33" dur="500"/>
                                        <p:tgtEl>
                                          <p:spTgt spid="433"/>
                                        </p:tgtEl>
                                      </p:cBhvr>
                                    </p:animEffect>
                                  </p:childTnLst>
                                </p:cTn>
                              </p:par>
                            </p:childTnLst>
                          </p:cTn>
                        </p:par>
                      </p:childTnLst>
                    </p:cTn>
                  </p:par>
                  <p:par>
                    <p:cTn id="34" fill="hold" nodeType="clickPar">
                      <p:stCondLst>
                        <p:cond delay="indefinite"/>
                      </p:stCondLst>
                      <p:childTnLst>
                        <p:par>
                          <p:cTn id="35" fill="hold" nodeType="afterGroup">
                            <p:stCondLst>
                              <p:cond delay="0"/>
                            </p:stCondLst>
                            <p:childTnLst>
                              <p:par>
                                <p:cTn id="36" presetID="9" presetClass="entr" presetSubtype="0" fill="hold" nodeType="clickEffect">
                                  <p:stCondLst>
                                    <p:cond delay="0"/>
                                  </p:stCondLst>
                                  <p:childTnLst>
                                    <p:set>
                                      <p:cBhvr>
                                        <p:cTn id="37" dur="1" fill="hold">
                                          <p:stCondLst>
                                            <p:cond delay="0"/>
                                          </p:stCondLst>
                                        </p:cTn>
                                        <p:tgtEl>
                                          <p:spTgt spid="442"/>
                                        </p:tgtEl>
                                        <p:attrNameLst>
                                          <p:attrName>style.visibility</p:attrName>
                                        </p:attrNameLst>
                                      </p:cBhvr>
                                      <p:to>
                                        <p:strVal val="visible"/>
                                      </p:to>
                                    </p:set>
                                    <p:animEffect transition="in" filter="dissolve">
                                      <p:cBhvr>
                                        <p:cTn id="38"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70002" y="371310"/>
            <a:ext cx="10253913" cy="5768233"/>
          </a:xfrm>
          <a:prstGeom prst="rect">
            <a:avLst/>
          </a:prstGeom>
        </p:spPr>
      </p:pic>
      <p:sp>
        <p:nvSpPr>
          <p:cNvPr id="3" name="矩形 2"/>
          <p:cNvSpPr/>
          <p:nvPr/>
        </p:nvSpPr>
        <p:spPr>
          <a:xfrm>
            <a:off x="4540886" y="2795905"/>
            <a:ext cx="5499100" cy="922020"/>
          </a:xfrm>
          <a:prstGeom prst="rect">
            <a:avLst/>
          </a:prstGeom>
        </p:spPr>
        <p:txBody>
          <a:bodyPr wrap="square">
            <a:spAutoFit/>
          </a:bodyPr>
          <a:lstStyle/>
          <a:p>
            <a:pPr algn="dist"/>
            <a:r>
              <a:rPr lang="zh-CN" altLang="en-US" sz="5400" b="1" dirty="0">
                <a:solidFill>
                  <a:schemeClr val="bg1"/>
                </a:solidFill>
                <a:cs typeface="+mn-ea"/>
                <a:sym typeface="+mn-lt"/>
              </a:rPr>
              <a:t>哮喘的误区</a:t>
            </a:r>
          </a:p>
        </p:txBody>
      </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140421" y="718460"/>
            <a:ext cx="4838543" cy="6139541"/>
          </a:xfrm>
          <a:prstGeom prst="rect">
            <a:avLst/>
          </a:prstGeom>
        </p:spPr>
      </p:pic>
      <p:pic>
        <p:nvPicPr>
          <p:cNvPr id="11" name="图片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022351">
            <a:off x="8155045" y="1251776"/>
            <a:ext cx="1273268" cy="1273268"/>
          </a:xfrm>
          <a:prstGeom prst="ellipse">
            <a:avLst/>
          </a:prstGeom>
        </p:spPr>
      </p:pic>
      <p:sp>
        <p:nvSpPr>
          <p:cNvPr id="4" name="矩形: 圆角 3"/>
          <p:cNvSpPr/>
          <p:nvPr/>
        </p:nvSpPr>
        <p:spPr>
          <a:xfrm>
            <a:off x="5154994" y="1559524"/>
            <a:ext cx="2307103" cy="851297"/>
          </a:xfrm>
          <a:prstGeom prst="roundRect">
            <a:avLst/>
          </a:prstGeom>
          <a:solidFill>
            <a:schemeClr val="bg1"/>
          </a:solidFill>
        </p:spPr>
        <p:txBody>
          <a:bodyPr wrap="square">
            <a:spAutoFit/>
          </a:bodyPr>
          <a:lstStyle/>
          <a:p>
            <a:pPr algn="ctr"/>
            <a:r>
              <a:rPr lang="en-US" altLang="zh-CN" sz="4400" dirty="0">
                <a:solidFill>
                  <a:srgbClr val="2D6CB5"/>
                </a:solidFill>
                <a:cs typeface="+mn-ea"/>
                <a:sym typeface="+mn-lt"/>
              </a:rPr>
              <a:t>PART 03</a:t>
            </a:r>
            <a:endParaRPr lang="zh-CN" altLang="en-US" sz="4400" dirty="0">
              <a:solidFill>
                <a:srgbClr val="2D6CB5"/>
              </a:solidFill>
              <a:cs typeface="+mn-ea"/>
              <a:sym typeface="+mn-lt"/>
            </a:endParaRPr>
          </a:p>
        </p:txBody>
      </p:sp>
      <p:pic>
        <p:nvPicPr>
          <p:cNvPr id="12" name="图片 11"/>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rot="18321464">
            <a:off x="9545465" y="4740583"/>
            <a:ext cx="1469715" cy="1677536"/>
          </a:xfrm>
          <a:prstGeom prst="rect">
            <a:avLst/>
          </a:prstGeom>
        </p:spPr>
      </p:pic>
      <p:sp>
        <p:nvSpPr>
          <p:cNvPr id="13" name="加号 12"/>
          <p:cNvSpPr/>
          <p:nvPr/>
        </p:nvSpPr>
        <p:spPr>
          <a:xfrm rot="20344360">
            <a:off x="4687363" y="5969730"/>
            <a:ext cx="583200" cy="584775"/>
          </a:xfrm>
          <a:prstGeom prst="mathPlus">
            <a:avLst/>
          </a:prstGeom>
          <a:solidFill>
            <a:srgbClr val="DF7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加号 13"/>
          <p:cNvSpPr/>
          <p:nvPr/>
        </p:nvSpPr>
        <p:spPr>
          <a:xfrm rot="20344360">
            <a:off x="9734572" y="458308"/>
            <a:ext cx="583200" cy="584775"/>
          </a:xfrm>
          <a:prstGeom prst="mathPlus">
            <a:avLst/>
          </a:prstGeom>
          <a:noFill/>
          <a:ln>
            <a:solidFill>
              <a:srgbClr val="DF75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文本框 7"/>
          <p:cNvSpPr txBox="1"/>
          <p:nvPr/>
        </p:nvSpPr>
        <p:spPr>
          <a:xfrm>
            <a:off x="4601845" y="3742691"/>
            <a:ext cx="5024120" cy="1015663"/>
          </a:xfrm>
          <a:prstGeom prst="rect">
            <a:avLst/>
          </a:prstGeom>
          <a:noFill/>
        </p:spPr>
        <p:txBody>
          <a:bodyPr wrap="square" rtlCol="0">
            <a:spAutoFit/>
          </a:bodyPr>
          <a:lstStyle/>
          <a:p>
            <a:pPr algn="ctr">
              <a:lnSpc>
                <a:spcPct val="150000"/>
              </a:lnSpc>
            </a:pPr>
            <a:r>
              <a:rPr lang="zh-CN" altLang="en-US" sz="1000">
                <a:solidFill>
                  <a:schemeClr val="bg1"/>
                </a:solidFill>
                <a:latin typeface="思源黑体 CN Light" panose="020B0300000000000000" charset="-122"/>
                <a:ea typeface="思源黑体 CN Light" panose="020B0300000000000000" charset="-122"/>
                <a:cs typeface="思源黑体 CN Light" panose="020B0300000000000000" charset="-122"/>
              </a:rPr>
              <a:t>据WHO估计，2016年全球有超过3.39亿人患有哮喘，有417918人死于哮喘。近年来哮喘平均患病率呈上升趋势，哮喘控制水平仍待提高。最新的中国哮喘数据显示，我国20岁及以上人群的哮喘患病率为4.2%，其中26.2%的哮喘患者已经存在气流受限。此外，我国城区哮喘总体控制率仅为28.5%。</a:t>
            </a:r>
          </a:p>
        </p:txBody>
      </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3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out)">
                                      <p:cBhvr>
                                        <p:cTn id="7" dur="20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after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p:cTn id="41" dur="500" fill="hold"/>
                                        <p:tgtEl>
                                          <p:spTgt spid="3"/>
                                        </p:tgtEl>
                                        <p:attrNameLst>
                                          <p:attrName>ppt_w</p:attrName>
                                        </p:attrNameLst>
                                      </p:cBhvr>
                                      <p:tavLst>
                                        <p:tav tm="0">
                                          <p:val>
                                            <p:fltVal val="0"/>
                                          </p:val>
                                        </p:tav>
                                        <p:tav tm="100000">
                                          <p:val>
                                            <p:strVal val="#ppt_w"/>
                                          </p:val>
                                        </p:tav>
                                      </p:tavLst>
                                    </p:anim>
                                    <p:anim calcmode="lin" valueType="num">
                                      <p:cBhvr>
                                        <p:cTn id="42" dur="500" fill="hold"/>
                                        <p:tgtEl>
                                          <p:spTgt spid="3"/>
                                        </p:tgtEl>
                                        <p:attrNameLst>
                                          <p:attrName>ppt_h</p:attrName>
                                        </p:attrNameLst>
                                      </p:cBhvr>
                                      <p:tavLst>
                                        <p:tav tm="0">
                                          <p:val>
                                            <p:fltVal val="0"/>
                                          </p:val>
                                        </p:tav>
                                        <p:tav tm="100000">
                                          <p:val>
                                            <p:strVal val="#ppt_h"/>
                                          </p:val>
                                        </p:tav>
                                      </p:tavLst>
                                    </p:anim>
                                    <p:animEffect transition="in" filter="fade">
                                      <p:cBhvr>
                                        <p:cTn id="43" dur="500"/>
                                        <p:tgtEl>
                                          <p:spTgt spid="3"/>
                                        </p:tgtEl>
                                      </p:cBhvr>
                                    </p:animEffect>
                                  </p:childTnLst>
                                </p:cTn>
                              </p:par>
                            </p:childTnLst>
                          </p:cTn>
                        </p:par>
                      </p:childTnLst>
                    </p:cTn>
                  </p:par>
                  <p:par>
                    <p:cTn id="44" fill="hold" nodeType="clickPar">
                      <p:stCondLst>
                        <p:cond delay="indefinite"/>
                      </p:stCondLst>
                      <p:childTnLst>
                        <p:par>
                          <p:cTn id="45" fill="hold" nodeType="after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500"/>
                                        <p:tgtEl>
                                          <p:spTgt spid="8"/>
                                        </p:tgtEl>
                                        <p:attrNameLst>
                                          <p:attrName>ppt_y</p:attrName>
                                        </p:attrNameLst>
                                      </p:cBhvr>
                                      <p:tavLst>
                                        <p:tav tm="0">
                                          <p:val>
                                            <p:strVal val="#ppt_y+#ppt_h*1.125000"/>
                                          </p:val>
                                        </p:tav>
                                        <p:tav tm="100000">
                                          <p:val>
                                            <p:strVal val="#ppt_y"/>
                                          </p:val>
                                        </p:tav>
                                      </p:tavLst>
                                    </p:anim>
                                    <p:animEffect transition="in" filter="wipe(up)">
                                      <p:cBhvr>
                                        <p:cTn id="4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13" grpId="0" animBg="1"/>
      <p:bldP spid="14" grpId="0"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6" name="组合 315"/>
          <p:cNvGrpSpPr/>
          <p:nvPr/>
        </p:nvGrpSpPr>
        <p:grpSpPr>
          <a:xfrm>
            <a:off x="2221866" y="2273936"/>
            <a:ext cx="3493770" cy="2743200"/>
            <a:chOff x="4595" y="5933"/>
            <a:chExt cx="5502" cy="4320"/>
          </a:xfrm>
        </p:grpSpPr>
        <p:sp>
          <p:nvSpPr>
            <p:cNvPr id="307" name="矩形 306"/>
            <p:cNvSpPr/>
            <p:nvPr/>
          </p:nvSpPr>
          <p:spPr>
            <a:xfrm>
              <a:off x="4595" y="5933"/>
              <a:ext cx="5502" cy="594"/>
            </a:xfrm>
            <a:prstGeom prst="rect">
              <a:avLst/>
            </a:prstGeom>
          </p:spPr>
          <p:txBody>
            <a:bodyPr wrap="none" lIns="68580" tIns="34290" rIns="68580" bIns="34290">
              <a:spAutoFit/>
            </a:bodyPr>
            <a:lstStyle/>
            <a:p>
              <a:pPr algn="ctr"/>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全球患者都躲不开的四大误区</a:t>
              </a:r>
            </a:p>
          </p:txBody>
        </p:sp>
        <p:sp>
          <p:nvSpPr>
            <p:cNvPr id="309" name="矩形 308"/>
            <p:cNvSpPr/>
            <p:nvPr/>
          </p:nvSpPr>
          <p:spPr>
            <a:xfrm>
              <a:off x="4705" y="6581"/>
              <a:ext cx="5282" cy="3672"/>
            </a:xfrm>
            <a:prstGeom prst="rect">
              <a:avLst/>
            </a:prstGeom>
          </p:spPr>
          <p:txBody>
            <a:bodyPr wrap="square" lIns="68580" tIns="34290" rIns="68580" bIns="34290">
              <a:spAutoFit/>
            </a:bodyPr>
            <a:lstStyle/>
            <a:p>
              <a:pPr algn="ctr">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大众对于哮喘的认识经常出现各种误区，为此，今年“世界防治哮喘日”的主题确定为“揭示哮喘的误区”。该主题旨在呼吁全球的哮喘患者和医生采取行动，解决哮喘防治中普遍存在的误区。这些误区妨碍了哮喘患者从疾病管理中获益，影响了哮喘的有效控制。</a:t>
              </a:r>
            </a:p>
          </p:txBody>
        </p:sp>
      </p:grpSp>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哮喘的误区</a:t>
                </a:r>
              </a:p>
            </p:txBody>
          </p:sp>
          <p:sp>
            <p:nvSpPr>
              <p:cNvPr id="311" name="TextBox 16"/>
              <p:cNvSpPr txBox="1"/>
              <p:nvPr/>
            </p:nvSpPr>
            <p:spPr>
              <a:xfrm>
                <a:off x="2002" y="1656"/>
                <a:ext cx="1988"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The pitfalls of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3</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374" name="图片 373"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368" name="PA-图片 3" descr="E:\设计\PPT\红动网\10矢量蓝色医生治疗病人.png10矢量蓝色医生治疗病人"/>
          <p:cNvPicPr>
            <a:picLocks noChangeAspect="1"/>
          </p:cNvPicPr>
          <p:nvPr>
            <p:custDataLst>
              <p:tags r:id="rId1"/>
            </p:custDataLst>
          </p:nvPr>
        </p:nvPicPr>
        <p:blipFill>
          <a:blip r:embed="rId5" cstate="email">
            <a:extLst>
              <a:ext uri="{28A0092B-C50C-407E-A947-70E740481C1C}">
                <a14:useLocalDpi xmlns:a14="http://schemas.microsoft.com/office/drawing/2010/main"/>
              </a:ext>
            </a:extLst>
          </a:blip>
          <a:stretch>
            <a:fillRect/>
          </a:stretch>
        </p:blipFill>
        <p:spPr>
          <a:xfrm>
            <a:off x="4808856" y="803277"/>
            <a:ext cx="7158355" cy="5368925"/>
          </a:xfrm>
          <a:prstGeom prst="rect">
            <a:avLst/>
          </a:prstGeom>
        </p:spPr>
      </p:pic>
      <p:pic>
        <p:nvPicPr>
          <p:cNvPr id="442" name="图片 441"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2" presetClass="entr" presetSubtype="4" fill="hold" nodeType="clickEffect">
                                  <p:stCondLst>
                                    <p:cond delay="0"/>
                                  </p:stCondLst>
                                  <p:childTnLst>
                                    <p:set>
                                      <p:cBhvr>
                                        <p:cTn id="14" dur="1" fill="hold">
                                          <p:stCondLst>
                                            <p:cond delay="0"/>
                                          </p:stCondLst>
                                        </p:cTn>
                                        <p:tgtEl>
                                          <p:spTgt spid="316"/>
                                        </p:tgtEl>
                                        <p:attrNameLst>
                                          <p:attrName>style.visibility</p:attrName>
                                        </p:attrNameLst>
                                      </p:cBhvr>
                                      <p:to>
                                        <p:strVal val="visible"/>
                                      </p:to>
                                    </p:set>
                                    <p:anim calcmode="lin" valueType="num">
                                      <p:cBhvr additive="base">
                                        <p:cTn id="15" dur="500"/>
                                        <p:tgtEl>
                                          <p:spTgt spid="316"/>
                                        </p:tgtEl>
                                        <p:attrNameLst>
                                          <p:attrName>ppt_y</p:attrName>
                                        </p:attrNameLst>
                                      </p:cBhvr>
                                      <p:tavLst>
                                        <p:tav tm="0">
                                          <p:val>
                                            <p:strVal val="#ppt_y+#ppt_h*1.125000"/>
                                          </p:val>
                                        </p:tav>
                                        <p:tav tm="100000">
                                          <p:val>
                                            <p:strVal val="#ppt_y"/>
                                          </p:val>
                                        </p:tav>
                                      </p:tavLst>
                                    </p:anim>
                                    <p:animEffect transition="in" filter="wipe(up)">
                                      <p:cBhvr>
                                        <p:cTn id="16" dur="500"/>
                                        <p:tgtEl>
                                          <p:spTgt spid="316"/>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9" presetClass="entr" presetSubtype="0" fill="hold" nodeType="clickEffect">
                                  <p:stCondLst>
                                    <p:cond delay="0"/>
                                  </p:stCondLst>
                                  <p:childTnLst>
                                    <p:set>
                                      <p:cBhvr>
                                        <p:cTn id="20" dur="1" fill="hold">
                                          <p:stCondLst>
                                            <p:cond delay="0"/>
                                          </p:stCondLst>
                                        </p:cTn>
                                        <p:tgtEl>
                                          <p:spTgt spid="374"/>
                                        </p:tgtEl>
                                        <p:attrNameLst>
                                          <p:attrName>style.visibility</p:attrName>
                                        </p:attrNameLst>
                                      </p:cBhvr>
                                      <p:to>
                                        <p:strVal val="visible"/>
                                      </p:to>
                                    </p:set>
                                    <p:animEffect transition="in" filter="dissolve">
                                      <p:cBhvr>
                                        <p:cTn id="21" dur="500"/>
                                        <p:tgtEl>
                                          <p:spTgt spid="374"/>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9" presetClass="entr" presetSubtype="0" fill="hold" nodeType="clickEffect">
                                  <p:stCondLst>
                                    <p:cond delay="0"/>
                                  </p:stCondLst>
                                  <p:childTnLst>
                                    <p:set>
                                      <p:cBhvr>
                                        <p:cTn id="25" dur="1" fill="hold">
                                          <p:stCondLst>
                                            <p:cond delay="0"/>
                                          </p:stCondLst>
                                        </p:cTn>
                                        <p:tgtEl>
                                          <p:spTgt spid="368"/>
                                        </p:tgtEl>
                                        <p:attrNameLst>
                                          <p:attrName>style.visibility</p:attrName>
                                        </p:attrNameLst>
                                      </p:cBhvr>
                                      <p:to>
                                        <p:strVal val="visible"/>
                                      </p:to>
                                    </p:set>
                                    <p:animEffect transition="in" filter="dissolve">
                                      <p:cBhvr>
                                        <p:cTn id="26" dur="500"/>
                                        <p:tgtEl>
                                          <p:spTgt spid="368"/>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9" presetClass="entr" presetSubtype="0" fill="hold" nodeType="clickEffect">
                                  <p:stCondLst>
                                    <p:cond delay="0"/>
                                  </p:stCondLst>
                                  <p:childTnLst>
                                    <p:set>
                                      <p:cBhvr>
                                        <p:cTn id="30" dur="1" fill="hold">
                                          <p:stCondLst>
                                            <p:cond delay="0"/>
                                          </p:stCondLst>
                                        </p:cTn>
                                        <p:tgtEl>
                                          <p:spTgt spid="442"/>
                                        </p:tgtEl>
                                        <p:attrNameLst>
                                          <p:attrName>style.visibility</p:attrName>
                                        </p:attrNameLst>
                                      </p:cBhvr>
                                      <p:to>
                                        <p:strVal val="visible"/>
                                      </p:to>
                                    </p:set>
                                    <p:animEffect transition="in" filter="dissolve">
                                      <p:cBhvr>
                                        <p:cTn id="31"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哮喘的误区</a:t>
                </a:r>
              </a:p>
            </p:txBody>
          </p:sp>
          <p:sp>
            <p:nvSpPr>
              <p:cNvPr id="311" name="TextBox 16"/>
              <p:cNvSpPr txBox="1"/>
              <p:nvPr/>
            </p:nvSpPr>
            <p:spPr>
              <a:xfrm>
                <a:off x="2002" y="1656"/>
                <a:ext cx="1988"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The pitfalls of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3</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384" name="图片 383"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grpSp>
        <p:nvGrpSpPr>
          <p:cNvPr id="388" name="组合 387"/>
          <p:cNvGrpSpPr/>
          <p:nvPr/>
        </p:nvGrpSpPr>
        <p:grpSpPr>
          <a:xfrm>
            <a:off x="5385436" y="782321"/>
            <a:ext cx="5401945" cy="5401945"/>
            <a:chOff x="8481" y="1024"/>
            <a:chExt cx="8507" cy="8507"/>
          </a:xfrm>
        </p:grpSpPr>
        <p:grpSp>
          <p:nvGrpSpPr>
            <p:cNvPr id="368" name="组合 367"/>
            <p:cNvGrpSpPr/>
            <p:nvPr/>
          </p:nvGrpSpPr>
          <p:grpSpPr>
            <a:xfrm>
              <a:off x="8481" y="1024"/>
              <a:ext cx="8507" cy="8507"/>
              <a:chOff x="2922" y="3644"/>
              <a:chExt cx="2206" cy="2206"/>
            </a:xfrm>
            <a:solidFill>
              <a:srgbClr val="F7F8F8"/>
            </a:solidFill>
          </p:grpSpPr>
          <p:sp>
            <p:nvSpPr>
              <p:cNvPr id="369" name="Oval 5"/>
              <p:cNvSpPr>
                <a:spLocks noChangeArrowheads="1"/>
              </p:cNvSpPr>
              <p:nvPr/>
            </p:nvSpPr>
            <p:spPr bwMode="auto">
              <a:xfrm>
                <a:off x="3126" y="3850"/>
                <a:ext cx="1797" cy="1798"/>
              </a:xfrm>
              <a:prstGeom prst="ellipse">
                <a:avLst/>
              </a:prstGeom>
              <a:grpFill/>
              <a:ln>
                <a:noFill/>
              </a:ln>
            </p:spPr>
            <p:txBody>
              <a:bodyPr lIns="68567" tIns="34283" rIns="68567" bIns="34283"/>
              <a:lstStyle/>
              <a:p>
                <a:pPr algn="ctr">
                  <a:defRPr/>
                </a:pPr>
                <a:endParaRPr lang="id-ID" b="1">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370" name="Group 24"/>
              <p:cNvGrpSpPr/>
              <p:nvPr/>
            </p:nvGrpSpPr>
            <p:grpSpPr>
              <a:xfrm>
                <a:off x="2922" y="3644"/>
                <a:ext cx="2206" cy="2207"/>
                <a:chOff x="1119258" y="2257147"/>
                <a:chExt cx="1868076" cy="1868076"/>
              </a:xfrm>
              <a:grpFill/>
            </p:grpSpPr>
            <p:sp>
              <p:nvSpPr>
                <p:cNvPr id="371" name="Freeform 6"/>
                <p:cNvSpPr/>
                <p:nvPr/>
              </p:nvSpPr>
              <p:spPr bwMode="auto">
                <a:xfrm>
                  <a:off x="2495041" y="2394505"/>
                  <a:ext cx="356034" cy="354935"/>
                </a:xfrm>
                <a:custGeom>
                  <a:avLst/>
                  <a:gdLst>
                    <a:gd name="T0" fmla="*/ 612368160 w 207"/>
                    <a:gd name="T1" fmla="*/ 537330238 h 206"/>
                    <a:gd name="T2" fmla="*/ 76915384 w 207"/>
                    <a:gd name="T3" fmla="*/ 0 h 206"/>
                    <a:gd name="T4" fmla="*/ 0 w 207"/>
                    <a:gd name="T5" fmla="*/ 130621249 h 206"/>
                    <a:gd name="T6" fmla="*/ 482202474 w 207"/>
                    <a:gd name="T7" fmla="*/ 611547836 h 206"/>
                    <a:gd name="T8" fmla="*/ 612368160 w 207"/>
                    <a:gd name="T9" fmla="*/ 537330238 h 2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6"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2" name="Freeform 7"/>
                <p:cNvSpPr/>
                <p:nvPr/>
              </p:nvSpPr>
              <p:spPr bwMode="auto">
                <a:xfrm>
                  <a:off x="2075273" y="2257147"/>
                  <a:ext cx="427460" cy="191203"/>
                </a:xfrm>
                <a:custGeom>
                  <a:avLst/>
                  <a:gdLst>
                    <a:gd name="T0" fmla="*/ 0 w 248"/>
                    <a:gd name="T1" fmla="*/ 0 h 111"/>
                    <a:gd name="T2" fmla="*/ 0 w 248"/>
                    <a:gd name="T3" fmla="*/ 151325978 h 111"/>
                    <a:gd name="T4" fmla="*/ 659539755 w 248"/>
                    <a:gd name="T5" fmla="*/ 329356642 h 111"/>
                    <a:gd name="T6" fmla="*/ 736782466 w 248"/>
                    <a:gd name="T7" fmla="*/ 198801166 h 111"/>
                    <a:gd name="T8" fmla="*/ 0 w 248"/>
                    <a:gd name="T9" fmla="*/ 0 h 1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8" h="110">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3" name="Freeform 8"/>
                <p:cNvSpPr/>
                <p:nvPr/>
              </p:nvSpPr>
              <p:spPr bwMode="auto">
                <a:xfrm>
                  <a:off x="2796131" y="2743946"/>
                  <a:ext cx="191203" cy="425262"/>
                </a:xfrm>
                <a:custGeom>
                  <a:avLst/>
                  <a:gdLst>
                    <a:gd name="T0" fmla="*/ 133523428 w 111"/>
                    <a:gd name="T1" fmla="*/ 0 h 247"/>
                    <a:gd name="T2" fmla="*/ 0 w 111"/>
                    <a:gd name="T3" fmla="*/ 77070559 h 247"/>
                    <a:gd name="T4" fmla="*/ 178030664 w 111"/>
                    <a:gd name="T5" fmla="*/ 732177201 h 247"/>
                    <a:gd name="T6" fmla="*/ 329356642 w 111"/>
                    <a:gd name="T7" fmla="*/ 732177201 h 247"/>
                    <a:gd name="T8" fmla="*/ 133523428 w 111"/>
                    <a:gd name="T9" fmla="*/ 0 h 2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0" h="246">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4" name="Freeform 9"/>
                <p:cNvSpPr/>
                <p:nvPr/>
              </p:nvSpPr>
              <p:spPr bwMode="auto">
                <a:xfrm>
                  <a:off x="2796131" y="3213162"/>
                  <a:ext cx="191203" cy="427460"/>
                </a:xfrm>
                <a:custGeom>
                  <a:avLst/>
                  <a:gdLst>
                    <a:gd name="T0" fmla="*/ 178030664 w 111"/>
                    <a:gd name="T1" fmla="*/ 0 h 248"/>
                    <a:gd name="T2" fmla="*/ 0 w 111"/>
                    <a:gd name="T3" fmla="*/ 659539755 h 248"/>
                    <a:gd name="T4" fmla="*/ 133523428 w 111"/>
                    <a:gd name="T5" fmla="*/ 736782466 h 248"/>
                    <a:gd name="T6" fmla="*/ 329356642 w 111"/>
                    <a:gd name="T7" fmla="*/ 0 h 248"/>
                    <a:gd name="T8" fmla="*/ 178030664 w 111"/>
                    <a:gd name="T9" fmla="*/ 0 h 2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0"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5" name="Freeform 10"/>
                <p:cNvSpPr/>
                <p:nvPr/>
              </p:nvSpPr>
              <p:spPr bwMode="auto">
                <a:xfrm>
                  <a:off x="2495041" y="3632930"/>
                  <a:ext cx="356034" cy="356034"/>
                </a:xfrm>
                <a:custGeom>
                  <a:avLst/>
                  <a:gdLst>
                    <a:gd name="T0" fmla="*/ 612368160 w 207"/>
                    <a:gd name="T1" fmla="*/ 76915384 h 207"/>
                    <a:gd name="T2" fmla="*/ 482202474 w 207"/>
                    <a:gd name="T3" fmla="*/ 0 h 207"/>
                    <a:gd name="T4" fmla="*/ 0 w 207"/>
                    <a:gd name="T5" fmla="*/ 482202474 h 207"/>
                    <a:gd name="T6" fmla="*/ 76915384 w 207"/>
                    <a:gd name="T7" fmla="*/ 612368160 h 207"/>
                    <a:gd name="T8" fmla="*/ 612368160 w 207"/>
                    <a:gd name="T9" fmla="*/ 76915384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6" h="206">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6" name="Freeform 11"/>
                <p:cNvSpPr/>
                <p:nvPr/>
              </p:nvSpPr>
              <p:spPr bwMode="auto">
                <a:xfrm>
                  <a:off x="2075273" y="3936217"/>
                  <a:ext cx="427460" cy="189006"/>
                </a:xfrm>
                <a:custGeom>
                  <a:avLst/>
                  <a:gdLst>
                    <a:gd name="T0" fmla="*/ 736782466 w 248"/>
                    <a:gd name="T1" fmla="*/ 129902106 h 110"/>
                    <a:gd name="T2" fmla="*/ 659539755 w 248"/>
                    <a:gd name="T3" fmla="*/ 0 h 110"/>
                    <a:gd name="T4" fmla="*/ 0 w 248"/>
                    <a:gd name="T5" fmla="*/ 174187930 h 110"/>
                    <a:gd name="T6" fmla="*/ 0 w 248"/>
                    <a:gd name="T7" fmla="*/ 324756982 h 110"/>
                    <a:gd name="T8" fmla="*/ 736782466 w 248"/>
                    <a:gd name="T9" fmla="*/ 129902106 h 1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7" name="Freeform 12"/>
                <p:cNvSpPr/>
                <p:nvPr/>
              </p:nvSpPr>
              <p:spPr bwMode="auto">
                <a:xfrm>
                  <a:off x="1605927" y="3936352"/>
                  <a:ext cx="425537" cy="188871"/>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6"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8" name="Freeform 13"/>
                <p:cNvSpPr/>
                <p:nvPr/>
              </p:nvSpPr>
              <p:spPr bwMode="auto">
                <a:xfrm>
                  <a:off x="1256605" y="3633206"/>
                  <a:ext cx="354879" cy="355522"/>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6">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9" name="Freeform 14"/>
                <p:cNvSpPr/>
                <p:nvPr/>
              </p:nvSpPr>
              <p:spPr bwMode="auto">
                <a:xfrm>
                  <a:off x="1119258" y="3213405"/>
                  <a:ext cx="191333" cy="426943"/>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0"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0" name="Freeform 15"/>
                <p:cNvSpPr/>
                <p:nvPr/>
              </p:nvSpPr>
              <p:spPr bwMode="auto">
                <a:xfrm>
                  <a:off x="1119258" y="2743609"/>
                  <a:ext cx="191333" cy="425356"/>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0" h="246">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1" name="Freeform 16"/>
                <p:cNvSpPr/>
                <p:nvPr/>
              </p:nvSpPr>
              <p:spPr bwMode="auto">
                <a:xfrm>
                  <a:off x="1256605" y="2394436"/>
                  <a:ext cx="354879" cy="354728"/>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2" name="Freeform 17"/>
                <p:cNvSpPr/>
                <p:nvPr/>
              </p:nvSpPr>
              <p:spPr bwMode="auto">
                <a:xfrm>
                  <a:off x="1605927" y="2257147"/>
                  <a:ext cx="425537" cy="191252"/>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6" h="110">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grpSp>
        </p:grpSp>
        <p:grpSp>
          <p:nvGrpSpPr>
            <p:cNvPr id="387" name="组合 386"/>
            <p:cNvGrpSpPr/>
            <p:nvPr/>
          </p:nvGrpSpPr>
          <p:grpSpPr>
            <a:xfrm>
              <a:off x="10190" y="3266"/>
              <a:ext cx="5090" cy="4026"/>
              <a:chOff x="10590" y="3276"/>
              <a:chExt cx="5090" cy="4026"/>
            </a:xfrm>
          </p:grpSpPr>
          <p:sp>
            <p:nvSpPr>
              <p:cNvPr id="385" name="矩形 384"/>
              <p:cNvSpPr/>
              <p:nvPr/>
            </p:nvSpPr>
            <p:spPr>
              <a:xfrm>
                <a:off x="10590" y="3276"/>
                <a:ext cx="5090" cy="1563"/>
              </a:xfrm>
              <a:prstGeom prst="rect">
                <a:avLst/>
              </a:prstGeom>
              <a:ln>
                <a:noFill/>
              </a:ln>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误区一：哮喘是一种儿童疾病，随着年龄的增长，人们会逐渐摆脱它。</a:t>
                </a:r>
              </a:p>
            </p:txBody>
          </p:sp>
          <p:sp>
            <p:nvSpPr>
              <p:cNvPr id="386" name="矩形 385"/>
              <p:cNvSpPr/>
              <p:nvPr/>
            </p:nvSpPr>
            <p:spPr>
              <a:xfrm>
                <a:off x="10590" y="5157"/>
                <a:ext cx="4865" cy="2145"/>
              </a:xfrm>
              <a:prstGeom prst="rect">
                <a:avLst/>
              </a:prstGeom>
              <a:ln>
                <a:noFill/>
              </a:ln>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解释：哮喘可以发生在任何年龄(儿童、青少年、成人和老年人)。60岁以后出现哮喘症状而被明确诊断的患者，在临床上也经常可以见到。</a:t>
                </a:r>
              </a:p>
            </p:txBody>
          </p:sp>
        </p:grpSp>
      </p:grpSp>
      <p:pic>
        <p:nvPicPr>
          <p:cNvPr id="390" name="图片 389"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439546" y="1944370"/>
            <a:ext cx="4627245" cy="3437890"/>
          </a:xfrm>
          <a:prstGeom prst="rect">
            <a:avLst/>
          </a:prstGeom>
        </p:spPr>
      </p:pic>
      <p:pic>
        <p:nvPicPr>
          <p:cNvPr id="391" name="图片 390" descr="E:\设计\PPT\红动网\图层 3.png图层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982212" y="177167"/>
            <a:ext cx="1774825" cy="1806575"/>
          </a:xfrm>
          <a:prstGeom prst="rect">
            <a:avLst/>
          </a:prstGeom>
        </p:spPr>
      </p:pic>
      <p:pic>
        <p:nvPicPr>
          <p:cNvPr id="442" name="图片 441"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9" presetClass="entr" presetSubtype="0" fill="hold" nodeType="clickEffect">
                                  <p:stCondLst>
                                    <p:cond delay="0"/>
                                  </p:stCondLst>
                                  <p:childTnLst>
                                    <p:set>
                                      <p:cBhvr>
                                        <p:cTn id="14" dur="1" fill="hold">
                                          <p:stCondLst>
                                            <p:cond delay="0"/>
                                          </p:stCondLst>
                                        </p:cTn>
                                        <p:tgtEl>
                                          <p:spTgt spid="384"/>
                                        </p:tgtEl>
                                        <p:attrNameLst>
                                          <p:attrName>style.visibility</p:attrName>
                                        </p:attrNameLst>
                                      </p:cBhvr>
                                      <p:to>
                                        <p:strVal val="visible"/>
                                      </p:to>
                                    </p:set>
                                    <p:animEffect transition="in" filter="dissolve">
                                      <p:cBhvr>
                                        <p:cTn id="15" dur="500"/>
                                        <p:tgtEl>
                                          <p:spTgt spid="384"/>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9" presetClass="entr" presetSubtype="0" fill="hold" nodeType="clickEffect">
                                  <p:stCondLst>
                                    <p:cond delay="0"/>
                                  </p:stCondLst>
                                  <p:childTnLst>
                                    <p:set>
                                      <p:cBhvr>
                                        <p:cTn id="19" dur="1" fill="hold">
                                          <p:stCondLst>
                                            <p:cond delay="0"/>
                                          </p:stCondLst>
                                        </p:cTn>
                                        <p:tgtEl>
                                          <p:spTgt spid="390"/>
                                        </p:tgtEl>
                                        <p:attrNameLst>
                                          <p:attrName>style.visibility</p:attrName>
                                        </p:attrNameLst>
                                      </p:cBhvr>
                                      <p:to>
                                        <p:strVal val="visible"/>
                                      </p:to>
                                    </p:set>
                                    <p:animEffect transition="in" filter="dissolve">
                                      <p:cBhvr>
                                        <p:cTn id="20" dur="500"/>
                                        <p:tgtEl>
                                          <p:spTgt spid="390"/>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9" presetClass="entr" presetSubtype="0" fill="hold" nodeType="clickEffect">
                                  <p:stCondLst>
                                    <p:cond delay="0"/>
                                  </p:stCondLst>
                                  <p:childTnLst>
                                    <p:set>
                                      <p:cBhvr>
                                        <p:cTn id="24" dur="1" fill="hold">
                                          <p:stCondLst>
                                            <p:cond delay="0"/>
                                          </p:stCondLst>
                                        </p:cTn>
                                        <p:tgtEl>
                                          <p:spTgt spid="388"/>
                                        </p:tgtEl>
                                        <p:attrNameLst>
                                          <p:attrName>style.visibility</p:attrName>
                                        </p:attrNameLst>
                                      </p:cBhvr>
                                      <p:to>
                                        <p:strVal val="visible"/>
                                      </p:to>
                                    </p:set>
                                    <p:animEffect transition="in" filter="dissolve">
                                      <p:cBhvr>
                                        <p:cTn id="25" dur="500"/>
                                        <p:tgtEl>
                                          <p:spTgt spid="388"/>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9" presetClass="entr" presetSubtype="0" fill="hold" nodeType="clickEffect">
                                  <p:stCondLst>
                                    <p:cond delay="0"/>
                                  </p:stCondLst>
                                  <p:childTnLst>
                                    <p:set>
                                      <p:cBhvr>
                                        <p:cTn id="29" dur="1" fill="hold">
                                          <p:stCondLst>
                                            <p:cond delay="0"/>
                                          </p:stCondLst>
                                        </p:cTn>
                                        <p:tgtEl>
                                          <p:spTgt spid="442"/>
                                        </p:tgtEl>
                                        <p:attrNameLst>
                                          <p:attrName>style.visibility</p:attrName>
                                        </p:attrNameLst>
                                      </p:cBhvr>
                                      <p:to>
                                        <p:strVal val="visible"/>
                                      </p:to>
                                    </p:set>
                                    <p:animEffect transition="in" filter="dissolve">
                                      <p:cBhvr>
                                        <p:cTn id="30"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哮喘的误区</a:t>
                </a:r>
              </a:p>
            </p:txBody>
          </p:sp>
          <p:sp>
            <p:nvSpPr>
              <p:cNvPr id="311" name="TextBox 16"/>
              <p:cNvSpPr txBox="1"/>
              <p:nvPr/>
            </p:nvSpPr>
            <p:spPr>
              <a:xfrm>
                <a:off x="2002" y="1656"/>
                <a:ext cx="1988"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The pitfalls of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3</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387" name="图片 386"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grpSp>
        <p:nvGrpSpPr>
          <p:cNvPr id="388" name="组合 387"/>
          <p:cNvGrpSpPr/>
          <p:nvPr/>
        </p:nvGrpSpPr>
        <p:grpSpPr>
          <a:xfrm>
            <a:off x="1675766" y="530862"/>
            <a:ext cx="5401945" cy="5401945"/>
            <a:chOff x="8481" y="1024"/>
            <a:chExt cx="8507" cy="8507"/>
          </a:xfrm>
        </p:grpSpPr>
        <p:grpSp>
          <p:nvGrpSpPr>
            <p:cNvPr id="389" name="组合 388"/>
            <p:cNvGrpSpPr/>
            <p:nvPr/>
          </p:nvGrpSpPr>
          <p:grpSpPr>
            <a:xfrm>
              <a:off x="8481" y="1024"/>
              <a:ext cx="8507" cy="8507"/>
              <a:chOff x="2922" y="3644"/>
              <a:chExt cx="2206" cy="2206"/>
            </a:xfrm>
            <a:solidFill>
              <a:srgbClr val="F7F8F8"/>
            </a:solidFill>
          </p:grpSpPr>
          <p:sp>
            <p:nvSpPr>
              <p:cNvPr id="390" name="Oval 5"/>
              <p:cNvSpPr>
                <a:spLocks noChangeArrowheads="1"/>
              </p:cNvSpPr>
              <p:nvPr/>
            </p:nvSpPr>
            <p:spPr bwMode="auto">
              <a:xfrm>
                <a:off x="3126" y="3850"/>
                <a:ext cx="1797" cy="1798"/>
              </a:xfrm>
              <a:prstGeom prst="ellipse">
                <a:avLst/>
              </a:prstGeom>
              <a:grpFill/>
              <a:ln>
                <a:noFill/>
              </a:ln>
            </p:spPr>
            <p:txBody>
              <a:bodyPr lIns="68567" tIns="34283" rIns="68567" bIns="34283"/>
              <a:lstStyle/>
              <a:p>
                <a:pPr algn="ctr">
                  <a:defRPr/>
                </a:pPr>
                <a:endParaRPr lang="id-ID" b="1">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391" name="Group 24"/>
              <p:cNvGrpSpPr/>
              <p:nvPr/>
            </p:nvGrpSpPr>
            <p:grpSpPr>
              <a:xfrm>
                <a:off x="2922" y="3644"/>
                <a:ext cx="2206" cy="2207"/>
                <a:chOff x="1119258" y="2257147"/>
                <a:chExt cx="1868076" cy="1868076"/>
              </a:xfrm>
              <a:grpFill/>
            </p:grpSpPr>
            <p:sp>
              <p:nvSpPr>
                <p:cNvPr id="392" name="Freeform 6"/>
                <p:cNvSpPr/>
                <p:nvPr/>
              </p:nvSpPr>
              <p:spPr bwMode="auto">
                <a:xfrm>
                  <a:off x="2495041" y="2394505"/>
                  <a:ext cx="356034" cy="354935"/>
                </a:xfrm>
                <a:custGeom>
                  <a:avLst/>
                  <a:gdLst>
                    <a:gd name="T0" fmla="*/ 612368160 w 207"/>
                    <a:gd name="T1" fmla="*/ 537330238 h 206"/>
                    <a:gd name="T2" fmla="*/ 76915384 w 207"/>
                    <a:gd name="T3" fmla="*/ 0 h 206"/>
                    <a:gd name="T4" fmla="*/ 0 w 207"/>
                    <a:gd name="T5" fmla="*/ 130621249 h 206"/>
                    <a:gd name="T6" fmla="*/ 482202474 w 207"/>
                    <a:gd name="T7" fmla="*/ 611547836 h 206"/>
                    <a:gd name="T8" fmla="*/ 612368160 w 207"/>
                    <a:gd name="T9" fmla="*/ 537330238 h 2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6" h="206">
                      <a:moveTo>
                        <a:pt x="207" y="181"/>
                      </a:moveTo>
                      <a:cubicBezTo>
                        <a:pt x="162" y="107"/>
                        <a:pt x="100" y="45"/>
                        <a:pt x="26" y="0"/>
                      </a:cubicBezTo>
                      <a:cubicBezTo>
                        <a:pt x="0" y="44"/>
                        <a:pt x="0" y="44"/>
                        <a:pt x="0" y="44"/>
                      </a:cubicBezTo>
                      <a:cubicBezTo>
                        <a:pt x="66" y="85"/>
                        <a:pt x="122" y="140"/>
                        <a:pt x="163" y="206"/>
                      </a:cubicBezTo>
                      <a:lnTo>
                        <a:pt x="207" y="1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3" name="Freeform 7"/>
                <p:cNvSpPr/>
                <p:nvPr/>
              </p:nvSpPr>
              <p:spPr bwMode="auto">
                <a:xfrm>
                  <a:off x="2075273" y="2257147"/>
                  <a:ext cx="427460" cy="191203"/>
                </a:xfrm>
                <a:custGeom>
                  <a:avLst/>
                  <a:gdLst>
                    <a:gd name="T0" fmla="*/ 0 w 248"/>
                    <a:gd name="T1" fmla="*/ 0 h 111"/>
                    <a:gd name="T2" fmla="*/ 0 w 248"/>
                    <a:gd name="T3" fmla="*/ 151325978 h 111"/>
                    <a:gd name="T4" fmla="*/ 659539755 w 248"/>
                    <a:gd name="T5" fmla="*/ 329356642 h 111"/>
                    <a:gd name="T6" fmla="*/ 736782466 w 248"/>
                    <a:gd name="T7" fmla="*/ 198801166 h 111"/>
                    <a:gd name="T8" fmla="*/ 0 w 248"/>
                    <a:gd name="T9" fmla="*/ 0 h 1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8" h="110">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4" name="Freeform 8"/>
                <p:cNvSpPr/>
                <p:nvPr/>
              </p:nvSpPr>
              <p:spPr bwMode="auto">
                <a:xfrm>
                  <a:off x="2796131" y="2743946"/>
                  <a:ext cx="191203" cy="425262"/>
                </a:xfrm>
                <a:custGeom>
                  <a:avLst/>
                  <a:gdLst>
                    <a:gd name="T0" fmla="*/ 133523428 w 111"/>
                    <a:gd name="T1" fmla="*/ 0 h 247"/>
                    <a:gd name="T2" fmla="*/ 0 w 111"/>
                    <a:gd name="T3" fmla="*/ 77070559 h 247"/>
                    <a:gd name="T4" fmla="*/ 178030664 w 111"/>
                    <a:gd name="T5" fmla="*/ 732177201 h 247"/>
                    <a:gd name="T6" fmla="*/ 329356642 w 111"/>
                    <a:gd name="T7" fmla="*/ 732177201 h 247"/>
                    <a:gd name="T8" fmla="*/ 133523428 w 111"/>
                    <a:gd name="T9" fmla="*/ 0 h 2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0" h="246">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5" name="Freeform 9"/>
                <p:cNvSpPr/>
                <p:nvPr/>
              </p:nvSpPr>
              <p:spPr bwMode="auto">
                <a:xfrm>
                  <a:off x="2796131" y="3213162"/>
                  <a:ext cx="191203" cy="427460"/>
                </a:xfrm>
                <a:custGeom>
                  <a:avLst/>
                  <a:gdLst>
                    <a:gd name="T0" fmla="*/ 178030664 w 111"/>
                    <a:gd name="T1" fmla="*/ 0 h 248"/>
                    <a:gd name="T2" fmla="*/ 0 w 111"/>
                    <a:gd name="T3" fmla="*/ 659539755 h 248"/>
                    <a:gd name="T4" fmla="*/ 133523428 w 111"/>
                    <a:gd name="T5" fmla="*/ 736782466 h 248"/>
                    <a:gd name="T6" fmla="*/ 329356642 w 111"/>
                    <a:gd name="T7" fmla="*/ 0 h 248"/>
                    <a:gd name="T8" fmla="*/ 178030664 w 111"/>
                    <a:gd name="T9" fmla="*/ 0 h 2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0" h="248">
                      <a:moveTo>
                        <a:pt x="60" y="0"/>
                      </a:moveTo>
                      <a:cubicBezTo>
                        <a:pt x="58" y="80"/>
                        <a:pt x="37" y="156"/>
                        <a:pt x="0" y="222"/>
                      </a:cubicBezTo>
                      <a:cubicBezTo>
                        <a:pt x="45" y="248"/>
                        <a:pt x="45" y="248"/>
                        <a:pt x="45" y="248"/>
                      </a:cubicBezTo>
                      <a:cubicBezTo>
                        <a:pt x="85" y="174"/>
                        <a:pt x="109" y="90"/>
                        <a:pt x="111" y="0"/>
                      </a:cubicBezTo>
                      <a:lnTo>
                        <a:pt x="6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6" name="Freeform 10"/>
                <p:cNvSpPr/>
                <p:nvPr/>
              </p:nvSpPr>
              <p:spPr bwMode="auto">
                <a:xfrm>
                  <a:off x="2495041" y="3632930"/>
                  <a:ext cx="356034" cy="356034"/>
                </a:xfrm>
                <a:custGeom>
                  <a:avLst/>
                  <a:gdLst>
                    <a:gd name="T0" fmla="*/ 612368160 w 207"/>
                    <a:gd name="T1" fmla="*/ 76915384 h 207"/>
                    <a:gd name="T2" fmla="*/ 482202474 w 207"/>
                    <a:gd name="T3" fmla="*/ 0 h 207"/>
                    <a:gd name="T4" fmla="*/ 0 w 207"/>
                    <a:gd name="T5" fmla="*/ 482202474 h 207"/>
                    <a:gd name="T6" fmla="*/ 76915384 w 207"/>
                    <a:gd name="T7" fmla="*/ 612368160 h 207"/>
                    <a:gd name="T8" fmla="*/ 612368160 w 207"/>
                    <a:gd name="T9" fmla="*/ 76915384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6" h="206">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7" name="Freeform 11"/>
                <p:cNvSpPr/>
                <p:nvPr/>
              </p:nvSpPr>
              <p:spPr bwMode="auto">
                <a:xfrm>
                  <a:off x="2075273" y="3936217"/>
                  <a:ext cx="427460" cy="189006"/>
                </a:xfrm>
                <a:custGeom>
                  <a:avLst/>
                  <a:gdLst>
                    <a:gd name="T0" fmla="*/ 736782466 w 248"/>
                    <a:gd name="T1" fmla="*/ 129902106 h 110"/>
                    <a:gd name="T2" fmla="*/ 659539755 w 248"/>
                    <a:gd name="T3" fmla="*/ 0 h 110"/>
                    <a:gd name="T4" fmla="*/ 0 w 248"/>
                    <a:gd name="T5" fmla="*/ 174187930 h 110"/>
                    <a:gd name="T6" fmla="*/ 0 w 248"/>
                    <a:gd name="T7" fmla="*/ 324756982 h 110"/>
                    <a:gd name="T8" fmla="*/ 736782466 w 248"/>
                    <a:gd name="T9" fmla="*/ 129902106 h 1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8" name="Freeform 12"/>
                <p:cNvSpPr/>
                <p:nvPr/>
              </p:nvSpPr>
              <p:spPr bwMode="auto">
                <a:xfrm>
                  <a:off x="1605927" y="3936352"/>
                  <a:ext cx="425537" cy="188871"/>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6" h="110">
                      <a:moveTo>
                        <a:pt x="0" y="44"/>
                      </a:moveTo>
                      <a:cubicBezTo>
                        <a:pt x="74" y="84"/>
                        <a:pt x="158" y="108"/>
                        <a:pt x="247" y="110"/>
                      </a:cubicBezTo>
                      <a:cubicBezTo>
                        <a:pt x="247" y="59"/>
                        <a:pt x="247" y="59"/>
                        <a:pt x="247" y="59"/>
                      </a:cubicBezTo>
                      <a:cubicBezTo>
                        <a:pt x="167" y="57"/>
                        <a:pt x="92" y="36"/>
                        <a:pt x="26" y="0"/>
                      </a:cubicBezTo>
                      <a:lnTo>
                        <a:pt x="0" y="44"/>
                      </a:ln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9" name="Freeform 13"/>
                <p:cNvSpPr/>
                <p:nvPr/>
              </p:nvSpPr>
              <p:spPr bwMode="auto">
                <a:xfrm>
                  <a:off x="1256605" y="3633206"/>
                  <a:ext cx="354879" cy="355522"/>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6">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00" name="Freeform 14"/>
                <p:cNvSpPr/>
                <p:nvPr/>
              </p:nvSpPr>
              <p:spPr bwMode="auto">
                <a:xfrm>
                  <a:off x="1119258" y="3213405"/>
                  <a:ext cx="191333" cy="426943"/>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0" h="248">
                      <a:moveTo>
                        <a:pt x="0" y="0"/>
                      </a:moveTo>
                      <a:cubicBezTo>
                        <a:pt x="2" y="90"/>
                        <a:pt x="26" y="174"/>
                        <a:pt x="67" y="248"/>
                      </a:cubicBezTo>
                      <a:cubicBezTo>
                        <a:pt x="111" y="222"/>
                        <a:pt x="111" y="222"/>
                        <a:pt x="111" y="222"/>
                      </a:cubicBezTo>
                      <a:cubicBezTo>
                        <a:pt x="75" y="156"/>
                        <a:pt x="53" y="80"/>
                        <a:pt x="51" y="0"/>
                      </a:cubicBezTo>
                      <a:lnTo>
                        <a:pt x="0" y="0"/>
                      </a:ln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01" name="Freeform 15"/>
                <p:cNvSpPr/>
                <p:nvPr/>
              </p:nvSpPr>
              <p:spPr bwMode="auto">
                <a:xfrm>
                  <a:off x="1119258" y="2743609"/>
                  <a:ext cx="191333" cy="425356"/>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0" h="246">
                      <a:moveTo>
                        <a:pt x="51" y="247"/>
                      </a:moveTo>
                      <a:cubicBezTo>
                        <a:pt x="53" y="167"/>
                        <a:pt x="75" y="92"/>
                        <a:pt x="111" y="26"/>
                      </a:cubicBezTo>
                      <a:cubicBezTo>
                        <a:pt x="67" y="0"/>
                        <a:pt x="67" y="0"/>
                        <a:pt x="67" y="0"/>
                      </a:cubicBezTo>
                      <a:cubicBezTo>
                        <a:pt x="26" y="74"/>
                        <a:pt x="2" y="158"/>
                        <a:pt x="0" y="247"/>
                      </a:cubicBezTo>
                      <a:lnTo>
                        <a:pt x="51" y="247"/>
                      </a:ln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02" name="Freeform 16"/>
                <p:cNvSpPr/>
                <p:nvPr/>
              </p:nvSpPr>
              <p:spPr bwMode="auto">
                <a:xfrm>
                  <a:off x="1256605" y="2394436"/>
                  <a:ext cx="354879" cy="354728"/>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03" name="Freeform 17"/>
                <p:cNvSpPr/>
                <p:nvPr/>
              </p:nvSpPr>
              <p:spPr bwMode="auto">
                <a:xfrm>
                  <a:off x="1605927" y="2257147"/>
                  <a:ext cx="425537" cy="191252"/>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6" h="110">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grpFill/>
                <a:ln>
                  <a:noFill/>
                </a:ln>
              </p:spPr>
              <p:txBody>
                <a:bodyPr/>
                <a:lstStyle/>
                <a:p>
                  <a:pPr>
                    <a:defRPr/>
                  </a:pPr>
                  <a:endParaRPr lang="id-ID">
                    <a:latin typeface="微软雅黑" panose="020B0503020204020204" pitchFamily="34" charset="-122"/>
                    <a:ea typeface="微软雅黑" panose="020B0503020204020204" pitchFamily="34" charset="-122"/>
                    <a:sym typeface="微软雅黑" panose="020B0503020204020204" pitchFamily="34" charset="-122"/>
                  </a:endParaRPr>
                </a:p>
              </p:txBody>
            </p:sp>
          </p:grpSp>
        </p:grpSp>
        <p:grpSp>
          <p:nvGrpSpPr>
            <p:cNvPr id="404" name="组合 403"/>
            <p:cNvGrpSpPr/>
            <p:nvPr/>
          </p:nvGrpSpPr>
          <p:grpSpPr>
            <a:xfrm>
              <a:off x="10190" y="3266"/>
              <a:ext cx="5405" cy="3519"/>
              <a:chOff x="10590" y="3276"/>
              <a:chExt cx="5405" cy="3519"/>
            </a:xfrm>
          </p:grpSpPr>
          <p:sp>
            <p:nvSpPr>
              <p:cNvPr id="405" name="矩形 404"/>
              <p:cNvSpPr/>
              <p:nvPr/>
            </p:nvSpPr>
            <p:spPr>
              <a:xfrm>
                <a:off x="10590" y="3276"/>
                <a:ext cx="5090" cy="594"/>
              </a:xfrm>
              <a:prstGeom prst="rect">
                <a:avLst/>
              </a:prstGeom>
              <a:ln>
                <a:noFill/>
              </a:ln>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误区二：哮喘是一种传染病。</a:t>
                </a:r>
              </a:p>
            </p:txBody>
          </p:sp>
          <p:sp>
            <p:nvSpPr>
              <p:cNvPr id="406" name="矩形 405"/>
              <p:cNvSpPr/>
              <p:nvPr/>
            </p:nvSpPr>
            <p:spPr>
              <a:xfrm>
                <a:off x="10590" y="4141"/>
                <a:ext cx="5405" cy="2654"/>
              </a:xfrm>
              <a:prstGeom prst="rect">
                <a:avLst/>
              </a:prstGeom>
              <a:ln>
                <a:noFill/>
              </a:ln>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解释：哮喘是不会传染的。然而，病毒性呼吸道感染(如普通感冒和流感)可以引起哮喘发作。在儿童中，哮喘通常与过敏有关，但成年后发生的哮喘却很少由过敏引发。哮喘有一定的遗传倾向。</a:t>
                </a:r>
              </a:p>
            </p:txBody>
          </p:sp>
        </p:grpSp>
      </p:grpSp>
      <p:pic>
        <p:nvPicPr>
          <p:cNvPr id="407" name="图片 406" descr="图层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47305" y="1343660"/>
            <a:ext cx="2652395" cy="5699125"/>
          </a:xfrm>
          <a:prstGeom prst="rect">
            <a:avLst/>
          </a:prstGeom>
        </p:spPr>
      </p:pic>
      <p:pic>
        <p:nvPicPr>
          <p:cNvPr id="442" name="图片 441"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9" presetClass="entr" presetSubtype="0" fill="hold" nodeType="clickEffect">
                                  <p:stCondLst>
                                    <p:cond delay="0"/>
                                  </p:stCondLst>
                                  <p:childTnLst>
                                    <p:set>
                                      <p:cBhvr>
                                        <p:cTn id="14" dur="1" fill="hold">
                                          <p:stCondLst>
                                            <p:cond delay="0"/>
                                          </p:stCondLst>
                                        </p:cTn>
                                        <p:tgtEl>
                                          <p:spTgt spid="387"/>
                                        </p:tgtEl>
                                        <p:attrNameLst>
                                          <p:attrName>style.visibility</p:attrName>
                                        </p:attrNameLst>
                                      </p:cBhvr>
                                      <p:to>
                                        <p:strVal val="visible"/>
                                      </p:to>
                                    </p:set>
                                    <p:animEffect transition="in" filter="dissolve">
                                      <p:cBhvr>
                                        <p:cTn id="15" dur="500"/>
                                        <p:tgtEl>
                                          <p:spTgt spid="387"/>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12" presetClass="entr" presetSubtype="4" fill="hold" nodeType="clickEffect">
                                  <p:stCondLst>
                                    <p:cond delay="0"/>
                                  </p:stCondLst>
                                  <p:childTnLst>
                                    <p:set>
                                      <p:cBhvr>
                                        <p:cTn id="19" dur="1" fill="hold">
                                          <p:stCondLst>
                                            <p:cond delay="0"/>
                                          </p:stCondLst>
                                        </p:cTn>
                                        <p:tgtEl>
                                          <p:spTgt spid="407"/>
                                        </p:tgtEl>
                                        <p:attrNameLst>
                                          <p:attrName>style.visibility</p:attrName>
                                        </p:attrNameLst>
                                      </p:cBhvr>
                                      <p:to>
                                        <p:strVal val="visible"/>
                                      </p:to>
                                    </p:set>
                                    <p:anim calcmode="lin" valueType="num">
                                      <p:cBhvr additive="base">
                                        <p:cTn id="20" dur="500"/>
                                        <p:tgtEl>
                                          <p:spTgt spid="407"/>
                                        </p:tgtEl>
                                        <p:attrNameLst>
                                          <p:attrName>ppt_y</p:attrName>
                                        </p:attrNameLst>
                                      </p:cBhvr>
                                      <p:tavLst>
                                        <p:tav tm="0">
                                          <p:val>
                                            <p:strVal val="#ppt_y+#ppt_h*1.125000"/>
                                          </p:val>
                                        </p:tav>
                                        <p:tav tm="100000">
                                          <p:val>
                                            <p:strVal val="#ppt_y"/>
                                          </p:val>
                                        </p:tav>
                                      </p:tavLst>
                                    </p:anim>
                                    <p:animEffect transition="in" filter="wipe(up)">
                                      <p:cBhvr>
                                        <p:cTn id="21" dur="500"/>
                                        <p:tgtEl>
                                          <p:spTgt spid="407"/>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6" presetClass="entr" presetSubtype="16" fill="hold" nodeType="clickEffect">
                                  <p:stCondLst>
                                    <p:cond delay="0"/>
                                  </p:stCondLst>
                                  <p:childTnLst>
                                    <p:set>
                                      <p:cBhvr>
                                        <p:cTn id="25" dur="1" fill="hold">
                                          <p:stCondLst>
                                            <p:cond delay="0"/>
                                          </p:stCondLst>
                                        </p:cTn>
                                        <p:tgtEl>
                                          <p:spTgt spid="388"/>
                                        </p:tgtEl>
                                        <p:attrNameLst>
                                          <p:attrName>style.visibility</p:attrName>
                                        </p:attrNameLst>
                                      </p:cBhvr>
                                      <p:to>
                                        <p:strVal val="visible"/>
                                      </p:to>
                                    </p:set>
                                    <p:animEffect transition="in" filter="circle(in)">
                                      <p:cBhvr>
                                        <p:cTn id="26" dur="2000"/>
                                        <p:tgtEl>
                                          <p:spTgt spid="388"/>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9" presetClass="entr" presetSubtype="0" fill="hold" nodeType="clickEffect">
                                  <p:stCondLst>
                                    <p:cond delay="0"/>
                                  </p:stCondLst>
                                  <p:childTnLst>
                                    <p:set>
                                      <p:cBhvr>
                                        <p:cTn id="30" dur="1" fill="hold">
                                          <p:stCondLst>
                                            <p:cond delay="0"/>
                                          </p:stCondLst>
                                        </p:cTn>
                                        <p:tgtEl>
                                          <p:spTgt spid="442"/>
                                        </p:tgtEl>
                                        <p:attrNameLst>
                                          <p:attrName>style.visibility</p:attrName>
                                        </p:attrNameLst>
                                      </p:cBhvr>
                                      <p:to>
                                        <p:strVal val="visible"/>
                                      </p:to>
                                    </p:set>
                                    <p:animEffect transition="in" filter="dissolve">
                                      <p:cBhvr>
                                        <p:cTn id="31"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哮喘的误区</a:t>
                </a:r>
              </a:p>
            </p:txBody>
          </p:sp>
          <p:sp>
            <p:nvSpPr>
              <p:cNvPr id="311" name="TextBox 16"/>
              <p:cNvSpPr txBox="1"/>
              <p:nvPr/>
            </p:nvSpPr>
            <p:spPr>
              <a:xfrm>
                <a:off x="2002" y="1656"/>
                <a:ext cx="1988"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The pitfalls of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3</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374" name="图片 373"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grpSp>
        <p:nvGrpSpPr>
          <p:cNvPr id="380" name="组合 379"/>
          <p:cNvGrpSpPr/>
          <p:nvPr/>
        </p:nvGrpSpPr>
        <p:grpSpPr>
          <a:xfrm>
            <a:off x="1350011" y="1604010"/>
            <a:ext cx="9471660" cy="1729105"/>
            <a:chOff x="2078" y="2526"/>
            <a:chExt cx="14916" cy="2723"/>
          </a:xfrm>
        </p:grpSpPr>
        <p:sp>
          <p:nvSpPr>
            <p:cNvPr id="377" name="矩形 376"/>
            <p:cNvSpPr/>
            <p:nvPr/>
          </p:nvSpPr>
          <p:spPr>
            <a:xfrm>
              <a:off x="2078" y="2654"/>
              <a:ext cx="14916" cy="2466"/>
            </a:xfrm>
            <a:prstGeom prst="rect">
              <a:avLst/>
            </a:prstGeom>
            <a:solidFill>
              <a:srgbClr val="F7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72" name="组合 371"/>
            <p:cNvGrpSpPr/>
            <p:nvPr/>
          </p:nvGrpSpPr>
          <p:grpSpPr>
            <a:xfrm>
              <a:off x="2572" y="2526"/>
              <a:ext cx="14298" cy="2723"/>
              <a:chOff x="2497" y="3208"/>
              <a:chExt cx="14298" cy="2723"/>
            </a:xfrm>
          </p:grpSpPr>
          <p:grpSp>
            <p:nvGrpSpPr>
              <p:cNvPr id="316" name="组合 315"/>
              <p:cNvGrpSpPr/>
              <p:nvPr/>
            </p:nvGrpSpPr>
            <p:grpSpPr>
              <a:xfrm>
                <a:off x="2497" y="3658"/>
                <a:ext cx="11524" cy="1825"/>
                <a:chOff x="1302" y="5933"/>
                <a:chExt cx="22119" cy="1825"/>
              </a:xfrm>
            </p:grpSpPr>
            <p:sp>
              <p:nvSpPr>
                <p:cNvPr id="307" name="矩形 306"/>
                <p:cNvSpPr/>
                <p:nvPr/>
              </p:nvSpPr>
              <p:spPr>
                <a:xfrm>
                  <a:off x="1302" y="5933"/>
                  <a:ext cx="12647" cy="594"/>
                </a:xfrm>
                <a:prstGeom prst="rect">
                  <a:avLst/>
                </a:prstGeom>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误区三：哮喘患者不应该运动。</a:t>
                  </a:r>
                </a:p>
              </p:txBody>
            </p:sp>
            <p:sp>
              <p:nvSpPr>
                <p:cNvPr id="309" name="矩形 308"/>
                <p:cNvSpPr/>
                <p:nvPr/>
              </p:nvSpPr>
              <p:spPr>
                <a:xfrm>
                  <a:off x="1302" y="6631"/>
                  <a:ext cx="22119" cy="1127"/>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解释：当哮喘得到很好地控制后，患者能够进行运动，甚至可以当职业运动员。例如，足球明星贝克汉姆、游泳健将菲尔普斯等都是哮喘患者。</a:t>
                  </a:r>
                </a:p>
              </p:txBody>
            </p:sp>
          </p:grpSp>
          <p:pic>
            <p:nvPicPr>
              <p:cNvPr id="371" name="图片 370" descr="图层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320" y="3208"/>
                <a:ext cx="2475" cy="2723"/>
              </a:xfrm>
              <a:prstGeom prst="rect">
                <a:avLst/>
              </a:prstGeom>
            </p:spPr>
          </p:pic>
        </p:grpSp>
      </p:grpSp>
      <p:grpSp>
        <p:nvGrpSpPr>
          <p:cNvPr id="379" name="组合 378"/>
          <p:cNvGrpSpPr/>
          <p:nvPr/>
        </p:nvGrpSpPr>
        <p:grpSpPr>
          <a:xfrm>
            <a:off x="1386206" y="3423285"/>
            <a:ext cx="9516745" cy="1888490"/>
            <a:chOff x="2183" y="5391"/>
            <a:chExt cx="14987" cy="2974"/>
          </a:xfrm>
        </p:grpSpPr>
        <p:sp>
          <p:nvSpPr>
            <p:cNvPr id="378" name="矩形 377"/>
            <p:cNvSpPr/>
            <p:nvPr/>
          </p:nvSpPr>
          <p:spPr>
            <a:xfrm>
              <a:off x="2183" y="5614"/>
              <a:ext cx="14916" cy="2466"/>
            </a:xfrm>
            <a:prstGeom prst="rect">
              <a:avLst/>
            </a:prstGeom>
            <a:solidFill>
              <a:srgbClr val="F7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76" name="组合 375"/>
            <p:cNvGrpSpPr/>
            <p:nvPr/>
          </p:nvGrpSpPr>
          <p:grpSpPr>
            <a:xfrm>
              <a:off x="2560" y="5391"/>
              <a:ext cx="14611" cy="2974"/>
              <a:chOff x="2810" y="5391"/>
              <a:chExt cx="14611" cy="2974"/>
            </a:xfrm>
          </p:grpSpPr>
          <p:grpSp>
            <p:nvGrpSpPr>
              <p:cNvPr id="368" name="组合 367"/>
              <p:cNvGrpSpPr/>
              <p:nvPr/>
            </p:nvGrpSpPr>
            <p:grpSpPr>
              <a:xfrm>
                <a:off x="5897" y="5966"/>
                <a:ext cx="11524" cy="1825"/>
                <a:chOff x="1302" y="5933"/>
                <a:chExt cx="22119" cy="1825"/>
              </a:xfrm>
            </p:grpSpPr>
            <p:sp>
              <p:nvSpPr>
                <p:cNvPr id="369" name="矩形 368"/>
                <p:cNvSpPr/>
                <p:nvPr/>
              </p:nvSpPr>
              <p:spPr>
                <a:xfrm>
                  <a:off x="7275" y="5933"/>
                  <a:ext cx="16146" cy="594"/>
                </a:xfrm>
                <a:prstGeom prst="rect">
                  <a:avLst/>
                </a:prstGeom>
              </p:spPr>
              <p:txBody>
                <a:bodyPr wrap="square" lIns="68580" tIns="34290" rIns="68580" bIns="34290">
                  <a:spAutoFit/>
                </a:bodyPr>
                <a:lstStyle/>
                <a:p>
                  <a:pPr algn="r"/>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误区四：哮喘只有通过高剂量激素才能控制</a:t>
                  </a:r>
                </a:p>
              </p:txBody>
            </p:sp>
            <p:sp>
              <p:nvSpPr>
                <p:cNvPr id="370" name="矩形 369"/>
                <p:cNvSpPr/>
                <p:nvPr/>
              </p:nvSpPr>
              <p:spPr>
                <a:xfrm>
                  <a:off x="1302" y="6631"/>
                  <a:ext cx="22119" cy="1127"/>
                </a:xfrm>
                <a:prstGeom prst="rect">
                  <a:avLst/>
                </a:prstGeom>
              </p:spPr>
              <p:txBody>
                <a:bodyPr wrap="square" lIns="68580" tIns="34290" rIns="68580" bIns="34290">
                  <a:spAutoFit/>
                </a:bodyPr>
                <a:lstStyle/>
                <a:p>
                  <a:pPr algn="r">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解释：患者通常使用低剂量吸入激素即可控制哮喘发作，但需要规范的治疗。只有少数重症哮喘患者需要高剂量的吸入激素和多种附加治疗。</a:t>
                  </a:r>
                </a:p>
              </p:txBody>
            </p:sp>
          </p:grpSp>
          <p:pic>
            <p:nvPicPr>
              <p:cNvPr id="375" name="图片 374" descr="图层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2810" y="5391"/>
                <a:ext cx="2592" cy="2974"/>
              </a:xfrm>
              <a:prstGeom prst="rect">
                <a:avLst/>
              </a:prstGeom>
            </p:spPr>
          </p:pic>
        </p:grpSp>
      </p:grpSp>
      <p:pic>
        <p:nvPicPr>
          <p:cNvPr id="442" name="图片 441"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9" presetClass="entr" presetSubtype="0" fill="hold" nodeType="clickEffect">
                                  <p:stCondLst>
                                    <p:cond delay="0"/>
                                  </p:stCondLst>
                                  <p:childTnLst>
                                    <p:set>
                                      <p:cBhvr>
                                        <p:cTn id="14" dur="1" fill="hold">
                                          <p:stCondLst>
                                            <p:cond delay="0"/>
                                          </p:stCondLst>
                                        </p:cTn>
                                        <p:tgtEl>
                                          <p:spTgt spid="374"/>
                                        </p:tgtEl>
                                        <p:attrNameLst>
                                          <p:attrName>style.visibility</p:attrName>
                                        </p:attrNameLst>
                                      </p:cBhvr>
                                      <p:to>
                                        <p:strVal val="visible"/>
                                      </p:to>
                                    </p:set>
                                    <p:animEffect transition="in" filter="dissolve">
                                      <p:cBhvr>
                                        <p:cTn id="15" dur="500"/>
                                        <p:tgtEl>
                                          <p:spTgt spid="374"/>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9" presetClass="entr" presetSubtype="0" fill="hold" nodeType="clickEffect">
                                  <p:stCondLst>
                                    <p:cond delay="0"/>
                                  </p:stCondLst>
                                  <p:childTnLst>
                                    <p:set>
                                      <p:cBhvr>
                                        <p:cTn id="19" dur="1" fill="hold">
                                          <p:stCondLst>
                                            <p:cond delay="0"/>
                                          </p:stCondLst>
                                        </p:cTn>
                                        <p:tgtEl>
                                          <p:spTgt spid="380"/>
                                        </p:tgtEl>
                                        <p:attrNameLst>
                                          <p:attrName>style.visibility</p:attrName>
                                        </p:attrNameLst>
                                      </p:cBhvr>
                                      <p:to>
                                        <p:strVal val="visible"/>
                                      </p:to>
                                    </p:set>
                                    <p:animEffect transition="in" filter="dissolve">
                                      <p:cBhvr>
                                        <p:cTn id="20" dur="500"/>
                                        <p:tgtEl>
                                          <p:spTgt spid="380"/>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9" presetClass="entr" presetSubtype="0" fill="hold" nodeType="clickEffect">
                                  <p:stCondLst>
                                    <p:cond delay="0"/>
                                  </p:stCondLst>
                                  <p:childTnLst>
                                    <p:set>
                                      <p:cBhvr>
                                        <p:cTn id="24" dur="1" fill="hold">
                                          <p:stCondLst>
                                            <p:cond delay="0"/>
                                          </p:stCondLst>
                                        </p:cTn>
                                        <p:tgtEl>
                                          <p:spTgt spid="379"/>
                                        </p:tgtEl>
                                        <p:attrNameLst>
                                          <p:attrName>style.visibility</p:attrName>
                                        </p:attrNameLst>
                                      </p:cBhvr>
                                      <p:to>
                                        <p:strVal val="visible"/>
                                      </p:to>
                                    </p:set>
                                    <p:animEffect transition="in" filter="dissolve">
                                      <p:cBhvr>
                                        <p:cTn id="25" dur="500"/>
                                        <p:tgtEl>
                                          <p:spTgt spid="379"/>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9" presetClass="entr" presetSubtype="0" fill="hold" nodeType="clickEffect">
                                  <p:stCondLst>
                                    <p:cond delay="0"/>
                                  </p:stCondLst>
                                  <p:childTnLst>
                                    <p:set>
                                      <p:cBhvr>
                                        <p:cTn id="29" dur="1" fill="hold">
                                          <p:stCondLst>
                                            <p:cond delay="0"/>
                                          </p:stCondLst>
                                        </p:cTn>
                                        <p:tgtEl>
                                          <p:spTgt spid="442"/>
                                        </p:tgtEl>
                                        <p:attrNameLst>
                                          <p:attrName>style.visibility</p:attrName>
                                        </p:attrNameLst>
                                      </p:cBhvr>
                                      <p:to>
                                        <p:strVal val="visible"/>
                                      </p:to>
                                    </p:set>
                                    <p:animEffect transition="in" filter="dissolve">
                                      <p:cBhvr>
                                        <p:cTn id="30"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6" name="组合 315"/>
          <p:cNvGrpSpPr/>
          <p:nvPr/>
        </p:nvGrpSpPr>
        <p:grpSpPr>
          <a:xfrm>
            <a:off x="1585597" y="1687830"/>
            <a:ext cx="9347289" cy="3912870"/>
            <a:chOff x="1302" y="5933"/>
            <a:chExt cx="28254" cy="6162"/>
          </a:xfrm>
        </p:grpSpPr>
        <p:sp>
          <p:nvSpPr>
            <p:cNvPr id="307" name="矩形 306"/>
            <p:cNvSpPr/>
            <p:nvPr/>
          </p:nvSpPr>
          <p:spPr>
            <a:xfrm>
              <a:off x="1302" y="5933"/>
              <a:ext cx="22434" cy="594"/>
            </a:xfrm>
            <a:prstGeom prst="rect">
              <a:avLst/>
            </a:prstGeom>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事实上，对于哮喘的认知，常见误区可远远不止前面4个。</a:t>
              </a:r>
            </a:p>
          </p:txBody>
        </p:sp>
        <p:sp>
          <p:nvSpPr>
            <p:cNvPr id="309" name="矩形 308"/>
            <p:cNvSpPr/>
            <p:nvPr/>
          </p:nvSpPr>
          <p:spPr>
            <a:xfrm>
              <a:off x="1302" y="6898"/>
              <a:ext cx="28254" cy="5197"/>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把“哮喘发作”误当成“感冒和气管炎”。</a:t>
              </a: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有些哮喘患者表现为反复发作的咳嗽、胸闷、流涕、打喷嚏等，常被当做“感冒和气管炎”，口服各种感冒药和抗菌药物进行治疗。再加上有一定比例的哮喘可自行缓解，就会造成治疗有效的假象。如此不正确的治疗只会使哮喘越来越重。</a:t>
              </a: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治疗哮喘追求“根治”。</a:t>
              </a: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由于哮喘的反复发作，经常有患者和家属到处寻求秘方，以求根治。这些秘方中常含有大剂量激素，长时间口服会引发严重的不良反应。</a:t>
              </a: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过敏性鼻炎不积极治疗。</a:t>
              </a: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过敏性鼻炎不经治疗，有60%~70%的患者会发展成过敏性哮喘。因此，规范地治疗过敏性鼻炎，其实也是延缓过敏性哮喘发生的重要手段。</a:t>
              </a:r>
            </a:p>
          </p:txBody>
        </p:sp>
      </p:grpSp>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哮喘的误区</a:t>
                </a:r>
              </a:p>
            </p:txBody>
          </p:sp>
          <p:sp>
            <p:nvSpPr>
              <p:cNvPr id="311" name="TextBox 16"/>
              <p:cNvSpPr txBox="1"/>
              <p:nvPr/>
            </p:nvSpPr>
            <p:spPr>
              <a:xfrm>
                <a:off x="2002" y="1656"/>
                <a:ext cx="1988"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The pitfalls of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3</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374" name="图片 373"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371" name="图片 370" descr="E:\设计\PPT\红动网\图层 3.png图层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72501" y="-375285"/>
            <a:ext cx="1744980" cy="1776730"/>
          </a:xfrm>
          <a:prstGeom prst="rect">
            <a:avLst/>
          </a:prstGeom>
        </p:spPr>
      </p:pic>
      <p:pic>
        <p:nvPicPr>
          <p:cNvPr id="442" name="图片 441"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2" presetClass="entr" presetSubtype="4" fill="hold" nodeType="clickEffect">
                                  <p:stCondLst>
                                    <p:cond delay="0"/>
                                  </p:stCondLst>
                                  <p:childTnLst>
                                    <p:set>
                                      <p:cBhvr>
                                        <p:cTn id="14" dur="1" fill="hold">
                                          <p:stCondLst>
                                            <p:cond delay="0"/>
                                          </p:stCondLst>
                                        </p:cTn>
                                        <p:tgtEl>
                                          <p:spTgt spid="316"/>
                                        </p:tgtEl>
                                        <p:attrNameLst>
                                          <p:attrName>style.visibility</p:attrName>
                                        </p:attrNameLst>
                                      </p:cBhvr>
                                      <p:to>
                                        <p:strVal val="visible"/>
                                      </p:to>
                                    </p:set>
                                    <p:anim calcmode="lin" valueType="num">
                                      <p:cBhvr additive="base">
                                        <p:cTn id="15" dur="500"/>
                                        <p:tgtEl>
                                          <p:spTgt spid="316"/>
                                        </p:tgtEl>
                                        <p:attrNameLst>
                                          <p:attrName>ppt_y</p:attrName>
                                        </p:attrNameLst>
                                      </p:cBhvr>
                                      <p:tavLst>
                                        <p:tav tm="0">
                                          <p:val>
                                            <p:strVal val="#ppt_y+#ppt_h*1.125000"/>
                                          </p:val>
                                        </p:tav>
                                        <p:tav tm="100000">
                                          <p:val>
                                            <p:strVal val="#ppt_y"/>
                                          </p:val>
                                        </p:tav>
                                      </p:tavLst>
                                    </p:anim>
                                    <p:animEffect transition="in" filter="wipe(up)">
                                      <p:cBhvr>
                                        <p:cTn id="16" dur="500"/>
                                        <p:tgtEl>
                                          <p:spTgt spid="316"/>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9" presetClass="entr" presetSubtype="0" fill="hold" nodeType="clickEffect">
                                  <p:stCondLst>
                                    <p:cond delay="0"/>
                                  </p:stCondLst>
                                  <p:childTnLst>
                                    <p:set>
                                      <p:cBhvr>
                                        <p:cTn id="20" dur="1" fill="hold">
                                          <p:stCondLst>
                                            <p:cond delay="0"/>
                                          </p:stCondLst>
                                        </p:cTn>
                                        <p:tgtEl>
                                          <p:spTgt spid="374"/>
                                        </p:tgtEl>
                                        <p:attrNameLst>
                                          <p:attrName>style.visibility</p:attrName>
                                        </p:attrNameLst>
                                      </p:cBhvr>
                                      <p:to>
                                        <p:strVal val="visible"/>
                                      </p:to>
                                    </p:set>
                                    <p:animEffect transition="in" filter="dissolve">
                                      <p:cBhvr>
                                        <p:cTn id="21" dur="500"/>
                                        <p:tgtEl>
                                          <p:spTgt spid="374"/>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9" presetClass="entr" presetSubtype="0" fill="hold" nodeType="clickEffect">
                                  <p:stCondLst>
                                    <p:cond delay="0"/>
                                  </p:stCondLst>
                                  <p:childTnLst>
                                    <p:set>
                                      <p:cBhvr>
                                        <p:cTn id="25" dur="1" fill="hold">
                                          <p:stCondLst>
                                            <p:cond delay="0"/>
                                          </p:stCondLst>
                                        </p:cTn>
                                        <p:tgtEl>
                                          <p:spTgt spid="442"/>
                                        </p:tgtEl>
                                        <p:attrNameLst>
                                          <p:attrName>style.visibility</p:attrName>
                                        </p:attrNameLst>
                                      </p:cBhvr>
                                      <p:to>
                                        <p:strVal val="visible"/>
                                      </p:to>
                                    </p:set>
                                    <p:animEffect transition="in" filter="dissolve">
                                      <p:cBhvr>
                                        <p:cTn id="26"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图片 3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9400245" y="2625452"/>
            <a:ext cx="2791756" cy="4245429"/>
          </a:xfrm>
          <a:prstGeom prst="rect">
            <a:avLst/>
          </a:prstGeom>
        </p:spPr>
      </p:pic>
      <p:pic>
        <p:nvPicPr>
          <p:cNvPr id="32" name="图片 3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4220" y="-3847"/>
            <a:ext cx="2860008" cy="6858000"/>
          </a:xfrm>
          <a:prstGeom prst="rect">
            <a:avLst/>
          </a:prstGeom>
        </p:spPr>
      </p:pic>
      <p:sp>
        <p:nvSpPr>
          <p:cNvPr id="5" name="işlïḑe"/>
          <p:cNvSpPr/>
          <p:nvPr/>
        </p:nvSpPr>
        <p:spPr bwMode="auto">
          <a:xfrm>
            <a:off x="669925" y="1123950"/>
            <a:ext cx="10850563" cy="1495050"/>
          </a:xfrm>
          <a:prstGeom prst="rect">
            <a:avLst/>
          </a:prstGeom>
          <a:solidFill>
            <a:srgbClr val="2D6CB5">
              <a:alpha val="10000"/>
            </a:srgbClr>
          </a:solidFill>
          <a:ln w="38100" cap="flat" cmpd="sng" algn="ctr">
            <a:noFill/>
            <a:prstDash val="solid"/>
            <a:miter lim="800000"/>
          </a:ln>
          <a:effectLst/>
        </p:spPr>
        <p:txBody>
          <a:bodyPr rtlCol="0" anchor="b"/>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5400" b="1" i="0" u="none" strike="noStrike" kern="0" cap="none" spc="0" normalizeH="0" baseline="0" noProof="0">
                <a:ln>
                  <a:noFill/>
                </a:ln>
                <a:solidFill>
                  <a:srgbClr val="2D6CB5"/>
                </a:solidFill>
                <a:effectLst/>
                <a:uLnTx/>
                <a:uFillTx/>
                <a:cs typeface="+mn-ea"/>
                <a:sym typeface="+mn-lt"/>
              </a:rPr>
              <a:t>目录</a:t>
            </a:r>
            <a:endParaRPr kumimoji="0" lang="en-US" altLang="zh-CN" sz="5400" b="1" i="0" u="none" strike="noStrike" kern="0" cap="none" spc="0" normalizeH="0" baseline="0" noProof="0">
              <a:ln>
                <a:noFill/>
              </a:ln>
              <a:solidFill>
                <a:srgbClr val="2D6CB5"/>
              </a:solidFill>
              <a:effectLst/>
              <a:uLnTx/>
              <a:uFillTx/>
              <a:cs typeface="+mn-ea"/>
              <a:sym typeface="+mn-lt"/>
            </a:endParaRPr>
          </a:p>
          <a:p>
            <a:pPr marL="0" marR="0" lvl="0" indent="0" defTabSz="914400" eaLnBrk="1" fontAlgn="auto" latinLnBrk="0" hangingPunct="1">
              <a:lnSpc>
                <a:spcPct val="100000"/>
              </a:lnSpc>
              <a:spcBef>
                <a:spcPct val="0"/>
              </a:spcBef>
              <a:spcAft>
                <a:spcPct val="0"/>
              </a:spcAft>
              <a:buClrTx/>
              <a:buSzTx/>
              <a:buFontTx/>
              <a:buNone/>
              <a:defRPr/>
            </a:pPr>
            <a:r>
              <a:rPr kumimoji="0" lang="en-US" altLang="zh-CN" sz="2800" b="0" i="0" u="none" strike="noStrike" kern="0" cap="none" spc="0" normalizeH="0" baseline="0" noProof="0">
                <a:ln>
                  <a:noFill/>
                </a:ln>
                <a:solidFill>
                  <a:srgbClr val="000000">
                    <a:lumMod val="50000"/>
                    <a:lumOff val="50000"/>
                  </a:srgbClr>
                </a:solidFill>
                <a:effectLst/>
                <a:uLnTx/>
                <a:uFillTx/>
                <a:cs typeface="+mn-ea"/>
                <a:sym typeface="+mn-lt"/>
              </a:rPr>
              <a:t>C</a:t>
            </a:r>
            <a:r>
              <a:rPr kumimoji="0" lang="en-US" altLang="zh-CN" sz="100" b="0" i="0" u="none" strike="noStrike" kern="0" cap="none" spc="0" normalizeH="0" baseline="0" noProof="0">
                <a:ln>
                  <a:noFill/>
                </a:ln>
                <a:solidFill>
                  <a:srgbClr val="000000">
                    <a:lumMod val="50000"/>
                    <a:lumOff val="50000"/>
                  </a:srgbClr>
                </a:solidFill>
                <a:effectLst/>
                <a:uLnTx/>
                <a:uFillTx/>
                <a:cs typeface="+mn-ea"/>
                <a:sym typeface="+mn-lt"/>
              </a:rPr>
              <a:t>  </a:t>
            </a:r>
            <a:r>
              <a:rPr kumimoji="0" lang="en-US" altLang="zh-CN" sz="2800" b="0" i="0" u="none" strike="noStrike" kern="0" cap="none" spc="0" normalizeH="0" baseline="0" noProof="0">
                <a:ln>
                  <a:noFill/>
                </a:ln>
                <a:solidFill>
                  <a:srgbClr val="000000">
                    <a:lumMod val="50000"/>
                    <a:lumOff val="50000"/>
                  </a:srgbClr>
                </a:solidFill>
                <a:effectLst/>
                <a:uLnTx/>
                <a:uFillTx/>
                <a:cs typeface="+mn-ea"/>
                <a:sym typeface="+mn-lt"/>
              </a:rPr>
              <a:t>ONTENTS</a:t>
            </a:r>
            <a:endParaRPr kumimoji="0" lang="zh-CN" altLang="en-US" sz="2800" b="0" i="0" u="none" strike="noStrike" kern="0" cap="none" spc="0" normalizeH="0" baseline="0" noProof="0">
              <a:ln>
                <a:noFill/>
              </a:ln>
              <a:solidFill>
                <a:srgbClr val="000000">
                  <a:lumMod val="50000"/>
                  <a:lumOff val="50000"/>
                </a:srgbClr>
              </a:solidFill>
              <a:effectLst/>
              <a:uLnTx/>
              <a:uFillTx/>
              <a:cs typeface="+mn-ea"/>
              <a:sym typeface="+mn-lt"/>
            </a:endParaRPr>
          </a:p>
        </p:txBody>
      </p:sp>
      <p:sp>
        <p:nvSpPr>
          <p:cNvPr id="6" name="iṥḻíḓè"/>
          <p:cNvSpPr/>
          <p:nvPr/>
        </p:nvSpPr>
        <p:spPr bwMode="auto">
          <a:xfrm>
            <a:off x="669925" y="6076950"/>
            <a:ext cx="10850563" cy="63600"/>
          </a:xfrm>
          <a:prstGeom prst="rect">
            <a:avLst/>
          </a:prstGeom>
          <a:solidFill>
            <a:srgbClr val="DF7574">
              <a:alpha val="10000"/>
            </a:srgbClr>
          </a:solidFill>
          <a:ln w="38100" cap="flat" cmpd="sng" algn="ctr">
            <a:noFill/>
            <a:prstDash val="solid"/>
            <a:miter lim="800000"/>
          </a:ln>
          <a:effectLst/>
        </p:spPr>
        <p:txBody>
          <a:bodyPr rtlCol="0" anchor="b"/>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800" b="0" i="0" u="none" strike="noStrike" kern="0" cap="none" spc="0" normalizeH="0" baseline="0" noProof="0">
              <a:ln>
                <a:noFill/>
              </a:ln>
              <a:solidFill>
                <a:srgbClr val="FFFFFF">
                  <a:lumMod val="85000"/>
                </a:srgbClr>
              </a:solidFill>
              <a:effectLst/>
              <a:uLnTx/>
              <a:uFillTx/>
              <a:cs typeface="+mn-ea"/>
              <a:sym typeface="+mn-lt"/>
            </a:endParaRPr>
          </a:p>
        </p:txBody>
      </p:sp>
      <p:grpSp>
        <p:nvGrpSpPr>
          <p:cNvPr id="7" name="ïSliḑe"/>
          <p:cNvGrpSpPr/>
          <p:nvPr/>
        </p:nvGrpSpPr>
        <p:grpSpPr>
          <a:xfrm>
            <a:off x="669925" y="3166622"/>
            <a:ext cx="2607160" cy="642836"/>
            <a:chOff x="669925" y="3002129"/>
            <a:chExt cx="2607160" cy="642836"/>
          </a:xfrm>
        </p:grpSpPr>
        <p:sp>
          <p:nvSpPr>
            <p:cNvPr id="18" name="ïṡļiďê"/>
            <p:cNvSpPr txBox="1"/>
            <p:nvPr/>
          </p:nvSpPr>
          <p:spPr>
            <a:xfrm>
              <a:off x="669925" y="3002129"/>
              <a:ext cx="611075" cy="516471"/>
            </a:xfrm>
            <a:prstGeom prst="rect">
              <a:avLst/>
            </a:prstGeom>
          </p:spPr>
          <p:txBody>
            <a:bodyPr wrap="none" lIns="0" tIns="0" rIns="0" bIns="0" anchor="ctr" anchorCtr="0">
              <a:normAutofit fontScale="92500" lnSpcReduction="10000"/>
            </a:bodyPr>
            <a:lstStyle/>
            <a:p>
              <a:pPr marL="0" marR="0" lvl="0" indent="0" algn="r" defTabSz="914400" eaLnBrk="1" fontAlgn="auto" latinLnBrk="0" hangingPunct="1">
                <a:lnSpc>
                  <a:spcPct val="100000"/>
                </a:lnSpc>
                <a:spcBef>
                  <a:spcPct val="0"/>
                </a:spcBef>
                <a:spcAft>
                  <a:spcPct val="0"/>
                </a:spcAft>
                <a:buClrTx/>
                <a:buSzTx/>
                <a:buFontTx/>
                <a:buNone/>
                <a:defRPr/>
              </a:pPr>
              <a:r>
                <a:rPr kumimoji="0" lang="en-US" altLang="zh-CN" sz="4000" b="1" i="0" u="none" strike="noStrike" kern="0" cap="none" spc="0" normalizeH="0" baseline="0" noProof="0">
                  <a:ln>
                    <a:noFill/>
                  </a:ln>
                  <a:solidFill>
                    <a:srgbClr val="2D6CB5"/>
                  </a:solidFill>
                  <a:effectLst/>
                  <a:uLnTx/>
                  <a:uFillTx/>
                  <a:cs typeface="+mn-ea"/>
                  <a:sym typeface="+mn-lt"/>
                </a:rPr>
                <a:t>0</a:t>
              </a:r>
              <a:r>
                <a:rPr kumimoji="0" lang="en-US" altLang="zh-CN" sz="100" b="1" i="0" u="none" strike="noStrike" kern="0" cap="none" spc="0" normalizeH="0" baseline="0" noProof="0">
                  <a:ln>
                    <a:noFill/>
                  </a:ln>
                  <a:solidFill>
                    <a:srgbClr val="2D6CB5"/>
                  </a:solidFill>
                  <a:effectLst/>
                  <a:uLnTx/>
                  <a:uFillTx/>
                  <a:cs typeface="+mn-ea"/>
                  <a:sym typeface="+mn-lt"/>
                </a:rPr>
                <a:t>  </a:t>
              </a:r>
              <a:r>
                <a:rPr kumimoji="0" lang="en-US" altLang="zh-CN" sz="4000" b="1" i="0" u="none" strike="noStrike" kern="0" cap="none" spc="0" normalizeH="0" baseline="0" noProof="0">
                  <a:ln>
                    <a:noFill/>
                  </a:ln>
                  <a:solidFill>
                    <a:srgbClr val="2D6CB5"/>
                  </a:solidFill>
                  <a:effectLst/>
                  <a:uLnTx/>
                  <a:uFillTx/>
                  <a:cs typeface="+mn-ea"/>
                  <a:sym typeface="+mn-lt"/>
                </a:rPr>
                <a:t>1.</a:t>
              </a:r>
            </a:p>
          </p:txBody>
        </p:sp>
        <p:sp>
          <p:nvSpPr>
            <p:cNvPr id="19" name="îŝḷíḋê"/>
            <p:cNvSpPr txBox="1"/>
            <p:nvPr/>
          </p:nvSpPr>
          <p:spPr bwMode="auto">
            <a:xfrm>
              <a:off x="1072085" y="3232085"/>
              <a:ext cx="2205000" cy="412880"/>
            </a:xfrm>
            <a:prstGeom prst="rect">
              <a:avLst/>
            </a:prstGeom>
            <a:noFill/>
            <a:ln>
              <a:noFill/>
            </a:ln>
          </p:spPr>
          <p:txBody>
            <a:bodyPr wrap="square" lIns="90000" tIns="46800" rIns="90000" bIns="46800" anchor="b">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srgbClr val="000000"/>
                  </a:solidFill>
                  <a:effectLst/>
                  <a:uLnTx/>
                  <a:uFillTx/>
                  <a:cs typeface="+mn-ea"/>
                  <a:sym typeface="+mn-lt"/>
                </a:rPr>
                <a:t>世界防治哮喘日简介</a:t>
              </a:r>
            </a:p>
          </p:txBody>
        </p:sp>
      </p:grpSp>
      <p:grpSp>
        <p:nvGrpSpPr>
          <p:cNvPr id="8" name="iSļîḋê"/>
          <p:cNvGrpSpPr/>
          <p:nvPr/>
        </p:nvGrpSpPr>
        <p:grpSpPr>
          <a:xfrm>
            <a:off x="3510113" y="3283464"/>
            <a:ext cx="2816075" cy="516471"/>
            <a:chOff x="3864925" y="3118969"/>
            <a:chExt cx="2816075" cy="516471"/>
          </a:xfrm>
        </p:grpSpPr>
        <p:sp>
          <p:nvSpPr>
            <p:cNvPr id="15" name="íšļïdè"/>
            <p:cNvSpPr txBox="1"/>
            <p:nvPr/>
          </p:nvSpPr>
          <p:spPr>
            <a:xfrm>
              <a:off x="3864925" y="3118969"/>
              <a:ext cx="611075" cy="516471"/>
            </a:xfrm>
            <a:prstGeom prst="rect">
              <a:avLst/>
            </a:prstGeom>
          </p:spPr>
          <p:txBody>
            <a:bodyPr wrap="none" lIns="0" tIns="0" rIns="0" bIns="0" anchor="ctr" anchorCtr="0">
              <a:normAutofit fontScale="92500" lnSpcReduction="10000"/>
            </a:bodyPr>
            <a:lstStyle/>
            <a:p>
              <a:pPr marL="0" marR="0" lvl="0" indent="0" algn="r" defTabSz="914400" eaLnBrk="1" fontAlgn="auto" latinLnBrk="0" hangingPunct="1">
                <a:lnSpc>
                  <a:spcPct val="100000"/>
                </a:lnSpc>
                <a:spcBef>
                  <a:spcPct val="0"/>
                </a:spcBef>
                <a:spcAft>
                  <a:spcPct val="0"/>
                </a:spcAft>
                <a:buClrTx/>
                <a:buSzTx/>
                <a:buFontTx/>
                <a:buNone/>
                <a:defRPr/>
              </a:pPr>
              <a:r>
                <a:rPr kumimoji="0" lang="en-US" altLang="zh-CN" sz="4000" b="1" i="0" u="none" strike="noStrike" kern="0" cap="none" spc="0" normalizeH="0" baseline="0" noProof="0">
                  <a:ln>
                    <a:noFill/>
                  </a:ln>
                  <a:solidFill>
                    <a:srgbClr val="DF7574"/>
                  </a:solidFill>
                  <a:effectLst/>
                  <a:uLnTx/>
                  <a:uFillTx/>
                  <a:cs typeface="+mn-ea"/>
                  <a:sym typeface="+mn-lt"/>
                </a:rPr>
                <a:t>0</a:t>
              </a:r>
              <a:r>
                <a:rPr kumimoji="0" lang="en-US" altLang="zh-CN" sz="100" b="1" i="0" u="none" strike="noStrike" kern="0" cap="none" spc="0" normalizeH="0" baseline="0" noProof="0">
                  <a:ln>
                    <a:noFill/>
                  </a:ln>
                  <a:solidFill>
                    <a:srgbClr val="DF7574"/>
                  </a:solidFill>
                  <a:effectLst/>
                  <a:uLnTx/>
                  <a:uFillTx/>
                  <a:cs typeface="+mn-ea"/>
                  <a:sym typeface="+mn-lt"/>
                </a:rPr>
                <a:t>  </a:t>
              </a:r>
              <a:r>
                <a:rPr kumimoji="0" lang="en-US" altLang="zh-CN" sz="4000" b="1" i="0" u="none" strike="noStrike" kern="0" cap="none" spc="0" normalizeH="0" baseline="0" noProof="0">
                  <a:ln>
                    <a:noFill/>
                  </a:ln>
                  <a:solidFill>
                    <a:srgbClr val="DF7574"/>
                  </a:solidFill>
                  <a:effectLst/>
                  <a:uLnTx/>
                  <a:uFillTx/>
                  <a:cs typeface="+mn-ea"/>
                  <a:sym typeface="+mn-lt"/>
                </a:rPr>
                <a:t>2.</a:t>
              </a:r>
            </a:p>
          </p:txBody>
        </p:sp>
        <p:sp>
          <p:nvSpPr>
            <p:cNvPr id="16" name="îšḷîde"/>
            <p:cNvSpPr txBox="1"/>
            <p:nvPr/>
          </p:nvSpPr>
          <p:spPr bwMode="auto">
            <a:xfrm>
              <a:off x="4476000" y="3222560"/>
              <a:ext cx="2205000" cy="412880"/>
            </a:xfrm>
            <a:prstGeom prst="rect">
              <a:avLst/>
            </a:prstGeom>
            <a:noFill/>
            <a:ln>
              <a:noFill/>
            </a:ln>
          </p:spPr>
          <p:txBody>
            <a:bodyPr wrap="square" lIns="90000" tIns="46800" rIns="90000" bIns="46800" anchor="b">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srgbClr val="000000"/>
                  </a:solidFill>
                  <a:effectLst/>
                  <a:uLnTx/>
                  <a:uFillTx/>
                  <a:cs typeface="+mn-ea"/>
                  <a:sym typeface="+mn-lt"/>
                </a:rPr>
                <a:t>什么是哮喘</a:t>
              </a:r>
            </a:p>
          </p:txBody>
        </p:sp>
      </p:grpSp>
      <p:cxnSp>
        <p:nvCxnSpPr>
          <p:cNvPr id="10" name="直接连接符 9"/>
          <p:cNvCxnSpPr/>
          <p:nvPr/>
        </p:nvCxnSpPr>
        <p:spPr>
          <a:xfrm flipH="1">
            <a:off x="3099256" y="3283462"/>
            <a:ext cx="0" cy="1495538"/>
          </a:xfrm>
          <a:prstGeom prst="line">
            <a:avLst/>
          </a:prstGeom>
          <a:noFill/>
          <a:ln w="3175" cap="rnd" cmpd="sng" algn="ctr">
            <a:solidFill>
              <a:srgbClr val="FFFFFF">
                <a:lumMod val="75000"/>
              </a:srgbClr>
            </a:solidFill>
            <a:prstDash val="solid"/>
            <a:round/>
            <a:headEnd type="none"/>
            <a:tailEnd type="none" w="med" len="med"/>
          </a:ln>
          <a:effectLst/>
        </p:spPr>
      </p:cxnSp>
      <p:grpSp>
        <p:nvGrpSpPr>
          <p:cNvPr id="21" name="iSļîḋê"/>
          <p:cNvGrpSpPr/>
          <p:nvPr/>
        </p:nvGrpSpPr>
        <p:grpSpPr>
          <a:xfrm>
            <a:off x="6422036" y="3283464"/>
            <a:ext cx="2816075" cy="516471"/>
            <a:chOff x="3864925" y="3118969"/>
            <a:chExt cx="2816075" cy="516471"/>
          </a:xfrm>
        </p:grpSpPr>
        <p:sp>
          <p:nvSpPr>
            <p:cNvPr id="22" name="íšļïdè"/>
            <p:cNvSpPr txBox="1"/>
            <p:nvPr/>
          </p:nvSpPr>
          <p:spPr>
            <a:xfrm>
              <a:off x="3864925" y="3118969"/>
              <a:ext cx="611075" cy="516471"/>
            </a:xfrm>
            <a:prstGeom prst="rect">
              <a:avLst/>
            </a:prstGeom>
          </p:spPr>
          <p:txBody>
            <a:bodyPr wrap="none" lIns="0" tIns="0" rIns="0" bIns="0" anchor="ctr" anchorCtr="0">
              <a:normAutofit fontScale="92500" lnSpcReduction="10000"/>
            </a:bodyPr>
            <a:lstStyle/>
            <a:p>
              <a:pPr marL="0" marR="0" lvl="0" indent="0" algn="r" defTabSz="914400" eaLnBrk="1" fontAlgn="auto" latinLnBrk="0" hangingPunct="1">
                <a:lnSpc>
                  <a:spcPct val="100000"/>
                </a:lnSpc>
                <a:spcBef>
                  <a:spcPct val="0"/>
                </a:spcBef>
                <a:spcAft>
                  <a:spcPct val="0"/>
                </a:spcAft>
                <a:buClrTx/>
                <a:buSzTx/>
                <a:buFontTx/>
                <a:buNone/>
                <a:defRPr/>
              </a:pPr>
              <a:r>
                <a:rPr kumimoji="0" lang="en-US" altLang="zh-CN" sz="4000" b="1" i="0" u="none" strike="noStrike" kern="0" cap="none" spc="0" normalizeH="0" baseline="0" noProof="0">
                  <a:ln>
                    <a:noFill/>
                  </a:ln>
                  <a:solidFill>
                    <a:srgbClr val="2D6CB5"/>
                  </a:solidFill>
                  <a:effectLst/>
                  <a:uLnTx/>
                  <a:uFillTx/>
                  <a:cs typeface="+mn-ea"/>
                  <a:sym typeface="+mn-lt"/>
                </a:rPr>
                <a:t>0</a:t>
              </a:r>
              <a:r>
                <a:rPr kumimoji="0" lang="en-US" altLang="zh-CN" sz="100" b="1" i="0" u="none" strike="noStrike" kern="0" cap="none" spc="0" normalizeH="0" baseline="0" noProof="0">
                  <a:ln>
                    <a:noFill/>
                  </a:ln>
                  <a:solidFill>
                    <a:srgbClr val="2D6CB5"/>
                  </a:solidFill>
                  <a:effectLst/>
                  <a:uLnTx/>
                  <a:uFillTx/>
                  <a:cs typeface="+mn-ea"/>
                  <a:sym typeface="+mn-lt"/>
                </a:rPr>
                <a:t>  </a:t>
              </a:r>
              <a:r>
                <a:rPr kumimoji="0" lang="en-US" altLang="zh-CN" sz="4000" b="1" i="0" u="none" strike="noStrike" kern="0" cap="none" spc="0" normalizeH="0" baseline="0" noProof="0">
                  <a:ln>
                    <a:noFill/>
                  </a:ln>
                  <a:solidFill>
                    <a:srgbClr val="2D6CB5"/>
                  </a:solidFill>
                  <a:effectLst/>
                  <a:uLnTx/>
                  <a:uFillTx/>
                  <a:cs typeface="+mn-ea"/>
                  <a:sym typeface="+mn-lt"/>
                </a:rPr>
                <a:t>3.</a:t>
              </a:r>
            </a:p>
          </p:txBody>
        </p:sp>
        <p:sp>
          <p:nvSpPr>
            <p:cNvPr id="23" name="îšḷîde"/>
            <p:cNvSpPr txBox="1"/>
            <p:nvPr/>
          </p:nvSpPr>
          <p:spPr bwMode="auto">
            <a:xfrm>
              <a:off x="4476000" y="3222560"/>
              <a:ext cx="2205000" cy="412880"/>
            </a:xfrm>
            <a:prstGeom prst="rect">
              <a:avLst/>
            </a:prstGeom>
            <a:noFill/>
            <a:ln>
              <a:noFill/>
            </a:ln>
          </p:spPr>
          <p:txBody>
            <a:bodyPr wrap="square" lIns="90000" tIns="46800" rIns="90000" bIns="46800" anchor="b">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srgbClr val="000000"/>
                  </a:solidFill>
                  <a:effectLst/>
                  <a:uLnTx/>
                  <a:uFillTx/>
                  <a:cs typeface="+mn-ea"/>
                  <a:sym typeface="+mn-lt"/>
                </a:rPr>
                <a:t>哮喘的误区</a:t>
              </a:r>
            </a:p>
          </p:txBody>
        </p:sp>
      </p:grpSp>
      <p:cxnSp>
        <p:nvCxnSpPr>
          <p:cNvPr id="25" name="直接连接符 24"/>
          <p:cNvCxnSpPr/>
          <p:nvPr/>
        </p:nvCxnSpPr>
        <p:spPr>
          <a:xfrm flipH="1">
            <a:off x="6092824" y="3283462"/>
            <a:ext cx="0" cy="1495538"/>
          </a:xfrm>
          <a:prstGeom prst="line">
            <a:avLst/>
          </a:prstGeom>
          <a:noFill/>
          <a:ln w="3175" cap="rnd" cmpd="sng" algn="ctr">
            <a:solidFill>
              <a:srgbClr val="FFFFFF">
                <a:lumMod val="75000"/>
              </a:srgbClr>
            </a:solidFill>
            <a:prstDash val="solid"/>
            <a:round/>
            <a:headEnd type="none"/>
            <a:tailEnd type="none" w="med" len="med"/>
          </a:ln>
          <a:effectLst/>
        </p:spPr>
      </p:cxnSp>
      <p:grpSp>
        <p:nvGrpSpPr>
          <p:cNvPr id="26" name="iSļîḋê"/>
          <p:cNvGrpSpPr/>
          <p:nvPr/>
        </p:nvGrpSpPr>
        <p:grpSpPr>
          <a:xfrm>
            <a:off x="9221781" y="3283464"/>
            <a:ext cx="2816075" cy="516471"/>
            <a:chOff x="3864925" y="3118969"/>
            <a:chExt cx="2816075" cy="516471"/>
          </a:xfrm>
        </p:grpSpPr>
        <p:sp>
          <p:nvSpPr>
            <p:cNvPr id="27" name="íšļïdè"/>
            <p:cNvSpPr txBox="1"/>
            <p:nvPr/>
          </p:nvSpPr>
          <p:spPr>
            <a:xfrm>
              <a:off x="3864925" y="3118969"/>
              <a:ext cx="611075" cy="516471"/>
            </a:xfrm>
            <a:prstGeom prst="rect">
              <a:avLst/>
            </a:prstGeom>
          </p:spPr>
          <p:txBody>
            <a:bodyPr wrap="none" lIns="0" tIns="0" rIns="0" bIns="0" anchor="ctr" anchorCtr="0">
              <a:normAutofit fontScale="92500" lnSpcReduction="10000"/>
            </a:bodyPr>
            <a:lstStyle/>
            <a:p>
              <a:pPr marL="0" marR="0" lvl="0" indent="0" algn="r" defTabSz="914400" eaLnBrk="1" fontAlgn="auto" latinLnBrk="0" hangingPunct="1">
                <a:lnSpc>
                  <a:spcPct val="100000"/>
                </a:lnSpc>
                <a:spcBef>
                  <a:spcPct val="0"/>
                </a:spcBef>
                <a:spcAft>
                  <a:spcPct val="0"/>
                </a:spcAft>
                <a:buClrTx/>
                <a:buSzTx/>
                <a:buFontTx/>
                <a:buNone/>
                <a:defRPr/>
              </a:pPr>
              <a:r>
                <a:rPr kumimoji="0" lang="en-US" altLang="zh-CN" sz="4000" b="1" i="0" u="none" strike="noStrike" kern="0" cap="none" spc="0" normalizeH="0" baseline="0" noProof="0">
                  <a:ln>
                    <a:noFill/>
                  </a:ln>
                  <a:solidFill>
                    <a:srgbClr val="DF7574"/>
                  </a:solidFill>
                  <a:effectLst/>
                  <a:uLnTx/>
                  <a:uFillTx/>
                  <a:cs typeface="+mn-ea"/>
                  <a:sym typeface="+mn-lt"/>
                </a:rPr>
                <a:t>0</a:t>
              </a:r>
              <a:r>
                <a:rPr kumimoji="0" lang="en-US" altLang="zh-CN" sz="100" b="1" i="0" u="none" strike="noStrike" kern="0" cap="none" spc="0" normalizeH="0" baseline="0" noProof="0">
                  <a:ln>
                    <a:noFill/>
                  </a:ln>
                  <a:solidFill>
                    <a:srgbClr val="DF7574"/>
                  </a:solidFill>
                  <a:effectLst/>
                  <a:uLnTx/>
                  <a:uFillTx/>
                  <a:cs typeface="+mn-ea"/>
                  <a:sym typeface="+mn-lt"/>
                </a:rPr>
                <a:t>  </a:t>
              </a:r>
              <a:r>
                <a:rPr kumimoji="0" lang="en-US" altLang="zh-CN" sz="4000" b="1" i="0" u="none" strike="noStrike" kern="0" cap="none" spc="0" normalizeH="0" baseline="0" noProof="0">
                  <a:ln>
                    <a:noFill/>
                  </a:ln>
                  <a:solidFill>
                    <a:srgbClr val="DF7574"/>
                  </a:solidFill>
                  <a:effectLst/>
                  <a:uLnTx/>
                  <a:uFillTx/>
                  <a:cs typeface="+mn-ea"/>
                  <a:sym typeface="+mn-lt"/>
                </a:rPr>
                <a:t>4.</a:t>
              </a:r>
            </a:p>
          </p:txBody>
        </p:sp>
        <p:sp>
          <p:nvSpPr>
            <p:cNvPr id="28" name="îšḷîde"/>
            <p:cNvSpPr txBox="1"/>
            <p:nvPr/>
          </p:nvSpPr>
          <p:spPr bwMode="auto">
            <a:xfrm>
              <a:off x="4476000" y="3222560"/>
              <a:ext cx="2205000" cy="412880"/>
            </a:xfrm>
            <a:prstGeom prst="rect">
              <a:avLst/>
            </a:prstGeom>
            <a:noFill/>
            <a:ln>
              <a:noFill/>
            </a:ln>
          </p:spPr>
          <p:txBody>
            <a:bodyPr wrap="square" lIns="90000" tIns="46800" rIns="90000" bIns="46800" anchor="b">
              <a:normAutofit fontScale="70000" lnSpcReduction="2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srgbClr val="000000"/>
                  </a:solidFill>
                  <a:effectLst/>
                  <a:uLnTx/>
                  <a:uFillTx/>
                  <a:cs typeface="+mn-ea"/>
                  <a:sym typeface="+mn-lt"/>
                </a:rPr>
                <a:t>如何做好日常自我健康管理</a:t>
              </a:r>
            </a:p>
          </p:txBody>
        </p:sp>
      </p:grpSp>
      <p:cxnSp>
        <p:nvCxnSpPr>
          <p:cNvPr id="30" name="直接连接符 29"/>
          <p:cNvCxnSpPr/>
          <p:nvPr/>
        </p:nvCxnSpPr>
        <p:spPr>
          <a:xfrm flipH="1">
            <a:off x="8908899" y="3283462"/>
            <a:ext cx="0" cy="1495538"/>
          </a:xfrm>
          <a:prstGeom prst="line">
            <a:avLst/>
          </a:prstGeom>
          <a:noFill/>
          <a:ln w="3175" cap="rnd" cmpd="sng" algn="ctr">
            <a:solidFill>
              <a:srgbClr val="FFFFFF">
                <a:lumMod val="75000"/>
              </a:srgbClr>
            </a:solidFill>
            <a:prstDash val="solid"/>
            <a:round/>
            <a:headEnd type="none"/>
            <a:tailEnd type="none" w="med" len="med"/>
          </a:ln>
          <a:effectLst/>
        </p:spPr>
      </p:cxnSp>
      <p:sp>
        <p:nvSpPr>
          <p:cNvPr id="2" name="文本框 1"/>
          <p:cNvSpPr txBox="1"/>
          <p:nvPr/>
        </p:nvSpPr>
        <p:spPr>
          <a:xfrm>
            <a:off x="3009530" y="275208"/>
            <a:ext cx="1296140"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1000"/>
                                        <p:tgtEl>
                                          <p:spTgt spid="32"/>
                                        </p:tgtEl>
                                      </p:cBhvr>
                                    </p:animEffect>
                                    <p:anim calcmode="lin" valueType="num">
                                      <p:cBhvr>
                                        <p:cTn id="13" dur="1000" fill="hold"/>
                                        <p:tgtEl>
                                          <p:spTgt spid="32"/>
                                        </p:tgtEl>
                                        <p:attrNameLst>
                                          <p:attrName>ppt_x</p:attrName>
                                        </p:attrNameLst>
                                      </p:cBhvr>
                                      <p:tavLst>
                                        <p:tav tm="0">
                                          <p:val>
                                            <p:strVal val="#ppt_x"/>
                                          </p:val>
                                        </p:tav>
                                        <p:tav tm="100000">
                                          <p:val>
                                            <p:strVal val="#ppt_x"/>
                                          </p:val>
                                        </p:tav>
                                      </p:tavLst>
                                    </p:anim>
                                    <p:anim calcmode="lin" valueType="num">
                                      <p:cBhvr>
                                        <p:cTn id="14" dur="1000" fill="hold"/>
                                        <p:tgtEl>
                                          <p:spTgt spid="32"/>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1000"/>
                                        <p:tgtEl>
                                          <p:spTgt spid="31"/>
                                        </p:tgtEl>
                                      </p:cBhvr>
                                    </p:animEffect>
                                    <p:anim calcmode="lin" valueType="num">
                                      <p:cBhvr>
                                        <p:cTn id="18" dur="1000" fill="hold"/>
                                        <p:tgtEl>
                                          <p:spTgt spid="31"/>
                                        </p:tgtEl>
                                        <p:attrNameLst>
                                          <p:attrName>ppt_x</p:attrName>
                                        </p:attrNameLst>
                                      </p:cBhvr>
                                      <p:tavLst>
                                        <p:tav tm="0">
                                          <p:val>
                                            <p:strVal val="#ppt_x"/>
                                          </p:val>
                                        </p:tav>
                                        <p:tav tm="100000">
                                          <p:val>
                                            <p:strVal val="#ppt_x"/>
                                          </p:val>
                                        </p:tav>
                                      </p:tavLst>
                                    </p:anim>
                                    <p:anim calcmode="lin" valueType="num">
                                      <p:cBhvr>
                                        <p:cTn id="1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afterGroup">
                            <p:stCondLst>
                              <p:cond delay="0"/>
                            </p:stCondLst>
                            <p:childTnLst>
                              <p:par>
                                <p:cTn id="22" presetID="16" presetClass="entr" presetSubtype="37"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outVertical)">
                                      <p:cBhvr>
                                        <p:cTn id="24" dur="500"/>
                                        <p:tgtEl>
                                          <p:spTgt spid="6"/>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22" presetClass="entr" presetSubtype="4"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down)">
                                      <p:cBhvr>
                                        <p:cTn id="29" dur="500"/>
                                        <p:tgtEl>
                                          <p:spTgt spid="7"/>
                                        </p:tgtEl>
                                      </p:cBhvr>
                                    </p:animEffect>
                                  </p:childTnLst>
                                </p:cTn>
                              </p:par>
                              <p:par>
                                <p:cTn id="30" presetID="22" presetClass="entr" presetSubtype="4" fill="hold"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par>
                                <p:cTn id="33" presetID="22" presetClass="entr" presetSubtype="4"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down)">
                                      <p:cBhvr>
                                        <p:cTn id="35" dur="500"/>
                                        <p:tgtEl>
                                          <p:spTgt spid="10"/>
                                        </p:tgtEl>
                                      </p:cBhvr>
                                    </p:animEffect>
                                  </p:childTnLst>
                                </p:cTn>
                              </p:par>
                              <p:par>
                                <p:cTn id="36" presetID="22" presetClass="entr" presetSubtype="4" fill="hold"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down)">
                                      <p:cBhvr>
                                        <p:cTn id="38" dur="500"/>
                                        <p:tgtEl>
                                          <p:spTgt spid="21"/>
                                        </p:tgtEl>
                                      </p:cBhvr>
                                    </p:animEffect>
                                  </p:childTnLst>
                                </p:cTn>
                              </p:par>
                              <p:par>
                                <p:cTn id="39" presetID="22" presetClass="entr" presetSubtype="4"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wipe(down)">
                                      <p:cBhvr>
                                        <p:cTn id="41" dur="500"/>
                                        <p:tgtEl>
                                          <p:spTgt spid="25"/>
                                        </p:tgtEl>
                                      </p:cBhvr>
                                    </p:animEffect>
                                  </p:childTnLst>
                                </p:cTn>
                              </p:par>
                              <p:par>
                                <p:cTn id="42" presetID="22" presetClass="entr" presetSubtype="4" fill="hold" nodeType="with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down)">
                                      <p:cBhvr>
                                        <p:cTn id="44" dur="500"/>
                                        <p:tgtEl>
                                          <p:spTgt spid="26"/>
                                        </p:tgtEl>
                                      </p:cBhvr>
                                    </p:animEffect>
                                  </p:childTnLst>
                                </p:cTn>
                              </p:par>
                              <p:par>
                                <p:cTn id="45" presetID="22" presetClass="entr" presetSubtype="4" fill="hold"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down)">
                                      <p:cBhvr>
                                        <p:cTn id="4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6" name="组合 315"/>
          <p:cNvGrpSpPr/>
          <p:nvPr/>
        </p:nvGrpSpPr>
        <p:grpSpPr>
          <a:xfrm>
            <a:off x="1585597" y="1687831"/>
            <a:ext cx="9347289" cy="4236720"/>
            <a:chOff x="1302" y="5933"/>
            <a:chExt cx="28254" cy="6672"/>
          </a:xfrm>
        </p:grpSpPr>
        <p:sp>
          <p:nvSpPr>
            <p:cNvPr id="307" name="矩形 306"/>
            <p:cNvSpPr/>
            <p:nvPr/>
          </p:nvSpPr>
          <p:spPr>
            <a:xfrm>
              <a:off x="1302" y="5933"/>
              <a:ext cx="22434" cy="594"/>
            </a:xfrm>
            <a:prstGeom prst="rect">
              <a:avLst/>
            </a:prstGeom>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事实上，对于哮喘的认知，常见误区可远远不止前面4个。</a:t>
              </a:r>
            </a:p>
          </p:txBody>
        </p:sp>
        <p:sp>
          <p:nvSpPr>
            <p:cNvPr id="309" name="矩形 308"/>
            <p:cNvSpPr/>
            <p:nvPr/>
          </p:nvSpPr>
          <p:spPr>
            <a:xfrm>
              <a:off x="1302" y="6898"/>
              <a:ext cx="28254" cy="5707"/>
            </a:xfrm>
            <a:prstGeom prst="rect">
              <a:avLst/>
            </a:prstGeom>
          </p:spPr>
          <p:txBody>
            <a:bodyPr wrap="square" lIns="68580" tIns="34290" rIns="68580" bIns="34290">
              <a:spAutoFit/>
            </a:bodyPr>
            <a:lstStyle/>
            <a:p>
              <a:pPr algn="l">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过度担心激素的副作用，症状好一些就自行停药。</a:t>
              </a:r>
            </a:p>
            <a:p>
              <a:pPr algn="l">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治疗哮喘的一线推荐用药就是吸入型激素。它可以控制哮喘的慢性气道炎症。吸入激素与口服和静脉用的全身激素是不同的，吸入激素直接到达气道黏膜，只有非常少的激素经过黏膜入血，全身副作用非常少。患者大可不必过分担心。</a:t>
              </a:r>
            </a:p>
            <a:p>
              <a:pPr algn="l">
                <a:lnSpc>
                  <a:spcPct val="150000"/>
                </a:lnSpc>
              </a:pPr>
              <a:endPar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endParaRPr>
            </a:p>
            <a:p>
              <a:pPr algn="l">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不重视肺功能等气道检查。</a:t>
              </a:r>
            </a:p>
            <a:p>
              <a:pPr algn="l">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哮喘诊治指南建议，哮喘患者至少每年要进行一次肺功能检查，以及气道炎症水平的评估。医生通过这些检查结果来评估治疗效果、是否需要调整治疗方案等，有助于哮喘控制并维持病情稳定。通过这些检查，医生还能及时发现患者所用药物可能存在的副作用。</a:t>
              </a:r>
            </a:p>
            <a:p>
              <a:pPr algn="l">
                <a:lnSpc>
                  <a:spcPct val="150000"/>
                </a:lnSpc>
              </a:pPr>
              <a:endPar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endParaRPr>
            </a:p>
            <a:p>
              <a:pPr algn="l">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以上这些都是哮喘诊治中常见的误区，只有走出误区，正确认知，规范治疗，定期复诊，才能让每一位患者的病情达到良好控制，幸福生活，自由呼吸。</a:t>
              </a:r>
            </a:p>
          </p:txBody>
        </p:sp>
      </p:grpSp>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哮喘的误区</a:t>
                </a:r>
              </a:p>
            </p:txBody>
          </p:sp>
          <p:sp>
            <p:nvSpPr>
              <p:cNvPr id="311" name="TextBox 16"/>
              <p:cNvSpPr txBox="1"/>
              <p:nvPr/>
            </p:nvSpPr>
            <p:spPr>
              <a:xfrm>
                <a:off x="2002" y="1656"/>
                <a:ext cx="1988"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The pitfalls of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3</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374" name="图片 373"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368" name="图片 367" descr="E:\设计\PPT\红动网\图层 3.png图层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72501" y="-375285"/>
            <a:ext cx="1744980" cy="1776730"/>
          </a:xfrm>
          <a:prstGeom prst="rect">
            <a:avLst/>
          </a:prstGeom>
        </p:spPr>
      </p:pic>
      <p:pic>
        <p:nvPicPr>
          <p:cNvPr id="442" name="图片 441"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2" presetClass="entr" presetSubtype="4" fill="hold" nodeType="clickEffect">
                                  <p:stCondLst>
                                    <p:cond delay="0"/>
                                  </p:stCondLst>
                                  <p:childTnLst>
                                    <p:set>
                                      <p:cBhvr>
                                        <p:cTn id="14" dur="1" fill="hold">
                                          <p:stCondLst>
                                            <p:cond delay="0"/>
                                          </p:stCondLst>
                                        </p:cTn>
                                        <p:tgtEl>
                                          <p:spTgt spid="316"/>
                                        </p:tgtEl>
                                        <p:attrNameLst>
                                          <p:attrName>style.visibility</p:attrName>
                                        </p:attrNameLst>
                                      </p:cBhvr>
                                      <p:to>
                                        <p:strVal val="visible"/>
                                      </p:to>
                                    </p:set>
                                    <p:anim calcmode="lin" valueType="num">
                                      <p:cBhvr additive="base">
                                        <p:cTn id="15" dur="500"/>
                                        <p:tgtEl>
                                          <p:spTgt spid="316"/>
                                        </p:tgtEl>
                                        <p:attrNameLst>
                                          <p:attrName>ppt_y</p:attrName>
                                        </p:attrNameLst>
                                      </p:cBhvr>
                                      <p:tavLst>
                                        <p:tav tm="0">
                                          <p:val>
                                            <p:strVal val="#ppt_y+#ppt_h*1.125000"/>
                                          </p:val>
                                        </p:tav>
                                        <p:tav tm="100000">
                                          <p:val>
                                            <p:strVal val="#ppt_y"/>
                                          </p:val>
                                        </p:tav>
                                      </p:tavLst>
                                    </p:anim>
                                    <p:animEffect transition="in" filter="wipe(up)">
                                      <p:cBhvr>
                                        <p:cTn id="16" dur="500"/>
                                        <p:tgtEl>
                                          <p:spTgt spid="316"/>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9" presetClass="entr" presetSubtype="0" fill="hold" nodeType="clickEffect">
                                  <p:stCondLst>
                                    <p:cond delay="0"/>
                                  </p:stCondLst>
                                  <p:childTnLst>
                                    <p:set>
                                      <p:cBhvr>
                                        <p:cTn id="20" dur="1" fill="hold">
                                          <p:stCondLst>
                                            <p:cond delay="0"/>
                                          </p:stCondLst>
                                        </p:cTn>
                                        <p:tgtEl>
                                          <p:spTgt spid="374"/>
                                        </p:tgtEl>
                                        <p:attrNameLst>
                                          <p:attrName>style.visibility</p:attrName>
                                        </p:attrNameLst>
                                      </p:cBhvr>
                                      <p:to>
                                        <p:strVal val="visible"/>
                                      </p:to>
                                    </p:set>
                                    <p:animEffect transition="in" filter="dissolve">
                                      <p:cBhvr>
                                        <p:cTn id="21" dur="500"/>
                                        <p:tgtEl>
                                          <p:spTgt spid="374"/>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9" presetClass="entr" presetSubtype="0" fill="hold" nodeType="clickEffect">
                                  <p:stCondLst>
                                    <p:cond delay="0"/>
                                  </p:stCondLst>
                                  <p:childTnLst>
                                    <p:set>
                                      <p:cBhvr>
                                        <p:cTn id="25" dur="1" fill="hold">
                                          <p:stCondLst>
                                            <p:cond delay="0"/>
                                          </p:stCondLst>
                                        </p:cTn>
                                        <p:tgtEl>
                                          <p:spTgt spid="442"/>
                                        </p:tgtEl>
                                        <p:attrNameLst>
                                          <p:attrName>style.visibility</p:attrName>
                                        </p:attrNameLst>
                                      </p:cBhvr>
                                      <p:to>
                                        <p:strVal val="visible"/>
                                      </p:to>
                                    </p:set>
                                    <p:animEffect transition="in" filter="dissolve">
                                      <p:cBhvr>
                                        <p:cTn id="26"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70002" y="371310"/>
            <a:ext cx="10253913" cy="5768233"/>
          </a:xfrm>
          <a:prstGeom prst="rect">
            <a:avLst/>
          </a:prstGeom>
        </p:spPr>
      </p:pic>
      <p:sp>
        <p:nvSpPr>
          <p:cNvPr id="3" name="矩形 2"/>
          <p:cNvSpPr/>
          <p:nvPr/>
        </p:nvSpPr>
        <p:spPr>
          <a:xfrm>
            <a:off x="4227197" y="2795905"/>
            <a:ext cx="7089775" cy="769441"/>
          </a:xfrm>
          <a:prstGeom prst="rect">
            <a:avLst/>
          </a:prstGeom>
        </p:spPr>
        <p:txBody>
          <a:bodyPr wrap="square">
            <a:spAutoFit/>
          </a:bodyPr>
          <a:lstStyle/>
          <a:p>
            <a:pPr algn="dist"/>
            <a:r>
              <a:rPr lang="zh-CN" altLang="en-US" sz="4400" b="1">
                <a:solidFill>
                  <a:schemeClr val="bg1"/>
                </a:solidFill>
                <a:cs typeface="+mn-ea"/>
                <a:sym typeface="+mn-lt"/>
              </a:rPr>
              <a:t>如何做好日常自我健康管理</a:t>
            </a: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40421" y="718460"/>
            <a:ext cx="4838543" cy="6139541"/>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022351">
            <a:off x="8155045" y="1251776"/>
            <a:ext cx="1273268" cy="1273268"/>
          </a:xfrm>
          <a:prstGeom prst="ellipse">
            <a:avLst/>
          </a:prstGeom>
        </p:spPr>
      </p:pic>
      <p:sp>
        <p:nvSpPr>
          <p:cNvPr id="4" name="矩形: 圆角 3"/>
          <p:cNvSpPr/>
          <p:nvPr/>
        </p:nvSpPr>
        <p:spPr>
          <a:xfrm>
            <a:off x="5154994" y="1559524"/>
            <a:ext cx="2307103" cy="851297"/>
          </a:xfrm>
          <a:prstGeom prst="roundRect">
            <a:avLst/>
          </a:prstGeom>
          <a:solidFill>
            <a:schemeClr val="bg1"/>
          </a:solidFill>
        </p:spPr>
        <p:txBody>
          <a:bodyPr wrap="square">
            <a:spAutoFit/>
          </a:bodyPr>
          <a:lstStyle/>
          <a:p>
            <a:pPr algn="ctr"/>
            <a:r>
              <a:rPr lang="en-US" altLang="zh-CN" sz="4400">
                <a:solidFill>
                  <a:srgbClr val="2D6CB5"/>
                </a:solidFill>
                <a:cs typeface="+mn-ea"/>
                <a:sym typeface="+mn-lt"/>
              </a:rPr>
              <a:t>PART 04</a:t>
            </a:r>
            <a:endParaRPr lang="zh-CN" altLang="en-US" sz="4400">
              <a:solidFill>
                <a:srgbClr val="2D6CB5"/>
              </a:solidFill>
              <a:cs typeface="+mn-ea"/>
              <a:sym typeface="+mn-lt"/>
            </a:endParaRPr>
          </a:p>
        </p:txBody>
      </p:sp>
      <p:pic>
        <p:nvPicPr>
          <p:cNvPr id="12" name="图片 11"/>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rot="18321464">
            <a:off x="9545465" y="4740583"/>
            <a:ext cx="1469715" cy="1677536"/>
          </a:xfrm>
          <a:prstGeom prst="rect">
            <a:avLst/>
          </a:prstGeom>
        </p:spPr>
      </p:pic>
      <p:sp>
        <p:nvSpPr>
          <p:cNvPr id="13" name="加号 12"/>
          <p:cNvSpPr/>
          <p:nvPr/>
        </p:nvSpPr>
        <p:spPr>
          <a:xfrm rot="20344360">
            <a:off x="4687363" y="5969730"/>
            <a:ext cx="583200" cy="584775"/>
          </a:xfrm>
          <a:prstGeom prst="mathPlus">
            <a:avLst/>
          </a:prstGeom>
          <a:solidFill>
            <a:srgbClr val="DF7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加号 13"/>
          <p:cNvSpPr/>
          <p:nvPr/>
        </p:nvSpPr>
        <p:spPr>
          <a:xfrm rot="20344360">
            <a:off x="9734572" y="458308"/>
            <a:ext cx="583200" cy="584775"/>
          </a:xfrm>
          <a:prstGeom prst="mathPlus">
            <a:avLst/>
          </a:prstGeom>
          <a:noFill/>
          <a:ln>
            <a:solidFill>
              <a:srgbClr val="DF75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文本框 7"/>
          <p:cNvSpPr txBox="1"/>
          <p:nvPr/>
        </p:nvSpPr>
        <p:spPr>
          <a:xfrm>
            <a:off x="4601845" y="3742691"/>
            <a:ext cx="5024120" cy="1015663"/>
          </a:xfrm>
          <a:prstGeom prst="rect">
            <a:avLst/>
          </a:prstGeom>
          <a:noFill/>
        </p:spPr>
        <p:txBody>
          <a:bodyPr wrap="square" rtlCol="0">
            <a:spAutoFit/>
          </a:bodyPr>
          <a:lstStyle/>
          <a:p>
            <a:pPr algn="ctr">
              <a:lnSpc>
                <a:spcPct val="150000"/>
              </a:lnSpc>
            </a:pPr>
            <a:r>
              <a:rPr lang="zh-CN" altLang="en-US" sz="1000">
                <a:solidFill>
                  <a:schemeClr val="bg1"/>
                </a:solidFill>
                <a:latin typeface="思源黑体 CN Light" panose="020B0300000000000000" charset="-122"/>
                <a:ea typeface="思源黑体 CN Light" panose="020B0300000000000000" charset="-122"/>
                <a:cs typeface="思源黑体 CN Light" panose="020B0300000000000000" charset="-122"/>
              </a:rPr>
              <a:t>据WHO估计，2016年全球有超过3.39亿人患有哮喘，有417918人死于哮喘。近年来哮喘平均患病率呈上升趋势，哮喘控制水平仍待提高。最新的中国哮喘数据显示，我国20岁及以上人群的哮喘患病率为4.2%，其中26.2%的哮喘患者已经存在气流受限。此外，我国城区哮喘总体控制率仅为28.5%。</a:t>
            </a:r>
          </a:p>
        </p:txBody>
      </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3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out)">
                                      <p:cBhvr>
                                        <p:cTn id="7" dur="20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after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p:cTn id="41" dur="500" fill="hold"/>
                                        <p:tgtEl>
                                          <p:spTgt spid="3"/>
                                        </p:tgtEl>
                                        <p:attrNameLst>
                                          <p:attrName>ppt_w</p:attrName>
                                        </p:attrNameLst>
                                      </p:cBhvr>
                                      <p:tavLst>
                                        <p:tav tm="0">
                                          <p:val>
                                            <p:fltVal val="0"/>
                                          </p:val>
                                        </p:tav>
                                        <p:tav tm="100000">
                                          <p:val>
                                            <p:strVal val="#ppt_w"/>
                                          </p:val>
                                        </p:tav>
                                      </p:tavLst>
                                    </p:anim>
                                    <p:anim calcmode="lin" valueType="num">
                                      <p:cBhvr>
                                        <p:cTn id="42" dur="500" fill="hold"/>
                                        <p:tgtEl>
                                          <p:spTgt spid="3"/>
                                        </p:tgtEl>
                                        <p:attrNameLst>
                                          <p:attrName>ppt_h</p:attrName>
                                        </p:attrNameLst>
                                      </p:cBhvr>
                                      <p:tavLst>
                                        <p:tav tm="0">
                                          <p:val>
                                            <p:fltVal val="0"/>
                                          </p:val>
                                        </p:tav>
                                        <p:tav tm="100000">
                                          <p:val>
                                            <p:strVal val="#ppt_h"/>
                                          </p:val>
                                        </p:tav>
                                      </p:tavLst>
                                    </p:anim>
                                    <p:animEffect transition="in" filter="fade">
                                      <p:cBhvr>
                                        <p:cTn id="43" dur="500"/>
                                        <p:tgtEl>
                                          <p:spTgt spid="3"/>
                                        </p:tgtEl>
                                      </p:cBhvr>
                                    </p:animEffect>
                                  </p:childTnLst>
                                </p:cTn>
                              </p:par>
                            </p:childTnLst>
                          </p:cTn>
                        </p:par>
                      </p:childTnLst>
                    </p:cTn>
                  </p:par>
                  <p:par>
                    <p:cTn id="44" fill="hold" nodeType="clickPar">
                      <p:stCondLst>
                        <p:cond delay="indefinite"/>
                      </p:stCondLst>
                      <p:childTnLst>
                        <p:par>
                          <p:cTn id="45" fill="hold" nodeType="after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500"/>
                                        <p:tgtEl>
                                          <p:spTgt spid="8"/>
                                        </p:tgtEl>
                                        <p:attrNameLst>
                                          <p:attrName>ppt_y</p:attrName>
                                        </p:attrNameLst>
                                      </p:cBhvr>
                                      <p:tavLst>
                                        <p:tav tm="0">
                                          <p:val>
                                            <p:strVal val="#ppt_y+#ppt_h*1.125000"/>
                                          </p:val>
                                        </p:tav>
                                        <p:tav tm="100000">
                                          <p:val>
                                            <p:strVal val="#ppt_y"/>
                                          </p:val>
                                        </p:tav>
                                      </p:tavLst>
                                    </p:anim>
                                    <p:animEffect transition="in" filter="wipe(up)">
                                      <p:cBhvr>
                                        <p:cTn id="4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13" grpId="0" animBg="1"/>
      <p:bldP spid="14" grpId="0" animBg="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6" name="组合 315"/>
          <p:cNvGrpSpPr/>
          <p:nvPr/>
        </p:nvGrpSpPr>
        <p:grpSpPr>
          <a:xfrm>
            <a:off x="1585597" y="1687831"/>
            <a:ext cx="9347289" cy="4236720"/>
            <a:chOff x="1302" y="5933"/>
            <a:chExt cx="28254" cy="6672"/>
          </a:xfrm>
        </p:grpSpPr>
        <p:sp>
          <p:nvSpPr>
            <p:cNvPr id="307" name="矩形 306"/>
            <p:cNvSpPr/>
            <p:nvPr/>
          </p:nvSpPr>
          <p:spPr>
            <a:xfrm>
              <a:off x="1302" y="5933"/>
              <a:ext cx="22434" cy="594"/>
            </a:xfrm>
            <a:prstGeom prst="rect">
              <a:avLst/>
            </a:prstGeom>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事实上，对于哮喘的认知，常见误区可远远不止前面4个。</a:t>
              </a:r>
            </a:p>
          </p:txBody>
        </p:sp>
        <p:sp>
          <p:nvSpPr>
            <p:cNvPr id="309" name="矩形 308"/>
            <p:cNvSpPr/>
            <p:nvPr/>
          </p:nvSpPr>
          <p:spPr>
            <a:xfrm>
              <a:off x="1302" y="6898"/>
              <a:ext cx="28254" cy="5707"/>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过度担心激素的副作用，症状好一些就自行停药。</a:t>
              </a: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治疗哮喘的一线推荐用药就是吸入型激素。它可以控制哮喘的慢性气道炎症。吸入激素与口服和静脉用的全身激素是不同的，吸入激素直接到达气道黏膜，只有非常少的激素经过黏膜入血，全身副作用非常少。患者大可不必过分担心。</a:t>
              </a:r>
            </a:p>
            <a:p>
              <a:pPr algn="l">
                <a:lnSpc>
                  <a:spcPct val="150000"/>
                </a:lnSpc>
              </a:pPr>
              <a:endPar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endParaRP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不重视肺功能等气道检查。</a:t>
              </a: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哮喘诊治指南建议，哮喘患者至少每年要进行一次肺功能检查，以及气道炎症水平的评估。医生通过这些检查结果来评估治疗效果、是否需要调整治疗方案等，有助于哮喘控制并维持病情稳定。通过这些检查，医生还能及时发现患者所用药物可能存在的副作用。</a:t>
              </a:r>
            </a:p>
            <a:p>
              <a:pPr algn="l">
                <a:lnSpc>
                  <a:spcPct val="150000"/>
                </a:lnSpc>
              </a:pPr>
              <a:endPar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endParaRP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以上这些都是哮喘诊治中常见的误区，只有走出误区，正确认知，规范治疗，定期复诊，才能让每一位患者的病情达到良好控制，幸福生活，自由呼吸。</a:t>
              </a:r>
            </a:p>
          </p:txBody>
        </p:sp>
      </p:grpSp>
      <p:grpSp>
        <p:nvGrpSpPr>
          <p:cNvPr id="315" name="组合 314"/>
          <p:cNvGrpSpPr/>
          <p:nvPr/>
        </p:nvGrpSpPr>
        <p:grpSpPr>
          <a:xfrm>
            <a:off x="455295" y="289560"/>
            <a:ext cx="6428436" cy="1111250"/>
            <a:chOff x="765" y="664"/>
            <a:chExt cx="10124" cy="1750"/>
          </a:xfrm>
        </p:grpSpPr>
        <p:sp>
          <p:nvSpPr>
            <p:cNvPr id="314" name="圆角矩形 313"/>
            <p:cNvSpPr/>
            <p:nvPr/>
          </p:nvSpPr>
          <p:spPr>
            <a:xfrm>
              <a:off x="765" y="664"/>
              <a:ext cx="8067"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7"/>
              <a:ext cx="9908" cy="1143"/>
              <a:chOff x="1043" y="1148"/>
              <a:chExt cx="7123" cy="822"/>
            </a:xfrm>
          </p:grpSpPr>
          <p:sp>
            <p:nvSpPr>
              <p:cNvPr id="310" name="TextBox 16"/>
              <p:cNvSpPr txBox="1"/>
              <p:nvPr/>
            </p:nvSpPr>
            <p:spPr>
              <a:xfrm>
                <a:off x="1942" y="1161"/>
                <a:ext cx="6224" cy="521"/>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如何做好日常自我健康管理</a:t>
                </a:r>
              </a:p>
            </p:txBody>
          </p:sp>
          <p:sp>
            <p:nvSpPr>
              <p:cNvPr id="311" name="TextBox 16"/>
              <p:cNvSpPr txBox="1"/>
              <p:nvPr/>
            </p:nvSpPr>
            <p:spPr>
              <a:xfrm>
                <a:off x="2002" y="1656"/>
                <a:ext cx="4265"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How to do daily self health management</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4</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374" name="图片 373"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442" name="图片 441"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2" presetClass="entr" presetSubtype="4" fill="hold" nodeType="clickEffect">
                                  <p:stCondLst>
                                    <p:cond delay="0"/>
                                  </p:stCondLst>
                                  <p:childTnLst>
                                    <p:set>
                                      <p:cBhvr>
                                        <p:cTn id="14" dur="1" fill="hold">
                                          <p:stCondLst>
                                            <p:cond delay="0"/>
                                          </p:stCondLst>
                                        </p:cTn>
                                        <p:tgtEl>
                                          <p:spTgt spid="316"/>
                                        </p:tgtEl>
                                        <p:attrNameLst>
                                          <p:attrName>style.visibility</p:attrName>
                                        </p:attrNameLst>
                                      </p:cBhvr>
                                      <p:to>
                                        <p:strVal val="visible"/>
                                      </p:to>
                                    </p:set>
                                    <p:anim calcmode="lin" valueType="num">
                                      <p:cBhvr additive="base">
                                        <p:cTn id="15" dur="500"/>
                                        <p:tgtEl>
                                          <p:spTgt spid="316"/>
                                        </p:tgtEl>
                                        <p:attrNameLst>
                                          <p:attrName>ppt_y</p:attrName>
                                        </p:attrNameLst>
                                      </p:cBhvr>
                                      <p:tavLst>
                                        <p:tav tm="0">
                                          <p:val>
                                            <p:strVal val="#ppt_y+#ppt_h*1.125000"/>
                                          </p:val>
                                        </p:tav>
                                        <p:tav tm="100000">
                                          <p:val>
                                            <p:strVal val="#ppt_y"/>
                                          </p:val>
                                        </p:tav>
                                      </p:tavLst>
                                    </p:anim>
                                    <p:animEffect transition="in" filter="wipe(up)">
                                      <p:cBhvr>
                                        <p:cTn id="16" dur="500"/>
                                        <p:tgtEl>
                                          <p:spTgt spid="316"/>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9" presetClass="entr" presetSubtype="0" fill="hold" nodeType="clickEffect">
                                  <p:stCondLst>
                                    <p:cond delay="0"/>
                                  </p:stCondLst>
                                  <p:childTnLst>
                                    <p:set>
                                      <p:cBhvr>
                                        <p:cTn id="20" dur="1" fill="hold">
                                          <p:stCondLst>
                                            <p:cond delay="0"/>
                                          </p:stCondLst>
                                        </p:cTn>
                                        <p:tgtEl>
                                          <p:spTgt spid="374"/>
                                        </p:tgtEl>
                                        <p:attrNameLst>
                                          <p:attrName>style.visibility</p:attrName>
                                        </p:attrNameLst>
                                      </p:cBhvr>
                                      <p:to>
                                        <p:strVal val="visible"/>
                                      </p:to>
                                    </p:set>
                                    <p:animEffect transition="in" filter="dissolve">
                                      <p:cBhvr>
                                        <p:cTn id="21" dur="500"/>
                                        <p:tgtEl>
                                          <p:spTgt spid="374"/>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9" presetClass="entr" presetSubtype="0" fill="hold" nodeType="clickEffect">
                                  <p:stCondLst>
                                    <p:cond delay="0"/>
                                  </p:stCondLst>
                                  <p:childTnLst>
                                    <p:set>
                                      <p:cBhvr>
                                        <p:cTn id="25" dur="1" fill="hold">
                                          <p:stCondLst>
                                            <p:cond delay="0"/>
                                          </p:stCondLst>
                                        </p:cTn>
                                        <p:tgtEl>
                                          <p:spTgt spid="442"/>
                                        </p:tgtEl>
                                        <p:attrNameLst>
                                          <p:attrName>style.visibility</p:attrName>
                                        </p:attrNameLst>
                                      </p:cBhvr>
                                      <p:to>
                                        <p:strVal val="visible"/>
                                      </p:to>
                                    </p:set>
                                    <p:animEffect transition="in" filter="dissolve">
                                      <p:cBhvr>
                                        <p:cTn id="26"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5" y="289560"/>
            <a:ext cx="6428436" cy="1111250"/>
            <a:chOff x="765" y="664"/>
            <a:chExt cx="10124" cy="1750"/>
          </a:xfrm>
        </p:grpSpPr>
        <p:sp>
          <p:nvSpPr>
            <p:cNvPr id="314" name="圆角矩形 313"/>
            <p:cNvSpPr/>
            <p:nvPr/>
          </p:nvSpPr>
          <p:spPr>
            <a:xfrm>
              <a:off x="765" y="664"/>
              <a:ext cx="8067"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7"/>
              <a:ext cx="9908" cy="1143"/>
              <a:chOff x="1043" y="1148"/>
              <a:chExt cx="7123" cy="822"/>
            </a:xfrm>
          </p:grpSpPr>
          <p:sp>
            <p:nvSpPr>
              <p:cNvPr id="310" name="TextBox 16"/>
              <p:cNvSpPr txBox="1"/>
              <p:nvPr/>
            </p:nvSpPr>
            <p:spPr>
              <a:xfrm>
                <a:off x="1942" y="1161"/>
                <a:ext cx="6224" cy="521"/>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如何做好日常自我健康管理</a:t>
                </a:r>
              </a:p>
            </p:txBody>
          </p:sp>
          <p:sp>
            <p:nvSpPr>
              <p:cNvPr id="311" name="TextBox 16"/>
              <p:cNvSpPr txBox="1"/>
              <p:nvPr/>
            </p:nvSpPr>
            <p:spPr>
              <a:xfrm>
                <a:off x="2002" y="1656"/>
                <a:ext cx="4265"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How to do daily self health management</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4</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425" name="矩形 424"/>
          <p:cNvSpPr/>
          <p:nvPr/>
        </p:nvSpPr>
        <p:spPr>
          <a:xfrm>
            <a:off x="1497965" y="2369186"/>
            <a:ext cx="2976880" cy="392415"/>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01 了解自己发作的诱因和致敏原</a:t>
            </a:r>
          </a:p>
        </p:txBody>
      </p:sp>
      <p:grpSp>
        <p:nvGrpSpPr>
          <p:cNvPr id="435" name="组合 434"/>
          <p:cNvGrpSpPr/>
          <p:nvPr/>
        </p:nvGrpSpPr>
        <p:grpSpPr>
          <a:xfrm>
            <a:off x="4178935" y="2115185"/>
            <a:ext cx="3726180" cy="3313430"/>
            <a:chOff x="6719" y="3223"/>
            <a:chExt cx="5868" cy="5218"/>
          </a:xfrm>
        </p:grpSpPr>
        <p:grpSp>
          <p:nvGrpSpPr>
            <p:cNvPr id="375" name="组合 374"/>
            <p:cNvGrpSpPr/>
            <p:nvPr/>
          </p:nvGrpSpPr>
          <p:grpSpPr>
            <a:xfrm>
              <a:off x="6719" y="3223"/>
              <a:ext cx="5869" cy="5219"/>
              <a:chOff x="5936" y="2793"/>
              <a:chExt cx="6758" cy="6010"/>
            </a:xfrm>
          </p:grpSpPr>
          <p:sp>
            <p:nvSpPr>
              <p:cNvPr id="376" name="Freeform 118"/>
              <p:cNvSpPr/>
              <p:nvPr/>
            </p:nvSpPr>
            <p:spPr bwMode="auto">
              <a:xfrm>
                <a:off x="9996" y="3584"/>
                <a:ext cx="2698" cy="3397"/>
              </a:xfrm>
              <a:custGeom>
                <a:avLst/>
                <a:gdLst>
                  <a:gd name="T0" fmla="*/ 337 w 539"/>
                  <a:gd name="T1" fmla="*/ 678 h 678"/>
                  <a:gd name="T2" fmla="*/ 466 w 539"/>
                  <a:gd name="T3" fmla="*/ 600 h 678"/>
                  <a:gd name="T4" fmla="*/ 517 w 539"/>
                  <a:gd name="T5" fmla="*/ 511 h 678"/>
                  <a:gd name="T6" fmla="*/ 517 w 539"/>
                  <a:gd name="T7" fmla="*/ 373 h 678"/>
                  <a:gd name="T8" fmla="*/ 302 w 539"/>
                  <a:gd name="T9" fmla="*/ 0 h 678"/>
                  <a:gd name="T10" fmla="*/ 304 w 539"/>
                  <a:gd name="T11" fmla="*/ 150 h 678"/>
                  <a:gd name="T12" fmla="*/ 0 w 539"/>
                  <a:gd name="T13" fmla="*/ 678 h 678"/>
                  <a:gd name="T14" fmla="*/ 337 w 539"/>
                  <a:gd name="T15" fmla="*/ 678 h 6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39" h="678">
                    <a:moveTo>
                      <a:pt x="337" y="678"/>
                    </a:moveTo>
                    <a:cubicBezTo>
                      <a:pt x="389" y="676"/>
                      <a:pt x="438" y="648"/>
                      <a:pt x="466" y="600"/>
                    </a:cubicBezTo>
                    <a:cubicBezTo>
                      <a:pt x="517" y="511"/>
                      <a:pt x="517" y="511"/>
                      <a:pt x="517" y="511"/>
                    </a:cubicBezTo>
                    <a:cubicBezTo>
                      <a:pt x="539" y="473"/>
                      <a:pt x="539" y="411"/>
                      <a:pt x="517" y="373"/>
                    </a:cubicBezTo>
                    <a:cubicBezTo>
                      <a:pt x="302" y="0"/>
                      <a:pt x="302" y="0"/>
                      <a:pt x="302" y="0"/>
                    </a:cubicBezTo>
                    <a:cubicBezTo>
                      <a:pt x="329" y="48"/>
                      <a:pt x="328" y="104"/>
                      <a:pt x="304" y="150"/>
                    </a:cubicBezTo>
                    <a:cubicBezTo>
                      <a:pt x="0" y="678"/>
                      <a:pt x="0" y="678"/>
                      <a:pt x="0" y="678"/>
                    </a:cubicBezTo>
                    <a:cubicBezTo>
                      <a:pt x="337" y="678"/>
                      <a:pt x="337" y="678"/>
                      <a:pt x="337" y="678"/>
                    </a:cubicBezTo>
                  </a:path>
                </a:pathLst>
              </a:custGeom>
              <a:solidFill>
                <a:srgbClr val="3E6FAE"/>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77" name="Freeform 88"/>
              <p:cNvSpPr/>
              <p:nvPr/>
            </p:nvSpPr>
            <p:spPr bwMode="auto">
              <a:xfrm>
                <a:off x="10512" y="4334"/>
                <a:ext cx="1007" cy="1464"/>
              </a:xfrm>
              <a:custGeom>
                <a:avLst/>
                <a:gdLst>
                  <a:gd name="T0" fmla="*/ 476 w 476"/>
                  <a:gd name="T1" fmla="*/ 0 h 692"/>
                  <a:gd name="T2" fmla="*/ 0 w 476"/>
                  <a:gd name="T3" fmla="*/ 559 h 692"/>
                  <a:gd name="T4" fmla="*/ 78 w 476"/>
                  <a:gd name="T5" fmla="*/ 692 h 692"/>
                  <a:gd name="T6" fmla="*/ 476 w 476"/>
                  <a:gd name="T7" fmla="*/ 0 h 692"/>
                </a:gdLst>
                <a:ahLst/>
                <a:cxnLst>
                  <a:cxn ang="0">
                    <a:pos x="T0" y="T1"/>
                  </a:cxn>
                  <a:cxn ang="0">
                    <a:pos x="T2" y="T3"/>
                  </a:cxn>
                  <a:cxn ang="0">
                    <a:pos x="T4" y="T5"/>
                  </a:cxn>
                  <a:cxn ang="0">
                    <a:pos x="T6" y="T7"/>
                  </a:cxn>
                </a:cxnLst>
                <a:rect l="0" t="0" r="r" b="b"/>
                <a:pathLst>
                  <a:path w="476" h="692">
                    <a:moveTo>
                      <a:pt x="476" y="0"/>
                    </a:moveTo>
                    <a:lnTo>
                      <a:pt x="0" y="559"/>
                    </a:lnTo>
                    <a:lnTo>
                      <a:pt x="78" y="692"/>
                    </a:lnTo>
                    <a:lnTo>
                      <a:pt x="47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78" name="Freeform 89"/>
              <p:cNvSpPr/>
              <p:nvPr/>
            </p:nvSpPr>
            <p:spPr bwMode="auto">
              <a:xfrm>
                <a:off x="9996" y="6695"/>
                <a:ext cx="161" cy="286"/>
              </a:xfrm>
              <a:custGeom>
                <a:avLst/>
                <a:gdLst>
                  <a:gd name="T0" fmla="*/ 76 w 76"/>
                  <a:gd name="T1" fmla="*/ 0 h 135"/>
                  <a:gd name="T2" fmla="*/ 0 w 76"/>
                  <a:gd name="T3" fmla="*/ 135 h 135"/>
                  <a:gd name="T4" fmla="*/ 76 w 76"/>
                  <a:gd name="T5" fmla="*/ 0 h 135"/>
                  <a:gd name="T6" fmla="*/ 76 w 76"/>
                  <a:gd name="T7" fmla="*/ 0 h 135"/>
                </a:gdLst>
                <a:ahLst/>
                <a:cxnLst>
                  <a:cxn ang="0">
                    <a:pos x="T0" y="T1"/>
                  </a:cxn>
                  <a:cxn ang="0">
                    <a:pos x="T2" y="T3"/>
                  </a:cxn>
                  <a:cxn ang="0">
                    <a:pos x="T4" y="T5"/>
                  </a:cxn>
                  <a:cxn ang="0">
                    <a:pos x="T6" y="T7"/>
                  </a:cxn>
                </a:cxnLst>
                <a:rect l="0" t="0" r="r" b="b"/>
                <a:pathLst>
                  <a:path w="76" h="135">
                    <a:moveTo>
                      <a:pt x="76" y="0"/>
                    </a:moveTo>
                    <a:lnTo>
                      <a:pt x="0" y="135"/>
                    </a:lnTo>
                    <a:lnTo>
                      <a:pt x="76" y="0"/>
                    </a:lnTo>
                    <a:lnTo>
                      <a:pt x="76" y="0"/>
                    </a:lnTo>
                    <a:close/>
                  </a:path>
                </a:pathLst>
              </a:custGeom>
              <a:solidFill>
                <a:srgbClr val="D9D9D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79" name="Freeform 90"/>
              <p:cNvSpPr/>
              <p:nvPr/>
            </p:nvSpPr>
            <p:spPr bwMode="auto">
              <a:xfrm>
                <a:off x="9996" y="6695"/>
                <a:ext cx="161" cy="286"/>
              </a:xfrm>
              <a:custGeom>
                <a:avLst/>
                <a:gdLst>
                  <a:gd name="T0" fmla="*/ 76 w 76"/>
                  <a:gd name="T1" fmla="*/ 0 h 135"/>
                  <a:gd name="T2" fmla="*/ 0 w 76"/>
                  <a:gd name="T3" fmla="*/ 135 h 135"/>
                  <a:gd name="T4" fmla="*/ 76 w 76"/>
                  <a:gd name="T5" fmla="*/ 0 h 135"/>
                  <a:gd name="T6" fmla="*/ 76 w 76"/>
                  <a:gd name="T7" fmla="*/ 0 h 135"/>
                </a:gdLst>
                <a:ahLst/>
                <a:cxnLst>
                  <a:cxn ang="0">
                    <a:pos x="T0" y="T1"/>
                  </a:cxn>
                  <a:cxn ang="0">
                    <a:pos x="T2" y="T3"/>
                  </a:cxn>
                  <a:cxn ang="0">
                    <a:pos x="T4" y="T5"/>
                  </a:cxn>
                  <a:cxn ang="0">
                    <a:pos x="T6" y="T7"/>
                  </a:cxn>
                </a:cxnLst>
                <a:rect l="0" t="0" r="r" b="b"/>
                <a:pathLst>
                  <a:path w="76" h="135">
                    <a:moveTo>
                      <a:pt x="76" y="0"/>
                    </a:moveTo>
                    <a:lnTo>
                      <a:pt x="0" y="135"/>
                    </a:lnTo>
                    <a:lnTo>
                      <a:pt x="76" y="0"/>
                    </a:lnTo>
                    <a:lnTo>
                      <a:pt x="7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0" name="Freeform 91"/>
              <p:cNvSpPr/>
              <p:nvPr/>
            </p:nvSpPr>
            <p:spPr bwMode="auto">
              <a:xfrm>
                <a:off x="9996" y="6695"/>
                <a:ext cx="1687" cy="286"/>
              </a:xfrm>
              <a:custGeom>
                <a:avLst/>
                <a:gdLst>
                  <a:gd name="T0" fmla="*/ 76 w 798"/>
                  <a:gd name="T1" fmla="*/ 0 h 135"/>
                  <a:gd name="T2" fmla="*/ 0 w 798"/>
                  <a:gd name="T3" fmla="*/ 135 h 135"/>
                  <a:gd name="T4" fmla="*/ 798 w 798"/>
                  <a:gd name="T5" fmla="*/ 135 h 135"/>
                  <a:gd name="T6" fmla="*/ 76 w 798"/>
                  <a:gd name="T7" fmla="*/ 0 h 135"/>
                </a:gdLst>
                <a:ahLst/>
                <a:cxnLst>
                  <a:cxn ang="0">
                    <a:pos x="T0" y="T1"/>
                  </a:cxn>
                  <a:cxn ang="0">
                    <a:pos x="T2" y="T3"/>
                  </a:cxn>
                  <a:cxn ang="0">
                    <a:pos x="T4" y="T5"/>
                  </a:cxn>
                  <a:cxn ang="0">
                    <a:pos x="T6" y="T7"/>
                  </a:cxn>
                </a:cxnLst>
                <a:rect l="0" t="0" r="r" b="b"/>
                <a:pathLst>
                  <a:path w="798" h="135">
                    <a:moveTo>
                      <a:pt x="76" y="0"/>
                    </a:moveTo>
                    <a:lnTo>
                      <a:pt x="0" y="135"/>
                    </a:lnTo>
                    <a:lnTo>
                      <a:pt x="798" y="135"/>
                    </a:lnTo>
                    <a:lnTo>
                      <a:pt x="7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1" name="Freeform 92"/>
              <p:cNvSpPr/>
              <p:nvPr/>
            </p:nvSpPr>
            <p:spPr bwMode="auto">
              <a:xfrm>
                <a:off x="8634" y="6980"/>
                <a:ext cx="326" cy="0"/>
              </a:xfrm>
              <a:custGeom>
                <a:avLst/>
                <a:gdLst>
                  <a:gd name="T0" fmla="*/ 154 w 154"/>
                  <a:gd name="T1" fmla="*/ 0 w 154"/>
                  <a:gd name="T2" fmla="*/ 154 w 154"/>
                  <a:gd name="T3" fmla="*/ 154 w 154"/>
                </a:gdLst>
                <a:ahLst/>
                <a:cxnLst>
                  <a:cxn ang="0">
                    <a:pos x="T0" y="0"/>
                  </a:cxn>
                  <a:cxn ang="0">
                    <a:pos x="T1" y="0"/>
                  </a:cxn>
                  <a:cxn ang="0">
                    <a:pos x="T2" y="0"/>
                  </a:cxn>
                  <a:cxn ang="0">
                    <a:pos x="T3" y="0"/>
                  </a:cxn>
                </a:cxnLst>
                <a:rect l="0" t="0" r="r" b="b"/>
                <a:pathLst>
                  <a:path w="154">
                    <a:moveTo>
                      <a:pt x="154" y="0"/>
                    </a:moveTo>
                    <a:lnTo>
                      <a:pt x="0" y="0"/>
                    </a:lnTo>
                    <a:lnTo>
                      <a:pt x="154" y="0"/>
                    </a:lnTo>
                    <a:lnTo>
                      <a:pt x="154" y="0"/>
                    </a:lnTo>
                    <a:close/>
                  </a:path>
                </a:pathLst>
              </a:custGeom>
              <a:solidFill>
                <a:srgbClr val="D9D9D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2" name="Freeform 93"/>
              <p:cNvSpPr/>
              <p:nvPr/>
            </p:nvSpPr>
            <p:spPr bwMode="auto">
              <a:xfrm>
                <a:off x="8634" y="6980"/>
                <a:ext cx="326" cy="0"/>
              </a:xfrm>
              <a:custGeom>
                <a:avLst/>
                <a:gdLst>
                  <a:gd name="T0" fmla="*/ 154 w 154"/>
                  <a:gd name="T1" fmla="*/ 0 w 154"/>
                  <a:gd name="T2" fmla="*/ 154 w 154"/>
                  <a:gd name="T3" fmla="*/ 154 w 154"/>
                </a:gdLst>
                <a:ahLst/>
                <a:cxnLst>
                  <a:cxn ang="0">
                    <a:pos x="T0" y="0"/>
                  </a:cxn>
                  <a:cxn ang="0">
                    <a:pos x="T1" y="0"/>
                  </a:cxn>
                  <a:cxn ang="0">
                    <a:pos x="T2" y="0"/>
                  </a:cxn>
                  <a:cxn ang="0">
                    <a:pos x="T3" y="0"/>
                  </a:cxn>
                </a:cxnLst>
                <a:rect l="0" t="0" r="r" b="b"/>
                <a:pathLst>
                  <a:path w="154">
                    <a:moveTo>
                      <a:pt x="154" y="0"/>
                    </a:moveTo>
                    <a:lnTo>
                      <a:pt x="0" y="0"/>
                    </a:lnTo>
                    <a:lnTo>
                      <a:pt x="154" y="0"/>
                    </a:lnTo>
                    <a:lnTo>
                      <a:pt x="1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3" name="Freeform 94"/>
              <p:cNvSpPr/>
              <p:nvPr/>
            </p:nvSpPr>
            <p:spPr bwMode="auto">
              <a:xfrm>
                <a:off x="8634" y="6980"/>
                <a:ext cx="842" cy="1461"/>
              </a:xfrm>
              <a:custGeom>
                <a:avLst/>
                <a:gdLst>
                  <a:gd name="T0" fmla="*/ 0 w 398"/>
                  <a:gd name="T1" fmla="*/ 0 h 691"/>
                  <a:gd name="T2" fmla="*/ 5 w 398"/>
                  <a:gd name="T3" fmla="*/ 7 h 691"/>
                  <a:gd name="T4" fmla="*/ 398 w 398"/>
                  <a:gd name="T5" fmla="*/ 691 h 691"/>
                  <a:gd name="T6" fmla="*/ 154 w 398"/>
                  <a:gd name="T7" fmla="*/ 0 h 691"/>
                  <a:gd name="T8" fmla="*/ 0 w 398"/>
                  <a:gd name="T9" fmla="*/ 0 h 691"/>
                </a:gdLst>
                <a:ahLst/>
                <a:cxnLst>
                  <a:cxn ang="0">
                    <a:pos x="T0" y="T1"/>
                  </a:cxn>
                  <a:cxn ang="0">
                    <a:pos x="T2" y="T3"/>
                  </a:cxn>
                  <a:cxn ang="0">
                    <a:pos x="T4" y="T5"/>
                  </a:cxn>
                  <a:cxn ang="0">
                    <a:pos x="T6" y="T7"/>
                  </a:cxn>
                  <a:cxn ang="0">
                    <a:pos x="T8" y="T9"/>
                  </a:cxn>
                </a:cxnLst>
                <a:rect l="0" t="0" r="r" b="b"/>
                <a:pathLst>
                  <a:path w="398" h="691">
                    <a:moveTo>
                      <a:pt x="0" y="0"/>
                    </a:moveTo>
                    <a:lnTo>
                      <a:pt x="5" y="7"/>
                    </a:lnTo>
                    <a:lnTo>
                      <a:pt x="398" y="691"/>
                    </a:lnTo>
                    <a:lnTo>
                      <a:pt x="154"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4" name="Freeform 95"/>
              <p:cNvSpPr/>
              <p:nvPr/>
            </p:nvSpPr>
            <p:spPr bwMode="auto">
              <a:xfrm>
                <a:off x="7107" y="5798"/>
                <a:ext cx="1007" cy="1461"/>
              </a:xfrm>
              <a:custGeom>
                <a:avLst/>
                <a:gdLst>
                  <a:gd name="T0" fmla="*/ 400 w 476"/>
                  <a:gd name="T1" fmla="*/ 0 h 691"/>
                  <a:gd name="T2" fmla="*/ 0 w 476"/>
                  <a:gd name="T3" fmla="*/ 691 h 691"/>
                  <a:gd name="T4" fmla="*/ 400 w 476"/>
                  <a:gd name="T5" fmla="*/ 0 h 691"/>
                  <a:gd name="T6" fmla="*/ 476 w 476"/>
                  <a:gd name="T7" fmla="*/ 132 h 691"/>
                  <a:gd name="T8" fmla="*/ 476 w 476"/>
                  <a:gd name="T9" fmla="*/ 132 h 691"/>
                  <a:gd name="T10" fmla="*/ 400 w 476"/>
                  <a:gd name="T11" fmla="*/ 0 h 691"/>
                </a:gdLst>
                <a:ahLst/>
                <a:cxnLst>
                  <a:cxn ang="0">
                    <a:pos x="T0" y="T1"/>
                  </a:cxn>
                  <a:cxn ang="0">
                    <a:pos x="T2" y="T3"/>
                  </a:cxn>
                  <a:cxn ang="0">
                    <a:pos x="T4" y="T5"/>
                  </a:cxn>
                  <a:cxn ang="0">
                    <a:pos x="T6" y="T7"/>
                  </a:cxn>
                  <a:cxn ang="0">
                    <a:pos x="T8" y="T9"/>
                  </a:cxn>
                  <a:cxn ang="0">
                    <a:pos x="T10" y="T11"/>
                  </a:cxn>
                </a:cxnLst>
                <a:rect l="0" t="0" r="r" b="b"/>
                <a:pathLst>
                  <a:path w="476" h="691">
                    <a:moveTo>
                      <a:pt x="400" y="0"/>
                    </a:moveTo>
                    <a:lnTo>
                      <a:pt x="0" y="691"/>
                    </a:lnTo>
                    <a:lnTo>
                      <a:pt x="400" y="0"/>
                    </a:lnTo>
                    <a:lnTo>
                      <a:pt x="476" y="132"/>
                    </a:lnTo>
                    <a:lnTo>
                      <a:pt x="476" y="132"/>
                    </a:lnTo>
                    <a:lnTo>
                      <a:pt x="400" y="0"/>
                    </a:lnTo>
                    <a:close/>
                  </a:path>
                </a:pathLst>
              </a:custGeom>
              <a:solidFill>
                <a:srgbClr val="D9D9D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5" name="Freeform 96"/>
              <p:cNvSpPr/>
              <p:nvPr/>
            </p:nvSpPr>
            <p:spPr bwMode="auto">
              <a:xfrm>
                <a:off x="7107" y="5798"/>
                <a:ext cx="1007" cy="1461"/>
              </a:xfrm>
              <a:custGeom>
                <a:avLst/>
                <a:gdLst>
                  <a:gd name="T0" fmla="*/ 400 w 476"/>
                  <a:gd name="T1" fmla="*/ 0 h 691"/>
                  <a:gd name="T2" fmla="*/ 0 w 476"/>
                  <a:gd name="T3" fmla="*/ 691 h 691"/>
                  <a:gd name="T4" fmla="*/ 400 w 476"/>
                  <a:gd name="T5" fmla="*/ 0 h 691"/>
                  <a:gd name="T6" fmla="*/ 476 w 476"/>
                  <a:gd name="T7" fmla="*/ 132 h 691"/>
                  <a:gd name="T8" fmla="*/ 476 w 476"/>
                  <a:gd name="T9" fmla="*/ 132 h 691"/>
                  <a:gd name="T10" fmla="*/ 400 w 476"/>
                  <a:gd name="T11" fmla="*/ 0 h 691"/>
                </a:gdLst>
                <a:ahLst/>
                <a:cxnLst>
                  <a:cxn ang="0">
                    <a:pos x="T0" y="T1"/>
                  </a:cxn>
                  <a:cxn ang="0">
                    <a:pos x="T2" y="T3"/>
                  </a:cxn>
                  <a:cxn ang="0">
                    <a:pos x="T4" y="T5"/>
                  </a:cxn>
                  <a:cxn ang="0">
                    <a:pos x="T6" y="T7"/>
                  </a:cxn>
                  <a:cxn ang="0">
                    <a:pos x="T8" y="T9"/>
                  </a:cxn>
                  <a:cxn ang="0">
                    <a:pos x="T10" y="T11"/>
                  </a:cxn>
                </a:cxnLst>
                <a:rect l="0" t="0" r="r" b="b"/>
                <a:pathLst>
                  <a:path w="476" h="691">
                    <a:moveTo>
                      <a:pt x="400" y="0"/>
                    </a:moveTo>
                    <a:lnTo>
                      <a:pt x="0" y="691"/>
                    </a:lnTo>
                    <a:lnTo>
                      <a:pt x="400" y="0"/>
                    </a:lnTo>
                    <a:lnTo>
                      <a:pt x="476" y="132"/>
                    </a:lnTo>
                    <a:lnTo>
                      <a:pt x="476" y="132"/>
                    </a:lnTo>
                    <a:lnTo>
                      <a:pt x="40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6" name="Freeform 97"/>
              <p:cNvSpPr/>
              <p:nvPr/>
            </p:nvSpPr>
            <p:spPr bwMode="auto">
              <a:xfrm>
                <a:off x="7107" y="5798"/>
                <a:ext cx="1007" cy="1461"/>
              </a:xfrm>
              <a:custGeom>
                <a:avLst/>
                <a:gdLst>
                  <a:gd name="T0" fmla="*/ 400 w 476"/>
                  <a:gd name="T1" fmla="*/ 0 h 691"/>
                  <a:gd name="T2" fmla="*/ 0 w 476"/>
                  <a:gd name="T3" fmla="*/ 691 h 691"/>
                  <a:gd name="T4" fmla="*/ 476 w 476"/>
                  <a:gd name="T5" fmla="*/ 132 h 691"/>
                  <a:gd name="T6" fmla="*/ 400 w 476"/>
                  <a:gd name="T7" fmla="*/ 0 h 691"/>
                </a:gdLst>
                <a:ahLst/>
                <a:cxnLst>
                  <a:cxn ang="0">
                    <a:pos x="T0" y="T1"/>
                  </a:cxn>
                  <a:cxn ang="0">
                    <a:pos x="T2" y="T3"/>
                  </a:cxn>
                  <a:cxn ang="0">
                    <a:pos x="T4" y="T5"/>
                  </a:cxn>
                  <a:cxn ang="0">
                    <a:pos x="T6" y="T7"/>
                  </a:cxn>
                </a:cxnLst>
                <a:rect l="0" t="0" r="r" b="b"/>
                <a:pathLst>
                  <a:path w="476" h="691">
                    <a:moveTo>
                      <a:pt x="400" y="0"/>
                    </a:moveTo>
                    <a:lnTo>
                      <a:pt x="0" y="691"/>
                    </a:lnTo>
                    <a:lnTo>
                      <a:pt x="476" y="132"/>
                    </a:lnTo>
                    <a:lnTo>
                      <a:pt x="40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7" name="Freeform 98"/>
              <p:cNvSpPr/>
              <p:nvPr/>
            </p:nvSpPr>
            <p:spPr bwMode="auto">
              <a:xfrm>
                <a:off x="8469" y="4620"/>
                <a:ext cx="165" cy="281"/>
              </a:xfrm>
              <a:custGeom>
                <a:avLst/>
                <a:gdLst>
                  <a:gd name="T0" fmla="*/ 78 w 78"/>
                  <a:gd name="T1" fmla="*/ 0 h 133"/>
                  <a:gd name="T2" fmla="*/ 0 w 78"/>
                  <a:gd name="T3" fmla="*/ 133 h 133"/>
                  <a:gd name="T4" fmla="*/ 0 w 78"/>
                  <a:gd name="T5" fmla="*/ 133 h 133"/>
                  <a:gd name="T6" fmla="*/ 78 w 78"/>
                  <a:gd name="T7" fmla="*/ 0 h 133"/>
                </a:gdLst>
                <a:ahLst/>
                <a:cxnLst>
                  <a:cxn ang="0">
                    <a:pos x="T0" y="T1"/>
                  </a:cxn>
                  <a:cxn ang="0">
                    <a:pos x="T2" y="T3"/>
                  </a:cxn>
                  <a:cxn ang="0">
                    <a:pos x="T4" y="T5"/>
                  </a:cxn>
                  <a:cxn ang="0">
                    <a:pos x="T6" y="T7"/>
                  </a:cxn>
                </a:cxnLst>
                <a:rect l="0" t="0" r="r" b="b"/>
                <a:pathLst>
                  <a:path w="78" h="133">
                    <a:moveTo>
                      <a:pt x="78" y="0"/>
                    </a:moveTo>
                    <a:lnTo>
                      <a:pt x="0" y="133"/>
                    </a:lnTo>
                    <a:lnTo>
                      <a:pt x="0" y="133"/>
                    </a:lnTo>
                    <a:lnTo>
                      <a:pt x="78" y="0"/>
                    </a:lnTo>
                    <a:close/>
                  </a:path>
                </a:pathLst>
              </a:custGeom>
              <a:solidFill>
                <a:srgbClr val="D9D9D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8" name="Freeform 99"/>
              <p:cNvSpPr/>
              <p:nvPr/>
            </p:nvSpPr>
            <p:spPr bwMode="auto">
              <a:xfrm>
                <a:off x="8469" y="4620"/>
                <a:ext cx="165" cy="281"/>
              </a:xfrm>
              <a:custGeom>
                <a:avLst/>
                <a:gdLst>
                  <a:gd name="T0" fmla="*/ 78 w 78"/>
                  <a:gd name="T1" fmla="*/ 0 h 133"/>
                  <a:gd name="T2" fmla="*/ 0 w 78"/>
                  <a:gd name="T3" fmla="*/ 133 h 133"/>
                  <a:gd name="T4" fmla="*/ 0 w 78"/>
                  <a:gd name="T5" fmla="*/ 133 h 133"/>
                  <a:gd name="T6" fmla="*/ 78 w 78"/>
                  <a:gd name="T7" fmla="*/ 0 h 133"/>
                </a:gdLst>
                <a:ahLst/>
                <a:cxnLst>
                  <a:cxn ang="0">
                    <a:pos x="T0" y="T1"/>
                  </a:cxn>
                  <a:cxn ang="0">
                    <a:pos x="T2" y="T3"/>
                  </a:cxn>
                  <a:cxn ang="0">
                    <a:pos x="T4" y="T5"/>
                  </a:cxn>
                  <a:cxn ang="0">
                    <a:pos x="T6" y="T7"/>
                  </a:cxn>
                </a:cxnLst>
                <a:rect l="0" t="0" r="r" b="b"/>
                <a:pathLst>
                  <a:path w="78" h="133">
                    <a:moveTo>
                      <a:pt x="78" y="0"/>
                    </a:moveTo>
                    <a:lnTo>
                      <a:pt x="0" y="133"/>
                    </a:lnTo>
                    <a:lnTo>
                      <a:pt x="0" y="133"/>
                    </a:lnTo>
                    <a:lnTo>
                      <a:pt x="7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9" name="Freeform 100"/>
              <p:cNvSpPr/>
              <p:nvPr/>
            </p:nvSpPr>
            <p:spPr bwMode="auto">
              <a:xfrm>
                <a:off x="6942" y="4620"/>
                <a:ext cx="1692" cy="281"/>
              </a:xfrm>
              <a:custGeom>
                <a:avLst/>
                <a:gdLst>
                  <a:gd name="T0" fmla="*/ 800 w 800"/>
                  <a:gd name="T1" fmla="*/ 0 h 133"/>
                  <a:gd name="T2" fmla="*/ 0 w 800"/>
                  <a:gd name="T3" fmla="*/ 0 h 133"/>
                  <a:gd name="T4" fmla="*/ 722 w 800"/>
                  <a:gd name="T5" fmla="*/ 133 h 133"/>
                  <a:gd name="T6" fmla="*/ 800 w 800"/>
                  <a:gd name="T7" fmla="*/ 0 h 133"/>
                </a:gdLst>
                <a:ahLst/>
                <a:cxnLst>
                  <a:cxn ang="0">
                    <a:pos x="T0" y="T1"/>
                  </a:cxn>
                  <a:cxn ang="0">
                    <a:pos x="T2" y="T3"/>
                  </a:cxn>
                  <a:cxn ang="0">
                    <a:pos x="T4" y="T5"/>
                  </a:cxn>
                  <a:cxn ang="0">
                    <a:pos x="T6" y="T7"/>
                  </a:cxn>
                </a:cxnLst>
                <a:rect l="0" t="0" r="r" b="b"/>
                <a:pathLst>
                  <a:path w="800" h="133">
                    <a:moveTo>
                      <a:pt x="800" y="0"/>
                    </a:moveTo>
                    <a:lnTo>
                      <a:pt x="0" y="0"/>
                    </a:lnTo>
                    <a:lnTo>
                      <a:pt x="722" y="133"/>
                    </a:lnTo>
                    <a:lnTo>
                      <a:pt x="80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0" name="Freeform 101"/>
              <p:cNvSpPr/>
              <p:nvPr/>
            </p:nvSpPr>
            <p:spPr bwMode="auto">
              <a:xfrm>
                <a:off x="9670" y="4620"/>
                <a:ext cx="326" cy="0"/>
              </a:xfrm>
              <a:custGeom>
                <a:avLst/>
                <a:gdLst>
                  <a:gd name="T0" fmla="*/ 0 w 154"/>
                  <a:gd name="T1" fmla="*/ 0 w 154"/>
                  <a:gd name="T2" fmla="*/ 154 w 154"/>
                  <a:gd name="T3" fmla="*/ 0 w 154"/>
                </a:gdLst>
                <a:ahLst/>
                <a:cxnLst>
                  <a:cxn ang="0">
                    <a:pos x="T0" y="0"/>
                  </a:cxn>
                  <a:cxn ang="0">
                    <a:pos x="T1" y="0"/>
                  </a:cxn>
                  <a:cxn ang="0">
                    <a:pos x="T2" y="0"/>
                  </a:cxn>
                  <a:cxn ang="0">
                    <a:pos x="T3" y="0"/>
                  </a:cxn>
                </a:cxnLst>
                <a:rect l="0" t="0" r="r" b="b"/>
                <a:pathLst>
                  <a:path w="154">
                    <a:moveTo>
                      <a:pt x="0" y="0"/>
                    </a:moveTo>
                    <a:lnTo>
                      <a:pt x="0" y="0"/>
                    </a:lnTo>
                    <a:lnTo>
                      <a:pt x="154" y="0"/>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1" name="Freeform 102"/>
              <p:cNvSpPr/>
              <p:nvPr/>
            </p:nvSpPr>
            <p:spPr bwMode="auto">
              <a:xfrm>
                <a:off x="9670" y="4620"/>
                <a:ext cx="326" cy="0"/>
              </a:xfrm>
              <a:custGeom>
                <a:avLst/>
                <a:gdLst>
                  <a:gd name="T0" fmla="*/ 0 w 154"/>
                  <a:gd name="T1" fmla="*/ 0 w 154"/>
                  <a:gd name="T2" fmla="*/ 154 w 154"/>
                  <a:gd name="T3" fmla="*/ 0 w 154"/>
                </a:gdLst>
                <a:ahLst/>
                <a:cxnLst>
                  <a:cxn ang="0">
                    <a:pos x="T0" y="0"/>
                  </a:cxn>
                  <a:cxn ang="0">
                    <a:pos x="T1" y="0"/>
                  </a:cxn>
                  <a:cxn ang="0">
                    <a:pos x="T2" y="0"/>
                  </a:cxn>
                  <a:cxn ang="0">
                    <a:pos x="T3" y="0"/>
                  </a:cxn>
                </a:cxnLst>
                <a:rect l="0" t="0" r="r" b="b"/>
                <a:pathLst>
                  <a:path w="154">
                    <a:moveTo>
                      <a:pt x="0" y="0"/>
                    </a:moveTo>
                    <a:lnTo>
                      <a:pt x="0" y="0"/>
                    </a:lnTo>
                    <a:lnTo>
                      <a:pt x="154"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2" name="Freeform 103"/>
              <p:cNvSpPr/>
              <p:nvPr/>
            </p:nvSpPr>
            <p:spPr bwMode="auto">
              <a:xfrm>
                <a:off x="9150" y="3158"/>
                <a:ext cx="846" cy="1461"/>
              </a:xfrm>
              <a:custGeom>
                <a:avLst/>
                <a:gdLst>
                  <a:gd name="T0" fmla="*/ 0 w 400"/>
                  <a:gd name="T1" fmla="*/ 0 h 691"/>
                  <a:gd name="T2" fmla="*/ 246 w 400"/>
                  <a:gd name="T3" fmla="*/ 691 h 691"/>
                  <a:gd name="T4" fmla="*/ 400 w 400"/>
                  <a:gd name="T5" fmla="*/ 691 h 691"/>
                  <a:gd name="T6" fmla="*/ 182 w 400"/>
                  <a:gd name="T7" fmla="*/ 315 h 691"/>
                  <a:gd name="T8" fmla="*/ 0 w 400"/>
                  <a:gd name="T9" fmla="*/ 0 h 691"/>
                </a:gdLst>
                <a:ahLst/>
                <a:cxnLst>
                  <a:cxn ang="0">
                    <a:pos x="T0" y="T1"/>
                  </a:cxn>
                  <a:cxn ang="0">
                    <a:pos x="T2" y="T3"/>
                  </a:cxn>
                  <a:cxn ang="0">
                    <a:pos x="T4" y="T5"/>
                  </a:cxn>
                  <a:cxn ang="0">
                    <a:pos x="T6" y="T7"/>
                  </a:cxn>
                  <a:cxn ang="0">
                    <a:pos x="T8" y="T9"/>
                  </a:cxn>
                </a:cxnLst>
                <a:rect l="0" t="0" r="r" b="b"/>
                <a:pathLst>
                  <a:path w="400" h="691">
                    <a:moveTo>
                      <a:pt x="0" y="0"/>
                    </a:moveTo>
                    <a:lnTo>
                      <a:pt x="246" y="691"/>
                    </a:lnTo>
                    <a:lnTo>
                      <a:pt x="400" y="691"/>
                    </a:lnTo>
                    <a:lnTo>
                      <a:pt x="182" y="31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3" name="Freeform 107"/>
              <p:cNvSpPr/>
              <p:nvPr/>
            </p:nvSpPr>
            <p:spPr bwMode="auto">
              <a:xfrm>
                <a:off x="6302" y="2793"/>
                <a:ext cx="3694" cy="2212"/>
              </a:xfrm>
              <a:custGeom>
                <a:avLst/>
                <a:gdLst>
                  <a:gd name="T0" fmla="*/ 569 w 738"/>
                  <a:gd name="T1" fmla="*/ 73 h 442"/>
                  <a:gd name="T2" fmla="*/ 438 w 738"/>
                  <a:gd name="T3" fmla="*/ 0 h 442"/>
                  <a:gd name="T4" fmla="*/ 335 w 738"/>
                  <a:gd name="T5" fmla="*/ 0 h 442"/>
                  <a:gd name="T6" fmla="*/ 215 w 738"/>
                  <a:gd name="T7" fmla="*/ 69 h 442"/>
                  <a:gd name="T8" fmla="*/ 0 w 738"/>
                  <a:gd name="T9" fmla="*/ 442 h 442"/>
                  <a:gd name="T10" fmla="*/ 128 w 738"/>
                  <a:gd name="T11" fmla="*/ 365 h 442"/>
                  <a:gd name="T12" fmla="*/ 738 w 738"/>
                  <a:gd name="T13" fmla="*/ 365 h 442"/>
                  <a:gd name="T14" fmla="*/ 569 w 738"/>
                  <a:gd name="T15" fmla="*/ 73 h 4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8" h="442">
                    <a:moveTo>
                      <a:pt x="569" y="73"/>
                    </a:moveTo>
                    <a:cubicBezTo>
                      <a:pt x="542" y="29"/>
                      <a:pt x="493" y="0"/>
                      <a:pt x="438" y="0"/>
                    </a:cubicBezTo>
                    <a:cubicBezTo>
                      <a:pt x="335" y="0"/>
                      <a:pt x="335" y="0"/>
                      <a:pt x="335" y="0"/>
                    </a:cubicBezTo>
                    <a:cubicBezTo>
                      <a:pt x="291" y="0"/>
                      <a:pt x="237" y="31"/>
                      <a:pt x="215" y="69"/>
                    </a:cubicBezTo>
                    <a:cubicBezTo>
                      <a:pt x="0" y="442"/>
                      <a:pt x="0" y="442"/>
                      <a:pt x="0" y="442"/>
                    </a:cubicBezTo>
                    <a:cubicBezTo>
                      <a:pt x="28" y="394"/>
                      <a:pt x="77" y="367"/>
                      <a:pt x="128" y="365"/>
                    </a:cubicBezTo>
                    <a:cubicBezTo>
                      <a:pt x="738" y="365"/>
                      <a:pt x="738" y="365"/>
                      <a:pt x="738" y="365"/>
                    </a:cubicBezTo>
                    <a:cubicBezTo>
                      <a:pt x="569" y="73"/>
                      <a:pt x="569" y="73"/>
                      <a:pt x="569" y="73"/>
                    </a:cubicBezTo>
                  </a:path>
                </a:pathLst>
              </a:custGeom>
              <a:solidFill>
                <a:srgbClr val="3E6FAE"/>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4" name="Freeform 108"/>
              <p:cNvSpPr/>
              <p:nvPr/>
            </p:nvSpPr>
            <p:spPr bwMode="auto">
              <a:xfrm>
                <a:off x="9150" y="3158"/>
                <a:ext cx="846" cy="1461"/>
              </a:xfrm>
              <a:custGeom>
                <a:avLst/>
                <a:gdLst>
                  <a:gd name="T0" fmla="*/ 0 w 400"/>
                  <a:gd name="T1" fmla="*/ 0 h 691"/>
                  <a:gd name="T2" fmla="*/ 246 w 400"/>
                  <a:gd name="T3" fmla="*/ 691 h 691"/>
                  <a:gd name="T4" fmla="*/ 400 w 400"/>
                  <a:gd name="T5" fmla="*/ 691 h 691"/>
                  <a:gd name="T6" fmla="*/ 182 w 400"/>
                  <a:gd name="T7" fmla="*/ 315 h 691"/>
                  <a:gd name="T8" fmla="*/ 0 w 400"/>
                  <a:gd name="T9" fmla="*/ 0 h 691"/>
                </a:gdLst>
                <a:ahLst/>
                <a:cxnLst>
                  <a:cxn ang="0">
                    <a:pos x="T0" y="T1"/>
                  </a:cxn>
                  <a:cxn ang="0">
                    <a:pos x="T2" y="T3"/>
                  </a:cxn>
                  <a:cxn ang="0">
                    <a:pos x="T4" y="T5"/>
                  </a:cxn>
                  <a:cxn ang="0">
                    <a:pos x="T6" y="T7"/>
                  </a:cxn>
                  <a:cxn ang="0">
                    <a:pos x="T8" y="T9"/>
                  </a:cxn>
                </a:cxnLst>
                <a:rect l="0" t="0" r="r" b="b"/>
                <a:pathLst>
                  <a:path w="400" h="691">
                    <a:moveTo>
                      <a:pt x="0" y="0"/>
                    </a:moveTo>
                    <a:lnTo>
                      <a:pt x="246" y="691"/>
                    </a:lnTo>
                    <a:lnTo>
                      <a:pt x="400" y="691"/>
                    </a:lnTo>
                    <a:lnTo>
                      <a:pt x="182" y="315"/>
                    </a:lnTo>
                    <a:lnTo>
                      <a:pt x="0" y="0"/>
                    </a:lnTo>
                    <a:close/>
                  </a:path>
                </a:pathLst>
              </a:custGeom>
              <a:solidFill>
                <a:schemeClr val="tx1">
                  <a:lumMod val="95000"/>
                  <a:lumOff val="5000"/>
                  <a:alpha val="10000"/>
                </a:schemeClr>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5" name="Freeform 113"/>
              <p:cNvSpPr/>
              <p:nvPr/>
            </p:nvSpPr>
            <p:spPr bwMode="auto">
              <a:xfrm>
                <a:off x="8495" y="2793"/>
                <a:ext cx="3149" cy="3005"/>
              </a:xfrm>
              <a:custGeom>
                <a:avLst/>
                <a:gdLst>
                  <a:gd name="T0" fmla="*/ 604 w 629"/>
                  <a:gd name="T1" fmla="*/ 308 h 600"/>
                  <a:gd name="T2" fmla="*/ 602 w 629"/>
                  <a:gd name="T3" fmla="*/ 158 h 600"/>
                  <a:gd name="T4" fmla="*/ 550 w 629"/>
                  <a:gd name="T5" fmla="*/ 69 h 600"/>
                  <a:gd name="T6" fmla="*/ 430 w 629"/>
                  <a:gd name="T7" fmla="*/ 0 h 600"/>
                  <a:gd name="T8" fmla="*/ 0 w 629"/>
                  <a:gd name="T9" fmla="*/ 0 h 600"/>
                  <a:gd name="T10" fmla="*/ 131 w 629"/>
                  <a:gd name="T11" fmla="*/ 73 h 600"/>
                  <a:gd name="T12" fmla="*/ 436 w 629"/>
                  <a:gd name="T13" fmla="*/ 600 h 600"/>
                  <a:gd name="T14" fmla="*/ 604 w 629"/>
                  <a:gd name="T15" fmla="*/ 308 h 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29" h="600">
                    <a:moveTo>
                      <a:pt x="604" y="308"/>
                    </a:moveTo>
                    <a:cubicBezTo>
                      <a:pt x="628" y="262"/>
                      <a:pt x="629" y="206"/>
                      <a:pt x="602" y="158"/>
                    </a:cubicBezTo>
                    <a:cubicBezTo>
                      <a:pt x="550" y="69"/>
                      <a:pt x="550" y="69"/>
                      <a:pt x="550" y="69"/>
                    </a:cubicBezTo>
                    <a:cubicBezTo>
                      <a:pt x="528" y="31"/>
                      <a:pt x="474" y="0"/>
                      <a:pt x="430" y="0"/>
                    </a:cubicBezTo>
                    <a:cubicBezTo>
                      <a:pt x="0" y="0"/>
                      <a:pt x="0" y="0"/>
                      <a:pt x="0" y="0"/>
                    </a:cubicBezTo>
                    <a:cubicBezTo>
                      <a:pt x="55" y="0"/>
                      <a:pt x="104" y="29"/>
                      <a:pt x="131" y="73"/>
                    </a:cubicBezTo>
                    <a:cubicBezTo>
                      <a:pt x="436" y="600"/>
                      <a:pt x="436" y="600"/>
                      <a:pt x="436" y="600"/>
                    </a:cubicBezTo>
                    <a:cubicBezTo>
                      <a:pt x="604" y="308"/>
                      <a:pt x="604" y="308"/>
                      <a:pt x="604" y="308"/>
                    </a:cubicBezTo>
                  </a:path>
                </a:pathLst>
              </a:custGeom>
              <a:solidFill>
                <a:srgbClr val="F7F8F8"/>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6" name="Freeform 114"/>
              <p:cNvSpPr/>
              <p:nvPr/>
            </p:nvSpPr>
            <p:spPr bwMode="auto">
              <a:xfrm>
                <a:off x="10512" y="4334"/>
                <a:ext cx="1007" cy="1464"/>
              </a:xfrm>
              <a:custGeom>
                <a:avLst/>
                <a:gdLst>
                  <a:gd name="T0" fmla="*/ 476 w 476"/>
                  <a:gd name="T1" fmla="*/ 0 h 692"/>
                  <a:gd name="T2" fmla="*/ 0 w 476"/>
                  <a:gd name="T3" fmla="*/ 559 h 692"/>
                  <a:gd name="T4" fmla="*/ 78 w 476"/>
                  <a:gd name="T5" fmla="*/ 692 h 692"/>
                  <a:gd name="T6" fmla="*/ 476 w 476"/>
                  <a:gd name="T7" fmla="*/ 0 h 692"/>
                </a:gdLst>
                <a:ahLst/>
                <a:cxnLst>
                  <a:cxn ang="0">
                    <a:pos x="T0" y="T1"/>
                  </a:cxn>
                  <a:cxn ang="0">
                    <a:pos x="T2" y="T3"/>
                  </a:cxn>
                  <a:cxn ang="0">
                    <a:pos x="T4" y="T5"/>
                  </a:cxn>
                  <a:cxn ang="0">
                    <a:pos x="T6" y="T7"/>
                  </a:cxn>
                </a:cxnLst>
                <a:rect l="0" t="0" r="r" b="b"/>
                <a:pathLst>
                  <a:path w="476" h="692">
                    <a:moveTo>
                      <a:pt x="476" y="0"/>
                    </a:moveTo>
                    <a:lnTo>
                      <a:pt x="0" y="559"/>
                    </a:lnTo>
                    <a:lnTo>
                      <a:pt x="78" y="692"/>
                    </a:lnTo>
                    <a:lnTo>
                      <a:pt x="476" y="0"/>
                    </a:lnTo>
                    <a:close/>
                  </a:path>
                </a:pathLst>
              </a:custGeom>
              <a:solidFill>
                <a:schemeClr val="bg1">
                  <a:lumMod val="85000"/>
                </a:schemeClr>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7" name="Freeform 119"/>
              <p:cNvSpPr/>
              <p:nvPr/>
            </p:nvSpPr>
            <p:spPr bwMode="auto">
              <a:xfrm>
                <a:off x="9996" y="6695"/>
                <a:ext cx="1687" cy="286"/>
              </a:xfrm>
              <a:custGeom>
                <a:avLst/>
                <a:gdLst>
                  <a:gd name="T0" fmla="*/ 76 w 798"/>
                  <a:gd name="T1" fmla="*/ 0 h 135"/>
                  <a:gd name="T2" fmla="*/ 0 w 798"/>
                  <a:gd name="T3" fmla="*/ 135 h 135"/>
                  <a:gd name="T4" fmla="*/ 798 w 798"/>
                  <a:gd name="T5" fmla="*/ 135 h 135"/>
                  <a:gd name="T6" fmla="*/ 76 w 798"/>
                  <a:gd name="T7" fmla="*/ 0 h 135"/>
                </a:gdLst>
                <a:ahLst/>
                <a:cxnLst>
                  <a:cxn ang="0">
                    <a:pos x="T0" y="T1"/>
                  </a:cxn>
                  <a:cxn ang="0">
                    <a:pos x="T2" y="T3"/>
                  </a:cxn>
                  <a:cxn ang="0">
                    <a:pos x="T4" y="T5"/>
                  </a:cxn>
                  <a:cxn ang="0">
                    <a:pos x="T6" y="T7"/>
                  </a:cxn>
                </a:cxnLst>
                <a:rect l="0" t="0" r="r" b="b"/>
                <a:pathLst>
                  <a:path w="798" h="135">
                    <a:moveTo>
                      <a:pt x="76" y="0"/>
                    </a:moveTo>
                    <a:lnTo>
                      <a:pt x="0" y="135"/>
                    </a:lnTo>
                    <a:lnTo>
                      <a:pt x="798" y="135"/>
                    </a:lnTo>
                    <a:lnTo>
                      <a:pt x="76" y="0"/>
                    </a:lnTo>
                    <a:close/>
                  </a:path>
                </a:pathLst>
              </a:custGeom>
              <a:solidFill>
                <a:schemeClr val="tx1">
                  <a:lumMod val="95000"/>
                  <a:lumOff val="5000"/>
                  <a:alpha val="10000"/>
                </a:schemeClr>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8" name="Freeform 123"/>
              <p:cNvSpPr/>
              <p:nvPr/>
            </p:nvSpPr>
            <p:spPr bwMode="auto">
              <a:xfrm>
                <a:off x="8634" y="6589"/>
                <a:ext cx="3694" cy="2214"/>
              </a:xfrm>
              <a:custGeom>
                <a:avLst/>
                <a:gdLst>
                  <a:gd name="T0" fmla="*/ 168 w 738"/>
                  <a:gd name="T1" fmla="*/ 370 h 442"/>
                  <a:gd name="T2" fmla="*/ 300 w 738"/>
                  <a:gd name="T3" fmla="*/ 442 h 442"/>
                  <a:gd name="T4" fmla="*/ 402 w 738"/>
                  <a:gd name="T5" fmla="*/ 442 h 442"/>
                  <a:gd name="T6" fmla="*/ 522 w 738"/>
                  <a:gd name="T7" fmla="*/ 373 h 442"/>
                  <a:gd name="T8" fmla="*/ 738 w 738"/>
                  <a:gd name="T9" fmla="*/ 0 h 442"/>
                  <a:gd name="T10" fmla="*/ 609 w 738"/>
                  <a:gd name="T11" fmla="*/ 78 h 442"/>
                  <a:gd name="T12" fmla="*/ 0 w 738"/>
                  <a:gd name="T13" fmla="*/ 78 h 442"/>
                  <a:gd name="T14" fmla="*/ 168 w 738"/>
                  <a:gd name="T15" fmla="*/ 370 h 4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8" h="442">
                    <a:moveTo>
                      <a:pt x="168" y="370"/>
                    </a:moveTo>
                    <a:cubicBezTo>
                      <a:pt x="196" y="413"/>
                      <a:pt x="244" y="442"/>
                      <a:pt x="300" y="442"/>
                    </a:cubicBezTo>
                    <a:cubicBezTo>
                      <a:pt x="402" y="442"/>
                      <a:pt x="402" y="442"/>
                      <a:pt x="402" y="442"/>
                    </a:cubicBezTo>
                    <a:cubicBezTo>
                      <a:pt x="446" y="442"/>
                      <a:pt x="500" y="411"/>
                      <a:pt x="522" y="373"/>
                    </a:cubicBezTo>
                    <a:cubicBezTo>
                      <a:pt x="738" y="0"/>
                      <a:pt x="738" y="0"/>
                      <a:pt x="738" y="0"/>
                    </a:cubicBezTo>
                    <a:cubicBezTo>
                      <a:pt x="710" y="48"/>
                      <a:pt x="661" y="76"/>
                      <a:pt x="609" y="78"/>
                    </a:cubicBezTo>
                    <a:cubicBezTo>
                      <a:pt x="0" y="78"/>
                      <a:pt x="0" y="78"/>
                      <a:pt x="0" y="78"/>
                    </a:cubicBezTo>
                    <a:cubicBezTo>
                      <a:pt x="168" y="370"/>
                      <a:pt x="168" y="370"/>
                      <a:pt x="168" y="370"/>
                    </a:cubicBezTo>
                  </a:path>
                </a:pathLst>
              </a:custGeom>
              <a:solidFill>
                <a:srgbClr val="F7F8F8"/>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9" name="Freeform 124"/>
              <p:cNvSpPr/>
              <p:nvPr/>
            </p:nvSpPr>
            <p:spPr bwMode="auto">
              <a:xfrm>
                <a:off x="8634" y="6980"/>
                <a:ext cx="842" cy="1461"/>
              </a:xfrm>
              <a:custGeom>
                <a:avLst/>
                <a:gdLst>
                  <a:gd name="T0" fmla="*/ 0 w 398"/>
                  <a:gd name="T1" fmla="*/ 0 h 691"/>
                  <a:gd name="T2" fmla="*/ 5 w 398"/>
                  <a:gd name="T3" fmla="*/ 7 h 691"/>
                  <a:gd name="T4" fmla="*/ 398 w 398"/>
                  <a:gd name="T5" fmla="*/ 691 h 691"/>
                  <a:gd name="T6" fmla="*/ 154 w 398"/>
                  <a:gd name="T7" fmla="*/ 0 h 691"/>
                  <a:gd name="T8" fmla="*/ 0 w 398"/>
                  <a:gd name="T9" fmla="*/ 0 h 691"/>
                </a:gdLst>
                <a:ahLst/>
                <a:cxnLst>
                  <a:cxn ang="0">
                    <a:pos x="T0" y="T1"/>
                  </a:cxn>
                  <a:cxn ang="0">
                    <a:pos x="T2" y="T3"/>
                  </a:cxn>
                  <a:cxn ang="0">
                    <a:pos x="T4" y="T5"/>
                  </a:cxn>
                  <a:cxn ang="0">
                    <a:pos x="T6" y="T7"/>
                  </a:cxn>
                  <a:cxn ang="0">
                    <a:pos x="T8" y="T9"/>
                  </a:cxn>
                </a:cxnLst>
                <a:rect l="0" t="0" r="r" b="b"/>
                <a:pathLst>
                  <a:path w="398" h="691">
                    <a:moveTo>
                      <a:pt x="0" y="0"/>
                    </a:moveTo>
                    <a:lnTo>
                      <a:pt x="5" y="7"/>
                    </a:lnTo>
                    <a:lnTo>
                      <a:pt x="398" y="691"/>
                    </a:lnTo>
                    <a:lnTo>
                      <a:pt x="154" y="0"/>
                    </a:lnTo>
                    <a:lnTo>
                      <a:pt x="0" y="0"/>
                    </a:lnTo>
                    <a:close/>
                  </a:path>
                </a:pathLst>
              </a:custGeom>
              <a:solidFill>
                <a:schemeClr val="bg1">
                  <a:lumMod val="85000"/>
                </a:schemeClr>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00" name="Freeform 128"/>
              <p:cNvSpPr/>
              <p:nvPr/>
            </p:nvSpPr>
            <p:spPr bwMode="auto">
              <a:xfrm>
                <a:off x="6983" y="5798"/>
                <a:ext cx="3153" cy="3005"/>
              </a:xfrm>
              <a:custGeom>
                <a:avLst/>
                <a:gdLst>
                  <a:gd name="T0" fmla="*/ 25 w 630"/>
                  <a:gd name="T1" fmla="*/ 292 h 600"/>
                  <a:gd name="T2" fmla="*/ 28 w 630"/>
                  <a:gd name="T3" fmla="*/ 442 h 600"/>
                  <a:gd name="T4" fmla="*/ 79 w 630"/>
                  <a:gd name="T5" fmla="*/ 531 h 600"/>
                  <a:gd name="T6" fmla="*/ 199 w 630"/>
                  <a:gd name="T7" fmla="*/ 600 h 600"/>
                  <a:gd name="T8" fmla="*/ 630 w 630"/>
                  <a:gd name="T9" fmla="*/ 600 h 600"/>
                  <a:gd name="T10" fmla="*/ 498 w 630"/>
                  <a:gd name="T11" fmla="*/ 528 h 600"/>
                  <a:gd name="T12" fmla="*/ 194 w 630"/>
                  <a:gd name="T13" fmla="*/ 0 h 600"/>
                  <a:gd name="T14" fmla="*/ 25 w 630"/>
                  <a:gd name="T15" fmla="*/ 292 h 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0" h="600">
                    <a:moveTo>
                      <a:pt x="25" y="292"/>
                    </a:moveTo>
                    <a:cubicBezTo>
                      <a:pt x="1" y="338"/>
                      <a:pt x="0" y="394"/>
                      <a:pt x="28" y="442"/>
                    </a:cubicBezTo>
                    <a:cubicBezTo>
                      <a:pt x="79" y="531"/>
                      <a:pt x="79" y="531"/>
                      <a:pt x="79" y="531"/>
                    </a:cubicBezTo>
                    <a:cubicBezTo>
                      <a:pt x="101" y="569"/>
                      <a:pt x="155" y="600"/>
                      <a:pt x="199" y="600"/>
                    </a:cubicBezTo>
                    <a:cubicBezTo>
                      <a:pt x="630" y="600"/>
                      <a:pt x="630" y="600"/>
                      <a:pt x="630" y="600"/>
                    </a:cubicBezTo>
                    <a:cubicBezTo>
                      <a:pt x="574" y="600"/>
                      <a:pt x="526" y="571"/>
                      <a:pt x="498" y="528"/>
                    </a:cubicBezTo>
                    <a:cubicBezTo>
                      <a:pt x="194" y="0"/>
                      <a:pt x="194" y="0"/>
                      <a:pt x="194" y="0"/>
                    </a:cubicBezTo>
                    <a:cubicBezTo>
                      <a:pt x="25" y="292"/>
                      <a:pt x="25" y="292"/>
                      <a:pt x="25" y="292"/>
                    </a:cubicBezTo>
                  </a:path>
                </a:pathLst>
              </a:custGeom>
              <a:solidFill>
                <a:srgbClr val="3E6FAE"/>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01" name="Freeform 129"/>
              <p:cNvSpPr/>
              <p:nvPr/>
            </p:nvSpPr>
            <p:spPr bwMode="auto">
              <a:xfrm>
                <a:off x="7107" y="5798"/>
                <a:ext cx="1007" cy="1461"/>
              </a:xfrm>
              <a:custGeom>
                <a:avLst/>
                <a:gdLst>
                  <a:gd name="T0" fmla="*/ 400 w 476"/>
                  <a:gd name="T1" fmla="*/ 0 h 691"/>
                  <a:gd name="T2" fmla="*/ 0 w 476"/>
                  <a:gd name="T3" fmla="*/ 691 h 691"/>
                  <a:gd name="T4" fmla="*/ 476 w 476"/>
                  <a:gd name="T5" fmla="*/ 132 h 691"/>
                  <a:gd name="T6" fmla="*/ 400 w 476"/>
                  <a:gd name="T7" fmla="*/ 0 h 691"/>
                </a:gdLst>
                <a:ahLst/>
                <a:cxnLst>
                  <a:cxn ang="0">
                    <a:pos x="T0" y="T1"/>
                  </a:cxn>
                  <a:cxn ang="0">
                    <a:pos x="T2" y="T3"/>
                  </a:cxn>
                  <a:cxn ang="0">
                    <a:pos x="T4" y="T5"/>
                  </a:cxn>
                  <a:cxn ang="0">
                    <a:pos x="T6" y="T7"/>
                  </a:cxn>
                </a:cxnLst>
                <a:rect l="0" t="0" r="r" b="b"/>
                <a:pathLst>
                  <a:path w="476" h="691">
                    <a:moveTo>
                      <a:pt x="400" y="0"/>
                    </a:moveTo>
                    <a:lnTo>
                      <a:pt x="0" y="691"/>
                    </a:lnTo>
                    <a:lnTo>
                      <a:pt x="476" y="132"/>
                    </a:lnTo>
                    <a:lnTo>
                      <a:pt x="400" y="0"/>
                    </a:lnTo>
                    <a:close/>
                  </a:path>
                </a:pathLst>
              </a:custGeom>
              <a:solidFill>
                <a:schemeClr val="tx1">
                  <a:lumMod val="95000"/>
                  <a:lumOff val="5000"/>
                  <a:alpha val="10000"/>
                </a:schemeClr>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02" name="Freeform 133"/>
              <p:cNvSpPr/>
              <p:nvPr/>
            </p:nvSpPr>
            <p:spPr bwMode="auto">
              <a:xfrm>
                <a:off x="5936" y="4620"/>
                <a:ext cx="2698" cy="3390"/>
              </a:xfrm>
              <a:custGeom>
                <a:avLst/>
                <a:gdLst>
                  <a:gd name="T0" fmla="*/ 201 w 539"/>
                  <a:gd name="T1" fmla="*/ 0 h 677"/>
                  <a:gd name="T2" fmla="*/ 73 w 539"/>
                  <a:gd name="T3" fmla="*/ 77 h 677"/>
                  <a:gd name="T4" fmla="*/ 22 w 539"/>
                  <a:gd name="T5" fmla="*/ 166 h 677"/>
                  <a:gd name="T6" fmla="*/ 22 w 539"/>
                  <a:gd name="T7" fmla="*/ 304 h 677"/>
                  <a:gd name="T8" fmla="*/ 237 w 539"/>
                  <a:gd name="T9" fmla="*/ 677 h 677"/>
                  <a:gd name="T10" fmla="*/ 234 w 539"/>
                  <a:gd name="T11" fmla="*/ 527 h 677"/>
                  <a:gd name="T12" fmla="*/ 539 w 539"/>
                  <a:gd name="T13" fmla="*/ 0 h 677"/>
                  <a:gd name="T14" fmla="*/ 201 w 539"/>
                  <a:gd name="T15" fmla="*/ 0 h 6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39" h="677">
                    <a:moveTo>
                      <a:pt x="201" y="0"/>
                    </a:moveTo>
                    <a:cubicBezTo>
                      <a:pt x="150" y="2"/>
                      <a:pt x="101" y="29"/>
                      <a:pt x="73" y="77"/>
                    </a:cubicBezTo>
                    <a:cubicBezTo>
                      <a:pt x="22" y="166"/>
                      <a:pt x="22" y="166"/>
                      <a:pt x="22" y="166"/>
                    </a:cubicBezTo>
                    <a:cubicBezTo>
                      <a:pt x="0" y="204"/>
                      <a:pt x="0" y="266"/>
                      <a:pt x="22" y="304"/>
                    </a:cubicBezTo>
                    <a:cubicBezTo>
                      <a:pt x="237" y="677"/>
                      <a:pt x="237" y="677"/>
                      <a:pt x="237" y="677"/>
                    </a:cubicBezTo>
                    <a:cubicBezTo>
                      <a:pt x="209" y="629"/>
                      <a:pt x="210" y="573"/>
                      <a:pt x="234" y="527"/>
                    </a:cubicBezTo>
                    <a:cubicBezTo>
                      <a:pt x="539" y="0"/>
                      <a:pt x="539" y="0"/>
                      <a:pt x="539" y="0"/>
                    </a:cubicBezTo>
                    <a:cubicBezTo>
                      <a:pt x="201" y="0"/>
                      <a:pt x="201" y="0"/>
                      <a:pt x="201" y="0"/>
                    </a:cubicBezTo>
                  </a:path>
                </a:pathLst>
              </a:custGeom>
              <a:solidFill>
                <a:srgbClr val="F7F8F8"/>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03" name="Freeform 134"/>
              <p:cNvSpPr/>
              <p:nvPr/>
            </p:nvSpPr>
            <p:spPr bwMode="auto">
              <a:xfrm>
                <a:off x="6942" y="4620"/>
                <a:ext cx="1692" cy="281"/>
              </a:xfrm>
              <a:custGeom>
                <a:avLst/>
                <a:gdLst>
                  <a:gd name="T0" fmla="*/ 800 w 800"/>
                  <a:gd name="T1" fmla="*/ 0 h 133"/>
                  <a:gd name="T2" fmla="*/ 0 w 800"/>
                  <a:gd name="T3" fmla="*/ 0 h 133"/>
                  <a:gd name="T4" fmla="*/ 722 w 800"/>
                  <a:gd name="T5" fmla="*/ 133 h 133"/>
                  <a:gd name="T6" fmla="*/ 800 w 800"/>
                  <a:gd name="T7" fmla="*/ 0 h 133"/>
                </a:gdLst>
                <a:ahLst/>
                <a:cxnLst>
                  <a:cxn ang="0">
                    <a:pos x="T0" y="T1"/>
                  </a:cxn>
                  <a:cxn ang="0">
                    <a:pos x="T2" y="T3"/>
                  </a:cxn>
                  <a:cxn ang="0">
                    <a:pos x="T4" y="T5"/>
                  </a:cxn>
                  <a:cxn ang="0">
                    <a:pos x="T6" y="T7"/>
                  </a:cxn>
                </a:cxnLst>
                <a:rect l="0" t="0" r="r" b="b"/>
                <a:pathLst>
                  <a:path w="800" h="133">
                    <a:moveTo>
                      <a:pt x="800" y="0"/>
                    </a:moveTo>
                    <a:lnTo>
                      <a:pt x="0" y="0"/>
                    </a:lnTo>
                    <a:lnTo>
                      <a:pt x="722" y="133"/>
                    </a:lnTo>
                    <a:lnTo>
                      <a:pt x="800" y="0"/>
                    </a:lnTo>
                    <a:close/>
                  </a:path>
                </a:pathLst>
              </a:custGeom>
              <a:solidFill>
                <a:schemeClr val="bg1">
                  <a:lumMod val="85000"/>
                </a:schemeClr>
              </a:solidFill>
              <a:ln>
                <a:noFill/>
              </a:ln>
            </p:spPr>
            <p:txBody>
              <a:bodyPr vert="horz" wrap="square" lIns="91440" tIns="45720" rIns="91440" bIns="45720" numCol="1" anchor="t" anchorCtr="0" compatLnSpc="1"/>
              <a:lstStyle/>
              <a:p>
                <a:endParaRPr lang="en-US" sz="2000">
                  <a:solidFill>
                    <a:srgbClr val="73757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431" name="组合 430"/>
            <p:cNvGrpSpPr/>
            <p:nvPr/>
          </p:nvGrpSpPr>
          <p:grpSpPr>
            <a:xfrm>
              <a:off x="8123" y="3526"/>
              <a:ext cx="3196" cy="1142"/>
              <a:chOff x="8123" y="3526"/>
              <a:chExt cx="3196" cy="1142"/>
            </a:xfrm>
          </p:grpSpPr>
          <p:sp>
            <p:nvSpPr>
              <p:cNvPr id="426" name="椭圆 425"/>
              <p:cNvSpPr/>
              <p:nvPr/>
            </p:nvSpPr>
            <p:spPr>
              <a:xfrm>
                <a:off x="8123" y="3526"/>
                <a:ext cx="1145" cy="1143"/>
              </a:xfrm>
              <a:prstGeom prst="ellipse">
                <a:avLst/>
              </a:prstGeom>
              <a:noFill/>
              <a:ln>
                <a:noFill/>
              </a:ln>
              <a:extLst>
                <a:ext uri="{909E8E84-426E-40DD-AFC4-6F175D3DCCD1}">
                  <a14:hiddenFill xmlns:a14="http://schemas.microsoft.com/office/drawing/2010/main">
                    <a:solidFill>
                      <a:srgbClr val="3E6FA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1</a:t>
                </a:r>
              </a:p>
            </p:txBody>
          </p:sp>
          <p:sp>
            <p:nvSpPr>
              <p:cNvPr id="427" name="椭圆 426"/>
              <p:cNvSpPr/>
              <p:nvPr/>
            </p:nvSpPr>
            <p:spPr>
              <a:xfrm>
                <a:off x="10175" y="3526"/>
                <a:ext cx="1145" cy="1143"/>
              </a:xfrm>
              <a:prstGeom prst="ellipse">
                <a:avLst/>
              </a:prstGeom>
              <a:noFill/>
              <a:ln>
                <a:noFill/>
              </a:ln>
              <a:extLst>
                <a:ext uri="{909E8E84-426E-40DD-AFC4-6F175D3DCCD1}">
                  <a14:hiddenFill xmlns:a14="http://schemas.microsoft.com/office/drawing/2010/main">
                    <a:solidFill>
                      <a:srgbClr val="3E6FA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3967A1"/>
                    </a:solidFill>
                    <a:effectLst/>
                    <a:latin typeface="思源黑体 Heavy" panose="020B0A00000000000000" charset="-122"/>
                    <a:ea typeface="思源黑体 Heavy" panose="020B0A00000000000000" charset="-122"/>
                    <a:cs typeface="阿里巴巴普惠体 M" panose="00020600040101010101" charset="-122"/>
                  </a:rPr>
                  <a:t>2</a:t>
                </a:r>
              </a:p>
            </p:txBody>
          </p:sp>
        </p:grpSp>
        <p:grpSp>
          <p:nvGrpSpPr>
            <p:cNvPr id="430" name="组合 429"/>
            <p:cNvGrpSpPr/>
            <p:nvPr/>
          </p:nvGrpSpPr>
          <p:grpSpPr>
            <a:xfrm>
              <a:off x="6994" y="5212"/>
              <a:ext cx="5248" cy="1142"/>
              <a:chOff x="6978" y="5468"/>
              <a:chExt cx="5248" cy="1142"/>
            </a:xfrm>
          </p:grpSpPr>
          <p:sp>
            <p:nvSpPr>
              <p:cNvPr id="428" name="椭圆 427"/>
              <p:cNvSpPr/>
              <p:nvPr/>
            </p:nvSpPr>
            <p:spPr>
              <a:xfrm>
                <a:off x="11082" y="5468"/>
                <a:ext cx="1145" cy="1143"/>
              </a:xfrm>
              <a:prstGeom prst="ellipse">
                <a:avLst/>
              </a:prstGeom>
              <a:noFill/>
              <a:ln>
                <a:noFill/>
              </a:ln>
              <a:extLst>
                <a:ext uri="{909E8E84-426E-40DD-AFC4-6F175D3DCCD1}">
                  <a14:hiddenFill xmlns:a14="http://schemas.microsoft.com/office/drawing/2010/main">
                    <a:solidFill>
                      <a:srgbClr val="3E6FA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4</a:t>
                </a:r>
              </a:p>
            </p:txBody>
          </p:sp>
          <p:sp>
            <p:nvSpPr>
              <p:cNvPr id="429" name="椭圆 428"/>
              <p:cNvSpPr/>
              <p:nvPr/>
            </p:nvSpPr>
            <p:spPr>
              <a:xfrm>
                <a:off x="6978" y="5468"/>
                <a:ext cx="1145" cy="1143"/>
              </a:xfrm>
              <a:prstGeom prst="ellipse">
                <a:avLst/>
              </a:prstGeom>
              <a:noFill/>
              <a:ln>
                <a:noFill/>
              </a:ln>
              <a:extLst>
                <a:ext uri="{909E8E84-426E-40DD-AFC4-6F175D3DCCD1}">
                  <a14:hiddenFill xmlns:a14="http://schemas.microsoft.com/office/drawing/2010/main">
                    <a:solidFill>
                      <a:srgbClr val="3E6FA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3967A1"/>
                    </a:solidFill>
                    <a:effectLst/>
                    <a:latin typeface="思源黑体 Heavy" panose="020B0A00000000000000" charset="-122"/>
                    <a:ea typeface="思源黑体 Heavy" panose="020B0A00000000000000" charset="-122"/>
                    <a:cs typeface="阿里巴巴普惠体 M" panose="00020600040101010101" charset="-122"/>
                  </a:rPr>
                  <a:t>3</a:t>
                </a:r>
              </a:p>
            </p:txBody>
          </p:sp>
        </p:grpSp>
        <p:grpSp>
          <p:nvGrpSpPr>
            <p:cNvPr id="432" name="组合 431"/>
            <p:cNvGrpSpPr/>
            <p:nvPr/>
          </p:nvGrpSpPr>
          <p:grpSpPr>
            <a:xfrm>
              <a:off x="8062" y="7101"/>
              <a:ext cx="3196" cy="1142"/>
              <a:chOff x="8123" y="3526"/>
              <a:chExt cx="3196" cy="1142"/>
            </a:xfrm>
          </p:grpSpPr>
          <p:sp>
            <p:nvSpPr>
              <p:cNvPr id="433" name="椭圆 432"/>
              <p:cNvSpPr/>
              <p:nvPr/>
            </p:nvSpPr>
            <p:spPr>
              <a:xfrm>
                <a:off x="8123" y="3526"/>
                <a:ext cx="1145" cy="1143"/>
              </a:xfrm>
              <a:prstGeom prst="ellipse">
                <a:avLst/>
              </a:prstGeom>
              <a:noFill/>
              <a:ln>
                <a:noFill/>
              </a:ln>
              <a:extLst>
                <a:ext uri="{909E8E84-426E-40DD-AFC4-6F175D3DCCD1}">
                  <a14:hiddenFill xmlns:a14="http://schemas.microsoft.com/office/drawing/2010/main">
                    <a:solidFill>
                      <a:srgbClr val="3E6FA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5</a:t>
                </a:r>
              </a:p>
            </p:txBody>
          </p:sp>
          <p:sp>
            <p:nvSpPr>
              <p:cNvPr id="434" name="椭圆 433"/>
              <p:cNvSpPr/>
              <p:nvPr/>
            </p:nvSpPr>
            <p:spPr>
              <a:xfrm>
                <a:off x="10175" y="3526"/>
                <a:ext cx="1145" cy="1143"/>
              </a:xfrm>
              <a:prstGeom prst="ellipse">
                <a:avLst/>
              </a:prstGeom>
              <a:noFill/>
              <a:ln>
                <a:noFill/>
              </a:ln>
              <a:extLst>
                <a:ext uri="{909E8E84-426E-40DD-AFC4-6F175D3DCCD1}">
                  <a14:hiddenFill xmlns:a14="http://schemas.microsoft.com/office/drawing/2010/main">
                    <a:solidFill>
                      <a:srgbClr val="3E6FAE"/>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3967A1"/>
                    </a:solidFill>
                    <a:effectLst/>
                    <a:latin typeface="思源黑体 Heavy" panose="020B0A00000000000000" charset="-122"/>
                    <a:ea typeface="思源黑体 Heavy" panose="020B0A00000000000000" charset="-122"/>
                    <a:cs typeface="阿里巴巴普惠体 M" panose="00020600040101010101" charset="-122"/>
                  </a:rPr>
                  <a:t>6</a:t>
                </a:r>
              </a:p>
            </p:txBody>
          </p:sp>
        </p:grpSp>
      </p:grpSp>
      <p:sp>
        <p:nvSpPr>
          <p:cNvPr id="436" name="矩形 435"/>
          <p:cNvSpPr/>
          <p:nvPr/>
        </p:nvSpPr>
        <p:spPr>
          <a:xfrm>
            <a:off x="1422402" y="3649981"/>
            <a:ext cx="2543175" cy="392415"/>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03 熟练的掌握吸入装置的用法</a:t>
            </a:r>
          </a:p>
        </p:txBody>
      </p:sp>
      <p:sp>
        <p:nvSpPr>
          <p:cNvPr id="437" name="矩形 436"/>
          <p:cNvSpPr/>
          <p:nvPr/>
        </p:nvSpPr>
        <p:spPr>
          <a:xfrm>
            <a:off x="2455545" y="4930776"/>
            <a:ext cx="1854835" cy="392415"/>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05 合理膳食避免肥胖</a:t>
            </a:r>
          </a:p>
        </p:txBody>
      </p:sp>
      <p:sp>
        <p:nvSpPr>
          <p:cNvPr id="438" name="矩形 437"/>
          <p:cNvSpPr/>
          <p:nvPr/>
        </p:nvSpPr>
        <p:spPr>
          <a:xfrm>
            <a:off x="7753985" y="2369186"/>
            <a:ext cx="3246120" cy="715581"/>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02 了解哮喘发作的先兆表现和处理方法</a:t>
            </a:r>
          </a:p>
        </p:txBody>
      </p:sp>
      <p:sp>
        <p:nvSpPr>
          <p:cNvPr id="439" name="矩形 438"/>
          <p:cNvSpPr/>
          <p:nvPr/>
        </p:nvSpPr>
        <p:spPr>
          <a:xfrm>
            <a:off x="8081011" y="3649981"/>
            <a:ext cx="3357880" cy="392415"/>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04 掌握哮喘急性发作时的紧急处理方法</a:t>
            </a:r>
          </a:p>
        </p:txBody>
      </p:sp>
      <p:sp>
        <p:nvSpPr>
          <p:cNvPr id="440" name="矩形 439"/>
          <p:cNvSpPr/>
          <p:nvPr/>
        </p:nvSpPr>
        <p:spPr>
          <a:xfrm>
            <a:off x="7600315" y="4930776"/>
            <a:ext cx="1432560" cy="392415"/>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06加强体育锻炼</a:t>
            </a:r>
          </a:p>
        </p:txBody>
      </p:sp>
      <p:pic>
        <p:nvPicPr>
          <p:cNvPr id="441" name="图片 440"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442" name="图片 441"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9" presetClass="entr" presetSubtype="0" fill="hold" nodeType="clickEffect">
                                  <p:stCondLst>
                                    <p:cond delay="0"/>
                                  </p:stCondLst>
                                  <p:childTnLst>
                                    <p:set>
                                      <p:cBhvr>
                                        <p:cTn id="14" dur="1" fill="hold">
                                          <p:stCondLst>
                                            <p:cond delay="0"/>
                                          </p:stCondLst>
                                        </p:cTn>
                                        <p:tgtEl>
                                          <p:spTgt spid="435"/>
                                        </p:tgtEl>
                                        <p:attrNameLst>
                                          <p:attrName>style.visibility</p:attrName>
                                        </p:attrNameLst>
                                      </p:cBhvr>
                                      <p:to>
                                        <p:strVal val="visible"/>
                                      </p:to>
                                    </p:set>
                                    <p:animEffect transition="in" filter="dissolve">
                                      <p:cBhvr>
                                        <p:cTn id="15" dur="500"/>
                                        <p:tgtEl>
                                          <p:spTgt spid="435"/>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25"/>
                                        </p:tgtEl>
                                        <p:attrNameLst>
                                          <p:attrName>style.visibility</p:attrName>
                                        </p:attrNameLst>
                                      </p:cBhvr>
                                      <p:to>
                                        <p:strVal val="visible"/>
                                      </p:to>
                                    </p:set>
                                    <p:anim calcmode="lin" valueType="num">
                                      <p:cBhvr additive="base">
                                        <p:cTn id="20" dur="500"/>
                                        <p:tgtEl>
                                          <p:spTgt spid="425"/>
                                        </p:tgtEl>
                                        <p:attrNameLst>
                                          <p:attrName>ppt_y</p:attrName>
                                        </p:attrNameLst>
                                      </p:cBhvr>
                                      <p:tavLst>
                                        <p:tav tm="0">
                                          <p:val>
                                            <p:strVal val="#ppt_y+#ppt_h*1.125000"/>
                                          </p:val>
                                        </p:tav>
                                        <p:tav tm="100000">
                                          <p:val>
                                            <p:strVal val="#ppt_y"/>
                                          </p:val>
                                        </p:tav>
                                      </p:tavLst>
                                    </p:anim>
                                    <p:animEffect transition="in" filter="wipe(up)">
                                      <p:cBhvr>
                                        <p:cTn id="21" dur="500"/>
                                        <p:tgtEl>
                                          <p:spTgt spid="425"/>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438"/>
                                        </p:tgtEl>
                                        <p:attrNameLst>
                                          <p:attrName>style.visibility</p:attrName>
                                        </p:attrNameLst>
                                      </p:cBhvr>
                                      <p:to>
                                        <p:strVal val="visible"/>
                                      </p:to>
                                    </p:set>
                                    <p:anim calcmode="lin" valueType="num">
                                      <p:cBhvr additive="base">
                                        <p:cTn id="26" dur="500"/>
                                        <p:tgtEl>
                                          <p:spTgt spid="438"/>
                                        </p:tgtEl>
                                        <p:attrNameLst>
                                          <p:attrName>ppt_y</p:attrName>
                                        </p:attrNameLst>
                                      </p:cBhvr>
                                      <p:tavLst>
                                        <p:tav tm="0">
                                          <p:val>
                                            <p:strVal val="#ppt_y+#ppt_h*1.125000"/>
                                          </p:val>
                                        </p:tav>
                                        <p:tav tm="100000">
                                          <p:val>
                                            <p:strVal val="#ppt_y"/>
                                          </p:val>
                                        </p:tav>
                                      </p:tavLst>
                                    </p:anim>
                                    <p:animEffect transition="in" filter="wipe(up)">
                                      <p:cBhvr>
                                        <p:cTn id="27" dur="500"/>
                                        <p:tgtEl>
                                          <p:spTgt spid="438"/>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436"/>
                                        </p:tgtEl>
                                        <p:attrNameLst>
                                          <p:attrName>style.visibility</p:attrName>
                                        </p:attrNameLst>
                                      </p:cBhvr>
                                      <p:to>
                                        <p:strVal val="visible"/>
                                      </p:to>
                                    </p:set>
                                    <p:anim calcmode="lin" valueType="num">
                                      <p:cBhvr additive="base">
                                        <p:cTn id="32" dur="500"/>
                                        <p:tgtEl>
                                          <p:spTgt spid="436"/>
                                        </p:tgtEl>
                                        <p:attrNameLst>
                                          <p:attrName>ppt_y</p:attrName>
                                        </p:attrNameLst>
                                      </p:cBhvr>
                                      <p:tavLst>
                                        <p:tav tm="0">
                                          <p:val>
                                            <p:strVal val="#ppt_y+#ppt_h*1.125000"/>
                                          </p:val>
                                        </p:tav>
                                        <p:tav tm="100000">
                                          <p:val>
                                            <p:strVal val="#ppt_y"/>
                                          </p:val>
                                        </p:tav>
                                      </p:tavLst>
                                    </p:anim>
                                    <p:animEffect transition="in" filter="wipe(up)">
                                      <p:cBhvr>
                                        <p:cTn id="33" dur="500"/>
                                        <p:tgtEl>
                                          <p:spTgt spid="436"/>
                                        </p:tgtEl>
                                      </p:cBhvr>
                                    </p:animEffect>
                                  </p:childTnLst>
                                </p:cTn>
                              </p:par>
                            </p:childTnLst>
                          </p:cTn>
                        </p:par>
                      </p:childTnLst>
                    </p:cTn>
                  </p:par>
                  <p:par>
                    <p:cTn id="34" fill="hold" nodeType="clickPar">
                      <p:stCondLst>
                        <p:cond delay="indefinite"/>
                      </p:stCondLst>
                      <p:childTnLst>
                        <p:par>
                          <p:cTn id="35" fill="hold" nodeType="after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439"/>
                                        </p:tgtEl>
                                        <p:attrNameLst>
                                          <p:attrName>style.visibility</p:attrName>
                                        </p:attrNameLst>
                                      </p:cBhvr>
                                      <p:to>
                                        <p:strVal val="visible"/>
                                      </p:to>
                                    </p:set>
                                    <p:anim calcmode="lin" valueType="num">
                                      <p:cBhvr additive="base">
                                        <p:cTn id="38" dur="500"/>
                                        <p:tgtEl>
                                          <p:spTgt spid="439"/>
                                        </p:tgtEl>
                                        <p:attrNameLst>
                                          <p:attrName>ppt_y</p:attrName>
                                        </p:attrNameLst>
                                      </p:cBhvr>
                                      <p:tavLst>
                                        <p:tav tm="0">
                                          <p:val>
                                            <p:strVal val="#ppt_y+#ppt_h*1.125000"/>
                                          </p:val>
                                        </p:tav>
                                        <p:tav tm="100000">
                                          <p:val>
                                            <p:strVal val="#ppt_y"/>
                                          </p:val>
                                        </p:tav>
                                      </p:tavLst>
                                    </p:anim>
                                    <p:animEffect transition="in" filter="wipe(up)">
                                      <p:cBhvr>
                                        <p:cTn id="39" dur="500"/>
                                        <p:tgtEl>
                                          <p:spTgt spid="439"/>
                                        </p:tgtEl>
                                      </p:cBhvr>
                                    </p:animEffect>
                                  </p:childTnLst>
                                </p:cTn>
                              </p:par>
                            </p:childTnLst>
                          </p:cTn>
                        </p:par>
                      </p:childTnLst>
                    </p:cTn>
                  </p:par>
                  <p:par>
                    <p:cTn id="40" fill="hold" nodeType="clickPar">
                      <p:stCondLst>
                        <p:cond delay="indefinite"/>
                      </p:stCondLst>
                      <p:childTnLst>
                        <p:par>
                          <p:cTn id="41" fill="hold" nodeType="afterGroup">
                            <p:stCondLst>
                              <p:cond delay="0"/>
                            </p:stCondLst>
                            <p:childTnLst>
                              <p:par>
                                <p:cTn id="42" presetID="12" presetClass="entr" presetSubtype="4" fill="hold" grpId="0" nodeType="clickEffect">
                                  <p:stCondLst>
                                    <p:cond delay="0"/>
                                  </p:stCondLst>
                                  <p:childTnLst>
                                    <p:set>
                                      <p:cBhvr>
                                        <p:cTn id="43" dur="1" fill="hold">
                                          <p:stCondLst>
                                            <p:cond delay="0"/>
                                          </p:stCondLst>
                                        </p:cTn>
                                        <p:tgtEl>
                                          <p:spTgt spid="437"/>
                                        </p:tgtEl>
                                        <p:attrNameLst>
                                          <p:attrName>style.visibility</p:attrName>
                                        </p:attrNameLst>
                                      </p:cBhvr>
                                      <p:to>
                                        <p:strVal val="visible"/>
                                      </p:to>
                                    </p:set>
                                    <p:anim calcmode="lin" valueType="num">
                                      <p:cBhvr additive="base">
                                        <p:cTn id="44" dur="500"/>
                                        <p:tgtEl>
                                          <p:spTgt spid="437"/>
                                        </p:tgtEl>
                                        <p:attrNameLst>
                                          <p:attrName>ppt_y</p:attrName>
                                        </p:attrNameLst>
                                      </p:cBhvr>
                                      <p:tavLst>
                                        <p:tav tm="0">
                                          <p:val>
                                            <p:strVal val="#ppt_y+#ppt_h*1.125000"/>
                                          </p:val>
                                        </p:tav>
                                        <p:tav tm="100000">
                                          <p:val>
                                            <p:strVal val="#ppt_y"/>
                                          </p:val>
                                        </p:tav>
                                      </p:tavLst>
                                    </p:anim>
                                    <p:animEffect transition="in" filter="wipe(up)">
                                      <p:cBhvr>
                                        <p:cTn id="45" dur="500"/>
                                        <p:tgtEl>
                                          <p:spTgt spid="437"/>
                                        </p:tgtEl>
                                      </p:cBhvr>
                                    </p:animEffect>
                                  </p:childTnLst>
                                </p:cTn>
                              </p:par>
                            </p:childTnLst>
                          </p:cTn>
                        </p:par>
                      </p:childTnLst>
                    </p:cTn>
                  </p:par>
                  <p:par>
                    <p:cTn id="46" fill="hold" nodeType="clickPar">
                      <p:stCondLst>
                        <p:cond delay="indefinite"/>
                      </p:stCondLst>
                      <p:childTnLst>
                        <p:par>
                          <p:cTn id="47" fill="hold" nodeType="afterGroup">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440"/>
                                        </p:tgtEl>
                                        <p:attrNameLst>
                                          <p:attrName>style.visibility</p:attrName>
                                        </p:attrNameLst>
                                      </p:cBhvr>
                                      <p:to>
                                        <p:strVal val="visible"/>
                                      </p:to>
                                    </p:set>
                                    <p:anim calcmode="lin" valueType="num">
                                      <p:cBhvr additive="base">
                                        <p:cTn id="50" dur="500"/>
                                        <p:tgtEl>
                                          <p:spTgt spid="440"/>
                                        </p:tgtEl>
                                        <p:attrNameLst>
                                          <p:attrName>ppt_y</p:attrName>
                                        </p:attrNameLst>
                                      </p:cBhvr>
                                      <p:tavLst>
                                        <p:tav tm="0">
                                          <p:val>
                                            <p:strVal val="#ppt_y+#ppt_h*1.125000"/>
                                          </p:val>
                                        </p:tav>
                                        <p:tav tm="100000">
                                          <p:val>
                                            <p:strVal val="#ppt_y"/>
                                          </p:val>
                                        </p:tav>
                                      </p:tavLst>
                                    </p:anim>
                                    <p:animEffect transition="in" filter="wipe(up)">
                                      <p:cBhvr>
                                        <p:cTn id="51" dur="500"/>
                                        <p:tgtEl>
                                          <p:spTgt spid="440"/>
                                        </p:tgtEl>
                                      </p:cBhvr>
                                    </p:animEffect>
                                  </p:childTnLst>
                                </p:cTn>
                              </p:par>
                            </p:childTnLst>
                          </p:cTn>
                        </p:par>
                      </p:childTnLst>
                    </p:cTn>
                  </p:par>
                  <p:par>
                    <p:cTn id="52" fill="hold" nodeType="clickPar">
                      <p:stCondLst>
                        <p:cond delay="indefinite"/>
                      </p:stCondLst>
                      <p:childTnLst>
                        <p:par>
                          <p:cTn id="53" fill="hold" nodeType="afterGroup">
                            <p:stCondLst>
                              <p:cond delay="0"/>
                            </p:stCondLst>
                            <p:childTnLst>
                              <p:par>
                                <p:cTn id="54" presetID="9" presetClass="entr" presetSubtype="0" fill="hold" nodeType="clickEffect">
                                  <p:stCondLst>
                                    <p:cond delay="0"/>
                                  </p:stCondLst>
                                  <p:childTnLst>
                                    <p:set>
                                      <p:cBhvr>
                                        <p:cTn id="55" dur="1" fill="hold">
                                          <p:stCondLst>
                                            <p:cond delay="0"/>
                                          </p:stCondLst>
                                        </p:cTn>
                                        <p:tgtEl>
                                          <p:spTgt spid="441"/>
                                        </p:tgtEl>
                                        <p:attrNameLst>
                                          <p:attrName>style.visibility</p:attrName>
                                        </p:attrNameLst>
                                      </p:cBhvr>
                                      <p:to>
                                        <p:strVal val="visible"/>
                                      </p:to>
                                    </p:set>
                                    <p:animEffect transition="in" filter="dissolve">
                                      <p:cBhvr>
                                        <p:cTn id="56" dur="500"/>
                                        <p:tgtEl>
                                          <p:spTgt spid="441"/>
                                        </p:tgtEl>
                                      </p:cBhvr>
                                    </p:animEffect>
                                  </p:childTnLst>
                                </p:cTn>
                              </p:par>
                            </p:childTnLst>
                          </p:cTn>
                        </p:par>
                      </p:childTnLst>
                    </p:cTn>
                  </p:par>
                  <p:par>
                    <p:cTn id="57" fill="hold" nodeType="clickPar">
                      <p:stCondLst>
                        <p:cond delay="indefinite"/>
                      </p:stCondLst>
                      <p:childTnLst>
                        <p:par>
                          <p:cTn id="58" fill="hold" nodeType="afterGroup">
                            <p:stCondLst>
                              <p:cond delay="0"/>
                            </p:stCondLst>
                            <p:childTnLst>
                              <p:par>
                                <p:cTn id="59" presetID="9" presetClass="entr" presetSubtype="0" fill="hold" nodeType="clickEffect">
                                  <p:stCondLst>
                                    <p:cond delay="0"/>
                                  </p:stCondLst>
                                  <p:childTnLst>
                                    <p:set>
                                      <p:cBhvr>
                                        <p:cTn id="60" dur="1" fill="hold">
                                          <p:stCondLst>
                                            <p:cond delay="0"/>
                                          </p:stCondLst>
                                        </p:cTn>
                                        <p:tgtEl>
                                          <p:spTgt spid="442"/>
                                        </p:tgtEl>
                                        <p:attrNameLst>
                                          <p:attrName>style.visibility</p:attrName>
                                        </p:attrNameLst>
                                      </p:cBhvr>
                                      <p:to>
                                        <p:strVal val="visible"/>
                                      </p:to>
                                    </p:set>
                                    <p:animEffect transition="in" filter="dissolve">
                                      <p:cBhvr>
                                        <p:cTn id="61"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 grpId="0"/>
      <p:bldP spid="436" grpId="0"/>
      <p:bldP spid="437" grpId="0"/>
      <p:bldP spid="438" grpId="0"/>
      <p:bldP spid="439" grpId="0"/>
      <p:bldP spid="440"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5" y="289560"/>
            <a:ext cx="6428436" cy="1111250"/>
            <a:chOff x="765" y="664"/>
            <a:chExt cx="10124" cy="1750"/>
          </a:xfrm>
        </p:grpSpPr>
        <p:sp>
          <p:nvSpPr>
            <p:cNvPr id="314" name="圆角矩形 313"/>
            <p:cNvSpPr/>
            <p:nvPr/>
          </p:nvSpPr>
          <p:spPr>
            <a:xfrm>
              <a:off x="765" y="664"/>
              <a:ext cx="8067"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7"/>
              <a:ext cx="9908" cy="1143"/>
              <a:chOff x="1043" y="1148"/>
              <a:chExt cx="7123" cy="822"/>
            </a:xfrm>
          </p:grpSpPr>
          <p:sp>
            <p:nvSpPr>
              <p:cNvPr id="310" name="TextBox 16"/>
              <p:cNvSpPr txBox="1"/>
              <p:nvPr/>
            </p:nvSpPr>
            <p:spPr>
              <a:xfrm>
                <a:off x="1942" y="1161"/>
                <a:ext cx="6224" cy="521"/>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如何做好日常自我健康管理</a:t>
                </a:r>
              </a:p>
            </p:txBody>
          </p:sp>
          <p:sp>
            <p:nvSpPr>
              <p:cNvPr id="311" name="TextBox 16"/>
              <p:cNvSpPr txBox="1"/>
              <p:nvPr/>
            </p:nvSpPr>
            <p:spPr>
              <a:xfrm>
                <a:off x="2002" y="1656"/>
                <a:ext cx="4265"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How to do daily self health management</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4</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69" name="组合 368"/>
          <p:cNvGrpSpPr/>
          <p:nvPr/>
        </p:nvGrpSpPr>
        <p:grpSpPr>
          <a:xfrm>
            <a:off x="1704341" y="2029462"/>
            <a:ext cx="4644391" cy="3303270"/>
            <a:chOff x="2134" y="3042"/>
            <a:chExt cx="7314" cy="5202"/>
          </a:xfrm>
        </p:grpSpPr>
        <p:grpSp>
          <p:nvGrpSpPr>
            <p:cNvPr id="316" name="组合 315"/>
            <p:cNvGrpSpPr/>
            <p:nvPr/>
          </p:nvGrpSpPr>
          <p:grpSpPr>
            <a:xfrm>
              <a:off x="2168" y="3099"/>
              <a:ext cx="7280" cy="5145"/>
              <a:chOff x="87" y="5933"/>
              <a:chExt cx="13973" cy="5145"/>
            </a:xfrm>
          </p:grpSpPr>
          <p:sp>
            <p:nvSpPr>
              <p:cNvPr id="307" name="矩形 306"/>
              <p:cNvSpPr/>
              <p:nvPr/>
            </p:nvSpPr>
            <p:spPr>
              <a:xfrm>
                <a:off x="1302" y="5933"/>
                <a:ext cx="12067" cy="594"/>
              </a:xfrm>
              <a:prstGeom prst="rect">
                <a:avLst/>
              </a:prstGeom>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了解自己发作的诱因和致敏原：</a:t>
                </a:r>
              </a:p>
            </p:txBody>
          </p:sp>
          <p:sp>
            <p:nvSpPr>
              <p:cNvPr id="309" name="矩形 308"/>
              <p:cNvSpPr/>
              <p:nvPr/>
            </p:nvSpPr>
            <p:spPr>
              <a:xfrm>
                <a:off x="87" y="6898"/>
                <a:ext cx="13973" cy="4180"/>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通过检测，多观察自己是否在食用或者接触某些物质时，会出现过敏发病的情况。当明确过敏的原因之后，应该要尽可能的避免过敏原的接触。</a:t>
                </a:r>
              </a:p>
              <a:p>
                <a:pPr algn="l">
                  <a:lnSpc>
                    <a:spcPct val="150000"/>
                  </a:lnSpc>
                </a:pPr>
                <a:endPar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endParaRP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室尘螨就是很常见的过敏原，地毯（尤其是厚厚的羊毛毯）深得室尘螨的喜爱，而配备集中供暖和双层玻璃的现代化房间更为它们的繁衍提供沃土，所以保持房间通风及定期打扫房间，都可以有效预防哮喘病的发生。</a:t>
                </a:r>
              </a:p>
            </p:txBody>
          </p:sp>
        </p:grpSp>
        <p:sp>
          <p:nvSpPr>
            <p:cNvPr id="368" name="heart_160964"/>
            <p:cNvSpPr>
              <a:spLocks noChangeAspect="1"/>
            </p:cNvSpPr>
            <p:nvPr/>
          </p:nvSpPr>
          <p:spPr bwMode="auto">
            <a:xfrm>
              <a:off x="2134" y="3042"/>
              <a:ext cx="547" cy="759"/>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35931" h="605380">
                  <a:moveTo>
                    <a:pt x="186815" y="369393"/>
                  </a:moveTo>
                  <a:cubicBezTo>
                    <a:pt x="167038" y="369393"/>
                    <a:pt x="151160" y="385335"/>
                    <a:pt x="151160" y="404985"/>
                  </a:cubicBezTo>
                  <a:cubicBezTo>
                    <a:pt x="151160" y="431495"/>
                    <a:pt x="218012" y="485718"/>
                    <a:pt x="218012" y="485718"/>
                  </a:cubicBezTo>
                  <a:cubicBezTo>
                    <a:pt x="218012" y="485718"/>
                    <a:pt x="284864" y="432792"/>
                    <a:pt x="285143" y="404985"/>
                  </a:cubicBezTo>
                  <a:cubicBezTo>
                    <a:pt x="285143" y="385243"/>
                    <a:pt x="269173" y="369393"/>
                    <a:pt x="249488" y="369393"/>
                  </a:cubicBezTo>
                  <a:cubicBezTo>
                    <a:pt x="235932" y="369393"/>
                    <a:pt x="223955" y="377549"/>
                    <a:pt x="218105" y="388579"/>
                  </a:cubicBezTo>
                  <a:cubicBezTo>
                    <a:pt x="212348" y="377086"/>
                    <a:pt x="200278" y="369393"/>
                    <a:pt x="186815" y="369393"/>
                  </a:cubicBezTo>
                  <a:close/>
                  <a:moveTo>
                    <a:pt x="218012" y="232583"/>
                  </a:moveTo>
                  <a:cubicBezTo>
                    <a:pt x="338346" y="232583"/>
                    <a:pt x="436024" y="269103"/>
                    <a:pt x="435931" y="389228"/>
                  </a:cubicBezTo>
                  <a:lnTo>
                    <a:pt x="435931" y="605195"/>
                  </a:lnTo>
                  <a:lnTo>
                    <a:pt x="369544" y="605195"/>
                  </a:lnTo>
                  <a:cubicBezTo>
                    <a:pt x="369079" y="531321"/>
                    <a:pt x="363694" y="411659"/>
                    <a:pt x="333889" y="372729"/>
                  </a:cubicBezTo>
                  <a:lnTo>
                    <a:pt x="333889" y="605380"/>
                  </a:lnTo>
                  <a:lnTo>
                    <a:pt x="102042" y="605380"/>
                  </a:lnTo>
                  <a:lnTo>
                    <a:pt x="102042" y="372915"/>
                  </a:lnTo>
                  <a:cubicBezTo>
                    <a:pt x="72145" y="411844"/>
                    <a:pt x="66852" y="530950"/>
                    <a:pt x="66388" y="605380"/>
                  </a:cubicBezTo>
                  <a:lnTo>
                    <a:pt x="0" y="605380"/>
                  </a:lnTo>
                  <a:lnTo>
                    <a:pt x="0" y="389228"/>
                  </a:lnTo>
                  <a:cubicBezTo>
                    <a:pt x="0" y="269103"/>
                    <a:pt x="97679" y="232583"/>
                    <a:pt x="218012" y="232583"/>
                  </a:cubicBezTo>
                  <a:close/>
                  <a:moveTo>
                    <a:pt x="217977" y="0"/>
                  </a:moveTo>
                  <a:cubicBezTo>
                    <a:pt x="270083" y="0"/>
                    <a:pt x="312323" y="42161"/>
                    <a:pt x="312323" y="94170"/>
                  </a:cubicBezTo>
                  <a:cubicBezTo>
                    <a:pt x="312323" y="146179"/>
                    <a:pt x="270083" y="188340"/>
                    <a:pt x="217977" y="188340"/>
                  </a:cubicBezTo>
                  <a:cubicBezTo>
                    <a:pt x="165871" y="188340"/>
                    <a:pt x="123631" y="146179"/>
                    <a:pt x="123631" y="94170"/>
                  </a:cubicBezTo>
                  <a:cubicBezTo>
                    <a:pt x="123631" y="42161"/>
                    <a:pt x="165871" y="0"/>
                    <a:pt x="217977" y="0"/>
                  </a:cubicBezTo>
                  <a:close/>
                </a:path>
              </a:pathLst>
            </a:custGeom>
            <a:solidFill>
              <a:srgbClr val="3967A1"/>
            </a:solidFill>
            <a:ln>
              <a:noFill/>
            </a:ln>
          </p:spPr>
          <p:txBody>
            <a:bodyPr lIns="68580" tIns="34290" rIns="68580" bIns="34290"/>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374" name="图片 373"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370" name="PA-图片 3" descr="E:\设计\PPT\红动网\爱耳日医生和耳朵5\9矢量救护车医生治疗病人.png9矢量救护车医生治疗病人"/>
          <p:cNvPicPr>
            <a:picLocks noChangeAspect="1"/>
          </p:cNvPicPr>
          <p:nvPr>
            <p:custDataLst>
              <p:tags r:id="rId1"/>
            </p:custDataLst>
          </p:nvPr>
        </p:nvPicPr>
        <p:blipFill>
          <a:blip r:embed="rId5" cstate="email">
            <a:extLst>
              <a:ext uri="{28A0092B-C50C-407E-A947-70E740481C1C}">
                <a14:useLocalDpi xmlns:a14="http://schemas.microsoft.com/office/drawing/2010/main"/>
              </a:ext>
            </a:extLst>
          </a:blip>
          <a:srcRect/>
          <a:stretch>
            <a:fillRect/>
          </a:stretch>
        </p:blipFill>
        <p:spPr>
          <a:xfrm>
            <a:off x="6696709" y="1786255"/>
            <a:ext cx="4362451" cy="35458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7" presetClass="entr" presetSubtype="0" fill="hold" nodeType="clickEffect">
                                  <p:stCondLst>
                                    <p:cond delay="0"/>
                                  </p:stCondLst>
                                  <p:childTnLst>
                                    <p:set>
                                      <p:cBhvr>
                                        <p:cTn id="14" dur="1" fill="hold">
                                          <p:stCondLst>
                                            <p:cond delay="0"/>
                                          </p:stCondLst>
                                        </p:cTn>
                                        <p:tgtEl>
                                          <p:spTgt spid="369"/>
                                        </p:tgtEl>
                                        <p:attrNameLst>
                                          <p:attrName>style.visibility</p:attrName>
                                        </p:attrNameLst>
                                      </p:cBhvr>
                                      <p:to>
                                        <p:strVal val="visible"/>
                                      </p:to>
                                    </p:set>
                                    <p:animEffect transition="in" filter="fade">
                                      <p:cBhvr>
                                        <p:cTn id="15" dur="1000"/>
                                        <p:tgtEl>
                                          <p:spTgt spid="369"/>
                                        </p:tgtEl>
                                      </p:cBhvr>
                                    </p:animEffect>
                                    <p:anim calcmode="lin" valueType="num">
                                      <p:cBhvr>
                                        <p:cTn id="16" dur="1000" fill="hold"/>
                                        <p:tgtEl>
                                          <p:spTgt spid="369"/>
                                        </p:tgtEl>
                                        <p:attrNameLst>
                                          <p:attrName>ppt_x</p:attrName>
                                        </p:attrNameLst>
                                      </p:cBhvr>
                                      <p:tavLst>
                                        <p:tav tm="0">
                                          <p:val>
                                            <p:strVal val="#ppt_x"/>
                                          </p:val>
                                        </p:tav>
                                        <p:tav tm="100000">
                                          <p:val>
                                            <p:strVal val="#ppt_x"/>
                                          </p:val>
                                        </p:tav>
                                      </p:tavLst>
                                    </p:anim>
                                    <p:anim calcmode="lin" valueType="num">
                                      <p:cBhvr>
                                        <p:cTn id="17" dur="1000" fill="hold"/>
                                        <p:tgtEl>
                                          <p:spTgt spid="369"/>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74"/>
                                        </p:tgtEl>
                                        <p:attrNameLst>
                                          <p:attrName>style.visibility</p:attrName>
                                        </p:attrNameLst>
                                      </p:cBhvr>
                                      <p:to>
                                        <p:strVal val="visible"/>
                                      </p:to>
                                    </p:set>
                                    <p:animEffect transition="in" filter="dissolve">
                                      <p:cBhvr>
                                        <p:cTn id="22" dur="500"/>
                                        <p:tgtEl>
                                          <p:spTgt spid="374"/>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70"/>
                                        </p:tgtEl>
                                        <p:attrNameLst>
                                          <p:attrName>style.visibility</p:attrName>
                                        </p:attrNameLst>
                                      </p:cBhvr>
                                      <p:to>
                                        <p:strVal val="visible"/>
                                      </p:to>
                                    </p:set>
                                    <p:animEffect transition="in" filter="dissolve">
                                      <p:cBhvr>
                                        <p:cTn id="27" dur="500"/>
                                        <p:tgtEl>
                                          <p:spTgt spid="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5" y="289560"/>
            <a:ext cx="6428436" cy="1111250"/>
            <a:chOff x="765" y="664"/>
            <a:chExt cx="10124" cy="1750"/>
          </a:xfrm>
        </p:grpSpPr>
        <p:sp>
          <p:nvSpPr>
            <p:cNvPr id="314" name="圆角矩形 313"/>
            <p:cNvSpPr/>
            <p:nvPr/>
          </p:nvSpPr>
          <p:spPr>
            <a:xfrm>
              <a:off x="765" y="664"/>
              <a:ext cx="8067"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7"/>
              <a:ext cx="9908" cy="1143"/>
              <a:chOff x="1043" y="1148"/>
              <a:chExt cx="7123" cy="822"/>
            </a:xfrm>
          </p:grpSpPr>
          <p:sp>
            <p:nvSpPr>
              <p:cNvPr id="310" name="TextBox 16"/>
              <p:cNvSpPr txBox="1"/>
              <p:nvPr/>
            </p:nvSpPr>
            <p:spPr>
              <a:xfrm>
                <a:off x="1942" y="1161"/>
                <a:ext cx="6224" cy="521"/>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如何做好日常自我健康管理</a:t>
                </a:r>
              </a:p>
            </p:txBody>
          </p:sp>
          <p:sp>
            <p:nvSpPr>
              <p:cNvPr id="311" name="TextBox 16"/>
              <p:cNvSpPr txBox="1"/>
              <p:nvPr/>
            </p:nvSpPr>
            <p:spPr>
              <a:xfrm>
                <a:off x="2002" y="1656"/>
                <a:ext cx="4265"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How to do daily self health management</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4</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72" name="组合 371"/>
          <p:cNvGrpSpPr/>
          <p:nvPr/>
        </p:nvGrpSpPr>
        <p:grpSpPr>
          <a:xfrm>
            <a:off x="5554980" y="2019935"/>
            <a:ext cx="5263515" cy="2990215"/>
            <a:chOff x="2614" y="3181"/>
            <a:chExt cx="8289" cy="4709"/>
          </a:xfrm>
        </p:grpSpPr>
        <p:grpSp>
          <p:nvGrpSpPr>
            <p:cNvPr id="316" name="组合 315"/>
            <p:cNvGrpSpPr/>
            <p:nvPr/>
          </p:nvGrpSpPr>
          <p:grpSpPr>
            <a:xfrm>
              <a:off x="2718" y="3253"/>
              <a:ext cx="8185" cy="4637"/>
              <a:chOff x="87" y="5933"/>
              <a:chExt cx="15710" cy="4637"/>
            </a:xfrm>
          </p:grpSpPr>
          <p:sp>
            <p:nvSpPr>
              <p:cNvPr id="307" name="矩形 306"/>
              <p:cNvSpPr/>
              <p:nvPr/>
            </p:nvSpPr>
            <p:spPr>
              <a:xfrm>
                <a:off x="1302" y="5933"/>
                <a:ext cx="14495" cy="594"/>
              </a:xfrm>
              <a:prstGeom prst="rect">
                <a:avLst/>
              </a:prstGeom>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了解哮喘发作的先兆表现和处理方法：</a:t>
                </a:r>
              </a:p>
            </p:txBody>
          </p:sp>
          <p:sp>
            <p:nvSpPr>
              <p:cNvPr id="309" name="矩形 308"/>
              <p:cNvSpPr/>
              <p:nvPr/>
            </p:nvSpPr>
            <p:spPr>
              <a:xfrm>
                <a:off x="87" y="6898"/>
                <a:ext cx="15589" cy="3672"/>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先兆表现一般是指患者在接触发病诱因或者过敏原后，出现的鼻腔发痒、流鼻涕、打喷嚏、咽痒、干咳、胸部紧缩感等等多个或者其中一个的表现。</a:t>
                </a: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如果有相关发作的经验，应该要尽快的避开过敏原，让自己冷静下来，不宜紧张走动。取下随身携带的备用药物进行吸入，缓解病情，这里要提醒的是，哮喘患者一定要随身携带药物，防备意外的发生。</a:t>
                </a:r>
              </a:p>
            </p:txBody>
          </p:sp>
        </p:grpSp>
        <p:sp>
          <p:nvSpPr>
            <p:cNvPr id="371" name="heart_160964"/>
            <p:cNvSpPr>
              <a:spLocks noChangeAspect="1"/>
            </p:cNvSpPr>
            <p:nvPr/>
          </p:nvSpPr>
          <p:spPr bwMode="auto">
            <a:xfrm>
              <a:off x="2614" y="3181"/>
              <a:ext cx="771" cy="726"/>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 name="connsiteX121" fmla="*/ 373273 h 605239"/>
                <a:gd name="connsiteY121" fmla="*/ 373273 h 605239"/>
                <a:gd name="connsiteX122" fmla="*/ 373273 h 605239"/>
                <a:gd name="connsiteY122" fmla="*/ 373273 h 605239"/>
                <a:gd name="connsiteX123" fmla="*/ 373273 h 605239"/>
                <a:gd name="connsiteY123" fmla="*/ 373273 h 605239"/>
                <a:gd name="connsiteX124" fmla="*/ 373273 h 605239"/>
                <a:gd name="connsiteY124" fmla="*/ 373273 h 605239"/>
                <a:gd name="connsiteX125" fmla="*/ 373273 h 605239"/>
                <a:gd name="connsiteY125"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606441" h="570522">
                  <a:moveTo>
                    <a:pt x="21409" y="379289"/>
                  </a:moveTo>
                  <a:cubicBezTo>
                    <a:pt x="28562" y="377359"/>
                    <a:pt x="36461" y="378164"/>
                    <a:pt x="43436" y="382191"/>
                  </a:cubicBezTo>
                  <a:lnTo>
                    <a:pt x="85853" y="406537"/>
                  </a:lnTo>
                  <a:lnTo>
                    <a:pt x="270702" y="512734"/>
                  </a:lnTo>
                  <a:lnTo>
                    <a:pt x="328682" y="512734"/>
                  </a:lnTo>
                  <a:lnTo>
                    <a:pt x="513721" y="512734"/>
                  </a:lnTo>
                  <a:lnTo>
                    <a:pt x="565817" y="512734"/>
                  </a:lnTo>
                  <a:cubicBezTo>
                    <a:pt x="573124" y="512734"/>
                    <a:pt x="579576" y="515387"/>
                    <a:pt x="584701" y="519839"/>
                  </a:cubicBezTo>
                  <a:cubicBezTo>
                    <a:pt x="590869" y="525145"/>
                    <a:pt x="594854" y="532913"/>
                    <a:pt x="594854" y="541628"/>
                  </a:cubicBezTo>
                  <a:cubicBezTo>
                    <a:pt x="594854" y="557638"/>
                    <a:pt x="581854" y="570522"/>
                    <a:pt x="565817" y="570522"/>
                  </a:cubicBezTo>
                  <a:lnTo>
                    <a:pt x="262921" y="570522"/>
                  </a:lnTo>
                  <a:cubicBezTo>
                    <a:pt x="257892" y="570522"/>
                    <a:pt x="252863" y="569196"/>
                    <a:pt x="248498" y="566733"/>
                  </a:cubicBezTo>
                  <a:lnTo>
                    <a:pt x="14494" y="432305"/>
                  </a:lnTo>
                  <a:cubicBezTo>
                    <a:pt x="640" y="424347"/>
                    <a:pt x="-4105" y="406632"/>
                    <a:pt x="3866" y="392801"/>
                  </a:cubicBezTo>
                  <a:cubicBezTo>
                    <a:pt x="7851" y="385885"/>
                    <a:pt x="14257" y="381220"/>
                    <a:pt x="21409" y="379289"/>
                  </a:cubicBezTo>
                  <a:close/>
                  <a:moveTo>
                    <a:pt x="141727" y="313389"/>
                  </a:moveTo>
                  <a:cubicBezTo>
                    <a:pt x="147709" y="314058"/>
                    <a:pt x="153657" y="315918"/>
                    <a:pt x="159231" y="319068"/>
                  </a:cubicBezTo>
                  <a:lnTo>
                    <a:pt x="303267" y="399701"/>
                  </a:lnTo>
                  <a:lnTo>
                    <a:pt x="422633" y="367865"/>
                  </a:lnTo>
                  <a:cubicBezTo>
                    <a:pt x="431457" y="365496"/>
                    <a:pt x="440851" y="365780"/>
                    <a:pt x="449485" y="368717"/>
                  </a:cubicBezTo>
                  <a:lnTo>
                    <a:pt x="574923" y="411166"/>
                  </a:lnTo>
                  <a:cubicBezTo>
                    <a:pt x="599214" y="419409"/>
                    <a:pt x="612213" y="445655"/>
                    <a:pt x="603958" y="469911"/>
                  </a:cubicBezTo>
                  <a:cubicBezTo>
                    <a:pt x="597411" y="489240"/>
                    <a:pt x="579383" y="501368"/>
                    <a:pt x="560026" y="501368"/>
                  </a:cubicBezTo>
                  <a:cubicBezTo>
                    <a:pt x="555092" y="501368"/>
                    <a:pt x="550063" y="500610"/>
                    <a:pt x="545129" y="498905"/>
                  </a:cubicBezTo>
                  <a:lnTo>
                    <a:pt x="432975" y="460910"/>
                  </a:lnTo>
                  <a:lnTo>
                    <a:pt x="308960" y="493978"/>
                  </a:lnTo>
                  <a:cubicBezTo>
                    <a:pt x="297289" y="497104"/>
                    <a:pt x="284859" y="495588"/>
                    <a:pt x="274327" y="489619"/>
                  </a:cubicBezTo>
                  <a:lnTo>
                    <a:pt x="113876" y="399796"/>
                  </a:lnTo>
                  <a:cubicBezTo>
                    <a:pt x="91578" y="387289"/>
                    <a:pt x="83608" y="359053"/>
                    <a:pt x="96133" y="336786"/>
                  </a:cubicBezTo>
                  <a:cubicBezTo>
                    <a:pt x="105526" y="320087"/>
                    <a:pt x="123780" y="311381"/>
                    <a:pt x="141727" y="313389"/>
                  </a:cubicBezTo>
                  <a:close/>
                  <a:moveTo>
                    <a:pt x="71341" y="211344"/>
                  </a:moveTo>
                  <a:cubicBezTo>
                    <a:pt x="100465" y="211344"/>
                    <a:pt x="124182" y="235024"/>
                    <a:pt x="124182" y="264198"/>
                  </a:cubicBezTo>
                  <a:cubicBezTo>
                    <a:pt x="124182" y="274996"/>
                    <a:pt x="120862" y="285131"/>
                    <a:pt x="115264" y="293466"/>
                  </a:cubicBezTo>
                  <a:cubicBezTo>
                    <a:pt x="107865" y="304643"/>
                    <a:pt x="96291" y="312694"/>
                    <a:pt x="82725" y="315725"/>
                  </a:cubicBezTo>
                  <a:cubicBezTo>
                    <a:pt x="79025" y="316483"/>
                    <a:pt x="75230" y="317051"/>
                    <a:pt x="71341" y="317051"/>
                  </a:cubicBezTo>
                  <a:cubicBezTo>
                    <a:pt x="42122" y="317051"/>
                    <a:pt x="18405" y="293371"/>
                    <a:pt x="18405" y="264198"/>
                  </a:cubicBezTo>
                  <a:cubicBezTo>
                    <a:pt x="18405" y="235024"/>
                    <a:pt x="42122" y="211344"/>
                    <a:pt x="71341" y="211344"/>
                  </a:cubicBezTo>
                  <a:close/>
                  <a:moveTo>
                    <a:pt x="475308" y="179871"/>
                  </a:moveTo>
                  <a:cubicBezTo>
                    <a:pt x="484137" y="179871"/>
                    <a:pt x="492206" y="183472"/>
                    <a:pt x="498092" y="189156"/>
                  </a:cubicBezTo>
                  <a:cubicBezTo>
                    <a:pt x="502269" y="193136"/>
                    <a:pt x="505307" y="198157"/>
                    <a:pt x="506921" y="203842"/>
                  </a:cubicBezTo>
                  <a:cubicBezTo>
                    <a:pt x="513281" y="205168"/>
                    <a:pt x="519167" y="208958"/>
                    <a:pt x="522679" y="215116"/>
                  </a:cubicBezTo>
                  <a:cubicBezTo>
                    <a:pt x="528945" y="226486"/>
                    <a:pt x="524958" y="240792"/>
                    <a:pt x="513566" y="247140"/>
                  </a:cubicBezTo>
                  <a:lnTo>
                    <a:pt x="451290" y="281911"/>
                  </a:lnTo>
                  <a:cubicBezTo>
                    <a:pt x="447587" y="283996"/>
                    <a:pt x="443695" y="284943"/>
                    <a:pt x="439708" y="284943"/>
                  </a:cubicBezTo>
                  <a:cubicBezTo>
                    <a:pt x="432113" y="284943"/>
                    <a:pt x="424708" y="281248"/>
                    <a:pt x="420151" y="274616"/>
                  </a:cubicBezTo>
                  <a:lnTo>
                    <a:pt x="404962" y="252162"/>
                  </a:lnTo>
                  <a:cubicBezTo>
                    <a:pt x="407715" y="251404"/>
                    <a:pt x="410468" y="250646"/>
                    <a:pt x="413126" y="249509"/>
                  </a:cubicBezTo>
                  <a:lnTo>
                    <a:pt x="449581" y="233307"/>
                  </a:lnTo>
                  <a:lnTo>
                    <a:pt x="466099" y="226012"/>
                  </a:lnTo>
                  <a:cubicBezTo>
                    <a:pt x="468757" y="227907"/>
                    <a:pt x="471795" y="229233"/>
                    <a:pt x="475308" y="229233"/>
                  </a:cubicBezTo>
                  <a:cubicBezTo>
                    <a:pt x="484326" y="229233"/>
                    <a:pt x="491636" y="221843"/>
                    <a:pt x="491636" y="212842"/>
                  </a:cubicBezTo>
                  <a:cubicBezTo>
                    <a:pt x="491636" y="203842"/>
                    <a:pt x="484326" y="196546"/>
                    <a:pt x="475308" y="196546"/>
                  </a:cubicBezTo>
                  <a:cubicBezTo>
                    <a:pt x="466954" y="196546"/>
                    <a:pt x="460403" y="202799"/>
                    <a:pt x="459359" y="210853"/>
                  </a:cubicBezTo>
                  <a:lnTo>
                    <a:pt x="442840" y="218148"/>
                  </a:lnTo>
                  <a:cubicBezTo>
                    <a:pt x="442556" y="216443"/>
                    <a:pt x="442271" y="214643"/>
                    <a:pt x="442271" y="212842"/>
                  </a:cubicBezTo>
                  <a:cubicBezTo>
                    <a:pt x="442271" y="208768"/>
                    <a:pt x="443125" y="204884"/>
                    <a:pt x="444454" y="201189"/>
                  </a:cubicBezTo>
                  <a:cubicBezTo>
                    <a:pt x="449201" y="188777"/>
                    <a:pt x="461163" y="179871"/>
                    <a:pt x="475308" y="179871"/>
                  </a:cubicBezTo>
                  <a:close/>
                  <a:moveTo>
                    <a:pt x="383154" y="154327"/>
                  </a:moveTo>
                  <a:lnTo>
                    <a:pt x="383249" y="154327"/>
                  </a:lnTo>
                  <a:cubicBezTo>
                    <a:pt x="390652" y="154422"/>
                    <a:pt x="397866" y="157643"/>
                    <a:pt x="402328" y="164274"/>
                  </a:cubicBezTo>
                  <a:lnTo>
                    <a:pt x="439821" y="219505"/>
                  </a:lnTo>
                  <a:lnTo>
                    <a:pt x="406314" y="234378"/>
                  </a:lnTo>
                  <a:cubicBezTo>
                    <a:pt x="392836" y="240346"/>
                    <a:pt x="377364" y="239115"/>
                    <a:pt x="364929" y="231062"/>
                  </a:cubicBezTo>
                  <a:cubicBezTo>
                    <a:pt x="354583" y="224336"/>
                    <a:pt x="348033" y="213726"/>
                    <a:pt x="346040" y="201979"/>
                  </a:cubicBezTo>
                  <a:cubicBezTo>
                    <a:pt x="367207" y="197621"/>
                    <a:pt x="383154" y="178958"/>
                    <a:pt x="383154" y="156506"/>
                  </a:cubicBezTo>
                  <a:close/>
                  <a:moveTo>
                    <a:pt x="306947" y="154256"/>
                  </a:moveTo>
                  <a:lnTo>
                    <a:pt x="353282" y="154256"/>
                  </a:lnTo>
                  <a:lnTo>
                    <a:pt x="366575" y="154256"/>
                  </a:lnTo>
                  <a:lnTo>
                    <a:pt x="366575" y="156438"/>
                  </a:lnTo>
                  <a:cubicBezTo>
                    <a:pt x="366575" y="172848"/>
                    <a:pt x="353187" y="186222"/>
                    <a:pt x="336761" y="186222"/>
                  </a:cubicBezTo>
                  <a:cubicBezTo>
                    <a:pt x="320335" y="186222"/>
                    <a:pt x="306947" y="172848"/>
                    <a:pt x="306947" y="156438"/>
                  </a:cubicBezTo>
                  <a:close/>
                  <a:moveTo>
                    <a:pt x="287030" y="154186"/>
                  </a:moveTo>
                  <a:lnTo>
                    <a:pt x="290351" y="154186"/>
                  </a:lnTo>
                  <a:lnTo>
                    <a:pt x="290351" y="156461"/>
                  </a:lnTo>
                  <a:cubicBezTo>
                    <a:pt x="290351" y="179586"/>
                    <a:pt x="307335" y="198541"/>
                    <a:pt x="329348" y="202142"/>
                  </a:cubicBezTo>
                  <a:cubicBezTo>
                    <a:pt x="331625" y="219486"/>
                    <a:pt x="340829" y="235218"/>
                    <a:pt x="355820" y="244980"/>
                  </a:cubicBezTo>
                  <a:cubicBezTo>
                    <a:pt x="365783" y="251425"/>
                    <a:pt x="377169" y="254742"/>
                    <a:pt x="388650" y="254742"/>
                  </a:cubicBezTo>
                  <a:cubicBezTo>
                    <a:pt x="393869" y="254742"/>
                    <a:pt x="398992" y="253794"/>
                    <a:pt x="404116" y="252467"/>
                  </a:cubicBezTo>
                  <a:lnTo>
                    <a:pt x="411232" y="285733"/>
                  </a:lnTo>
                  <a:lnTo>
                    <a:pt x="423662" y="344114"/>
                  </a:lnTo>
                  <a:cubicBezTo>
                    <a:pt x="421290" y="344493"/>
                    <a:pt x="418918" y="344872"/>
                    <a:pt x="416641" y="345440"/>
                  </a:cubicBezTo>
                  <a:lnTo>
                    <a:pt x="306386" y="374915"/>
                  </a:lnTo>
                  <a:lnTo>
                    <a:pt x="247084" y="341744"/>
                  </a:lnTo>
                  <a:lnTo>
                    <a:pt x="261696" y="273128"/>
                  </a:lnTo>
                  <a:lnTo>
                    <a:pt x="229435" y="331793"/>
                  </a:lnTo>
                  <a:lnTo>
                    <a:pt x="188256" y="308763"/>
                  </a:lnTo>
                  <a:lnTo>
                    <a:pt x="266725" y="166033"/>
                  </a:lnTo>
                  <a:cubicBezTo>
                    <a:pt x="270994" y="158451"/>
                    <a:pt x="278870" y="154376"/>
                    <a:pt x="287030" y="154186"/>
                  </a:cubicBezTo>
                  <a:close/>
                  <a:moveTo>
                    <a:pt x="283693" y="68449"/>
                  </a:moveTo>
                  <a:cubicBezTo>
                    <a:pt x="300493" y="72711"/>
                    <a:pt x="317768" y="75079"/>
                    <a:pt x="335138" y="75079"/>
                  </a:cubicBezTo>
                  <a:cubicBezTo>
                    <a:pt x="352508" y="75079"/>
                    <a:pt x="369783" y="72711"/>
                    <a:pt x="386583" y="68449"/>
                  </a:cubicBezTo>
                  <a:cubicBezTo>
                    <a:pt x="388861" y="74511"/>
                    <a:pt x="390285" y="81047"/>
                    <a:pt x="390285" y="87866"/>
                  </a:cubicBezTo>
                  <a:cubicBezTo>
                    <a:pt x="390285" y="97527"/>
                    <a:pt x="387532" y="106525"/>
                    <a:pt x="383166" y="114481"/>
                  </a:cubicBezTo>
                  <a:cubicBezTo>
                    <a:pt x="379085" y="121869"/>
                    <a:pt x="373485" y="128310"/>
                    <a:pt x="366556" y="133046"/>
                  </a:cubicBezTo>
                  <a:cubicBezTo>
                    <a:pt x="357633" y="139297"/>
                    <a:pt x="346813" y="142896"/>
                    <a:pt x="335138" y="142896"/>
                  </a:cubicBezTo>
                  <a:cubicBezTo>
                    <a:pt x="324792" y="142896"/>
                    <a:pt x="315205" y="139865"/>
                    <a:pt x="306948" y="135035"/>
                  </a:cubicBezTo>
                  <a:cubicBezTo>
                    <a:pt x="300398" y="131057"/>
                    <a:pt x="294703" y="125942"/>
                    <a:pt x="290337" y="119785"/>
                  </a:cubicBezTo>
                  <a:cubicBezTo>
                    <a:pt x="283883" y="110787"/>
                    <a:pt x="279991" y="99800"/>
                    <a:pt x="279991" y="87866"/>
                  </a:cubicBezTo>
                  <a:cubicBezTo>
                    <a:pt x="279991" y="81047"/>
                    <a:pt x="281415" y="74511"/>
                    <a:pt x="283693" y="68449"/>
                  </a:cubicBezTo>
                  <a:close/>
                  <a:moveTo>
                    <a:pt x="327642" y="17449"/>
                  </a:moveTo>
                  <a:lnTo>
                    <a:pt x="327642" y="23992"/>
                  </a:lnTo>
                  <a:lnTo>
                    <a:pt x="321095" y="23992"/>
                  </a:lnTo>
                  <a:lnTo>
                    <a:pt x="321095" y="38975"/>
                  </a:lnTo>
                  <a:lnTo>
                    <a:pt x="327642" y="38975"/>
                  </a:lnTo>
                  <a:lnTo>
                    <a:pt x="327642" y="45518"/>
                  </a:lnTo>
                  <a:lnTo>
                    <a:pt x="342540" y="45518"/>
                  </a:lnTo>
                  <a:lnTo>
                    <a:pt x="342540" y="38975"/>
                  </a:lnTo>
                  <a:lnTo>
                    <a:pt x="349088" y="38975"/>
                  </a:lnTo>
                  <a:lnTo>
                    <a:pt x="349088" y="23992"/>
                  </a:lnTo>
                  <a:lnTo>
                    <a:pt x="342540" y="23992"/>
                  </a:lnTo>
                  <a:lnTo>
                    <a:pt x="342540" y="17449"/>
                  </a:lnTo>
                  <a:close/>
                  <a:moveTo>
                    <a:pt x="294335" y="0"/>
                  </a:moveTo>
                  <a:cubicBezTo>
                    <a:pt x="294715" y="0"/>
                    <a:pt x="295094" y="0"/>
                    <a:pt x="295379" y="95"/>
                  </a:cubicBezTo>
                  <a:cubicBezTo>
                    <a:pt x="308379" y="3509"/>
                    <a:pt x="321759" y="5216"/>
                    <a:pt x="335139" y="5216"/>
                  </a:cubicBezTo>
                  <a:cubicBezTo>
                    <a:pt x="348518" y="5216"/>
                    <a:pt x="361803" y="3509"/>
                    <a:pt x="374898" y="95"/>
                  </a:cubicBezTo>
                  <a:cubicBezTo>
                    <a:pt x="375183" y="0"/>
                    <a:pt x="375563" y="0"/>
                    <a:pt x="375942" y="0"/>
                  </a:cubicBezTo>
                  <a:cubicBezTo>
                    <a:pt x="376606" y="0"/>
                    <a:pt x="377366" y="190"/>
                    <a:pt x="377935" y="569"/>
                  </a:cubicBezTo>
                  <a:cubicBezTo>
                    <a:pt x="378884" y="1043"/>
                    <a:pt x="379548" y="1992"/>
                    <a:pt x="379738" y="3035"/>
                  </a:cubicBezTo>
                  <a:cubicBezTo>
                    <a:pt x="382774" y="15457"/>
                    <a:pt x="385716" y="36415"/>
                    <a:pt x="388658" y="48648"/>
                  </a:cubicBezTo>
                  <a:cubicBezTo>
                    <a:pt x="389227" y="50734"/>
                    <a:pt x="387899" y="52915"/>
                    <a:pt x="385811" y="53484"/>
                  </a:cubicBezTo>
                  <a:cubicBezTo>
                    <a:pt x="369205" y="57941"/>
                    <a:pt x="352219" y="60122"/>
                    <a:pt x="335139" y="60122"/>
                  </a:cubicBezTo>
                  <a:cubicBezTo>
                    <a:pt x="318058" y="60122"/>
                    <a:pt x="301072" y="57941"/>
                    <a:pt x="284466" y="53484"/>
                  </a:cubicBezTo>
                  <a:cubicBezTo>
                    <a:pt x="282379" y="52915"/>
                    <a:pt x="281050" y="50734"/>
                    <a:pt x="281619" y="48648"/>
                  </a:cubicBezTo>
                  <a:cubicBezTo>
                    <a:pt x="284561" y="36415"/>
                    <a:pt x="287503" y="15457"/>
                    <a:pt x="290444" y="3035"/>
                  </a:cubicBezTo>
                  <a:cubicBezTo>
                    <a:pt x="290729" y="1992"/>
                    <a:pt x="291393" y="1043"/>
                    <a:pt x="292342" y="569"/>
                  </a:cubicBezTo>
                  <a:cubicBezTo>
                    <a:pt x="292912" y="190"/>
                    <a:pt x="293671" y="0"/>
                    <a:pt x="294335" y="0"/>
                  </a:cubicBezTo>
                  <a:close/>
                </a:path>
              </a:pathLst>
            </a:custGeom>
            <a:solidFill>
              <a:srgbClr val="3967A1"/>
            </a:solidFill>
            <a:ln>
              <a:noFill/>
            </a:ln>
          </p:spPr>
          <p:txBody>
            <a:bodyPr lIns="68580" tIns="34290" rIns="68580" bIns="34290"/>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374" name="图片 373"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373" name="图片 372" descr="14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69340" y="1343660"/>
            <a:ext cx="9144000"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74"/>
                                        </p:tgtEl>
                                        <p:attrNameLst>
                                          <p:attrName>style.visibility</p:attrName>
                                        </p:attrNameLst>
                                      </p:cBhvr>
                                      <p:to>
                                        <p:strVal val="visible"/>
                                      </p:to>
                                    </p:set>
                                    <p:animEffect transition="in" filter="dissolve">
                                      <p:cBhvr>
                                        <p:cTn id="12" dur="500"/>
                                        <p:tgtEl>
                                          <p:spTgt spid="374"/>
                                        </p:tgtEl>
                                      </p:cBhvr>
                                    </p:animEffect>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73"/>
                                        </p:tgtEl>
                                        <p:attrNameLst>
                                          <p:attrName>style.visibility</p:attrName>
                                        </p:attrNameLst>
                                      </p:cBhvr>
                                      <p:to>
                                        <p:strVal val="visible"/>
                                      </p:to>
                                    </p:set>
                                    <p:animEffect transition="in" filter="circle(in)">
                                      <p:cBhvr>
                                        <p:cTn id="17" dur="2000"/>
                                        <p:tgtEl>
                                          <p:spTgt spid="373"/>
                                        </p:tgtEl>
                                      </p:cBhvr>
                                    </p:animEffect>
                                  </p:childTnLst>
                                </p:cTn>
                              </p:par>
                            </p:childTnLst>
                          </p:cTn>
                        </p:par>
                      </p:childTnLst>
                    </p:cTn>
                  </p:par>
                  <p:par>
                    <p:cTn id="18" fill="hold" nodeType="clickPar">
                      <p:stCondLst>
                        <p:cond delay="indefinite"/>
                        <p:cond evt="onBegin" delay="0">
                          <p:tn val="17"/>
                        </p:cond>
                      </p:stCondLst>
                      <p:childTnLst>
                        <p:par>
                          <p:cTn id="19" fill="hold" nodeType="afterGroup">
                            <p:stCondLst>
                              <p:cond delay="0"/>
                            </p:stCondLst>
                            <p:childTnLst>
                              <p:par>
                                <p:cTn id="20" presetID="24" presetClass="entr" presetSubtype="0" fill="hold" nodeType="clickEffect">
                                  <p:stCondLst>
                                    <p:cond delay="0"/>
                                  </p:stCondLst>
                                  <p:childTnLst>
                                    <p:set>
                                      <p:cBhvr>
                                        <p:cTn id="21" dur="1" fill="hold">
                                          <p:stCondLst>
                                            <p:cond delay="0"/>
                                          </p:stCondLst>
                                        </p:cTn>
                                        <p:tgtEl>
                                          <p:spTgt spid="372"/>
                                        </p:tgtEl>
                                        <p:attrNameLst>
                                          <p:attrName>style.visibility</p:attrName>
                                        </p:attrNameLst>
                                      </p:cBhvr>
                                      <p:to>
                                        <p:strVal val="visible"/>
                                      </p:to>
                                    </p:set>
                                    <p:anim to="" calcmode="lin" valueType="num">
                                      <p:cBhvr>
                                        <p:cTn id="22" dur="1" fill="hold"/>
                                        <p:tgtEl>
                                          <p:spTgt spid="37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5" y="289560"/>
            <a:ext cx="6428436" cy="1111250"/>
            <a:chOff x="765" y="664"/>
            <a:chExt cx="10124" cy="1750"/>
          </a:xfrm>
        </p:grpSpPr>
        <p:sp>
          <p:nvSpPr>
            <p:cNvPr id="314" name="圆角矩形 313"/>
            <p:cNvSpPr/>
            <p:nvPr/>
          </p:nvSpPr>
          <p:spPr>
            <a:xfrm>
              <a:off x="765" y="664"/>
              <a:ext cx="8067"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7"/>
              <a:ext cx="9908" cy="1143"/>
              <a:chOff x="1043" y="1148"/>
              <a:chExt cx="7123" cy="822"/>
            </a:xfrm>
          </p:grpSpPr>
          <p:sp>
            <p:nvSpPr>
              <p:cNvPr id="310" name="TextBox 16"/>
              <p:cNvSpPr txBox="1"/>
              <p:nvPr/>
            </p:nvSpPr>
            <p:spPr>
              <a:xfrm>
                <a:off x="1942" y="1161"/>
                <a:ext cx="6224" cy="521"/>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如何做好日常自我健康管理</a:t>
                </a:r>
              </a:p>
            </p:txBody>
          </p:sp>
          <p:sp>
            <p:nvSpPr>
              <p:cNvPr id="311" name="TextBox 16"/>
              <p:cNvSpPr txBox="1"/>
              <p:nvPr/>
            </p:nvSpPr>
            <p:spPr>
              <a:xfrm>
                <a:off x="2002" y="1656"/>
                <a:ext cx="4265"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How to do daily self health management</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4</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70" name="组合 369"/>
          <p:cNvGrpSpPr/>
          <p:nvPr/>
        </p:nvGrpSpPr>
        <p:grpSpPr>
          <a:xfrm>
            <a:off x="1565912" y="1939926"/>
            <a:ext cx="7275057" cy="2995930"/>
            <a:chOff x="2566" y="3172"/>
            <a:chExt cx="11457" cy="4718"/>
          </a:xfrm>
        </p:grpSpPr>
        <p:grpSp>
          <p:nvGrpSpPr>
            <p:cNvPr id="316" name="组合 315"/>
            <p:cNvGrpSpPr/>
            <p:nvPr/>
          </p:nvGrpSpPr>
          <p:grpSpPr>
            <a:xfrm>
              <a:off x="2718" y="3253"/>
              <a:ext cx="11305" cy="4637"/>
              <a:chOff x="87" y="5933"/>
              <a:chExt cx="21698" cy="4637"/>
            </a:xfrm>
          </p:grpSpPr>
          <p:sp>
            <p:nvSpPr>
              <p:cNvPr id="307" name="矩形 306"/>
              <p:cNvSpPr/>
              <p:nvPr/>
            </p:nvSpPr>
            <p:spPr>
              <a:xfrm>
                <a:off x="1302" y="5933"/>
                <a:ext cx="14495" cy="594"/>
              </a:xfrm>
              <a:prstGeom prst="rect">
                <a:avLst/>
              </a:prstGeom>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掌握哮喘急性发作时的紧急处理方法：</a:t>
                </a:r>
              </a:p>
            </p:txBody>
          </p:sp>
          <p:sp>
            <p:nvSpPr>
              <p:cNvPr id="309" name="矩形 308"/>
              <p:cNvSpPr/>
              <p:nvPr/>
            </p:nvSpPr>
            <p:spPr>
              <a:xfrm>
                <a:off x="87" y="6898"/>
                <a:ext cx="21698" cy="3672"/>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哮喘患者需要知道，如果周围没有人，而病情突然发作时该如何处理。毕竟总有独处的时候。一般建议有自备简易呼气峰流量仪的患者，可以自测并记录下来。此外病情发作时应该要及时使用药物，按照病情需求跟用药指示来用药。</a:t>
                </a:r>
              </a:p>
              <a:p>
                <a:pPr algn="l">
                  <a:lnSpc>
                    <a:spcPct val="150000"/>
                  </a:lnSpc>
                </a:pPr>
                <a:endPar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endParaRP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哮喘患者跟家属，最好是都要接受跟掌握哮喘防治知识教育，这可能会直接影响到哮喘的发生和治疗效果。没有掌握好防治措施跟不懂你自我急救处理的哮喘患者，在发病后很容易危害到生命安全，增加猝死的概率。</a:t>
                </a:r>
              </a:p>
            </p:txBody>
          </p:sp>
        </p:grpSp>
        <p:sp>
          <p:nvSpPr>
            <p:cNvPr id="369" name="heart_160964"/>
            <p:cNvSpPr>
              <a:spLocks noChangeAspect="1"/>
            </p:cNvSpPr>
            <p:nvPr/>
          </p:nvSpPr>
          <p:spPr bwMode="auto">
            <a:xfrm>
              <a:off x="2566" y="3172"/>
              <a:ext cx="797" cy="655"/>
            </a:xfrm>
            <a:custGeom>
              <a:avLst/>
              <a:gdLst>
                <a:gd name="connsiteX0" fmla="*/ 479704 w 608344"/>
                <a:gd name="connsiteY0" fmla="*/ 392930 h 499484"/>
                <a:gd name="connsiteX1" fmla="*/ 533052 w 608344"/>
                <a:gd name="connsiteY1" fmla="*/ 446207 h 499484"/>
                <a:gd name="connsiteX2" fmla="*/ 479704 w 608344"/>
                <a:gd name="connsiteY2" fmla="*/ 499484 h 499484"/>
                <a:gd name="connsiteX3" fmla="*/ 426356 w 608344"/>
                <a:gd name="connsiteY3" fmla="*/ 446207 h 499484"/>
                <a:gd name="connsiteX4" fmla="*/ 479704 w 608344"/>
                <a:gd name="connsiteY4" fmla="*/ 392930 h 499484"/>
                <a:gd name="connsiteX5" fmla="*/ 104084 w 608344"/>
                <a:gd name="connsiteY5" fmla="*/ 392930 h 499484"/>
                <a:gd name="connsiteX6" fmla="*/ 157432 w 608344"/>
                <a:gd name="connsiteY6" fmla="*/ 446207 h 499484"/>
                <a:gd name="connsiteX7" fmla="*/ 104084 w 608344"/>
                <a:gd name="connsiteY7" fmla="*/ 499484 h 499484"/>
                <a:gd name="connsiteX8" fmla="*/ 50736 w 608344"/>
                <a:gd name="connsiteY8" fmla="*/ 446207 h 499484"/>
                <a:gd name="connsiteX9" fmla="*/ 104084 w 608344"/>
                <a:gd name="connsiteY9" fmla="*/ 392930 h 499484"/>
                <a:gd name="connsiteX10" fmla="*/ 412074 w 608344"/>
                <a:gd name="connsiteY10" fmla="*/ 216587 h 499484"/>
                <a:gd name="connsiteX11" fmla="*/ 439248 w 608344"/>
                <a:gd name="connsiteY11" fmla="*/ 216587 h 499484"/>
                <a:gd name="connsiteX12" fmla="*/ 439248 w 608344"/>
                <a:gd name="connsiteY12" fmla="*/ 250535 h 499484"/>
                <a:gd name="connsiteX13" fmla="*/ 474058 w 608344"/>
                <a:gd name="connsiteY13" fmla="*/ 250535 h 499484"/>
                <a:gd name="connsiteX14" fmla="*/ 474058 w 608344"/>
                <a:gd name="connsiteY14" fmla="*/ 277649 h 499484"/>
                <a:gd name="connsiteX15" fmla="*/ 439248 w 608344"/>
                <a:gd name="connsiteY15" fmla="*/ 277649 h 499484"/>
                <a:gd name="connsiteX16" fmla="*/ 439248 w 608344"/>
                <a:gd name="connsiteY16" fmla="*/ 311709 h 499484"/>
                <a:gd name="connsiteX17" fmla="*/ 412074 w 608344"/>
                <a:gd name="connsiteY17" fmla="*/ 311709 h 499484"/>
                <a:gd name="connsiteX18" fmla="*/ 412074 w 608344"/>
                <a:gd name="connsiteY18" fmla="*/ 277649 h 499484"/>
                <a:gd name="connsiteX19" fmla="*/ 378724 w 608344"/>
                <a:gd name="connsiteY19" fmla="*/ 277649 h 499484"/>
                <a:gd name="connsiteX20" fmla="*/ 378724 w 608344"/>
                <a:gd name="connsiteY20" fmla="*/ 250535 h 499484"/>
                <a:gd name="connsiteX21" fmla="*/ 412074 w 608344"/>
                <a:gd name="connsiteY21" fmla="*/ 250535 h 499484"/>
                <a:gd name="connsiteX22" fmla="*/ 156098 w 608344"/>
                <a:gd name="connsiteY22" fmla="*/ 216557 h 499484"/>
                <a:gd name="connsiteX23" fmla="*/ 124452 w 608344"/>
                <a:gd name="connsiteY23" fmla="*/ 233592 h 499484"/>
                <a:gd name="connsiteX24" fmla="*/ 87868 w 608344"/>
                <a:gd name="connsiteY24" fmla="*/ 272145 h 499484"/>
                <a:gd name="connsiteX25" fmla="*/ 95162 w 608344"/>
                <a:gd name="connsiteY25" fmla="*/ 289180 h 499484"/>
                <a:gd name="connsiteX26" fmla="*/ 148018 w 608344"/>
                <a:gd name="connsiteY26" fmla="*/ 289180 h 499484"/>
                <a:gd name="connsiteX27" fmla="*/ 171472 w 608344"/>
                <a:gd name="connsiteY27" fmla="*/ 265757 h 499484"/>
                <a:gd name="connsiteX28" fmla="*/ 171472 w 608344"/>
                <a:gd name="connsiteY28" fmla="*/ 239980 h 499484"/>
                <a:gd name="connsiteX29" fmla="*/ 156098 w 608344"/>
                <a:gd name="connsiteY29" fmla="*/ 216557 h 499484"/>
                <a:gd name="connsiteX30" fmla="*/ 381884 w 608344"/>
                <a:gd name="connsiteY30" fmla="*/ 171951 h 499484"/>
                <a:gd name="connsiteX31" fmla="*/ 322632 w 608344"/>
                <a:gd name="connsiteY31" fmla="*/ 231126 h 499484"/>
                <a:gd name="connsiteX32" fmla="*/ 343617 w 608344"/>
                <a:gd name="connsiteY32" fmla="*/ 276292 h 499484"/>
                <a:gd name="connsiteX33" fmla="*/ 343505 w 608344"/>
                <a:gd name="connsiteY33" fmla="*/ 276292 h 499484"/>
                <a:gd name="connsiteX34" fmla="*/ 427558 w 608344"/>
                <a:gd name="connsiteY34" fmla="*/ 356200 h 499484"/>
                <a:gd name="connsiteX35" fmla="*/ 509142 w 608344"/>
                <a:gd name="connsiteY35" fmla="*/ 276292 h 499484"/>
                <a:gd name="connsiteX36" fmla="*/ 530014 w 608344"/>
                <a:gd name="connsiteY36" fmla="*/ 231126 h 499484"/>
                <a:gd name="connsiteX37" fmla="*/ 470762 w 608344"/>
                <a:gd name="connsiteY37" fmla="*/ 171951 h 499484"/>
                <a:gd name="connsiteX38" fmla="*/ 426323 w 608344"/>
                <a:gd name="connsiteY38" fmla="*/ 192125 h 499484"/>
                <a:gd name="connsiteX39" fmla="*/ 381884 w 608344"/>
                <a:gd name="connsiteY39" fmla="*/ 171951 h 499484"/>
                <a:gd name="connsiteX40" fmla="*/ 247445 w 608344"/>
                <a:gd name="connsiteY40" fmla="*/ 71646 h 499484"/>
                <a:gd name="connsiteX41" fmla="*/ 285712 w 608344"/>
                <a:gd name="connsiteY41" fmla="*/ 99328 h 499484"/>
                <a:gd name="connsiteX42" fmla="*/ 561324 w 608344"/>
                <a:gd name="connsiteY42" fmla="*/ 99328 h 499484"/>
                <a:gd name="connsiteX43" fmla="*/ 608344 w 608344"/>
                <a:gd name="connsiteY43" fmla="*/ 146287 h 499484"/>
                <a:gd name="connsiteX44" fmla="*/ 608344 w 608344"/>
                <a:gd name="connsiteY44" fmla="*/ 378502 h 499484"/>
                <a:gd name="connsiteX45" fmla="*/ 574790 w 608344"/>
                <a:gd name="connsiteY45" fmla="*/ 425461 h 499484"/>
                <a:gd name="connsiteX46" fmla="*/ 541349 w 608344"/>
                <a:gd name="connsiteY46" fmla="*/ 425461 h 499484"/>
                <a:gd name="connsiteX47" fmla="*/ 480301 w 608344"/>
                <a:gd name="connsiteY47" fmla="*/ 380744 h 499484"/>
                <a:gd name="connsiteX48" fmla="*/ 419141 w 608344"/>
                <a:gd name="connsiteY48" fmla="*/ 425461 h 499484"/>
                <a:gd name="connsiteX49" fmla="*/ 201659 w 608344"/>
                <a:gd name="connsiteY49" fmla="*/ 425461 h 499484"/>
                <a:gd name="connsiteX50" fmla="*/ 169676 w 608344"/>
                <a:gd name="connsiteY50" fmla="*/ 425461 h 499484"/>
                <a:gd name="connsiteX51" fmla="*/ 165637 w 608344"/>
                <a:gd name="connsiteY51" fmla="*/ 425461 h 499484"/>
                <a:gd name="connsiteX52" fmla="*/ 104589 w 608344"/>
                <a:gd name="connsiteY52" fmla="*/ 380744 h 499484"/>
                <a:gd name="connsiteX53" fmla="*/ 43541 w 608344"/>
                <a:gd name="connsiteY53" fmla="*/ 425461 h 499484"/>
                <a:gd name="connsiteX54" fmla="*/ 21771 w 608344"/>
                <a:gd name="connsiteY54" fmla="*/ 425461 h 499484"/>
                <a:gd name="connsiteX55" fmla="*/ 0 w 608344"/>
                <a:gd name="connsiteY55" fmla="*/ 378502 h 499484"/>
                <a:gd name="connsiteX56" fmla="*/ 0 w 608344"/>
                <a:gd name="connsiteY56" fmla="*/ 357321 h 499484"/>
                <a:gd name="connsiteX57" fmla="*/ 30748 w 608344"/>
                <a:gd name="connsiteY57" fmla="*/ 274947 h 499484"/>
                <a:gd name="connsiteX58" fmla="*/ 93030 w 608344"/>
                <a:gd name="connsiteY58" fmla="*/ 203108 h 499484"/>
                <a:gd name="connsiteX59" fmla="*/ 146784 w 608344"/>
                <a:gd name="connsiteY59" fmla="*/ 167581 h 499484"/>
                <a:gd name="connsiteX60" fmla="*/ 169676 w 608344"/>
                <a:gd name="connsiteY60" fmla="*/ 167581 h 499484"/>
                <a:gd name="connsiteX61" fmla="*/ 169676 w 608344"/>
                <a:gd name="connsiteY61" fmla="*/ 133510 h 499484"/>
                <a:gd name="connsiteX62" fmla="*/ 189427 w 608344"/>
                <a:gd name="connsiteY62" fmla="*/ 99328 h 499484"/>
                <a:gd name="connsiteX63" fmla="*/ 209066 w 608344"/>
                <a:gd name="connsiteY63" fmla="*/ 99328 h 499484"/>
                <a:gd name="connsiteX64" fmla="*/ 247445 w 608344"/>
                <a:gd name="connsiteY64" fmla="*/ 71646 h 499484"/>
                <a:gd name="connsiteX65" fmla="*/ 338935 w 608344"/>
                <a:gd name="connsiteY65" fmla="*/ 38132 h 499484"/>
                <a:gd name="connsiteX66" fmla="*/ 346682 w 608344"/>
                <a:gd name="connsiteY66" fmla="*/ 41046 h 499484"/>
                <a:gd name="connsiteX67" fmla="*/ 343763 w 608344"/>
                <a:gd name="connsiteY67" fmla="*/ 48780 h 499484"/>
                <a:gd name="connsiteX68" fmla="*/ 294249 w 608344"/>
                <a:gd name="connsiteY68" fmla="*/ 71198 h 499484"/>
                <a:gd name="connsiteX69" fmla="*/ 291892 w 608344"/>
                <a:gd name="connsiteY69" fmla="*/ 71646 h 499484"/>
                <a:gd name="connsiteX70" fmla="*/ 286502 w 608344"/>
                <a:gd name="connsiteY70" fmla="*/ 68171 h 499484"/>
                <a:gd name="connsiteX71" fmla="*/ 289421 w 608344"/>
                <a:gd name="connsiteY71" fmla="*/ 60437 h 499484"/>
                <a:gd name="connsiteX72" fmla="*/ 159812 w 608344"/>
                <a:gd name="connsiteY72" fmla="*/ 38132 h 499484"/>
                <a:gd name="connsiteX73" fmla="*/ 209269 w 608344"/>
                <a:gd name="connsiteY73" fmla="*/ 60437 h 499484"/>
                <a:gd name="connsiteX74" fmla="*/ 212185 w 608344"/>
                <a:gd name="connsiteY74" fmla="*/ 68171 h 499484"/>
                <a:gd name="connsiteX75" fmla="*/ 206802 w 608344"/>
                <a:gd name="connsiteY75" fmla="*/ 71646 h 499484"/>
                <a:gd name="connsiteX76" fmla="*/ 204335 w 608344"/>
                <a:gd name="connsiteY76" fmla="*/ 71198 h 499484"/>
                <a:gd name="connsiteX77" fmla="*/ 154990 w 608344"/>
                <a:gd name="connsiteY77" fmla="*/ 48780 h 499484"/>
                <a:gd name="connsiteX78" fmla="*/ 152074 w 608344"/>
                <a:gd name="connsiteY78" fmla="*/ 41046 h 499484"/>
                <a:gd name="connsiteX79" fmla="*/ 159812 w 608344"/>
                <a:gd name="connsiteY79" fmla="*/ 38132 h 499484"/>
                <a:gd name="connsiteX80" fmla="*/ 309038 w 608344"/>
                <a:gd name="connsiteY80" fmla="*/ 1517 h 499484"/>
                <a:gd name="connsiteX81" fmla="*/ 309374 w 608344"/>
                <a:gd name="connsiteY81" fmla="*/ 9814 h 499484"/>
                <a:gd name="connsiteX82" fmla="*/ 272704 w 608344"/>
                <a:gd name="connsiteY82" fmla="*/ 49841 h 499484"/>
                <a:gd name="connsiteX83" fmla="*/ 268443 w 608344"/>
                <a:gd name="connsiteY83" fmla="*/ 51747 h 499484"/>
                <a:gd name="connsiteX84" fmla="*/ 264406 w 608344"/>
                <a:gd name="connsiteY84" fmla="*/ 50177 h 499484"/>
                <a:gd name="connsiteX85" fmla="*/ 264070 w 608344"/>
                <a:gd name="connsiteY85" fmla="*/ 41880 h 499484"/>
                <a:gd name="connsiteX86" fmla="*/ 300739 w 608344"/>
                <a:gd name="connsiteY86" fmla="*/ 1854 h 499484"/>
                <a:gd name="connsiteX87" fmla="*/ 309038 w 608344"/>
                <a:gd name="connsiteY87" fmla="*/ 1517 h 499484"/>
                <a:gd name="connsiteX88" fmla="*/ 200444 w 608344"/>
                <a:gd name="connsiteY88" fmla="*/ 1517 h 499484"/>
                <a:gd name="connsiteX89" fmla="*/ 208743 w 608344"/>
                <a:gd name="connsiteY89" fmla="*/ 1966 h 499484"/>
                <a:gd name="connsiteX90" fmla="*/ 245412 w 608344"/>
                <a:gd name="connsiteY90" fmla="*/ 41880 h 499484"/>
                <a:gd name="connsiteX91" fmla="*/ 244964 w 608344"/>
                <a:gd name="connsiteY91" fmla="*/ 50177 h 499484"/>
                <a:gd name="connsiteX92" fmla="*/ 241039 w 608344"/>
                <a:gd name="connsiteY92" fmla="*/ 51747 h 499484"/>
                <a:gd name="connsiteX93" fmla="*/ 236665 w 608344"/>
                <a:gd name="connsiteY93" fmla="*/ 49841 h 499484"/>
                <a:gd name="connsiteX94" fmla="*/ 200108 w 608344"/>
                <a:gd name="connsiteY94" fmla="*/ 9814 h 499484"/>
                <a:gd name="connsiteX95" fmla="*/ 200444 w 608344"/>
                <a:gd name="connsiteY95" fmla="*/ 1517 h 499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608344" h="499484">
                  <a:moveTo>
                    <a:pt x="479704" y="392930"/>
                  </a:moveTo>
                  <a:cubicBezTo>
                    <a:pt x="509167" y="392930"/>
                    <a:pt x="533052" y="416783"/>
                    <a:pt x="533052" y="446207"/>
                  </a:cubicBezTo>
                  <a:cubicBezTo>
                    <a:pt x="533052" y="475631"/>
                    <a:pt x="509167" y="499484"/>
                    <a:pt x="479704" y="499484"/>
                  </a:cubicBezTo>
                  <a:cubicBezTo>
                    <a:pt x="450241" y="499484"/>
                    <a:pt x="426356" y="475631"/>
                    <a:pt x="426356" y="446207"/>
                  </a:cubicBezTo>
                  <a:cubicBezTo>
                    <a:pt x="426356" y="416783"/>
                    <a:pt x="450241" y="392930"/>
                    <a:pt x="479704" y="392930"/>
                  </a:cubicBezTo>
                  <a:close/>
                  <a:moveTo>
                    <a:pt x="104084" y="392930"/>
                  </a:moveTo>
                  <a:cubicBezTo>
                    <a:pt x="133547" y="392930"/>
                    <a:pt x="157432" y="416783"/>
                    <a:pt x="157432" y="446207"/>
                  </a:cubicBezTo>
                  <a:cubicBezTo>
                    <a:pt x="157432" y="475631"/>
                    <a:pt x="133547" y="499484"/>
                    <a:pt x="104084" y="499484"/>
                  </a:cubicBezTo>
                  <a:cubicBezTo>
                    <a:pt x="74621" y="499484"/>
                    <a:pt x="50736" y="475631"/>
                    <a:pt x="50736" y="446207"/>
                  </a:cubicBezTo>
                  <a:cubicBezTo>
                    <a:pt x="50736" y="416783"/>
                    <a:pt x="74621" y="392930"/>
                    <a:pt x="104084" y="392930"/>
                  </a:cubicBezTo>
                  <a:close/>
                  <a:moveTo>
                    <a:pt x="412074" y="216587"/>
                  </a:moveTo>
                  <a:lnTo>
                    <a:pt x="439248" y="216587"/>
                  </a:lnTo>
                  <a:lnTo>
                    <a:pt x="439248" y="250535"/>
                  </a:lnTo>
                  <a:lnTo>
                    <a:pt x="474058" y="250535"/>
                  </a:lnTo>
                  <a:lnTo>
                    <a:pt x="474058" y="277649"/>
                  </a:lnTo>
                  <a:lnTo>
                    <a:pt x="439248" y="277649"/>
                  </a:lnTo>
                  <a:lnTo>
                    <a:pt x="439248" y="311709"/>
                  </a:lnTo>
                  <a:lnTo>
                    <a:pt x="412074" y="311709"/>
                  </a:lnTo>
                  <a:lnTo>
                    <a:pt x="412074" y="277649"/>
                  </a:lnTo>
                  <a:lnTo>
                    <a:pt x="378724" y="277649"/>
                  </a:lnTo>
                  <a:lnTo>
                    <a:pt x="378724" y="250535"/>
                  </a:lnTo>
                  <a:lnTo>
                    <a:pt x="412074" y="250535"/>
                  </a:lnTo>
                  <a:close/>
                  <a:moveTo>
                    <a:pt x="156098" y="216557"/>
                  </a:moveTo>
                  <a:cubicBezTo>
                    <a:pt x="147569" y="216557"/>
                    <a:pt x="133429" y="224178"/>
                    <a:pt x="124452" y="233592"/>
                  </a:cubicBezTo>
                  <a:lnTo>
                    <a:pt x="87868" y="272145"/>
                  </a:lnTo>
                  <a:cubicBezTo>
                    <a:pt x="78891" y="281559"/>
                    <a:pt x="82145" y="289180"/>
                    <a:pt x="95162" y="289180"/>
                  </a:cubicBezTo>
                  <a:lnTo>
                    <a:pt x="148018" y="289180"/>
                  </a:lnTo>
                  <a:cubicBezTo>
                    <a:pt x="160923" y="289180"/>
                    <a:pt x="171472" y="278645"/>
                    <a:pt x="171472" y="265757"/>
                  </a:cubicBezTo>
                  <a:lnTo>
                    <a:pt x="171472" y="239980"/>
                  </a:lnTo>
                  <a:cubicBezTo>
                    <a:pt x="171472" y="227091"/>
                    <a:pt x="164627" y="216557"/>
                    <a:pt x="156098" y="216557"/>
                  </a:cubicBezTo>
                  <a:close/>
                  <a:moveTo>
                    <a:pt x="381884" y="171951"/>
                  </a:moveTo>
                  <a:cubicBezTo>
                    <a:pt x="349116" y="171951"/>
                    <a:pt x="322632" y="198513"/>
                    <a:pt x="322632" y="231126"/>
                  </a:cubicBezTo>
                  <a:cubicBezTo>
                    <a:pt x="322632" y="249282"/>
                    <a:pt x="330824" y="265421"/>
                    <a:pt x="343617" y="276292"/>
                  </a:cubicBezTo>
                  <a:lnTo>
                    <a:pt x="343505" y="276292"/>
                  </a:lnTo>
                  <a:lnTo>
                    <a:pt x="427558" y="356200"/>
                  </a:lnTo>
                  <a:lnTo>
                    <a:pt x="509142" y="276292"/>
                  </a:lnTo>
                  <a:cubicBezTo>
                    <a:pt x="521935" y="265421"/>
                    <a:pt x="530014" y="249282"/>
                    <a:pt x="530014" y="231126"/>
                  </a:cubicBezTo>
                  <a:cubicBezTo>
                    <a:pt x="530014" y="198513"/>
                    <a:pt x="503531" y="171951"/>
                    <a:pt x="470762" y="171951"/>
                  </a:cubicBezTo>
                  <a:cubicBezTo>
                    <a:pt x="453032" y="171951"/>
                    <a:pt x="437209" y="179797"/>
                    <a:pt x="426323" y="192125"/>
                  </a:cubicBezTo>
                  <a:cubicBezTo>
                    <a:pt x="415438" y="179797"/>
                    <a:pt x="399615" y="171951"/>
                    <a:pt x="381884" y="171951"/>
                  </a:cubicBezTo>
                  <a:close/>
                  <a:moveTo>
                    <a:pt x="247445" y="71646"/>
                  </a:moveTo>
                  <a:cubicBezTo>
                    <a:pt x="265288" y="71646"/>
                    <a:pt x="280325" y="83302"/>
                    <a:pt x="285712" y="99328"/>
                  </a:cubicBezTo>
                  <a:lnTo>
                    <a:pt x="561324" y="99328"/>
                  </a:lnTo>
                  <a:cubicBezTo>
                    <a:pt x="587247" y="99328"/>
                    <a:pt x="608344" y="120398"/>
                    <a:pt x="608344" y="146287"/>
                  </a:cubicBezTo>
                  <a:lnTo>
                    <a:pt x="608344" y="378502"/>
                  </a:lnTo>
                  <a:cubicBezTo>
                    <a:pt x="608344" y="404503"/>
                    <a:pt x="593307" y="425461"/>
                    <a:pt x="574790" y="425461"/>
                  </a:cubicBezTo>
                  <a:lnTo>
                    <a:pt x="541349" y="425461"/>
                  </a:lnTo>
                  <a:cubicBezTo>
                    <a:pt x="533157" y="399572"/>
                    <a:pt x="508917" y="380744"/>
                    <a:pt x="480301" y="380744"/>
                  </a:cubicBezTo>
                  <a:cubicBezTo>
                    <a:pt x="451573" y="380744"/>
                    <a:pt x="427333" y="399572"/>
                    <a:pt x="419141" y="425461"/>
                  </a:cubicBezTo>
                  <a:lnTo>
                    <a:pt x="201659" y="425461"/>
                  </a:lnTo>
                  <a:lnTo>
                    <a:pt x="169676" y="425461"/>
                  </a:lnTo>
                  <a:lnTo>
                    <a:pt x="165637" y="425461"/>
                  </a:lnTo>
                  <a:cubicBezTo>
                    <a:pt x="157557" y="399572"/>
                    <a:pt x="133205" y="380744"/>
                    <a:pt x="104589" y="380744"/>
                  </a:cubicBezTo>
                  <a:cubicBezTo>
                    <a:pt x="75973" y="380744"/>
                    <a:pt x="51621" y="399572"/>
                    <a:pt x="43541" y="425461"/>
                  </a:cubicBezTo>
                  <a:lnTo>
                    <a:pt x="21771" y="425461"/>
                  </a:lnTo>
                  <a:cubicBezTo>
                    <a:pt x="9763" y="425461"/>
                    <a:pt x="0" y="404503"/>
                    <a:pt x="0" y="378502"/>
                  </a:cubicBezTo>
                  <a:lnTo>
                    <a:pt x="0" y="357321"/>
                  </a:lnTo>
                  <a:cubicBezTo>
                    <a:pt x="0" y="331432"/>
                    <a:pt x="13803" y="294560"/>
                    <a:pt x="30748" y="274947"/>
                  </a:cubicBezTo>
                  <a:lnTo>
                    <a:pt x="93030" y="203108"/>
                  </a:lnTo>
                  <a:cubicBezTo>
                    <a:pt x="109975" y="183495"/>
                    <a:pt x="134103" y="167581"/>
                    <a:pt x="146784" y="167581"/>
                  </a:cubicBezTo>
                  <a:lnTo>
                    <a:pt x="169676" y="167581"/>
                  </a:lnTo>
                  <a:lnTo>
                    <a:pt x="169676" y="133510"/>
                  </a:lnTo>
                  <a:cubicBezTo>
                    <a:pt x="169676" y="114682"/>
                    <a:pt x="178542" y="99328"/>
                    <a:pt x="189427" y="99328"/>
                  </a:cubicBezTo>
                  <a:lnTo>
                    <a:pt x="209066" y="99328"/>
                  </a:lnTo>
                  <a:cubicBezTo>
                    <a:pt x="214452" y="83302"/>
                    <a:pt x="229490" y="71646"/>
                    <a:pt x="247445" y="71646"/>
                  </a:cubicBezTo>
                  <a:close/>
                  <a:moveTo>
                    <a:pt x="338935" y="38132"/>
                  </a:moveTo>
                  <a:cubicBezTo>
                    <a:pt x="341854" y="36787"/>
                    <a:pt x="345334" y="38020"/>
                    <a:pt x="346682" y="41046"/>
                  </a:cubicBezTo>
                  <a:cubicBezTo>
                    <a:pt x="348029" y="43961"/>
                    <a:pt x="346682" y="47435"/>
                    <a:pt x="343763" y="48780"/>
                  </a:cubicBezTo>
                  <a:lnTo>
                    <a:pt x="294249" y="71198"/>
                  </a:lnTo>
                  <a:cubicBezTo>
                    <a:pt x="293463" y="71534"/>
                    <a:pt x="292677" y="71646"/>
                    <a:pt x="291892" y="71646"/>
                  </a:cubicBezTo>
                  <a:cubicBezTo>
                    <a:pt x="289646" y="71646"/>
                    <a:pt x="287513" y="70413"/>
                    <a:pt x="286502" y="68171"/>
                  </a:cubicBezTo>
                  <a:cubicBezTo>
                    <a:pt x="285155" y="65257"/>
                    <a:pt x="286502" y="61782"/>
                    <a:pt x="289421" y="60437"/>
                  </a:cubicBezTo>
                  <a:close/>
                  <a:moveTo>
                    <a:pt x="159812" y="38132"/>
                  </a:moveTo>
                  <a:lnTo>
                    <a:pt x="209269" y="60437"/>
                  </a:lnTo>
                  <a:cubicBezTo>
                    <a:pt x="212185" y="61782"/>
                    <a:pt x="213531" y="65257"/>
                    <a:pt x="212185" y="68171"/>
                  </a:cubicBezTo>
                  <a:cubicBezTo>
                    <a:pt x="211176" y="70413"/>
                    <a:pt x="209045" y="71646"/>
                    <a:pt x="206802" y="71646"/>
                  </a:cubicBezTo>
                  <a:cubicBezTo>
                    <a:pt x="206017" y="71646"/>
                    <a:pt x="205232" y="71534"/>
                    <a:pt x="204335" y="71198"/>
                  </a:cubicBezTo>
                  <a:lnTo>
                    <a:pt x="154990" y="48780"/>
                  </a:lnTo>
                  <a:cubicBezTo>
                    <a:pt x="152074" y="47435"/>
                    <a:pt x="150728" y="43961"/>
                    <a:pt x="152074" y="41046"/>
                  </a:cubicBezTo>
                  <a:cubicBezTo>
                    <a:pt x="153420" y="38020"/>
                    <a:pt x="156896" y="36787"/>
                    <a:pt x="159812" y="38132"/>
                  </a:cubicBezTo>
                  <a:close/>
                  <a:moveTo>
                    <a:pt x="309038" y="1517"/>
                  </a:moveTo>
                  <a:cubicBezTo>
                    <a:pt x="311393" y="3760"/>
                    <a:pt x="311617" y="7460"/>
                    <a:pt x="309374" y="9814"/>
                  </a:cubicBezTo>
                  <a:lnTo>
                    <a:pt x="272704" y="49841"/>
                  </a:lnTo>
                  <a:cubicBezTo>
                    <a:pt x="271583" y="51074"/>
                    <a:pt x="270013" y="51747"/>
                    <a:pt x="268443" y="51747"/>
                  </a:cubicBezTo>
                  <a:cubicBezTo>
                    <a:pt x="266985" y="51747"/>
                    <a:pt x="265527" y="51186"/>
                    <a:pt x="264406" y="50177"/>
                  </a:cubicBezTo>
                  <a:cubicBezTo>
                    <a:pt x="262051" y="47935"/>
                    <a:pt x="261939" y="44235"/>
                    <a:pt x="264070" y="41880"/>
                  </a:cubicBezTo>
                  <a:lnTo>
                    <a:pt x="300739" y="1854"/>
                  </a:lnTo>
                  <a:cubicBezTo>
                    <a:pt x="302870" y="-501"/>
                    <a:pt x="306571" y="-613"/>
                    <a:pt x="309038" y="1517"/>
                  </a:cubicBezTo>
                  <a:close/>
                  <a:moveTo>
                    <a:pt x="200444" y="1517"/>
                  </a:moveTo>
                  <a:cubicBezTo>
                    <a:pt x="202799" y="-613"/>
                    <a:pt x="206500" y="-501"/>
                    <a:pt x="208743" y="1966"/>
                  </a:cubicBezTo>
                  <a:lnTo>
                    <a:pt x="245412" y="41880"/>
                  </a:lnTo>
                  <a:cubicBezTo>
                    <a:pt x="247543" y="44235"/>
                    <a:pt x="247431" y="47935"/>
                    <a:pt x="244964" y="50177"/>
                  </a:cubicBezTo>
                  <a:cubicBezTo>
                    <a:pt x="243842" y="51186"/>
                    <a:pt x="242497" y="51747"/>
                    <a:pt x="241039" y="51747"/>
                  </a:cubicBezTo>
                  <a:cubicBezTo>
                    <a:pt x="239469" y="51747"/>
                    <a:pt x="237899" y="51074"/>
                    <a:pt x="236665" y="49841"/>
                  </a:cubicBezTo>
                  <a:lnTo>
                    <a:pt x="200108" y="9814"/>
                  </a:lnTo>
                  <a:cubicBezTo>
                    <a:pt x="197865" y="7460"/>
                    <a:pt x="197977" y="3760"/>
                    <a:pt x="200444" y="1517"/>
                  </a:cubicBezTo>
                  <a:close/>
                </a:path>
              </a:pathLst>
            </a:custGeom>
            <a:solidFill>
              <a:srgbClr val="3967A1"/>
            </a:solidFill>
            <a:ln>
              <a:noFill/>
            </a:ln>
          </p:spPr>
          <p:txBody>
            <a:bodyPr lIns="68580" tIns="34290" rIns="68580" bIns="3429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374" name="图片 373"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373" name="图片 372" descr="14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45531" y="1806575"/>
            <a:ext cx="6269355" cy="47021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74"/>
                                        </p:tgtEl>
                                        <p:attrNameLst>
                                          <p:attrName>style.visibility</p:attrName>
                                        </p:attrNameLst>
                                      </p:cBhvr>
                                      <p:to>
                                        <p:strVal val="visible"/>
                                      </p:to>
                                    </p:set>
                                    <p:animEffect transition="in" filter="dissolve">
                                      <p:cBhvr>
                                        <p:cTn id="12" dur="500"/>
                                        <p:tgtEl>
                                          <p:spTgt spid="374"/>
                                        </p:tgtEl>
                                      </p:cBhvr>
                                    </p:animEffect>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373"/>
                                        </p:tgtEl>
                                        <p:attrNameLst>
                                          <p:attrName>style.visibility</p:attrName>
                                        </p:attrNameLst>
                                      </p:cBhvr>
                                      <p:to>
                                        <p:strVal val="visible"/>
                                      </p:to>
                                    </p:set>
                                    <p:animEffect transition="in" filter="fade">
                                      <p:cBhvr>
                                        <p:cTn id="17" dur="1000"/>
                                        <p:tgtEl>
                                          <p:spTgt spid="373"/>
                                        </p:tgtEl>
                                      </p:cBhvr>
                                    </p:animEffect>
                                    <p:anim calcmode="lin" valueType="num">
                                      <p:cBhvr>
                                        <p:cTn id="18" dur="1000" fill="hold"/>
                                        <p:tgtEl>
                                          <p:spTgt spid="373"/>
                                        </p:tgtEl>
                                        <p:attrNameLst>
                                          <p:attrName>ppt_x</p:attrName>
                                        </p:attrNameLst>
                                      </p:cBhvr>
                                      <p:tavLst>
                                        <p:tav tm="0">
                                          <p:val>
                                            <p:strVal val="#ppt_x"/>
                                          </p:val>
                                        </p:tav>
                                        <p:tav tm="100000">
                                          <p:val>
                                            <p:strVal val="#ppt_x"/>
                                          </p:val>
                                        </p:tav>
                                      </p:tavLst>
                                    </p:anim>
                                    <p:anim calcmode="lin" valueType="num">
                                      <p:cBhvr>
                                        <p:cTn id="19" dur="1000" fill="hold"/>
                                        <p:tgtEl>
                                          <p:spTgt spid="373"/>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cond evt="onBegin" delay="0">
                          <p:tn val="19"/>
                        </p:cond>
                      </p:stCondLst>
                      <p:childTnLst>
                        <p:par>
                          <p:cTn id="21" fill="hold" nodeType="afterGroup">
                            <p:stCondLst>
                              <p:cond delay="0"/>
                            </p:stCondLst>
                            <p:childTnLst>
                              <p:par>
                                <p:cTn id="22" presetID="12" presetClass="entr" presetSubtype="4" fill="hold" nodeType="clickEffect">
                                  <p:stCondLst>
                                    <p:cond delay="0"/>
                                  </p:stCondLst>
                                  <p:childTnLst>
                                    <p:set>
                                      <p:cBhvr>
                                        <p:cTn id="23" dur="1" fill="hold">
                                          <p:stCondLst>
                                            <p:cond delay="0"/>
                                          </p:stCondLst>
                                        </p:cTn>
                                        <p:tgtEl>
                                          <p:spTgt spid="370"/>
                                        </p:tgtEl>
                                        <p:attrNameLst>
                                          <p:attrName>style.visibility</p:attrName>
                                        </p:attrNameLst>
                                      </p:cBhvr>
                                      <p:to>
                                        <p:strVal val="visible"/>
                                      </p:to>
                                    </p:set>
                                    <p:anim calcmode="lin" valueType="num">
                                      <p:cBhvr additive="base">
                                        <p:cTn id="24" dur="500"/>
                                        <p:tgtEl>
                                          <p:spTgt spid="370"/>
                                        </p:tgtEl>
                                        <p:attrNameLst>
                                          <p:attrName>ppt_y</p:attrName>
                                        </p:attrNameLst>
                                      </p:cBhvr>
                                      <p:tavLst>
                                        <p:tav tm="0">
                                          <p:val>
                                            <p:strVal val="#ppt_y+#ppt_h*1.125000"/>
                                          </p:val>
                                        </p:tav>
                                        <p:tav tm="100000">
                                          <p:val>
                                            <p:strVal val="#ppt_y"/>
                                          </p:val>
                                        </p:tav>
                                      </p:tavLst>
                                    </p:anim>
                                    <p:animEffect transition="in" filter="wipe(up)">
                                      <p:cBhvr>
                                        <p:cTn id="25" dur="500"/>
                                        <p:tgtEl>
                                          <p:spTgt spid="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5" y="289560"/>
            <a:ext cx="6428436" cy="1111250"/>
            <a:chOff x="765" y="664"/>
            <a:chExt cx="10124" cy="1750"/>
          </a:xfrm>
        </p:grpSpPr>
        <p:sp>
          <p:nvSpPr>
            <p:cNvPr id="314" name="圆角矩形 313"/>
            <p:cNvSpPr/>
            <p:nvPr/>
          </p:nvSpPr>
          <p:spPr>
            <a:xfrm>
              <a:off x="765" y="664"/>
              <a:ext cx="8067"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7"/>
              <a:ext cx="9908" cy="1143"/>
              <a:chOff x="1043" y="1148"/>
              <a:chExt cx="7123" cy="822"/>
            </a:xfrm>
          </p:grpSpPr>
          <p:sp>
            <p:nvSpPr>
              <p:cNvPr id="310" name="TextBox 16"/>
              <p:cNvSpPr txBox="1"/>
              <p:nvPr/>
            </p:nvSpPr>
            <p:spPr>
              <a:xfrm>
                <a:off x="1942" y="1161"/>
                <a:ext cx="6224" cy="521"/>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如何做好日常自我健康管理</a:t>
                </a:r>
              </a:p>
            </p:txBody>
          </p:sp>
          <p:sp>
            <p:nvSpPr>
              <p:cNvPr id="311" name="TextBox 16"/>
              <p:cNvSpPr txBox="1"/>
              <p:nvPr/>
            </p:nvSpPr>
            <p:spPr>
              <a:xfrm>
                <a:off x="2002" y="1656"/>
                <a:ext cx="4265"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How to do daily self health management</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4</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72" name="组合 371"/>
          <p:cNvGrpSpPr/>
          <p:nvPr/>
        </p:nvGrpSpPr>
        <p:grpSpPr>
          <a:xfrm>
            <a:off x="1818640" y="2239645"/>
            <a:ext cx="3918656" cy="2667000"/>
            <a:chOff x="2614" y="3181"/>
            <a:chExt cx="6171" cy="4200"/>
          </a:xfrm>
        </p:grpSpPr>
        <p:grpSp>
          <p:nvGrpSpPr>
            <p:cNvPr id="316" name="组合 315"/>
            <p:cNvGrpSpPr/>
            <p:nvPr/>
          </p:nvGrpSpPr>
          <p:grpSpPr>
            <a:xfrm>
              <a:off x="2718" y="3253"/>
              <a:ext cx="6067" cy="4128"/>
              <a:chOff x="87" y="5933"/>
              <a:chExt cx="11645" cy="4128"/>
            </a:xfrm>
          </p:grpSpPr>
          <p:sp>
            <p:nvSpPr>
              <p:cNvPr id="307" name="矩形 306"/>
              <p:cNvSpPr/>
              <p:nvPr/>
            </p:nvSpPr>
            <p:spPr>
              <a:xfrm>
                <a:off x="1590" y="5933"/>
                <a:ext cx="10142" cy="594"/>
              </a:xfrm>
              <a:prstGeom prst="rect">
                <a:avLst/>
              </a:prstGeom>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熟练的掌握吸入装置的用法：</a:t>
                </a:r>
              </a:p>
            </p:txBody>
          </p:sp>
          <p:sp>
            <p:nvSpPr>
              <p:cNvPr id="309" name="矩形 308"/>
              <p:cNvSpPr/>
              <p:nvPr/>
            </p:nvSpPr>
            <p:spPr>
              <a:xfrm>
                <a:off x="87" y="6898"/>
                <a:ext cx="11219" cy="3163"/>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正确且熟练的操作方法，才能方便于日常或者紧急发作时能准确的使用药物。包括不局限于气雾剂、粉吸入剂、储蓄罐等药物。只要是患者常用的，都应该要会熟练地使用。此外，除了用法也要知道用量，药物的作用跟不良反应。正确的使用药物，是有效、安全的治疗的前提。</a:t>
                </a:r>
              </a:p>
            </p:txBody>
          </p:sp>
        </p:grpSp>
        <p:sp>
          <p:nvSpPr>
            <p:cNvPr id="371" name="heart_160964"/>
            <p:cNvSpPr>
              <a:spLocks noChangeAspect="1"/>
            </p:cNvSpPr>
            <p:nvPr/>
          </p:nvSpPr>
          <p:spPr bwMode="auto">
            <a:xfrm>
              <a:off x="2614" y="3181"/>
              <a:ext cx="771" cy="726"/>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 name="connsiteX121" fmla="*/ 373273 h 605239"/>
                <a:gd name="connsiteY121" fmla="*/ 373273 h 605239"/>
                <a:gd name="connsiteX122" fmla="*/ 373273 h 605239"/>
                <a:gd name="connsiteY122" fmla="*/ 373273 h 605239"/>
                <a:gd name="connsiteX123" fmla="*/ 373273 h 605239"/>
                <a:gd name="connsiteY123" fmla="*/ 373273 h 605239"/>
                <a:gd name="connsiteX124" fmla="*/ 373273 h 605239"/>
                <a:gd name="connsiteY124" fmla="*/ 373273 h 605239"/>
                <a:gd name="connsiteX125" fmla="*/ 373273 h 605239"/>
                <a:gd name="connsiteY125"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606441" h="570522">
                  <a:moveTo>
                    <a:pt x="21409" y="379289"/>
                  </a:moveTo>
                  <a:cubicBezTo>
                    <a:pt x="28562" y="377359"/>
                    <a:pt x="36461" y="378164"/>
                    <a:pt x="43436" y="382191"/>
                  </a:cubicBezTo>
                  <a:lnTo>
                    <a:pt x="85853" y="406537"/>
                  </a:lnTo>
                  <a:lnTo>
                    <a:pt x="270702" y="512734"/>
                  </a:lnTo>
                  <a:lnTo>
                    <a:pt x="328682" y="512734"/>
                  </a:lnTo>
                  <a:lnTo>
                    <a:pt x="513721" y="512734"/>
                  </a:lnTo>
                  <a:lnTo>
                    <a:pt x="565817" y="512734"/>
                  </a:lnTo>
                  <a:cubicBezTo>
                    <a:pt x="573124" y="512734"/>
                    <a:pt x="579576" y="515387"/>
                    <a:pt x="584701" y="519839"/>
                  </a:cubicBezTo>
                  <a:cubicBezTo>
                    <a:pt x="590869" y="525145"/>
                    <a:pt x="594854" y="532913"/>
                    <a:pt x="594854" y="541628"/>
                  </a:cubicBezTo>
                  <a:cubicBezTo>
                    <a:pt x="594854" y="557638"/>
                    <a:pt x="581854" y="570522"/>
                    <a:pt x="565817" y="570522"/>
                  </a:cubicBezTo>
                  <a:lnTo>
                    <a:pt x="262921" y="570522"/>
                  </a:lnTo>
                  <a:cubicBezTo>
                    <a:pt x="257892" y="570522"/>
                    <a:pt x="252863" y="569196"/>
                    <a:pt x="248498" y="566733"/>
                  </a:cubicBezTo>
                  <a:lnTo>
                    <a:pt x="14494" y="432305"/>
                  </a:lnTo>
                  <a:cubicBezTo>
                    <a:pt x="640" y="424347"/>
                    <a:pt x="-4105" y="406632"/>
                    <a:pt x="3866" y="392801"/>
                  </a:cubicBezTo>
                  <a:cubicBezTo>
                    <a:pt x="7851" y="385885"/>
                    <a:pt x="14257" y="381220"/>
                    <a:pt x="21409" y="379289"/>
                  </a:cubicBezTo>
                  <a:close/>
                  <a:moveTo>
                    <a:pt x="141727" y="313389"/>
                  </a:moveTo>
                  <a:cubicBezTo>
                    <a:pt x="147709" y="314058"/>
                    <a:pt x="153657" y="315918"/>
                    <a:pt x="159231" y="319068"/>
                  </a:cubicBezTo>
                  <a:lnTo>
                    <a:pt x="303267" y="399701"/>
                  </a:lnTo>
                  <a:lnTo>
                    <a:pt x="422633" y="367865"/>
                  </a:lnTo>
                  <a:cubicBezTo>
                    <a:pt x="431457" y="365496"/>
                    <a:pt x="440851" y="365780"/>
                    <a:pt x="449485" y="368717"/>
                  </a:cubicBezTo>
                  <a:lnTo>
                    <a:pt x="574923" y="411166"/>
                  </a:lnTo>
                  <a:cubicBezTo>
                    <a:pt x="599214" y="419409"/>
                    <a:pt x="612213" y="445655"/>
                    <a:pt x="603958" y="469911"/>
                  </a:cubicBezTo>
                  <a:cubicBezTo>
                    <a:pt x="597411" y="489240"/>
                    <a:pt x="579383" y="501368"/>
                    <a:pt x="560026" y="501368"/>
                  </a:cubicBezTo>
                  <a:cubicBezTo>
                    <a:pt x="555092" y="501368"/>
                    <a:pt x="550063" y="500610"/>
                    <a:pt x="545129" y="498905"/>
                  </a:cubicBezTo>
                  <a:lnTo>
                    <a:pt x="432975" y="460910"/>
                  </a:lnTo>
                  <a:lnTo>
                    <a:pt x="308960" y="493978"/>
                  </a:lnTo>
                  <a:cubicBezTo>
                    <a:pt x="297289" y="497104"/>
                    <a:pt x="284859" y="495588"/>
                    <a:pt x="274327" y="489619"/>
                  </a:cubicBezTo>
                  <a:lnTo>
                    <a:pt x="113876" y="399796"/>
                  </a:lnTo>
                  <a:cubicBezTo>
                    <a:pt x="91578" y="387289"/>
                    <a:pt x="83608" y="359053"/>
                    <a:pt x="96133" y="336786"/>
                  </a:cubicBezTo>
                  <a:cubicBezTo>
                    <a:pt x="105526" y="320087"/>
                    <a:pt x="123780" y="311381"/>
                    <a:pt x="141727" y="313389"/>
                  </a:cubicBezTo>
                  <a:close/>
                  <a:moveTo>
                    <a:pt x="71341" y="211344"/>
                  </a:moveTo>
                  <a:cubicBezTo>
                    <a:pt x="100465" y="211344"/>
                    <a:pt x="124182" y="235024"/>
                    <a:pt x="124182" y="264198"/>
                  </a:cubicBezTo>
                  <a:cubicBezTo>
                    <a:pt x="124182" y="274996"/>
                    <a:pt x="120862" y="285131"/>
                    <a:pt x="115264" y="293466"/>
                  </a:cubicBezTo>
                  <a:cubicBezTo>
                    <a:pt x="107865" y="304643"/>
                    <a:pt x="96291" y="312694"/>
                    <a:pt x="82725" y="315725"/>
                  </a:cubicBezTo>
                  <a:cubicBezTo>
                    <a:pt x="79025" y="316483"/>
                    <a:pt x="75230" y="317051"/>
                    <a:pt x="71341" y="317051"/>
                  </a:cubicBezTo>
                  <a:cubicBezTo>
                    <a:pt x="42122" y="317051"/>
                    <a:pt x="18405" y="293371"/>
                    <a:pt x="18405" y="264198"/>
                  </a:cubicBezTo>
                  <a:cubicBezTo>
                    <a:pt x="18405" y="235024"/>
                    <a:pt x="42122" y="211344"/>
                    <a:pt x="71341" y="211344"/>
                  </a:cubicBezTo>
                  <a:close/>
                  <a:moveTo>
                    <a:pt x="475308" y="179871"/>
                  </a:moveTo>
                  <a:cubicBezTo>
                    <a:pt x="484137" y="179871"/>
                    <a:pt x="492206" y="183472"/>
                    <a:pt x="498092" y="189156"/>
                  </a:cubicBezTo>
                  <a:cubicBezTo>
                    <a:pt x="502269" y="193136"/>
                    <a:pt x="505307" y="198157"/>
                    <a:pt x="506921" y="203842"/>
                  </a:cubicBezTo>
                  <a:cubicBezTo>
                    <a:pt x="513281" y="205168"/>
                    <a:pt x="519167" y="208958"/>
                    <a:pt x="522679" y="215116"/>
                  </a:cubicBezTo>
                  <a:cubicBezTo>
                    <a:pt x="528945" y="226486"/>
                    <a:pt x="524958" y="240792"/>
                    <a:pt x="513566" y="247140"/>
                  </a:cubicBezTo>
                  <a:lnTo>
                    <a:pt x="451290" y="281911"/>
                  </a:lnTo>
                  <a:cubicBezTo>
                    <a:pt x="447587" y="283996"/>
                    <a:pt x="443695" y="284943"/>
                    <a:pt x="439708" y="284943"/>
                  </a:cubicBezTo>
                  <a:cubicBezTo>
                    <a:pt x="432113" y="284943"/>
                    <a:pt x="424708" y="281248"/>
                    <a:pt x="420151" y="274616"/>
                  </a:cubicBezTo>
                  <a:lnTo>
                    <a:pt x="404962" y="252162"/>
                  </a:lnTo>
                  <a:cubicBezTo>
                    <a:pt x="407715" y="251404"/>
                    <a:pt x="410468" y="250646"/>
                    <a:pt x="413126" y="249509"/>
                  </a:cubicBezTo>
                  <a:lnTo>
                    <a:pt x="449581" y="233307"/>
                  </a:lnTo>
                  <a:lnTo>
                    <a:pt x="466099" y="226012"/>
                  </a:lnTo>
                  <a:cubicBezTo>
                    <a:pt x="468757" y="227907"/>
                    <a:pt x="471795" y="229233"/>
                    <a:pt x="475308" y="229233"/>
                  </a:cubicBezTo>
                  <a:cubicBezTo>
                    <a:pt x="484326" y="229233"/>
                    <a:pt x="491636" y="221843"/>
                    <a:pt x="491636" y="212842"/>
                  </a:cubicBezTo>
                  <a:cubicBezTo>
                    <a:pt x="491636" y="203842"/>
                    <a:pt x="484326" y="196546"/>
                    <a:pt x="475308" y="196546"/>
                  </a:cubicBezTo>
                  <a:cubicBezTo>
                    <a:pt x="466954" y="196546"/>
                    <a:pt x="460403" y="202799"/>
                    <a:pt x="459359" y="210853"/>
                  </a:cubicBezTo>
                  <a:lnTo>
                    <a:pt x="442840" y="218148"/>
                  </a:lnTo>
                  <a:cubicBezTo>
                    <a:pt x="442556" y="216443"/>
                    <a:pt x="442271" y="214643"/>
                    <a:pt x="442271" y="212842"/>
                  </a:cubicBezTo>
                  <a:cubicBezTo>
                    <a:pt x="442271" y="208768"/>
                    <a:pt x="443125" y="204884"/>
                    <a:pt x="444454" y="201189"/>
                  </a:cubicBezTo>
                  <a:cubicBezTo>
                    <a:pt x="449201" y="188777"/>
                    <a:pt x="461163" y="179871"/>
                    <a:pt x="475308" y="179871"/>
                  </a:cubicBezTo>
                  <a:close/>
                  <a:moveTo>
                    <a:pt x="383154" y="154327"/>
                  </a:moveTo>
                  <a:lnTo>
                    <a:pt x="383249" y="154327"/>
                  </a:lnTo>
                  <a:cubicBezTo>
                    <a:pt x="390652" y="154422"/>
                    <a:pt x="397866" y="157643"/>
                    <a:pt x="402328" y="164274"/>
                  </a:cubicBezTo>
                  <a:lnTo>
                    <a:pt x="439821" y="219505"/>
                  </a:lnTo>
                  <a:lnTo>
                    <a:pt x="406314" y="234378"/>
                  </a:lnTo>
                  <a:cubicBezTo>
                    <a:pt x="392836" y="240346"/>
                    <a:pt x="377364" y="239115"/>
                    <a:pt x="364929" y="231062"/>
                  </a:cubicBezTo>
                  <a:cubicBezTo>
                    <a:pt x="354583" y="224336"/>
                    <a:pt x="348033" y="213726"/>
                    <a:pt x="346040" y="201979"/>
                  </a:cubicBezTo>
                  <a:cubicBezTo>
                    <a:pt x="367207" y="197621"/>
                    <a:pt x="383154" y="178958"/>
                    <a:pt x="383154" y="156506"/>
                  </a:cubicBezTo>
                  <a:close/>
                  <a:moveTo>
                    <a:pt x="306947" y="154256"/>
                  </a:moveTo>
                  <a:lnTo>
                    <a:pt x="353282" y="154256"/>
                  </a:lnTo>
                  <a:lnTo>
                    <a:pt x="366575" y="154256"/>
                  </a:lnTo>
                  <a:lnTo>
                    <a:pt x="366575" y="156438"/>
                  </a:lnTo>
                  <a:cubicBezTo>
                    <a:pt x="366575" y="172848"/>
                    <a:pt x="353187" y="186222"/>
                    <a:pt x="336761" y="186222"/>
                  </a:cubicBezTo>
                  <a:cubicBezTo>
                    <a:pt x="320335" y="186222"/>
                    <a:pt x="306947" y="172848"/>
                    <a:pt x="306947" y="156438"/>
                  </a:cubicBezTo>
                  <a:close/>
                  <a:moveTo>
                    <a:pt x="287030" y="154186"/>
                  </a:moveTo>
                  <a:lnTo>
                    <a:pt x="290351" y="154186"/>
                  </a:lnTo>
                  <a:lnTo>
                    <a:pt x="290351" y="156461"/>
                  </a:lnTo>
                  <a:cubicBezTo>
                    <a:pt x="290351" y="179586"/>
                    <a:pt x="307335" y="198541"/>
                    <a:pt x="329348" y="202142"/>
                  </a:cubicBezTo>
                  <a:cubicBezTo>
                    <a:pt x="331625" y="219486"/>
                    <a:pt x="340829" y="235218"/>
                    <a:pt x="355820" y="244980"/>
                  </a:cubicBezTo>
                  <a:cubicBezTo>
                    <a:pt x="365783" y="251425"/>
                    <a:pt x="377169" y="254742"/>
                    <a:pt x="388650" y="254742"/>
                  </a:cubicBezTo>
                  <a:cubicBezTo>
                    <a:pt x="393869" y="254742"/>
                    <a:pt x="398992" y="253794"/>
                    <a:pt x="404116" y="252467"/>
                  </a:cubicBezTo>
                  <a:lnTo>
                    <a:pt x="411232" y="285733"/>
                  </a:lnTo>
                  <a:lnTo>
                    <a:pt x="423662" y="344114"/>
                  </a:lnTo>
                  <a:cubicBezTo>
                    <a:pt x="421290" y="344493"/>
                    <a:pt x="418918" y="344872"/>
                    <a:pt x="416641" y="345440"/>
                  </a:cubicBezTo>
                  <a:lnTo>
                    <a:pt x="306386" y="374915"/>
                  </a:lnTo>
                  <a:lnTo>
                    <a:pt x="247084" y="341744"/>
                  </a:lnTo>
                  <a:lnTo>
                    <a:pt x="261696" y="273128"/>
                  </a:lnTo>
                  <a:lnTo>
                    <a:pt x="229435" y="331793"/>
                  </a:lnTo>
                  <a:lnTo>
                    <a:pt x="188256" y="308763"/>
                  </a:lnTo>
                  <a:lnTo>
                    <a:pt x="266725" y="166033"/>
                  </a:lnTo>
                  <a:cubicBezTo>
                    <a:pt x="270994" y="158451"/>
                    <a:pt x="278870" y="154376"/>
                    <a:pt x="287030" y="154186"/>
                  </a:cubicBezTo>
                  <a:close/>
                  <a:moveTo>
                    <a:pt x="283693" y="68449"/>
                  </a:moveTo>
                  <a:cubicBezTo>
                    <a:pt x="300493" y="72711"/>
                    <a:pt x="317768" y="75079"/>
                    <a:pt x="335138" y="75079"/>
                  </a:cubicBezTo>
                  <a:cubicBezTo>
                    <a:pt x="352508" y="75079"/>
                    <a:pt x="369783" y="72711"/>
                    <a:pt x="386583" y="68449"/>
                  </a:cubicBezTo>
                  <a:cubicBezTo>
                    <a:pt x="388861" y="74511"/>
                    <a:pt x="390285" y="81047"/>
                    <a:pt x="390285" y="87866"/>
                  </a:cubicBezTo>
                  <a:cubicBezTo>
                    <a:pt x="390285" y="97527"/>
                    <a:pt x="387532" y="106525"/>
                    <a:pt x="383166" y="114481"/>
                  </a:cubicBezTo>
                  <a:cubicBezTo>
                    <a:pt x="379085" y="121869"/>
                    <a:pt x="373485" y="128310"/>
                    <a:pt x="366556" y="133046"/>
                  </a:cubicBezTo>
                  <a:cubicBezTo>
                    <a:pt x="357633" y="139297"/>
                    <a:pt x="346813" y="142896"/>
                    <a:pt x="335138" y="142896"/>
                  </a:cubicBezTo>
                  <a:cubicBezTo>
                    <a:pt x="324792" y="142896"/>
                    <a:pt x="315205" y="139865"/>
                    <a:pt x="306948" y="135035"/>
                  </a:cubicBezTo>
                  <a:cubicBezTo>
                    <a:pt x="300398" y="131057"/>
                    <a:pt x="294703" y="125942"/>
                    <a:pt x="290337" y="119785"/>
                  </a:cubicBezTo>
                  <a:cubicBezTo>
                    <a:pt x="283883" y="110787"/>
                    <a:pt x="279991" y="99800"/>
                    <a:pt x="279991" y="87866"/>
                  </a:cubicBezTo>
                  <a:cubicBezTo>
                    <a:pt x="279991" y="81047"/>
                    <a:pt x="281415" y="74511"/>
                    <a:pt x="283693" y="68449"/>
                  </a:cubicBezTo>
                  <a:close/>
                  <a:moveTo>
                    <a:pt x="327642" y="17449"/>
                  </a:moveTo>
                  <a:lnTo>
                    <a:pt x="327642" y="23992"/>
                  </a:lnTo>
                  <a:lnTo>
                    <a:pt x="321095" y="23992"/>
                  </a:lnTo>
                  <a:lnTo>
                    <a:pt x="321095" y="38975"/>
                  </a:lnTo>
                  <a:lnTo>
                    <a:pt x="327642" y="38975"/>
                  </a:lnTo>
                  <a:lnTo>
                    <a:pt x="327642" y="45518"/>
                  </a:lnTo>
                  <a:lnTo>
                    <a:pt x="342540" y="45518"/>
                  </a:lnTo>
                  <a:lnTo>
                    <a:pt x="342540" y="38975"/>
                  </a:lnTo>
                  <a:lnTo>
                    <a:pt x="349088" y="38975"/>
                  </a:lnTo>
                  <a:lnTo>
                    <a:pt x="349088" y="23992"/>
                  </a:lnTo>
                  <a:lnTo>
                    <a:pt x="342540" y="23992"/>
                  </a:lnTo>
                  <a:lnTo>
                    <a:pt x="342540" y="17449"/>
                  </a:lnTo>
                  <a:close/>
                  <a:moveTo>
                    <a:pt x="294335" y="0"/>
                  </a:moveTo>
                  <a:cubicBezTo>
                    <a:pt x="294715" y="0"/>
                    <a:pt x="295094" y="0"/>
                    <a:pt x="295379" y="95"/>
                  </a:cubicBezTo>
                  <a:cubicBezTo>
                    <a:pt x="308379" y="3509"/>
                    <a:pt x="321759" y="5216"/>
                    <a:pt x="335139" y="5216"/>
                  </a:cubicBezTo>
                  <a:cubicBezTo>
                    <a:pt x="348518" y="5216"/>
                    <a:pt x="361803" y="3509"/>
                    <a:pt x="374898" y="95"/>
                  </a:cubicBezTo>
                  <a:cubicBezTo>
                    <a:pt x="375183" y="0"/>
                    <a:pt x="375563" y="0"/>
                    <a:pt x="375942" y="0"/>
                  </a:cubicBezTo>
                  <a:cubicBezTo>
                    <a:pt x="376606" y="0"/>
                    <a:pt x="377366" y="190"/>
                    <a:pt x="377935" y="569"/>
                  </a:cubicBezTo>
                  <a:cubicBezTo>
                    <a:pt x="378884" y="1043"/>
                    <a:pt x="379548" y="1992"/>
                    <a:pt x="379738" y="3035"/>
                  </a:cubicBezTo>
                  <a:cubicBezTo>
                    <a:pt x="382774" y="15457"/>
                    <a:pt x="385716" y="36415"/>
                    <a:pt x="388658" y="48648"/>
                  </a:cubicBezTo>
                  <a:cubicBezTo>
                    <a:pt x="389227" y="50734"/>
                    <a:pt x="387899" y="52915"/>
                    <a:pt x="385811" y="53484"/>
                  </a:cubicBezTo>
                  <a:cubicBezTo>
                    <a:pt x="369205" y="57941"/>
                    <a:pt x="352219" y="60122"/>
                    <a:pt x="335139" y="60122"/>
                  </a:cubicBezTo>
                  <a:cubicBezTo>
                    <a:pt x="318058" y="60122"/>
                    <a:pt x="301072" y="57941"/>
                    <a:pt x="284466" y="53484"/>
                  </a:cubicBezTo>
                  <a:cubicBezTo>
                    <a:pt x="282379" y="52915"/>
                    <a:pt x="281050" y="50734"/>
                    <a:pt x="281619" y="48648"/>
                  </a:cubicBezTo>
                  <a:cubicBezTo>
                    <a:pt x="284561" y="36415"/>
                    <a:pt x="287503" y="15457"/>
                    <a:pt x="290444" y="3035"/>
                  </a:cubicBezTo>
                  <a:cubicBezTo>
                    <a:pt x="290729" y="1992"/>
                    <a:pt x="291393" y="1043"/>
                    <a:pt x="292342" y="569"/>
                  </a:cubicBezTo>
                  <a:cubicBezTo>
                    <a:pt x="292912" y="190"/>
                    <a:pt x="293671" y="0"/>
                    <a:pt x="294335" y="0"/>
                  </a:cubicBezTo>
                  <a:close/>
                </a:path>
              </a:pathLst>
            </a:custGeom>
            <a:solidFill>
              <a:srgbClr val="3967A1"/>
            </a:solidFill>
            <a:ln>
              <a:noFill/>
            </a:ln>
          </p:spPr>
          <p:txBody>
            <a:bodyPr lIns="68580" tIns="34290" rIns="68580" bIns="34290"/>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368" name="组合 367"/>
          <p:cNvGrpSpPr/>
          <p:nvPr/>
        </p:nvGrpSpPr>
        <p:grpSpPr>
          <a:xfrm>
            <a:off x="6769100" y="2239646"/>
            <a:ext cx="3918656" cy="1697355"/>
            <a:chOff x="2614" y="3181"/>
            <a:chExt cx="6171" cy="2673"/>
          </a:xfrm>
        </p:grpSpPr>
        <p:grpSp>
          <p:nvGrpSpPr>
            <p:cNvPr id="369" name="组合 368"/>
            <p:cNvGrpSpPr/>
            <p:nvPr/>
          </p:nvGrpSpPr>
          <p:grpSpPr>
            <a:xfrm>
              <a:off x="2718" y="3253"/>
              <a:ext cx="6067" cy="2601"/>
              <a:chOff x="87" y="5933"/>
              <a:chExt cx="11645" cy="2601"/>
            </a:xfrm>
          </p:grpSpPr>
          <p:sp>
            <p:nvSpPr>
              <p:cNvPr id="370" name="矩形 369"/>
              <p:cNvSpPr/>
              <p:nvPr/>
            </p:nvSpPr>
            <p:spPr>
              <a:xfrm>
                <a:off x="1590" y="5933"/>
                <a:ext cx="10142" cy="592"/>
              </a:xfrm>
              <a:prstGeom prst="rect">
                <a:avLst/>
              </a:prstGeom>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合理膳食避免肥胖</a:t>
                </a:r>
                <a:r>
                  <a:rPr lang="en-US"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a:t>
                </a:r>
              </a:p>
            </p:txBody>
          </p:sp>
          <p:sp>
            <p:nvSpPr>
              <p:cNvPr id="373" name="矩形 372"/>
              <p:cNvSpPr/>
              <p:nvPr/>
            </p:nvSpPr>
            <p:spPr>
              <a:xfrm>
                <a:off x="87" y="6898"/>
                <a:ext cx="11219" cy="1636"/>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肥胖是诱发哮喘和慢性阻塞性肺病的危险原因之一。肥胖不但会对肺功能造成机械性阻碍，还可能让气管变得过度敏感。</a:t>
                </a:r>
              </a:p>
            </p:txBody>
          </p:sp>
        </p:grpSp>
        <p:sp>
          <p:nvSpPr>
            <p:cNvPr id="374" name="heart_160964"/>
            <p:cNvSpPr>
              <a:spLocks noChangeAspect="1"/>
            </p:cNvSpPr>
            <p:nvPr/>
          </p:nvSpPr>
          <p:spPr bwMode="auto">
            <a:xfrm>
              <a:off x="2614" y="3181"/>
              <a:ext cx="771" cy="726"/>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 name="connsiteX121" fmla="*/ 373273 h 605239"/>
                <a:gd name="connsiteY121" fmla="*/ 373273 h 605239"/>
                <a:gd name="connsiteX122" fmla="*/ 373273 h 605239"/>
                <a:gd name="connsiteY122" fmla="*/ 373273 h 605239"/>
                <a:gd name="connsiteX123" fmla="*/ 373273 h 605239"/>
                <a:gd name="connsiteY123" fmla="*/ 373273 h 605239"/>
                <a:gd name="connsiteX124" fmla="*/ 373273 h 605239"/>
                <a:gd name="connsiteY124" fmla="*/ 373273 h 605239"/>
                <a:gd name="connsiteX125" fmla="*/ 373273 h 605239"/>
                <a:gd name="connsiteY125"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606441" h="570522">
                  <a:moveTo>
                    <a:pt x="21409" y="379289"/>
                  </a:moveTo>
                  <a:cubicBezTo>
                    <a:pt x="28562" y="377359"/>
                    <a:pt x="36461" y="378164"/>
                    <a:pt x="43436" y="382191"/>
                  </a:cubicBezTo>
                  <a:lnTo>
                    <a:pt x="85853" y="406537"/>
                  </a:lnTo>
                  <a:lnTo>
                    <a:pt x="270702" y="512734"/>
                  </a:lnTo>
                  <a:lnTo>
                    <a:pt x="328682" y="512734"/>
                  </a:lnTo>
                  <a:lnTo>
                    <a:pt x="513721" y="512734"/>
                  </a:lnTo>
                  <a:lnTo>
                    <a:pt x="565817" y="512734"/>
                  </a:lnTo>
                  <a:cubicBezTo>
                    <a:pt x="573124" y="512734"/>
                    <a:pt x="579576" y="515387"/>
                    <a:pt x="584701" y="519839"/>
                  </a:cubicBezTo>
                  <a:cubicBezTo>
                    <a:pt x="590869" y="525145"/>
                    <a:pt x="594854" y="532913"/>
                    <a:pt x="594854" y="541628"/>
                  </a:cubicBezTo>
                  <a:cubicBezTo>
                    <a:pt x="594854" y="557638"/>
                    <a:pt x="581854" y="570522"/>
                    <a:pt x="565817" y="570522"/>
                  </a:cubicBezTo>
                  <a:lnTo>
                    <a:pt x="262921" y="570522"/>
                  </a:lnTo>
                  <a:cubicBezTo>
                    <a:pt x="257892" y="570522"/>
                    <a:pt x="252863" y="569196"/>
                    <a:pt x="248498" y="566733"/>
                  </a:cubicBezTo>
                  <a:lnTo>
                    <a:pt x="14494" y="432305"/>
                  </a:lnTo>
                  <a:cubicBezTo>
                    <a:pt x="640" y="424347"/>
                    <a:pt x="-4105" y="406632"/>
                    <a:pt x="3866" y="392801"/>
                  </a:cubicBezTo>
                  <a:cubicBezTo>
                    <a:pt x="7851" y="385885"/>
                    <a:pt x="14257" y="381220"/>
                    <a:pt x="21409" y="379289"/>
                  </a:cubicBezTo>
                  <a:close/>
                  <a:moveTo>
                    <a:pt x="141727" y="313389"/>
                  </a:moveTo>
                  <a:cubicBezTo>
                    <a:pt x="147709" y="314058"/>
                    <a:pt x="153657" y="315918"/>
                    <a:pt x="159231" y="319068"/>
                  </a:cubicBezTo>
                  <a:lnTo>
                    <a:pt x="303267" y="399701"/>
                  </a:lnTo>
                  <a:lnTo>
                    <a:pt x="422633" y="367865"/>
                  </a:lnTo>
                  <a:cubicBezTo>
                    <a:pt x="431457" y="365496"/>
                    <a:pt x="440851" y="365780"/>
                    <a:pt x="449485" y="368717"/>
                  </a:cubicBezTo>
                  <a:lnTo>
                    <a:pt x="574923" y="411166"/>
                  </a:lnTo>
                  <a:cubicBezTo>
                    <a:pt x="599214" y="419409"/>
                    <a:pt x="612213" y="445655"/>
                    <a:pt x="603958" y="469911"/>
                  </a:cubicBezTo>
                  <a:cubicBezTo>
                    <a:pt x="597411" y="489240"/>
                    <a:pt x="579383" y="501368"/>
                    <a:pt x="560026" y="501368"/>
                  </a:cubicBezTo>
                  <a:cubicBezTo>
                    <a:pt x="555092" y="501368"/>
                    <a:pt x="550063" y="500610"/>
                    <a:pt x="545129" y="498905"/>
                  </a:cubicBezTo>
                  <a:lnTo>
                    <a:pt x="432975" y="460910"/>
                  </a:lnTo>
                  <a:lnTo>
                    <a:pt x="308960" y="493978"/>
                  </a:lnTo>
                  <a:cubicBezTo>
                    <a:pt x="297289" y="497104"/>
                    <a:pt x="284859" y="495588"/>
                    <a:pt x="274327" y="489619"/>
                  </a:cubicBezTo>
                  <a:lnTo>
                    <a:pt x="113876" y="399796"/>
                  </a:lnTo>
                  <a:cubicBezTo>
                    <a:pt x="91578" y="387289"/>
                    <a:pt x="83608" y="359053"/>
                    <a:pt x="96133" y="336786"/>
                  </a:cubicBezTo>
                  <a:cubicBezTo>
                    <a:pt x="105526" y="320087"/>
                    <a:pt x="123780" y="311381"/>
                    <a:pt x="141727" y="313389"/>
                  </a:cubicBezTo>
                  <a:close/>
                  <a:moveTo>
                    <a:pt x="71341" y="211344"/>
                  </a:moveTo>
                  <a:cubicBezTo>
                    <a:pt x="100465" y="211344"/>
                    <a:pt x="124182" y="235024"/>
                    <a:pt x="124182" y="264198"/>
                  </a:cubicBezTo>
                  <a:cubicBezTo>
                    <a:pt x="124182" y="274996"/>
                    <a:pt x="120862" y="285131"/>
                    <a:pt x="115264" y="293466"/>
                  </a:cubicBezTo>
                  <a:cubicBezTo>
                    <a:pt x="107865" y="304643"/>
                    <a:pt x="96291" y="312694"/>
                    <a:pt x="82725" y="315725"/>
                  </a:cubicBezTo>
                  <a:cubicBezTo>
                    <a:pt x="79025" y="316483"/>
                    <a:pt x="75230" y="317051"/>
                    <a:pt x="71341" y="317051"/>
                  </a:cubicBezTo>
                  <a:cubicBezTo>
                    <a:pt x="42122" y="317051"/>
                    <a:pt x="18405" y="293371"/>
                    <a:pt x="18405" y="264198"/>
                  </a:cubicBezTo>
                  <a:cubicBezTo>
                    <a:pt x="18405" y="235024"/>
                    <a:pt x="42122" y="211344"/>
                    <a:pt x="71341" y="211344"/>
                  </a:cubicBezTo>
                  <a:close/>
                  <a:moveTo>
                    <a:pt x="475308" y="179871"/>
                  </a:moveTo>
                  <a:cubicBezTo>
                    <a:pt x="484137" y="179871"/>
                    <a:pt x="492206" y="183472"/>
                    <a:pt x="498092" y="189156"/>
                  </a:cubicBezTo>
                  <a:cubicBezTo>
                    <a:pt x="502269" y="193136"/>
                    <a:pt x="505307" y="198157"/>
                    <a:pt x="506921" y="203842"/>
                  </a:cubicBezTo>
                  <a:cubicBezTo>
                    <a:pt x="513281" y="205168"/>
                    <a:pt x="519167" y="208958"/>
                    <a:pt x="522679" y="215116"/>
                  </a:cubicBezTo>
                  <a:cubicBezTo>
                    <a:pt x="528945" y="226486"/>
                    <a:pt x="524958" y="240792"/>
                    <a:pt x="513566" y="247140"/>
                  </a:cubicBezTo>
                  <a:lnTo>
                    <a:pt x="451290" y="281911"/>
                  </a:lnTo>
                  <a:cubicBezTo>
                    <a:pt x="447587" y="283996"/>
                    <a:pt x="443695" y="284943"/>
                    <a:pt x="439708" y="284943"/>
                  </a:cubicBezTo>
                  <a:cubicBezTo>
                    <a:pt x="432113" y="284943"/>
                    <a:pt x="424708" y="281248"/>
                    <a:pt x="420151" y="274616"/>
                  </a:cubicBezTo>
                  <a:lnTo>
                    <a:pt x="404962" y="252162"/>
                  </a:lnTo>
                  <a:cubicBezTo>
                    <a:pt x="407715" y="251404"/>
                    <a:pt x="410468" y="250646"/>
                    <a:pt x="413126" y="249509"/>
                  </a:cubicBezTo>
                  <a:lnTo>
                    <a:pt x="449581" y="233307"/>
                  </a:lnTo>
                  <a:lnTo>
                    <a:pt x="466099" y="226012"/>
                  </a:lnTo>
                  <a:cubicBezTo>
                    <a:pt x="468757" y="227907"/>
                    <a:pt x="471795" y="229233"/>
                    <a:pt x="475308" y="229233"/>
                  </a:cubicBezTo>
                  <a:cubicBezTo>
                    <a:pt x="484326" y="229233"/>
                    <a:pt x="491636" y="221843"/>
                    <a:pt x="491636" y="212842"/>
                  </a:cubicBezTo>
                  <a:cubicBezTo>
                    <a:pt x="491636" y="203842"/>
                    <a:pt x="484326" y="196546"/>
                    <a:pt x="475308" y="196546"/>
                  </a:cubicBezTo>
                  <a:cubicBezTo>
                    <a:pt x="466954" y="196546"/>
                    <a:pt x="460403" y="202799"/>
                    <a:pt x="459359" y="210853"/>
                  </a:cubicBezTo>
                  <a:lnTo>
                    <a:pt x="442840" y="218148"/>
                  </a:lnTo>
                  <a:cubicBezTo>
                    <a:pt x="442556" y="216443"/>
                    <a:pt x="442271" y="214643"/>
                    <a:pt x="442271" y="212842"/>
                  </a:cubicBezTo>
                  <a:cubicBezTo>
                    <a:pt x="442271" y="208768"/>
                    <a:pt x="443125" y="204884"/>
                    <a:pt x="444454" y="201189"/>
                  </a:cubicBezTo>
                  <a:cubicBezTo>
                    <a:pt x="449201" y="188777"/>
                    <a:pt x="461163" y="179871"/>
                    <a:pt x="475308" y="179871"/>
                  </a:cubicBezTo>
                  <a:close/>
                  <a:moveTo>
                    <a:pt x="383154" y="154327"/>
                  </a:moveTo>
                  <a:lnTo>
                    <a:pt x="383249" y="154327"/>
                  </a:lnTo>
                  <a:cubicBezTo>
                    <a:pt x="390652" y="154422"/>
                    <a:pt x="397866" y="157643"/>
                    <a:pt x="402328" y="164274"/>
                  </a:cubicBezTo>
                  <a:lnTo>
                    <a:pt x="439821" y="219505"/>
                  </a:lnTo>
                  <a:lnTo>
                    <a:pt x="406314" y="234378"/>
                  </a:lnTo>
                  <a:cubicBezTo>
                    <a:pt x="392836" y="240346"/>
                    <a:pt x="377364" y="239115"/>
                    <a:pt x="364929" y="231062"/>
                  </a:cubicBezTo>
                  <a:cubicBezTo>
                    <a:pt x="354583" y="224336"/>
                    <a:pt x="348033" y="213726"/>
                    <a:pt x="346040" y="201979"/>
                  </a:cubicBezTo>
                  <a:cubicBezTo>
                    <a:pt x="367207" y="197621"/>
                    <a:pt x="383154" y="178958"/>
                    <a:pt x="383154" y="156506"/>
                  </a:cubicBezTo>
                  <a:close/>
                  <a:moveTo>
                    <a:pt x="306947" y="154256"/>
                  </a:moveTo>
                  <a:lnTo>
                    <a:pt x="353282" y="154256"/>
                  </a:lnTo>
                  <a:lnTo>
                    <a:pt x="366575" y="154256"/>
                  </a:lnTo>
                  <a:lnTo>
                    <a:pt x="366575" y="156438"/>
                  </a:lnTo>
                  <a:cubicBezTo>
                    <a:pt x="366575" y="172848"/>
                    <a:pt x="353187" y="186222"/>
                    <a:pt x="336761" y="186222"/>
                  </a:cubicBezTo>
                  <a:cubicBezTo>
                    <a:pt x="320335" y="186222"/>
                    <a:pt x="306947" y="172848"/>
                    <a:pt x="306947" y="156438"/>
                  </a:cubicBezTo>
                  <a:close/>
                  <a:moveTo>
                    <a:pt x="287030" y="154186"/>
                  </a:moveTo>
                  <a:lnTo>
                    <a:pt x="290351" y="154186"/>
                  </a:lnTo>
                  <a:lnTo>
                    <a:pt x="290351" y="156461"/>
                  </a:lnTo>
                  <a:cubicBezTo>
                    <a:pt x="290351" y="179586"/>
                    <a:pt x="307335" y="198541"/>
                    <a:pt x="329348" y="202142"/>
                  </a:cubicBezTo>
                  <a:cubicBezTo>
                    <a:pt x="331625" y="219486"/>
                    <a:pt x="340829" y="235218"/>
                    <a:pt x="355820" y="244980"/>
                  </a:cubicBezTo>
                  <a:cubicBezTo>
                    <a:pt x="365783" y="251425"/>
                    <a:pt x="377169" y="254742"/>
                    <a:pt x="388650" y="254742"/>
                  </a:cubicBezTo>
                  <a:cubicBezTo>
                    <a:pt x="393869" y="254742"/>
                    <a:pt x="398992" y="253794"/>
                    <a:pt x="404116" y="252467"/>
                  </a:cubicBezTo>
                  <a:lnTo>
                    <a:pt x="411232" y="285733"/>
                  </a:lnTo>
                  <a:lnTo>
                    <a:pt x="423662" y="344114"/>
                  </a:lnTo>
                  <a:cubicBezTo>
                    <a:pt x="421290" y="344493"/>
                    <a:pt x="418918" y="344872"/>
                    <a:pt x="416641" y="345440"/>
                  </a:cubicBezTo>
                  <a:lnTo>
                    <a:pt x="306386" y="374915"/>
                  </a:lnTo>
                  <a:lnTo>
                    <a:pt x="247084" y="341744"/>
                  </a:lnTo>
                  <a:lnTo>
                    <a:pt x="261696" y="273128"/>
                  </a:lnTo>
                  <a:lnTo>
                    <a:pt x="229435" y="331793"/>
                  </a:lnTo>
                  <a:lnTo>
                    <a:pt x="188256" y="308763"/>
                  </a:lnTo>
                  <a:lnTo>
                    <a:pt x="266725" y="166033"/>
                  </a:lnTo>
                  <a:cubicBezTo>
                    <a:pt x="270994" y="158451"/>
                    <a:pt x="278870" y="154376"/>
                    <a:pt x="287030" y="154186"/>
                  </a:cubicBezTo>
                  <a:close/>
                  <a:moveTo>
                    <a:pt x="283693" y="68449"/>
                  </a:moveTo>
                  <a:cubicBezTo>
                    <a:pt x="300493" y="72711"/>
                    <a:pt x="317768" y="75079"/>
                    <a:pt x="335138" y="75079"/>
                  </a:cubicBezTo>
                  <a:cubicBezTo>
                    <a:pt x="352508" y="75079"/>
                    <a:pt x="369783" y="72711"/>
                    <a:pt x="386583" y="68449"/>
                  </a:cubicBezTo>
                  <a:cubicBezTo>
                    <a:pt x="388861" y="74511"/>
                    <a:pt x="390285" y="81047"/>
                    <a:pt x="390285" y="87866"/>
                  </a:cubicBezTo>
                  <a:cubicBezTo>
                    <a:pt x="390285" y="97527"/>
                    <a:pt x="387532" y="106525"/>
                    <a:pt x="383166" y="114481"/>
                  </a:cubicBezTo>
                  <a:cubicBezTo>
                    <a:pt x="379085" y="121869"/>
                    <a:pt x="373485" y="128310"/>
                    <a:pt x="366556" y="133046"/>
                  </a:cubicBezTo>
                  <a:cubicBezTo>
                    <a:pt x="357633" y="139297"/>
                    <a:pt x="346813" y="142896"/>
                    <a:pt x="335138" y="142896"/>
                  </a:cubicBezTo>
                  <a:cubicBezTo>
                    <a:pt x="324792" y="142896"/>
                    <a:pt x="315205" y="139865"/>
                    <a:pt x="306948" y="135035"/>
                  </a:cubicBezTo>
                  <a:cubicBezTo>
                    <a:pt x="300398" y="131057"/>
                    <a:pt x="294703" y="125942"/>
                    <a:pt x="290337" y="119785"/>
                  </a:cubicBezTo>
                  <a:cubicBezTo>
                    <a:pt x="283883" y="110787"/>
                    <a:pt x="279991" y="99800"/>
                    <a:pt x="279991" y="87866"/>
                  </a:cubicBezTo>
                  <a:cubicBezTo>
                    <a:pt x="279991" y="81047"/>
                    <a:pt x="281415" y="74511"/>
                    <a:pt x="283693" y="68449"/>
                  </a:cubicBezTo>
                  <a:close/>
                  <a:moveTo>
                    <a:pt x="327642" y="17449"/>
                  </a:moveTo>
                  <a:lnTo>
                    <a:pt x="327642" y="23992"/>
                  </a:lnTo>
                  <a:lnTo>
                    <a:pt x="321095" y="23992"/>
                  </a:lnTo>
                  <a:lnTo>
                    <a:pt x="321095" y="38975"/>
                  </a:lnTo>
                  <a:lnTo>
                    <a:pt x="327642" y="38975"/>
                  </a:lnTo>
                  <a:lnTo>
                    <a:pt x="327642" y="45518"/>
                  </a:lnTo>
                  <a:lnTo>
                    <a:pt x="342540" y="45518"/>
                  </a:lnTo>
                  <a:lnTo>
                    <a:pt x="342540" y="38975"/>
                  </a:lnTo>
                  <a:lnTo>
                    <a:pt x="349088" y="38975"/>
                  </a:lnTo>
                  <a:lnTo>
                    <a:pt x="349088" y="23992"/>
                  </a:lnTo>
                  <a:lnTo>
                    <a:pt x="342540" y="23992"/>
                  </a:lnTo>
                  <a:lnTo>
                    <a:pt x="342540" y="17449"/>
                  </a:lnTo>
                  <a:close/>
                  <a:moveTo>
                    <a:pt x="294335" y="0"/>
                  </a:moveTo>
                  <a:cubicBezTo>
                    <a:pt x="294715" y="0"/>
                    <a:pt x="295094" y="0"/>
                    <a:pt x="295379" y="95"/>
                  </a:cubicBezTo>
                  <a:cubicBezTo>
                    <a:pt x="308379" y="3509"/>
                    <a:pt x="321759" y="5216"/>
                    <a:pt x="335139" y="5216"/>
                  </a:cubicBezTo>
                  <a:cubicBezTo>
                    <a:pt x="348518" y="5216"/>
                    <a:pt x="361803" y="3509"/>
                    <a:pt x="374898" y="95"/>
                  </a:cubicBezTo>
                  <a:cubicBezTo>
                    <a:pt x="375183" y="0"/>
                    <a:pt x="375563" y="0"/>
                    <a:pt x="375942" y="0"/>
                  </a:cubicBezTo>
                  <a:cubicBezTo>
                    <a:pt x="376606" y="0"/>
                    <a:pt x="377366" y="190"/>
                    <a:pt x="377935" y="569"/>
                  </a:cubicBezTo>
                  <a:cubicBezTo>
                    <a:pt x="378884" y="1043"/>
                    <a:pt x="379548" y="1992"/>
                    <a:pt x="379738" y="3035"/>
                  </a:cubicBezTo>
                  <a:cubicBezTo>
                    <a:pt x="382774" y="15457"/>
                    <a:pt x="385716" y="36415"/>
                    <a:pt x="388658" y="48648"/>
                  </a:cubicBezTo>
                  <a:cubicBezTo>
                    <a:pt x="389227" y="50734"/>
                    <a:pt x="387899" y="52915"/>
                    <a:pt x="385811" y="53484"/>
                  </a:cubicBezTo>
                  <a:cubicBezTo>
                    <a:pt x="369205" y="57941"/>
                    <a:pt x="352219" y="60122"/>
                    <a:pt x="335139" y="60122"/>
                  </a:cubicBezTo>
                  <a:cubicBezTo>
                    <a:pt x="318058" y="60122"/>
                    <a:pt x="301072" y="57941"/>
                    <a:pt x="284466" y="53484"/>
                  </a:cubicBezTo>
                  <a:cubicBezTo>
                    <a:pt x="282379" y="52915"/>
                    <a:pt x="281050" y="50734"/>
                    <a:pt x="281619" y="48648"/>
                  </a:cubicBezTo>
                  <a:cubicBezTo>
                    <a:pt x="284561" y="36415"/>
                    <a:pt x="287503" y="15457"/>
                    <a:pt x="290444" y="3035"/>
                  </a:cubicBezTo>
                  <a:cubicBezTo>
                    <a:pt x="290729" y="1992"/>
                    <a:pt x="291393" y="1043"/>
                    <a:pt x="292342" y="569"/>
                  </a:cubicBezTo>
                  <a:cubicBezTo>
                    <a:pt x="292912" y="190"/>
                    <a:pt x="293671" y="0"/>
                    <a:pt x="294335" y="0"/>
                  </a:cubicBezTo>
                  <a:close/>
                </a:path>
              </a:pathLst>
            </a:custGeom>
            <a:solidFill>
              <a:srgbClr val="3967A1"/>
            </a:solidFill>
            <a:ln>
              <a:noFill/>
            </a:ln>
          </p:spPr>
          <p:txBody>
            <a:bodyPr lIns="68580" tIns="34290" rIns="68580" bIns="34290"/>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375" name="图片 374"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58" presetClass="entr" presetSubtype="0" accel="100000" fill="hold" nodeType="clickEffect">
                                  <p:stCondLst>
                                    <p:cond delay="0"/>
                                  </p:stCondLst>
                                  <p:childTnLst>
                                    <p:set>
                                      <p:cBhvr>
                                        <p:cTn id="14" dur="1" fill="hold">
                                          <p:stCondLst>
                                            <p:cond delay="0"/>
                                          </p:stCondLst>
                                        </p:cTn>
                                        <p:tgtEl>
                                          <p:spTgt spid="372"/>
                                        </p:tgtEl>
                                        <p:attrNameLst>
                                          <p:attrName>style.visibility</p:attrName>
                                        </p:attrNameLst>
                                      </p:cBhvr>
                                      <p:to>
                                        <p:strVal val="visible"/>
                                      </p:to>
                                    </p:set>
                                    <p:anim calcmode="lin" valueType="num">
                                      <p:cBhvr>
                                        <p:cTn id="15" dur="500" fill="hold"/>
                                        <p:tgtEl>
                                          <p:spTgt spid="372"/>
                                        </p:tgtEl>
                                        <p:attrNameLst>
                                          <p:attrName>ppt_w</p:attrName>
                                        </p:attrNameLst>
                                      </p:cBhvr>
                                      <p:tavLst>
                                        <p:tav tm="0">
                                          <p:val>
                                            <p:strVal val="#ppt_w*2.5"/>
                                          </p:val>
                                        </p:tav>
                                        <p:tav tm="100000">
                                          <p:val>
                                            <p:strVal val="#ppt_w"/>
                                          </p:val>
                                        </p:tav>
                                      </p:tavLst>
                                    </p:anim>
                                    <p:anim calcmode="lin" valueType="num">
                                      <p:cBhvr>
                                        <p:cTn id="16" dur="500" fill="hold"/>
                                        <p:tgtEl>
                                          <p:spTgt spid="372"/>
                                        </p:tgtEl>
                                        <p:attrNameLst>
                                          <p:attrName>ppt_h</p:attrName>
                                        </p:attrNameLst>
                                      </p:cBhvr>
                                      <p:tavLst>
                                        <p:tav tm="0">
                                          <p:val>
                                            <p:strVal val="#ppt_h*0.01"/>
                                          </p:val>
                                        </p:tav>
                                        <p:tav tm="100000">
                                          <p:val>
                                            <p:strVal val="#ppt_h"/>
                                          </p:val>
                                        </p:tav>
                                      </p:tavLst>
                                    </p:anim>
                                    <p:anim calcmode="lin" valueType="num">
                                      <p:cBhvr>
                                        <p:cTn id="17" dur="500" fill="hold"/>
                                        <p:tgtEl>
                                          <p:spTgt spid="372"/>
                                        </p:tgtEl>
                                        <p:attrNameLst>
                                          <p:attrName>ppt_x</p:attrName>
                                        </p:attrNameLst>
                                      </p:cBhvr>
                                      <p:tavLst>
                                        <p:tav tm="0">
                                          <p:val>
                                            <p:strVal val="#ppt_x"/>
                                          </p:val>
                                        </p:tav>
                                        <p:tav tm="100000">
                                          <p:val>
                                            <p:strVal val="#ppt_x"/>
                                          </p:val>
                                        </p:tav>
                                      </p:tavLst>
                                    </p:anim>
                                    <p:anim calcmode="lin" valueType="num">
                                      <p:cBhvr>
                                        <p:cTn id="18" dur="500" fill="hold"/>
                                        <p:tgtEl>
                                          <p:spTgt spid="372"/>
                                        </p:tgtEl>
                                        <p:attrNameLst>
                                          <p:attrName>ppt_y</p:attrName>
                                        </p:attrNameLst>
                                      </p:cBhvr>
                                      <p:tavLst>
                                        <p:tav tm="0">
                                          <p:val>
                                            <p:strVal val="#ppt_h+1"/>
                                          </p:val>
                                        </p:tav>
                                        <p:tav tm="100000">
                                          <p:val>
                                            <p:strVal val="#ppt_y"/>
                                          </p:val>
                                        </p:tav>
                                      </p:tavLst>
                                    </p:anim>
                                    <p:animEffect transition="in" filter="fade">
                                      <p:cBhvr>
                                        <p:cTn id="19" dur="500"/>
                                        <p:tgtEl>
                                          <p:spTgt spid="372"/>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58" presetClass="entr" presetSubtype="0" accel="100000" fill="hold" nodeType="clickEffect">
                                  <p:stCondLst>
                                    <p:cond delay="0"/>
                                  </p:stCondLst>
                                  <p:childTnLst>
                                    <p:set>
                                      <p:cBhvr>
                                        <p:cTn id="23" dur="1" fill="hold">
                                          <p:stCondLst>
                                            <p:cond delay="0"/>
                                          </p:stCondLst>
                                        </p:cTn>
                                        <p:tgtEl>
                                          <p:spTgt spid="368"/>
                                        </p:tgtEl>
                                        <p:attrNameLst>
                                          <p:attrName>style.visibility</p:attrName>
                                        </p:attrNameLst>
                                      </p:cBhvr>
                                      <p:to>
                                        <p:strVal val="visible"/>
                                      </p:to>
                                    </p:set>
                                    <p:anim calcmode="lin" valueType="num">
                                      <p:cBhvr>
                                        <p:cTn id="24" dur="500" fill="hold"/>
                                        <p:tgtEl>
                                          <p:spTgt spid="368"/>
                                        </p:tgtEl>
                                        <p:attrNameLst>
                                          <p:attrName>ppt_w</p:attrName>
                                        </p:attrNameLst>
                                      </p:cBhvr>
                                      <p:tavLst>
                                        <p:tav tm="0">
                                          <p:val>
                                            <p:strVal val="#ppt_w*2.5"/>
                                          </p:val>
                                        </p:tav>
                                        <p:tav tm="100000">
                                          <p:val>
                                            <p:strVal val="#ppt_w"/>
                                          </p:val>
                                        </p:tav>
                                      </p:tavLst>
                                    </p:anim>
                                    <p:anim calcmode="lin" valueType="num">
                                      <p:cBhvr>
                                        <p:cTn id="25" dur="500" fill="hold"/>
                                        <p:tgtEl>
                                          <p:spTgt spid="368"/>
                                        </p:tgtEl>
                                        <p:attrNameLst>
                                          <p:attrName>ppt_h</p:attrName>
                                        </p:attrNameLst>
                                      </p:cBhvr>
                                      <p:tavLst>
                                        <p:tav tm="0">
                                          <p:val>
                                            <p:strVal val="#ppt_h*0.01"/>
                                          </p:val>
                                        </p:tav>
                                        <p:tav tm="100000">
                                          <p:val>
                                            <p:strVal val="#ppt_h"/>
                                          </p:val>
                                        </p:tav>
                                      </p:tavLst>
                                    </p:anim>
                                    <p:anim calcmode="lin" valueType="num">
                                      <p:cBhvr>
                                        <p:cTn id="26" dur="500" fill="hold"/>
                                        <p:tgtEl>
                                          <p:spTgt spid="368"/>
                                        </p:tgtEl>
                                        <p:attrNameLst>
                                          <p:attrName>ppt_x</p:attrName>
                                        </p:attrNameLst>
                                      </p:cBhvr>
                                      <p:tavLst>
                                        <p:tav tm="0">
                                          <p:val>
                                            <p:strVal val="#ppt_x"/>
                                          </p:val>
                                        </p:tav>
                                        <p:tav tm="100000">
                                          <p:val>
                                            <p:strVal val="#ppt_x"/>
                                          </p:val>
                                        </p:tav>
                                      </p:tavLst>
                                    </p:anim>
                                    <p:anim calcmode="lin" valueType="num">
                                      <p:cBhvr>
                                        <p:cTn id="27" dur="500" fill="hold"/>
                                        <p:tgtEl>
                                          <p:spTgt spid="368"/>
                                        </p:tgtEl>
                                        <p:attrNameLst>
                                          <p:attrName>ppt_y</p:attrName>
                                        </p:attrNameLst>
                                      </p:cBhvr>
                                      <p:tavLst>
                                        <p:tav tm="0">
                                          <p:val>
                                            <p:strVal val="#ppt_h+1"/>
                                          </p:val>
                                        </p:tav>
                                        <p:tav tm="100000">
                                          <p:val>
                                            <p:strVal val="#ppt_y"/>
                                          </p:val>
                                        </p:tav>
                                      </p:tavLst>
                                    </p:anim>
                                    <p:animEffect transition="in" filter="fade">
                                      <p:cBhvr>
                                        <p:cTn id="28" dur="500"/>
                                        <p:tgtEl>
                                          <p:spTgt spid="368"/>
                                        </p:tgtEl>
                                      </p:cBhvr>
                                    </p:animEffect>
                                  </p:childTnLst>
                                </p:cTn>
                              </p:par>
                            </p:childTnLst>
                          </p:cTn>
                        </p:par>
                      </p:childTnLst>
                    </p:cTn>
                  </p:par>
                  <p:par>
                    <p:cTn id="29" fill="hold" nodeType="clickPar">
                      <p:stCondLst>
                        <p:cond delay="indefinite"/>
                      </p:stCondLst>
                      <p:childTnLst>
                        <p:par>
                          <p:cTn id="30" fill="hold" nodeType="afterGroup">
                            <p:stCondLst>
                              <p:cond delay="0"/>
                            </p:stCondLst>
                            <p:childTnLst>
                              <p:par>
                                <p:cTn id="31" presetID="9" presetClass="entr" presetSubtype="0" fill="hold" nodeType="clickEffect">
                                  <p:stCondLst>
                                    <p:cond delay="0"/>
                                  </p:stCondLst>
                                  <p:childTnLst>
                                    <p:set>
                                      <p:cBhvr>
                                        <p:cTn id="32" dur="1" fill="hold">
                                          <p:stCondLst>
                                            <p:cond delay="0"/>
                                          </p:stCondLst>
                                        </p:cTn>
                                        <p:tgtEl>
                                          <p:spTgt spid="375"/>
                                        </p:tgtEl>
                                        <p:attrNameLst>
                                          <p:attrName>style.visibility</p:attrName>
                                        </p:attrNameLst>
                                      </p:cBhvr>
                                      <p:to>
                                        <p:strVal val="visible"/>
                                      </p:to>
                                    </p:set>
                                    <p:animEffect transition="in" filter="dissolve">
                                      <p:cBhvr>
                                        <p:cTn id="33" dur="500"/>
                                        <p:tgtEl>
                                          <p:spTgt spid="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5" y="289560"/>
            <a:ext cx="6428436" cy="1111250"/>
            <a:chOff x="765" y="664"/>
            <a:chExt cx="10124" cy="1750"/>
          </a:xfrm>
        </p:grpSpPr>
        <p:sp>
          <p:nvSpPr>
            <p:cNvPr id="314" name="圆角矩形 313"/>
            <p:cNvSpPr/>
            <p:nvPr/>
          </p:nvSpPr>
          <p:spPr>
            <a:xfrm>
              <a:off x="765" y="664"/>
              <a:ext cx="8067"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7"/>
              <a:ext cx="9908" cy="1143"/>
              <a:chOff x="1043" y="1148"/>
              <a:chExt cx="7123" cy="822"/>
            </a:xfrm>
          </p:grpSpPr>
          <p:sp>
            <p:nvSpPr>
              <p:cNvPr id="310" name="TextBox 16"/>
              <p:cNvSpPr txBox="1"/>
              <p:nvPr/>
            </p:nvSpPr>
            <p:spPr>
              <a:xfrm>
                <a:off x="1942" y="1161"/>
                <a:ext cx="6224" cy="521"/>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如何做好日常自我健康管理</a:t>
                </a:r>
              </a:p>
            </p:txBody>
          </p:sp>
          <p:sp>
            <p:nvSpPr>
              <p:cNvPr id="311" name="TextBox 16"/>
              <p:cNvSpPr txBox="1"/>
              <p:nvPr/>
            </p:nvSpPr>
            <p:spPr>
              <a:xfrm>
                <a:off x="2002" y="1656"/>
                <a:ext cx="4265"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How to do daily self health management</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4</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70" name="组合 369"/>
          <p:cNvGrpSpPr/>
          <p:nvPr/>
        </p:nvGrpSpPr>
        <p:grpSpPr>
          <a:xfrm>
            <a:off x="1629411" y="1939926"/>
            <a:ext cx="5293995" cy="3318510"/>
            <a:chOff x="2566" y="3172"/>
            <a:chExt cx="8337" cy="5226"/>
          </a:xfrm>
        </p:grpSpPr>
        <p:grpSp>
          <p:nvGrpSpPr>
            <p:cNvPr id="316" name="组合 315"/>
            <p:cNvGrpSpPr/>
            <p:nvPr/>
          </p:nvGrpSpPr>
          <p:grpSpPr>
            <a:xfrm>
              <a:off x="2718" y="3253"/>
              <a:ext cx="8185" cy="5145"/>
              <a:chOff x="87" y="5933"/>
              <a:chExt cx="15710" cy="5145"/>
            </a:xfrm>
          </p:grpSpPr>
          <p:sp>
            <p:nvSpPr>
              <p:cNvPr id="307" name="矩形 306"/>
              <p:cNvSpPr/>
              <p:nvPr/>
            </p:nvSpPr>
            <p:spPr>
              <a:xfrm>
                <a:off x="1302" y="5933"/>
                <a:ext cx="14495" cy="592"/>
              </a:xfrm>
              <a:prstGeom prst="rect">
                <a:avLst/>
              </a:prstGeom>
            </p:spPr>
            <p:txBody>
              <a:bodyPr wrap="squar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加强体育锻炼</a:t>
                </a:r>
              </a:p>
            </p:txBody>
          </p:sp>
          <p:sp>
            <p:nvSpPr>
              <p:cNvPr id="309" name="矩形 308"/>
              <p:cNvSpPr/>
              <p:nvPr/>
            </p:nvSpPr>
            <p:spPr>
              <a:xfrm>
                <a:off x="87" y="6898"/>
                <a:ext cx="15589" cy="4180"/>
              </a:xfrm>
              <a:prstGeom prst="rect">
                <a:avLst/>
              </a:prstGeom>
            </p:spPr>
            <p:txBody>
              <a:bodyPr wrap="square" lIns="68580" tIns="34290" rIns="68580" bIns="34290">
                <a:spAutoFit/>
              </a:bodyPr>
              <a:lstStyle/>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体育锻炼也是减轻哮喘的重要方法之一。日常锻炼能明显减轻哮喘的影响，改善哮喘病患者的健康状况，提高生活质量。</a:t>
                </a:r>
              </a:p>
              <a:p>
                <a:pPr algn="l">
                  <a:lnSpc>
                    <a:spcPct val="150000"/>
                  </a:lnSpc>
                </a:pPr>
                <a:endPar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endParaRPr>
              </a:p>
              <a:p>
                <a:pPr algn="l">
                  <a:lnSpc>
                    <a:spcPct val="150000"/>
                  </a:lnSpc>
                </a:pPr>
                <a:r>
                  <a:rPr lang="zh-CN" altLang="en-US" sz="140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除了以上这几点，在长期用药控制治疗的过程中，患者应该要定期到医院复诊。咨询医生，根据病情调整用药，保证病情长期处于较稳定的状态。最后，哮喘是一种可预防可控制的疾病，哮喘患者经过有效的治疗也可以与常人一样生活工作。所以患者也不用过度的担忧，保持良好的心态，积极、正确的治疗即可。</a:t>
                </a:r>
              </a:p>
            </p:txBody>
          </p:sp>
        </p:grpSp>
        <p:sp>
          <p:nvSpPr>
            <p:cNvPr id="369" name="heart_160964"/>
            <p:cNvSpPr>
              <a:spLocks noChangeAspect="1"/>
            </p:cNvSpPr>
            <p:nvPr/>
          </p:nvSpPr>
          <p:spPr bwMode="auto">
            <a:xfrm>
              <a:off x="2566" y="3172"/>
              <a:ext cx="797" cy="655"/>
            </a:xfrm>
            <a:custGeom>
              <a:avLst/>
              <a:gdLst>
                <a:gd name="connsiteX0" fmla="*/ 479704 w 608344"/>
                <a:gd name="connsiteY0" fmla="*/ 392930 h 499484"/>
                <a:gd name="connsiteX1" fmla="*/ 533052 w 608344"/>
                <a:gd name="connsiteY1" fmla="*/ 446207 h 499484"/>
                <a:gd name="connsiteX2" fmla="*/ 479704 w 608344"/>
                <a:gd name="connsiteY2" fmla="*/ 499484 h 499484"/>
                <a:gd name="connsiteX3" fmla="*/ 426356 w 608344"/>
                <a:gd name="connsiteY3" fmla="*/ 446207 h 499484"/>
                <a:gd name="connsiteX4" fmla="*/ 479704 w 608344"/>
                <a:gd name="connsiteY4" fmla="*/ 392930 h 499484"/>
                <a:gd name="connsiteX5" fmla="*/ 104084 w 608344"/>
                <a:gd name="connsiteY5" fmla="*/ 392930 h 499484"/>
                <a:gd name="connsiteX6" fmla="*/ 157432 w 608344"/>
                <a:gd name="connsiteY6" fmla="*/ 446207 h 499484"/>
                <a:gd name="connsiteX7" fmla="*/ 104084 w 608344"/>
                <a:gd name="connsiteY7" fmla="*/ 499484 h 499484"/>
                <a:gd name="connsiteX8" fmla="*/ 50736 w 608344"/>
                <a:gd name="connsiteY8" fmla="*/ 446207 h 499484"/>
                <a:gd name="connsiteX9" fmla="*/ 104084 w 608344"/>
                <a:gd name="connsiteY9" fmla="*/ 392930 h 499484"/>
                <a:gd name="connsiteX10" fmla="*/ 412074 w 608344"/>
                <a:gd name="connsiteY10" fmla="*/ 216587 h 499484"/>
                <a:gd name="connsiteX11" fmla="*/ 439248 w 608344"/>
                <a:gd name="connsiteY11" fmla="*/ 216587 h 499484"/>
                <a:gd name="connsiteX12" fmla="*/ 439248 w 608344"/>
                <a:gd name="connsiteY12" fmla="*/ 250535 h 499484"/>
                <a:gd name="connsiteX13" fmla="*/ 474058 w 608344"/>
                <a:gd name="connsiteY13" fmla="*/ 250535 h 499484"/>
                <a:gd name="connsiteX14" fmla="*/ 474058 w 608344"/>
                <a:gd name="connsiteY14" fmla="*/ 277649 h 499484"/>
                <a:gd name="connsiteX15" fmla="*/ 439248 w 608344"/>
                <a:gd name="connsiteY15" fmla="*/ 277649 h 499484"/>
                <a:gd name="connsiteX16" fmla="*/ 439248 w 608344"/>
                <a:gd name="connsiteY16" fmla="*/ 311709 h 499484"/>
                <a:gd name="connsiteX17" fmla="*/ 412074 w 608344"/>
                <a:gd name="connsiteY17" fmla="*/ 311709 h 499484"/>
                <a:gd name="connsiteX18" fmla="*/ 412074 w 608344"/>
                <a:gd name="connsiteY18" fmla="*/ 277649 h 499484"/>
                <a:gd name="connsiteX19" fmla="*/ 378724 w 608344"/>
                <a:gd name="connsiteY19" fmla="*/ 277649 h 499484"/>
                <a:gd name="connsiteX20" fmla="*/ 378724 w 608344"/>
                <a:gd name="connsiteY20" fmla="*/ 250535 h 499484"/>
                <a:gd name="connsiteX21" fmla="*/ 412074 w 608344"/>
                <a:gd name="connsiteY21" fmla="*/ 250535 h 499484"/>
                <a:gd name="connsiteX22" fmla="*/ 156098 w 608344"/>
                <a:gd name="connsiteY22" fmla="*/ 216557 h 499484"/>
                <a:gd name="connsiteX23" fmla="*/ 124452 w 608344"/>
                <a:gd name="connsiteY23" fmla="*/ 233592 h 499484"/>
                <a:gd name="connsiteX24" fmla="*/ 87868 w 608344"/>
                <a:gd name="connsiteY24" fmla="*/ 272145 h 499484"/>
                <a:gd name="connsiteX25" fmla="*/ 95162 w 608344"/>
                <a:gd name="connsiteY25" fmla="*/ 289180 h 499484"/>
                <a:gd name="connsiteX26" fmla="*/ 148018 w 608344"/>
                <a:gd name="connsiteY26" fmla="*/ 289180 h 499484"/>
                <a:gd name="connsiteX27" fmla="*/ 171472 w 608344"/>
                <a:gd name="connsiteY27" fmla="*/ 265757 h 499484"/>
                <a:gd name="connsiteX28" fmla="*/ 171472 w 608344"/>
                <a:gd name="connsiteY28" fmla="*/ 239980 h 499484"/>
                <a:gd name="connsiteX29" fmla="*/ 156098 w 608344"/>
                <a:gd name="connsiteY29" fmla="*/ 216557 h 499484"/>
                <a:gd name="connsiteX30" fmla="*/ 381884 w 608344"/>
                <a:gd name="connsiteY30" fmla="*/ 171951 h 499484"/>
                <a:gd name="connsiteX31" fmla="*/ 322632 w 608344"/>
                <a:gd name="connsiteY31" fmla="*/ 231126 h 499484"/>
                <a:gd name="connsiteX32" fmla="*/ 343617 w 608344"/>
                <a:gd name="connsiteY32" fmla="*/ 276292 h 499484"/>
                <a:gd name="connsiteX33" fmla="*/ 343505 w 608344"/>
                <a:gd name="connsiteY33" fmla="*/ 276292 h 499484"/>
                <a:gd name="connsiteX34" fmla="*/ 427558 w 608344"/>
                <a:gd name="connsiteY34" fmla="*/ 356200 h 499484"/>
                <a:gd name="connsiteX35" fmla="*/ 509142 w 608344"/>
                <a:gd name="connsiteY35" fmla="*/ 276292 h 499484"/>
                <a:gd name="connsiteX36" fmla="*/ 530014 w 608344"/>
                <a:gd name="connsiteY36" fmla="*/ 231126 h 499484"/>
                <a:gd name="connsiteX37" fmla="*/ 470762 w 608344"/>
                <a:gd name="connsiteY37" fmla="*/ 171951 h 499484"/>
                <a:gd name="connsiteX38" fmla="*/ 426323 w 608344"/>
                <a:gd name="connsiteY38" fmla="*/ 192125 h 499484"/>
                <a:gd name="connsiteX39" fmla="*/ 381884 w 608344"/>
                <a:gd name="connsiteY39" fmla="*/ 171951 h 499484"/>
                <a:gd name="connsiteX40" fmla="*/ 247445 w 608344"/>
                <a:gd name="connsiteY40" fmla="*/ 71646 h 499484"/>
                <a:gd name="connsiteX41" fmla="*/ 285712 w 608344"/>
                <a:gd name="connsiteY41" fmla="*/ 99328 h 499484"/>
                <a:gd name="connsiteX42" fmla="*/ 561324 w 608344"/>
                <a:gd name="connsiteY42" fmla="*/ 99328 h 499484"/>
                <a:gd name="connsiteX43" fmla="*/ 608344 w 608344"/>
                <a:gd name="connsiteY43" fmla="*/ 146287 h 499484"/>
                <a:gd name="connsiteX44" fmla="*/ 608344 w 608344"/>
                <a:gd name="connsiteY44" fmla="*/ 378502 h 499484"/>
                <a:gd name="connsiteX45" fmla="*/ 574790 w 608344"/>
                <a:gd name="connsiteY45" fmla="*/ 425461 h 499484"/>
                <a:gd name="connsiteX46" fmla="*/ 541349 w 608344"/>
                <a:gd name="connsiteY46" fmla="*/ 425461 h 499484"/>
                <a:gd name="connsiteX47" fmla="*/ 480301 w 608344"/>
                <a:gd name="connsiteY47" fmla="*/ 380744 h 499484"/>
                <a:gd name="connsiteX48" fmla="*/ 419141 w 608344"/>
                <a:gd name="connsiteY48" fmla="*/ 425461 h 499484"/>
                <a:gd name="connsiteX49" fmla="*/ 201659 w 608344"/>
                <a:gd name="connsiteY49" fmla="*/ 425461 h 499484"/>
                <a:gd name="connsiteX50" fmla="*/ 169676 w 608344"/>
                <a:gd name="connsiteY50" fmla="*/ 425461 h 499484"/>
                <a:gd name="connsiteX51" fmla="*/ 165637 w 608344"/>
                <a:gd name="connsiteY51" fmla="*/ 425461 h 499484"/>
                <a:gd name="connsiteX52" fmla="*/ 104589 w 608344"/>
                <a:gd name="connsiteY52" fmla="*/ 380744 h 499484"/>
                <a:gd name="connsiteX53" fmla="*/ 43541 w 608344"/>
                <a:gd name="connsiteY53" fmla="*/ 425461 h 499484"/>
                <a:gd name="connsiteX54" fmla="*/ 21771 w 608344"/>
                <a:gd name="connsiteY54" fmla="*/ 425461 h 499484"/>
                <a:gd name="connsiteX55" fmla="*/ 0 w 608344"/>
                <a:gd name="connsiteY55" fmla="*/ 378502 h 499484"/>
                <a:gd name="connsiteX56" fmla="*/ 0 w 608344"/>
                <a:gd name="connsiteY56" fmla="*/ 357321 h 499484"/>
                <a:gd name="connsiteX57" fmla="*/ 30748 w 608344"/>
                <a:gd name="connsiteY57" fmla="*/ 274947 h 499484"/>
                <a:gd name="connsiteX58" fmla="*/ 93030 w 608344"/>
                <a:gd name="connsiteY58" fmla="*/ 203108 h 499484"/>
                <a:gd name="connsiteX59" fmla="*/ 146784 w 608344"/>
                <a:gd name="connsiteY59" fmla="*/ 167581 h 499484"/>
                <a:gd name="connsiteX60" fmla="*/ 169676 w 608344"/>
                <a:gd name="connsiteY60" fmla="*/ 167581 h 499484"/>
                <a:gd name="connsiteX61" fmla="*/ 169676 w 608344"/>
                <a:gd name="connsiteY61" fmla="*/ 133510 h 499484"/>
                <a:gd name="connsiteX62" fmla="*/ 189427 w 608344"/>
                <a:gd name="connsiteY62" fmla="*/ 99328 h 499484"/>
                <a:gd name="connsiteX63" fmla="*/ 209066 w 608344"/>
                <a:gd name="connsiteY63" fmla="*/ 99328 h 499484"/>
                <a:gd name="connsiteX64" fmla="*/ 247445 w 608344"/>
                <a:gd name="connsiteY64" fmla="*/ 71646 h 499484"/>
                <a:gd name="connsiteX65" fmla="*/ 338935 w 608344"/>
                <a:gd name="connsiteY65" fmla="*/ 38132 h 499484"/>
                <a:gd name="connsiteX66" fmla="*/ 346682 w 608344"/>
                <a:gd name="connsiteY66" fmla="*/ 41046 h 499484"/>
                <a:gd name="connsiteX67" fmla="*/ 343763 w 608344"/>
                <a:gd name="connsiteY67" fmla="*/ 48780 h 499484"/>
                <a:gd name="connsiteX68" fmla="*/ 294249 w 608344"/>
                <a:gd name="connsiteY68" fmla="*/ 71198 h 499484"/>
                <a:gd name="connsiteX69" fmla="*/ 291892 w 608344"/>
                <a:gd name="connsiteY69" fmla="*/ 71646 h 499484"/>
                <a:gd name="connsiteX70" fmla="*/ 286502 w 608344"/>
                <a:gd name="connsiteY70" fmla="*/ 68171 h 499484"/>
                <a:gd name="connsiteX71" fmla="*/ 289421 w 608344"/>
                <a:gd name="connsiteY71" fmla="*/ 60437 h 499484"/>
                <a:gd name="connsiteX72" fmla="*/ 159812 w 608344"/>
                <a:gd name="connsiteY72" fmla="*/ 38132 h 499484"/>
                <a:gd name="connsiteX73" fmla="*/ 209269 w 608344"/>
                <a:gd name="connsiteY73" fmla="*/ 60437 h 499484"/>
                <a:gd name="connsiteX74" fmla="*/ 212185 w 608344"/>
                <a:gd name="connsiteY74" fmla="*/ 68171 h 499484"/>
                <a:gd name="connsiteX75" fmla="*/ 206802 w 608344"/>
                <a:gd name="connsiteY75" fmla="*/ 71646 h 499484"/>
                <a:gd name="connsiteX76" fmla="*/ 204335 w 608344"/>
                <a:gd name="connsiteY76" fmla="*/ 71198 h 499484"/>
                <a:gd name="connsiteX77" fmla="*/ 154990 w 608344"/>
                <a:gd name="connsiteY77" fmla="*/ 48780 h 499484"/>
                <a:gd name="connsiteX78" fmla="*/ 152074 w 608344"/>
                <a:gd name="connsiteY78" fmla="*/ 41046 h 499484"/>
                <a:gd name="connsiteX79" fmla="*/ 159812 w 608344"/>
                <a:gd name="connsiteY79" fmla="*/ 38132 h 499484"/>
                <a:gd name="connsiteX80" fmla="*/ 309038 w 608344"/>
                <a:gd name="connsiteY80" fmla="*/ 1517 h 499484"/>
                <a:gd name="connsiteX81" fmla="*/ 309374 w 608344"/>
                <a:gd name="connsiteY81" fmla="*/ 9814 h 499484"/>
                <a:gd name="connsiteX82" fmla="*/ 272704 w 608344"/>
                <a:gd name="connsiteY82" fmla="*/ 49841 h 499484"/>
                <a:gd name="connsiteX83" fmla="*/ 268443 w 608344"/>
                <a:gd name="connsiteY83" fmla="*/ 51747 h 499484"/>
                <a:gd name="connsiteX84" fmla="*/ 264406 w 608344"/>
                <a:gd name="connsiteY84" fmla="*/ 50177 h 499484"/>
                <a:gd name="connsiteX85" fmla="*/ 264070 w 608344"/>
                <a:gd name="connsiteY85" fmla="*/ 41880 h 499484"/>
                <a:gd name="connsiteX86" fmla="*/ 300739 w 608344"/>
                <a:gd name="connsiteY86" fmla="*/ 1854 h 499484"/>
                <a:gd name="connsiteX87" fmla="*/ 309038 w 608344"/>
                <a:gd name="connsiteY87" fmla="*/ 1517 h 499484"/>
                <a:gd name="connsiteX88" fmla="*/ 200444 w 608344"/>
                <a:gd name="connsiteY88" fmla="*/ 1517 h 499484"/>
                <a:gd name="connsiteX89" fmla="*/ 208743 w 608344"/>
                <a:gd name="connsiteY89" fmla="*/ 1966 h 499484"/>
                <a:gd name="connsiteX90" fmla="*/ 245412 w 608344"/>
                <a:gd name="connsiteY90" fmla="*/ 41880 h 499484"/>
                <a:gd name="connsiteX91" fmla="*/ 244964 w 608344"/>
                <a:gd name="connsiteY91" fmla="*/ 50177 h 499484"/>
                <a:gd name="connsiteX92" fmla="*/ 241039 w 608344"/>
                <a:gd name="connsiteY92" fmla="*/ 51747 h 499484"/>
                <a:gd name="connsiteX93" fmla="*/ 236665 w 608344"/>
                <a:gd name="connsiteY93" fmla="*/ 49841 h 499484"/>
                <a:gd name="connsiteX94" fmla="*/ 200108 w 608344"/>
                <a:gd name="connsiteY94" fmla="*/ 9814 h 499484"/>
                <a:gd name="connsiteX95" fmla="*/ 200444 w 608344"/>
                <a:gd name="connsiteY95" fmla="*/ 1517 h 499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608344" h="499484">
                  <a:moveTo>
                    <a:pt x="479704" y="392930"/>
                  </a:moveTo>
                  <a:cubicBezTo>
                    <a:pt x="509167" y="392930"/>
                    <a:pt x="533052" y="416783"/>
                    <a:pt x="533052" y="446207"/>
                  </a:cubicBezTo>
                  <a:cubicBezTo>
                    <a:pt x="533052" y="475631"/>
                    <a:pt x="509167" y="499484"/>
                    <a:pt x="479704" y="499484"/>
                  </a:cubicBezTo>
                  <a:cubicBezTo>
                    <a:pt x="450241" y="499484"/>
                    <a:pt x="426356" y="475631"/>
                    <a:pt x="426356" y="446207"/>
                  </a:cubicBezTo>
                  <a:cubicBezTo>
                    <a:pt x="426356" y="416783"/>
                    <a:pt x="450241" y="392930"/>
                    <a:pt x="479704" y="392930"/>
                  </a:cubicBezTo>
                  <a:close/>
                  <a:moveTo>
                    <a:pt x="104084" y="392930"/>
                  </a:moveTo>
                  <a:cubicBezTo>
                    <a:pt x="133547" y="392930"/>
                    <a:pt x="157432" y="416783"/>
                    <a:pt x="157432" y="446207"/>
                  </a:cubicBezTo>
                  <a:cubicBezTo>
                    <a:pt x="157432" y="475631"/>
                    <a:pt x="133547" y="499484"/>
                    <a:pt x="104084" y="499484"/>
                  </a:cubicBezTo>
                  <a:cubicBezTo>
                    <a:pt x="74621" y="499484"/>
                    <a:pt x="50736" y="475631"/>
                    <a:pt x="50736" y="446207"/>
                  </a:cubicBezTo>
                  <a:cubicBezTo>
                    <a:pt x="50736" y="416783"/>
                    <a:pt x="74621" y="392930"/>
                    <a:pt x="104084" y="392930"/>
                  </a:cubicBezTo>
                  <a:close/>
                  <a:moveTo>
                    <a:pt x="412074" y="216587"/>
                  </a:moveTo>
                  <a:lnTo>
                    <a:pt x="439248" y="216587"/>
                  </a:lnTo>
                  <a:lnTo>
                    <a:pt x="439248" y="250535"/>
                  </a:lnTo>
                  <a:lnTo>
                    <a:pt x="474058" y="250535"/>
                  </a:lnTo>
                  <a:lnTo>
                    <a:pt x="474058" y="277649"/>
                  </a:lnTo>
                  <a:lnTo>
                    <a:pt x="439248" y="277649"/>
                  </a:lnTo>
                  <a:lnTo>
                    <a:pt x="439248" y="311709"/>
                  </a:lnTo>
                  <a:lnTo>
                    <a:pt x="412074" y="311709"/>
                  </a:lnTo>
                  <a:lnTo>
                    <a:pt x="412074" y="277649"/>
                  </a:lnTo>
                  <a:lnTo>
                    <a:pt x="378724" y="277649"/>
                  </a:lnTo>
                  <a:lnTo>
                    <a:pt x="378724" y="250535"/>
                  </a:lnTo>
                  <a:lnTo>
                    <a:pt x="412074" y="250535"/>
                  </a:lnTo>
                  <a:close/>
                  <a:moveTo>
                    <a:pt x="156098" y="216557"/>
                  </a:moveTo>
                  <a:cubicBezTo>
                    <a:pt x="147569" y="216557"/>
                    <a:pt x="133429" y="224178"/>
                    <a:pt x="124452" y="233592"/>
                  </a:cubicBezTo>
                  <a:lnTo>
                    <a:pt x="87868" y="272145"/>
                  </a:lnTo>
                  <a:cubicBezTo>
                    <a:pt x="78891" y="281559"/>
                    <a:pt x="82145" y="289180"/>
                    <a:pt x="95162" y="289180"/>
                  </a:cubicBezTo>
                  <a:lnTo>
                    <a:pt x="148018" y="289180"/>
                  </a:lnTo>
                  <a:cubicBezTo>
                    <a:pt x="160923" y="289180"/>
                    <a:pt x="171472" y="278645"/>
                    <a:pt x="171472" y="265757"/>
                  </a:cubicBezTo>
                  <a:lnTo>
                    <a:pt x="171472" y="239980"/>
                  </a:lnTo>
                  <a:cubicBezTo>
                    <a:pt x="171472" y="227091"/>
                    <a:pt x="164627" y="216557"/>
                    <a:pt x="156098" y="216557"/>
                  </a:cubicBezTo>
                  <a:close/>
                  <a:moveTo>
                    <a:pt x="381884" y="171951"/>
                  </a:moveTo>
                  <a:cubicBezTo>
                    <a:pt x="349116" y="171951"/>
                    <a:pt x="322632" y="198513"/>
                    <a:pt x="322632" y="231126"/>
                  </a:cubicBezTo>
                  <a:cubicBezTo>
                    <a:pt x="322632" y="249282"/>
                    <a:pt x="330824" y="265421"/>
                    <a:pt x="343617" y="276292"/>
                  </a:cubicBezTo>
                  <a:lnTo>
                    <a:pt x="343505" y="276292"/>
                  </a:lnTo>
                  <a:lnTo>
                    <a:pt x="427558" y="356200"/>
                  </a:lnTo>
                  <a:lnTo>
                    <a:pt x="509142" y="276292"/>
                  </a:lnTo>
                  <a:cubicBezTo>
                    <a:pt x="521935" y="265421"/>
                    <a:pt x="530014" y="249282"/>
                    <a:pt x="530014" y="231126"/>
                  </a:cubicBezTo>
                  <a:cubicBezTo>
                    <a:pt x="530014" y="198513"/>
                    <a:pt x="503531" y="171951"/>
                    <a:pt x="470762" y="171951"/>
                  </a:cubicBezTo>
                  <a:cubicBezTo>
                    <a:pt x="453032" y="171951"/>
                    <a:pt x="437209" y="179797"/>
                    <a:pt x="426323" y="192125"/>
                  </a:cubicBezTo>
                  <a:cubicBezTo>
                    <a:pt x="415438" y="179797"/>
                    <a:pt x="399615" y="171951"/>
                    <a:pt x="381884" y="171951"/>
                  </a:cubicBezTo>
                  <a:close/>
                  <a:moveTo>
                    <a:pt x="247445" y="71646"/>
                  </a:moveTo>
                  <a:cubicBezTo>
                    <a:pt x="265288" y="71646"/>
                    <a:pt x="280325" y="83302"/>
                    <a:pt x="285712" y="99328"/>
                  </a:cubicBezTo>
                  <a:lnTo>
                    <a:pt x="561324" y="99328"/>
                  </a:lnTo>
                  <a:cubicBezTo>
                    <a:pt x="587247" y="99328"/>
                    <a:pt x="608344" y="120398"/>
                    <a:pt x="608344" y="146287"/>
                  </a:cubicBezTo>
                  <a:lnTo>
                    <a:pt x="608344" y="378502"/>
                  </a:lnTo>
                  <a:cubicBezTo>
                    <a:pt x="608344" y="404503"/>
                    <a:pt x="593307" y="425461"/>
                    <a:pt x="574790" y="425461"/>
                  </a:cubicBezTo>
                  <a:lnTo>
                    <a:pt x="541349" y="425461"/>
                  </a:lnTo>
                  <a:cubicBezTo>
                    <a:pt x="533157" y="399572"/>
                    <a:pt x="508917" y="380744"/>
                    <a:pt x="480301" y="380744"/>
                  </a:cubicBezTo>
                  <a:cubicBezTo>
                    <a:pt x="451573" y="380744"/>
                    <a:pt x="427333" y="399572"/>
                    <a:pt x="419141" y="425461"/>
                  </a:cubicBezTo>
                  <a:lnTo>
                    <a:pt x="201659" y="425461"/>
                  </a:lnTo>
                  <a:lnTo>
                    <a:pt x="169676" y="425461"/>
                  </a:lnTo>
                  <a:lnTo>
                    <a:pt x="165637" y="425461"/>
                  </a:lnTo>
                  <a:cubicBezTo>
                    <a:pt x="157557" y="399572"/>
                    <a:pt x="133205" y="380744"/>
                    <a:pt x="104589" y="380744"/>
                  </a:cubicBezTo>
                  <a:cubicBezTo>
                    <a:pt x="75973" y="380744"/>
                    <a:pt x="51621" y="399572"/>
                    <a:pt x="43541" y="425461"/>
                  </a:cubicBezTo>
                  <a:lnTo>
                    <a:pt x="21771" y="425461"/>
                  </a:lnTo>
                  <a:cubicBezTo>
                    <a:pt x="9763" y="425461"/>
                    <a:pt x="0" y="404503"/>
                    <a:pt x="0" y="378502"/>
                  </a:cubicBezTo>
                  <a:lnTo>
                    <a:pt x="0" y="357321"/>
                  </a:lnTo>
                  <a:cubicBezTo>
                    <a:pt x="0" y="331432"/>
                    <a:pt x="13803" y="294560"/>
                    <a:pt x="30748" y="274947"/>
                  </a:cubicBezTo>
                  <a:lnTo>
                    <a:pt x="93030" y="203108"/>
                  </a:lnTo>
                  <a:cubicBezTo>
                    <a:pt x="109975" y="183495"/>
                    <a:pt x="134103" y="167581"/>
                    <a:pt x="146784" y="167581"/>
                  </a:cubicBezTo>
                  <a:lnTo>
                    <a:pt x="169676" y="167581"/>
                  </a:lnTo>
                  <a:lnTo>
                    <a:pt x="169676" y="133510"/>
                  </a:lnTo>
                  <a:cubicBezTo>
                    <a:pt x="169676" y="114682"/>
                    <a:pt x="178542" y="99328"/>
                    <a:pt x="189427" y="99328"/>
                  </a:cubicBezTo>
                  <a:lnTo>
                    <a:pt x="209066" y="99328"/>
                  </a:lnTo>
                  <a:cubicBezTo>
                    <a:pt x="214452" y="83302"/>
                    <a:pt x="229490" y="71646"/>
                    <a:pt x="247445" y="71646"/>
                  </a:cubicBezTo>
                  <a:close/>
                  <a:moveTo>
                    <a:pt x="338935" y="38132"/>
                  </a:moveTo>
                  <a:cubicBezTo>
                    <a:pt x="341854" y="36787"/>
                    <a:pt x="345334" y="38020"/>
                    <a:pt x="346682" y="41046"/>
                  </a:cubicBezTo>
                  <a:cubicBezTo>
                    <a:pt x="348029" y="43961"/>
                    <a:pt x="346682" y="47435"/>
                    <a:pt x="343763" y="48780"/>
                  </a:cubicBezTo>
                  <a:lnTo>
                    <a:pt x="294249" y="71198"/>
                  </a:lnTo>
                  <a:cubicBezTo>
                    <a:pt x="293463" y="71534"/>
                    <a:pt x="292677" y="71646"/>
                    <a:pt x="291892" y="71646"/>
                  </a:cubicBezTo>
                  <a:cubicBezTo>
                    <a:pt x="289646" y="71646"/>
                    <a:pt x="287513" y="70413"/>
                    <a:pt x="286502" y="68171"/>
                  </a:cubicBezTo>
                  <a:cubicBezTo>
                    <a:pt x="285155" y="65257"/>
                    <a:pt x="286502" y="61782"/>
                    <a:pt x="289421" y="60437"/>
                  </a:cubicBezTo>
                  <a:close/>
                  <a:moveTo>
                    <a:pt x="159812" y="38132"/>
                  </a:moveTo>
                  <a:lnTo>
                    <a:pt x="209269" y="60437"/>
                  </a:lnTo>
                  <a:cubicBezTo>
                    <a:pt x="212185" y="61782"/>
                    <a:pt x="213531" y="65257"/>
                    <a:pt x="212185" y="68171"/>
                  </a:cubicBezTo>
                  <a:cubicBezTo>
                    <a:pt x="211176" y="70413"/>
                    <a:pt x="209045" y="71646"/>
                    <a:pt x="206802" y="71646"/>
                  </a:cubicBezTo>
                  <a:cubicBezTo>
                    <a:pt x="206017" y="71646"/>
                    <a:pt x="205232" y="71534"/>
                    <a:pt x="204335" y="71198"/>
                  </a:cubicBezTo>
                  <a:lnTo>
                    <a:pt x="154990" y="48780"/>
                  </a:lnTo>
                  <a:cubicBezTo>
                    <a:pt x="152074" y="47435"/>
                    <a:pt x="150728" y="43961"/>
                    <a:pt x="152074" y="41046"/>
                  </a:cubicBezTo>
                  <a:cubicBezTo>
                    <a:pt x="153420" y="38020"/>
                    <a:pt x="156896" y="36787"/>
                    <a:pt x="159812" y="38132"/>
                  </a:cubicBezTo>
                  <a:close/>
                  <a:moveTo>
                    <a:pt x="309038" y="1517"/>
                  </a:moveTo>
                  <a:cubicBezTo>
                    <a:pt x="311393" y="3760"/>
                    <a:pt x="311617" y="7460"/>
                    <a:pt x="309374" y="9814"/>
                  </a:cubicBezTo>
                  <a:lnTo>
                    <a:pt x="272704" y="49841"/>
                  </a:lnTo>
                  <a:cubicBezTo>
                    <a:pt x="271583" y="51074"/>
                    <a:pt x="270013" y="51747"/>
                    <a:pt x="268443" y="51747"/>
                  </a:cubicBezTo>
                  <a:cubicBezTo>
                    <a:pt x="266985" y="51747"/>
                    <a:pt x="265527" y="51186"/>
                    <a:pt x="264406" y="50177"/>
                  </a:cubicBezTo>
                  <a:cubicBezTo>
                    <a:pt x="262051" y="47935"/>
                    <a:pt x="261939" y="44235"/>
                    <a:pt x="264070" y="41880"/>
                  </a:cubicBezTo>
                  <a:lnTo>
                    <a:pt x="300739" y="1854"/>
                  </a:lnTo>
                  <a:cubicBezTo>
                    <a:pt x="302870" y="-501"/>
                    <a:pt x="306571" y="-613"/>
                    <a:pt x="309038" y="1517"/>
                  </a:cubicBezTo>
                  <a:close/>
                  <a:moveTo>
                    <a:pt x="200444" y="1517"/>
                  </a:moveTo>
                  <a:cubicBezTo>
                    <a:pt x="202799" y="-613"/>
                    <a:pt x="206500" y="-501"/>
                    <a:pt x="208743" y="1966"/>
                  </a:cubicBezTo>
                  <a:lnTo>
                    <a:pt x="245412" y="41880"/>
                  </a:lnTo>
                  <a:cubicBezTo>
                    <a:pt x="247543" y="44235"/>
                    <a:pt x="247431" y="47935"/>
                    <a:pt x="244964" y="50177"/>
                  </a:cubicBezTo>
                  <a:cubicBezTo>
                    <a:pt x="243842" y="51186"/>
                    <a:pt x="242497" y="51747"/>
                    <a:pt x="241039" y="51747"/>
                  </a:cubicBezTo>
                  <a:cubicBezTo>
                    <a:pt x="239469" y="51747"/>
                    <a:pt x="237899" y="51074"/>
                    <a:pt x="236665" y="49841"/>
                  </a:cubicBezTo>
                  <a:lnTo>
                    <a:pt x="200108" y="9814"/>
                  </a:lnTo>
                  <a:cubicBezTo>
                    <a:pt x="197865" y="7460"/>
                    <a:pt x="197977" y="3760"/>
                    <a:pt x="200444" y="1517"/>
                  </a:cubicBezTo>
                  <a:close/>
                </a:path>
              </a:pathLst>
            </a:custGeom>
            <a:solidFill>
              <a:srgbClr val="3967A1"/>
            </a:solidFill>
            <a:ln>
              <a:noFill/>
            </a:ln>
          </p:spPr>
          <p:txBody>
            <a:bodyPr lIns="68580" tIns="34290" rIns="68580" bIns="3429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374" name="图片 373" descr="11矢量医生治疗脚骨伤病人"/>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368" name="图片 367" descr="14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4263391" y="-455295"/>
            <a:ext cx="9144000"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9" presetClass="entr" presetSubtype="0" fill="hold" nodeType="clickEffect">
                                  <p:stCondLst>
                                    <p:cond delay="0"/>
                                  </p:stCondLst>
                                  <p:childTnLst>
                                    <p:set>
                                      <p:cBhvr>
                                        <p:cTn id="14" dur="1" fill="hold">
                                          <p:stCondLst>
                                            <p:cond delay="0"/>
                                          </p:stCondLst>
                                        </p:cTn>
                                        <p:tgtEl>
                                          <p:spTgt spid="374"/>
                                        </p:tgtEl>
                                        <p:attrNameLst>
                                          <p:attrName>style.visibility</p:attrName>
                                        </p:attrNameLst>
                                      </p:cBhvr>
                                      <p:to>
                                        <p:strVal val="visible"/>
                                      </p:to>
                                    </p:set>
                                    <p:animEffect transition="in" filter="dissolve">
                                      <p:cBhvr>
                                        <p:cTn id="15" dur="500"/>
                                        <p:tgtEl>
                                          <p:spTgt spid="374"/>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9" presetClass="entr" presetSubtype="0" fill="hold" nodeType="clickEffect">
                                  <p:stCondLst>
                                    <p:cond delay="0"/>
                                  </p:stCondLst>
                                  <p:childTnLst>
                                    <p:set>
                                      <p:cBhvr>
                                        <p:cTn id="19" dur="1" fill="hold">
                                          <p:stCondLst>
                                            <p:cond delay="0"/>
                                          </p:stCondLst>
                                        </p:cTn>
                                        <p:tgtEl>
                                          <p:spTgt spid="368"/>
                                        </p:tgtEl>
                                        <p:attrNameLst>
                                          <p:attrName>style.visibility</p:attrName>
                                        </p:attrNameLst>
                                      </p:cBhvr>
                                      <p:to>
                                        <p:strVal val="visible"/>
                                      </p:to>
                                    </p:set>
                                    <p:animEffect transition="in" filter="dissolve">
                                      <p:cBhvr>
                                        <p:cTn id="20" dur="500"/>
                                        <p:tgtEl>
                                          <p:spTgt spid="368"/>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42" presetClass="entr" presetSubtype="0" fill="hold" nodeType="clickEffect">
                                  <p:stCondLst>
                                    <p:cond delay="0"/>
                                  </p:stCondLst>
                                  <p:childTnLst>
                                    <p:set>
                                      <p:cBhvr>
                                        <p:cTn id="24" dur="1" fill="hold">
                                          <p:stCondLst>
                                            <p:cond delay="0"/>
                                          </p:stCondLst>
                                        </p:cTn>
                                        <p:tgtEl>
                                          <p:spTgt spid="370"/>
                                        </p:tgtEl>
                                        <p:attrNameLst>
                                          <p:attrName>style.visibility</p:attrName>
                                        </p:attrNameLst>
                                      </p:cBhvr>
                                      <p:to>
                                        <p:strVal val="visible"/>
                                      </p:to>
                                    </p:set>
                                    <p:animEffect transition="in" filter="fade">
                                      <p:cBhvr>
                                        <p:cTn id="25" dur="1000"/>
                                        <p:tgtEl>
                                          <p:spTgt spid="370"/>
                                        </p:tgtEl>
                                      </p:cBhvr>
                                    </p:animEffect>
                                    <p:anim calcmode="lin" valueType="num">
                                      <p:cBhvr>
                                        <p:cTn id="26" dur="1000" fill="hold"/>
                                        <p:tgtEl>
                                          <p:spTgt spid="370"/>
                                        </p:tgtEl>
                                        <p:attrNameLst>
                                          <p:attrName>ppt_x</p:attrName>
                                        </p:attrNameLst>
                                      </p:cBhvr>
                                      <p:tavLst>
                                        <p:tav tm="0">
                                          <p:val>
                                            <p:strVal val="#ppt_x"/>
                                          </p:val>
                                        </p:tav>
                                        <p:tav tm="100000">
                                          <p:val>
                                            <p:strVal val="#ppt_x"/>
                                          </p:val>
                                        </p:tav>
                                      </p:tavLst>
                                    </p:anim>
                                    <p:anim calcmode="lin" valueType="num">
                                      <p:cBhvr>
                                        <p:cTn id="27" dur="1000" fill="hold"/>
                                        <p:tgtEl>
                                          <p:spTgt spid="3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defTabSz="914400">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defTabSz="914400">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30013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70002" y="371310"/>
            <a:ext cx="10253913" cy="5768233"/>
          </a:xfrm>
          <a:prstGeom prst="rect">
            <a:avLst/>
          </a:prstGeom>
        </p:spPr>
      </p:pic>
      <p:sp>
        <p:nvSpPr>
          <p:cNvPr id="3" name="矩形 2"/>
          <p:cNvSpPr/>
          <p:nvPr/>
        </p:nvSpPr>
        <p:spPr>
          <a:xfrm>
            <a:off x="4540885" y="2795905"/>
            <a:ext cx="6847840" cy="923330"/>
          </a:xfrm>
          <a:prstGeom prst="rect">
            <a:avLst/>
          </a:prstGeom>
        </p:spPr>
        <p:txBody>
          <a:bodyPr wrap="square">
            <a:spAutoFit/>
          </a:bodyPr>
          <a:lstStyle/>
          <a:p>
            <a:pPr algn="dist"/>
            <a:r>
              <a:rPr lang="zh-CN" altLang="en-US" sz="5400" b="1" dirty="0">
                <a:solidFill>
                  <a:schemeClr val="bg1"/>
                </a:solidFill>
                <a:cs typeface="+mn-ea"/>
                <a:sym typeface="+mn-lt"/>
              </a:rPr>
              <a:t>世界预防哮喘日简介</a:t>
            </a: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40421" y="718460"/>
            <a:ext cx="4838543" cy="6139541"/>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022351">
            <a:off x="8155045" y="1251776"/>
            <a:ext cx="1273268" cy="1273268"/>
          </a:xfrm>
          <a:prstGeom prst="ellipse">
            <a:avLst/>
          </a:prstGeom>
        </p:spPr>
      </p:pic>
      <p:sp>
        <p:nvSpPr>
          <p:cNvPr id="4" name="矩形: 圆角 3"/>
          <p:cNvSpPr/>
          <p:nvPr/>
        </p:nvSpPr>
        <p:spPr>
          <a:xfrm>
            <a:off x="5154994" y="1559523"/>
            <a:ext cx="2307103" cy="851297"/>
          </a:xfrm>
          <a:prstGeom prst="roundRect">
            <a:avLst/>
          </a:prstGeom>
          <a:solidFill>
            <a:schemeClr val="bg1"/>
          </a:solidFill>
        </p:spPr>
        <p:txBody>
          <a:bodyPr wrap="square">
            <a:spAutoFit/>
          </a:bodyPr>
          <a:lstStyle/>
          <a:p>
            <a:pPr algn="ctr"/>
            <a:r>
              <a:rPr lang="en-US" altLang="zh-CN" sz="4400" dirty="0">
                <a:solidFill>
                  <a:srgbClr val="2D6CB5"/>
                </a:solidFill>
                <a:cs typeface="+mn-ea"/>
                <a:sym typeface="+mn-lt"/>
              </a:rPr>
              <a:t>PART 01</a:t>
            </a:r>
            <a:endParaRPr lang="zh-CN" altLang="en-US" sz="4400" dirty="0">
              <a:solidFill>
                <a:srgbClr val="2D6CB5"/>
              </a:solidFill>
              <a:cs typeface="+mn-ea"/>
              <a:sym typeface="+mn-lt"/>
            </a:endParaRPr>
          </a:p>
        </p:txBody>
      </p:sp>
      <p:pic>
        <p:nvPicPr>
          <p:cNvPr id="12" name="图片 11"/>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rot="18321464">
            <a:off x="9545465" y="4740583"/>
            <a:ext cx="1469715" cy="1677536"/>
          </a:xfrm>
          <a:prstGeom prst="rect">
            <a:avLst/>
          </a:prstGeom>
        </p:spPr>
      </p:pic>
      <p:sp>
        <p:nvSpPr>
          <p:cNvPr id="13" name="加号 12"/>
          <p:cNvSpPr/>
          <p:nvPr/>
        </p:nvSpPr>
        <p:spPr>
          <a:xfrm rot="20344360">
            <a:off x="4687363" y="5969730"/>
            <a:ext cx="583200" cy="584775"/>
          </a:xfrm>
          <a:prstGeom prst="mathPlus">
            <a:avLst/>
          </a:prstGeom>
          <a:solidFill>
            <a:srgbClr val="DF7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加号 13"/>
          <p:cNvSpPr/>
          <p:nvPr/>
        </p:nvSpPr>
        <p:spPr>
          <a:xfrm rot="20344360">
            <a:off x="9734572" y="458308"/>
            <a:ext cx="583200" cy="584775"/>
          </a:xfrm>
          <a:prstGeom prst="mathPlus">
            <a:avLst/>
          </a:prstGeom>
          <a:noFill/>
          <a:ln>
            <a:solidFill>
              <a:srgbClr val="DF75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文本框 7"/>
          <p:cNvSpPr txBox="1"/>
          <p:nvPr/>
        </p:nvSpPr>
        <p:spPr>
          <a:xfrm>
            <a:off x="4601845" y="3742691"/>
            <a:ext cx="5024120" cy="1015663"/>
          </a:xfrm>
          <a:prstGeom prst="rect">
            <a:avLst/>
          </a:prstGeom>
          <a:noFill/>
        </p:spPr>
        <p:txBody>
          <a:bodyPr wrap="square" rtlCol="0">
            <a:spAutoFit/>
          </a:bodyPr>
          <a:lstStyle/>
          <a:p>
            <a:pPr algn="ctr">
              <a:lnSpc>
                <a:spcPct val="150000"/>
              </a:lnSpc>
            </a:pPr>
            <a:r>
              <a:rPr lang="zh-CN" altLang="en-US" sz="1000" dirty="0">
                <a:solidFill>
                  <a:schemeClr val="bg1"/>
                </a:solidFill>
                <a:latin typeface="思源黑体 CN Light" panose="020B0300000000000000" charset="-122"/>
                <a:ea typeface="思源黑体 CN Light" panose="020B0300000000000000" charset="-122"/>
                <a:cs typeface="思源黑体 CN Light" panose="020B0300000000000000" charset="-122"/>
              </a:rPr>
              <a:t>据WHO估计，2016年全球有超过3.39亿人患有哮喘，有417918人死于哮喘。近年来哮喘平均患病率呈上升趋势，哮喘控制水平仍待提高。最新的中国哮喘数据显示，我国20岁及以上人群的哮喘患病率为4.2%，其中26.2%的哮喘患者已经存在气流受限。此外，我国城区哮喘总体控制率仅为28.5%。</a:t>
            </a:r>
          </a:p>
        </p:txBody>
      </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3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out)">
                                      <p:cBhvr>
                                        <p:cTn id="7" dur="20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after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p:cTn id="41" dur="500" fill="hold"/>
                                        <p:tgtEl>
                                          <p:spTgt spid="3"/>
                                        </p:tgtEl>
                                        <p:attrNameLst>
                                          <p:attrName>ppt_w</p:attrName>
                                        </p:attrNameLst>
                                      </p:cBhvr>
                                      <p:tavLst>
                                        <p:tav tm="0">
                                          <p:val>
                                            <p:fltVal val="0"/>
                                          </p:val>
                                        </p:tav>
                                        <p:tav tm="100000">
                                          <p:val>
                                            <p:strVal val="#ppt_w"/>
                                          </p:val>
                                        </p:tav>
                                      </p:tavLst>
                                    </p:anim>
                                    <p:anim calcmode="lin" valueType="num">
                                      <p:cBhvr>
                                        <p:cTn id="42" dur="500" fill="hold"/>
                                        <p:tgtEl>
                                          <p:spTgt spid="3"/>
                                        </p:tgtEl>
                                        <p:attrNameLst>
                                          <p:attrName>ppt_h</p:attrName>
                                        </p:attrNameLst>
                                      </p:cBhvr>
                                      <p:tavLst>
                                        <p:tav tm="0">
                                          <p:val>
                                            <p:fltVal val="0"/>
                                          </p:val>
                                        </p:tav>
                                        <p:tav tm="100000">
                                          <p:val>
                                            <p:strVal val="#ppt_h"/>
                                          </p:val>
                                        </p:tav>
                                      </p:tavLst>
                                    </p:anim>
                                    <p:animEffect transition="in" filter="fade">
                                      <p:cBhvr>
                                        <p:cTn id="43" dur="500"/>
                                        <p:tgtEl>
                                          <p:spTgt spid="3"/>
                                        </p:tgtEl>
                                      </p:cBhvr>
                                    </p:animEffect>
                                  </p:childTnLst>
                                </p:cTn>
                              </p:par>
                            </p:childTnLst>
                          </p:cTn>
                        </p:par>
                      </p:childTnLst>
                    </p:cTn>
                  </p:par>
                  <p:par>
                    <p:cTn id="44" fill="hold" nodeType="clickPar">
                      <p:stCondLst>
                        <p:cond delay="indefinite"/>
                      </p:stCondLst>
                      <p:childTnLst>
                        <p:par>
                          <p:cTn id="45" fill="hold" nodeType="after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500"/>
                                        <p:tgtEl>
                                          <p:spTgt spid="8"/>
                                        </p:tgtEl>
                                        <p:attrNameLst>
                                          <p:attrName>ppt_y</p:attrName>
                                        </p:attrNameLst>
                                      </p:cBhvr>
                                      <p:tavLst>
                                        <p:tav tm="0">
                                          <p:val>
                                            <p:strVal val="#ppt_y+#ppt_h*1.125000"/>
                                          </p:val>
                                        </p:tav>
                                        <p:tav tm="100000">
                                          <p:val>
                                            <p:strVal val="#ppt_y"/>
                                          </p:val>
                                        </p:tav>
                                      </p:tavLst>
                                    </p:anim>
                                    <p:animEffect transition="in" filter="wipe(up)">
                                      <p:cBhvr>
                                        <p:cTn id="4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13" grpId="0" animBg="1"/>
      <p:bldP spid="14"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6" name="组合 315"/>
          <p:cNvGrpSpPr/>
          <p:nvPr/>
        </p:nvGrpSpPr>
        <p:grpSpPr>
          <a:xfrm>
            <a:off x="1723391" y="2239646"/>
            <a:ext cx="4123055" cy="2922905"/>
            <a:chOff x="4589" y="5650"/>
            <a:chExt cx="6493" cy="4603"/>
          </a:xfrm>
        </p:grpSpPr>
        <p:sp>
          <p:nvSpPr>
            <p:cNvPr id="307" name="矩形 306"/>
            <p:cNvSpPr/>
            <p:nvPr/>
          </p:nvSpPr>
          <p:spPr>
            <a:xfrm>
              <a:off x="4631" y="5650"/>
              <a:ext cx="3063" cy="594"/>
            </a:xfrm>
            <a:prstGeom prst="rect">
              <a:avLst/>
            </a:prstGeom>
          </p:spPr>
          <p:txBody>
            <a:bodyPr wrap="non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世界防治哮喘日</a:t>
              </a:r>
            </a:p>
          </p:txBody>
        </p:sp>
        <p:sp>
          <p:nvSpPr>
            <p:cNvPr id="309" name="矩形 308"/>
            <p:cNvSpPr/>
            <p:nvPr/>
          </p:nvSpPr>
          <p:spPr>
            <a:xfrm>
              <a:off x="4589" y="6581"/>
              <a:ext cx="6493" cy="3672"/>
            </a:xfrm>
            <a:prstGeom prst="rect">
              <a:avLst/>
            </a:prstGeom>
          </p:spPr>
          <p:txBody>
            <a:bodyPr wrap="square" lIns="68580" tIns="34290" rIns="68580" bIns="34290">
              <a:spAutoFit/>
            </a:bodyPr>
            <a:lstStyle/>
            <a:p>
              <a:pPr>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时间：每年5月的第一个周二</a:t>
              </a:r>
            </a:p>
            <a:p>
              <a:pPr>
                <a:lnSpc>
                  <a:spcPct val="150000"/>
                </a:lnSpc>
              </a:pPr>
              <a:endPar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endParaRPr>
            </a:p>
            <a:p>
              <a:pPr>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全球哮喘病防治创议委员会（GINA）与欧洲呼吸学会（ERS）代表世界卫生组织（WHO）提出了组织世界哮喘日活动的建议，并将该日作为第一个世界哮喘日。自2000年起，每年5月第二周的星期二都举行宣传活动。</a:t>
              </a:r>
            </a:p>
          </p:txBody>
        </p:sp>
      </p:grpSp>
      <p:grpSp>
        <p:nvGrpSpPr>
          <p:cNvPr id="315" name="组合 314"/>
          <p:cNvGrpSpPr/>
          <p:nvPr/>
        </p:nvGrpSpPr>
        <p:grpSpPr>
          <a:xfrm>
            <a:off x="455295" y="289560"/>
            <a:ext cx="4825365" cy="1111250"/>
            <a:chOff x="765" y="664"/>
            <a:chExt cx="7599" cy="1750"/>
          </a:xfrm>
        </p:grpSpPr>
        <p:sp>
          <p:nvSpPr>
            <p:cNvPr id="314" name="圆角矩形 313"/>
            <p:cNvSpPr/>
            <p:nvPr/>
          </p:nvSpPr>
          <p:spPr>
            <a:xfrm>
              <a:off x="765" y="664"/>
              <a:ext cx="6433"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7383" cy="1144"/>
              <a:chOff x="1043" y="1148"/>
              <a:chExt cx="5308" cy="822"/>
            </a:xfrm>
          </p:grpSpPr>
          <p:sp>
            <p:nvSpPr>
              <p:cNvPr id="310" name="TextBox 16"/>
              <p:cNvSpPr txBox="1"/>
              <p:nvPr/>
            </p:nvSpPr>
            <p:spPr>
              <a:xfrm>
                <a:off x="1942" y="1161"/>
                <a:ext cx="4038"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世界防治哮喘日简介</a:t>
                </a:r>
              </a:p>
            </p:txBody>
          </p:sp>
          <p:sp>
            <p:nvSpPr>
              <p:cNvPr id="311" name="TextBox 16"/>
              <p:cNvSpPr txBox="1"/>
              <p:nvPr/>
            </p:nvSpPr>
            <p:spPr>
              <a:xfrm>
                <a:off x="2002" y="1656"/>
                <a:ext cx="4349"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rPr>
                  <a:t>Prevention and control of the world asthma day</a:t>
                </a: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1</a:t>
                </a:r>
              </a:p>
            </p:txBody>
          </p:sp>
        </p:grpSp>
      </p:grpSp>
      <p:grpSp>
        <p:nvGrpSpPr>
          <p:cNvPr id="318" name="组合 317"/>
          <p:cNvGrpSpPr/>
          <p:nvPr/>
        </p:nvGrpSpPr>
        <p:grpSpPr>
          <a:xfrm>
            <a:off x="10598149" y="1597660"/>
            <a:ext cx="882651" cy="882650"/>
            <a:chOff x="14887" y="2790"/>
            <a:chExt cx="1148" cy="1148"/>
          </a:xfrm>
          <a:solidFill>
            <a:schemeClr val="accent1">
              <a:alpha val="8000"/>
            </a:schemeClr>
          </a:solidFill>
        </p:grpSpPr>
        <p:grpSp>
          <p:nvGrpSpPr>
            <p:cNvPr id="319" name="组合 318"/>
            <p:cNvGrpSpPr/>
            <p:nvPr/>
          </p:nvGrpSpPr>
          <p:grpSpPr>
            <a:xfrm>
              <a:off x="14887" y="2790"/>
              <a:ext cx="148" cy="1148"/>
              <a:chOff x="16290" y="1886"/>
              <a:chExt cx="148" cy="1148"/>
            </a:xfrm>
            <a:grpFill/>
          </p:grpSpPr>
          <p:sp>
            <p:nvSpPr>
              <p:cNvPr id="320" name="椭圆 31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5" name="椭圆 324"/>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6" name="组合 325"/>
            <p:cNvGrpSpPr/>
            <p:nvPr/>
          </p:nvGrpSpPr>
          <p:grpSpPr>
            <a:xfrm>
              <a:off x="150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2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4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6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8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61" name="组合 360"/>
          <p:cNvGrpSpPr/>
          <p:nvPr/>
        </p:nvGrpSpPr>
        <p:grpSpPr>
          <a:xfrm>
            <a:off x="6181089" y="177165"/>
            <a:ext cx="882651" cy="882650"/>
            <a:chOff x="14887" y="2790"/>
            <a:chExt cx="1148" cy="1148"/>
          </a:xfrm>
          <a:solidFill>
            <a:schemeClr val="accent1">
              <a:alpha val="8000"/>
            </a:schemeClr>
          </a:solidFill>
        </p:grpSpPr>
        <p:grpSp>
          <p:nvGrpSpPr>
            <p:cNvPr id="362" name="组合 361"/>
            <p:cNvGrpSpPr/>
            <p:nvPr/>
          </p:nvGrpSpPr>
          <p:grpSpPr>
            <a:xfrm>
              <a:off x="14887" y="2790"/>
              <a:ext cx="148" cy="1148"/>
              <a:chOff x="16290" y="1886"/>
              <a:chExt cx="148" cy="1148"/>
            </a:xfrm>
            <a:grpFill/>
          </p:grpSpPr>
          <p:sp>
            <p:nvSpPr>
              <p:cNvPr id="363" name="椭圆 36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8" name="椭圆 36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9" name="组合 368"/>
            <p:cNvGrpSpPr/>
            <p:nvPr/>
          </p:nvGrpSpPr>
          <p:grpSpPr>
            <a:xfrm>
              <a:off x="15087" y="2790"/>
              <a:ext cx="148" cy="1148"/>
              <a:chOff x="16290" y="1886"/>
              <a:chExt cx="148" cy="1148"/>
            </a:xfrm>
            <a:grpFill/>
          </p:grpSpPr>
          <p:sp>
            <p:nvSpPr>
              <p:cNvPr id="370" name="椭圆 36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1" name="椭圆 37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2" name="椭圆 37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3" name="椭圆 37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4" name="椭圆 373"/>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5" name="椭圆 374"/>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76" name="组合 375"/>
            <p:cNvGrpSpPr/>
            <p:nvPr/>
          </p:nvGrpSpPr>
          <p:grpSpPr>
            <a:xfrm>
              <a:off x="15287" y="2790"/>
              <a:ext cx="148" cy="1148"/>
              <a:chOff x="16290" y="1886"/>
              <a:chExt cx="148" cy="1148"/>
            </a:xfrm>
            <a:grpFill/>
          </p:grpSpPr>
          <p:sp>
            <p:nvSpPr>
              <p:cNvPr id="377" name="椭圆 37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8" name="椭圆 37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9" name="椭圆 37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0" name="椭圆 37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1" name="椭圆 38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2" name="椭圆 38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83" name="组合 382"/>
            <p:cNvGrpSpPr/>
            <p:nvPr/>
          </p:nvGrpSpPr>
          <p:grpSpPr>
            <a:xfrm>
              <a:off x="15487" y="2790"/>
              <a:ext cx="148" cy="1148"/>
              <a:chOff x="16290" y="1886"/>
              <a:chExt cx="148" cy="1148"/>
            </a:xfrm>
            <a:grpFill/>
          </p:grpSpPr>
          <p:sp>
            <p:nvSpPr>
              <p:cNvPr id="384" name="椭圆 38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5" name="椭圆 38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6" name="椭圆 38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7" name="椭圆 38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8" name="椭圆 38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9" name="椭圆 38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90" name="组合 389"/>
            <p:cNvGrpSpPr/>
            <p:nvPr/>
          </p:nvGrpSpPr>
          <p:grpSpPr>
            <a:xfrm>
              <a:off x="15687" y="2790"/>
              <a:ext cx="148" cy="1148"/>
              <a:chOff x="16290" y="1886"/>
              <a:chExt cx="148" cy="1148"/>
            </a:xfrm>
            <a:grpFill/>
          </p:grpSpPr>
          <p:sp>
            <p:nvSpPr>
              <p:cNvPr id="391" name="椭圆 39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2" name="椭圆 39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3" name="椭圆 39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4" name="椭圆 39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5" name="椭圆 39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6" name="椭圆 39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97" name="组合 396"/>
            <p:cNvGrpSpPr/>
            <p:nvPr/>
          </p:nvGrpSpPr>
          <p:grpSpPr>
            <a:xfrm>
              <a:off x="15887" y="2790"/>
              <a:ext cx="148" cy="1148"/>
              <a:chOff x="16290" y="1886"/>
              <a:chExt cx="148" cy="1148"/>
            </a:xfrm>
            <a:grpFill/>
          </p:grpSpPr>
          <p:sp>
            <p:nvSpPr>
              <p:cNvPr id="398" name="椭圆 39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9" name="椭圆 39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0" name="椭圆 39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1" name="椭圆 40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2" name="椭圆 40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3" name="椭圆 40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404" name="图片 403" descr="图层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00116" y="1276987"/>
            <a:ext cx="5121275" cy="4587875"/>
          </a:xfrm>
          <a:prstGeom prst="rect">
            <a:avLst/>
          </a:prstGeom>
        </p:spPr>
      </p:pic>
      <p:pic>
        <p:nvPicPr>
          <p:cNvPr id="405" name="图片 404"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442" name="图片 441"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316"/>
                                        </p:tgtEl>
                                        <p:attrNameLst>
                                          <p:attrName>style.visibility</p:attrName>
                                        </p:attrNameLst>
                                      </p:cBhvr>
                                      <p:to>
                                        <p:strVal val="visible"/>
                                      </p:to>
                                    </p:set>
                                    <p:animEffect transition="in" filter="fade">
                                      <p:cBhvr>
                                        <p:cTn id="7" dur="1000"/>
                                        <p:tgtEl>
                                          <p:spTgt spid="316"/>
                                        </p:tgtEl>
                                      </p:cBhvr>
                                    </p:animEffect>
                                    <p:anim calcmode="lin" valueType="num">
                                      <p:cBhvr>
                                        <p:cTn id="8" dur="1000" fill="hold"/>
                                        <p:tgtEl>
                                          <p:spTgt spid="316"/>
                                        </p:tgtEl>
                                        <p:attrNameLst>
                                          <p:attrName>ppt_x</p:attrName>
                                        </p:attrNameLst>
                                      </p:cBhvr>
                                      <p:tavLst>
                                        <p:tav tm="0">
                                          <p:val>
                                            <p:strVal val="#ppt_x"/>
                                          </p:val>
                                        </p:tav>
                                        <p:tav tm="100000">
                                          <p:val>
                                            <p:strVal val="#ppt_x"/>
                                          </p:val>
                                        </p:tav>
                                      </p:tavLst>
                                    </p:anim>
                                    <p:anim calcmode="lin" valueType="num">
                                      <p:cBhvr>
                                        <p:cTn id="9" dur="1000" fill="hold"/>
                                        <p:tgtEl>
                                          <p:spTgt spid="31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9" presetClass="entr" presetSubtype="0" fill="hold" nodeType="clickEffect">
                                  <p:stCondLst>
                                    <p:cond delay="0"/>
                                  </p:stCondLst>
                                  <p:childTnLst>
                                    <p:set>
                                      <p:cBhvr>
                                        <p:cTn id="13" dur="1" fill="hold">
                                          <p:stCondLst>
                                            <p:cond delay="0"/>
                                          </p:stCondLst>
                                        </p:cTn>
                                        <p:tgtEl>
                                          <p:spTgt spid="361"/>
                                        </p:tgtEl>
                                        <p:attrNameLst>
                                          <p:attrName>style.visibility</p:attrName>
                                        </p:attrNameLst>
                                      </p:cBhvr>
                                      <p:to>
                                        <p:strVal val="visible"/>
                                      </p:to>
                                    </p:set>
                                    <p:animEffect transition="in" filter="dissolve">
                                      <p:cBhvr>
                                        <p:cTn id="14" dur="500"/>
                                        <p:tgtEl>
                                          <p:spTgt spid="361"/>
                                        </p:tgtEl>
                                      </p:cBhvr>
                                    </p:animEffect>
                                  </p:childTnLst>
                                </p:cTn>
                              </p:par>
                              <p:par>
                                <p:cTn id="15" presetID="9" presetClass="entr" presetSubtype="0" fill="hold" nodeType="withEffect">
                                  <p:stCondLst>
                                    <p:cond delay="0"/>
                                  </p:stCondLst>
                                  <p:childTnLst>
                                    <p:set>
                                      <p:cBhvr>
                                        <p:cTn id="16" dur="1" fill="hold">
                                          <p:stCondLst>
                                            <p:cond delay="0"/>
                                          </p:stCondLst>
                                        </p:cTn>
                                        <p:tgtEl>
                                          <p:spTgt spid="318"/>
                                        </p:tgtEl>
                                        <p:attrNameLst>
                                          <p:attrName>style.visibility</p:attrName>
                                        </p:attrNameLst>
                                      </p:cBhvr>
                                      <p:to>
                                        <p:strVal val="visible"/>
                                      </p:to>
                                    </p:set>
                                    <p:animEffect transition="in" filter="dissolve">
                                      <p:cBhvr>
                                        <p:cTn id="17" dur="500"/>
                                        <p:tgtEl>
                                          <p:spTgt spid="31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404"/>
                                        </p:tgtEl>
                                        <p:attrNameLst>
                                          <p:attrName>style.visibility</p:attrName>
                                        </p:attrNameLst>
                                      </p:cBhvr>
                                      <p:to>
                                        <p:strVal val="visible"/>
                                      </p:to>
                                    </p:set>
                                    <p:anim calcmode="lin" valueType="num">
                                      <p:cBhvr additive="base">
                                        <p:cTn id="22" dur="500"/>
                                        <p:tgtEl>
                                          <p:spTgt spid="404"/>
                                        </p:tgtEl>
                                        <p:attrNameLst>
                                          <p:attrName>ppt_y</p:attrName>
                                        </p:attrNameLst>
                                      </p:cBhvr>
                                      <p:tavLst>
                                        <p:tav tm="0">
                                          <p:val>
                                            <p:strVal val="#ppt_y+#ppt_h*1.125000"/>
                                          </p:val>
                                        </p:tav>
                                        <p:tav tm="100000">
                                          <p:val>
                                            <p:strVal val="#ppt_y"/>
                                          </p:val>
                                        </p:tav>
                                      </p:tavLst>
                                    </p:anim>
                                    <p:animEffect transition="in" filter="wipe(up)">
                                      <p:cBhvr>
                                        <p:cTn id="23" dur="500"/>
                                        <p:tgtEl>
                                          <p:spTgt spid="404"/>
                                        </p:tgtEl>
                                      </p:cBhvr>
                                    </p:animEffect>
                                  </p:childTnLst>
                                </p:cTn>
                              </p:par>
                            </p:childTnLst>
                          </p:cTn>
                        </p:par>
                      </p:childTnLst>
                    </p:cTn>
                  </p:par>
                  <p:par>
                    <p:cTn id="24" fill="hold" nodeType="clickPar">
                      <p:stCondLst>
                        <p:cond delay="indefinite"/>
                      </p:stCondLst>
                      <p:childTnLst>
                        <p:par>
                          <p:cTn id="25" fill="hold" nodeType="afterGroup">
                            <p:stCondLst>
                              <p:cond delay="0"/>
                            </p:stCondLst>
                            <p:childTnLst>
                              <p:par>
                                <p:cTn id="26" presetID="9" presetClass="entr" presetSubtype="0" fill="hold" nodeType="clickEffect">
                                  <p:stCondLst>
                                    <p:cond delay="0"/>
                                  </p:stCondLst>
                                  <p:childTnLst>
                                    <p:set>
                                      <p:cBhvr>
                                        <p:cTn id="27" dur="1" fill="hold">
                                          <p:stCondLst>
                                            <p:cond delay="0"/>
                                          </p:stCondLst>
                                        </p:cTn>
                                        <p:tgtEl>
                                          <p:spTgt spid="405"/>
                                        </p:tgtEl>
                                        <p:attrNameLst>
                                          <p:attrName>style.visibility</p:attrName>
                                        </p:attrNameLst>
                                      </p:cBhvr>
                                      <p:to>
                                        <p:strVal val="visible"/>
                                      </p:to>
                                    </p:set>
                                    <p:animEffect transition="in" filter="dissolve">
                                      <p:cBhvr>
                                        <p:cTn id="28" dur="500"/>
                                        <p:tgtEl>
                                          <p:spTgt spid="405"/>
                                        </p:tgtEl>
                                      </p:cBhvr>
                                    </p:animEffect>
                                  </p:childTnLst>
                                </p:cTn>
                              </p:par>
                            </p:childTnLst>
                          </p:cTn>
                        </p:par>
                      </p:childTnLst>
                    </p:cTn>
                  </p:par>
                  <p:par>
                    <p:cTn id="29" fill="hold" nodeType="clickPar">
                      <p:stCondLst>
                        <p:cond delay="indefinite"/>
                      </p:stCondLst>
                      <p:childTnLst>
                        <p:par>
                          <p:cTn id="30" fill="hold" nodeType="afterGroup">
                            <p:stCondLst>
                              <p:cond delay="0"/>
                            </p:stCondLst>
                            <p:childTnLst>
                              <p:par>
                                <p:cTn id="31" presetID="9" presetClass="entr" presetSubtype="0" fill="hold" nodeType="clickEffect">
                                  <p:stCondLst>
                                    <p:cond delay="0"/>
                                  </p:stCondLst>
                                  <p:childTnLst>
                                    <p:set>
                                      <p:cBhvr>
                                        <p:cTn id="32" dur="1" fill="hold">
                                          <p:stCondLst>
                                            <p:cond delay="0"/>
                                          </p:stCondLst>
                                        </p:cTn>
                                        <p:tgtEl>
                                          <p:spTgt spid="442"/>
                                        </p:tgtEl>
                                        <p:attrNameLst>
                                          <p:attrName>style.visibility</p:attrName>
                                        </p:attrNameLst>
                                      </p:cBhvr>
                                      <p:to>
                                        <p:strVal val="visible"/>
                                      </p:to>
                                    </p:set>
                                    <p:animEffect transition="in" filter="dissolve">
                                      <p:cBhvr>
                                        <p:cTn id="33"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5" name="组合 314"/>
          <p:cNvGrpSpPr/>
          <p:nvPr/>
        </p:nvGrpSpPr>
        <p:grpSpPr>
          <a:xfrm>
            <a:off x="455295" y="289560"/>
            <a:ext cx="4825365" cy="1111250"/>
            <a:chOff x="765" y="664"/>
            <a:chExt cx="7599" cy="1750"/>
          </a:xfrm>
        </p:grpSpPr>
        <p:sp>
          <p:nvSpPr>
            <p:cNvPr id="314" name="圆角矩形 313"/>
            <p:cNvSpPr/>
            <p:nvPr/>
          </p:nvSpPr>
          <p:spPr>
            <a:xfrm>
              <a:off x="765" y="664"/>
              <a:ext cx="6433"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7383" cy="1144"/>
              <a:chOff x="1043" y="1148"/>
              <a:chExt cx="5308" cy="822"/>
            </a:xfrm>
          </p:grpSpPr>
          <p:sp>
            <p:nvSpPr>
              <p:cNvPr id="310" name="TextBox 16"/>
              <p:cNvSpPr txBox="1"/>
              <p:nvPr/>
            </p:nvSpPr>
            <p:spPr>
              <a:xfrm>
                <a:off x="1942" y="1161"/>
                <a:ext cx="4038"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世界防治哮喘日简介</a:t>
                </a:r>
              </a:p>
            </p:txBody>
          </p:sp>
          <p:sp>
            <p:nvSpPr>
              <p:cNvPr id="311" name="TextBox 16"/>
              <p:cNvSpPr txBox="1"/>
              <p:nvPr/>
            </p:nvSpPr>
            <p:spPr>
              <a:xfrm>
                <a:off x="2002" y="1656"/>
                <a:ext cx="4349"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rPr>
                  <a:t>Prevention and control of the world asthma day</a:t>
                </a: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1</a:t>
                </a:r>
              </a:p>
            </p:txBody>
          </p:sp>
        </p:grpSp>
      </p:grpSp>
      <p:sp>
        <p:nvSpPr>
          <p:cNvPr id="71" name="矩形 70"/>
          <p:cNvSpPr/>
          <p:nvPr/>
        </p:nvSpPr>
        <p:spPr>
          <a:xfrm>
            <a:off x="1431289" y="1855472"/>
            <a:ext cx="9422131" cy="3762375"/>
          </a:xfrm>
          <a:prstGeom prst="rect">
            <a:avLst/>
          </a:prstGeom>
          <a:solidFill>
            <a:srgbClr val="F7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231815"/>
              </a:solidFill>
            </a:endParaRPr>
          </a:p>
        </p:txBody>
      </p:sp>
      <p:grpSp>
        <p:nvGrpSpPr>
          <p:cNvPr id="316" name="组合 315"/>
          <p:cNvGrpSpPr/>
          <p:nvPr/>
        </p:nvGrpSpPr>
        <p:grpSpPr>
          <a:xfrm>
            <a:off x="5436871" y="2113915"/>
            <a:ext cx="4892040" cy="3245485"/>
            <a:chOff x="4589" y="5650"/>
            <a:chExt cx="7704" cy="5111"/>
          </a:xfrm>
        </p:grpSpPr>
        <p:sp>
          <p:nvSpPr>
            <p:cNvPr id="3" name="矩形 2"/>
            <p:cNvSpPr/>
            <p:nvPr/>
          </p:nvSpPr>
          <p:spPr>
            <a:xfrm>
              <a:off x="4631" y="5650"/>
              <a:ext cx="1844" cy="594"/>
            </a:xfrm>
            <a:prstGeom prst="rect">
              <a:avLst/>
            </a:prstGeom>
          </p:spPr>
          <p:txBody>
            <a:bodyPr wrap="none" lIns="68580" tIns="34290" rIns="68580" bIns="34290">
              <a:spAutoFit/>
            </a:bodyPr>
            <a:lstStyle/>
            <a:p>
              <a:pPr algn="l"/>
              <a:r>
                <a:rPr lang="zh-CN" altLang="zh-CN" sz="2000" b="1" kern="0">
                  <a:solidFill>
                    <a:srgbClr val="231815"/>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设立宗旨</a:t>
              </a:r>
            </a:p>
          </p:txBody>
        </p:sp>
        <p:sp>
          <p:nvSpPr>
            <p:cNvPr id="33" name="矩形 32"/>
            <p:cNvSpPr/>
            <p:nvPr/>
          </p:nvSpPr>
          <p:spPr>
            <a:xfrm>
              <a:off x="4589" y="6581"/>
              <a:ext cx="7704" cy="4180"/>
            </a:xfrm>
            <a:prstGeom prst="rect">
              <a:avLst/>
            </a:prstGeom>
          </p:spPr>
          <p:txBody>
            <a:bodyPr wrap="square" lIns="68580" tIns="34290" rIns="68580" bIns="34290">
              <a:spAutoFit/>
            </a:bodyPr>
            <a:lstStyle/>
            <a:p>
              <a:pPr>
                <a:lnSpc>
                  <a:spcPct val="150000"/>
                </a:lnSpc>
              </a:pPr>
              <a:r>
                <a:rPr lang="zh-CN" altLang="en-US" sz="1400" dirty="0">
                  <a:solidFill>
                    <a:srgbClr val="231815"/>
                  </a:solidFill>
                  <a:latin typeface="思源黑体 CN Light" panose="020B0300000000000000" charset="-122"/>
                  <a:ea typeface="思源黑体 CN Light" panose="020B0300000000000000" charset="-122"/>
                  <a:cs typeface="思源黑体 CN Light" panose="020B0300000000000000" charset="-122"/>
                  <a:sym typeface="+mn-ea"/>
                </a:rPr>
                <a:t>世界哮喘日是由世界卫生组织推出的一个纪念活动，其目的是让人们加强对哮喘病现状的了解，增强患者及公众对该疾病的防治和管理。1998年12月11日，在西班牙巴塞罗那举行的第二届世界哮喘会议的开幕日上，全球哮喘病防治创议委员会与欧洲呼吸学会代表世界卫生组织提出了开展世界哮喘日活动，并将当天作为第一个世界哮喘日。从2000年起，每年都有相关的活动举行，但此后的世界哮喘日改为每年5月的第一个周二，而不是12月11日。</a:t>
              </a:r>
            </a:p>
          </p:txBody>
        </p:sp>
      </p:grpSp>
      <p:pic>
        <p:nvPicPr>
          <p:cNvPr id="317" name="图片 316" descr="红动中国（www.redocn.com）"/>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64437" y="1640205"/>
            <a:ext cx="2785745" cy="4191000"/>
          </a:xfrm>
          <a:prstGeom prst="rect">
            <a:avLst/>
          </a:prstGeom>
        </p:spPr>
      </p:pic>
      <p:grpSp>
        <p:nvGrpSpPr>
          <p:cNvPr id="72" name="组合 71"/>
          <p:cNvGrpSpPr/>
          <p:nvPr/>
        </p:nvGrpSpPr>
        <p:grpSpPr>
          <a:xfrm>
            <a:off x="10598149" y="1597660"/>
            <a:ext cx="882651" cy="882650"/>
            <a:chOff x="14887" y="2790"/>
            <a:chExt cx="1148" cy="1148"/>
          </a:xfrm>
          <a:solidFill>
            <a:schemeClr val="accent1">
              <a:alpha val="8000"/>
            </a:schemeClr>
          </a:solidFill>
        </p:grpSpPr>
        <p:grpSp>
          <p:nvGrpSpPr>
            <p:cNvPr id="73" name="组合 72"/>
            <p:cNvGrpSpPr/>
            <p:nvPr/>
          </p:nvGrpSpPr>
          <p:grpSpPr>
            <a:xfrm>
              <a:off x="14887" y="2790"/>
              <a:ext cx="148" cy="1148"/>
              <a:chOff x="16290" y="1886"/>
              <a:chExt cx="148" cy="1148"/>
            </a:xfrm>
            <a:grpFill/>
          </p:grpSpPr>
          <p:sp>
            <p:nvSpPr>
              <p:cNvPr id="212" name="椭圆 21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5" name="椭圆 21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6" name="椭圆 21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8" name="组合 217"/>
            <p:cNvGrpSpPr/>
            <p:nvPr/>
          </p:nvGrpSpPr>
          <p:grpSpPr>
            <a:xfrm>
              <a:off x="15087" y="2790"/>
              <a:ext cx="148" cy="1148"/>
              <a:chOff x="16290" y="1886"/>
              <a:chExt cx="148" cy="1148"/>
            </a:xfrm>
            <a:grpFill/>
          </p:grpSpPr>
          <p:sp>
            <p:nvSpPr>
              <p:cNvPr id="219" name="椭圆 2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2" name="椭圆 2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3" name="椭圆 2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5" name="组合 224"/>
            <p:cNvGrpSpPr/>
            <p:nvPr/>
          </p:nvGrpSpPr>
          <p:grpSpPr>
            <a:xfrm>
              <a:off x="15287" y="2790"/>
              <a:ext cx="148" cy="1148"/>
              <a:chOff x="16290" y="1886"/>
              <a:chExt cx="148" cy="1148"/>
            </a:xfrm>
            <a:grpFill/>
          </p:grpSpPr>
          <p:sp>
            <p:nvSpPr>
              <p:cNvPr id="226" name="椭圆 22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9" name="椭圆 22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 name="椭圆 22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32" name="组合 231"/>
            <p:cNvGrpSpPr/>
            <p:nvPr/>
          </p:nvGrpSpPr>
          <p:grpSpPr>
            <a:xfrm>
              <a:off x="15487" y="2790"/>
              <a:ext cx="148" cy="1148"/>
              <a:chOff x="16290" y="1886"/>
              <a:chExt cx="148" cy="1148"/>
            </a:xfrm>
            <a:grpFill/>
          </p:grpSpPr>
          <p:sp>
            <p:nvSpPr>
              <p:cNvPr id="233" name="椭圆 23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2" name="椭圆 30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3" name="椭圆 30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5" name="组合 304"/>
            <p:cNvGrpSpPr/>
            <p:nvPr/>
          </p:nvGrpSpPr>
          <p:grpSpPr>
            <a:xfrm>
              <a:off x="15687" y="2790"/>
              <a:ext cx="148" cy="1148"/>
              <a:chOff x="16290" y="1886"/>
              <a:chExt cx="148" cy="1148"/>
            </a:xfrm>
            <a:grpFill/>
          </p:grpSpPr>
          <p:sp>
            <p:nvSpPr>
              <p:cNvPr id="306" name="椭圆 30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8" name="椭圆 31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9" name="椭圆 31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3" name="组合 322"/>
            <p:cNvGrpSpPr/>
            <p:nvPr/>
          </p:nvGrpSpPr>
          <p:grpSpPr>
            <a:xfrm>
              <a:off x="15887" y="2790"/>
              <a:ext cx="148" cy="1148"/>
              <a:chOff x="16290" y="1886"/>
              <a:chExt cx="148" cy="1148"/>
            </a:xfrm>
            <a:grpFill/>
          </p:grpSpPr>
          <p:sp>
            <p:nvSpPr>
              <p:cNvPr id="324" name="椭圆 32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5" name="椭圆 32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6" name="椭圆 32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7" name="椭圆 32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30" name="组合 329"/>
          <p:cNvGrpSpPr/>
          <p:nvPr/>
        </p:nvGrpSpPr>
        <p:grpSpPr>
          <a:xfrm>
            <a:off x="6181089" y="177165"/>
            <a:ext cx="882651" cy="882650"/>
            <a:chOff x="14887" y="2790"/>
            <a:chExt cx="1148" cy="1148"/>
          </a:xfrm>
          <a:solidFill>
            <a:schemeClr val="accent1">
              <a:alpha val="8000"/>
            </a:schemeClr>
          </a:solidFill>
        </p:grpSpPr>
        <p:grpSp>
          <p:nvGrpSpPr>
            <p:cNvPr id="331" name="组合 330"/>
            <p:cNvGrpSpPr/>
            <p:nvPr/>
          </p:nvGrpSpPr>
          <p:grpSpPr>
            <a:xfrm>
              <a:off x="14887" y="2790"/>
              <a:ext cx="148" cy="1148"/>
              <a:chOff x="16290" y="1886"/>
              <a:chExt cx="148" cy="1148"/>
            </a:xfrm>
            <a:grpFill/>
          </p:grpSpPr>
          <p:sp>
            <p:nvSpPr>
              <p:cNvPr id="332" name="椭圆 33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3" name="椭圆 33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4" name="椭圆 33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8" name="组合 337"/>
            <p:cNvGrpSpPr/>
            <p:nvPr/>
          </p:nvGrpSpPr>
          <p:grpSpPr>
            <a:xfrm>
              <a:off x="15087" y="2790"/>
              <a:ext cx="148" cy="1148"/>
              <a:chOff x="16290" y="1886"/>
              <a:chExt cx="148" cy="1148"/>
            </a:xfrm>
            <a:grpFill/>
          </p:grpSpPr>
          <p:sp>
            <p:nvSpPr>
              <p:cNvPr id="339" name="椭圆 33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0" name="椭圆 33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1" name="椭圆 34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5" name="组合 344"/>
            <p:cNvGrpSpPr/>
            <p:nvPr/>
          </p:nvGrpSpPr>
          <p:grpSpPr>
            <a:xfrm>
              <a:off x="15287" y="2790"/>
              <a:ext cx="148" cy="1148"/>
              <a:chOff x="16290" y="1886"/>
              <a:chExt cx="148" cy="1148"/>
            </a:xfrm>
            <a:grpFill/>
          </p:grpSpPr>
          <p:sp>
            <p:nvSpPr>
              <p:cNvPr id="346" name="椭圆 34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7" name="椭圆 34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8" name="椭圆 34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2" name="组合 351"/>
            <p:cNvGrpSpPr/>
            <p:nvPr/>
          </p:nvGrpSpPr>
          <p:grpSpPr>
            <a:xfrm>
              <a:off x="15487" y="2790"/>
              <a:ext cx="148" cy="1148"/>
              <a:chOff x="16290" y="1886"/>
              <a:chExt cx="148" cy="1148"/>
            </a:xfrm>
            <a:grpFill/>
          </p:grpSpPr>
          <p:sp>
            <p:nvSpPr>
              <p:cNvPr id="353" name="椭圆 35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4" name="椭圆 35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5" name="椭圆 35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9" name="组合 358"/>
            <p:cNvGrpSpPr/>
            <p:nvPr/>
          </p:nvGrpSpPr>
          <p:grpSpPr>
            <a:xfrm>
              <a:off x="15687" y="2790"/>
              <a:ext cx="148" cy="1148"/>
              <a:chOff x="16290" y="1886"/>
              <a:chExt cx="148" cy="1148"/>
            </a:xfrm>
            <a:grpFill/>
          </p:grpSpPr>
          <p:sp>
            <p:nvSpPr>
              <p:cNvPr id="360" name="椭圆 35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1" name="椭圆 36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2" name="椭圆 36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6" name="组合 365"/>
            <p:cNvGrpSpPr/>
            <p:nvPr/>
          </p:nvGrpSpPr>
          <p:grpSpPr>
            <a:xfrm>
              <a:off x="15887" y="2790"/>
              <a:ext cx="148" cy="1148"/>
              <a:chOff x="16290" y="1886"/>
              <a:chExt cx="148" cy="1148"/>
            </a:xfrm>
            <a:grpFill/>
          </p:grpSpPr>
          <p:sp>
            <p:nvSpPr>
              <p:cNvPr id="367" name="椭圆 36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8" name="椭圆 36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9" name="椭圆 36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0" name="椭圆 36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1" name="椭圆 37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2" name="椭圆 37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373" name="图片 372" descr="E:\设计\PPT\红动网\图层 5.png图层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044181" y="-374650"/>
            <a:ext cx="3014980" cy="3014980"/>
          </a:xfrm>
          <a:prstGeom prst="rect">
            <a:avLst/>
          </a:prstGeom>
        </p:spPr>
      </p:pic>
      <p:pic>
        <p:nvPicPr>
          <p:cNvPr id="374" name="图片 373" descr="11矢量医生治疗脚骨伤病人"/>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442" name="图片 441" descr="11矢量医生治疗脚骨伤病人"/>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anim calcmode="lin" valueType="num">
                                      <p:cBhvr>
                                        <p:cTn id="7" dur="500" fill="hold"/>
                                        <p:tgtEl>
                                          <p:spTgt spid="71"/>
                                        </p:tgtEl>
                                        <p:attrNameLst>
                                          <p:attrName>ppt_w</p:attrName>
                                        </p:attrNameLst>
                                      </p:cBhvr>
                                      <p:tavLst>
                                        <p:tav tm="0">
                                          <p:val>
                                            <p:strVal val="#ppt_w*2.5"/>
                                          </p:val>
                                        </p:tav>
                                        <p:tav tm="100000">
                                          <p:val>
                                            <p:strVal val="#ppt_w"/>
                                          </p:val>
                                        </p:tav>
                                      </p:tavLst>
                                    </p:anim>
                                    <p:anim calcmode="lin" valueType="num">
                                      <p:cBhvr>
                                        <p:cTn id="8" dur="500" fill="hold"/>
                                        <p:tgtEl>
                                          <p:spTgt spid="71"/>
                                        </p:tgtEl>
                                        <p:attrNameLst>
                                          <p:attrName>ppt_h</p:attrName>
                                        </p:attrNameLst>
                                      </p:cBhvr>
                                      <p:tavLst>
                                        <p:tav tm="0">
                                          <p:val>
                                            <p:strVal val="#ppt_h*0.01"/>
                                          </p:val>
                                        </p:tav>
                                        <p:tav tm="100000">
                                          <p:val>
                                            <p:strVal val="#ppt_h"/>
                                          </p:val>
                                        </p:tav>
                                      </p:tavLst>
                                    </p:anim>
                                    <p:anim calcmode="lin" valueType="num">
                                      <p:cBhvr>
                                        <p:cTn id="9" dur="500" fill="hold"/>
                                        <p:tgtEl>
                                          <p:spTgt spid="71"/>
                                        </p:tgtEl>
                                        <p:attrNameLst>
                                          <p:attrName>ppt_x</p:attrName>
                                        </p:attrNameLst>
                                      </p:cBhvr>
                                      <p:tavLst>
                                        <p:tav tm="0">
                                          <p:val>
                                            <p:strVal val="#ppt_x"/>
                                          </p:val>
                                        </p:tav>
                                        <p:tav tm="100000">
                                          <p:val>
                                            <p:strVal val="#ppt_x"/>
                                          </p:val>
                                        </p:tav>
                                      </p:tavLst>
                                    </p:anim>
                                    <p:anim calcmode="lin" valueType="num">
                                      <p:cBhvr>
                                        <p:cTn id="10" dur="500" fill="hold"/>
                                        <p:tgtEl>
                                          <p:spTgt spid="71"/>
                                        </p:tgtEl>
                                        <p:attrNameLst>
                                          <p:attrName>ppt_y</p:attrName>
                                        </p:attrNameLst>
                                      </p:cBhvr>
                                      <p:tavLst>
                                        <p:tav tm="0">
                                          <p:val>
                                            <p:strVal val="#ppt_h+1"/>
                                          </p:val>
                                        </p:tav>
                                        <p:tav tm="100000">
                                          <p:val>
                                            <p:strVal val="#ppt_y"/>
                                          </p:val>
                                        </p:tav>
                                      </p:tavLst>
                                    </p:anim>
                                    <p:animEffect transition="in" filter="fade">
                                      <p:cBhvr>
                                        <p:cTn id="11" dur="500"/>
                                        <p:tgtEl>
                                          <p:spTgt spid="71"/>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12" presetClass="entr" presetSubtype="4" fill="hold" nodeType="clickEffect">
                                  <p:stCondLst>
                                    <p:cond delay="0"/>
                                  </p:stCondLst>
                                  <p:childTnLst>
                                    <p:set>
                                      <p:cBhvr>
                                        <p:cTn id="15" dur="1" fill="hold">
                                          <p:stCondLst>
                                            <p:cond delay="0"/>
                                          </p:stCondLst>
                                        </p:cTn>
                                        <p:tgtEl>
                                          <p:spTgt spid="317"/>
                                        </p:tgtEl>
                                        <p:attrNameLst>
                                          <p:attrName>style.visibility</p:attrName>
                                        </p:attrNameLst>
                                      </p:cBhvr>
                                      <p:to>
                                        <p:strVal val="visible"/>
                                      </p:to>
                                    </p:set>
                                    <p:anim calcmode="lin" valueType="num">
                                      <p:cBhvr additive="base">
                                        <p:cTn id="16" dur="500"/>
                                        <p:tgtEl>
                                          <p:spTgt spid="317"/>
                                        </p:tgtEl>
                                        <p:attrNameLst>
                                          <p:attrName>ppt_y</p:attrName>
                                        </p:attrNameLst>
                                      </p:cBhvr>
                                      <p:tavLst>
                                        <p:tav tm="0">
                                          <p:val>
                                            <p:strVal val="#ppt_y+#ppt_h*1.125000"/>
                                          </p:val>
                                        </p:tav>
                                        <p:tav tm="100000">
                                          <p:val>
                                            <p:strVal val="#ppt_y"/>
                                          </p:val>
                                        </p:tav>
                                      </p:tavLst>
                                    </p:anim>
                                    <p:animEffect transition="in" filter="wipe(up)">
                                      <p:cBhvr>
                                        <p:cTn id="17" dur="500"/>
                                        <p:tgtEl>
                                          <p:spTgt spid="317"/>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47" presetClass="entr" presetSubtype="0" fill="hold" nodeType="clickEffect">
                                  <p:stCondLst>
                                    <p:cond delay="0"/>
                                  </p:stCondLst>
                                  <p:childTnLst>
                                    <p:set>
                                      <p:cBhvr>
                                        <p:cTn id="21" dur="1" fill="hold">
                                          <p:stCondLst>
                                            <p:cond delay="0"/>
                                          </p:stCondLst>
                                        </p:cTn>
                                        <p:tgtEl>
                                          <p:spTgt spid="316"/>
                                        </p:tgtEl>
                                        <p:attrNameLst>
                                          <p:attrName>style.visibility</p:attrName>
                                        </p:attrNameLst>
                                      </p:cBhvr>
                                      <p:to>
                                        <p:strVal val="visible"/>
                                      </p:to>
                                    </p:set>
                                    <p:animEffect transition="in" filter="fade">
                                      <p:cBhvr>
                                        <p:cTn id="22" dur="1000"/>
                                        <p:tgtEl>
                                          <p:spTgt spid="316"/>
                                        </p:tgtEl>
                                      </p:cBhvr>
                                    </p:animEffect>
                                    <p:anim calcmode="lin" valueType="num">
                                      <p:cBhvr>
                                        <p:cTn id="23" dur="1000" fill="hold"/>
                                        <p:tgtEl>
                                          <p:spTgt spid="316"/>
                                        </p:tgtEl>
                                        <p:attrNameLst>
                                          <p:attrName>ppt_x</p:attrName>
                                        </p:attrNameLst>
                                      </p:cBhvr>
                                      <p:tavLst>
                                        <p:tav tm="0">
                                          <p:val>
                                            <p:strVal val="#ppt_x"/>
                                          </p:val>
                                        </p:tav>
                                        <p:tav tm="100000">
                                          <p:val>
                                            <p:strVal val="#ppt_x"/>
                                          </p:val>
                                        </p:tav>
                                      </p:tavLst>
                                    </p:anim>
                                    <p:anim calcmode="lin" valueType="num">
                                      <p:cBhvr>
                                        <p:cTn id="24" dur="1000" fill="hold"/>
                                        <p:tgtEl>
                                          <p:spTgt spid="316"/>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afterGroup">
                            <p:stCondLst>
                              <p:cond delay="0"/>
                            </p:stCondLst>
                            <p:childTnLst>
                              <p:par>
                                <p:cTn id="27" presetID="9" presetClass="entr" presetSubtype="0" fill="hold" nodeType="clickEffect">
                                  <p:stCondLst>
                                    <p:cond delay="0"/>
                                  </p:stCondLst>
                                  <p:childTnLst>
                                    <p:set>
                                      <p:cBhvr>
                                        <p:cTn id="28" dur="1" fill="hold">
                                          <p:stCondLst>
                                            <p:cond delay="0"/>
                                          </p:stCondLst>
                                        </p:cTn>
                                        <p:tgtEl>
                                          <p:spTgt spid="330"/>
                                        </p:tgtEl>
                                        <p:attrNameLst>
                                          <p:attrName>style.visibility</p:attrName>
                                        </p:attrNameLst>
                                      </p:cBhvr>
                                      <p:to>
                                        <p:strVal val="visible"/>
                                      </p:to>
                                    </p:set>
                                    <p:animEffect transition="in" filter="dissolve">
                                      <p:cBhvr>
                                        <p:cTn id="29" dur="500"/>
                                        <p:tgtEl>
                                          <p:spTgt spid="330"/>
                                        </p:tgtEl>
                                      </p:cBhvr>
                                    </p:animEffect>
                                  </p:childTnLst>
                                </p:cTn>
                              </p:par>
                              <p:par>
                                <p:cTn id="30" presetID="9" presetClass="entr" presetSubtype="0" fill="hold" nodeType="with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dissolve">
                                      <p:cBhvr>
                                        <p:cTn id="32" dur="500"/>
                                        <p:tgtEl>
                                          <p:spTgt spid="72"/>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47" presetClass="entr" presetSubtype="0" fill="hold" nodeType="clickEffect">
                                  <p:stCondLst>
                                    <p:cond delay="0"/>
                                  </p:stCondLst>
                                  <p:childTnLst>
                                    <p:set>
                                      <p:cBhvr>
                                        <p:cTn id="36" dur="1" fill="hold">
                                          <p:stCondLst>
                                            <p:cond delay="0"/>
                                          </p:stCondLst>
                                        </p:cTn>
                                        <p:tgtEl>
                                          <p:spTgt spid="373"/>
                                        </p:tgtEl>
                                        <p:attrNameLst>
                                          <p:attrName>style.visibility</p:attrName>
                                        </p:attrNameLst>
                                      </p:cBhvr>
                                      <p:to>
                                        <p:strVal val="visible"/>
                                      </p:to>
                                    </p:set>
                                    <p:animEffect transition="in" filter="fade">
                                      <p:cBhvr>
                                        <p:cTn id="37" dur="1000"/>
                                        <p:tgtEl>
                                          <p:spTgt spid="373"/>
                                        </p:tgtEl>
                                      </p:cBhvr>
                                    </p:animEffect>
                                    <p:anim calcmode="lin" valueType="num">
                                      <p:cBhvr>
                                        <p:cTn id="38" dur="1000" fill="hold"/>
                                        <p:tgtEl>
                                          <p:spTgt spid="373"/>
                                        </p:tgtEl>
                                        <p:attrNameLst>
                                          <p:attrName>ppt_x</p:attrName>
                                        </p:attrNameLst>
                                      </p:cBhvr>
                                      <p:tavLst>
                                        <p:tav tm="0">
                                          <p:val>
                                            <p:strVal val="#ppt_x"/>
                                          </p:val>
                                        </p:tav>
                                        <p:tav tm="100000">
                                          <p:val>
                                            <p:strVal val="#ppt_x"/>
                                          </p:val>
                                        </p:tav>
                                      </p:tavLst>
                                    </p:anim>
                                    <p:anim calcmode="lin" valueType="num">
                                      <p:cBhvr>
                                        <p:cTn id="39" dur="1000" fill="hold"/>
                                        <p:tgtEl>
                                          <p:spTgt spid="373"/>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afterGroup">
                            <p:stCondLst>
                              <p:cond delay="0"/>
                            </p:stCondLst>
                            <p:childTnLst>
                              <p:par>
                                <p:cTn id="42" presetID="9" presetClass="entr" presetSubtype="0" fill="hold" nodeType="clickEffect">
                                  <p:stCondLst>
                                    <p:cond delay="0"/>
                                  </p:stCondLst>
                                  <p:childTnLst>
                                    <p:set>
                                      <p:cBhvr>
                                        <p:cTn id="43" dur="1" fill="hold">
                                          <p:stCondLst>
                                            <p:cond delay="0"/>
                                          </p:stCondLst>
                                        </p:cTn>
                                        <p:tgtEl>
                                          <p:spTgt spid="374"/>
                                        </p:tgtEl>
                                        <p:attrNameLst>
                                          <p:attrName>style.visibility</p:attrName>
                                        </p:attrNameLst>
                                      </p:cBhvr>
                                      <p:to>
                                        <p:strVal val="visible"/>
                                      </p:to>
                                    </p:set>
                                    <p:animEffect transition="in" filter="dissolve">
                                      <p:cBhvr>
                                        <p:cTn id="44" dur="500"/>
                                        <p:tgtEl>
                                          <p:spTgt spid="374"/>
                                        </p:tgtEl>
                                      </p:cBhvr>
                                    </p:animEffect>
                                  </p:childTnLst>
                                </p:cTn>
                              </p:par>
                            </p:childTnLst>
                          </p:cTn>
                        </p:par>
                      </p:childTnLst>
                    </p:cTn>
                  </p:par>
                  <p:par>
                    <p:cTn id="45" fill="hold" nodeType="clickPar">
                      <p:stCondLst>
                        <p:cond delay="indefinite"/>
                      </p:stCondLst>
                      <p:childTnLst>
                        <p:par>
                          <p:cTn id="46" fill="hold" nodeType="afterGroup">
                            <p:stCondLst>
                              <p:cond delay="0"/>
                            </p:stCondLst>
                            <p:childTnLst>
                              <p:par>
                                <p:cTn id="47" presetID="9" presetClass="entr" presetSubtype="0" fill="hold" nodeType="clickEffect">
                                  <p:stCondLst>
                                    <p:cond delay="0"/>
                                  </p:stCondLst>
                                  <p:childTnLst>
                                    <p:set>
                                      <p:cBhvr>
                                        <p:cTn id="48" dur="1" fill="hold">
                                          <p:stCondLst>
                                            <p:cond delay="0"/>
                                          </p:stCondLst>
                                        </p:cTn>
                                        <p:tgtEl>
                                          <p:spTgt spid="442"/>
                                        </p:tgtEl>
                                        <p:attrNameLst>
                                          <p:attrName>style.visibility</p:attrName>
                                        </p:attrNameLst>
                                      </p:cBhvr>
                                      <p:to>
                                        <p:strVal val="visible"/>
                                      </p:to>
                                    </p:set>
                                    <p:animEffect transition="in" filter="dissolve">
                                      <p:cBhvr>
                                        <p:cTn id="49"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70002" y="371310"/>
            <a:ext cx="10253913" cy="5768233"/>
          </a:xfrm>
          <a:prstGeom prst="rect">
            <a:avLst/>
          </a:prstGeom>
        </p:spPr>
      </p:pic>
      <p:sp>
        <p:nvSpPr>
          <p:cNvPr id="3" name="矩形 2"/>
          <p:cNvSpPr/>
          <p:nvPr/>
        </p:nvSpPr>
        <p:spPr>
          <a:xfrm>
            <a:off x="4540886" y="2795905"/>
            <a:ext cx="5499100" cy="922020"/>
          </a:xfrm>
          <a:prstGeom prst="rect">
            <a:avLst/>
          </a:prstGeom>
        </p:spPr>
        <p:txBody>
          <a:bodyPr wrap="square">
            <a:spAutoFit/>
          </a:bodyPr>
          <a:lstStyle/>
          <a:p>
            <a:pPr algn="dist"/>
            <a:r>
              <a:rPr lang="zh-CN" altLang="en-US" sz="5400" b="1" dirty="0">
                <a:solidFill>
                  <a:schemeClr val="bg1"/>
                </a:solidFill>
                <a:cs typeface="+mn-ea"/>
                <a:sym typeface="+mn-lt"/>
              </a:rPr>
              <a:t>什么是哮喘</a:t>
            </a: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140421" y="718460"/>
            <a:ext cx="4838543" cy="6139541"/>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022351">
            <a:off x="8155045" y="1251776"/>
            <a:ext cx="1273268" cy="1273268"/>
          </a:xfrm>
          <a:prstGeom prst="ellipse">
            <a:avLst/>
          </a:prstGeom>
        </p:spPr>
      </p:pic>
      <p:sp>
        <p:nvSpPr>
          <p:cNvPr id="4" name="矩形: 圆角 3"/>
          <p:cNvSpPr/>
          <p:nvPr/>
        </p:nvSpPr>
        <p:spPr>
          <a:xfrm>
            <a:off x="5154994" y="1559523"/>
            <a:ext cx="2307103" cy="851297"/>
          </a:xfrm>
          <a:prstGeom prst="roundRect">
            <a:avLst/>
          </a:prstGeom>
          <a:solidFill>
            <a:schemeClr val="bg1"/>
          </a:solidFill>
        </p:spPr>
        <p:txBody>
          <a:bodyPr wrap="square">
            <a:spAutoFit/>
          </a:bodyPr>
          <a:lstStyle/>
          <a:p>
            <a:pPr algn="ctr"/>
            <a:r>
              <a:rPr lang="en-US" altLang="zh-CN" sz="4400" dirty="0">
                <a:solidFill>
                  <a:srgbClr val="2D6CB5"/>
                </a:solidFill>
                <a:cs typeface="+mn-ea"/>
                <a:sym typeface="+mn-lt"/>
              </a:rPr>
              <a:t>PART 02</a:t>
            </a:r>
            <a:endParaRPr lang="zh-CN" altLang="en-US" sz="4400" dirty="0">
              <a:solidFill>
                <a:srgbClr val="2D6CB5"/>
              </a:solidFill>
              <a:cs typeface="+mn-ea"/>
              <a:sym typeface="+mn-lt"/>
            </a:endParaRPr>
          </a:p>
        </p:txBody>
      </p:sp>
      <p:pic>
        <p:nvPicPr>
          <p:cNvPr id="12" name="图片 11"/>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rot="18321464">
            <a:off x="9545465" y="4740583"/>
            <a:ext cx="1469715" cy="1677536"/>
          </a:xfrm>
          <a:prstGeom prst="rect">
            <a:avLst/>
          </a:prstGeom>
        </p:spPr>
      </p:pic>
      <p:sp>
        <p:nvSpPr>
          <p:cNvPr id="13" name="加号 12"/>
          <p:cNvSpPr/>
          <p:nvPr/>
        </p:nvSpPr>
        <p:spPr>
          <a:xfrm rot="20344360">
            <a:off x="4687363" y="5969730"/>
            <a:ext cx="583200" cy="584775"/>
          </a:xfrm>
          <a:prstGeom prst="mathPlus">
            <a:avLst/>
          </a:prstGeom>
          <a:solidFill>
            <a:srgbClr val="DF75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加号 13"/>
          <p:cNvSpPr/>
          <p:nvPr/>
        </p:nvSpPr>
        <p:spPr>
          <a:xfrm rot="20344360">
            <a:off x="9734572" y="458308"/>
            <a:ext cx="583200" cy="584775"/>
          </a:xfrm>
          <a:prstGeom prst="mathPlus">
            <a:avLst/>
          </a:prstGeom>
          <a:noFill/>
          <a:ln>
            <a:solidFill>
              <a:srgbClr val="DF75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文本框 7"/>
          <p:cNvSpPr txBox="1"/>
          <p:nvPr/>
        </p:nvSpPr>
        <p:spPr>
          <a:xfrm>
            <a:off x="4601845" y="3742691"/>
            <a:ext cx="5024120" cy="1015663"/>
          </a:xfrm>
          <a:prstGeom prst="rect">
            <a:avLst/>
          </a:prstGeom>
          <a:noFill/>
        </p:spPr>
        <p:txBody>
          <a:bodyPr wrap="square" rtlCol="0">
            <a:spAutoFit/>
          </a:bodyPr>
          <a:lstStyle/>
          <a:p>
            <a:pPr algn="ctr">
              <a:lnSpc>
                <a:spcPct val="150000"/>
              </a:lnSpc>
            </a:pPr>
            <a:r>
              <a:rPr lang="zh-CN" altLang="en-US" sz="1000">
                <a:solidFill>
                  <a:schemeClr val="bg1"/>
                </a:solidFill>
                <a:latin typeface="思源黑体 CN Light" panose="020B0300000000000000" charset="-122"/>
                <a:ea typeface="思源黑体 CN Light" panose="020B0300000000000000" charset="-122"/>
                <a:cs typeface="思源黑体 CN Light" panose="020B0300000000000000" charset="-122"/>
              </a:rPr>
              <a:t>据WHO估计，2016年全球有超过3.39亿人患有哮喘，有417918人死于哮喘。近年来哮喘平均患病率呈上升趋势，哮喘控制水平仍待提高。最新的中国哮喘数据显示，我国20岁及以上人群的哮喘患病率为4.2%，其中26.2%的哮喘患者已经存在气流受限。此外，我国城区哮喘总体控制率仅为28.5%。</a:t>
            </a:r>
          </a:p>
        </p:txBody>
      </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3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out)">
                                      <p:cBhvr>
                                        <p:cTn id="7" dur="20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after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p:cTn id="41" dur="500" fill="hold"/>
                                        <p:tgtEl>
                                          <p:spTgt spid="3"/>
                                        </p:tgtEl>
                                        <p:attrNameLst>
                                          <p:attrName>ppt_w</p:attrName>
                                        </p:attrNameLst>
                                      </p:cBhvr>
                                      <p:tavLst>
                                        <p:tav tm="0">
                                          <p:val>
                                            <p:fltVal val="0"/>
                                          </p:val>
                                        </p:tav>
                                        <p:tav tm="100000">
                                          <p:val>
                                            <p:strVal val="#ppt_w"/>
                                          </p:val>
                                        </p:tav>
                                      </p:tavLst>
                                    </p:anim>
                                    <p:anim calcmode="lin" valueType="num">
                                      <p:cBhvr>
                                        <p:cTn id="42" dur="500" fill="hold"/>
                                        <p:tgtEl>
                                          <p:spTgt spid="3"/>
                                        </p:tgtEl>
                                        <p:attrNameLst>
                                          <p:attrName>ppt_h</p:attrName>
                                        </p:attrNameLst>
                                      </p:cBhvr>
                                      <p:tavLst>
                                        <p:tav tm="0">
                                          <p:val>
                                            <p:fltVal val="0"/>
                                          </p:val>
                                        </p:tav>
                                        <p:tav tm="100000">
                                          <p:val>
                                            <p:strVal val="#ppt_h"/>
                                          </p:val>
                                        </p:tav>
                                      </p:tavLst>
                                    </p:anim>
                                    <p:animEffect transition="in" filter="fade">
                                      <p:cBhvr>
                                        <p:cTn id="43" dur="500"/>
                                        <p:tgtEl>
                                          <p:spTgt spid="3"/>
                                        </p:tgtEl>
                                      </p:cBhvr>
                                    </p:animEffect>
                                  </p:childTnLst>
                                </p:cTn>
                              </p:par>
                            </p:childTnLst>
                          </p:cTn>
                        </p:par>
                      </p:childTnLst>
                    </p:cTn>
                  </p:par>
                  <p:par>
                    <p:cTn id="44" fill="hold" nodeType="clickPar">
                      <p:stCondLst>
                        <p:cond delay="indefinite"/>
                      </p:stCondLst>
                      <p:childTnLst>
                        <p:par>
                          <p:cTn id="45" fill="hold" nodeType="after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500"/>
                                        <p:tgtEl>
                                          <p:spTgt spid="8"/>
                                        </p:tgtEl>
                                        <p:attrNameLst>
                                          <p:attrName>ppt_y</p:attrName>
                                        </p:attrNameLst>
                                      </p:cBhvr>
                                      <p:tavLst>
                                        <p:tav tm="0">
                                          <p:val>
                                            <p:strVal val="#ppt_y+#ppt_h*1.125000"/>
                                          </p:val>
                                        </p:tav>
                                        <p:tav tm="100000">
                                          <p:val>
                                            <p:strVal val="#ppt_y"/>
                                          </p:val>
                                        </p:tav>
                                      </p:tavLst>
                                    </p:anim>
                                    <p:animEffect transition="in" filter="wipe(up)">
                                      <p:cBhvr>
                                        <p:cTn id="4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13" grpId="0" animBg="1"/>
      <p:bldP spid="14" grpId="0"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3" name="组合 32"/>
          <p:cNvGrpSpPr/>
          <p:nvPr/>
        </p:nvGrpSpPr>
        <p:grpSpPr>
          <a:xfrm>
            <a:off x="5218742" y="502596"/>
            <a:ext cx="5834393" cy="5842648"/>
            <a:chOff x="2868" y="1092"/>
            <a:chExt cx="8999" cy="9011"/>
          </a:xfrm>
          <a:solidFill>
            <a:srgbClr val="F0F4F9"/>
          </a:solidFill>
        </p:grpSpPr>
        <p:sp>
          <p:nvSpPr>
            <p:cNvPr id="3" name="椭圆 2"/>
            <p:cNvSpPr/>
            <p:nvPr/>
          </p:nvSpPr>
          <p:spPr>
            <a:xfrm>
              <a:off x="2868" y="1092"/>
              <a:ext cx="8999" cy="9011"/>
            </a:xfrm>
            <a:prstGeom prst="ellipse">
              <a:avLst/>
            </a:prstGeom>
            <a:solidFill>
              <a:srgbClr val="F7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967A1"/>
                </a:solidFill>
              </a:endParaRPr>
            </a:p>
          </p:txBody>
        </p:sp>
        <p:grpSp>
          <p:nvGrpSpPr>
            <p:cNvPr id="316" name="组合 315"/>
            <p:cNvGrpSpPr/>
            <p:nvPr/>
          </p:nvGrpSpPr>
          <p:grpSpPr>
            <a:xfrm>
              <a:off x="3515" y="3042"/>
              <a:ext cx="7704" cy="5025"/>
              <a:chOff x="1890" y="5650"/>
              <a:chExt cx="7704" cy="5025"/>
            </a:xfrm>
            <a:grpFill/>
          </p:grpSpPr>
          <p:sp>
            <p:nvSpPr>
              <p:cNvPr id="307" name="矩形 306"/>
              <p:cNvSpPr/>
              <p:nvPr/>
            </p:nvSpPr>
            <p:spPr>
              <a:xfrm>
                <a:off x="4631" y="5650"/>
                <a:ext cx="2221" cy="581"/>
              </a:xfrm>
              <a:prstGeom prst="rect">
                <a:avLst/>
              </a:prstGeom>
              <a:noFill/>
              <a:extLst>
                <a:ext uri="{909E8E84-426E-40DD-AFC4-6F175D3DCCD1}">
                  <a14:hiddenFill xmlns:a14="http://schemas.microsoft.com/office/drawing/2010/main">
                    <a:grpFill/>
                  </a14:hiddenFill>
                </a:ext>
              </a:extLst>
            </p:spPr>
            <p:txBody>
              <a:bodyPr wrap="square" lIns="68580" tIns="34290" rIns="68580" bIns="34290">
                <a:spAutoFit/>
              </a:bodyPr>
              <a:lstStyle/>
              <a:p>
                <a:pPr algn="ctr"/>
                <a:r>
                  <a:rPr lang="zh-CN" altLang="zh-CN" sz="2000" b="1" kern="0">
                    <a:solidFill>
                      <a:srgbClr val="231815"/>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什么是哮喘</a:t>
                </a:r>
              </a:p>
            </p:txBody>
          </p:sp>
          <p:sp>
            <p:nvSpPr>
              <p:cNvPr id="309" name="矩形 308"/>
              <p:cNvSpPr/>
              <p:nvPr/>
            </p:nvSpPr>
            <p:spPr>
              <a:xfrm>
                <a:off x="1890" y="6581"/>
                <a:ext cx="7704" cy="4094"/>
              </a:xfrm>
              <a:prstGeom prst="rect">
                <a:avLst/>
              </a:prstGeom>
              <a:noFill/>
              <a:extLst>
                <a:ext uri="{909E8E84-426E-40DD-AFC4-6F175D3DCCD1}">
                  <a14:hiddenFill xmlns:a14="http://schemas.microsoft.com/office/drawing/2010/main">
                    <a:grpFill/>
                  </a14:hiddenFill>
                </a:ext>
              </a:extLst>
            </p:spPr>
            <p:txBody>
              <a:bodyPr wrap="square" lIns="68580" tIns="34290" rIns="68580" bIns="34290">
                <a:spAutoFit/>
              </a:bodyPr>
              <a:lstStyle/>
              <a:p>
                <a:pPr algn="ctr">
                  <a:lnSpc>
                    <a:spcPct val="150000"/>
                  </a:lnSpc>
                </a:pPr>
                <a:r>
                  <a:rPr lang="zh-CN" altLang="en-US" sz="1400" dirty="0">
                    <a:solidFill>
                      <a:srgbClr val="231815"/>
                    </a:solidFill>
                    <a:latin typeface="思源黑体 CN Light" panose="020B0300000000000000" charset="-122"/>
                    <a:ea typeface="思源黑体 CN Light" panose="020B0300000000000000" charset="-122"/>
                    <a:cs typeface="思源黑体 CN Light" panose="020B0300000000000000" charset="-122"/>
                    <a:sym typeface="+mn-ea"/>
                  </a:rPr>
                  <a:t>支气管哮喘是由多种细胞（如嗜酸性粒细胞、肥大细胞、T淋巴细胞、中性粒细胞、气道上皮细胞等）和细胞组分参与的气道慢性炎症为特征的异质性疾病，这种慢性炎症与气道高反应性相关，通常出现广泛而多变的可逆性呼气气流受限，导致反复发作的喘息、气促、胸闷和（或）咳嗽等症状，强度随时间变化。多在夜间和（或）清晨发作、加剧，多数患者可自行缓解或经治疗缓解。支气管哮喘如诊治不及时，随病程的延长可产生气道不可逆性缩窄和气道重塑。</a:t>
                </a:r>
              </a:p>
            </p:txBody>
          </p:sp>
        </p:grpSp>
      </p:grpSp>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什么是哮喘</a:t>
                </a:r>
              </a:p>
            </p:txBody>
          </p:sp>
          <p:sp>
            <p:nvSpPr>
              <p:cNvPr id="311" name="TextBox 16"/>
              <p:cNvSpPr txBox="1"/>
              <p:nvPr/>
            </p:nvSpPr>
            <p:spPr>
              <a:xfrm>
                <a:off x="2002" y="1656"/>
                <a:ext cx="1449"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What is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2</a:t>
                </a:r>
              </a:p>
            </p:txBody>
          </p:sp>
        </p:grpSp>
      </p:grpSp>
      <p:grpSp>
        <p:nvGrpSpPr>
          <p:cNvPr id="71" name="组合 70"/>
          <p:cNvGrpSpPr/>
          <p:nvPr/>
        </p:nvGrpSpPr>
        <p:grpSpPr>
          <a:xfrm>
            <a:off x="10598149" y="1597660"/>
            <a:ext cx="882651" cy="882650"/>
            <a:chOff x="14887" y="2790"/>
            <a:chExt cx="1148" cy="1148"/>
          </a:xfrm>
          <a:solidFill>
            <a:schemeClr val="accent1">
              <a:alpha val="8000"/>
            </a:schemeClr>
          </a:solidFill>
        </p:grpSpPr>
        <p:grpSp>
          <p:nvGrpSpPr>
            <p:cNvPr id="72" name="组合 71"/>
            <p:cNvGrpSpPr/>
            <p:nvPr/>
          </p:nvGrpSpPr>
          <p:grpSpPr>
            <a:xfrm>
              <a:off x="14887" y="2790"/>
              <a:ext cx="148" cy="1148"/>
              <a:chOff x="16290" y="1886"/>
              <a:chExt cx="148" cy="1148"/>
            </a:xfrm>
            <a:grpFill/>
          </p:grpSpPr>
          <p:sp>
            <p:nvSpPr>
              <p:cNvPr id="73" name="椭圆 7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5" name="椭圆 21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6" name="椭圆 21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7" name="组合 216"/>
            <p:cNvGrpSpPr/>
            <p:nvPr/>
          </p:nvGrpSpPr>
          <p:grpSpPr>
            <a:xfrm>
              <a:off x="15087" y="2790"/>
              <a:ext cx="148" cy="1148"/>
              <a:chOff x="16290" y="1886"/>
              <a:chExt cx="148" cy="1148"/>
            </a:xfrm>
            <a:grpFill/>
          </p:grpSpPr>
          <p:sp>
            <p:nvSpPr>
              <p:cNvPr id="218" name="椭圆 21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2" name="椭圆 22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3" name="椭圆 22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4" name="组合 223"/>
            <p:cNvGrpSpPr/>
            <p:nvPr/>
          </p:nvGrpSpPr>
          <p:grpSpPr>
            <a:xfrm>
              <a:off x="15287" y="2790"/>
              <a:ext cx="148" cy="1148"/>
              <a:chOff x="16290" y="1886"/>
              <a:chExt cx="148" cy="1148"/>
            </a:xfrm>
            <a:grpFill/>
          </p:grpSpPr>
          <p:sp>
            <p:nvSpPr>
              <p:cNvPr id="225" name="椭圆 22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9" name="椭圆 22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0" name="椭圆 22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31" name="组合 230"/>
            <p:cNvGrpSpPr/>
            <p:nvPr/>
          </p:nvGrpSpPr>
          <p:grpSpPr>
            <a:xfrm>
              <a:off x="15487" y="2790"/>
              <a:ext cx="148" cy="1148"/>
              <a:chOff x="16290" y="1886"/>
              <a:chExt cx="148" cy="1148"/>
            </a:xfrm>
            <a:grpFill/>
          </p:grpSpPr>
          <p:sp>
            <p:nvSpPr>
              <p:cNvPr id="232" name="椭圆 23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2" name="椭圆 30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3" name="椭圆 30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4" name="组合 303"/>
            <p:cNvGrpSpPr/>
            <p:nvPr/>
          </p:nvGrpSpPr>
          <p:grpSpPr>
            <a:xfrm>
              <a:off x="15687" y="2790"/>
              <a:ext cx="148" cy="1148"/>
              <a:chOff x="16290" y="1886"/>
              <a:chExt cx="148" cy="1148"/>
            </a:xfrm>
            <a:grpFill/>
          </p:grpSpPr>
          <p:sp>
            <p:nvSpPr>
              <p:cNvPr id="305" name="椭圆 30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8" name="椭圆 31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9" name="椭圆 31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0" name="组合 319"/>
            <p:cNvGrpSpPr/>
            <p:nvPr/>
          </p:nvGrpSpPr>
          <p:grpSpPr>
            <a:xfrm>
              <a:off x="15887" y="2790"/>
              <a:ext cx="148" cy="1148"/>
              <a:chOff x="16290" y="1886"/>
              <a:chExt cx="148" cy="1148"/>
            </a:xfrm>
            <a:grpFill/>
          </p:grpSpPr>
          <p:sp>
            <p:nvSpPr>
              <p:cNvPr id="321" name="椭圆 32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5" name="椭圆 32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6" name="椭圆 32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7" name="组合 326"/>
          <p:cNvGrpSpPr/>
          <p:nvPr/>
        </p:nvGrpSpPr>
        <p:grpSpPr>
          <a:xfrm>
            <a:off x="6181089" y="177165"/>
            <a:ext cx="882651" cy="882650"/>
            <a:chOff x="14887" y="2790"/>
            <a:chExt cx="1148" cy="1148"/>
          </a:xfrm>
          <a:solidFill>
            <a:schemeClr val="accent1">
              <a:alpha val="8000"/>
            </a:schemeClr>
          </a:solidFill>
        </p:grpSpPr>
        <p:grpSp>
          <p:nvGrpSpPr>
            <p:cNvPr id="328" name="组合 327"/>
            <p:cNvGrpSpPr/>
            <p:nvPr/>
          </p:nvGrpSpPr>
          <p:grpSpPr>
            <a:xfrm>
              <a:off x="14887" y="2790"/>
              <a:ext cx="148" cy="1148"/>
              <a:chOff x="16290" y="1886"/>
              <a:chExt cx="148" cy="1148"/>
            </a:xfrm>
            <a:grpFill/>
          </p:grpSpPr>
          <p:sp>
            <p:nvSpPr>
              <p:cNvPr id="329" name="椭圆 32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3" name="椭圆 33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4" name="椭圆 33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5" name="组合 334"/>
            <p:cNvGrpSpPr/>
            <p:nvPr/>
          </p:nvGrpSpPr>
          <p:grpSpPr>
            <a:xfrm>
              <a:off x="15087" y="2790"/>
              <a:ext cx="148" cy="1148"/>
              <a:chOff x="16290" y="1886"/>
              <a:chExt cx="148" cy="1148"/>
            </a:xfrm>
            <a:grpFill/>
          </p:grpSpPr>
          <p:sp>
            <p:nvSpPr>
              <p:cNvPr id="336" name="椭圆 33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0" name="椭圆 33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1" name="椭圆 34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2" name="组合 341"/>
            <p:cNvGrpSpPr/>
            <p:nvPr/>
          </p:nvGrpSpPr>
          <p:grpSpPr>
            <a:xfrm>
              <a:off x="15287" y="2790"/>
              <a:ext cx="148" cy="1148"/>
              <a:chOff x="16290" y="1886"/>
              <a:chExt cx="148" cy="1148"/>
            </a:xfrm>
            <a:grpFill/>
          </p:grpSpPr>
          <p:sp>
            <p:nvSpPr>
              <p:cNvPr id="343" name="椭圆 34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7" name="椭圆 34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8" name="椭圆 34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9" name="组合 348"/>
            <p:cNvGrpSpPr/>
            <p:nvPr/>
          </p:nvGrpSpPr>
          <p:grpSpPr>
            <a:xfrm>
              <a:off x="15487" y="2790"/>
              <a:ext cx="148" cy="1148"/>
              <a:chOff x="16290" y="1886"/>
              <a:chExt cx="148" cy="1148"/>
            </a:xfrm>
            <a:grpFill/>
          </p:grpSpPr>
          <p:sp>
            <p:nvSpPr>
              <p:cNvPr id="350" name="椭圆 34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4" name="椭圆 353"/>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5" name="椭圆 354"/>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6" name="组合 355"/>
            <p:cNvGrpSpPr/>
            <p:nvPr/>
          </p:nvGrpSpPr>
          <p:grpSpPr>
            <a:xfrm>
              <a:off x="15687" y="2790"/>
              <a:ext cx="148" cy="1148"/>
              <a:chOff x="16290" y="1886"/>
              <a:chExt cx="148" cy="1148"/>
            </a:xfrm>
            <a:grpFill/>
          </p:grpSpPr>
          <p:sp>
            <p:nvSpPr>
              <p:cNvPr id="357" name="椭圆 35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1" name="椭圆 36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2" name="椭圆 36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3" name="组合 362"/>
            <p:cNvGrpSpPr/>
            <p:nvPr/>
          </p:nvGrpSpPr>
          <p:grpSpPr>
            <a:xfrm>
              <a:off x="15887" y="2790"/>
              <a:ext cx="148" cy="1148"/>
              <a:chOff x="16290" y="1886"/>
              <a:chExt cx="148" cy="1148"/>
            </a:xfrm>
            <a:grpFill/>
          </p:grpSpPr>
          <p:sp>
            <p:nvSpPr>
              <p:cNvPr id="364" name="椭圆 36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8" name="椭圆 36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9" name="椭圆 36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371" name="图片 370" descr="70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490219" y="509905"/>
            <a:ext cx="8464551" cy="6348730"/>
          </a:xfrm>
          <a:prstGeom prst="rect">
            <a:avLst/>
          </a:prstGeom>
        </p:spPr>
      </p:pic>
      <p:pic>
        <p:nvPicPr>
          <p:cNvPr id="370" name="图片 369" descr="E:\设计\PPT\红动网\图层 6.png图层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1200000">
            <a:off x="5139055" y="1214755"/>
            <a:ext cx="989331" cy="989330"/>
          </a:xfrm>
          <a:prstGeom prst="rect">
            <a:avLst/>
          </a:prstGeom>
        </p:spPr>
      </p:pic>
      <p:pic>
        <p:nvPicPr>
          <p:cNvPr id="372" name="图片 371" descr="E:\设计\PPT\红动网\图层 5.png图层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774431" y="5273040"/>
            <a:ext cx="1584960" cy="1584960"/>
          </a:xfrm>
          <a:prstGeom prst="rect">
            <a:avLst/>
          </a:prstGeom>
        </p:spPr>
      </p:pic>
      <p:pic>
        <p:nvPicPr>
          <p:cNvPr id="374" name="图片 373" descr="11矢量医生治疗脚骨伤病人"/>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442" name="图片 441" descr="11矢量医生治疗脚骨伤病人"/>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7"/>
                                        </p:tgtEl>
                                        <p:attrNameLst>
                                          <p:attrName>style.visibility</p:attrName>
                                        </p:attrNameLst>
                                      </p:cBhvr>
                                      <p:to>
                                        <p:strVal val="visible"/>
                                      </p:to>
                                    </p:set>
                                    <p:animEffect transition="in" filter="dissolve">
                                      <p:cBhvr>
                                        <p:cTn id="7" dur="500"/>
                                        <p:tgtEl>
                                          <p:spTgt spid="327"/>
                                        </p:tgtEl>
                                      </p:cBhvr>
                                    </p:animEffect>
                                  </p:childTnLst>
                                </p:cTn>
                              </p:par>
                              <p:par>
                                <p:cTn id="8" presetID="9" presetClass="entr" presetSubtype="0" fill="hold" nodeType="withEffect">
                                  <p:stCondLst>
                                    <p:cond delay="0"/>
                                  </p:stCondLst>
                                  <p:childTnLst>
                                    <p:set>
                                      <p:cBhvr>
                                        <p:cTn id="9" dur="1" fill="hold">
                                          <p:stCondLst>
                                            <p:cond delay="0"/>
                                          </p:stCondLst>
                                        </p:cTn>
                                        <p:tgtEl>
                                          <p:spTgt spid="71"/>
                                        </p:tgtEl>
                                        <p:attrNameLst>
                                          <p:attrName>style.visibility</p:attrName>
                                        </p:attrNameLst>
                                      </p:cBhvr>
                                      <p:to>
                                        <p:strVal val="visible"/>
                                      </p:to>
                                    </p:set>
                                    <p:animEffect transition="in" filter="dissolve">
                                      <p:cBhvr>
                                        <p:cTn id="10" dur="500"/>
                                        <p:tgtEl>
                                          <p:spTgt spid="71"/>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370"/>
                                        </p:tgtEl>
                                        <p:attrNameLst>
                                          <p:attrName>style.visibility</p:attrName>
                                        </p:attrNameLst>
                                      </p:cBhvr>
                                      <p:to>
                                        <p:strVal val="visible"/>
                                      </p:to>
                                    </p:set>
                                    <p:animEffect transition="in" filter="fade">
                                      <p:cBhvr>
                                        <p:cTn id="15" dur="1000"/>
                                        <p:tgtEl>
                                          <p:spTgt spid="370"/>
                                        </p:tgtEl>
                                      </p:cBhvr>
                                    </p:animEffect>
                                    <p:anim calcmode="lin" valueType="num">
                                      <p:cBhvr>
                                        <p:cTn id="16" dur="1000" fill="hold"/>
                                        <p:tgtEl>
                                          <p:spTgt spid="370"/>
                                        </p:tgtEl>
                                        <p:attrNameLst>
                                          <p:attrName>ppt_x</p:attrName>
                                        </p:attrNameLst>
                                      </p:cBhvr>
                                      <p:tavLst>
                                        <p:tav tm="0">
                                          <p:val>
                                            <p:strVal val="#ppt_x"/>
                                          </p:val>
                                        </p:tav>
                                        <p:tav tm="100000">
                                          <p:val>
                                            <p:strVal val="#ppt_x"/>
                                          </p:val>
                                        </p:tav>
                                      </p:tavLst>
                                    </p:anim>
                                    <p:anim calcmode="lin" valueType="num">
                                      <p:cBhvr>
                                        <p:cTn id="17" dur="1000" fill="hold"/>
                                        <p:tgtEl>
                                          <p:spTgt spid="370"/>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71"/>
                                        </p:tgtEl>
                                        <p:attrNameLst>
                                          <p:attrName>style.visibility</p:attrName>
                                        </p:attrNameLst>
                                      </p:cBhvr>
                                      <p:to>
                                        <p:strVal val="visible"/>
                                      </p:to>
                                    </p:set>
                                    <p:animEffect transition="in" filter="dissolve">
                                      <p:cBhvr>
                                        <p:cTn id="22" dur="500"/>
                                        <p:tgtEl>
                                          <p:spTgt spid="371"/>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58" presetClass="entr" presetSubtype="0" accel="100000"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anim calcmode="lin" valueType="num">
                                      <p:cBhvr>
                                        <p:cTn id="27" dur="500" fill="hold"/>
                                        <p:tgtEl>
                                          <p:spTgt spid="33"/>
                                        </p:tgtEl>
                                        <p:attrNameLst>
                                          <p:attrName>ppt_w</p:attrName>
                                        </p:attrNameLst>
                                      </p:cBhvr>
                                      <p:tavLst>
                                        <p:tav tm="0">
                                          <p:val>
                                            <p:strVal val="#ppt_w*2.5"/>
                                          </p:val>
                                        </p:tav>
                                        <p:tav tm="100000">
                                          <p:val>
                                            <p:strVal val="#ppt_w"/>
                                          </p:val>
                                        </p:tav>
                                      </p:tavLst>
                                    </p:anim>
                                    <p:anim calcmode="lin" valueType="num">
                                      <p:cBhvr>
                                        <p:cTn id="28" dur="500" fill="hold"/>
                                        <p:tgtEl>
                                          <p:spTgt spid="33"/>
                                        </p:tgtEl>
                                        <p:attrNameLst>
                                          <p:attrName>ppt_h</p:attrName>
                                        </p:attrNameLst>
                                      </p:cBhvr>
                                      <p:tavLst>
                                        <p:tav tm="0">
                                          <p:val>
                                            <p:strVal val="#ppt_h*0.01"/>
                                          </p:val>
                                        </p:tav>
                                        <p:tav tm="100000">
                                          <p:val>
                                            <p:strVal val="#ppt_h"/>
                                          </p:val>
                                        </p:tav>
                                      </p:tavLst>
                                    </p:anim>
                                    <p:anim calcmode="lin" valueType="num">
                                      <p:cBhvr>
                                        <p:cTn id="29" dur="500" fill="hold"/>
                                        <p:tgtEl>
                                          <p:spTgt spid="33"/>
                                        </p:tgtEl>
                                        <p:attrNameLst>
                                          <p:attrName>ppt_x</p:attrName>
                                        </p:attrNameLst>
                                      </p:cBhvr>
                                      <p:tavLst>
                                        <p:tav tm="0">
                                          <p:val>
                                            <p:strVal val="#ppt_x"/>
                                          </p:val>
                                        </p:tav>
                                        <p:tav tm="100000">
                                          <p:val>
                                            <p:strVal val="#ppt_x"/>
                                          </p:val>
                                        </p:tav>
                                      </p:tavLst>
                                    </p:anim>
                                    <p:anim calcmode="lin" valueType="num">
                                      <p:cBhvr>
                                        <p:cTn id="30" dur="500" fill="hold"/>
                                        <p:tgtEl>
                                          <p:spTgt spid="33"/>
                                        </p:tgtEl>
                                        <p:attrNameLst>
                                          <p:attrName>ppt_y</p:attrName>
                                        </p:attrNameLst>
                                      </p:cBhvr>
                                      <p:tavLst>
                                        <p:tav tm="0">
                                          <p:val>
                                            <p:strVal val="#ppt_h+1"/>
                                          </p:val>
                                        </p:tav>
                                        <p:tav tm="100000">
                                          <p:val>
                                            <p:strVal val="#ppt_y"/>
                                          </p:val>
                                        </p:tav>
                                      </p:tavLst>
                                    </p:anim>
                                    <p:animEffect transition="in" filter="fade">
                                      <p:cBhvr>
                                        <p:cTn id="31" dur="500"/>
                                        <p:tgtEl>
                                          <p:spTgt spid="33"/>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47" presetClass="entr" presetSubtype="0" fill="hold" nodeType="clickEffect">
                                  <p:stCondLst>
                                    <p:cond delay="0"/>
                                  </p:stCondLst>
                                  <p:childTnLst>
                                    <p:set>
                                      <p:cBhvr>
                                        <p:cTn id="35" dur="1" fill="hold">
                                          <p:stCondLst>
                                            <p:cond delay="0"/>
                                          </p:stCondLst>
                                        </p:cTn>
                                        <p:tgtEl>
                                          <p:spTgt spid="372"/>
                                        </p:tgtEl>
                                        <p:attrNameLst>
                                          <p:attrName>style.visibility</p:attrName>
                                        </p:attrNameLst>
                                      </p:cBhvr>
                                      <p:to>
                                        <p:strVal val="visible"/>
                                      </p:to>
                                    </p:set>
                                    <p:animEffect transition="in" filter="fade">
                                      <p:cBhvr>
                                        <p:cTn id="36" dur="1000"/>
                                        <p:tgtEl>
                                          <p:spTgt spid="372"/>
                                        </p:tgtEl>
                                      </p:cBhvr>
                                    </p:animEffect>
                                    <p:anim calcmode="lin" valueType="num">
                                      <p:cBhvr>
                                        <p:cTn id="37" dur="1000" fill="hold"/>
                                        <p:tgtEl>
                                          <p:spTgt spid="372"/>
                                        </p:tgtEl>
                                        <p:attrNameLst>
                                          <p:attrName>ppt_x</p:attrName>
                                        </p:attrNameLst>
                                      </p:cBhvr>
                                      <p:tavLst>
                                        <p:tav tm="0">
                                          <p:val>
                                            <p:strVal val="#ppt_x"/>
                                          </p:val>
                                        </p:tav>
                                        <p:tav tm="100000">
                                          <p:val>
                                            <p:strVal val="#ppt_x"/>
                                          </p:val>
                                        </p:tav>
                                      </p:tavLst>
                                    </p:anim>
                                    <p:anim calcmode="lin" valueType="num">
                                      <p:cBhvr>
                                        <p:cTn id="38" dur="1000" fill="hold"/>
                                        <p:tgtEl>
                                          <p:spTgt spid="372"/>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9" presetClass="entr" presetSubtype="0" fill="hold" nodeType="clickEffect">
                                  <p:stCondLst>
                                    <p:cond delay="0"/>
                                  </p:stCondLst>
                                  <p:childTnLst>
                                    <p:set>
                                      <p:cBhvr>
                                        <p:cTn id="42" dur="1" fill="hold">
                                          <p:stCondLst>
                                            <p:cond delay="0"/>
                                          </p:stCondLst>
                                        </p:cTn>
                                        <p:tgtEl>
                                          <p:spTgt spid="374"/>
                                        </p:tgtEl>
                                        <p:attrNameLst>
                                          <p:attrName>style.visibility</p:attrName>
                                        </p:attrNameLst>
                                      </p:cBhvr>
                                      <p:to>
                                        <p:strVal val="visible"/>
                                      </p:to>
                                    </p:set>
                                    <p:animEffect transition="in" filter="dissolve">
                                      <p:cBhvr>
                                        <p:cTn id="43" dur="500"/>
                                        <p:tgtEl>
                                          <p:spTgt spid="374"/>
                                        </p:tgtEl>
                                      </p:cBhvr>
                                    </p:animEffect>
                                  </p:childTnLst>
                                </p:cTn>
                              </p:par>
                            </p:childTnLst>
                          </p:cTn>
                        </p:par>
                      </p:childTnLst>
                    </p:cTn>
                  </p:par>
                  <p:par>
                    <p:cTn id="44" fill="hold" nodeType="clickPar">
                      <p:stCondLst>
                        <p:cond delay="indefinite"/>
                      </p:stCondLst>
                      <p:childTnLst>
                        <p:par>
                          <p:cTn id="45" fill="hold" nodeType="afterGroup">
                            <p:stCondLst>
                              <p:cond delay="0"/>
                            </p:stCondLst>
                            <p:childTnLst>
                              <p:par>
                                <p:cTn id="46" presetID="9" presetClass="entr" presetSubtype="0" fill="hold" nodeType="clickEffect">
                                  <p:stCondLst>
                                    <p:cond delay="0"/>
                                  </p:stCondLst>
                                  <p:childTnLst>
                                    <p:set>
                                      <p:cBhvr>
                                        <p:cTn id="47" dur="1" fill="hold">
                                          <p:stCondLst>
                                            <p:cond delay="0"/>
                                          </p:stCondLst>
                                        </p:cTn>
                                        <p:tgtEl>
                                          <p:spTgt spid="442"/>
                                        </p:tgtEl>
                                        <p:attrNameLst>
                                          <p:attrName>style.visibility</p:attrName>
                                        </p:attrNameLst>
                                      </p:cBhvr>
                                      <p:to>
                                        <p:strVal val="visible"/>
                                      </p:to>
                                    </p:set>
                                    <p:animEffect transition="in" filter="dissolve">
                                      <p:cBhvr>
                                        <p:cTn id="48"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6" name="组合 315"/>
          <p:cNvGrpSpPr/>
          <p:nvPr/>
        </p:nvGrpSpPr>
        <p:grpSpPr>
          <a:xfrm>
            <a:off x="1723390" y="1869440"/>
            <a:ext cx="7128511" cy="3245485"/>
            <a:chOff x="4589" y="5650"/>
            <a:chExt cx="11226" cy="5111"/>
          </a:xfrm>
        </p:grpSpPr>
        <p:sp>
          <p:nvSpPr>
            <p:cNvPr id="307" name="矩形 306"/>
            <p:cNvSpPr/>
            <p:nvPr/>
          </p:nvSpPr>
          <p:spPr>
            <a:xfrm>
              <a:off x="4631" y="5650"/>
              <a:ext cx="4689" cy="594"/>
            </a:xfrm>
            <a:prstGeom prst="rect">
              <a:avLst/>
            </a:prstGeom>
          </p:spPr>
          <p:txBody>
            <a:bodyPr wrap="none" lIns="68580" tIns="34290" rIns="68580" bIns="34290">
              <a:spAutoFit/>
            </a:bodyPr>
            <a:lstStyle/>
            <a:p>
              <a:pPr algn="l"/>
              <a:r>
                <a:rPr lang="zh-CN" altLang="zh-CN" sz="2000" b="1" kern="0" dirty="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哮喘属于变态反应性疾病</a:t>
              </a:r>
            </a:p>
          </p:txBody>
        </p:sp>
        <p:sp>
          <p:nvSpPr>
            <p:cNvPr id="309" name="矩形 308"/>
            <p:cNvSpPr/>
            <p:nvPr/>
          </p:nvSpPr>
          <p:spPr>
            <a:xfrm>
              <a:off x="4589" y="6581"/>
              <a:ext cx="11226" cy="4180"/>
            </a:xfrm>
            <a:prstGeom prst="rect">
              <a:avLst/>
            </a:prstGeom>
          </p:spPr>
          <p:txBody>
            <a:bodyPr wrap="square" lIns="68580" tIns="34290" rIns="68580" bIns="34290">
              <a:spAutoFit/>
            </a:bodyPr>
            <a:lstStyle/>
            <a:p>
              <a:pPr>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从整体健康情况和日常生活受影响的程度来说， 哮喘对人体健康的长期损害甚至比糖尿病更严重。哮喘患者的气管往往“高度敏感”，会对环境中某些对健康危害甚小的物质反应过度，比如花粉、尘螨和动物毛皮。一旦身体认定某种物质是“异端”，就会对它“过敏”，这种现象被称为“变态反应”。</a:t>
              </a:r>
            </a:p>
            <a:p>
              <a:pPr>
                <a:lnSpc>
                  <a:spcPct val="150000"/>
                </a:lnSpc>
              </a:pPr>
              <a:endPar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endParaRPr>
            </a:p>
            <a:p>
              <a:pPr>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哮喘就属于变态反应性疾病，发病时，身体发生反应的部位可能并不是接触过敏原的部位，这种反应通常被称之为“特应性反应”，它是由于白细胞产生的抗体和具有防御功能的蛋白质会在人体各处游走，因此触发没有过敏原的部位对此作出反应。</a:t>
              </a:r>
            </a:p>
          </p:txBody>
        </p:sp>
      </p:grpSp>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什么是哮喘</a:t>
                </a:r>
              </a:p>
            </p:txBody>
          </p:sp>
          <p:sp>
            <p:nvSpPr>
              <p:cNvPr id="311" name="TextBox 16"/>
              <p:cNvSpPr txBox="1"/>
              <p:nvPr/>
            </p:nvSpPr>
            <p:spPr>
              <a:xfrm>
                <a:off x="2002" y="1656"/>
                <a:ext cx="1449"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What is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2</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368" name="图片 367" descr="卡通医生大夫"/>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83401" y="1597662"/>
            <a:ext cx="5600700" cy="4200525"/>
          </a:xfrm>
          <a:prstGeom prst="rect">
            <a:avLst/>
          </a:prstGeom>
        </p:spPr>
      </p:pic>
      <p:pic>
        <p:nvPicPr>
          <p:cNvPr id="374" name="图片 373"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442" name="图片 441"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7" presetClass="entr" presetSubtype="0" fill="hold" nodeType="clickEffect">
                                  <p:stCondLst>
                                    <p:cond delay="0"/>
                                  </p:stCondLst>
                                  <p:childTnLst>
                                    <p:set>
                                      <p:cBhvr>
                                        <p:cTn id="14" dur="1" fill="hold">
                                          <p:stCondLst>
                                            <p:cond delay="0"/>
                                          </p:stCondLst>
                                        </p:cTn>
                                        <p:tgtEl>
                                          <p:spTgt spid="368"/>
                                        </p:tgtEl>
                                        <p:attrNameLst>
                                          <p:attrName>style.visibility</p:attrName>
                                        </p:attrNameLst>
                                      </p:cBhvr>
                                      <p:to>
                                        <p:strVal val="visible"/>
                                      </p:to>
                                    </p:set>
                                    <p:animEffect transition="in" filter="fade">
                                      <p:cBhvr>
                                        <p:cTn id="15" dur="1000"/>
                                        <p:tgtEl>
                                          <p:spTgt spid="368"/>
                                        </p:tgtEl>
                                      </p:cBhvr>
                                    </p:animEffect>
                                    <p:anim calcmode="lin" valueType="num">
                                      <p:cBhvr>
                                        <p:cTn id="16" dur="1000" fill="hold"/>
                                        <p:tgtEl>
                                          <p:spTgt spid="368"/>
                                        </p:tgtEl>
                                        <p:attrNameLst>
                                          <p:attrName>ppt_x</p:attrName>
                                        </p:attrNameLst>
                                      </p:cBhvr>
                                      <p:tavLst>
                                        <p:tav tm="0">
                                          <p:val>
                                            <p:strVal val="#ppt_x"/>
                                          </p:val>
                                        </p:tav>
                                        <p:tav tm="100000">
                                          <p:val>
                                            <p:strVal val="#ppt_x"/>
                                          </p:val>
                                        </p:tav>
                                      </p:tavLst>
                                    </p:anim>
                                    <p:anim calcmode="lin" valueType="num">
                                      <p:cBhvr>
                                        <p:cTn id="17" dur="1000" fill="hold"/>
                                        <p:tgtEl>
                                          <p:spTgt spid="368"/>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16"/>
                                        </p:tgtEl>
                                        <p:attrNameLst>
                                          <p:attrName>style.visibility</p:attrName>
                                        </p:attrNameLst>
                                      </p:cBhvr>
                                      <p:to>
                                        <p:strVal val="visible"/>
                                      </p:to>
                                    </p:set>
                                    <p:anim calcmode="lin" valueType="num">
                                      <p:cBhvr additive="base">
                                        <p:cTn id="22" dur="500"/>
                                        <p:tgtEl>
                                          <p:spTgt spid="316"/>
                                        </p:tgtEl>
                                        <p:attrNameLst>
                                          <p:attrName>ppt_y</p:attrName>
                                        </p:attrNameLst>
                                      </p:cBhvr>
                                      <p:tavLst>
                                        <p:tav tm="0">
                                          <p:val>
                                            <p:strVal val="#ppt_y+#ppt_h*1.125000"/>
                                          </p:val>
                                        </p:tav>
                                        <p:tav tm="100000">
                                          <p:val>
                                            <p:strVal val="#ppt_y"/>
                                          </p:val>
                                        </p:tav>
                                      </p:tavLst>
                                    </p:anim>
                                    <p:animEffect transition="in" filter="wipe(up)">
                                      <p:cBhvr>
                                        <p:cTn id="23" dur="500"/>
                                        <p:tgtEl>
                                          <p:spTgt spid="316"/>
                                        </p:tgtEl>
                                      </p:cBhvr>
                                    </p:animEffect>
                                  </p:childTnLst>
                                </p:cTn>
                              </p:par>
                            </p:childTnLst>
                          </p:cTn>
                        </p:par>
                      </p:childTnLst>
                    </p:cTn>
                  </p:par>
                  <p:par>
                    <p:cTn id="24" fill="hold" nodeType="clickPar">
                      <p:stCondLst>
                        <p:cond delay="indefinite"/>
                      </p:stCondLst>
                      <p:childTnLst>
                        <p:par>
                          <p:cTn id="25" fill="hold" nodeType="afterGroup">
                            <p:stCondLst>
                              <p:cond delay="0"/>
                            </p:stCondLst>
                            <p:childTnLst>
                              <p:par>
                                <p:cTn id="26" presetID="9" presetClass="entr" presetSubtype="0" fill="hold" nodeType="clickEffect">
                                  <p:stCondLst>
                                    <p:cond delay="0"/>
                                  </p:stCondLst>
                                  <p:childTnLst>
                                    <p:set>
                                      <p:cBhvr>
                                        <p:cTn id="27" dur="1" fill="hold">
                                          <p:stCondLst>
                                            <p:cond delay="0"/>
                                          </p:stCondLst>
                                        </p:cTn>
                                        <p:tgtEl>
                                          <p:spTgt spid="374"/>
                                        </p:tgtEl>
                                        <p:attrNameLst>
                                          <p:attrName>style.visibility</p:attrName>
                                        </p:attrNameLst>
                                      </p:cBhvr>
                                      <p:to>
                                        <p:strVal val="visible"/>
                                      </p:to>
                                    </p:set>
                                    <p:animEffect transition="in" filter="dissolve">
                                      <p:cBhvr>
                                        <p:cTn id="28" dur="500"/>
                                        <p:tgtEl>
                                          <p:spTgt spid="374"/>
                                        </p:tgtEl>
                                      </p:cBhvr>
                                    </p:animEffect>
                                  </p:childTnLst>
                                </p:cTn>
                              </p:par>
                            </p:childTnLst>
                          </p:cTn>
                        </p:par>
                      </p:childTnLst>
                    </p:cTn>
                  </p:par>
                  <p:par>
                    <p:cTn id="29" fill="hold" nodeType="clickPar">
                      <p:stCondLst>
                        <p:cond delay="indefinite"/>
                      </p:stCondLst>
                      <p:childTnLst>
                        <p:par>
                          <p:cTn id="30" fill="hold" nodeType="afterGroup">
                            <p:stCondLst>
                              <p:cond delay="0"/>
                            </p:stCondLst>
                            <p:childTnLst>
                              <p:par>
                                <p:cTn id="31" presetID="9" presetClass="entr" presetSubtype="0" fill="hold" nodeType="clickEffect">
                                  <p:stCondLst>
                                    <p:cond delay="0"/>
                                  </p:stCondLst>
                                  <p:childTnLst>
                                    <p:set>
                                      <p:cBhvr>
                                        <p:cTn id="32" dur="1" fill="hold">
                                          <p:stCondLst>
                                            <p:cond delay="0"/>
                                          </p:stCondLst>
                                        </p:cTn>
                                        <p:tgtEl>
                                          <p:spTgt spid="442"/>
                                        </p:tgtEl>
                                        <p:attrNameLst>
                                          <p:attrName>style.visibility</p:attrName>
                                        </p:attrNameLst>
                                      </p:cBhvr>
                                      <p:to>
                                        <p:strVal val="visible"/>
                                      </p:to>
                                    </p:set>
                                    <p:animEffect transition="in" filter="dissolve">
                                      <p:cBhvr>
                                        <p:cTn id="33"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6" name="组合 315"/>
          <p:cNvGrpSpPr/>
          <p:nvPr/>
        </p:nvGrpSpPr>
        <p:grpSpPr>
          <a:xfrm>
            <a:off x="2208530" y="2404745"/>
            <a:ext cx="3369311" cy="2419985"/>
            <a:chOff x="4589" y="5933"/>
            <a:chExt cx="5306" cy="3811"/>
          </a:xfrm>
        </p:grpSpPr>
        <p:sp>
          <p:nvSpPr>
            <p:cNvPr id="307" name="矩形 306"/>
            <p:cNvSpPr/>
            <p:nvPr/>
          </p:nvSpPr>
          <p:spPr>
            <a:xfrm>
              <a:off x="4631" y="5933"/>
              <a:ext cx="1031" cy="594"/>
            </a:xfrm>
            <a:prstGeom prst="rect">
              <a:avLst/>
            </a:prstGeom>
          </p:spPr>
          <p:txBody>
            <a:bodyPr wrap="none" lIns="68580" tIns="34290" rIns="68580" bIns="34290">
              <a:spAutoFit/>
            </a:bodyPr>
            <a:lstStyle/>
            <a:p>
              <a:pPr algn="l"/>
              <a:r>
                <a:rPr lang="zh-CN" altLang="zh-CN" sz="2000" b="1" kern="0">
                  <a:solidFill>
                    <a:schemeClr val="tx1">
                      <a:lumMod val="85000"/>
                      <a:lumOff val="15000"/>
                    </a:schemeClr>
                  </a:solidFill>
                  <a:latin typeface="思源黑体 Medium" panose="020B0600000000000000" charset="-122"/>
                  <a:ea typeface="思源黑体 Medium" panose="020B0600000000000000" charset="-122"/>
                  <a:cs typeface="宋体" panose="02010600030101010101" pitchFamily="2" charset="-122"/>
                  <a:sym typeface="微软雅黑" panose="020B0503020204020204" pitchFamily="34" charset="-122"/>
                </a:rPr>
                <a:t>病因</a:t>
              </a:r>
            </a:p>
          </p:txBody>
        </p:sp>
        <p:sp>
          <p:nvSpPr>
            <p:cNvPr id="309" name="矩形 308"/>
            <p:cNvSpPr/>
            <p:nvPr/>
          </p:nvSpPr>
          <p:spPr>
            <a:xfrm>
              <a:off x="4589" y="6581"/>
              <a:ext cx="5306" cy="3163"/>
            </a:xfrm>
            <a:prstGeom prst="rect">
              <a:avLst/>
            </a:prstGeom>
          </p:spPr>
          <p:txBody>
            <a:bodyPr wrap="square" lIns="68580" tIns="34290" rIns="68580" bIns="34290">
              <a:spAutoFit/>
            </a:bodyPr>
            <a:lstStyle/>
            <a:p>
              <a:pPr>
                <a:lnSpc>
                  <a:spcPct val="150000"/>
                </a:lnSpc>
              </a:pPr>
              <a:r>
                <a:rPr lang="zh-CN" altLang="en-US" sz="1400" dirty="0">
                  <a:solidFill>
                    <a:schemeClr val="tx1">
                      <a:lumMod val="85000"/>
                      <a:lumOff val="15000"/>
                    </a:schemeClr>
                  </a:solidFill>
                  <a:latin typeface="思源黑体 CN Light" panose="020B0300000000000000" charset="-122"/>
                  <a:ea typeface="思源黑体 CN Light" panose="020B0300000000000000" charset="-122"/>
                  <a:cs typeface="思源黑体 CN Light" panose="020B0300000000000000" charset="-122"/>
                  <a:sym typeface="+mn-ea"/>
                </a:rPr>
                <a:t>与许多疾病一样，哮喘也是由多种因素诱发的。 基因和环境两种因素都可能导致哮喘发病，甚至大量研究将哮喘与许多潜在诱因联系起来，比如空气污染、食品，还有可以通过呼吸或饮食进入人体的化学物质等。</a:t>
              </a:r>
            </a:p>
          </p:txBody>
        </p:sp>
      </p:grpSp>
      <p:grpSp>
        <p:nvGrpSpPr>
          <p:cNvPr id="315" name="组合 314"/>
          <p:cNvGrpSpPr/>
          <p:nvPr/>
        </p:nvGrpSpPr>
        <p:grpSpPr>
          <a:xfrm>
            <a:off x="455296" y="289560"/>
            <a:ext cx="3214347" cy="1111250"/>
            <a:chOff x="765" y="664"/>
            <a:chExt cx="5062" cy="1750"/>
          </a:xfrm>
        </p:grpSpPr>
        <p:sp>
          <p:nvSpPr>
            <p:cNvPr id="314" name="圆角矩形 313"/>
            <p:cNvSpPr/>
            <p:nvPr/>
          </p:nvSpPr>
          <p:spPr>
            <a:xfrm>
              <a:off x="765" y="664"/>
              <a:ext cx="4685" cy="1750"/>
            </a:xfrm>
            <a:prstGeom prst="roundRect">
              <a:avLst>
                <a:gd name="adj" fmla="val 50000"/>
              </a:avLst>
            </a:prstGeom>
            <a:solidFill>
              <a:schemeClr val="bg1"/>
            </a:solidFill>
            <a:ln>
              <a:solidFill>
                <a:srgbClr val="3E6F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3" name="组合 312"/>
            <p:cNvGrpSpPr/>
            <p:nvPr/>
          </p:nvGrpSpPr>
          <p:grpSpPr>
            <a:xfrm>
              <a:off x="981" y="969"/>
              <a:ext cx="4846" cy="1144"/>
              <a:chOff x="1043" y="1148"/>
              <a:chExt cx="3484" cy="822"/>
            </a:xfrm>
          </p:grpSpPr>
          <p:sp>
            <p:nvSpPr>
              <p:cNvPr id="310" name="TextBox 16"/>
              <p:cNvSpPr txBox="1"/>
              <p:nvPr/>
            </p:nvSpPr>
            <p:spPr>
              <a:xfrm>
                <a:off x="1942" y="1161"/>
                <a:ext cx="2585" cy="523"/>
              </a:xfrm>
              <a:prstGeom prst="rect">
                <a:avLst/>
              </a:prstGeom>
              <a:noFill/>
            </p:spPr>
            <p:txBody>
              <a:bodyPr wrap="square" rtlCol="0">
                <a:spAutoFit/>
              </a:bodyPr>
              <a:lstStyle/>
              <a:p>
                <a:pPr algn="l"/>
                <a:r>
                  <a:rPr lang="zh-CN" b="1">
                    <a:solidFill>
                      <a:srgbClr val="3E6FAE"/>
                    </a:solidFill>
                    <a:effectLst/>
                    <a:latin typeface="思源黑体 CN Bold" panose="020B0800000000000000" charset="-122"/>
                    <a:ea typeface="思源黑体 CN Bold" panose="020B0800000000000000" charset="-122"/>
                  </a:rPr>
                  <a:t>什么是哮喘</a:t>
                </a:r>
              </a:p>
            </p:txBody>
          </p:sp>
          <p:sp>
            <p:nvSpPr>
              <p:cNvPr id="311" name="TextBox 16"/>
              <p:cNvSpPr txBox="1"/>
              <p:nvPr/>
            </p:nvSpPr>
            <p:spPr>
              <a:xfrm>
                <a:off x="2002" y="1656"/>
                <a:ext cx="1449" cy="279"/>
              </a:xfrm>
              <a:prstGeom prst="rect">
                <a:avLst/>
              </a:prstGeom>
              <a:noFill/>
            </p:spPr>
            <p:txBody>
              <a:bodyPr wrap="square" rtlCol="0">
                <a:spAutoFit/>
              </a:bodyPr>
              <a:lstStyle/>
              <a:p>
                <a:pPr algn="l"/>
                <a:r>
                  <a:rPr lang="zh-CN" sz="1000" b="1">
                    <a:solidFill>
                      <a:schemeClr val="bg1">
                        <a:lumMod val="50000"/>
                      </a:schemeClr>
                    </a:solidFill>
                    <a:effectLst/>
                    <a:latin typeface="思源黑体 CN Light" panose="020B0300000000000000" charset="-122"/>
                    <a:ea typeface="思源黑体 CN Light" panose="020B0300000000000000" charset="-122"/>
                    <a:sym typeface="+mn-ea"/>
                  </a:rPr>
                  <a:t>What is asthma</a:t>
                </a:r>
                <a:endParaRPr lang="zh-CN" sz="1000" b="1">
                  <a:solidFill>
                    <a:schemeClr val="bg1">
                      <a:lumMod val="50000"/>
                    </a:schemeClr>
                  </a:solidFill>
                  <a:effectLst/>
                  <a:latin typeface="思源黑体 CN Light" panose="020B0300000000000000" charset="-122"/>
                  <a:ea typeface="思源黑体 CN Light" panose="020B0300000000000000" charset="-122"/>
                </a:endParaRPr>
              </a:p>
            </p:txBody>
          </p:sp>
          <p:sp>
            <p:nvSpPr>
              <p:cNvPr id="312" name="椭圆 311"/>
              <p:cNvSpPr/>
              <p:nvPr/>
            </p:nvSpPr>
            <p:spPr>
              <a:xfrm>
                <a:off x="1043" y="1148"/>
                <a:ext cx="823" cy="822"/>
              </a:xfrm>
              <a:prstGeom prst="ellipse">
                <a:avLst/>
              </a:prstGeom>
              <a:solidFill>
                <a:srgbClr val="3E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chemeClr val="bg1"/>
                    </a:solidFill>
                    <a:effectLst/>
                    <a:latin typeface="思源黑体 Heavy" panose="020B0A00000000000000" charset="-122"/>
                    <a:ea typeface="思源黑体 Heavy" panose="020B0A00000000000000" charset="-122"/>
                    <a:cs typeface="阿里巴巴普惠体 M" panose="00020600040101010101" charset="-122"/>
                  </a:rPr>
                  <a:t>2</a:t>
                </a:r>
              </a:p>
            </p:txBody>
          </p:sp>
        </p:grpSp>
      </p:grpSp>
      <p:grpSp>
        <p:nvGrpSpPr>
          <p:cNvPr id="3" name="组合 2"/>
          <p:cNvGrpSpPr/>
          <p:nvPr/>
        </p:nvGrpSpPr>
        <p:grpSpPr>
          <a:xfrm>
            <a:off x="10598149" y="1597660"/>
            <a:ext cx="882651" cy="882650"/>
            <a:chOff x="14887" y="2790"/>
            <a:chExt cx="1148" cy="1148"/>
          </a:xfrm>
          <a:solidFill>
            <a:schemeClr val="accent1">
              <a:alpha val="8000"/>
            </a:schemeClr>
          </a:solidFill>
        </p:grpSpPr>
        <p:grpSp>
          <p:nvGrpSpPr>
            <p:cNvPr id="33" name="组合 32"/>
            <p:cNvGrpSpPr/>
            <p:nvPr/>
          </p:nvGrpSpPr>
          <p:grpSpPr>
            <a:xfrm>
              <a:off x="14887" y="2790"/>
              <a:ext cx="148" cy="1148"/>
              <a:chOff x="16290" y="1886"/>
              <a:chExt cx="148" cy="1148"/>
            </a:xfrm>
            <a:grpFill/>
          </p:grpSpPr>
          <p:sp>
            <p:nvSpPr>
              <p:cNvPr id="71" name="椭圆 7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2" name="椭圆 21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3" name="椭圆 21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4" name="椭圆 21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5" name="组合 214"/>
            <p:cNvGrpSpPr/>
            <p:nvPr/>
          </p:nvGrpSpPr>
          <p:grpSpPr>
            <a:xfrm>
              <a:off x="15087" y="2790"/>
              <a:ext cx="148" cy="1148"/>
              <a:chOff x="16290" y="1886"/>
              <a:chExt cx="148" cy="1148"/>
            </a:xfrm>
            <a:grpFill/>
          </p:grpSpPr>
          <p:sp>
            <p:nvSpPr>
              <p:cNvPr id="216" name="椭圆 215"/>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椭圆 216"/>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8" name="椭圆 217"/>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9" name="椭圆 218"/>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0" name="椭圆 21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1" name="椭圆 22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2" name="组合 221"/>
            <p:cNvGrpSpPr/>
            <p:nvPr/>
          </p:nvGrpSpPr>
          <p:grpSpPr>
            <a:xfrm>
              <a:off x="15287" y="2790"/>
              <a:ext cx="148" cy="1148"/>
              <a:chOff x="16290" y="1886"/>
              <a:chExt cx="148" cy="1148"/>
            </a:xfrm>
            <a:grpFill/>
          </p:grpSpPr>
          <p:sp>
            <p:nvSpPr>
              <p:cNvPr id="223" name="椭圆 22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4" name="椭圆 22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5" name="椭圆 22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6" name="椭圆 22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7" name="椭圆 226"/>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8" name="椭圆 227"/>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9" name="组合 228"/>
            <p:cNvGrpSpPr/>
            <p:nvPr/>
          </p:nvGrpSpPr>
          <p:grpSpPr>
            <a:xfrm>
              <a:off x="15487" y="2790"/>
              <a:ext cx="148" cy="1148"/>
              <a:chOff x="16290" y="1886"/>
              <a:chExt cx="148" cy="1148"/>
            </a:xfrm>
            <a:grpFill/>
          </p:grpSpPr>
          <p:sp>
            <p:nvSpPr>
              <p:cNvPr id="230" name="椭圆 229"/>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1" name="椭圆 230"/>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2" name="椭圆 231"/>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3" name="椭圆 232"/>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0" name="椭圆 299"/>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1" name="椭圆 300"/>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2" name="组合 301"/>
            <p:cNvGrpSpPr/>
            <p:nvPr/>
          </p:nvGrpSpPr>
          <p:grpSpPr>
            <a:xfrm>
              <a:off x="15687" y="2790"/>
              <a:ext cx="148" cy="1148"/>
              <a:chOff x="16290" y="1886"/>
              <a:chExt cx="148" cy="1148"/>
            </a:xfrm>
            <a:grpFill/>
          </p:grpSpPr>
          <p:sp>
            <p:nvSpPr>
              <p:cNvPr id="303" name="椭圆 302"/>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4" name="椭圆 303"/>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椭圆 304"/>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6" name="椭圆 305"/>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8" name="椭圆 30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7" name="椭圆 31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8" name="组合 317"/>
            <p:cNvGrpSpPr/>
            <p:nvPr/>
          </p:nvGrpSpPr>
          <p:grpSpPr>
            <a:xfrm>
              <a:off x="15887" y="2790"/>
              <a:ext cx="148" cy="1148"/>
              <a:chOff x="16290" y="1886"/>
              <a:chExt cx="148" cy="1148"/>
            </a:xfrm>
            <a:grpFill/>
          </p:grpSpPr>
          <p:sp>
            <p:nvSpPr>
              <p:cNvPr id="319" name="椭圆 318"/>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0" name="椭圆 319"/>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1" name="椭圆 320"/>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2" name="椭圆 321"/>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3" name="椭圆 322"/>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4" name="椭圆 323"/>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325" name="组合 324"/>
          <p:cNvGrpSpPr/>
          <p:nvPr/>
        </p:nvGrpSpPr>
        <p:grpSpPr>
          <a:xfrm>
            <a:off x="6181089" y="177165"/>
            <a:ext cx="882651" cy="882650"/>
            <a:chOff x="14887" y="2790"/>
            <a:chExt cx="1148" cy="1148"/>
          </a:xfrm>
          <a:solidFill>
            <a:schemeClr val="accent1">
              <a:alpha val="8000"/>
            </a:schemeClr>
          </a:solidFill>
        </p:grpSpPr>
        <p:grpSp>
          <p:nvGrpSpPr>
            <p:cNvPr id="326" name="组合 325"/>
            <p:cNvGrpSpPr/>
            <p:nvPr/>
          </p:nvGrpSpPr>
          <p:grpSpPr>
            <a:xfrm>
              <a:off x="14887" y="2790"/>
              <a:ext cx="148" cy="1148"/>
              <a:chOff x="16290" y="1886"/>
              <a:chExt cx="148" cy="1148"/>
            </a:xfrm>
            <a:grpFill/>
          </p:grpSpPr>
          <p:sp>
            <p:nvSpPr>
              <p:cNvPr id="327" name="椭圆 326"/>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8" name="椭圆 327"/>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9" name="椭圆 328"/>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0" name="椭圆 329"/>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1" name="椭圆 330"/>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2" name="椭圆 331"/>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3" name="组合 332"/>
            <p:cNvGrpSpPr/>
            <p:nvPr/>
          </p:nvGrpSpPr>
          <p:grpSpPr>
            <a:xfrm>
              <a:off x="15087" y="2790"/>
              <a:ext cx="148" cy="1148"/>
              <a:chOff x="16290" y="1886"/>
              <a:chExt cx="148" cy="1148"/>
            </a:xfrm>
            <a:grpFill/>
          </p:grpSpPr>
          <p:sp>
            <p:nvSpPr>
              <p:cNvPr id="334" name="椭圆 333"/>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5" name="椭圆 334"/>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6" name="椭圆 335"/>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7" name="椭圆 336"/>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8" name="椭圆 337"/>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9" name="椭圆 338"/>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0" name="组合 339"/>
            <p:cNvGrpSpPr/>
            <p:nvPr/>
          </p:nvGrpSpPr>
          <p:grpSpPr>
            <a:xfrm>
              <a:off x="15287" y="2790"/>
              <a:ext cx="148" cy="1148"/>
              <a:chOff x="16290" y="1886"/>
              <a:chExt cx="148" cy="1148"/>
            </a:xfrm>
            <a:grpFill/>
          </p:grpSpPr>
          <p:sp>
            <p:nvSpPr>
              <p:cNvPr id="341" name="椭圆 340"/>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2" name="椭圆 341"/>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3" name="椭圆 342"/>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4" name="椭圆 343"/>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5" name="椭圆 344"/>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6" name="椭圆 345"/>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7" name="组合 346"/>
            <p:cNvGrpSpPr/>
            <p:nvPr/>
          </p:nvGrpSpPr>
          <p:grpSpPr>
            <a:xfrm>
              <a:off x="15487" y="2790"/>
              <a:ext cx="148" cy="1148"/>
              <a:chOff x="16290" y="1886"/>
              <a:chExt cx="148" cy="1148"/>
            </a:xfrm>
            <a:grpFill/>
          </p:grpSpPr>
          <p:sp>
            <p:nvSpPr>
              <p:cNvPr id="348" name="椭圆 347"/>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9" name="椭圆 348"/>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0" name="椭圆 349"/>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1" name="椭圆 350"/>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2" name="椭圆 351"/>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3" name="椭圆 352"/>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4" name="组合 353"/>
            <p:cNvGrpSpPr/>
            <p:nvPr/>
          </p:nvGrpSpPr>
          <p:grpSpPr>
            <a:xfrm>
              <a:off x="15687" y="2790"/>
              <a:ext cx="148" cy="1148"/>
              <a:chOff x="16290" y="1886"/>
              <a:chExt cx="148" cy="1148"/>
            </a:xfrm>
            <a:grpFill/>
          </p:grpSpPr>
          <p:sp>
            <p:nvSpPr>
              <p:cNvPr id="355" name="椭圆 354"/>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6" name="椭圆 355"/>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7" name="椭圆 356"/>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8" name="椭圆 357"/>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9" name="椭圆 358"/>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0" name="椭圆 359"/>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1" name="组合 360"/>
            <p:cNvGrpSpPr/>
            <p:nvPr/>
          </p:nvGrpSpPr>
          <p:grpSpPr>
            <a:xfrm>
              <a:off x="15887" y="2790"/>
              <a:ext cx="148" cy="1148"/>
              <a:chOff x="16290" y="1886"/>
              <a:chExt cx="148" cy="1148"/>
            </a:xfrm>
            <a:grpFill/>
          </p:grpSpPr>
          <p:sp>
            <p:nvSpPr>
              <p:cNvPr id="362" name="椭圆 361"/>
              <p:cNvSpPr/>
              <p:nvPr/>
            </p:nvSpPr>
            <p:spPr>
              <a:xfrm>
                <a:off x="16290" y="1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3" name="椭圆 362"/>
              <p:cNvSpPr/>
              <p:nvPr/>
            </p:nvSpPr>
            <p:spPr>
              <a:xfrm>
                <a:off x="16290" y="20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4" name="椭圆 363"/>
              <p:cNvSpPr/>
              <p:nvPr/>
            </p:nvSpPr>
            <p:spPr>
              <a:xfrm>
                <a:off x="16290" y="22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5" name="椭圆 364"/>
              <p:cNvSpPr/>
              <p:nvPr/>
            </p:nvSpPr>
            <p:spPr>
              <a:xfrm>
                <a:off x="16290" y="24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6" name="椭圆 365"/>
              <p:cNvSpPr/>
              <p:nvPr/>
            </p:nvSpPr>
            <p:spPr>
              <a:xfrm>
                <a:off x="16290" y="26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7" name="椭圆 366"/>
              <p:cNvSpPr/>
              <p:nvPr/>
            </p:nvSpPr>
            <p:spPr>
              <a:xfrm>
                <a:off x="16290" y="2886"/>
                <a:ext cx="149" cy="1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368" name="矩形 367"/>
          <p:cNvSpPr/>
          <p:nvPr/>
        </p:nvSpPr>
        <p:spPr>
          <a:xfrm>
            <a:off x="6346191" y="502920"/>
            <a:ext cx="4468495" cy="5853430"/>
          </a:xfrm>
          <a:prstGeom prst="rect">
            <a:avLst/>
          </a:prstGeom>
          <a:solidFill>
            <a:srgbClr val="F7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70" name="图片 369" descr="aa_0121_图层-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69666" y="635"/>
            <a:ext cx="8446135" cy="6334760"/>
          </a:xfrm>
          <a:prstGeom prst="rect">
            <a:avLst/>
          </a:prstGeom>
        </p:spPr>
      </p:pic>
      <p:pic>
        <p:nvPicPr>
          <p:cNvPr id="374" name="图片 373"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986" y="4007487"/>
            <a:ext cx="1156335" cy="2850515"/>
          </a:xfrm>
          <a:prstGeom prst="rect">
            <a:avLst/>
          </a:prstGeom>
        </p:spPr>
      </p:pic>
      <p:pic>
        <p:nvPicPr>
          <p:cNvPr id="442" name="图片 441" descr="11矢量医生治疗脚骨伤病人"/>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11047097" y="4007487"/>
            <a:ext cx="1156335" cy="28505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325"/>
                                        </p:tgtEl>
                                        <p:attrNameLst>
                                          <p:attrName>style.visibility</p:attrName>
                                        </p:attrNameLst>
                                      </p:cBhvr>
                                      <p:to>
                                        <p:strVal val="visible"/>
                                      </p:to>
                                    </p:set>
                                    <p:animEffect transition="in" filter="dissolve">
                                      <p:cBhvr>
                                        <p:cTn id="7" dur="500"/>
                                        <p:tgtEl>
                                          <p:spTgt spid="325"/>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68"/>
                                        </p:tgtEl>
                                        <p:attrNameLst>
                                          <p:attrName>style.visibility</p:attrName>
                                        </p:attrNameLst>
                                      </p:cBhvr>
                                      <p:to>
                                        <p:strVal val="visible"/>
                                      </p:to>
                                    </p:set>
                                    <p:anim calcmode="lin" valueType="num">
                                      <p:cBhvr additive="base">
                                        <p:cTn id="15" dur="500"/>
                                        <p:tgtEl>
                                          <p:spTgt spid="368"/>
                                        </p:tgtEl>
                                        <p:attrNameLst>
                                          <p:attrName>ppt_y</p:attrName>
                                        </p:attrNameLst>
                                      </p:cBhvr>
                                      <p:tavLst>
                                        <p:tav tm="0">
                                          <p:val>
                                            <p:strVal val="#ppt_y+#ppt_h*1.125000"/>
                                          </p:val>
                                        </p:tav>
                                        <p:tav tm="100000">
                                          <p:val>
                                            <p:strVal val="#ppt_y"/>
                                          </p:val>
                                        </p:tav>
                                      </p:tavLst>
                                    </p:anim>
                                    <p:animEffect transition="in" filter="wipe(up)">
                                      <p:cBhvr>
                                        <p:cTn id="16" dur="500"/>
                                        <p:tgtEl>
                                          <p:spTgt spid="368"/>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9" presetClass="entr" presetSubtype="0" fill="hold" nodeType="clickEffect">
                                  <p:stCondLst>
                                    <p:cond delay="0"/>
                                  </p:stCondLst>
                                  <p:childTnLst>
                                    <p:set>
                                      <p:cBhvr>
                                        <p:cTn id="20" dur="1" fill="hold">
                                          <p:stCondLst>
                                            <p:cond delay="0"/>
                                          </p:stCondLst>
                                        </p:cTn>
                                        <p:tgtEl>
                                          <p:spTgt spid="370"/>
                                        </p:tgtEl>
                                        <p:attrNameLst>
                                          <p:attrName>style.visibility</p:attrName>
                                        </p:attrNameLst>
                                      </p:cBhvr>
                                      <p:to>
                                        <p:strVal val="visible"/>
                                      </p:to>
                                    </p:set>
                                    <p:animEffect transition="in" filter="dissolve">
                                      <p:cBhvr>
                                        <p:cTn id="21" dur="500"/>
                                        <p:tgtEl>
                                          <p:spTgt spid="370"/>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47" presetClass="entr" presetSubtype="0" fill="hold" nodeType="clickEffect">
                                  <p:stCondLst>
                                    <p:cond delay="0"/>
                                  </p:stCondLst>
                                  <p:childTnLst>
                                    <p:set>
                                      <p:cBhvr>
                                        <p:cTn id="25" dur="1" fill="hold">
                                          <p:stCondLst>
                                            <p:cond delay="0"/>
                                          </p:stCondLst>
                                        </p:cTn>
                                        <p:tgtEl>
                                          <p:spTgt spid="316"/>
                                        </p:tgtEl>
                                        <p:attrNameLst>
                                          <p:attrName>style.visibility</p:attrName>
                                        </p:attrNameLst>
                                      </p:cBhvr>
                                      <p:to>
                                        <p:strVal val="visible"/>
                                      </p:to>
                                    </p:set>
                                    <p:animEffect transition="in" filter="fade">
                                      <p:cBhvr>
                                        <p:cTn id="26" dur="1000"/>
                                        <p:tgtEl>
                                          <p:spTgt spid="316"/>
                                        </p:tgtEl>
                                      </p:cBhvr>
                                    </p:animEffect>
                                    <p:anim calcmode="lin" valueType="num">
                                      <p:cBhvr>
                                        <p:cTn id="27" dur="1000" fill="hold"/>
                                        <p:tgtEl>
                                          <p:spTgt spid="316"/>
                                        </p:tgtEl>
                                        <p:attrNameLst>
                                          <p:attrName>ppt_x</p:attrName>
                                        </p:attrNameLst>
                                      </p:cBhvr>
                                      <p:tavLst>
                                        <p:tav tm="0">
                                          <p:val>
                                            <p:strVal val="#ppt_x"/>
                                          </p:val>
                                        </p:tav>
                                        <p:tav tm="100000">
                                          <p:val>
                                            <p:strVal val="#ppt_x"/>
                                          </p:val>
                                        </p:tav>
                                      </p:tavLst>
                                    </p:anim>
                                    <p:anim calcmode="lin" valueType="num">
                                      <p:cBhvr>
                                        <p:cTn id="28" dur="1000" fill="hold"/>
                                        <p:tgtEl>
                                          <p:spTgt spid="316"/>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afterGroup">
                            <p:stCondLst>
                              <p:cond delay="0"/>
                            </p:stCondLst>
                            <p:childTnLst>
                              <p:par>
                                <p:cTn id="31" presetID="9" presetClass="entr" presetSubtype="0" fill="hold" nodeType="clickEffect">
                                  <p:stCondLst>
                                    <p:cond delay="0"/>
                                  </p:stCondLst>
                                  <p:childTnLst>
                                    <p:set>
                                      <p:cBhvr>
                                        <p:cTn id="32" dur="1" fill="hold">
                                          <p:stCondLst>
                                            <p:cond delay="0"/>
                                          </p:stCondLst>
                                        </p:cTn>
                                        <p:tgtEl>
                                          <p:spTgt spid="374"/>
                                        </p:tgtEl>
                                        <p:attrNameLst>
                                          <p:attrName>style.visibility</p:attrName>
                                        </p:attrNameLst>
                                      </p:cBhvr>
                                      <p:to>
                                        <p:strVal val="visible"/>
                                      </p:to>
                                    </p:set>
                                    <p:animEffect transition="in" filter="dissolve">
                                      <p:cBhvr>
                                        <p:cTn id="33" dur="500"/>
                                        <p:tgtEl>
                                          <p:spTgt spid="374"/>
                                        </p:tgtEl>
                                      </p:cBhvr>
                                    </p:animEffect>
                                  </p:childTnLst>
                                </p:cTn>
                              </p:par>
                            </p:childTnLst>
                          </p:cTn>
                        </p:par>
                      </p:childTnLst>
                    </p:cTn>
                  </p:par>
                  <p:par>
                    <p:cTn id="34" fill="hold" nodeType="clickPar">
                      <p:stCondLst>
                        <p:cond delay="indefinite"/>
                      </p:stCondLst>
                      <p:childTnLst>
                        <p:par>
                          <p:cTn id="35" fill="hold" nodeType="afterGroup">
                            <p:stCondLst>
                              <p:cond delay="0"/>
                            </p:stCondLst>
                            <p:childTnLst>
                              <p:par>
                                <p:cTn id="36" presetID="9" presetClass="entr" presetSubtype="0" fill="hold" nodeType="clickEffect">
                                  <p:stCondLst>
                                    <p:cond delay="0"/>
                                  </p:stCondLst>
                                  <p:childTnLst>
                                    <p:set>
                                      <p:cBhvr>
                                        <p:cTn id="37" dur="1" fill="hold">
                                          <p:stCondLst>
                                            <p:cond delay="0"/>
                                          </p:stCondLst>
                                        </p:cTn>
                                        <p:tgtEl>
                                          <p:spTgt spid="442"/>
                                        </p:tgtEl>
                                        <p:attrNameLst>
                                          <p:attrName>style.visibility</p:attrName>
                                        </p:attrNameLst>
                                      </p:cBhvr>
                                      <p:to>
                                        <p:strVal val="visible"/>
                                      </p:to>
                                    </p:set>
                                    <p:animEffect transition="in" filter="dissolve">
                                      <p:cBhvr>
                                        <p:cTn id="38"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PRESENTATION_TITLE" val="PowerPoint 演示文稿"/>
  <p:tag name="MH_CONTENTSID" val="281"/>
</p:tagLst>
</file>

<file path=ppt/tags/tag2.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7"/>
  <p:tag name="RESOURCELIBID_ANIM" val="460"/>
</p:tagLst>
</file>

<file path=ppt/tags/tag5.xml><?xml version="1.0" encoding="utf-8"?>
<p:tagLst xmlns:a="http://schemas.openxmlformats.org/drawingml/2006/main" xmlns:r="http://schemas.openxmlformats.org/officeDocument/2006/relationships" xmlns:p="http://schemas.openxmlformats.org/presentationml/2006/main">
  <p:tag name="PA" val="v5.2.7"/>
  <p:tag name="RESOURCELIBID_ANIM" val="460"/>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A000120150716A04KPBG</Template>
  <TotalTime>8</TotalTime>
  <Words>3283</Words>
  <Application>Microsoft Office PowerPoint</Application>
  <PresentationFormat>宽屏</PresentationFormat>
  <Paragraphs>226</Paragraphs>
  <Slides>29</Slides>
  <Notes>24</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29</vt:i4>
      </vt:variant>
    </vt:vector>
  </HeadingPairs>
  <TitlesOfParts>
    <vt:vector size="45" baseType="lpstr">
      <vt:lpstr>Meiryo</vt:lpstr>
      <vt:lpstr>阿里巴巴普惠体 M</vt:lpstr>
      <vt:lpstr>等线</vt:lpstr>
      <vt:lpstr>思源黑体 CN Bold</vt:lpstr>
      <vt:lpstr>思源黑体 CN Light</vt:lpstr>
      <vt:lpstr>思源黑体 Heavy</vt:lpstr>
      <vt:lpstr>思源黑体 Light</vt:lpstr>
      <vt:lpstr>思源黑体 Medium</vt:lpstr>
      <vt:lpstr>宋体</vt:lpstr>
      <vt:lpstr>微软雅黑</vt:lpstr>
      <vt:lpstr>Arial</vt:lpstr>
      <vt:lpstr>Calibri</vt:lpstr>
      <vt:lpstr>Calibri Light</vt:lpstr>
      <vt:lpstr>Impact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6</cp:revision>
  <dcterms:created xsi:type="dcterms:W3CDTF">2022-04-07T10:48:56Z</dcterms:created>
  <dcterms:modified xsi:type="dcterms:W3CDTF">2023-03-23T01:41:38Z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B8B395E691124F15B115FBB88D7ACE2D</vt:lpwstr>
  </property>
  <property fmtid="{D5CDD505-2E9C-101B-9397-08002B2CF9AE}" pid="3" name="KSOProductBuildVer">
    <vt:lpwstr>2052-11.1.0.11566</vt:lpwstr>
  </property>
  <property fmtid="{D5CDD505-2E9C-101B-9397-08002B2CF9AE}" pid="4" name="KSOSaveFontToCloudKey">
    <vt:lpwstr>366581809_btnclosed</vt:lpwstr>
  </property>
</Properties>
</file>