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8" r:id="rId4"/>
    <p:sldId id="259" r:id="rId5"/>
    <p:sldId id="260" r:id="rId6"/>
    <p:sldId id="268" r:id="rId7"/>
    <p:sldId id="261" r:id="rId8"/>
    <p:sldId id="269" r:id="rId9"/>
    <p:sldId id="263" r:id="rId10"/>
    <p:sldId id="262" r:id="rId11"/>
    <p:sldId id="264" r:id="rId12"/>
    <p:sldId id="265" r:id="rId13"/>
    <p:sldId id="266" r:id="rId14"/>
    <p:sldId id="267" r:id="rId15"/>
    <p:sldId id="257" r:id="rId16"/>
    <p:sldId id="270" r:id="rId17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4842-AF34-4542-8A54-3780E4D742C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51BA6-3B97-4C8C-BD2B-B56AB431C0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96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51BA6-3B97-4C8C-BD2B-B56AB431C0B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96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788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52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47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0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41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64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12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39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42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80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8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0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1" y="1806584"/>
            <a:ext cx="5094623" cy="391349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3685" y="1253524"/>
            <a:ext cx="6096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600" b="1" dirty="0" smtClean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法</a:t>
            </a:r>
            <a:r>
              <a:rPr lang="zh-CN" altLang="en-US" sz="6600" b="1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制</a:t>
            </a:r>
            <a:endParaRPr lang="en-US" altLang="zh-CN" sz="6600" b="1" dirty="0">
              <a:solidFill>
                <a:srgbClr val="582B36"/>
              </a:solidFill>
              <a:latin typeface="迷你简粗宋" panose="03000509000000000000" pitchFamily="65" charset="-122"/>
              <a:ea typeface="迷你简粗宋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让我们更安全地成长</a:t>
            </a:r>
          </a:p>
        </p:txBody>
      </p:sp>
      <p:sp>
        <p:nvSpPr>
          <p:cNvPr id="11" name="矩形 10"/>
          <p:cNvSpPr/>
          <p:nvPr/>
        </p:nvSpPr>
        <p:spPr>
          <a:xfrm>
            <a:off x="1104795" y="3885016"/>
            <a:ext cx="4530143" cy="45719"/>
          </a:xfrm>
          <a:prstGeom prst="rect">
            <a:avLst/>
          </a:prstGeom>
          <a:solidFill>
            <a:srgbClr val="582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0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1"/>
            <a:ext cx="83667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 dirty="0">
                <a:solidFill>
                  <a:srgbClr val="582B36"/>
                </a:solidFill>
              </a:rPr>
              <a:t>校园暴力事件的形式：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1</a:t>
            </a:r>
            <a:r>
              <a:rPr lang="zh-CN" altLang="en-US" sz="2000" dirty="0">
                <a:solidFill>
                  <a:srgbClr val="582B36"/>
                </a:solidFill>
              </a:rPr>
              <a:t>）是索要钱物，不给就拳脚相加，威逼利诱；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2</a:t>
            </a:r>
            <a:r>
              <a:rPr lang="zh-CN" altLang="en-US" sz="2000" dirty="0">
                <a:solidFill>
                  <a:srgbClr val="582B36"/>
                </a:solidFill>
              </a:rPr>
              <a:t>）是以大欺小，以众欺寡；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3</a:t>
            </a:r>
            <a:r>
              <a:rPr lang="zh-CN" altLang="en-US" sz="2000" dirty="0">
                <a:solidFill>
                  <a:srgbClr val="582B36"/>
                </a:solidFill>
              </a:rPr>
              <a:t>）是为了一点小事大打出手；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4</a:t>
            </a:r>
            <a:r>
              <a:rPr lang="zh-CN" altLang="en-US" sz="2000" dirty="0">
                <a:solidFill>
                  <a:srgbClr val="582B36"/>
                </a:solidFill>
              </a:rPr>
              <a:t>）是同学间因“义气”之争，以暴力手段争长论短；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5</a:t>
            </a:r>
            <a:r>
              <a:rPr lang="zh-CN" altLang="en-US" sz="2000" dirty="0">
                <a:solidFill>
                  <a:srgbClr val="582B36"/>
                </a:solidFill>
              </a:rPr>
              <a:t>）是不堪长期受辱，以暴制暴；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521" y="2696073"/>
            <a:ext cx="3332121" cy="2225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565933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3"/>
            <a:ext cx="1114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>
                <a:solidFill>
                  <a:srgbClr val="582B36"/>
                </a:solidFill>
              </a:rPr>
              <a:t>预防校园暴力事件的途径和方法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(1) </a:t>
            </a:r>
            <a:r>
              <a:rPr lang="zh-CN" altLang="en-US" sz="2000">
                <a:solidFill>
                  <a:srgbClr val="582B36"/>
                </a:solidFill>
              </a:rPr>
              <a:t>从自身做起，加强思想道德修养，培养良好的心态。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(2) </a:t>
            </a:r>
            <a:r>
              <a:rPr lang="zh-CN" altLang="en-US" sz="2000">
                <a:solidFill>
                  <a:srgbClr val="582B36"/>
                </a:solidFill>
              </a:rPr>
              <a:t>谨慎交友，不要对别人的困境冷嘲热讽，不要在别人打架的时候凑热闹。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(3)  </a:t>
            </a:r>
            <a:r>
              <a:rPr lang="zh-CN" altLang="en-US" sz="2000">
                <a:solidFill>
                  <a:srgbClr val="582B36"/>
                </a:solidFill>
              </a:rPr>
              <a:t>在与同学以及其他人相处中诚实、谦虚，注意语言文明，尊重对方，不盛气凌人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(4)  </a:t>
            </a:r>
            <a:r>
              <a:rPr lang="zh-CN" altLang="en-US" sz="2000">
                <a:solidFill>
                  <a:srgbClr val="582B36"/>
                </a:solidFill>
              </a:rPr>
              <a:t>同学们中间有矛盾时要及时化解掉，必要时报告给老师，由老师出面来协调。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(5)  </a:t>
            </a:r>
            <a:r>
              <a:rPr lang="zh-CN" altLang="en-US" sz="2000">
                <a:solidFill>
                  <a:srgbClr val="582B36"/>
                </a:solidFill>
              </a:rPr>
              <a:t>每个同学都要树立正气，班级要树立正气，学校要树立正气。</a:t>
            </a:r>
          </a:p>
          <a:p>
            <a:pPr>
              <a:lnSpc>
                <a:spcPct val="250000"/>
              </a:lnSpc>
            </a:pPr>
            <a:endParaRPr lang="zh-CN" altLang="en-US" sz="2000">
              <a:solidFill>
                <a:srgbClr val="582B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078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2"/>
            <a:ext cx="6172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 dirty="0">
                <a:solidFill>
                  <a:srgbClr val="582B36"/>
                </a:solidFill>
              </a:rPr>
              <a:t>我们要做到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1</a:t>
            </a:r>
            <a:r>
              <a:rPr lang="zh-CN" altLang="en-US" sz="2000" dirty="0">
                <a:solidFill>
                  <a:srgbClr val="582B36"/>
                </a:solidFill>
              </a:rPr>
              <a:t>、同学之间要和睦相处，互帮互助，团结友爱。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2</a:t>
            </a:r>
            <a:r>
              <a:rPr lang="zh-CN" altLang="en-US" sz="2000" dirty="0">
                <a:solidFill>
                  <a:srgbClr val="582B36"/>
                </a:solidFill>
              </a:rPr>
              <a:t>、若存在分歧、矛盾要及时沟通化解，不要心存怨恨。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3</a:t>
            </a:r>
            <a:r>
              <a:rPr lang="zh-CN" altLang="en-US" sz="2000" dirty="0">
                <a:solidFill>
                  <a:srgbClr val="582B36"/>
                </a:solidFill>
              </a:rPr>
              <a:t>、若发现对方寻衅滋事应及时向有关老师反映情况，寻求学校的帮助。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1302415"/>
            <a:ext cx="4816371" cy="481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952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007" y="1046480"/>
            <a:ext cx="7948527" cy="4682824"/>
          </a:xfrm>
          <a:prstGeom prst="rect">
            <a:avLst/>
          </a:prstGeom>
          <a:ln>
            <a:solidFill>
              <a:srgbClr val="582B36"/>
            </a:solidFill>
          </a:ln>
        </p:spPr>
      </p:pic>
      <p:sp>
        <p:nvSpPr>
          <p:cNvPr id="9" name="标题 28673"/>
          <p:cNvSpPr>
            <a:spLocks noGrp="1"/>
          </p:cNvSpPr>
          <p:nvPr/>
        </p:nvSpPr>
        <p:spPr>
          <a:xfrm>
            <a:off x="2146007" y="2847164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占位符 28674"/>
          <p:cNvSpPr>
            <a:spLocks noGrp="1"/>
          </p:cNvSpPr>
          <p:nvPr/>
        </p:nvSpPr>
        <p:spPr>
          <a:xfrm>
            <a:off x="2450434" y="1579824"/>
            <a:ext cx="7293007" cy="31344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solidFill>
                  <a:srgbClr val="582B36"/>
                </a:solidFill>
              </a:rPr>
              <a:t>同学们，不要以为法律离我们中学生很远，以为同学之间出现的打架事件只是你的一时冲动，但是冲动之后往往会付出沉重的代价，给自己也给家长带来很大的痛苦，请记住，在学校里老师可以原谅你的冲动行为，但社会却不会原谅你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8706" y="3051033"/>
            <a:ext cx="2920487" cy="379663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3788" y="4823228"/>
            <a:ext cx="3098213" cy="203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8212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1" y="1806584"/>
            <a:ext cx="5094623" cy="391349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47471" y="1484358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感</a:t>
            </a:r>
            <a:r>
              <a:rPr lang="zh-CN" altLang="en-US" sz="6000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谢</a:t>
            </a:r>
            <a:endParaRPr lang="en-US" altLang="zh-CN" sz="6000" dirty="0">
              <a:solidFill>
                <a:srgbClr val="582B36"/>
              </a:solidFill>
              <a:latin typeface="迷你简粗宋" panose="03000509000000000000" pitchFamily="65" charset="-122"/>
              <a:ea typeface="迷你简粗宋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各位的仔细聆听</a:t>
            </a:r>
          </a:p>
        </p:txBody>
      </p:sp>
      <p:sp>
        <p:nvSpPr>
          <p:cNvPr id="11" name="矩形 10"/>
          <p:cNvSpPr/>
          <p:nvPr/>
        </p:nvSpPr>
        <p:spPr>
          <a:xfrm>
            <a:off x="1104795" y="3885016"/>
            <a:ext cx="4530143" cy="45719"/>
          </a:xfrm>
          <a:prstGeom prst="rect">
            <a:avLst/>
          </a:prstGeom>
          <a:solidFill>
            <a:srgbClr val="582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287001" y="12115800"/>
            <a:ext cx="3429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42633593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85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7" name="标题 36865"/>
          <p:cNvSpPr>
            <a:spLocks noGrp="1"/>
          </p:cNvSpPr>
          <p:nvPr/>
        </p:nvSpPr>
        <p:spPr>
          <a:xfrm>
            <a:off x="1662129" y="778503"/>
            <a:ext cx="199547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 dirty="0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班会目的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8" y="1043885"/>
            <a:ext cx="6312412" cy="5006396"/>
          </a:xfrm>
          <a:prstGeom prst="rect">
            <a:avLst/>
          </a:prstGeom>
        </p:spPr>
      </p:pic>
      <p:sp>
        <p:nvSpPr>
          <p:cNvPr id="11" name="标题 26625"/>
          <p:cNvSpPr>
            <a:spLocks noGrp="1"/>
          </p:cNvSpPr>
          <p:nvPr/>
        </p:nvSpPr>
        <p:spPr>
          <a:xfrm>
            <a:off x="2381483" y="180807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82978" y="3727719"/>
            <a:ext cx="3202377" cy="284860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681287" y="2421546"/>
            <a:ext cx="5544755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cs typeface="+mn-ea"/>
                <a:sym typeface="+mn-lt"/>
              </a:rPr>
              <a:t>加强法制教育宣传，增强学生的自我保护意识，让学生养成学法、懂法、依法办事的好习惯，有效地树立和维护学校良好的学风以及社会的稳定发展。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23278" y="2334827"/>
            <a:ext cx="13227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30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713" y="1797665"/>
            <a:ext cx="3764937" cy="376493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699761" y="263675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  <a:t>预防犯罪</a:t>
            </a:r>
            <a:b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</a:br>
            <a: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  <a:t>从纠正不良行为习惯开始</a:t>
            </a:r>
          </a:p>
        </p:txBody>
      </p:sp>
    </p:spTree>
    <p:extLst>
      <p:ext uri="{BB962C8B-B14F-4D97-AF65-F5344CB8AC3E}">
        <p14:creationId xmlns:p14="http://schemas.microsoft.com/office/powerpoint/2010/main" val="19772736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 dirty="0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严重不良行为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965031" y="2314688"/>
            <a:ext cx="3302355" cy="586614"/>
            <a:chOff x="6544307" y="2569618"/>
            <a:chExt cx="7530330" cy="489060"/>
          </a:xfrm>
        </p:grpSpPr>
        <p:sp>
          <p:nvSpPr>
            <p:cNvPr id="32" name="圆角矩形 31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6342823" cy="453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结伙滋事，扰乱治安；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76289" y="2101563"/>
            <a:ext cx="812800" cy="951298"/>
            <a:chOff x="5867899" y="1683382"/>
            <a:chExt cx="505260" cy="591356"/>
          </a:xfrm>
        </p:grpSpPr>
        <p:grpSp>
          <p:nvGrpSpPr>
            <p:cNvPr id="25" name="组合 2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27" name="矩形 2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28" name="直接连接符 27"/>
              <p:cNvCxnSpPr>
                <a:stCxn id="27" idx="0"/>
                <a:endCxn id="2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直接连接符 28"/>
              <p:cNvCxnSpPr>
                <a:stCxn id="27" idx="1"/>
                <a:endCxn id="2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直接连接符 29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直接连接符 30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9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壹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680031" y="2289287"/>
            <a:ext cx="3352800" cy="586614"/>
            <a:chOff x="6544307" y="2569618"/>
            <a:chExt cx="7362989" cy="489060"/>
          </a:xfrm>
        </p:grpSpPr>
        <p:sp>
          <p:nvSpPr>
            <p:cNvPr id="23" name="圆角矩形 22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TextBox 51"/>
            <p:cNvSpPr txBox="1">
              <a:spLocks noChangeArrowheads="1"/>
            </p:cNvSpPr>
            <p:nvPr/>
          </p:nvSpPr>
          <p:spPr bwMode="auto">
            <a:xfrm flipH="1">
              <a:off x="7189703" y="2569618"/>
              <a:ext cx="4152634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多次偷窃； 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91289" y="2076165"/>
            <a:ext cx="812800" cy="951298"/>
            <a:chOff x="5867899" y="1683382"/>
            <a:chExt cx="505260" cy="591356"/>
          </a:xfrm>
        </p:grpSpPr>
        <p:grpSp>
          <p:nvGrpSpPr>
            <p:cNvPr id="15" name="组合 1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17" name="矩形 1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>
                <a:stCxn id="17" idx="0"/>
                <a:endCxn id="1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接连接符 19"/>
              <p:cNvCxnSpPr>
                <a:stCxn id="17" idx="1"/>
                <a:endCxn id="1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直接连接符 20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直接连接符 21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肆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965031" y="3558496"/>
            <a:ext cx="3302355" cy="586614"/>
            <a:chOff x="6544307" y="2569618"/>
            <a:chExt cx="7530330" cy="489060"/>
          </a:xfrm>
        </p:grpSpPr>
        <p:sp>
          <p:nvSpPr>
            <p:cNvPr id="41" name="圆角矩形 40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6884932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携带自制刀具，屡教不改；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76289" y="3345374"/>
            <a:ext cx="812800" cy="951298"/>
            <a:chOff x="5867899" y="1683382"/>
            <a:chExt cx="505260" cy="591356"/>
          </a:xfrm>
        </p:grpSpPr>
        <p:grpSp>
          <p:nvGrpSpPr>
            <p:cNvPr id="44" name="组合 43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46" name="矩形 45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  <a:endCxn id="46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直接连接符 47"/>
              <p:cNvCxnSpPr>
                <a:stCxn id="46" idx="1"/>
                <a:endCxn id="46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9" name="直接连接符 48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直接连接符 49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5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贰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680031" y="3533098"/>
            <a:ext cx="3352800" cy="586614"/>
            <a:chOff x="6544307" y="2569618"/>
            <a:chExt cx="7362989" cy="489060"/>
          </a:xfrm>
        </p:grpSpPr>
        <p:sp>
          <p:nvSpPr>
            <p:cNvPr id="52" name="圆角矩形 51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TextBox 51"/>
            <p:cNvSpPr txBox="1">
              <a:spLocks noChangeArrowheads="1"/>
            </p:cNvSpPr>
            <p:nvPr/>
          </p:nvSpPr>
          <p:spPr bwMode="auto">
            <a:xfrm flipH="1">
              <a:off x="7189704" y="2569618"/>
              <a:ext cx="6302262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参与赌博，屡教不改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91289" y="3319975"/>
            <a:ext cx="812800" cy="951298"/>
            <a:chOff x="5867899" y="1683382"/>
            <a:chExt cx="505260" cy="591356"/>
          </a:xfrm>
        </p:grpSpPr>
        <p:grpSp>
          <p:nvGrpSpPr>
            <p:cNvPr id="55" name="组合 5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57" name="矩形 5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58" name="直接连接符 57"/>
              <p:cNvCxnSpPr>
                <a:stCxn id="57" idx="0"/>
                <a:endCxn id="5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直接连接符 58"/>
              <p:cNvCxnSpPr>
                <a:stCxn id="57" idx="1"/>
                <a:endCxn id="5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直接连接符 59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直接连接符 60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伍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1965031" y="4687947"/>
            <a:ext cx="4054768" cy="586614"/>
            <a:chOff x="6544307" y="2569618"/>
            <a:chExt cx="9246053" cy="489060"/>
          </a:xfrm>
        </p:grpSpPr>
        <p:sp>
          <p:nvSpPr>
            <p:cNvPr id="63" name="圆角矩形 62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8600658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拦截殴打他人索要财物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76289" y="4474825"/>
            <a:ext cx="812800" cy="951298"/>
            <a:chOff x="5867899" y="1683382"/>
            <a:chExt cx="505260" cy="591356"/>
          </a:xfrm>
        </p:grpSpPr>
        <p:grpSp>
          <p:nvGrpSpPr>
            <p:cNvPr id="66" name="组合 65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68" name="矩形 67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69" name="直接连接符 68"/>
              <p:cNvCxnSpPr>
                <a:stCxn id="68" idx="0"/>
                <a:endCxn id="68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直接连接符 69"/>
              <p:cNvCxnSpPr>
                <a:stCxn id="68" idx="1"/>
                <a:endCxn id="68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" name="直接连接符 70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2" name="直接连接符 71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7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叁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680031" y="4662548"/>
            <a:ext cx="3352800" cy="586614"/>
            <a:chOff x="6544307" y="2569618"/>
            <a:chExt cx="7362989" cy="489060"/>
          </a:xfrm>
        </p:grpSpPr>
        <p:sp>
          <p:nvSpPr>
            <p:cNvPr id="74" name="圆角矩形 73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TextBox 51"/>
            <p:cNvSpPr txBox="1">
              <a:spLocks noChangeArrowheads="1"/>
            </p:cNvSpPr>
            <p:nvPr/>
          </p:nvSpPr>
          <p:spPr bwMode="auto">
            <a:xfrm flipH="1">
              <a:off x="7189704" y="2569618"/>
              <a:ext cx="6302264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吸毒、注射毒品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691289" y="4449426"/>
            <a:ext cx="812800" cy="951298"/>
            <a:chOff x="5867899" y="1683382"/>
            <a:chExt cx="505260" cy="591356"/>
          </a:xfrm>
        </p:grpSpPr>
        <p:grpSp>
          <p:nvGrpSpPr>
            <p:cNvPr id="77" name="组合 76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79" name="矩形 78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80" name="直接连接符 79"/>
              <p:cNvCxnSpPr>
                <a:stCxn id="79" idx="0"/>
                <a:endCxn id="79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直接连接符 80"/>
              <p:cNvCxnSpPr>
                <a:stCxn id="79" idx="1"/>
                <a:endCxn id="79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直接连接符 81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直接连接符 82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8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陆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64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86888" y="1990862"/>
            <a:ext cx="8442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（一）旷课、夜不归宿；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（二）吸烟、酗酒；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（三）携带管制刀具；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（四）打架斗殴，辱骂他人；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594360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438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04800" y="2462149"/>
            <a:ext cx="8442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（五）强行向他人索要财物；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（六）偷窃、故意损坏公共财物；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（七）参与赌博或者变相赌博；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594360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801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95646" y="2250127"/>
            <a:ext cx="104027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（八）观看收听色情、淫秽的音像制品读物等；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（九）进入法律、法规规定未成年人不适宜进入的营业性歌舞厅等场所；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（十）其它严重违背社会公德的不良行为。 </a:t>
            </a:r>
          </a:p>
        </p:txBody>
      </p:sp>
    </p:spTree>
    <p:extLst>
      <p:ext uri="{BB962C8B-B14F-4D97-AF65-F5344CB8AC3E}">
        <p14:creationId xmlns:p14="http://schemas.microsoft.com/office/powerpoint/2010/main" val="41454630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19359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盗窃问题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658440"/>
            <a:ext cx="10576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582B36"/>
                </a:solidFill>
              </a:rPr>
              <a:t>案例：２０</a:t>
            </a:r>
            <a:r>
              <a:rPr lang="en-US" altLang="zh-CN" sz="2000">
                <a:solidFill>
                  <a:srgbClr val="582B36"/>
                </a:solidFill>
              </a:rPr>
              <a:t>19</a:t>
            </a:r>
            <a:r>
              <a:rPr lang="zh-CN" altLang="en-US" sz="2000">
                <a:solidFill>
                  <a:srgbClr val="582B36"/>
                </a:solidFill>
              </a:rPr>
              <a:t>年６月，４名未成年人因盗窃被公安民警抓获。这４名学生长期混迹在市区电子游戏机室里，相互认识并结帮在一起，后为筹集玩游戏的费用，走上盗窃和抢夺的犯法道路，最终被民警抓获。</a:t>
            </a:r>
          </a:p>
          <a:p>
            <a:pPr>
              <a:lnSpc>
                <a:spcPct val="150000"/>
              </a:lnSpc>
            </a:pPr>
            <a:endParaRPr lang="zh-CN" altLang="en-US" sz="2000">
              <a:solidFill>
                <a:srgbClr val="582B36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2234" y="2627936"/>
            <a:ext cx="3749047" cy="37490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587" y="2627936"/>
            <a:ext cx="4480567" cy="44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44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1783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网络问题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658441"/>
            <a:ext cx="464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案例：付某，男，某中学学生。该生于</a:t>
            </a:r>
            <a:r>
              <a:rPr lang="en-US" altLang="zh-CN" sz="2000" dirty="0">
                <a:solidFill>
                  <a:srgbClr val="582B36"/>
                </a:solidFill>
              </a:rPr>
              <a:t>2002</a:t>
            </a:r>
            <a:r>
              <a:rPr lang="zh-CN" altLang="en-US" sz="2000" dirty="0">
                <a:solidFill>
                  <a:srgbClr val="582B36"/>
                </a:solidFill>
              </a:rPr>
              <a:t>年</a:t>
            </a:r>
            <a:r>
              <a:rPr lang="en-US" altLang="zh-CN" sz="2000" dirty="0">
                <a:solidFill>
                  <a:srgbClr val="582B36"/>
                </a:solidFill>
              </a:rPr>
              <a:t>4</a:t>
            </a:r>
            <a:r>
              <a:rPr lang="zh-CN" altLang="en-US" sz="2000" dirty="0">
                <a:solidFill>
                  <a:srgbClr val="582B36"/>
                </a:solidFill>
              </a:rPr>
              <a:t>月</a:t>
            </a:r>
            <a:r>
              <a:rPr lang="en-US" altLang="zh-CN" sz="2000" dirty="0">
                <a:solidFill>
                  <a:srgbClr val="582B36"/>
                </a:solidFill>
              </a:rPr>
              <a:t>28</a:t>
            </a:r>
            <a:r>
              <a:rPr lang="zh-CN" altLang="en-US" sz="2000" dirty="0">
                <a:solidFill>
                  <a:srgbClr val="582B36"/>
                </a:solidFill>
              </a:rPr>
              <a:t>日晚在学生宿舍趁同学睡觉之机，见某同学的英语电子词典放在书架上，顿起贪念，“顺手牵羊”将其占为己有。</a:t>
            </a:r>
          </a:p>
        </p:txBody>
      </p:sp>
      <p:sp>
        <p:nvSpPr>
          <p:cNvPr id="10" name="矩形 9"/>
          <p:cNvSpPr/>
          <p:nvPr/>
        </p:nvSpPr>
        <p:spPr>
          <a:xfrm>
            <a:off x="914400" y="4812145"/>
            <a:ext cx="1057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>
                <a:solidFill>
                  <a:srgbClr val="582B36"/>
                </a:solidFill>
              </a:rPr>
              <a:t>联系同学们在宿舍内出现的丢失财物的现象</a:t>
            </a:r>
            <a:r>
              <a:rPr lang="en-US" altLang="zh-CN" sz="2000" b="1">
                <a:solidFill>
                  <a:srgbClr val="582B36"/>
                </a:solidFill>
              </a:rPr>
              <a:t>----</a:t>
            </a:r>
            <a:r>
              <a:rPr lang="zh-CN" altLang="en-US" sz="2000" b="1">
                <a:solidFill>
                  <a:srgbClr val="582B36"/>
                </a:solidFill>
              </a:rPr>
              <a:t>其实这些都违反了法律的规定，都是犯罪行为。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389" y="182881"/>
            <a:ext cx="5867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936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698</Words>
  <Application>Microsoft Office PowerPoint</Application>
  <PresentationFormat>宽屏</PresentationFormat>
  <Paragraphs>70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Meiryo</vt:lpstr>
      <vt:lpstr>迷你简粗宋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2022-04-03T10:45:42Z</cp:lastPrinted>
  <dcterms:created xsi:type="dcterms:W3CDTF">2022-04-03T10:45:42Z</dcterms:created>
  <dcterms:modified xsi:type="dcterms:W3CDTF">2023-03-23T01:49:31Z</dcterms:modified>
</cp:coreProperties>
</file>