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56" r:id="rId3"/>
    <p:sldId id="258" r:id="rId4"/>
    <p:sldId id="259" r:id="rId5"/>
    <p:sldId id="260" r:id="rId6"/>
    <p:sldId id="268" r:id="rId7"/>
    <p:sldId id="261" r:id="rId8"/>
    <p:sldId id="269" r:id="rId9"/>
    <p:sldId id="263" r:id="rId10"/>
    <p:sldId id="262" r:id="rId11"/>
    <p:sldId id="264" r:id="rId12"/>
    <p:sldId id="265" r:id="rId13"/>
    <p:sldId id="266" r:id="rId14"/>
    <p:sldId id="267" r:id="rId15"/>
    <p:sldId id="257" r:id="rId16"/>
    <p:sldId id="270" r:id="rId17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5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4842-AF34-4542-8A54-3780E4D742CD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51BA6-3B97-4C8C-BD2B-B56AB431C0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196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51BA6-3B97-4C8C-BD2B-B56AB431C0B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6968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7883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452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847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700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241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364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0121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0397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42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800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0803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555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3" r:link="rId14"/>
          <a:stretch>
            <a:fillRect/>
          </a:stretch>
        </p:blipFill>
        <p:spPr>
          <a:xfrm>
            <a:off x="838200" y="365127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309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5029648" cy="7467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6177" y="6050281"/>
            <a:ext cx="8065824" cy="80772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1801" y="1806584"/>
            <a:ext cx="5094623" cy="391349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53685" y="1253524"/>
            <a:ext cx="6096000" cy="263149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600" b="1" dirty="0" smtClean="0">
                <a:solidFill>
                  <a:srgbClr val="582B36"/>
                </a:solidFill>
                <a:latin typeface="迷你简粗宋" panose="03000509000000000000" pitchFamily="65" charset="-122"/>
                <a:ea typeface="迷你简粗宋" panose="03000509000000000000" pitchFamily="65" charset="-122"/>
              </a:rPr>
              <a:t>法</a:t>
            </a:r>
            <a:r>
              <a:rPr lang="zh-CN" altLang="en-US" sz="6600" b="1" dirty="0">
                <a:solidFill>
                  <a:srgbClr val="582B36"/>
                </a:solidFill>
                <a:latin typeface="迷你简粗宋" panose="03000509000000000000" pitchFamily="65" charset="-122"/>
                <a:ea typeface="迷你简粗宋" panose="03000509000000000000" pitchFamily="65" charset="-122"/>
              </a:rPr>
              <a:t>制</a:t>
            </a:r>
            <a:endParaRPr lang="en-US" altLang="zh-CN" sz="6600" b="1" dirty="0">
              <a:solidFill>
                <a:srgbClr val="582B36"/>
              </a:solidFill>
              <a:latin typeface="迷你简粗宋" panose="03000509000000000000" pitchFamily="65" charset="-122"/>
              <a:ea typeface="迷你简粗宋" panose="03000509000000000000" pitchFamily="65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rgbClr val="582B36"/>
                </a:solidFill>
                <a:latin typeface="迷你简粗宋" panose="03000509000000000000" pitchFamily="65" charset="-122"/>
                <a:ea typeface="迷你简粗宋" panose="03000509000000000000" pitchFamily="65" charset="-122"/>
              </a:rPr>
              <a:t>让我们更安全地成长</a:t>
            </a:r>
          </a:p>
        </p:txBody>
      </p:sp>
      <p:sp>
        <p:nvSpPr>
          <p:cNvPr id="11" name="矩形 10"/>
          <p:cNvSpPr/>
          <p:nvPr/>
        </p:nvSpPr>
        <p:spPr>
          <a:xfrm>
            <a:off x="1104795" y="3885016"/>
            <a:ext cx="4530143" cy="45719"/>
          </a:xfrm>
          <a:prstGeom prst="rect">
            <a:avLst/>
          </a:prstGeom>
          <a:solidFill>
            <a:srgbClr val="582B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4012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5029648" cy="7467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6177" y="6050281"/>
            <a:ext cx="8065824" cy="807720"/>
          </a:xfrm>
          <a:prstGeom prst="rect">
            <a:avLst/>
          </a:prstGeom>
        </p:spPr>
      </p:pic>
      <p:sp>
        <p:nvSpPr>
          <p:cNvPr id="6" name="标题 36865"/>
          <p:cNvSpPr>
            <a:spLocks noGrp="1"/>
          </p:cNvSpPr>
          <p:nvPr/>
        </p:nvSpPr>
        <p:spPr>
          <a:xfrm>
            <a:off x="1662129" y="778503"/>
            <a:ext cx="6095033" cy="592416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zh-CN" altLang="en-US" sz="3200" b="1">
                <a:solidFill>
                  <a:srgbClr val="582B36"/>
                </a:solidFill>
                <a:latin typeface="+mn-lt"/>
                <a:ea typeface="+mn-ea"/>
                <a:cs typeface="+mn-ea"/>
                <a:sym typeface="+mn-lt"/>
              </a:rPr>
              <a:t>杜绝校园暴力，构建和谐班级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726" y="451381"/>
            <a:ext cx="1072007" cy="934349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914400" y="1417471"/>
            <a:ext cx="836676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zh-CN" altLang="en-US" sz="2400" b="1" dirty="0">
                <a:solidFill>
                  <a:srgbClr val="582B36"/>
                </a:solidFill>
              </a:rPr>
              <a:t>校园暴力事件的形式：</a:t>
            </a:r>
          </a:p>
          <a:p>
            <a:pPr>
              <a:lnSpc>
                <a:spcPct val="250000"/>
              </a:lnSpc>
            </a:pPr>
            <a:r>
              <a:rPr lang="zh-CN" altLang="en-US" sz="2000" dirty="0">
                <a:solidFill>
                  <a:srgbClr val="582B36"/>
                </a:solidFill>
              </a:rPr>
              <a:t>（</a:t>
            </a:r>
            <a:r>
              <a:rPr lang="en-US" altLang="zh-CN" sz="2000" dirty="0">
                <a:solidFill>
                  <a:srgbClr val="582B36"/>
                </a:solidFill>
              </a:rPr>
              <a:t>1</a:t>
            </a:r>
            <a:r>
              <a:rPr lang="zh-CN" altLang="en-US" sz="2000" dirty="0">
                <a:solidFill>
                  <a:srgbClr val="582B36"/>
                </a:solidFill>
              </a:rPr>
              <a:t>）是索要钱物，不给就拳脚相加，威逼利诱；</a:t>
            </a:r>
          </a:p>
          <a:p>
            <a:pPr>
              <a:lnSpc>
                <a:spcPct val="250000"/>
              </a:lnSpc>
            </a:pPr>
            <a:r>
              <a:rPr lang="zh-CN" altLang="en-US" sz="2000" dirty="0">
                <a:solidFill>
                  <a:srgbClr val="582B36"/>
                </a:solidFill>
              </a:rPr>
              <a:t>（</a:t>
            </a:r>
            <a:r>
              <a:rPr lang="en-US" altLang="zh-CN" sz="2000" dirty="0">
                <a:solidFill>
                  <a:srgbClr val="582B36"/>
                </a:solidFill>
              </a:rPr>
              <a:t>2</a:t>
            </a:r>
            <a:r>
              <a:rPr lang="zh-CN" altLang="en-US" sz="2000" dirty="0">
                <a:solidFill>
                  <a:srgbClr val="582B36"/>
                </a:solidFill>
              </a:rPr>
              <a:t>）是以大欺小，以众欺寡；</a:t>
            </a:r>
          </a:p>
          <a:p>
            <a:pPr>
              <a:lnSpc>
                <a:spcPct val="250000"/>
              </a:lnSpc>
            </a:pPr>
            <a:r>
              <a:rPr lang="zh-CN" altLang="en-US" sz="2000" dirty="0">
                <a:solidFill>
                  <a:srgbClr val="582B36"/>
                </a:solidFill>
              </a:rPr>
              <a:t>（</a:t>
            </a:r>
            <a:r>
              <a:rPr lang="en-US" altLang="zh-CN" sz="2000" dirty="0">
                <a:solidFill>
                  <a:srgbClr val="582B36"/>
                </a:solidFill>
              </a:rPr>
              <a:t>3</a:t>
            </a:r>
            <a:r>
              <a:rPr lang="zh-CN" altLang="en-US" sz="2000" dirty="0">
                <a:solidFill>
                  <a:srgbClr val="582B36"/>
                </a:solidFill>
              </a:rPr>
              <a:t>）是为了一点小事大打出手；</a:t>
            </a:r>
          </a:p>
          <a:p>
            <a:pPr>
              <a:lnSpc>
                <a:spcPct val="250000"/>
              </a:lnSpc>
            </a:pPr>
            <a:r>
              <a:rPr lang="zh-CN" altLang="en-US" sz="2000" dirty="0">
                <a:solidFill>
                  <a:srgbClr val="582B36"/>
                </a:solidFill>
              </a:rPr>
              <a:t>（</a:t>
            </a:r>
            <a:r>
              <a:rPr lang="en-US" altLang="zh-CN" sz="2000" dirty="0">
                <a:solidFill>
                  <a:srgbClr val="582B36"/>
                </a:solidFill>
              </a:rPr>
              <a:t>4</a:t>
            </a:r>
            <a:r>
              <a:rPr lang="zh-CN" altLang="en-US" sz="2000" dirty="0">
                <a:solidFill>
                  <a:srgbClr val="582B36"/>
                </a:solidFill>
              </a:rPr>
              <a:t>）是同学间因“义气”之争，以暴力手段争长论短；</a:t>
            </a:r>
          </a:p>
          <a:p>
            <a:pPr>
              <a:lnSpc>
                <a:spcPct val="250000"/>
              </a:lnSpc>
            </a:pPr>
            <a:r>
              <a:rPr lang="zh-CN" altLang="en-US" sz="2000" dirty="0">
                <a:solidFill>
                  <a:srgbClr val="582B36"/>
                </a:solidFill>
              </a:rPr>
              <a:t>（</a:t>
            </a:r>
            <a:r>
              <a:rPr lang="en-US" altLang="zh-CN" sz="2000" dirty="0">
                <a:solidFill>
                  <a:srgbClr val="582B36"/>
                </a:solidFill>
              </a:rPr>
              <a:t>5</a:t>
            </a:r>
            <a:r>
              <a:rPr lang="zh-CN" altLang="en-US" sz="2000" dirty="0">
                <a:solidFill>
                  <a:srgbClr val="582B36"/>
                </a:solidFill>
              </a:rPr>
              <a:t>）是不堪长期受辱，以暴制暴；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521" y="2696073"/>
            <a:ext cx="3332121" cy="22255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65659330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5029648" cy="7467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6177" y="6050281"/>
            <a:ext cx="8065824" cy="807720"/>
          </a:xfrm>
          <a:prstGeom prst="rect">
            <a:avLst/>
          </a:prstGeom>
        </p:spPr>
      </p:pic>
      <p:sp>
        <p:nvSpPr>
          <p:cNvPr id="6" name="标题 36865"/>
          <p:cNvSpPr>
            <a:spLocks noGrp="1"/>
          </p:cNvSpPr>
          <p:nvPr/>
        </p:nvSpPr>
        <p:spPr>
          <a:xfrm>
            <a:off x="1662129" y="778503"/>
            <a:ext cx="6095033" cy="592416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zh-CN" altLang="en-US" sz="3200" b="1">
                <a:solidFill>
                  <a:srgbClr val="582B36"/>
                </a:solidFill>
                <a:latin typeface="+mn-lt"/>
                <a:ea typeface="+mn-ea"/>
                <a:cs typeface="+mn-ea"/>
                <a:sym typeface="+mn-lt"/>
              </a:rPr>
              <a:t>杜绝校园暴力，构建和谐班级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726" y="451381"/>
            <a:ext cx="1072007" cy="934349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914400" y="1417473"/>
            <a:ext cx="111404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zh-CN" altLang="en-US" sz="2400" b="1">
                <a:solidFill>
                  <a:srgbClr val="582B36"/>
                </a:solidFill>
              </a:rPr>
              <a:t>预防校园暴力事件的途径和方法</a:t>
            </a:r>
          </a:p>
          <a:p>
            <a:pPr>
              <a:lnSpc>
                <a:spcPct val="250000"/>
              </a:lnSpc>
            </a:pPr>
            <a:r>
              <a:rPr lang="en-US" altLang="zh-CN" sz="2000">
                <a:solidFill>
                  <a:srgbClr val="582B36"/>
                </a:solidFill>
              </a:rPr>
              <a:t>(1) </a:t>
            </a:r>
            <a:r>
              <a:rPr lang="zh-CN" altLang="en-US" sz="2000">
                <a:solidFill>
                  <a:srgbClr val="582B36"/>
                </a:solidFill>
              </a:rPr>
              <a:t>从自身做起，加强思想道德修养，培养良好的心态。</a:t>
            </a:r>
          </a:p>
          <a:p>
            <a:pPr>
              <a:lnSpc>
                <a:spcPct val="250000"/>
              </a:lnSpc>
            </a:pPr>
            <a:r>
              <a:rPr lang="en-US" altLang="zh-CN" sz="2000">
                <a:solidFill>
                  <a:srgbClr val="582B36"/>
                </a:solidFill>
              </a:rPr>
              <a:t>(2) </a:t>
            </a:r>
            <a:r>
              <a:rPr lang="zh-CN" altLang="en-US" sz="2000">
                <a:solidFill>
                  <a:srgbClr val="582B36"/>
                </a:solidFill>
              </a:rPr>
              <a:t>谨慎交友，不要对别人的困境冷嘲热讽，不要在别人打架的时候凑热闹。</a:t>
            </a:r>
          </a:p>
          <a:p>
            <a:pPr>
              <a:lnSpc>
                <a:spcPct val="250000"/>
              </a:lnSpc>
            </a:pPr>
            <a:r>
              <a:rPr lang="en-US" altLang="zh-CN" sz="2000">
                <a:solidFill>
                  <a:srgbClr val="582B36"/>
                </a:solidFill>
              </a:rPr>
              <a:t>(3)  </a:t>
            </a:r>
            <a:r>
              <a:rPr lang="zh-CN" altLang="en-US" sz="2000">
                <a:solidFill>
                  <a:srgbClr val="582B36"/>
                </a:solidFill>
              </a:rPr>
              <a:t>在与同学以及其他人相处中诚实、谦虚，注意语言文明，尊重对方，不盛气凌人</a:t>
            </a:r>
          </a:p>
          <a:p>
            <a:pPr>
              <a:lnSpc>
                <a:spcPct val="250000"/>
              </a:lnSpc>
            </a:pPr>
            <a:r>
              <a:rPr lang="en-US" altLang="zh-CN" sz="2000">
                <a:solidFill>
                  <a:srgbClr val="582B36"/>
                </a:solidFill>
              </a:rPr>
              <a:t>(4)  </a:t>
            </a:r>
            <a:r>
              <a:rPr lang="zh-CN" altLang="en-US" sz="2000">
                <a:solidFill>
                  <a:srgbClr val="582B36"/>
                </a:solidFill>
              </a:rPr>
              <a:t>同学们中间有矛盾时要及时化解掉，必要时报告给老师，由老师出面来协调。</a:t>
            </a:r>
          </a:p>
          <a:p>
            <a:pPr>
              <a:lnSpc>
                <a:spcPct val="250000"/>
              </a:lnSpc>
            </a:pPr>
            <a:r>
              <a:rPr lang="en-US" altLang="zh-CN" sz="2000">
                <a:solidFill>
                  <a:srgbClr val="582B36"/>
                </a:solidFill>
              </a:rPr>
              <a:t>(5)  </a:t>
            </a:r>
            <a:r>
              <a:rPr lang="zh-CN" altLang="en-US" sz="2000">
                <a:solidFill>
                  <a:srgbClr val="582B36"/>
                </a:solidFill>
              </a:rPr>
              <a:t>每个同学都要树立正气，班级要树立正气，学校要树立正气。</a:t>
            </a:r>
          </a:p>
          <a:p>
            <a:pPr>
              <a:lnSpc>
                <a:spcPct val="250000"/>
              </a:lnSpc>
            </a:pPr>
            <a:endParaRPr lang="zh-CN" altLang="en-US" sz="2000">
              <a:solidFill>
                <a:srgbClr val="582B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90788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5029648" cy="7467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6177" y="6050281"/>
            <a:ext cx="8065824" cy="807720"/>
          </a:xfrm>
          <a:prstGeom prst="rect">
            <a:avLst/>
          </a:prstGeom>
        </p:spPr>
      </p:pic>
      <p:sp>
        <p:nvSpPr>
          <p:cNvPr id="6" name="标题 36865"/>
          <p:cNvSpPr>
            <a:spLocks noGrp="1"/>
          </p:cNvSpPr>
          <p:nvPr/>
        </p:nvSpPr>
        <p:spPr>
          <a:xfrm>
            <a:off x="1662129" y="778503"/>
            <a:ext cx="6095033" cy="592416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zh-CN" altLang="en-US" sz="3200" b="1">
                <a:solidFill>
                  <a:srgbClr val="582B36"/>
                </a:solidFill>
                <a:latin typeface="+mn-lt"/>
                <a:ea typeface="+mn-ea"/>
                <a:cs typeface="+mn-ea"/>
                <a:sym typeface="+mn-lt"/>
              </a:rPr>
              <a:t>杜绝校园暴力，构建和谐班级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726" y="451381"/>
            <a:ext cx="1072007" cy="934349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914400" y="1417472"/>
            <a:ext cx="6172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zh-CN" altLang="en-US" sz="2400" b="1" dirty="0">
                <a:solidFill>
                  <a:srgbClr val="582B36"/>
                </a:solidFill>
              </a:rPr>
              <a:t>我们要做到</a:t>
            </a:r>
          </a:p>
          <a:p>
            <a:pPr>
              <a:lnSpc>
                <a:spcPct val="250000"/>
              </a:lnSpc>
            </a:pPr>
            <a:r>
              <a:rPr lang="en-US" altLang="zh-CN" sz="2000" dirty="0">
                <a:solidFill>
                  <a:srgbClr val="582B36"/>
                </a:solidFill>
              </a:rPr>
              <a:t>1</a:t>
            </a:r>
            <a:r>
              <a:rPr lang="zh-CN" altLang="en-US" sz="2000" dirty="0">
                <a:solidFill>
                  <a:srgbClr val="582B36"/>
                </a:solidFill>
              </a:rPr>
              <a:t>、同学之间要和睦相处，互帮互助，团结友爱。</a:t>
            </a:r>
          </a:p>
          <a:p>
            <a:pPr>
              <a:lnSpc>
                <a:spcPct val="250000"/>
              </a:lnSpc>
            </a:pPr>
            <a:r>
              <a:rPr lang="en-US" altLang="zh-CN" sz="2000" dirty="0">
                <a:solidFill>
                  <a:srgbClr val="582B36"/>
                </a:solidFill>
              </a:rPr>
              <a:t>2</a:t>
            </a:r>
            <a:r>
              <a:rPr lang="zh-CN" altLang="en-US" sz="2000" dirty="0">
                <a:solidFill>
                  <a:srgbClr val="582B36"/>
                </a:solidFill>
              </a:rPr>
              <a:t>、若存在分歧、矛盾要及时沟通化解，不要心存怨恨。</a:t>
            </a:r>
          </a:p>
          <a:p>
            <a:pPr>
              <a:lnSpc>
                <a:spcPct val="250000"/>
              </a:lnSpc>
            </a:pPr>
            <a:r>
              <a:rPr lang="en-US" altLang="zh-CN" sz="2000" dirty="0">
                <a:solidFill>
                  <a:srgbClr val="582B36"/>
                </a:solidFill>
              </a:rPr>
              <a:t>3</a:t>
            </a:r>
            <a:r>
              <a:rPr lang="zh-CN" altLang="en-US" sz="2000" dirty="0">
                <a:solidFill>
                  <a:srgbClr val="582B36"/>
                </a:solidFill>
              </a:rPr>
              <a:t>、若发现对方寻衅滋事应及时向有关老师反映情况，寻求学校的帮助。 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600" y="1302415"/>
            <a:ext cx="4816371" cy="481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39526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5029648" cy="7467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6177" y="6050281"/>
            <a:ext cx="8065824" cy="80772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6007" y="1046480"/>
            <a:ext cx="7948527" cy="4682824"/>
          </a:xfrm>
          <a:prstGeom prst="rect">
            <a:avLst/>
          </a:prstGeom>
          <a:ln>
            <a:solidFill>
              <a:srgbClr val="582B36"/>
            </a:solidFill>
          </a:ln>
        </p:spPr>
      </p:pic>
      <p:sp>
        <p:nvSpPr>
          <p:cNvPr id="9" name="标题 28673"/>
          <p:cNvSpPr>
            <a:spLocks noGrp="1"/>
          </p:cNvSpPr>
          <p:nvPr/>
        </p:nvSpPr>
        <p:spPr>
          <a:xfrm>
            <a:off x="2146007" y="2847164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CN" altLang="en-US" sz="400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" name="文本占位符 28674"/>
          <p:cNvSpPr>
            <a:spLocks noGrp="1"/>
          </p:cNvSpPr>
          <p:nvPr/>
        </p:nvSpPr>
        <p:spPr>
          <a:xfrm>
            <a:off x="2450434" y="1579824"/>
            <a:ext cx="7293007" cy="3134416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50000"/>
              </a:lnSpc>
              <a:buNone/>
            </a:pPr>
            <a:r>
              <a:rPr lang="zh-CN" altLang="en-US" sz="2000" dirty="0">
                <a:solidFill>
                  <a:srgbClr val="582B36"/>
                </a:solidFill>
              </a:rPr>
              <a:t>同学们，不要以为法律离我们中学生很远，以为同学之间出现的打架事件只是你的一时冲动，但是冲动之后往往会付出沉重的代价，给自己也给家长带来很大的痛苦，请记住，在学校里老师可以原谅你的冲动行为，但社会却不会原谅你！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8706" y="3051033"/>
            <a:ext cx="2920487" cy="379663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93788" y="4823228"/>
            <a:ext cx="3098213" cy="203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18212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5029648" cy="7467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6177" y="6050281"/>
            <a:ext cx="8065824" cy="80772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1801" y="1806584"/>
            <a:ext cx="5094623" cy="391349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47471" y="1484358"/>
            <a:ext cx="6096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solidFill>
                  <a:srgbClr val="582B36"/>
                </a:solidFill>
                <a:latin typeface="迷你简粗宋" panose="03000509000000000000" pitchFamily="65" charset="-122"/>
                <a:ea typeface="迷你简粗宋" panose="03000509000000000000" pitchFamily="65" charset="-122"/>
              </a:rPr>
              <a:t>感</a:t>
            </a:r>
            <a:r>
              <a:rPr lang="zh-CN" altLang="en-US" sz="6000" dirty="0">
                <a:solidFill>
                  <a:srgbClr val="582B36"/>
                </a:solidFill>
                <a:latin typeface="迷你简粗宋" panose="03000509000000000000" pitchFamily="65" charset="-122"/>
                <a:ea typeface="迷你简粗宋" panose="03000509000000000000" pitchFamily="65" charset="-122"/>
              </a:rPr>
              <a:t>谢</a:t>
            </a:r>
            <a:endParaRPr lang="en-US" altLang="zh-CN" sz="6000" dirty="0">
              <a:solidFill>
                <a:srgbClr val="582B36"/>
              </a:solidFill>
              <a:latin typeface="迷你简粗宋" panose="03000509000000000000" pitchFamily="65" charset="-122"/>
              <a:ea typeface="迷你简粗宋" panose="03000509000000000000" pitchFamily="65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000" dirty="0">
                <a:solidFill>
                  <a:srgbClr val="582B36"/>
                </a:solidFill>
                <a:latin typeface="迷你简粗宋" panose="03000509000000000000" pitchFamily="65" charset="-122"/>
                <a:ea typeface="迷你简粗宋" panose="03000509000000000000" pitchFamily="65" charset="-122"/>
              </a:rPr>
              <a:t>各位的仔细聆听</a:t>
            </a:r>
          </a:p>
        </p:txBody>
      </p:sp>
      <p:sp>
        <p:nvSpPr>
          <p:cNvPr id="11" name="矩形 10"/>
          <p:cNvSpPr/>
          <p:nvPr/>
        </p:nvSpPr>
        <p:spPr>
          <a:xfrm>
            <a:off x="1104795" y="3885016"/>
            <a:ext cx="4530143" cy="45719"/>
          </a:xfrm>
          <a:prstGeom prst="rect">
            <a:avLst/>
          </a:prstGeom>
          <a:solidFill>
            <a:srgbClr val="582B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0287001" y="12115800"/>
            <a:ext cx="342900" cy="2667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426335938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855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5029648" cy="7467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6177" y="6050281"/>
            <a:ext cx="8065824" cy="807720"/>
          </a:xfrm>
          <a:prstGeom prst="rect">
            <a:avLst/>
          </a:prstGeom>
        </p:spPr>
      </p:pic>
      <p:sp>
        <p:nvSpPr>
          <p:cNvPr id="7" name="标题 36865"/>
          <p:cNvSpPr>
            <a:spLocks noGrp="1"/>
          </p:cNvSpPr>
          <p:nvPr/>
        </p:nvSpPr>
        <p:spPr>
          <a:xfrm>
            <a:off x="1662129" y="778503"/>
            <a:ext cx="1995473" cy="592416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zh-CN" altLang="en-US" sz="3200" b="1" dirty="0">
                <a:solidFill>
                  <a:srgbClr val="582B36"/>
                </a:solidFill>
                <a:latin typeface="+mn-lt"/>
                <a:ea typeface="+mn-ea"/>
                <a:cs typeface="+mn-ea"/>
                <a:sym typeface="+mn-lt"/>
              </a:rPr>
              <a:t>班会目的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726" y="451381"/>
            <a:ext cx="1072007" cy="93434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6178" y="1043885"/>
            <a:ext cx="6312412" cy="5006396"/>
          </a:xfrm>
          <a:prstGeom prst="rect">
            <a:avLst/>
          </a:prstGeom>
        </p:spPr>
      </p:pic>
      <p:sp>
        <p:nvSpPr>
          <p:cNvPr id="11" name="标题 26625"/>
          <p:cNvSpPr>
            <a:spLocks noGrp="1"/>
          </p:cNvSpPr>
          <p:nvPr/>
        </p:nvSpPr>
        <p:spPr>
          <a:xfrm>
            <a:off x="2381483" y="1808073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CN" altLang="en-US" sz="4000"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382978" y="3727719"/>
            <a:ext cx="3202377" cy="2848605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4681287" y="2421546"/>
            <a:ext cx="5544755" cy="304698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565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165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765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673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33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593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53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>
                <a:cs typeface="+mn-ea"/>
                <a:sym typeface="+mn-lt"/>
              </a:rPr>
              <a:t>加强法制教育宣传，增强学生的自我保护意识，让学生养成学法、懂法、依法办事的好习惯，有效地树立和维护学校良好的学风以及社会的稳定发展。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23278" y="2334827"/>
            <a:ext cx="132277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FFFFFF"/>
                </a:solidFill>
              </a:rPr>
              <a:t>https://www.ypppt.com/</a:t>
            </a:r>
            <a:endParaRPr lang="zh-CN" altLang="en-US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5303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5029648" cy="7467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6177" y="6050281"/>
            <a:ext cx="8065824" cy="80772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4713" y="1797665"/>
            <a:ext cx="3764937" cy="3764937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699761" y="2636759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4000" b="1" dirty="0">
                <a:solidFill>
                  <a:srgbClr val="582B36"/>
                </a:solidFill>
                <a:latin typeface="Arial" panose="020B0604020202020204" pitchFamily="34" charset="0"/>
              </a:rPr>
              <a:t>预防犯罪</a:t>
            </a:r>
            <a:br>
              <a:rPr lang="zh-CN" altLang="en-US" sz="4000" b="1" dirty="0">
                <a:solidFill>
                  <a:srgbClr val="582B36"/>
                </a:solidFill>
                <a:latin typeface="Arial" panose="020B0604020202020204" pitchFamily="34" charset="0"/>
              </a:rPr>
            </a:br>
            <a:r>
              <a:rPr lang="zh-CN" altLang="en-US" sz="4000" b="1" dirty="0">
                <a:solidFill>
                  <a:srgbClr val="582B36"/>
                </a:solidFill>
                <a:latin typeface="Arial" panose="020B0604020202020204" pitchFamily="34" charset="0"/>
              </a:rPr>
              <a:t>从纠正不良行为习惯开始</a:t>
            </a:r>
          </a:p>
        </p:txBody>
      </p:sp>
    </p:spTree>
    <p:extLst>
      <p:ext uri="{BB962C8B-B14F-4D97-AF65-F5344CB8AC3E}">
        <p14:creationId xmlns:p14="http://schemas.microsoft.com/office/powerpoint/2010/main" val="197727364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5029648" cy="7467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6177" y="6050281"/>
            <a:ext cx="8065824" cy="807720"/>
          </a:xfrm>
          <a:prstGeom prst="rect">
            <a:avLst/>
          </a:prstGeom>
        </p:spPr>
      </p:pic>
      <p:sp>
        <p:nvSpPr>
          <p:cNvPr id="6" name="标题 36865"/>
          <p:cNvSpPr>
            <a:spLocks noGrp="1"/>
          </p:cNvSpPr>
          <p:nvPr/>
        </p:nvSpPr>
        <p:spPr>
          <a:xfrm>
            <a:off x="1662129" y="778503"/>
            <a:ext cx="2864153" cy="592416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zh-CN" altLang="en-US" sz="3200" b="1" dirty="0">
                <a:solidFill>
                  <a:srgbClr val="582B36"/>
                </a:solidFill>
                <a:latin typeface="+mn-lt"/>
                <a:ea typeface="+mn-ea"/>
                <a:cs typeface="+mn-ea"/>
                <a:sym typeface="+mn-lt"/>
              </a:rPr>
              <a:t> 严重不良行为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726" y="451381"/>
            <a:ext cx="1072007" cy="934349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1965031" y="2314688"/>
            <a:ext cx="3302355" cy="586614"/>
            <a:chOff x="6544307" y="2569618"/>
            <a:chExt cx="7530330" cy="489060"/>
          </a:xfrm>
        </p:grpSpPr>
        <p:sp>
          <p:nvSpPr>
            <p:cNvPr id="32" name="圆角矩形 31"/>
            <p:cNvSpPr/>
            <p:nvPr/>
          </p:nvSpPr>
          <p:spPr>
            <a:xfrm>
              <a:off x="6544307" y="2633767"/>
              <a:ext cx="7530330" cy="424911"/>
            </a:xfrm>
            <a:prstGeom prst="roundRect">
              <a:avLst>
                <a:gd name="adj" fmla="val 0"/>
              </a:avLst>
            </a:prstGeom>
            <a:solidFill>
              <a:srgbClr val="582B36"/>
            </a:solidFill>
            <a:ln w="25400" cap="flat" cmpd="sng" algn="ctr">
              <a:noFill/>
              <a:prstDash val="solid"/>
            </a:ln>
            <a:effectLst>
              <a:reflection blurRad="6350" stA="52000" endA="300" endPos="35000" dir="5400000" sy="-100000" algn="bl" rotWithShape="0"/>
            </a:effectLst>
          </p:spPr>
          <p:txBody>
            <a:bodyPr anchor="ctr"/>
            <a:lstStyle>
              <a:defPPr>
                <a:defRPr lang="zh-CN"/>
              </a:defPPr>
              <a:lvl1pPr marL="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60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565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165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765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67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3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59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5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 b="0" kern="0">
                <a:solidFill>
                  <a:schemeClr val="accent4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3" name="TextBox 51"/>
            <p:cNvSpPr txBox="1">
              <a:spLocks noChangeArrowheads="1"/>
            </p:cNvSpPr>
            <p:nvPr/>
          </p:nvSpPr>
          <p:spPr bwMode="auto">
            <a:xfrm flipH="1">
              <a:off x="7189702" y="2569618"/>
              <a:ext cx="6342823" cy="453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1243" tIns="40621" rIns="81243" bIns="40621" anchor="ctr">
              <a:spAutoFit/>
            </a:bodyPr>
            <a:lstStyle>
              <a:lvl1pPr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95300" indent="-1905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20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0668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3716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8288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2860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7432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2004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bg1"/>
                  </a:solidFill>
                  <a:latin typeface="+mn-lt"/>
                  <a:cs typeface="+mn-ea"/>
                  <a:sym typeface="+mn-lt"/>
                </a:rPr>
                <a:t>结伙滋事，扰乱治安；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976289" y="2101563"/>
            <a:ext cx="812800" cy="951298"/>
            <a:chOff x="5867899" y="1683382"/>
            <a:chExt cx="505260" cy="591356"/>
          </a:xfrm>
        </p:grpSpPr>
        <p:grpSp>
          <p:nvGrpSpPr>
            <p:cNvPr id="25" name="组合 24"/>
            <p:cNvGrpSpPr/>
            <p:nvPr/>
          </p:nvGrpSpPr>
          <p:grpSpPr>
            <a:xfrm>
              <a:off x="5867899" y="1769478"/>
              <a:ext cx="505260" cy="505260"/>
              <a:chOff x="381000" y="3288606"/>
              <a:chExt cx="1524000" cy="1524000"/>
            </a:xfrm>
          </p:grpSpPr>
          <p:sp>
            <p:nvSpPr>
              <p:cNvPr id="27" name="矩形 26"/>
              <p:cNvSpPr/>
              <p:nvPr/>
            </p:nvSpPr>
            <p:spPr bwMode="auto">
              <a:xfrm>
                <a:off x="381000" y="3288606"/>
                <a:ext cx="1524000" cy="1524000"/>
              </a:xfrm>
              <a:prstGeom prst="rect">
                <a:avLst/>
              </a:prstGeom>
              <a:noFill/>
              <a:ln w="41275" cap="flat" cmpd="sng" algn="ctr">
                <a:solidFill>
                  <a:srgbClr val="E7380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/>
              <a:lstStyle>
                <a:defPPr>
                  <a:defRPr lang="zh-CN"/>
                </a:defPPr>
                <a:lvl1pPr marL="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60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565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165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765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67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3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59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5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8001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zh-CN" altLang="en-US" sz="2000" b="1" i="0" u="none" strike="noStrike" cap="none" normalizeH="0" baseline="0">
                  <a:ln>
                    <a:noFill/>
                  </a:ln>
                  <a:solidFill>
                    <a:srgbClr val="E7380E"/>
                  </a:solidFill>
                  <a:effectLst/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cxnSp>
            <p:nvCxnSpPr>
              <p:cNvPr id="28" name="直接连接符 27"/>
              <p:cNvCxnSpPr>
                <a:stCxn id="27" idx="0"/>
                <a:endCxn id="27" idx="2"/>
              </p:cNvCxnSpPr>
              <p:nvPr/>
            </p:nvCxnSpPr>
            <p:spPr bwMode="auto">
              <a:xfrm flipH="1">
                <a:off x="1143000" y="3288606"/>
                <a:ext cx="0" cy="152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9" name="直接连接符 28"/>
              <p:cNvCxnSpPr>
                <a:stCxn id="27" idx="1"/>
                <a:endCxn id="27" idx="3"/>
              </p:cNvCxnSpPr>
              <p:nvPr/>
            </p:nvCxnSpPr>
            <p:spPr bwMode="auto">
              <a:xfrm>
                <a:off x="381000" y="4050606"/>
                <a:ext cx="15240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" name="直接连接符 29"/>
              <p:cNvCxnSpPr/>
              <p:nvPr/>
            </p:nvCxnSpPr>
            <p:spPr bwMode="auto">
              <a:xfrm>
                <a:off x="381000" y="3288606"/>
                <a:ext cx="1524000" cy="152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" name="直接连接符 30"/>
              <p:cNvCxnSpPr/>
              <p:nvPr/>
            </p:nvCxnSpPr>
            <p:spPr bwMode="auto">
              <a:xfrm flipV="1">
                <a:off x="381000" y="3288606"/>
                <a:ext cx="1524000" cy="152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6" name="TextBox 48"/>
            <p:cNvSpPr txBox="1">
              <a:spLocks noChangeArrowheads="1"/>
            </p:cNvSpPr>
            <p:nvPr/>
          </p:nvSpPr>
          <p:spPr bwMode="auto">
            <a:xfrm>
              <a:off x="5891441" y="1683382"/>
              <a:ext cx="458176" cy="567569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1243" tIns="40621" rIns="81243" bIns="40621" anchor="ctr">
              <a:spAutoFit/>
            </a:bodyPr>
            <a:lstStyle>
              <a:lvl1pPr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95300" indent="-1905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20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0668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3716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8288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2860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7432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2004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zh-CN" altLang="en-US" sz="3600">
                  <a:latin typeface="+mn-lt"/>
                  <a:ea typeface="+mn-ea"/>
                  <a:cs typeface="+mn-ea"/>
                  <a:sym typeface="+mn-lt"/>
                </a:rPr>
                <a:t>壹</a:t>
              </a:r>
              <a:endParaRPr lang="en-US" altLang="zh-CN" sz="360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7680031" y="2289287"/>
            <a:ext cx="3352800" cy="586614"/>
            <a:chOff x="6544307" y="2569618"/>
            <a:chExt cx="7362989" cy="489060"/>
          </a:xfrm>
        </p:grpSpPr>
        <p:sp>
          <p:nvSpPr>
            <p:cNvPr id="23" name="圆角矩形 22"/>
            <p:cNvSpPr/>
            <p:nvPr/>
          </p:nvSpPr>
          <p:spPr>
            <a:xfrm>
              <a:off x="6544307" y="2633767"/>
              <a:ext cx="7362989" cy="424911"/>
            </a:xfrm>
            <a:prstGeom prst="roundRect">
              <a:avLst>
                <a:gd name="adj" fmla="val 0"/>
              </a:avLst>
            </a:prstGeom>
            <a:solidFill>
              <a:srgbClr val="582B36"/>
            </a:solidFill>
            <a:ln w="25400" cap="flat" cmpd="sng" algn="ctr">
              <a:noFill/>
              <a:prstDash val="solid"/>
            </a:ln>
            <a:effectLst>
              <a:reflection blurRad="6350" stA="52000" endA="300" endPos="35000" dir="5400000" sy="-100000" algn="bl" rotWithShape="0"/>
            </a:effectLst>
          </p:spPr>
          <p:txBody>
            <a:bodyPr anchor="ctr"/>
            <a:lstStyle>
              <a:defPPr>
                <a:defRPr lang="zh-CN"/>
              </a:defPPr>
              <a:lvl1pPr marL="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60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565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165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765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67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3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59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5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 b="0" kern="0">
                <a:solidFill>
                  <a:schemeClr val="accent4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4" name="TextBox 51"/>
            <p:cNvSpPr txBox="1">
              <a:spLocks noChangeArrowheads="1"/>
            </p:cNvSpPr>
            <p:nvPr/>
          </p:nvSpPr>
          <p:spPr bwMode="auto">
            <a:xfrm flipH="1">
              <a:off x="7189703" y="2569618"/>
              <a:ext cx="4152634" cy="453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1243" tIns="40621" rIns="81243" bIns="40621" anchor="ctr">
              <a:spAutoFit/>
            </a:bodyPr>
            <a:lstStyle>
              <a:lvl1pPr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95300" indent="-1905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20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0668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3716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8288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2860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7432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2004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bg1"/>
                  </a:solidFill>
                  <a:latin typeface="+mn-lt"/>
                  <a:cs typeface="+mn-ea"/>
                  <a:sym typeface="+mn-lt"/>
                </a:rPr>
                <a:t>多次偷窃； 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691289" y="2076165"/>
            <a:ext cx="812800" cy="951298"/>
            <a:chOff x="5867899" y="1683382"/>
            <a:chExt cx="505260" cy="591356"/>
          </a:xfrm>
        </p:grpSpPr>
        <p:grpSp>
          <p:nvGrpSpPr>
            <p:cNvPr id="15" name="组合 14"/>
            <p:cNvGrpSpPr/>
            <p:nvPr/>
          </p:nvGrpSpPr>
          <p:grpSpPr>
            <a:xfrm>
              <a:off x="5867899" y="1769478"/>
              <a:ext cx="505260" cy="505260"/>
              <a:chOff x="381000" y="3288606"/>
              <a:chExt cx="1524000" cy="1524000"/>
            </a:xfrm>
          </p:grpSpPr>
          <p:sp>
            <p:nvSpPr>
              <p:cNvPr id="17" name="矩形 16"/>
              <p:cNvSpPr/>
              <p:nvPr/>
            </p:nvSpPr>
            <p:spPr bwMode="auto">
              <a:xfrm>
                <a:off x="381000" y="3288606"/>
                <a:ext cx="1524000" cy="1524000"/>
              </a:xfrm>
              <a:prstGeom prst="rect">
                <a:avLst/>
              </a:prstGeom>
              <a:noFill/>
              <a:ln w="41275" cap="flat" cmpd="sng" algn="ctr">
                <a:solidFill>
                  <a:srgbClr val="E7380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/>
              <a:lstStyle>
                <a:defPPr>
                  <a:defRPr lang="zh-CN"/>
                </a:defPPr>
                <a:lvl1pPr marL="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60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565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165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765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67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3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59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5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8001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zh-CN" altLang="en-US" sz="2000" b="1" i="0" u="none" strike="noStrike" cap="none" normalizeH="0" baseline="0">
                  <a:ln>
                    <a:noFill/>
                  </a:ln>
                  <a:solidFill>
                    <a:srgbClr val="E7380E"/>
                  </a:solidFill>
                  <a:effectLst/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cxnSp>
            <p:nvCxnSpPr>
              <p:cNvPr id="18" name="直接连接符 17"/>
              <p:cNvCxnSpPr>
                <a:stCxn id="17" idx="0"/>
                <a:endCxn id="17" idx="2"/>
              </p:cNvCxnSpPr>
              <p:nvPr/>
            </p:nvCxnSpPr>
            <p:spPr bwMode="auto">
              <a:xfrm flipH="1">
                <a:off x="1143000" y="3288606"/>
                <a:ext cx="0" cy="152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" name="直接连接符 19"/>
              <p:cNvCxnSpPr>
                <a:stCxn id="17" idx="1"/>
                <a:endCxn id="17" idx="3"/>
              </p:cNvCxnSpPr>
              <p:nvPr/>
            </p:nvCxnSpPr>
            <p:spPr bwMode="auto">
              <a:xfrm>
                <a:off x="381000" y="4050606"/>
                <a:ext cx="15240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" name="直接连接符 20"/>
              <p:cNvCxnSpPr/>
              <p:nvPr/>
            </p:nvCxnSpPr>
            <p:spPr bwMode="auto">
              <a:xfrm>
                <a:off x="381000" y="3288606"/>
                <a:ext cx="1524000" cy="152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" name="直接连接符 21"/>
              <p:cNvCxnSpPr/>
              <p:nvPr/>
            </p:nvCxnSpPr>
            <p:spPr bwMode="auto">
              <a:xfrm flipV="1">
                <a:off x="381000" y="3288606"/>
                <a:ext cx="1524000" cy="152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6" name="TextBox 48"/>
            <p:cNvSpPr txBox="1">
              <a:spLocks noChangeArrowheads="1"/>
            </p:cNvSpPr>
            <p:nvPr/>
          </p:nvSpPr>
          <p:spPr bwMode="auto">
            <a:xfrm>
              <a:off x="5891441" y="1683382"/>
              <a:ext cx="458176" cy="567568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1243" tIns="40621" rIns="81243" bIns="40621" anchor="ctr">
              <a:spAutoFit/>
            </a:bodyPr>
            <a:lstStyle>
              <a:lvl1pPr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95300" indent="-1905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20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0668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3716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8288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2860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7432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2004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zh-CN" altLang="en-US" sz="3600">
                  <a:latin typeface="+mn-lt"/>
                  <a:ea typeface="+mn-ea"/>
                  <a:cs typeface="+mn-ea"/>
                  <a:sym typeface="+mn-lt"/>
                </a:rPr>
                <a:t>肆</a:t>
              </a:r>
              <a:endParaRPr lang="en-US" altLang="zh-CN" sz="360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1965031" y="3558496"/>
            <a:ext cx="3302355" cy="586614"/>
            <a:chOff x="6544307" y="2569618"/>
            <a:chExt cx="7530330" cy="489060"/>
          </a:xfrm>
        </p:grpSpPr>
        <p:sp>
          <p:nvSpPr>
            <p:cNvPr id="41" name="圆角矩形 40"/>
            <p:cNvSpPr/>
            <p:nvPr/>
          </p:nvSpPr>
          <p:spPr>
            <a:xfrm>
              <a:off x="6544307" y="2633767"/>
              <a:ext cx="7530330" cy="424911"/>
            </a:xfrm>
            <a:prstGeom prst="roundRect">
              <a:avLst>
                <a:gd name="adj" fmla="val 0"/>
              </a:avLst>
            </a:prstGeom>
            <a:solidFill>
              <a:srgbClr val="582B36"/>
            </a:solidFill>
            <a:ln w="25400" cap="flat" cmpd="sng" algn="ctr">
              <a:noFill/>
              <a:prstDash val="solid"/>
            </a:ln>
            <a:effectLst>
              <a:reflection blurRad="6350" stA="52000" endA="300" endPos="35000" dir="5400000" sy="-100000" algn="bl" rotWithShape="0"/>
            </a:effectLst>
          </p:spPr>
          <p:txBody>
            <a:bodyPr anchor="ctr"/>
            <a:lstStyle>
              <a:defPPr>
                <a:defRPr lang="zh-CN"/>
              </a:defPPr>
              <a:lvl1pPr marL="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60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565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165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765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67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3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59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5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 b="0" kern="0">
                <a:solidFill>
                  <a:schemeClr val="accent4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2" name="TextBox 51"/>
            <p:cNvSpPr txBox="1">
              <a:spLocks noChangeArrowheads="1"/>
            </p:cNvSpPr>
            <p:nvPr/>
          </p:nvSpPr>
          <p:spPr bwMode="auto">
            <a:xfrm flipH="1">
              <a:off x="7189702" y="2569618"/>
              <a:ext cx="6884932" cy="453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1243" tIns="40621" rIns="81243" bIns="40621" anchor="ctr">
              <a:spAutoFit/>
            </a:bodyPr>
            <a:lstStyle>
              <a:lvl1pPr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95300" indent="-1905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20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0668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3716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8288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2860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7432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2004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bg1"/>
                  </a:solidFill>
                  <a:latin typeface="+mn-lt"/>
                  <a:cs typeface="+mn-ea"/>
                  <a:sym typeface="+mn-lt"/>
                </a:rPr>
                <a:t>携带自制刀具，屡教不改；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976289" y="3345374"/>
            <a:ext cx="812800" cy="951298"/>
            <a:chOff x="5867899" y="1683382"/>
            <a:chExt cx="505260" cy="591356"/>
          </a:xfrm>
        </p:grpSpPr>
        <p:grpSp>
          <p:nvGrpSpPr>
            <p:cNvPr id="44" name="组合 43"/>
            <p:cNvGrpSpPr/>
            <p:nvPr/>
          </p:nvGrpSpPr>
          <p:grpSpPr>
            <a:xfrm>
              <a:off x="5867899" y="1769478"/>
              <a:ext cx="505260" cy="505260"/>
              <a:chOff x="381000" y="3288606"/>
              <a:chExt cx="1524000" cy="1524000"/>
            </a:xfrm>
          </p:grpSpPr>
          <p:sp>
            <p:nvSpPr>
              <p:cNvPr id="46" name="矩形 45"/>
              <p:cNvSpPr/>
              <p:nvPr/>
            </p:nvSpPr>
            <p:spPr bwMode="auto">
              <a:xfrm>
                <a:off x="381000" y="3288606"/>
                <a:ext cx="1524000" cy="1524000"/>
              </a:xfrm>
              <a:prstGeom prst="rect">
                <a:avLst/>
              </a:prstGeom>
              <a:noFill/>
              <a:ln w="41275" cap="flat" cmpd="sng" algn="ctr">
                <a:solidFill>
                  <a:srgbClr val="E7380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/>
              <a:lstStyle>
                <a:defPPr>
                  <a:defRPr lang="zh-CN"/>
                </a:defPPr>
                <a:lvl1pPr marL="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60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565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165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765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67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3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59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5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8001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zh-CN" altLang="en-US" sz="2000" b="1" i="0" u="none" strike="noStrike" cap="none" normalizeH="0" baseline="0">
                  <a:ln>
                    <a:noFill/>
                  </a:ln>
                  <a:solidFill>
                    <a:srgbClr val="E7380E"/>
                  </a:solidFill>
                  <a:effectLst/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cxnSp>
            <p:nvCxnSpPr>
              <p:cNvPr id="47" name="直接连接符 46"/>
              <p:cNvCxnSpPr>
                <a:stCxn id="46" idx="0"/>
                <a:endCxn id="46" idx="2"/>
              </p:cNvCxnSpPr>
              <p:nvPr/>
            </p:nvCxnSpPr>
            <p:spPr bwMode="auto">
              <a:xfrm flipH="1">
                <a:off x="1143000" y="3288606"/>
                <a:ext cx="0" cy="152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8" name="直接连接符 47"/>
              <p:cNvCxnSpPr>
                <a:stCxn id="46" idx="1"/>
                <a:endCxn id="46" idx="3"/>
              </p:cNvCxnSpPr>
              <p:nvPr/>
            </p:nvCxnSpPr>
            <p:spPr bwMode="auto">
              <a:xfrm>
                <a:off x="381000" y="4050606"/>
                <a:ext cx="15240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9" name="直接连接符 48"/>
              <p:cNvCxnSpPr/>
              <p:nvPr/>
            </p:nvCxnSpPr>
            <p:spPr bwMode="auto">
              <a:xfrm>
                <a:off x="381000" y="3288606"/>
                <a:ext cx="1524000" cy="152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0" name="直接连接符 49"/>
              <p:cNvCxnSpPr/>
              <p:nvPr/>
            </p:nvCxnSpPr>
            <p:spPr bwMode="auto">
              <a:xfrm flipV="1">
                <a:off x="381000" y="3288606"/>
                <a:ext cx="1524000" cy="152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45" name="TextBox 48"/>
            <p:cNvSpPr txBox="1">
              <a:spLocks noChangeArrowheads="1"/>
            </p:cNvSpPr>
            <p:nvPr/>
          </p:nvSpPr>
          <p:spPr bwMode="auto">
            <a:xfrm>
              <a:off x="5891441" y="1683382"/>
              <a:ext cx="458176" cy="567568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1243" tIns="40621" rIns="81243" bIns="40621" anchor="ctr">
              <a:spAutoFit/>
            </a:bodyPr>
            <a:lstStyle>
              <a:lvl1pPr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95300" indent="-1905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20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0668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3716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8288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2860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7432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2004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zh-CN" altLang="en-US" sz="3600">
                  <a:latin typeface="+mn-lt"/>
                  <a:ea typeface="+mn-ea"/>
                  <a:cs typeface="+mn-ea"/>
                  <a:sym typeface="+mn-lt"/>
                </a:rPr>
                <a:t>贰</a:t>
              </a:r>
              <a:endParaRPr lang="en-US" altLang="zh-CN" sz="360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7680031" y="3533098"/>
            <a:ext cx="3352800" cy="586614"/>
            <a:chOff x="6544307" y="2569618"/>
            <a:chExt cx="7362989" cy="489060"/>
          </a:xfrm>
        </p:grpSpPr>
        <p:sp>
          <p:nvSpPr>
            <p:cNvPr id="52" name="圆角矩形 51"/>
            <p:cNvSpPr/>
            <p:nvPr/>
          </p:nvSpPr>
          <p:spPr>
            <a:xfrm>
              <a:off x="6544307" y="2633767"/>
              <a:ext cx="7362989" cy="424911"/>
            </a:xfrm>
            <a:prstGeom prst="roundRect">
              <a:avLst>
                <a:gd name="adj" fmla="val 0"/>
              </a:avLst>
            </a:prstGeom>
            <a:solidFill>
              <a:srgbClr val="582B36"/>
            </a:solidFill>
            <a:ln w="25400" cap="flat" cmpd="sng" algn="ctr">
              <a:noFill/>
              <a:prstDash val="solid"/>
            </a:ln>
            <a:effectLst>
              <a:reflection blurRad="6350" stA="52000" endA="300" endPos="35000" dir="5400000" sy="-100000" algn="bl" rotWithShape="0"/>
            </a:effectLst>
          </p:spPr>
          <p:txBody>
            <a:bodyPr anchor="ctr"/>
            <a:lstStyle>
              <a:defPPr>
                <a:defRPr lang="zh-CN"/>
              </a:defPPr>
              <a:lvl1pPr marL="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60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565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165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765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67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3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59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5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 b="0" kern="0">
                <a:solidFill>
                  <a:schemeClr val="accent4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3" name="TextBox 51"/>
            <p:cNvSpPr txBox="1">
              <a:spLocks noChangeArrowheads="1"/>
            </p:cNvSpPr>
            <p:nvPr/>
          </p:nvSpPr>
          <p:spPr bwMode="auto">
            <a:xfrm flipH="1">
              <a:off x="7189704" y="2569618"/>
              <a:ext cx="6302262" cy="453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1243" tIns="40621" rIns="81243" bIns="40621" anchor="ctr">
              <a:spAutoFit/>
            </a:bodyPr>
            <a:lstStyle>
              <a:lvl1pPr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95300" indent="-1905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20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0668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3716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8288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2860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7432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2004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bg1"/>
                  </a:solidFill>
                  <a:latin typeface="+mn-lt"/>
                  <a:cs typeface="+mn-ea"/>
                  <a:sym typeface="+mn-lt"/>
                </a:rPr>
                <a:t>参与赌博，屡教不改</a:t>
              </a: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6691289" y="3319975"/>
            <a:ext cx="812800" cy="951298"/>
            <a:chOff x="5867899" y="1683382"/>
            <a:chExt cx="505260" cy="591356"/>
          </a:xfrm>
        </p:grpSpPr>
        <p:grpSp>
          <p:nvGrpSpPr>
            <p:cNvPr id="55" name="组合 54"/>
            <p:cNvGrpSpPr/>
            <p:nvPr/>
          </p:nvGrpSpPr>
          <p:grpSpPr>
            <a:xfrm>
              <a:off x="5867899" y="1769478"/>
              <a:ext cx="505260" cy="505260"/>
              <a:chOff x="381000" y="3288606"/>
              <a:chExt cx="1524000" cy="1524000"/>
            </a:xfrm>
          </p:grpSpPr>
          <p:sp>
            <p:nvSpPr>
              <p:cNvPr id="57" name="矩形 56"/>
              <p:cNvSpPr/>
              <p:nvPr/>
            </p:nvSpPr>
            <p:spPr bwMode="auto">
              <a:xfrm>
                <a:off x="381000" y="3288606"/>
                <a:ext cx="1524000" cy="1524000"/>
              </a:xfrm>
              <a:prstGeom prst="rect">
                <a:avLst/>
              </a:prstGeom>
              <a:noFill/>
              <a:ln w="41275" cap="flat" cmpd="sng" algn="ctr">
                <a:solidFill>
                  <a:srgbClr val="E7380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/>
              <a:lstStyle>
                <a:defPPr>
                  <a:defRPr lang="zh-CN"/>
                </a:defPPr>
                <a:lvl1pPr marL="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60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565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165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765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67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3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59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5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8001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zh-CN" altLang="en-US" sz="2000" b="1" i="0" u="none" strike="noStrike" cap="none" normalizeH="0" baseline="0">
                  <a:ln>
                    <a:noFill/>
                  </a:ln>
                  <a:solidFill>
                    <a:srgbClr val="E7380E"/>
                  </a:solidFill>
                  <a:effectLst/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cxnSp>
            <p:nvCxnSpPr>
              <p:cNvPr id="58" name="直接连接符 57"/>
              <p:cNvCxnSpPr>
                <a:stCxn id="57" idx="0"/>
                <a:endCxn id="57" idx="2"/>
              </p:cNvCxnSpPr>
              <p:nvPr/>
            </p:nvCxnSpPr>
            <p:spPr bwMode="auto">
              <a:xfrm flipH="1">
                <a:off x="1143000" y="3288606"/>
                <a:ext cx="0" cy="152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9" name="直接连接符 58"/>
              <p:cNvCxnSpPr>
                <a:stCxn id="57" idx="1"/>
                <a:endCxn id="57" idx="3"/>
              </p:cNvCxnSpPr>
              <p:nvPr/>
            </p:nvCxnSpPr>
            <p:spPr bwMode="auto">
              <a:xfrm>
                <a:off x="381000" y="4050606"/>
                <a:ext cx="15240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0" name="直接连接符 59"/>
              <p:cNvCxnSpPr/>
              <p:nvPr/>
            </p:nvCxnSpPr>
            <p:spPr bwMode="auto">
              <a:xfrm>
                <a:off x="381000" y="3288606"/>
                <a:ext cx="1524000" cy="152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1" name="直接连接符 60"/>
              <p:cNvCxnSpPr/>
              <p:nvPr/>
            </p:nvCxnSpPr>
            <p:spPr bwMode="auto">
              <a:xfrm flipV="1">
                <a:off x="381000" y="3288606"/>
                <a:ext cx="1524000" cy="152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6" name="TextBox 48"/>
            <p:cNvSpPr txBox="1">
              <a:spLocks noChangeArrowheads="1"/>
            </p:cNvSpPr>
            <p:nvPr/>
          </p:nvSpPr>
          <p:spPr bwMode="auto">
            <a:xfrm>
              <a:off x="5891441" y="1683382"/>
              <a:ext cx="458176" cy="567568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1243" tIns="40621" rIns="81243" bIns="40621" anchor="ctr">
              <a:spAutoFit/>
            </a:bodyPr>
            <a:lstStyle>
              <a:lvl1pPr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95300" indent="-1905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20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0668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3716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8288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2860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7432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2004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zh-CN" altLang="en-US" sz="3600">
                  <a:latin typeface="+mn-lt"/>
                  <a:ea typeface="+mn-ea"/>
                  <a:cs typeface="+mn-ea"/>
                  <a:sym typeface="+mn-lt"/>
                </a:rPr>
                <a:t>伍</a:t>
              </a:r>
              <a:endParaRPr lang="en-US" altLang="zh-CN" sz="360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1965031" y="4687947"/>
            <a:ext cx="4054768" cy="586614"/>
            <a:chOff x="6544307" y="2569618"/>
            <a:chExt cx="9246053" cy="489060"/>
          </a:xfrm>
        </p:grpSpPr>
        <p:sp>
          <p:nvSpPr>
            <p:cNvPr id="63" name="圆角矩形 62"/>
            <p:cNvSpPr/>
            <p:nvPr/>
          </p:nvSpPr>
          <p:spPr>
            <a:xfrm>
              <a:off x="6544307" y="2633767"/>
              <a:ext cx="7530330" cy="424911"/>
            </a:xfrm>
            <a:prstGeom prst="roundRect">
              <a:avLst>
                <a:gd name="adj" fmla="val 0"/>
              </a:avLst>
            </a:prstGeom>
            <a:solidFill>
              <a:srgbClr val="582B36"/>
            </a:solidFill>
            <a:ln w="25400" cap="flat" cmpd="sng" algn="ctr">
              <a:noFill/>
              <a:prstDash val="solid"/>
            </a:ln>
            <a:effectLst>
              <a:reflection blurRad="6350" stA="52000" endA="300" endPos="35000" dir="5400000" sy="-100000" algn="bl" rotWithShape="0"/>
            </a:effectLst>
          </p:spPr>
          <p:txBody>
            <a:bodyPr anchor="ctr"/>
            <a:lstStyle>
              <a:defPPr>
                <a:defRPr lang="zh-CN"/>
              </a:defPPr>
              <a:lvl1pPr marL="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60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565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165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765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67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3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59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5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 b="0" kern="0">
                <a:solidFill>
                  <a:schemeClr val="accent4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64" name="TextBox 51"/>
            <p:cNvSpPr txBox="1">
              <a:spLocks noChangeArrowheads="1"/>
            </p:cNvSpPr>
            <p:nvPr/>
          </p:nvSpPr>
          <p:spPr bwMode="auto">
            <a:xfrm flipH="1">
              <a:off x="7189702" y="2569618"/>
              <a:ext cx="8600658" cy="453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1243" tIns="40621" rIns="81243" bIns="40621" anchor="ctr">
              <a:spAutoFit/>
            </a:bodyPr>
            <a:lstStyle>
              <a:lvl1pPr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95300" indent="-1905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20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0668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3716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8288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2860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7432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2004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bg1"/>
                  </a:solidFill>
                  <a:latin typeface="+mn-lt"/>
                  <a:cs typeface="+mn-ea"/>
                  <a:sym typeface="+mn-lt"/>
                </a:rPr>
                <a:t>拦截殴打他人索要财物</a:t>
              </a: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976289" y="4474825"/>
            <a:ext cx="812800" cy="951298"/>
            <a:chOff x="5867899" y="1683382"/>
            <a:chExt cx="505260" cy="591356"/>
          </a:xfrm>
        </p:grpSpPr>
        <p:grpSp>
          <p:nvGrpSpPr>
            <p:cNvPr id="66" name="组合 65"/>
            <p:cNvGrpSpPr/>
            <p:nvPr/>
          </p:nvGrpSpPr>
          <p:grpSpPr>
            <a:xfrm>
              <a:off x="5867899" y="1769478"/>
              <a:ext cx="505260" cy="505260"/>
              <a:chOff x="381000" y="3288606"/>
              <a:chExt cx="1524000" cy="1524000"/>
            </a:xfrm>
          </p:grpSpPr>
          <p:sp>
            <p:nvSpPr>
              <p:cNvPr id="68" name="矩形 67"/>
              <p:cNvSpPr/>
              <p:nvPr/>
            </p:nvSpPr>
            <p:spPr bwMode="auto">
              <a:xfrm>
                <a:off x="381000" y="3288606"/>
                <a:ext cx="1524000" cy="1524000"/>
              </a:xfrm>
              <a:prstGeom prst="rect">
                <a:avLst/>
              </a:prstGeom>
              <a:noFill/>
              <a:ln w="41275" cap="flat" cmpd="sng" algn="ctr">
                <a:solidFill>
                  <a:srgbClr val="E7380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/>
              <a:lstStyle>
                <a:defPPr>
                  <a:defRPr lang="zh-CN"/>
                </a:defPPr>
                <a:lvl1pPr marL="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60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565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165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765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67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3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59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5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8001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zh-CN" altLang="en-US" sz="2000" b="1" i="0" u="none" strike="noStrike" cap="none" normalizeH="0" baseline="0">
                  <a:ln>
                    <a:noFill/>
                  </a:ln>
                  <a:solidFill>
                    <a:srgbClr val="E7380E"/>
                  </a:solidFill>
                  <a:effectLst/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cxnSp>
            <p:nvCxnSpPr>
              <p:cNvPr id="69" name="直接连接符 68"/>
              <p:cNvCxnSpPr>
                <a:stCxn id="68" idx="0"/>
                <a:endCxn id="68" idx="2"/>
              </p:cNvCxnSpPr>
              <p:nvPr/>
            </p:nvCxnSpPr>
            <p:spPr bwMode="auto">
              <a:xfrm flipH="1">
                <a:off x="1143000" y="3288606"/>
                <a:ext cx="0" cy="152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0" name="直接连接符 69"/>
              <p:cNvCxnSpPr>
                <a:stCxn id="68" idx="1"/>
                <a:endCxn id="68" idx="3"/>
              </p:cNvCxnSpPr>
              <p:nvPr/>
            </p:nvCxnSpPr>
            <p:spPr bwMode="auto">
              <a:xfrm>
                <a:off x="381000" y="4050606"/>
                <a:ext cx="15240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1" name="直接连接符 70"/>
              <p:cNvCxnSpPr/>
              <p:nvPr/>
            </p:nvCxnSpPr>
            <p:spPr bwMode="auto">
              <a:xfrm>
                <a:off x="381000" y="3288606"/>
                <a:ext cx="1524000" cy="152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2" name="直接连接符 71"/>
              <p:cNvCxnSpPr/>
              <p:nvPr/>
            </p:nvCxnSpPr>
            <p:spPr bwMode="auto">
              <a:xfrm flipV="1">
                <a:off x="381000" y="3288606"/>
                <a:ext cx="1524000" cy="152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67" name="TextBox 48"/>
            <p:cNvSpPr txBox="1">
              <a:spLocks noChangeArrowheads="1"/>
            </p:cNvSpPr>
            <p:nvPr/>
          </p:nvSpPr>
          <p:spPr bwMode="auto">
            <a:xfrm>
              <a:off x="5891441" y="1683382"/>
              <a:ext cx="458176" cy="567568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1243" tIns="40621" rIns="81243" bIns="40621" anchor="ctr">
              <a:spAutoFit/>
            </a:bodyPr>
            <a:lstStyle>
              <a:lvl1pPr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95300" indent="-1905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20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0668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3716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8288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2860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7432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2004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zh-CN" altLang="en-US" sz="3600">
                  <a:latin typeface="+mn-lt"/>
                  <a:ea typeface="+mn-ea"/>
                  <a:cs typeface="+mn-ea"/>
                  <a:sym typeface="+mn-lt"/>
                </a:rPr>
                <a:t>叁</a:t>
              </a:r>
              <a:endParaRPr lang="en-US" altLang="zh-CN" sz="360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7680031" y="4662548"/>
            <a:ext cx="3352800" cy="586614"/>
            <a:chOff x="6544307" y="2569618"/>
            <a:chExt cx="7362989" cy="489060"/>
          </a:xfrm>
        </p:grpSpPr>
        <p:sp>
          <p:nvSpPr>
            <p:cNvPr id="74" name="圆角矩形 73"/>
            <p:cNvSpPr/>
            <p:nvPr/>
          </p:nvSpPr>
          <p:spPr>
            <a:xfrm>
              <a:off x="6544307" y="2633767"/>
              <a:ext cx="7362989" cy="424911"/>
            </a:xfrm>
            <a:prstGeom prst="roundRect">
              <a:avLst>
                <a:gd name="adj" fmla="val 0"/>
              </a:avLst>
            </a:prstGeom>
            <a:solidFill>
              <a:srgbClr val="582B36"/>
            </a:solidFill>
            <a:ln w="25400" cap="flat" cmpd="sng" algn="ctr">
              <a:noFill/>
              <a:prstDash val="solid"/>
            </a:ln>
            <a:effectLst>
              <a:reflection blurRad="6350" stA="52000" endA="300" endPos="35000" dir="5400000" sy="-100000" algn="bl" rotWithShape="0"/>
            </a:effectLst>
          </p:spPr>
          <p:txBody>
            <a:bodyPr anchor="ctr"/>
            <a:lstStyle>
              <a:defPPr>
                <a:defRPr lang="zh-CN"/>
              </a:defPPr>
              <a:lvl1pPr marL="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60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8565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165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7765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67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63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59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5530" algn="l" defTabSz="121856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 b="0" kern="0">
                <a:solidFill>
                  <a:schemeClr val="accent4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5" name="TextBox 51"/>
            <p:cNvSpPr txBox="1">
              <a:spLocks noChangeArrowheads="1"/>
            </p:cNvSpPr>
            <p:nvPr/>
          </p:nvSpPr>
          <p:spPr bwMode="auto">
            <a:xfrm flipH="1">
              <a:off x="7189704" y="2569618"/>
              <a:ext cx="6302264" cy="453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1243" tIns="40621" rIns="81243" bIns="40621" anchor="ctr">
              <a:spAutoFit/>
            </a:bodyPr>
            <a:lstStyle>
              <a:lvl1pPr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95300" indent="-1905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20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0668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3716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8288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2860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7432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2004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bg1"/>
                  </a:solidFill>
                  <a:latin typeface="+mn-lt"/>
                  <a:cs typeface="+mn-ea"/>
                  <a:sym typeface="+mn-lt"/>
                </a:rPr>
                <a:t>吸毒、注射毒品</a:t>
              </a: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6691289" y="4449426"/>
            <a:ext cx="812800" cy="951298"/>
            <a:chOff x="5867899" y="1683382"/>
            <a:chExt cx="505260" cy="591356"/>
          </a:xfrm>
        </p:grpSpPr>
        <p:grpSp>
          <p:nvGrpSpPr>
            <p:cNvPr id="77" name="组合 76"/>
            <p:cNvGrpSpPr/>
            <p:nvPr/>
          </p:nvGrpSpPr>
          <p:grpSpPr>
            <a:xfrm>
              <a:off x="5867899" y="1769478"/>
              <a:ext cx="505260" cy="505260"/>
              <a:chOff x="381000" y="3288606"/>
              <a:chExt cx="1524000" cy="1524000"/>
            </a:xfrm>
          </p:grpSpPr>
          <p:sp>
            <p:nvSpPr>
              <p:cNvPr id="79" name="矩形 78"/>
              <p:cNvSpPr/>
              <p:nvPr/>
            </p:nvSpPr>
            <p:spPr bwMode="auto">
              <a:xfrm>
                <a:off x="381000" y="3288606"/>
                <a:ext cx="1524000" cy="1524000"/>
              </a:xfrm>
              <a:prstGeom prst="rect">
                <a:avLst/>
              </a:prstGeom>
              <a:noFill/>
              <a:ln w="41275" cap="flat" cmpd="sng" algn="ctr">
                <a:solidFill>
                  <a:srgbClr val="E7380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/>
              <a:lstStyle>
                <a:defPPr>
                  <a:defRPr lang="zh-CN"/>
                </a:defPPr>
                <a:lvl1pPr marL="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0960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18565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828165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37765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0467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6563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2659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875530" algn="l" defTabSz="1218565" rtl="0" eaLnBrk="1" latinLnBrk="0" hangingPunct="1"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8001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zh-CN" altLang="en-US" sz="2000" b="1" i="0" u="none" strike="noStrike" cap="none" normalizeH="0" baseline="0">
                  <a:ln>
                    <a:noFill/>
                  </a:ln>
                  <a:solidFill>
                    <a:srgbClr val="E7380E"/>
                  </a:solidFill>
                  <a:effectLst/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cxnSp>
            <p:nvCxnSpPr>
              <p:cNvPr id="80" name="直接连接符 79"/>
              <p:cNvCxnSpPr>
                <a:stCxn id="79" idx="0"/>
                <a:endCxn id="79" idx="2"/>
              </p:cNvCxnSpPr>
              <p:nvPr/>
            </p:nvCxnSpPr>
            <p:spPr bwMode="auto">
              <a:xfrm flipH="1">
                <a:off x="1143000" y="3288606"/>
                <a:ext cx="0" cy="152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1" name="直接连接符 80"/>
              <p:cNvCxnSpPr>
                <a:stCxn id="79" idx="1"/>
                <a:endCxn id="79" idx="3"/>
              </p:cNvCxnSpPr>
              <p:nvPr/>
            </p:nvCxnSpPr>
            <p:spPr bwMode="auto">
              <a:xfrm>
                <a:off x="381000" y="4050606"/>
                <a:ext cx="15240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2" name="直接连接符 81"/>
              <p:cNvCxnSpPr/>
              <p:nvPr/>
            </p:nvCxnSpPr>
            <p:spPr bwMode="auto">
              <a:xfrm>
                <a:off x="381000" y="3288606"/>
                <a:ext cx="1524000" cy="152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3" name="直接连接符 82"/>
              <p:cNvCxnSpPr/>
              <p:nvPr/>
            </p:nvCxnSpPr>
            <p:spPr bwMode="auto">
              <a:xfrm flipV="1">
                <a:off x="381000" y="3288606"/>
                <a:ext cx="1524000" cy="1524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E7380E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78" name="TextBox 48"/>
            <p:cNvSpPr txBox="1">
              <a:spLocks noChangeArrowheads="1"/>
            </p:cNvSpPr>
            <p:nvPr/>
          </p:nvSpPr>
          <p:spPr bwMode="auto">
            <a:xfrm>
              <a:off x="5891441" y="1683382"/>
              <a:ext cx="458176" cy="567568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1243" tIns="40621" rIns="81243" bIns="40621" anchor="ctr">
              <a:spAutoFit/>
            </a:bodyPr>
            <a:lstStyle>
              <a:lvl1pPr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95300" indent="-1905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7620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0668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371600" indent="-152400" algn="l" defTabSz="609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8288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2860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7432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200400" indent="-152400" defTabSz="609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zh-CN" altLang="en-US" sz="3600">
                  <a:latin typeface="+mn-lt"/>
                  <a:ea typeface="+mn-ea"/>
                  <a:cs typeface="+mn-ea"/>
                  <a:sym typeface="+mn-lt"/>
                </a:rPr>
                <a:t>陆</a:t>
              </a:r>
              <a:endParaRPr lang="en-US" altLang="zh-CN" sz="360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07645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5029648" cy="7467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6177" y="6050281"/>
            <a:ext cx="8065824" cy="807720"/>
          </a:xfrm>
          <a:prstGeom prst="rect">
            <a:avLst/>
          </a:prstGeom>
        </p:spPr>
      </p:pic>
      <p:sp>
        <p:nvSpPr>
          <p:cNvPr id="6" name="标题 36865"/>
          <p:cNvSpPr>
            <a:spLocks noGrp="1"/>
          </p:cNvSpPr>
          <p:nvPr/>
        </p:nvSpPr>
        <p:spPr>
          <a:xfrm>
            <a:off x="1662129" y="778503"/>
            <a:ext cx="2864153" cy="592416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82B36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ea"/>
                <a:sym typeface="+mn-lt"/>
              </a:rPr>
              <a:t> 中度不良行为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726" y="451381"/>
            <a:ext cx="1072007" cy="934349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486888" y="1990862"/>
            <a:ext cx="8442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82B36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（一）旷课、夜不归宿；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82B36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（二）吸烟、酗酒；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82B36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（三）携带管制刀具；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82B36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（四）打架斗殴，辱骂他人；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9360" y="594360"/>
            <a:ext cx="47244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44384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5029648" cy="7467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6177" y="6050281"/>
            <a:ext cx="8065824" cy="807720"/>
          </a:xfrm>
          <a:prstGeom prst="rect">
            <a:avLst/>
          </a:prstGeom>
        </p:spPr>
      </p:pic>
      <p:sp>
        <p:nvSpPr>
          <p:cNvPr id="6" name="标题 36865"/>
          <p:cNvSpPr>
            <a:spLocks noGrp="1"/>
          </p:cNvSpPr>
          <p:nvPr/>
        </p:nvSpPr>
        <p:spPr>
          <a:xfrm>
            <a:off x="1662129" y="778503"/>
            <a:ext cx="2864153" cy="592416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zh-CN" altLang="en-US" sz="3200" b="1">
                <a:solidFill>
                  <a:srgbClr val="582B36"/>
                </a:solidFill>
                <a:latin typeface="+mn-lt"/>
                <a:ea typeface="+mn-ea"/>
                <a:cs typeface="+mn-ea"/>
                <a:sym typeface="+mn-lt"/>
              </a:rPr>
              <a:t> 中度不良行为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726" y="451381"/>
            <a:ext cx="1072007" cy="934349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304800" y="2462149"/>
            <a:ext cx="8442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582B36"/>
                </a:solidFill>
              </a:rPr>
              <a:t>（五）强行向他人索要财物；</a:t>
            </a: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582B36"/>
                </a:solidFill>
              </a:rPr>
              <a:t>（六）偷窃、故意损坏公共财物；</a:t>
            </a: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582B36"/>
                </a:solidFill>
              </a:rPr>
              <a:t>（七）参与赌博或者变相赌博；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9360" y="594360"/>
            <a:ext cx="47244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98010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5029648" cy="7467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6177" y="6050281"/>
            <a:ext cx="8065824" cy="807720"/>
          </a:xfrm>
          <a:prstGeom prst="rect">
            <a:avLst/>
          </a:prstGeom>
        </p:spPr>
      </p:pic>
      <p:sp>
        <p:nvSpPr>
          <p:cNvPr id="6" name="标题 36865"/>
          <p:cNvSpPr>
            <a:spLocks noGrp="1"/>
          </p:cNvSpPr>
          <p:nvPr/>
        </p:nvSpPr>
        <p:spPr>
          <a:xfrm>
            <a:off x="1662129" y="778503"/>
            <a:ext cx="2864153" cy="592416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582B36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ea"/>
                <a:sym typeface="+mn-lt"/>
              </a:rPr>
              <a:t> 中度不良行为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726" y="451381"/>
            <a:ext cx="1072007" cy="934349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795646" y="2250127"/>
            <a:ext cx="1040278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82B36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（八）观看收听色情、淫秽的音像制品读物等；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82B36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（九）进入法律、法规规定未成年人不适宜进入的营业性歌舞厅等场所；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82B36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（十）其它严重违背社会公德的不良行为。 </a:t>
            </a:r>
          </a:p>
        </p:txBody>
      </p:sp>
    </p:spTree>
    <p:extLst>
      <p:ext uri="{BB962C8B-B14F-4D97-AF65-F5344CB8AC3E}">
        <p14:creationId xmlns:p14="http://schemas.microsoft.com/office/powerpoint/2010/main" val="414546302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5029648" cy="7467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6177" y="6050281"/>
            <a:ext cx="8065824" cy="807720"/>
          </a:xfrm>
          <a:prstGeom prst="rect">
            <a:avLst/>
          </a:prstGeom>
        </p:spPr>
      </p:pic>
      <p:sp>
        <p:nvSpPr>
          <p:cNvPr id="6" name="标题 36865"/>
          <p:cNvSpPr>
            <a:spLocks noGrp="1"/>
          </p:cNvSpPr>
          <p:nvPr/>
        </p:nvSpPr>
        <p:spPr>
          <a:xfrm>
            <a:off x="1662129" y="778503"/>
            <a:ext cx="2193593" cy="592416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zh-CN" altLang="en-US" sz="3200" b="1">
                <a:solidFill>
                  <a:srgbClr val="582B36"/>
                </a:solidFill>
                <a:latin typeface="+mn-lt"/>
                <a:ea typeface="+mn-ea"/>
                <a:cs typeface="+mn-ea"/>
                <a:sym typeface="+mn-lt"/>
              </a:rPr>
              <a:t> 盗窃问题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726" y="451381"/>
            <a:ext cx="1072007" cy="934349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914400" y="1658440"/>
            <a:ext cx="105765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solidFill>
                  <a:srgbClr val="582B36"/>
                </a:solidFill>
              </a:rPr>
              <a:t>案例：２０</a:t>
            </a:r>
            <a:r>
              <a:rPr lang="en-US" altLang="zh-CN" sz="2000">
                <a:solidFill>
                  <a:srgbClr val="582B36"/>
                </a:solidFill>
              </a:rPr>
              <a:t>19</a:t>
            </a:r>
            <a:r>
              <a:rPr lang="zh-CN" altLang="en-US" sz="2000">
                <a:solidFill>
                  <a:srgbClr val="582B36"/>
                </a:solidFill>
              </a:rPr>
              <a:t>年６月，４名未成年人因盗窃被公安民警抓获。这４名学生长期混迹在市区电子游戏机室里，相互认识并结帮在一起，后为筹集玩游戏的费用，走上盗窃和抢夺的犯法道路，最终被民警抓获。</a:t>
            </a:r>
          </a:p>
          <a:p>
            <a:pPr>
              <a:lnSpc>
                <a:spcPct val="150000"/>
              </a:lnSpc>
            </a:pPr>
            <a:endParaRPr lang="zh-CN" altLang="en-US" sz="2000">
              <a:solidFill>
                <a:srgbClr val="582B36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2234" y="2627936"/>
            <a:ext cx="3749047" cy="374904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587" y="2627936"/>
            <a:ext cx="4480567" cy="448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9440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5029648" cy="7467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6177" y="6050281"/>
            <a:ext cx="8065824" cy="807720"/>
          </a:xfrm>
          <a:prstGeom prst="rect">
            <a:avLst/>
          </a:prstGeom>
        </p:spPr>
      </p:pic>
      <p:sp>
        <p:nvSpPr>
          <p:cNvPr id="6" name="标题 36865"/>
          <p:cNvSpPr>
            <a:spLocks noGrp="1"/>
          </p:cNvSpPr>
          <p:nvPr/>
        </p:nvSpPr>
        <p:spPr>
          <a:xfrm>
            <a:off x="1662129" y="778503"/>
            <a:ext cx="2178353" cy="592416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zh-CN" altLang="en-US" sz="3200" b="1">
                <a:solidFill>
                  <a:srgbClr val="582B36"/>
                </a:solidFill>
                <a:latin typeface="+mn-lt"/>
                <a:ea typeface="+mn-ea"/>
                <a:cs typeface="+mn-ea"/>
                <a:sym typeface="+mn-lt"/>
              </a:rPr>
              <a:t> 网络问题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726" y="451381"/>
            <a:ext cx="1072007" cy="934349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914400" y="1658441"/>
            <a:ext cx="4648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dirty="0">
                <a:solidFill>
                  <a:srgbClr val="582B36"/>
                </a:solidFill>
              </a:rPr>
              <a:t>案例：付某，男，某中学学生。该生于</a:t>
            </a:r>
            <a:r>
              <a:rPr lang="en-US" altLang="zh-CN" sz="2000" dirty="0">
                <a:solidFill>
                  <a:srgbClr val="582B36"/>
                </a:solidFill>
              </a:rPr>
              <a:t>2002</a:t>
            </a:r>
            <a:r>
              <a:rPr lang="zh-CN" altLang="en-US" sz="2000" dirty="0">
                <a:solidFill>
                  <a:srgbClr val="582B36"/>
                </a:solidFill>
              </a:rPr>
              <a:t>年</a:t>
            </a:r>
            <a:r>
              <a:rPr lang="en-US" altLang="zh-CN" sz="2000" dirty="0">
                <a:solidFill>
                  <a:srgbClr val="582B36"/>
                </a:solidFill>
              </a:rPr>
              <a:t>4</a:t>
            </a:r>
            <a:r>
              <a:rPr lang="zh-CN" altLang="en-US" sz="2000" dirty="0">
                <a:solidFill>
                  <a:srgbClr val="582B36"/>
                </a:solidFill>
              </a:rPr>
              <a:t>月</a:t>
            </a:r>
            <a:r>
              <a:rPr lang="en-US" altLang="zh-CN" sz="2000" dirty="0">
                <a:solidFill>
                  <a:srgbClr val="582B36"/>
                </a:solidFill>
              </a:rPr>
              <a:t>28</a:t>
            </a:r>
            <a:r>
              <a:rPr lang="zh-CN" altLang="en-US" sz="2000" dirty="0">
                <a:solidFill>
                  <a:srgbClr val="582B36"/>
                </a:solidFill>
              </a:rPr>
              <a:t>日晚在学生宿舍趁同学睡觉之机，见某同学的英语电子词典放在书架上，顿起贪念，“顺手牵羊”将其占为己有。</a:t>
            </a:r>
          </a:p>
        </p:txBody>
      </p:sp>
      <p:sp>
        <p:nvSpPr>
          <p:cNvPr id="10" name="矩形 9"/>
          <p:cNvSpPr/>
          <p:nvPr/>
        </p:nvSpPr>
        <p:spPr>
          <a:xfrm>
            <a:off x="914400" y="4812145"/>
            <a:ext cx="10576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b="1">
                <a:solidFill>
                  <a:srgbClr val="582B36"/>
                </a:solidFill>
              </a:rPr>
              <a:t>联系同学们在宿舍内出现的丢失财物的现象</a:t>
            </a:r>
            <a:r>
              <a:rPr lang="en-US" altLang="zh-CN" sz="2000" b="1">
                <a:solidFill>
                  <a:srgbClr val="582B36"/>
                </a:solidFill>
              </a:rPr>
              <a:t>----</a:t>
            </a:r>
            <a:r>
              <a:rPr lang="zh-CN" altLang="en-US" sz="2000" b="1">
                <a:solidFill>
                  <a:srgbClr val="582B36"/>
                </a:solidFill>
              </a:rPr>
              <a:t>其实这些都违反了法律的规定，都是犯罪行为。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5389" y="182881"/>
            <a:ext cx="5867400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893606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698</Words>
  <Application>Microsoft Office PowerPoint</Application>
  <PresentationFormat>宽屏</PresentationFormat>
  <Paragraphs>70</Paragraphs>
  <Slides>15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Meiryo</vt:lpstr>
      <vt:lpstr>迷你简粗宋</vt:lpstr>
      <vt:lpstr>宋体</vt:lpstr>
      <vt:lpstr>微软雅黑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2022-04-03T10:45:42Z</cp:lastPrinted>
  <dcterms:created xsi:type="dcterms:W3CDTF">2022-04-03T10:45:42Z</dcterms:created>
  <dcterms:modified xsi:type="dcterms:W3CDTF">2023-03-23T01:49:31Z</dcterms:modified>
</cp:coreProperties>
</file>