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27"/>
  </p:notesMasterIdLst>
  <p:sldIdLst>
    <p:sldId id="279" r:id="rId4"/>
    <p:sldId id="257" r:id="rId5"/>
    <p:sldId id="258" r:id="rId6"/>
    <p:sldId id="259" r:id="rId7"/>
    <p:sldId id="280" r:id="rId8"/>
    <p:sldId id="260" r:id="rId9"/>
    <p:sldId id="262" r:id="rId10"/>
    <p:sldId id="264" r:id="rId11"/>
    <p:sldId id="265" r:id="rId12"/>
    <p:sldId id="276" r:id="rId13"/>
    <p:sldId id="266" r:id="rId14"/>
    <p:sldId id="294" r:id="rId15"/>
    <p:sldId id="295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9" r:id="rId24"/>
    <p:sldId id="310" r:id="rId25"/>
    <p:sldId id="311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fld id="{150C9EE8-88C8-41CC-A455-5103269B044C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fld id="{ECB1BB08-EB84-4471-B002-01747F9407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176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阿里巴巴普惠体 Medium" panose="00020600040101010101" pitchFamily="18" charset="-122"/>
        <a:ea typeface="阿里巴巴普惠体 Medium" panose="00020600040101010101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阿里巴巴普惠体 Medium" panose="00020600040101010101" pitchFamily="18" charset="-122"/>
        <a:ea typeface="阿里巴巴普惠体 Medium" panose="00020600040101010101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阿里巴巴普惠体 Medium" panose="00020600040101010101" pitchFamily="18" charset="-122"/>
        <a:ea typeface="阿里巴巴普惠体 Medium" panose="00020600040101010101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阿里巴巴普惠体 Medium" panose="00020600040101010101" pitchFamily="18" charset="-122"/>
        <a:ea typeface="阿里巴巴普惠体 Medium" panose="00020600040101010101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阿里巴巴普惠体 Medium" panose="00020600040101010101" pitchFamily="18" charset="-122"/>
        <a:ea typeface="阿里巴巴普惠体 Medium" panose="00020600040101010101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1BB08-EB84-4471-B002-01747F94075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61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7254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B6FD14-A86F-4963-9EF2-05D2F3886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3A8D48-C72F-46C7-9748-E9EF8DA10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EC8D90-EDFA-4591-95AF-C064FD21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26F947-F334-4ED2-999D-FF0928B7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21A982-96D4-4069-AF2D-E3765F943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582960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D8957D-686F-46E6-A5B2-F9B844D0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EEB155-2D97-4B62-9900-FD0D9BAD2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0043F5-D39E-461C-84B5-CB1412C3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BACCE1-2BA3-4576-930E-777411BE8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02826D-423B-452D-8DFB-518A1E51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169806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19499F-038D-41F3-BFA5-636EF4274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2788BF-4C6C-43C7-A96D-495C26C34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5F3A7B-3FE1-43EF-8928-9D0CC6DE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D8E835-6BFE-4E38-A3E4-9982CF2BC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BC8BFA-3F06-42CB-AFFA-0A8A1274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2567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879035"/>
      </p:ext>
    </p:extLst>
  </p:cSld>
  <p:clrMapOvr>
    <a:masterClrMapping/>
  </p:clrMapOvr>
  <p:transition spd="slow" advTm="3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CB6FD14-A86F-4963-9EF2-05D2F3886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43A8D48-C72F-46C7-9748-E9EF8DA10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EC8D90-EDFA-4591-95AF-C064FD21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26F947-F334-4ED2-999D-FF0928B7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21A982-96D4-4069-AF2D-E3765F943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58910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0F88D6-9825-4D42-BC4A-5E0EDE39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DFF93E-A469-468A-BED1-4B909345B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64E7A0-133D-44FB-9183-7A782A3DE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7A7503-1C41-44C3-858B-A1ECBE0B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DF2126-8470-4A08-8A0B-E4A498951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05251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C2AA90-919A-4133-93CC-F962C90B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C44BF3-0B3A-40E3-9F24-66B95E670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9DD8D7-5362-43BE-A679-12DD4A66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9FAFE3-BEC6-40B2-99BC-9E530370F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3F9156-AEAE-4D52-8FF3-511C4E500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2805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0EAF84-1B23-4B63-AD59-286CFCCC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C657CB-BFD5-4697-ABA7-E94F02F8A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6EB6A1-2703-47C7-AF64-4D6AF9754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55F5A5-6311-4928-82DB-B4AB677D1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9DE163-6642-4038-A085-7CD10233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097561-CD9D-4F9D-B6E8-E0031FA6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9270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A80EA1-618A-413B-9D65-195A95ED4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3B5C2F-6EDE-4B41-9DCF-14BA1E278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D5E0AF-7C16-4290-85EF-697761015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6CF968-FB05-45FB-9A45-F0C1348B1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EB7CBB-0609-41D1-8E3C-5F66671B7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EE85E1-33C5-4A9B-AC9E-59AE864C0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62CF1B4-630D-4771-ABBC-84F403D2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49DD4B-57C5-4112-B409-CC638119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569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B9C3DF-D0CB-4A5B-8DA4-EB5E7EABE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6C6DDF-4D93-4B58-9508-4A3C4DDE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AFB7EE-C914-4213-A36A-C990294F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8E375B-0958-4433-9890-37CEC266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5905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A4D397-F0CF-4993-9DD4-CCB8FDBA8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517D2F-A477-4088-B500-4F4CA2E8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DB4F52-B67C-454E-A381-12BF7572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平行四边形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44FBDB-7D3F-473F-A0A9-26F041D0EC1C}"/>
              </a:ext>
            </a:extLst>
          </p:cNvPr>
          <p:cNvSpPr/>
          <p:nvPr userDrawn="1"/>
        </p:nvSpPr>
        <p:spPr>
          <a:xfrm>
            <a:off x="-137160" y="274320"/>
            <a:ext cx="658368" cy="495014"/>
          </a:xfrm>
          <a:prstGeom prst="parallelogram">
            <a:avLst/>
          </a:prstGeom>
          <a:solidFill>
            <a:srgbClr val="359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6" name="平行四边形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1BF4F4-CB75-42CB-A3AE-92724E409258}"/>
              </a:ext>
            </a:extLst>
          </p:cNvPr>
          <p:cNvSpPr/>
          <p:nvPr userDrawn="1"/>
        </p:nvSpPr>
        <p:spPr>
          <a:xfrm>
            <a:off x="438912" y="274320"/>
            <a:ext cx="155448" cy="495014"/>
          </a:xfrm>
          <a:prstGeom prst="parallelogram">
            <a:avLst>
              <a:gd name="adj" fmla="val 78125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27078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0F88D6-9825-4D42-BC4A-5E0EDE39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DFF93E-A469-468A-BED1-4B909345B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864E7A0-133D-44FB-9183-7A782A3DE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A7A7503-1C41-44C3-858B-A1ECBE0B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DF2126-8470-4A08-8A0B-E4A498951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74055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8CE5B48-B0C0-4C4C-8974-CD0F23BF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CC89F8-B949-4343-B62A-3F7FDB035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AB2CCB-FA5C-4BCE-B463-52F98EA5E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AA1F9C-10CF-4112-8B09-5CEAD8ED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A5961E-9C90-49CD-B830-25D86D3B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6A6D13-B4F9-46F8-831E-010C0416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6891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07218A4-6530-47B8-94D9-2C843CB4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C6031D-75EC-44A9-B88E-943B14B34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1A1DFA-8157-49B3-A476-2B7F7AA0D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01E26F-41DD-4EC3-A251-E5B8A87D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4C8A4B-9EAC-4208-9E8D-96D358C5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1EE937-44B3-4EF4-A7C3-E6D3AC22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962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ED8957D-686F-46E6-A5B2-F9B844D0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EEB155-2D97-4B62-9900-FD0D9BAD2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10043F5-D39E-461C-84B5-CB1412C3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BACCE1-2BA3-4576-930E-777411BE8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02826D-423B-452D-8DFB-518A1E51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1824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19499F-038D-41F3-BFA5-636EF4274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2788BF-4C6C-43C7-A96D-495C26C34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5F3A7B-3FE1-43EF-8928-9D0CC6DE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D8E835-6BFE-4E38-A3E4-9982CF2BC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4BC8BFA-3F06-42CB-AFFA-0A8A1274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94602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111134"/>
      </p:ext>
    </p:extLst>
  </p:cSld>
  <p:clrMapOvr>
    <a:masterClrMapping/>
  </p:clrMapOvr>
  <p:transition spd="slow" advTm="3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947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19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1804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674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FC2AA90-919A-4133-93CC-F962C90B8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5C44BF3-0B3A-40E3-9F24-66B95E670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9DD8D7-5362-43BE-A679-12DD4A66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9FAFE3-BEC6-40B2-99BC-9E530370F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3F9156-AEAE-4D52-8FF3-511C4E500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79572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589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695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826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1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9606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81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0EAF84-1B23-4B63-AD59-286CFCCC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BC657CB-BFD5-4697-ABA7-E94F02F8A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6EB6A1-2703-47C7-AF64-4D6AF9754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A55F5A5-6311-4928-82DB-B4AB677D1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9DE163-6642-4038-A085-7CD10233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097561-CD9D-4F9D-B6E8-E0031FA6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6217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A80EA1-618A-413B-9D65-195A95ED4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3B5C2F-6EDE-4B41-9DCF-14BA1E278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D5E0AF-7C16-4290-85EF-697761015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6CF968-FB05-45FB-9A45-F0C1348B1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EEB7CBB-0609-41D1-8E3C-5F66671B7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0EE85E1-33C5-4A9B-AC9E-59AE864C0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62CF1B4-630D-4771-ABBC-84F403D2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49DD4B-57C5-4112-B409-CC638119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5154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EB9C3DF-D0CB-4A5B-8DA4-EB5E7EABE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6C6DDF-4D93-4B58-9508-4A3C4DDE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AFB7EE-C914-4213-A36A-C990294F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8E375B-0958-4433-9890-37CEC266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6792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A4D397-F0CF-4993-9DD4-CCB8FDBA8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517D2F-A477-4088-B500-4F4CA2E8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DB4F52-B67C-454E-A381-12BF7572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平行四边形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44FBDB-7D3F-473F-A0A9-26F041D0EC1C}"/>
              </a:ext>
            </a:extLst>
          </p:cNvPr>
          <p:cNvSpPr/>
          <p:nvPr userDrawn="1"/>
        </p:nvSpPr>
        <p:spPr>
          <a:xfrm>
            <a:off x="-137160" y="274320"/>
            <a:ext cx="658368" cy="495014"/>
          </a:xfrm>
          <a:prstGeom prst="parallelogram">
            <a:avLst/>
          </a:prstGeom>
          <a:solidFill>
            <a:srgbClr val="359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6" name="平行四边形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1BF4F4-CB75-42CB-A3AE-92724E409258}"/>
              </a:ext>
            </a:extLst>
          </p:cNvPr>
          <p:cNvSpPr/>
          <p:nvPr userDrawn="1"/>
        </p:nvSpPr>
        <p:spPr>
          <a:xfrm>
            <a:off x="438912" y="274320"/>
            <a:ext cx="155448" cy="495014"/>
          </a:xfrm>
          <a:prstGeom prst="parallelogram">
            <a:avLst>
              <a:gd name="adj" fmla="val 78125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217352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8CE5B48-B0C0-4C4C-8974-CD0F23BF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CC89F8-B949-4343-B62A-3F7FDB035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AB2CCB-FA5C-4BCE-B463-52F98EA5E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AA1F9C-10CF-4112-8B09-5CEAD8ED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A5961E-9C90-49CD-B830-25D86D3B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6A6D13-B4F9-46F8-831E-010C0416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8193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07218A4-6530-47B8-94D9-2C843CB4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C6031D-75EC-44A9-B88E-943B14B34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1A1DFA-8157-49B3-A476-2B7F7AA0D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01E26F-41DD-4EC3-A251-E5B8A87D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4C8A4B-9EAC-4208-9E8D-96D358C5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91EE937-44B3-4EF4-A7C3-E6D3AC22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0618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738687-8BAD-4095-B709-36C6AB11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B6BDF8E-56FC-4572-AE01-1E46C1A61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CA5D2E-413E-48C4-A7C7-BC578C0CB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fld id="{DA9438F2-368D-4281-9C12-A89E01411D25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582063-07AD-4607-91CD-8D4D8CED0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D578BD-8570-4519-9AF4-1DCAD47C1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fld id="{7387F41A-9164-4657-A437-22FDAAE7ED6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44891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738687-8BAD-4095-B709-36C6AB11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B6BDF8E-56FC-4572-AE01-1E46C1A61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CA5D2E-413E-48C4-A7C7-BC578C0CB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fld id="{DA9438F2-368D-4281-9C12-A89E01411D2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582063-07AD-4607-91CD-8D4D8CED0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D578BD-8570-4519-9AF4-1DCAD47C1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defRPr>
            </a:lvl1pPr>
          </a:lstStyle>
          <a:p>
            <a:fld id="{7387F41A-9164-4657-A437-22FDAAE7ED6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829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阿里巴巴普惠体 Medium" panose="00020600040101010101" pitchFamily="18" charset="-122"/>
          <a:ea typeface="阿里巴巴普惠体 Medium" panose="00020600040101010101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C89741-3C49-4700-A7A7-427CC01B4A9F}"/>
              </a:ext>
            </a:extLst>
          </p:cNvPr>
          <p:cNvSpPr txBox="1"/>
          <p:nvPr/>
        </p:nvSpPr>
        <p:spPr>
          <a:xfrm>
            <a:off x="1959174" y="1536840"/>
            <a:ext cx="8273653" cy="3187560"/>
          </a:xfrm>
          <a:prstGeom prst="rect">
            <a:avLst/>
          </a:prstGeom>
          <a:solidFill>
            <a:srgbClr val="368F9A">
              <a:alpha val="87000"/>
            </a:srgb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456825" y="1932806"/>
            <a:ext cx="7411341" cy="2369301"/>
            <a:chOff x="2456825" y="1932806"/>
            <a:chExt cx="7411341" cy="2369301"/>
          </a:xfrm>
        </p:grpSpPr>
        <p:sp>
          <p:nvSpPr>
            <p:cNvPr id="10" name="TOP-PPT-6-1"/>
            <p:cNvSpPr/>
            <p:nvPr/>
          </p:nvSpPr>
          <p:spPr>
            <a:xfrm flipH="1">
              <a:off x="2456825" y="1932806"/>
              <a:ext cx="7278350" cy="12464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75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食物中毒怎么办？</a:t>
              </a:r>
            </a:p>
          </p:txBody>
        </p:sp>
        <p:sp>
          <p:nvSpPr>
            <p:cNvPr id="11" name="TOP-PPT-6-2"/>
            <p:cNvSpPr/>
            <p:nvPr/>
          </p:nvSpPr>
          <p:spPr>
            <a:xfrm flipH="1">
              <a:off x="5990181" y="3840442"/>
              <a:ext cx="387798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中小学生</a:t>
              </a:r>
              <a:r>
                <a:rPr lang="zh-CN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安全教育主题班会</a:t>
              </a:r>
            </a:p>
          </p:txBody>
        </p:sp>
      </p:grpSp>
    </p:spTree>
  </p:cSld>
  <p:clrMapOvr>
    <a:masterClrMapping/>
  </p:clrMapOvr>
  <p:transition spd="slow" advTm="3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54" name="TOP-PPT-4"/>
          <p:cNvSpPr txBox="1"/>
          <p:nvPr/>
        </p:nvSpPr>
        <p:spPr>
          <a:xfrm rot="20046648">
            <a:off x="3243317" y="3477653"/>
            <a:ext cx="2031325" cy="425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en-US" sz="2400" kern="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标题文字添加</a:t>
            </a:r>
            <a:endParaRPr lang="en-GB" altLang="zh-CN" sz="2400" kern="0">
              <a:solidFill>
                <a:schemeClr val="bg1"/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55" name="TOP-PPT-5"/>
          <p:cNvSpPr txBox="1"/>
          <p:nvPr/>
        </p:nvSpPr>
        <p:spPr>
          <a:xfrm rot="20046648">
            <a:off x="7145249" y="3601944"/>
            <a:ext cx="2031325" cy="425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en-US" sz="2400" kern="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标题文字添加</a:t>
            </a:r>
            <a:endParaRPr lang="en-GB" altLang="zh-CN" sz="2400" kern="0">
              <a:solidFill>
                <a:schemeClr val="bg1"/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13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A6D2B2-56EF-45D6-BCDA-EE71C1CBEA0E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食物中毒的预防措施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1116422" y="1118477"/>
            <a:ext cx="9959157" cy="4621047"/>
            <a:chOff x="1498982" y="1446096"/>
            <a:chExt cx="9959157" cy="4621047"/>
          </a:xfrm>
        </p:grpSpPr>
        <p:grpSp>
          <p:nvGrpSpPr>
            <p:cNvPr id="15" name="组合 14"/>
            <p:cNvGrpSpPr/>
            <p:nvPr/>
          </p:nvGrpSpPr>
          <p:grpSpPr>
            <a:xfrm>
              <a:off x="1498982" y="1446096"/>
              <a:ext cx="4587003" cy="4621047"/>
              <a:chOff x="7523264" y="1446098"/>
              <a:chExt cx="4587003" cy="4621047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917" t="29965" r="22693" b="16634"/>
              <a:stretch>
                <a:fillRect/>
              </a:stretch>
            </p:blipFill>
            <p:spPr>
              <a:xfrm rot="20135292">
                <a:off x="7523264" y="1446098"/>
                <a:ext cx="4587003" cy="4621047"/>
              </a:xfrm>
              <a:prstGeom prst="rect">
                <a:avLst/>
              </a:prstGeom>
            </p:spPr>
          </p:pic>
          <p:sp>
            <p:nvSpPr>
              <p:cNvPr id="22" name="TOP-PPT-3-1"/>
              <p:cNvSpPr txBox="1"/>
              <p:nvPr/>
            </p:nvSpPr>
            <p:spPr>
              <a:xfrm>
                <a:off x="8259569" y="3027416"/>
                <a:ext cx="3064924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lnSpc>
                    <a:spcPct val="130000"/>
                  </a:lnSpc>
                </a:pPr>
                <a:r>
                  <a:rPr lang="zh-CN" altLang="en-US" sz="200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不追求食用奇特怪异的动植物，因为其食用成分不明，易发生中毒现象且不好救治。</a:t>
                </a:r>
              </a:p>
            </p:txBody>
          </p:sp>
          <p:sp>
            <p:nvSpPr>
              <p:cNvPr id="23" name="TOP-PPT-3"/>
              <p:cNvSpPr>
                <a:spLocks noChangeAspect="1"/>
              </p:cNvSpPr>
              <p:nvPr/>
            </p:nvSpPr>
            <p:spPr>
              <a:xfrm>
                <a:off x="9394811" y="2210401"/>
                <a:ext cx="724682" cy="724682"/>
              </a:xfrm>
              <a:prstGeom prst="ellipse">
                <a:avLst/>
              </a:prstGeom>
              <a:solidFill>
                <a:srgbClr val="404040"/>
              </a:solidFill>
              <a:ln w="571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+mn-ea"/>
                  <a:sym typeface="+mn-lt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9454405" y="2336457"/>
                <a:ext cx="6752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03</a:t>
                </a:r>
                <a:endParaRPr lang="zh-CN" altLang="en-US" sz="28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871136" y="1446096"/>
              <a:ext cx="4587003" cy="4621047"/>
              <a:chOff x="7523264" y="1446098"/>
              <a:chExt cx="4587003" cy="4621047"/>
            </a:xfrm>
          </p:grpSpPr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917" t="29965" r="22693" b="16634"/>
              <a:stretch>
                <a:fillRect/>
              </a:stretch>
            </p:blipFill>
            <p:spPr>
              <a:xfrm rot="20135292">
                <a:off x="7523264" y="1446098"/>
                <a:ext cx="4587003" cy="4621047"/>
              </a:xfrm>
              <a:prstGeom prst="rect">
                <a:avLst/>
              </a:prstGeom>
            </p:spPr>
          </p:pic>
          <p:sp>
            <p:nvSpPr>
              <p:cNvPr id="18" name="TOP-PPT-3-1"/>
              <p:cNvSpPr txBox="1"/>
              <p:nvPr/>
            </p:nvSpPr>
            <p:spPr>
              <a:xfrm>
                <a:off x="8259569" y="3027416"/>
                <a:ext cx="3064924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lnSpc>
                    <a:spcPct val="130000"/>
                  </a:lnSpc>
                </a:pPr>
                <a:r>
                  <a:rPr lang="zh-CN" altLang="en-US" sz="200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不要在无证、无照的小摊贩处购买食品。购买食品时要查看生产厂家、生产日期、日期保质期等。</a:t>
                </a:r>
              </a:p>
            </p:txBody>
          </p:sp>
          <p:sp>
            <p:nvSpPr>
              <p:cNvPr id="19" name="TOP-PPT-3"/>
              <p:cNvSpPr>
                <a:spLocks noChangeAspect="1"/>
              </p:cNvSpPr>
              <p:nvPr/>
            </p:nvSpPr>
            <p:spPr>
              <a:xfrm>
                <a:off x="9394811" y="2210401"/>
                <a:ext cx="724682" cy="724682"/>
              </a:xfrm>
              <a:prstGeom prst="ellipse">
                <a:avLst/>
              </a:prstGeom>
              <a:solidFill>
                <a:srgbClr val="404040"/>
              </a:solidFill>
              <a:ln w="571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+mn-ea"/>
                  <a:sym typeface="+mn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9454405" y="2336457"/>
                <a:ext cx="6752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04</a:t>
                </a:r>
                <a:endParaRPr lang="zh-CN" altLang="en-US" sz="28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</p:grpSp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69086" y="5000962"/>
            <a:ext cx="2641438" cy="1479884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11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A6D2B2-56EF-45D6-BCDA-EE71C1CBEA0E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食物中毒的预防措施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116422" y="1118477"/>
            <a:ext cx="9959157" cy="4621047"/>
            <a:chOff x="1498982" y="1446096"/>
            <a:chExt cx="9959157" cy="4621047"/>
          </a:xfrm>
        </p:grpSpPr>
        <p:grpSp>
          <p:nvGrpSpPr>
            <p:cNvPr id="12" name="组合 11"/>
            <p:cNvGrpSpPr/>
            <p:nvPr/>
          </p:nvGrpSpPr>
          <p:grpSpPr>
            <a:xfrm>
              <a:off x="1498982" y="1446096"/>
              <a:ext cx="4587003" cy="4621047"/>
              <a:chOff x="7523264" y="1446098"/>
              <a:chExt cx="4587003" cy="4621047"/>
            </a:xfrm>
          </p:grpSpPr>
          <p:pic>
            <p:nvPicPr>
              <p:cNvPr id="2" name="图片 1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917" t="29965" r="22693" b="16634"/>
              <a:stretch>
                <a:fillRect/>
              </a:stretch>
            </p:blipFill>
            <p:spPr>
              <a:xfrm rot="20135292">
                <a:off x="7523264" y="1446098"/>
                <a:ext cx="4587003" cy="4621047"/>
              </a:xfrm>
              <a:prstGeom prst="rect">
                <a:avLst/>
              </a:prstGeom>
            </p:spPr>
          </p:pic>
          <p:sp>
            <p:nvSpPr>
              <p:cNvPr id="37" name="TOP-PPT-3-1"/>
              <p:cNvSpPr txBox="1"/>
              <p:nvPr/>
            </p:nvSpPr>
            <p:spPr>
              <a:xfrm>
                <a:off x="8259569" y="3027416"/>
                <a:ext cx="3064924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lnSpc>
                    <a:spcPct val="130000"/>
                  </a:lnSpc>
                </a:pPr>
                <a:r>
                  <a:rPr lang="zh-CN" altLang="en-US" sz="200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愼食蘑菇。蘑菇营养富但有毒的品种对人体危害极大即便在缺少食物的情况下，也不能冒险食用。生活中应从正规的市场选购。 </a:t>
                </a:r>
              </a:p>
            </p:txBody>
          </p:sp>
          <p:sp>
            <p:nvSpPr>
              <p:cNvPr id="6" name="TOP-PPT-3"/>
              <p:cNvSpPr>
                <a:spLocks noChangeAspect="1"/>
              </p:cNvSpPr>
              <p:nvPr/>
            </p:nvSpPr>
            <p:spPr>
              <a:xfrm>
                <a:off x="9394811" y="2210401"/>
                <a:ext cx="724682" cy="724682"/>
              </a:xfrm>
              <a:prstGeom prst="ellipse">
                <a:avLst/>
              </a:prstGeom>
              <a:solidFill>
                <a:srgbClr val="404040"/>
              </a:solidFill>
              <a:ln w="571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+mn-ea"/>
                  <a:sym typeface="+mn-lt"/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9454405" y="2336457"/>
                <a:ext cx="6752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05</a:t>
                </a:r>
                <a:endParaRPr lang="zh-CN" altLang="en-US" sz="28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871136" y="1446096"/>
              <a:ext cx="4587003" cy="4621047"/>
              <a:chOff x="7523264" y="1446098"/>
              <a:chExt cx="4587003" cy="4621047"/>
            </a:xfrm>
          </p:grpSpPr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25917" t="29965" r="22693" b="16634"/>
              <a:stretch>
                <a:fillRect/>
              </a:stretch>
            </p:blipFill>
            <p:spPr>
              <a:xfrm rot="20135292">
                <a:off x="7523264" y="1446098"/>
                <a:ext cx="4587003" cy="4621047"/>
              </a:xfrm>
              <a:prstGeom prst="rect">
                <a:avLst/>
              </a:prstGeom>
            </p:spPr>
          </p:pic>
          <p:sp>
            <p:nvSpPr>
              <p:cNvPr id="18" name="TOP-PPT-3-1"/>
              <p:cNvSpPr txBox="1"/>
              <p:nvPr/>
            </p:nvSpPr>
            <p:spPr>
              <a:xfrm>
                <a:off x="8259569" y="3027416"/>
                <a:ext cx="3064924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lnSpc>
                    <a:spcPct val="130000"/>
                  </a:lnSpc>
                </a:pPr>
                <a:r>
                  <a:rPr lang="zh-CN" altLang="en-US" sz="200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药物与食品应分开存，放以免误食治毒。农药应放在安全的地方。 </a:t>
                </a:r>
              </a:p>
            </p:txBody>
          </p:sp>
          <p:sp>
            <p:nvSpPr>
              <p:cNvPr id="19" name="TOP-PPT-3"/>
              <p:cNvSpPr>
                <a:spLocks noChangeAspect="1"/>
              </p:cNvSpPr>
              <p:nvPr/>
            </p:nvSpPr>
            <p:spPr>
              <a:xfrm>
                <a:off x="9394811" y="2210401"/>
                <a:ext cx="724682" cy="724682"/>
              </a:xfrm>
              <a:prstGeom prst="ellipse">
                <a:avLst/>
              </a:prstGeom>
              <a:solidFill>
                <a:srgbClr val="404040"/>
              </a:solidFill>
              <a:ln w="571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+mn-ea"/>
                  <a:sym typeface="+mn-lt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9454405" y="2336457"/>
                <a:ext cx="67524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800" b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06</a:t>
                </a:r>
                <a:endParaRPr lang="zh-CN" altLang="en-US" sz="28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69086" y="5000962"/>
            <a:ext cx="2641438" cy="1479884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A088C-39F3-458D-8007-DEEBE1BB97DE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如何有效处置食品中毒事件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B3C9EE8-30F0-473B-BDD9-2BE85C18A71F}"/>
              </a:ext>
            </a:extLst>
          </p:cNvPr>
          <p:cNvGrpSpPr/>
          <p:nvPr/>
        </p:nvGrpSpPr>
        <p:grpSpPr>
          <a:xfrm>
            <a:off x="2438949" y="1690830"/>
            <a:ext cx="7314101" cy="3741397"/>
            <a:chOff x="2438950" y="1654971"/>
            <a:chExt cx="7314101" cy="3741397"/>
          </a:xfrm>
        </p:grpSpPr>
        <p:sp>
          <p:nvSpPr>
            <p:cNvPr id="65" name="矩形 6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C6F5158-4398-4B07-AE01-0C5D97FC1ABE}"/>
                </a:ext>
              </a:extLst>
            </p:cNvPr>
            <p:cNvSpPr/>
            <p:nvPr/>
          </p:nvSpPr>
          <p:spPr>
            <a:xfrm rot="16200000">
              <a:off x="4836750" y="3831644"/>
              <a:ext cx="1328322" cy="179854"/>
            </a:xfrm>
            <a:prstGeom prst="rect">
              <a:avLst/>
            </a:prstGeom>
            <a:solidFill>
              <a:srgbClr val="359FA3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66" name="矩形 6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A4B76A2-51D4-4253-B93E-F979FD730B57}"/>
                </a:ext>
              </a:extLst>
            </p:cNvPr>
            <p:cNvSpPr/>
            <p:nvPr/>
          </p:nvSpPr>
          <p:spPr>
            <a:xfrm rot="16200000">
              <a:off x="4836751" y="2495431"/>
              <a:ext cx="1328322" cy="179854"/>
            </a:xfrm>
            <a:prstGeom prst="rect">
              <a:avLst/>
            </a:prstGeom>
            <a:solidFill>
              <a:srgbClr val="359FA3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68" name="矩形 6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5CC2F4-4319-4FA1-A172-8CB81D1AD90F}"/>
                </a:ext>
              </a:extLst>
            </p:cNvPr>
            <p:cNvSpPr/>
            <p:nvPr/>
          </p:nvSpPr>
          <p:spPr>
            <a:xfrm>
              <a:off x="2847481" y="4509506"/>
              <a:ext cx="2649005" cy="160345"/>
            </a:xfrm>
            <a:prstGeom prst="rect">
              <a:avLst/>
            </a:prstGeom>
            <a:solidFill>
              <a:srgbClr val="359FA3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70" name="矩形 6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DC0224-2084-47BD-BD2D-5CFC0ACB0893}"/>
                </a:ext>
              </a:extLst>
            </p:cNvPr>
            <p:cNvSpPr/>
            <p:nvPr/>
          </p:nvSpPr>
          <p:spPr>
            <a:xfrm rot="5400000">
              <a:off x="2178895" y="3831912"/>
              <a:ext cx="1328322" cy="179854"/>
            </a:xfrm>
            <a:prstGeom prst="rect">
              <a:avLst/>
            </a:prstGeom>
            <a:solidFill>
              <a:srgbClr val="359FA3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71" name="矩形 7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CDCCF4-CC7F-4AB4-A98F-DEEC3DD4FADF}"/>
                </a:ext>
              </a:extLst>
            </p:cNvPr>
            <p:cNvSpPr/>
            <p:nvPr/>
          </p:nvSpPr>
          <p:spPr>
            <a:xfrm rot="5400000">
              <a:off x="2178895" y="2495700"/>
              <a:ext cx="1328322" cy="179854"/>
            </a:xfrm>
            <a:prstGeom prst="rect">
              <a:avLst/>
            </a:prstGeom>
            <a:solidFill>
              <a:srgbClr val="359FA3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72" name="矩形 7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B72036-64B3-4150-8139-4636864AA718}"/>
                </a:ext>
              </a:extLst>
            </p:cNvPr>
            <p:cNvSpPr/>
            <p:nvPr/>
          </p:nvSpPr>
          <p:spPr>
            <a:xfrm>
              <a:off x="5505337" y="1837347"/>
              <a:ext cx="2649005" cy="160345"/>
            </a:xfrm>
            <a:prstGeom prst="rect">
              <a:avLst/>
            </a:prstGeom>
            <a:solidFill>
              <a:srgbClr val="359FA3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5" name="矩形 1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556C77-F45D-4226-B9B2-C18FAE05A330}"/>
                </a:ext>
              </a:extLst>
            </p:cNvPr>
            <p:cNvSpPr/>
            <p:nvPr/>
          </p:nvSpPr>
          <p:spPr>
            <a:xfrm rot="5400000">
              <a:off x="2178894" y="2495431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918DF1-F491-416B-9425-2DB29617CD72}"/>
                </a:ext>
              </a:extLst>
            </p:cNvPr>
            <p:cNvSpPr/>
            <p:nvPr/>
          </p:nvSpPr>
          <p:spPr>
            <a:xfrm>
              <a:off x="2438950" y="1654971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139BBF-7FAA-4357-8CB2-19490F87AC2B}"/>
                </a:ext>
              </a:extLst>
            </p:cNvPr>
            <p:cNvSpPr/>
            <p:nvPr/>
          </p:nvSpPr>
          <p:spPr>
            <a:xfrm rot="5400000">
              <a:off x="2178894" y="3831644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AB5B5A-E21D-4EFD-86C0-A0C2D626B8AB}"/>
                </a:ext>
              </a:extLst>
            </p:cNvPr>
            <p:cNvSpPr/>
            <p:nvPr/>
          </p:nvSpPr>
          <p:spPr>
            <a:xfrm>
              <a:off x="2438950" y="2991185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759094-8D50-41E3-B561-7C6FC4B63F21}"/>
                </a:ext>
              </a:extLst>
            </p:cNvPr>
            <p:cNvSpPr/>
            <p:nvPr/>
          </p:nvSpPr>
          <p:spPr>
            <a:xfrm>
              <a:off x="2847479" y="4509505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D7EE92E-0F04-4660-BCE1-3DBFC9940A47}"/>
                </a:ext>
              </a:extLst>
            </p:cNvPr>
            <p:cNvSpPr/>
            <p:nvPr/>
          </p:nvSpPr>
          <p:spPr>
            <a:xfrm>
              <a:off x="2438950" y="4327398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04D4F3-2D1E-4251-B950-7EBA3AEEAE34}"/>
                </a:ext>
              </a:extLst>
            </p:cNvPr>
            <p:cNvSpPr/>
            <p:nvPr/>
          </p:nvSpPr>
          <p:spPr>
            <a:xfrm rot="16200000">
              <a:off x="4836749" y="3831644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41F84E-E92F-4BF1-A879-34A7559FE8B0}"/>
                </a:ext>
              </a:extLst>
            </p:cNvPr>
            <p:cNvSpPr/>
            <p:nvPr/>
          </p:nvSpPr>
          <p:spPr>
            <a:xfrm>
              <a:off x="5096807" y="4327398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0FC475B-DEE7-44F7-899D-F761084994A5}"/>
                </a:ext>
              </a:extLst>
            </p:cNvPr>
            <p:cNvSpPr/>
            <p:nvPr/>
          </p:nvSpPr>
          <p:spPr>
            <a:xfrm rot="16200000">
              <a:off x="4836749" y="2495431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984DE2-6FC6-4980-832C-4D4E165840A1}"/>
                </a:ext>
              </a:extLst>
            </p:cNvPr>
            <p:cNvSpPr/>
            <p:nvPr/>
          </p:nvSpPr>
          <p:spPr>
            <a:xfrm>
              <a:off x="5096807" y="2991185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EC73B4-FF69-4BFC-B047-32D7D2A845F6}"/>
                </a:ext>
              </a:extLst>
            </p:cNvPr>
            <p:cNvSpPr/>
            <p:nvPr/>
          </p:nvSpPr>
          <p:spPr>
            <a:xfrm>
              <a:off x="5505335" y="1837078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497B02-CF5E-4BEC-B240-A2CEA0CE8741}"/>
                </a:ext>
              </a:extLst>
            </p:cNvPr>
            <p:cNvSpPr/>
            <p:nvPr/>
          </p:nvSpPr>
          <p:spPr>
            <a:xfrm>
              <a:off x="5096807" y="1654971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604A2EA-FADB-4241-ABF6-957AE2BF0D0B}"/>
                </a:ext>
              </a:extLst>
            </p:cNvPr>
            <p:cNvSpPr/>
            <p:nvPr/>
          </p:nvSpPr>
          <p:spPr>
            <a:xfrm>
              <a:off x="7754663" y="1654971"/>
              <a:ext cx="1998388" cy="1068970"/>
            </a:xfrm>
            <a:custGeom>
              <a:avLst/>
              <a:gdLst>
                <a:gd name="connsiteX0" fmla="*/ 0 w 2218531"/>
                <a:gd name="connsiteY0" fmla="*/ 133112 h 1331118"/>
                <a:gd name="connsiteX1" fmla="*/ 133112 w 2218531"/>
                <a:gd name="connsiteY1" fmla="*/ 0 h 1331118"/>
                <a:gd name="connsiteX2" fmla="*/ 2085419 w 2218531"/>
                <a:gd name="connsiteY2" fmla="*/ 0 h 1331118"/>
                <a:gd name="connsiteX3" fmla="*/ 2218531 w 2218531"/>
                <a:gd name="connsiteY3" fmla="*/ 133112 h 1331118"/>
                <a:gd name="connsiteX4" fmla="*/ 2218531 w 2218531"/>
                <a:gd name="connsiteY4" fmla="*/ 1198006 h 1331118"/>
                <a:gd name="connsiteX5" fmla="*/ 2085419 w 2218531"/>
                <a:gd name="connsiteY5" fmla="*/ 1331118 h 1331118"/>
                <a:gd name="connsiteX6" fmla="*/ 133112 w 2218531"/>
                <a:gd name="connsiteY6" fmla="*/ 1331118 h 1331118"/>
                <a:gd name="connsiteX7" fmla="*/ 0 w 2218531"/>
                <a:gd name="connsiteY7" fmla="*/ 1198006 h 1331118"/>
                <a:gd name="connsiteX8" fmla="*/ 0 w 2218531"/>
                <a:gd name="connsiteY8" fmla="*/ 133112 h 1331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531" h="1331118">
                  <a:moveTo>
                    <a:pt x="0" y="133112"/>
                  </a:moveTo>
                  <a:cubicBezTo>
                    <a:pt x="0" y="59596"/>
                    <a:pt x="59596" y="0"/>
                    <a:pt x="133112" y="0"/>
                  </a:cubicBezTo>
                  <a:lnTo>
                    <a:pt x="2085419" y="0"/>
                  </a:lnTo>
                  <a:cubicBezTo>
                    <a:pt x="2158935" y="0"/>
                    <a:pt x="2218531" y="59596"/>
                    <a:pt x="2218531" y="133112"/>
                  </a:cubicBezTo>
                  <a:lnTo>
                    <a:pt x="2218531" y="1198006"/>
                  </a:lnTo>
                  <a:cubicBezTo>
                    <a:pt x="2218531" y="1271522"/>
                    <a:pt x="2158935" y="1331118"/>
                    <a:pt x="2085419" y="1331118"/>
                  </a:cubicBezTo>
                  <a:lnTo>
                    <a:pt x="133112" y="1331118"/>
                  </a:lnTo>
                  <a:cubicBezTo>
                    <a:pt x="59596" y="1331118"/>
                    <a:pt x="0" y="1271522"/>
                    <a:pt x="0" y="1198006"/>
                  </a:cubicBezTo>
                  <a:lnTo>
                    <a:pt x="0" y="133112"/>
                  </a:lnTo>
                  <a:close/>
                </a:path>
              </a:pathLst>
            </a:custGeom>
            <a:solidFill>
              <a:srgbClr val="5EA5AE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17" tIns="240917" rIns="240917" bIns="240917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53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3C7007-C526-4424-8FE0-78FEA72C389C}"/>
                </a:ext>
              </a:extLst>
            </p:cNvPr>
            <p:cNvSpPr/>
            <p:nvPr/>
          </p:nvSpPr>
          <p:spPr>
            <a:xfrm rot="5400000">
              <a:off x="2178894" y="2495432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49" name="矩形 4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E609C02-39E2-47B8-B087-211BA50AB79C}"/>
                </a:ext>
              </a:extLst>
            </p:cNvPr>
            <p:cNvSpPr/>
            <p:nvPr/>
          </p:nvSpPr>
          <p:spPr>
            <a:xfrm>
              <a:off x="5505335" y="1837079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0" name="矩形 4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793F93-2227-45C9-9B97-316F235928B2}"/>
                </a:ext>
              </a:extLst>
            </p:cNvPr>
            <p:cNvSpPr/>
            <p:nvPr/>
          </p:nvSpPr>
          <p:spPr>
            <a:xfrm rot="5400000">
              <a:off x="2178894" y="3831911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1" name="矩形 5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CC9F0A0-2504-4C64-BE3B-9CE4458E40DB}"/>
                </a:ext>
              </a:extLst>
            </p:cNvPr>
            <p:cNvSpPr/>
            <p:nvPr/>
          </p:nvSpPr>
          <p:spPr>
            <a:xfrm rot="5400000">
              <a:off x="2178894" y="2495699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2" name="矩形 5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AA5255-7E4E-46E8-B81B-017D6E8CAF79}"/>
                </a:ext>
              </a:extLst>
            </p:cNvPr>
            <p:cNvSpPr/>
            <p:nvPr/>
          </p:nvSpPr>
          <p:spPr>
            <a:xfrm>
              <a:off x="5505335" y="1837346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3" name="矩形 5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9021C02-70EF-4E0C-BB57-7D42B1163D2C}"/>
                </a:ext>
              </a:extLst>
            </p:cNvPr>
            <p:cNvSpPr/>
            <p:nvPr/>
          </p:nvSpPr>
          <p:spPr>
            <a:xfrm>
              <a:off x="2847479" y="4509506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5" name="矩形 5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5D5EC7-AE38-468B-8149-CD0C4F57F9C3}"/>
                </a:ext>
              </a:extLst>
            </p:cNvPr>
            <p:cNvSpPr/>
            <p:nvPr/>
          </p:nvSpPr>
          <p:spPr>
            <a:xfrm rot="5400000">
              <a:off x="2178894" y="3831912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6" name="矩形 5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19BFE0-EC8E-4402-8117-A47AA118DE1F}"/>
                </a:ext>
              </a:extLst>
            </p:cNvPr>
            <p:cNvSpPr/>
            <p:nvPr/>
          </p:nvSpPr>
          <p:spPr>
            <a:xfrm rot="5400000">
              <a:off x="2178894" y="2495700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7" name="矩形 5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9F3C5E-5F1D-41C3-9FC1-EF8CB34F1DC9}"/>
                </a:ext>
              </a:extLst>
            </p:cNvPr>
            <p:cNvSpPr/>
            <p:nvPr/>
          </p:nvSpPr>
          <p:spPr>
            <a:xfrm>
              <a:off x="5505335" y="1837347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8" name="矩形 5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6E49DDB-262C-4377-9CE8-0AB8823AAC53}"/>
                </a:ext>
              </a:extLst>
            </p:cNvPr>
            <p:cNvSpPr/>
            <p:nvPr/>
          </p:nvSpPr>
          <p:spPr>
            <a:xfrm rot="16200000">
              <a:off x="4836750" y="2495431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60" name="矩形 5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22F868-E254-4C49-9AA4-CA48C93A48E6}"/>
                </a:ext>
              </a:extLst>
            </p:cNvPr>
            <p:cNvSpPr/>
            <p:nvPr/>
          </p:nvSpPr>
          <p:spPr>
            <a:xfrm>
              <a:off x="2847480" y="4509506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62" name="矩形 6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3B0664-81C1-4F09-BA96-7C895AC72148}"/>
                </a:ext>
              </a:extLst>
            </p:cNvPr>
            <p:cNvSpPr/>
            <p:nvPr/>
          </p:nvSpPr>
          <p:spPr>
            <a:xfrm rot="5400000">
              <a:off x="2178895" y="3831912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63" name="矩形 6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ED747D3-4D6E-46B1-98FC-48F2B8F45A7A}"/>
                </a:ext>
              </a:extLst>
            </p:cNvPr>
            <p:cNvSpPr/>
            <p:nvPr/>
          </p:nvSpPr>
          <p:spPr>
            <a:xfrm rot="5400000">
              <a:off x="2178895" y="2495700"/>
              <a:ext cx="1328322" cy="179854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64" name="矩形 6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144616-4502-41A7-9E91-E39F22EEE76B}"/>
                </a:ext>
              </a:extLst>
            </p:cNvPr>
            <p:cNvSpPr/>
            <p:nvPr/>
          </p:nvSpPr>
          <p:spPr>
            <a:xfrm>
              <a:off x="5505336" y="1837347"/>
              <a:ext cx="2649005" cy="160345"/>
            </a:xfrm>
            <a:prstGeom prst="rect">
              <a:avLst/>
            </a:prstGeom>
            <a:solidFill>
              <a:srgbClr val="5EA5AE"/>
            </a:solidFill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56324" name="Text Box 15"/>
            <p:cNvSpPr txBox="1"/>
            <p:nvPr/>
          </p:nvSpPr>
          <p:spPr>
            <a:xfrm>
              <a:off x="5358470" y="4643785"/>
              <a:ext cx="1666875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6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保存现场</a:t>
              </a:r>
            </a:p>
          </p:txBody>
        </p:sp>
        <p:sp>
          <p:nvSpPr>
            <p:cNvPr id="56329" name="Text Box 8"/>
            <p:cNvSpPr txBox="1"/>
            <p:nvPr/>
          </p:nvSpPr>
          <p:spPr>
            <a:xfrm>
              <a:off x="2643027" y="1951515"/>
              <a:ext cx="1590234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6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停止食用</a:t>
              </a:r>
            </a:p>
          </p:txBody>
        </p:sp>
        <p:sp>
          <p:nvSpPr>
            <p:cNvPr id="56330" name="Text Box 13"/>
            <p:cNvSpPr txBox="1"/>
            <p:nvPr/>
          </p:nvSpPr>
          <p:spPr>
            <a:xfrm>
              <a:off x="2616969" y="3119630"/>
              <a:ext cx="1613848" cy="89255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26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及时就近就治</a:t>
              </a:r>
            </a:p>
          </p:txBody>
        </p:sp>
        <p:sp>
          <p:nvSpPr>
            <p:cNvPr id="56331" name="Text Box 14"/>
            <p:cNvSpPr txBox="1"/>
            <p:nvPr/>
          </p:nvSpPr>
          <p:spPr>
            <a:xfrm>
              <a:off x="2702981" y="4643785"/>
              <a:ext cx="1590234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6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向上报告</a:t>
              </a:r>
            </a:p>
          </p:txBody>
        </p:sp>
        <p:sp>
          <p:nvSpPr>
            <p:cNvPr id="74" name="Text Box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3D5880-66F9-4106-957C-508C700A14EE}"/>
                </a:ext>
              </a:extLst>
            </p:cNvPr>
            <p:cNvSpPr txBox="1"/>
            <p:nvPr/>
          </p:nvSpPr>
          <p:spPr>
            <a:xfrm>
              <a:off x="5358470" y="1948966"/>
              <a:ext cx="1531130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 fontAlgn="base">
                <a:spcBef>
                  <a:spcPct val="50000"/>
                </a:spcBef>
              </a:pPr>
              <a:r>
                <a:rPr lang="en-US" altLang="zh-CN" sz="2600" b="1" noProof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清洗消毒</a:t>
              </a:r>
            </a:p>
          </p:txBody>
        </p:sp>
        <p:sp>
          <p:nvSpPr>
            <p:cNvPr id="75" name="Text Box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9B947F-1F7E-4F12-93D8-A30B2D28505F}"/>
                </a:ext>
              </a:extLst>
            </p:cNvPr>
            <p:cNvSpPr txBox="1"/>
            <p:nvPr/>
          </p:nvSpPr>
          <p:spPr>
            <a:xfrm>
              <a:off x="5358470" y="3299627"/>
              <a:ext cx="1530204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fontAlgn="base">
                <a:spcBef>
                  <a:spcPct val="50000"/>
                </a:spcBef>
              </a:pPr>
              <a:r>
                <a:rPr lang="en-US" altLang="zh-CN" sz="2600" b="1" noProof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配合调查</a:t>
              </a:r>
            </a:p>
          </p:txBody>
        </p:sp>
        <p:sp>
          <p:nvSpPr>
            <p:cNvPr id="76" name="Text Box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27C681-98C7-4717-9FA7-E871AB414044}"/>
                </a:ext>
              </a:extLst>
            </p:cNvPr>
            <p:cNvSpPr txBox="1"/>
            <p:nvPr/>
          </p:nvSpPr>
          <p:spPr>
            <a:xfrm>
              <a:off x="7992084" y="1948966"/>
              <a:ext cx="1556889" cy="4924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ctr" fontAlgn="base"/>
              <a:r>
                <a:rPr lang="zh-CN" altLang="en-US" sz="2600" b="1" noProof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整改防范</a:t>
              </a:r>
            </a:p>
          </p:txBody>
        </p:sp>
      </p:grpSp>
      <p:pic>
        <p:nvPicPr>
          <p:cNvPr id="42" name="图片 4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861BCD-1416-4545-8C62-43CBB1D1FF1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373228" y="3027044"/>
            <a:ext cx="3657408" cy="365740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29915" y="480060"/>
            <a:ext cx="5490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严把“四关”，预防食品中毒</a:t>
            </a:r>
          </a:p>
        </p:txBody>
      </p:sp>
      <p:sp>
        <p:nvSpPr>
          <p:cNvPr id="19465" name="Rectangle 24"/>
          <p:cNvSpPr/>
          <p:nvPr/>
        </p:nvSpPr>
        <p:spPr>
          <a:xfrm>
            <a:off x="1138611" y="2324080"/>
            <a:ext cx="3240000" cy="521970"/>
          </a:xfrm>
          <a:prstGeom prst="rect">
            <a:avLst/>
          </a:prstGeom>
          <a:solidFill>
            <a:srgbClr val="368F9A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01. 严把采购关</a:t>
            </a:r>
          </a:p>
        </p:txBody>
      </p:sp>
      <p:sp>
        <p:nvSpPr>
          <p:cNvPr id="19466" name="Rectangle 25"/>
          <p:cNvSpPr/>
          <p:nvPr/>
        </p:nvSpPr>
        <p:spPr>
          <a:xfrm>
            <a:off x="1075499" y="4705243"/>
            <a:ext cx="3240000" cy="521970"/>
          </a:xfrm>
          <a:prstGeom prst="rect">
            <a:avLst/>
          </a:prstGeom>
          <a:solidFill>
            <a:srgbClr val="368F9A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02. 严把贮存关</a:t>
            </a:r>
          </a:p>
        </p:txBody>
      </p:sp>
      <p:sp>
        <p:nvSpPr>
          <p:cNvPr id="19467" name="Rectangle 26"/>
          <p:cNvSpPr/>
          <p:nvPr/>
        </p:nvSpPr>
        <p:spPr>
          <a:xfrm>
            <a:off x="8064840" y="2435118"/>
            <a:ext cx="3240000" cy="521970"/>
          </a:xfrm>
          <a:prstGeom prst="rect">
            <a:avLst/>
          </a:prstGeom>
          <a:solidFill>
            <a:srgbClr val="368F9A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03.严把加工关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189799" y="4011950"/>
            <a:ext cx="9480129" cy="0"/>
            <a:chOff x="1189799" y="4011950"/>
            <a:chExt cx="9480129" cy="0"/>
          </a:xfrm>
        </p:grpSpPr>
        <p:sp>
          <p:nvSpPr>
            <p:cNvPr id="19468" name="Line 27"/>
            <p:cNvSpPr/>
            <p:nvPr/>
          </p:nvSpPr>
          <p:spPr>
            <a:xfrm>
              <a:off x="1189799" y="4011950"/>
              <a:ext cx="3613975" cy="0"/>
            </a:xfrm>
            <a:prstGeom prst="line">
              <a:avLst/>
            </a:prstGeom>
            <a:ln w="9525" cap="flat" cmpd="sng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  <p:sp>
          <p:nvSpPr>
            <p:cNvPr id="19473" name="Line 32"/>
            <p:cNvSpPr/>
            <p:nvPr/>
          </p:nvSpPr>
          <p:spPr>
            <a:xfrm>
              <a:off x="7379041" y="4011950"/>
              <a:ext cx="3290887" cy="0"/>
            </a:xfrm>
            <a:prstGeom prst="line">
              <a:avLst/>
            </a:prstGeom>
            <a:ln w="9525" cap="flat" cmpd="sng">
              <a:solidFill>
                <a:schemeClr val="bg1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</p:grpSp>
      <p:sp>
        <p:nvSpPr>
          <p:cNvPr id="19474" name="Rectangle 33"/>
          <p:cNvSpPr/>
          <p:nvPr/>
        </p:nvSpPr>
        <p:spPr>
          <a:xfrm>
            <a:off x="8064841" y="4705243"/>
            <a:ext cx="3240000" cy="521970"/>
          </a:xfrm>
          <a:prstGeom prst="rect">
            <a:avLst/>
          </a:prstGeom>
          <a:solidFill>
            <a:srgbClr val="368F9A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04.严把卫生消毒关</a:t>
            </a:r>
          </a:p>
        </p:txBody>
      </p:sp>
      <p:grpSp>
        <p:nvGrpSpPr>
          <p:cNvPr id="19475" name="Group 34"/>
          <p:cNvGrpSpPr/>
          <p:nvPr/>
        </p:nvGrpSpPr>
        <p:grpSpPr>
          <a:xfrm rot="-2221769" flipV="1">
            <a:off x="3649663" y="4737100"/>
            <a:ext cx="2066925" cy="412750"/>
            <a:chOff x="1565" y="2568"/>
            <a:chExt cx="1118" cy="279"/>
          </a:xfrm>
        </p:grpSpPr>
        <p:sp>
          <p:nvSpPr>
            <p:cNvPr id="19476" name="AutoShape 35"/>
            <p:cNvSpPr/>
            <p:nvPr/>
          </p:nvSpPr>
          <p:spPr>
            <a:xfrm rot="5263130">
              <a:off x="1854" y="2268"/>
              <a:ext cx="227" cy="816"/>
            </a:xfrm>
            <a:prstGeom prst="moon">
              <a:avLst>
                <a:gd name="adj" fmla="val 49773"/>
              </a:avLst>
            </a:prstGeom>
            <a:solidFill>
              <a:srgbClr val="FFFFFF">
                <a:alpha val="5881"/>
              </a:srgbClr>
            </a:solidFill>
            <a:ln w="9525">
              <a:noFill/>
            </a:ln>
          </p:spPr>
          <p:txBody>
            <a:bodyPr wrap="none" anchor="ctr"/>
            <a:lstStyle/>
            <a:p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  <p:sp>
          <p:nvSpPr>
            <p:cNvPr id="19477" name="AutoShape 36"/>
            <p:cNvSpPr/>
            <p:nvPr/>
          </p:nvSpPr>
          <p:spPr>
            <a:xfrm rot="6078281">
              <a:off x="1990" y="2268"/>
              <a:ext cx="227" cy="816"/>
            </a:xfrm>
            <a:prstGeom prst="moon">
              <a:avLst>
                <a:gd name="adj" fmla="val 49773"/>
              </a:avLst>
            </a:prstGeom>
            <a:solidFill>
              <a:srgbClr val="FFFFFF">
                <a:alpha val="5881"/>
              </a:srgbClr>
            </a:solidFill>
            <a:ln w="9525">
              <a:noFill/>
            </a:ln>
          </p:spPr>
          <p:txBody>
            <a:bodyPr wrap="none" anchor="ctr"/>
            <a:lstStyle/>
            <a:p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  <p:sp>
          <p:nvSpPr>
            <p:cNvPr id="19478" name="AutoShape 37"/>
            <p:cNvSpPr/>
            <p:nvPr/>
          </p:nvSpPr>
          <p:spPr>
            <a:xfrm rot="6373927">
              <a:off x="2066" y="2290"/>
              <a:ext cx="227" cy="816"/>
            </a:xfrm>
            <a:prstGeom prst="moon">
              <a:avLst>
                <a:gd name="adj" fmla="val 49773"/>
              </a:avLst>
            </a:prstGeom>
            <a:solidFill>
              <a:srgbClr val="FFFFFF">
                <a:alpha val="5881"/>
              </a:srgbClr>
            </a:solidFill>
            <a:ln w="9525">
              <a:noFill/>
            </a:ln>
          </p:spPr>
          <p:txBody>
            <a:bodyPr wrap="none" anchor="ctr"/>
            <a:lstStyle/>
            <a:p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  <p:sp>
          <p:nvSpPr>
            <p:cNvPr id="19479" name="AutoShape 38"/>
            <p:cNvSpPr/>
            <p:nvPr/>
          </p:nvSpPr>
          <p:spPr>
            <a:xfrm rot="6906312">
              <a:off x="2156" y="2320"/>
              <a:ext cx="227" cy="816"/>
            </a:xfrm>
            <a:prstGeom prst="moon">
              <a:avLst>
                <a:gd name="adj" fmla="val 49773"/>
              </a:avLst>
            </a:prstGeom>
            <a:solidFill>
              <a:srgbClr val="FFFFFF">
                <a:alpha val="5881"/>
              </a:srgbClr>
            </a:solidFill>
            <a:ln w="9525">
              <a:noFill/>
            </a:ln>
          </p:spPr>
          <p:txBody>
            <a:bodyPr wrap="none" anchor="ctr"/>
            <a:lstStyle/>
            <a:p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8825" y="1555750"/>
            <a:ext cx="3765550" cy="41675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75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75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19466" grpId="0" animBg="1"/>
      <p:bldP spid="19467" grpId="0" animBg="1"/>
      <p:bldP spid="194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流程图: 过程 20"/>
          <p:cNvSpPr/>
          <p:nvPr/>
        </p:nvSpPr>
        <p:spPr>
          <a:xfrm>
            <a:off x="5107486" y="4824640"/>
            <a:ext cx="5967096" cy="1271361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18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72A4CC-CACA-4020-B26A-0B9843635228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7FB4F57-E379-4AF4-876C-9DC7126942CB}"/>
              </a:ext>
            </a:extLst>
          </p:cNvPr>
          <p:cNvSpPr/>
          <p:nvPr/>
        </p:nvSpPr>
        <p:spPr>
          <a:xfrm>
            <a:off x="1547920" y="1114273"/>
            <a:ext cx="9096161" cy="4945869"/>
          </a:xfrm>
          <a:prstGeom prst="rect">
            <a:avLst/>
          </a:prstGeom>
          <a:solidFill>
            <a:srgbClr val="368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55499" y="4977041"/>
            <a:ext cx="8071405" cy="1299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对颜色过分艳丽的食品要提防，如咸菜梗亮黄诱人、瓶装的蕨菜鲜绿不褪色等，要留个心眼，是不是在添加色素上有问题？</a:t>
            </a:r>
          </a:p>
          <a:p>
            <a:pPr>
              <a:lnSpc>
                <a:spcPct val="150000"/>
              </a:lnSpc>
            </a:pPr>
            <a:endParaRPr lang="zh-CN" altLang="en-US">
              <a:solidFill>
                <a:schemeClr val="bg1"/>
              </a:solidFill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55499" y="2243281"/>
            <a:ext cx="7838323" cy="254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为了色泽漂亮，正常保鲜期，增加产量等，一些不法分子将吊白块、甲醛、硼砂等具有毒性的化学添加剂，用于腐竹的生产加工；成人摄入吊白块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0.2-0.5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克即可引起中毒，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3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克即可致死；而甲醛又是较强的致癌物质；硼砂在食用一定量后会引起食欲减退，消化不良、抑制营养素吸收，促进脂肪分解，体重减轻，其中毒症状为呕吐，腹泻，红斑循环系统障碍，休克，昏迷等，致死量成人约为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20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克，小儿约为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5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克</a:t>
            </a:r>
          </a:p>
        </p:txBody>
      </p:sp>
      <p:sp>
        <p:nvSpPr>
          <p:cNvPr id="7" name="文本框 9"/>
          <p:cNvSpPr txBox="1"/>
          <p:nvPr/>
        </p:nvSpPr>
        <p:spPr>
          <a:xfrm>
            <a:off x="1755497" y="1447944"/>
            <a:ext cx="8681006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/>
            <a:r>
              <a:rPr lang="zh-CN" altLang="en-US" sz="2400" b="1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伪劣食品防范“七字法”：防“艳、白、反、长、散、低、小”</a:t>
            </a:r>
          </a:p>
        </p:txBody>
      </p:sp>
      <p:sp>
        <p:nvSpPr>
          <p:cNvPr id="3" name="椭圆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8F30D17-A2D4-4997-A88A-7C73E8C1DC46}"/>
              </a:ext>
            </a:extLst>
          </p:cNvPr>
          <p:cNvSpPr/>
          <p:nvPr/>
        </p:nvSpPr>
        <p:spPr>
          <a:xfrm>
            <a:off x="9714571" y="2165997"/>
            <a:ext cx="1859017" cy="1859017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3CBA74F-527C-4677-800C-3239A92A9319}"/>
              </a:ext>
            </a:extLst>
          </p:cNvPr>
          <p:cNvSpPr txBox="1"/>
          <p:nvPr/>
        </p:nvSpPr>
        <p:spPr>
          <a:xfrm>
            <a:off x="10046273" y="2741561"/>
            <a:ext cx="1487749" cy="70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</a:rPr>
              <a:t>防艳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7B98D4A-7B63-4B82-AD87-D5BBC4595DB3}"/>
              </a:ext>
            </a:extLst>
          </p:cNvPr>
          <p:cNvSpPr/>
          <p:nvPr/>
        </p:nvSpPr>
        <p:spPr>
          <a:xfrm>
            <a:off x="1547919" y="1104376"/>
            <a:ext cx="9096161" cy="4945869"/>
          </a:xfrm>
          <a:prstGeom prst="rect">
            <a:avLst/>
          </a:prstGeom>
          <a:solidFill>
            <a:srgbClr val="368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6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CC5523-5378-434A-9844-51CD99626A7A}"/>
              </a:ext>
            </a:extLst>
          </p:cNvPr>
          <p:cNvSpPr txBox="1"/>
          <p:nvPr/>
        </p:nvSpPr>
        <p:spPr>
          <a:xfrm>
            <a:off x="1755497" y="1447944"/>
            <a:ext cx="8681006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/>
            <a:r>
              <a:rPr lang="zh-CN" altLang="en-US" sz="2400" b="1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伪劣食品防范“七字法”：防“艳、白、反、长、散、低、小”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DC55C0-AA2F-480D-B4D1-6ED6C0F54DBE}"/>
              </a:ext>
            </a:extLst>
          </p:cNvPr>
          <p:cNvGrpSpPr/>
          <p:nvPr/>
        </p:nvGrpSpPr>
        <p:grpSpPr>
          <a:xfrm>
            <a:off x="9714571" y="2165997"/>
            <a:ext cx="1859017" cy="1859017"/>
            <a:chOff x="10076676" y="2408183"/>
            <a:chExt cx="1859017" cy="1859017"/>
          </a:xfrm>
        </p:grpSpPr>
        <p:sp>
          <p:nvSpPr>
            <p:cNvPr id="23" name="椭圆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5BDA99-4D07-415D-B649-10314CE39AC2}"/>
                </a:ext>
              </a:extLst>
            </p:cNvPr>
            <p:cNvSpPr/>
            <p:nvPr/>
          </p:nvSpPr>
          <p:spPr>
            <a:xfrm>
              <a:off x="10076676" y="2408183"/>
              <a:ext cx="1859017" cy="1859017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995FE82-8649-4A8B-A5C9-C323C7459689}"/>
                </a:ext>
              </a:extLst>
            </p:cNvPr>
            <p:cNvSpPr txBox="1"/>
            <p:nvPr/>
          </p:nvSpPr>
          <p:spPr>
            <a:xfrm>
              <a:off x="10408378" y="2983747"/>
              <a:ext cx="1487749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防白</a:t>
              </a:r>
            </a:p>
          </p:txBody>
        </p:sp>
      </p:grpSp>
      <p:sp>
        <p:nvSpPr>
          <p:cNvPr id="9" name="矩形 8"/>
          <p:cNvSpPr/>
          <p:nvPr/>
        </p:nvSpPr>
        <p:spPr>
          <a:xfrm>
            <a:off x="3396797" y="1507061"/>
            <a:ext cx="7677785" cy="3210789"/>
          </a:xfrm>
          <a:prstGeom prst="rect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18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7DC5643-B4FC-4C1E-ACDF-216164897F4C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CD847B-4766-4B22-B58B-898E4B067DDB}"/>
              </a:ext>
            </a:extLst>
          </p:cNvPr>
          <p:cNvSpPr txBox="1"/>
          <p:nvPr/>
        </p:nvSpPr>
        <p:spPr>
          <a:xfrm>
            <a:off x="1855499" y="2243281"/>
            <a:ext cx="7838323" cy="171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想吃粗粮，给你加点柠檬黄，想吃白面，掺点增白剂，想吃软口的有改良剂，嫌个头小，加点膨松剂，这已经是很多面点加工坊公开的秘密，以前常用的吊白块改为了增白剂，膨松剂、改良剂、而这多是人工合成，撑起使用滞留在人体内，累积起来可能诱发致癌，有的可能导致胎儿畸形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B71E631-CF21-4936-944B-7C8934A15370}"/>
              </a:ext>
            </a:extLst>
          </p:cNvPr>
          <p:cNvSpPr txBox="1"/>
          <p:nvPr/>
        </p:nvSpPr>
        <p:spPr>
          <a:xfrm>
            <a:off x="1855499" y="4186287"/>
            <a:ext cx="7838323" cy="8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凡是食品呈不正常不自然的白色，十有八九会有漂白剂、增白剂、面粉处理剂等化学品的危害。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68404A-E679-46B5-9358-274A8E098B37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EAF478-05D0-4264-91F7-8EEE3B9CCD41}"/>
              </a:ext>
            </a:extLst>
          </p:cNvPr>
          <p:cNvGrpSpPr/>
          <p:nvPr/>
        </p:nvGrpSpPr>
        <p:grpSpPr>
          <a:xfrm>
            <a:off x="1332669" y="1251436"/>
            <a:ext cx="9526662" cy="4355129"/>
            <a:chOff x="1332669" y="1251436"/>
            <a:chExt cx="9526662" cy="4355129"/>
          </a:xfrm>
        </p:grpSpPr>
        <p:sp>
          <p:nvSpPr>
            <p:cNvPr id="18" name="矩形 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0A0F2F-5F53-4948-BAE0-CB99EA76A084}"/>
                </a:ext>
              </a:extLst>
            </p:cNvPr>
            <p:cNvSpPr/>
            <p:nvPr/>
          </p:nvSpPr>
          <p:spPr>
            <a:xfrm>
              <a:off x="1332669" y="1251436"/>
              <a:ext cx="4628762" cy="4355129"/>
            </a:xfrm>
            <a:prstGeom prst="rect">
              <a:avLst/>
            </a:prstGeom>
            <a:solidFill>
              <a:srgbClr val="368F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19" name="文本框 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C0E745-3352-4392-887C-83C03FA240F9}"/>
                </a:ext>
              </a:extLst>
            </p:cNvPr>
            <p:cNvSpPr txBox="1"/>
            <p:nvPr/>
          </p:nvSpPr>
          <p:spPr>
            <a:xfrm>
              <a:off x="1528975" y="1630109"/>
              <a:ext cx="4236149" cy="1200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fontAlgn="base"/>
              <a:r>
                <a:rPr lang="zh-CN" altLang="en-US" sz="2400" b="1">
                  <a:solidFill>
                    <a:srgbClr val="FFFFFF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伪劣食品防范“七字法”：防“艳、白、反、长、散、低、小”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E520E7-62A1-4F57-A940-A3490FB2CEA9}"/>
                </a:ext>
              </a:extLst>
            </p:cNvPr>
            <p:cNvSpPr/>
            <p:nvPr/>
          </p:nvSpPr>
          <p:spPr>
            <a:xfrm>
              <a:off x="3181546" y="1654120"/>
              <a:ext cx="7677785" cy="3210789"/>
            </a:xfrm>
            <a:prstGeom prst="rect">
              <a:avLst/>
            </a:prstGeom>
            <a:noFill/>
            <a:ln w="25400">
              <a:solidFill>
                <a:schemeClr val="accent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1A01C74-5D02-42AD-B7EE-B4F052740EF5}"/>
                </a:ext>
              </a:extLst>
            </p:cNvPr>
            <p:cNvSpPr txBox="1"/>
            <p:nvPr/>
          </p:nvSpPr>
          <p:spPr>
            <a:xfrm>
              <a:off x="1808907" y="3292312"/>
              <a:ext cx="3224858" cy="1299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p"/>
              </a:pPr>
              <a:r>
                <a:rPr lang="zh-CN" altLang="en-US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rPr>
                <a:t>是防反自然生长的食物，如果食用过多可能对身体产生影响。 </a:t>
              </a:r>
            </a:p>
          </p:txBody>
        </p:sp>
        <p:pic>
          <p:nvPicPr>
            <p:cNvPr id="9" name="图片 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DC404AE-1791-4481-8C2A-18779D8DF0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15747" y="2241236"/>
              <a:ext cx="2916400" cy="2647684"/>
            </a:xfrm>
            <a:prstGeom prst="rect">
              <a:avLst/>
            </a:prstGeom>
          </p:spPr>
        </p:pic>
      </p:grpSp>
      <p:grpSp>
        <p:nvGrpSpPr>
          <p:cNvPr id="20" name="组合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0FC982-A398-4108-BC5C-6422785981F9}"/>
              </a:ext>
            </a:extLst>
          </p:cNvPr>
          <p:cNvGrpSpPr/>
          <p:nvPr/>
        </p:nvGrpSpPr>
        <p:grpSpPr>
          <a:xfrm>
            <a:off x="5166491" y="2499491"/>
            <a:ext cx="1859017" cy="1859017"/>
            <a:chOff x="10076676" y="2408183"/>
            <a:chExt cx="1859017" cy="1859017"/>
          </a:xfrm>
        </p:grpSpPr>
        <p:sp>
          <p:nvSpPr>
            <p:cNvPr id="22" name="椭圆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3AA880-09F4-47F4-98C3-181450D9FB1F}"/>
                </a:ext>
              </a:extLst>
            </p:cNvPr>
            <p:cNvSpPr/>
            <p:nvPr/>
          </p:nvSpPr>
          <p:spPr>
            <a:xfrm>
              <a:off x="10076676" y="2408183"/>
              <a:ext cx="1859017" cy="1859017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2FD2409-39F9-4749-A926-78F415A76B63}"/>
                </a:ext>
              </a:extLst>
            </p:cNvPr>
            <p:cNvSpPr txBox="1"/>
            <p:nvPr/>
          </p:nvSpPr>
          <p:spPr>
            <a:xfrm>
              <a:off x="10408378" y="2983747"/>
              <a:ext cx="14877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防反</a:t>
              </a: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1B66EC-0420-42A5-875D-0E1744F5A4B2}"/>
              </a:ext>
            </a:extLst>
          </p:cNvPr>
          <p:cNvSpPr/>
          <p:nvPr/>
        </p:nvSpPr>
        <p:spPr>
          <a:xfrm>
            <a:off x="1332669" y="1251436"/>
            <a:ext cx="4628762" cy="4355129"/>
          </a:xfrm>
          <a:prstGeom prst="rect">
            <a:avLst/>
          </a:prstGeom>
          <a:solidFill>
            <a:srgbClr val="368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9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245671-7805-4A94-A1F9-D05A89DB03AE}"/>
              </a:ext>
            </a:extLst>
          </p:cNvPr>
          <p:cNvSpPr txBox="1"/>
          <p:nvPr/>
        </p:nvSpPr>
        <p:spPr>
          <a:xfrm>
            <a:off x="1528975" y="1630109"/>
            <a:ext cx="423614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/>
            <a:r>
              <a:rPr lang="zh-CN" altLang="en-US" sz="2400" b="1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伪劣食品防范“七字法”：防“艳、白、反、长、散、低、小”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DF20CB4-7FA6-4681-88A2-30E45A3EEB3B}"/>
              </a:ext>
            </a:extLst>
          </p:cNvPr>
          <p:cNvSpPr/>
          <p:nvPr/>
        </p:nvSpPr>
        <p:spPr>
          <a:xfrm>
            <a:off x="3181546" y="1654120"/>
            <a:ext cx="7677785" cy="3210789"/>
          </a:xfrm>
          <a:prstGeom prst="rect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91EF6E-7EA6-424A-9A77-94152AD54EEB}"/>
              </a:ext>
            </a:extLst>
          </p:cNvPr>
          <p:cNvSpPr txBox="1"/>
          <p:nvPr/>
        </p:nvSpPr>
        <p:spPr>
          <a:xfrm>
            <a:off x="1808907" y="3292312"/>
            <a:ext cx="3224858" cy="171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尽量不采购保质期过长的食品，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3℃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贮藏的包装熟肉禽类产品采用巴氏杀菌的，保质期一般为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7—30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天。</a:t>
            </a:r>
          </a:p>
        </p:txBody>
      </p:sp>
      <p:pic>
        <p:nvPicPr>
          <p:cNvPr id="32" name="图片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09FF2D3-4F39-466A-81FE-49A6A1BA29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5747" y="2389825"/>
            <a:ext cx="2916400" cy="2350505"/>
          </a:xfrm>
          <a:prstGeom prst="rect">
            <a:avLst/>
          </a:prstGeom>
        </p:spPr>
      </p:pic>
      <p:sp>
        <p:nvSpPr>
          <p:cNvPr id="15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380D99-06DC-4B0B-8FBB-4E0C42F175E1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6D3A8AF-2249-43D6-902A-DF3C93C6B9B2}"/>
              </a:ext>
            </a:extLst>
          </p:cNvPr>
          <p:cNvGrpSpPr/>
          <p:nvPr/>
        </p:nvGrpSpPr>
        <p:grpSpPr>
          <a:xfrm>
            <a:off x="5166491" y="2499491"/>
            <a:ext cx="1859017" cy="1859017"/>
            <a:chOff x="10076676" y="2408183"/>
            <a:chExt cx="1859017" cy="1859017"/>
          </a:xfrm>
        </p:grpSpPr>
        <p:sp>
          <p:nvSpPr>
            <p:cNvPr id="34" name="椭圆 3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E9770D-D0F2-46AE-BDF6-4E9A0A09EF91}"/>
                </a:ext>
              </a:extLst>
            </p:cNvPr>
            <p:cNvSpPr/>
            <p:nvPr/>
          </p:nvSpPr>
          <p:spPr>
            <a:xfrm>
              <a:off x="10076676" y="2408183"/>
              <a:ext cx="1859017" cy="1859017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文本框 3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3092F65-12DA-4C61-BA21-0443D0F9CFDD}"/>
                </a:ext>
              </a:extLst>
            </p:cNvPr>
            <p:cNvSpPr txBox="1"/>
            <p:nvPr/>
          </p:nvSpPr>
          <p:spPr>
            <a:xfrm>
              <a:off x="10408378" y="2983747"/>
              <a:ext cx="14877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防长</a:t>
              </a: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FD526F-A7D7-4771-A046-D64C1C58D3F6}"/>
              </a:ext>
            </a:extLst>
          </p:cNvPr>
          <p:cNvSpPr/>
          <p:nvPr/>
        </p:nvSpPr>
        <p:spPr>
          <a:xfrm>
            <a:off x="1332669" y="1251436"/>
            <a:ext cx="4628762" cy="4355129"/>
          </a:xfrm>
          <a:prstGeom prst="rect">
            <a:avLst/>
          </a:prstGeom>
          <a:solidFill>
            <a:srgbClr val="368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1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C465142-4D92-45BD-BE0C-5080C25D0411}"/>
              </a:ext>
            </a:extLst>
          </p:cNvPr>
          <p:cNvSpPr txBox="1"/>
          <p:nvPr/>
        </p:nvSpPr>
        <p:spPr>
          <a:xfrm>
            <a:off x="1528975" y="1630109"/>
            <a:ext cx="423614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/>
            <a:r>
              <a:rPr lang="zh-CN" altLang="en-US" sz="2400" b="1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伪劣食品防范“七字法”：防“艳、白、反、长、散、低、小”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1053840-F60E-4A9B-B416-4D5CFAB0D95D}"/>
              </a:ext>
            </a:extLst>
          </p:cNvPr>
          <p:cNvSpPr/>
          <p:nvPr/>
        </p:nvSpPr>
        <p:spPr>
          <a:xfrm>
            <a:off x="3181546" y="1654120"/>
            <a:ext cx="7677785" cy="3210789"/>
          </a:xfrm>
          <a:prstGeom prst="rect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2FCC3E-818B-4F80-9E5C-1E6F113BDC30}"/>
              </a:ext>
            </a:extLst>
          </p:cNvPr>
          <p:cNvSpPr txBox="1"/>
          <p:nvPr/>
        </p:nvSpPr>
        <p:spPr>
          <a:xfrm>
            <a:off x="1808907" y="3292312"/>
            <a:ext cx="3224858" cy="1299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散装食品，有些集贸市场销售的散装豆制品、散装熟食、酱菜等可能来自地下加工厂。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D2AF82-53F4-4883-93CF-A959F27C7A9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0104" y="1866228"/>
            <a:ext cx="3125545" cy="3125545"/>
          </a:xfrm>
          <a:prstGeom prst="rect">
            <a:avLst/>
          </a:prstGeom>
        </p:spPr>
      </p:pic>
      <p:sp>
        <p:nvSpPr>
          <p:cNvPr id="15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128B32-B3B9-4ECC-B01B-42E3896BD4C7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grpSp>
        <p:nvGrpSpPr>
          <p:cNvPr id="25" name="组合 2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D4D28F-347A-4E36-AD83-75534D698E2F}"/>
              </a:ext>
            </a:extLst>
          </p:cNvPr>
          <p:cNvGrpSpPr/>
          <p:nvPr/>
        </p:nvGrpSpPr>
        <p:grpSpPr>
          <a:xfrm>
            <a:off x="5166491" y="2499491"/>
            <a:ext cx="1859017" cy="1859017"/>
            <a:chOff x="10076676" y="2408183"/>
            <a:chExt cx="1859017" cy="1859017"/>
          </a:xfrm>
        </p:grpSpPr>
        <p:sp>
          <p:nvSpPr>
            <p:cNvPr id="26" name="椭圆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6F5DF8-0DB7-4FA4-8F5F-3AA8074A7965}"/>
                </a:ext>
              </a:extLst>
            </p:cNvPr>
            <p:cNvSpPr/>
            <p:nvPr/>
          </p:nvSpPr>
          <p:spPr>
            <a:xfrm>
              <a:off x="10076676" y="2408183"/>
              <a:ext cx="1859017" cy="1859017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50F129-04CF-42AD-B150-3AF40B26B81E}"/>
                </a:ext>
              </a:extLst>
            </p:cNvPr>
            <p:cNvSpPr txBox="1"/>
            <p:nvPr/>
          </p:nvSpPr>
          <p:spPr>
            <a:xfrm>
              <a:off x="10408378" y="2983747"/>
              <a:ext cx="14877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防散</a:t>
              </a: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B79A467-FD4C-44BC-BEF8-0E64D7CFC8F2}"/>
              </a:ext>
            </a:extLst>
          </p:cNvPr>
          <p:cNvSpPr/>
          <p:nvPr/>
        </p:nvSpPr>
        <p:spPr>
          <a:xfrm>
            <a:off x="1332669" y="1251436"/>
            <a:ext cx="4628762" cy="4355129"/>
          </a:xfrm>
          <a:prstGeom prst="rect">
            <a:avLst/>
          </a:prstGeom>
          <a:solidFill>
            <a:srgbClr val="368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BCDA0A5-B117-4E04-AD07-8896F97B6FF6}"/>
              </a:ext>
            </a:extLst>
          </p:cNvPr>
          <p:cNvSpPr txBox="1"/>
          <p:nvPr/>
        </p:nvSpPr>
        <p:spPr>
          <a:xfrm>
            <a:off x="1528975" y="1630109"/>
            <a:ext cx="423614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/>
            <a:r>
              <a:rPr lang="zh-CN" altLang="en-US" sz="2400" b="1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伪劣食品防范“七字法”：防“艳、白、反、长、散、低、小”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B434AF-A4C3-40DD-BF3E-EE8C58136172}"/>
              </a:ext>
            </a:extLst>
          </p:cNvPr>
          <p:cNvSpPr/>
          <p:nvPr/>
        </p:nvSpPr>
        <p:spPr>
          <a:xfrm>
            <a:off x="3181546" y="1654120"/>
            <a:ext cx="7677785" cy="3210789"/>
          </a:xfrm>
          <a:prstGeom prst="rect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98E2C1-2022-45D9-8509-2CAAF47084FE}"/>
              </a:ext>
            </a:extLst>
          </p:cNvPr>
          <p:cNvSpPr txBox="1"/>
          <p:nvPr/>
        </p:nvSpPr>
        <p:spPr>
          <a:xfrm>
            <a:off x="1808907" y="3292312"/>
            <a:ext cx="3224858" cy="1715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尽量不采购保质期过长的食品，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3℃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贮藏的包装熟肉禽类产品采用巴氏杀菌的，保质期一般为</a:t>
            </a:r>
            <a:r>
              <a:rPr lang="en-US" altLang="zh-CN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7—30</a:t>
            </a: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天。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00875E-A4A4-4D62-84FA-6B3801F24D5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5747" y="2595318"/>
            <a:ext cx="2916400" cy="1939520"/>
          </a:xfrm>
          <a:prstGeom prst="rect">
            <a:avLst/>
          </a:prstGeom>
        </p:spPr>
      </p:pic>
      <p:sp>
        <p:nvSpPr>
          <p:cNvPr id="15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5A279F-7F6F-4E9D-BAF3-968178E4803E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133804-B95C-4F4E-9C93-4FC60DF9DB89}"/>
              </a:ext>
            </a:extLst>
          </p:cNvPr>
          <p:cNvGrpSpPr/>
          <p:nvPr/>
        </p:nvGrpSpPr>
        <p:grpSpPr>
          <a:xfrm>
            <a:off x="5166491" y="2499491"/>
            <a:ext cx="1859017" cy="1859017"/>
            <a:chOff x="10076676" y="2408183"/>
            <a:chExt cx="1859017" cy="1859017"/>
          </a:xfrm>
        </p:grpSpPr>
        <p:sp>
          <p:nvSpPr>
            <p:cNvPr id="25" name="椭圆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C9D3EB-D8BE-41EC-90F9-E4BD28CD0200}"/>
                </a:ext>
              </a:extLst>
            </p:cNvPr>
            <p:cNvSpPr/>
            <p:nvPr/>
          </p:nvSpPr>
          <p:spPr>
            <a:xfrm>
              <a:off x="10076676" y="2408183"/>
              <a:ext cx="1859017" cy="1859017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85C4F28-10C3-4613-9F7F-98A2D7F0A7BA}"/>
                </a:ext>
              </a:extLst>
            </p:cNvPr>
            <p:cNvSpPr txBox="1"/>
            <p:nvPr/>
          </p:nvSpPr>
          <p:spPr>
            <a:xfrm>
              <a:off x="10408378" y="2983747"/>
              <a:ext cx="14877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防低</a:t>
              </a: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grpSp>
        <p:nvGrpSpPr>
          <p:cNvPr id="26" name="组合 2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2FFEDB-073F-49E6-97E3-3D8121A42262}"/>
              </a:ext>
            </a:extLst>
          </p:cNvPr>
          <p:cNvGrpSpPr/>
          <p:nvPr/>
        </p:nvGrpSpPr>
        <p:grpSpPr>
          <a:xfrm>
            <a:off x="762734" y="1777732"/>
            <a:ext cx="10485274" cy="3154845"/>
            <a:chOff x="786022" y="1777732"/>
            <a:chExt cx="10485274" cy="31548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20" name="组合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0785020-9EE5-4680-A276-91A3D7756585}"/>
                </a:ext>
              </a:extLst>
            </p:cNvPr>
            <p:cNvGrpSpPr/>
            <p:nvPr/>
          </p:nvGrpSpPr>
          <p:grpSpPr>
            <a:xfrm>
              <a:off x="786022" y="1777732"/>
              <a:ext cx="4928797" cy="3151320"/>
              <a:chOff x="786022" y="1777732"/>
              <a:chExt cx="4928797" cy="3151320"/>
            </a:xfrm>
          </p:grpSpPr>
          <p:grpSp>
            <p:nvGrpSpPr>
              <p:cNvPr id="51" name="组合 5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6A98417-585C-4C47-B206-91FFB48410AC}"/>
                  </a:ext>
                </a:extLst>
              </p:cNvPr>
              <p:cNvGrpSpPr/>
              <p:nvPr/>
            </p:nvGrpSpPr>
            <p:grpSpPr>
              <a:xfrm>
                <a:off x="1076265" y="2963950"/>
                <a:ext cx="4371331" cy="778884"/>
                <a:chOff x="2079769" y="1008755"/>
                <a:chExt cx="4371331" cy="778884"/>
              </a:xfrm>
            </p:grpSpPr>
            <p:sp>
              <p:nvSpPr>
                <p:cNvPr id="52" name="平行四边形 51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0448780-7DEE-4A58-91D6-84F877FA13FD}"/>
                    </a:ext>
                  </a:extLst>
                </p:cNvPr>
                <p:cNvSpPr/>
                <p:nvPr/>
              </p:nvSpPr>
              <p:spPr>
                <a:xfrm>
                  <a:off x="2250782" y="1262858"/>
                  <a:ext cx="4200318" cy="524781"/>
                </a:xfrm>
                <a:prstGeom prst="parallelogram">
                  <a:avLst/>
                </a:prstGeom>
                <a:solidFill>
                  <a:srgbClr val="5EA5A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53" name="TOP-PPT-2-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8C7E8D-985D-4121-AAA4-90FCC8C4767D}"/>
                    </a:ext>
                  </a:extLst>
                </p:cNvPr>
                <p:cNvSpPr txBox="1"/>
                <p:nvPr/>
              </p:nvSpPr>
              <p:spPr>
                <a:xfrm flipH="1">
                  <a:off x="2794093" y="1345696"/>
                  <a:ext cx="3038535" cy="30775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 anchor="ctr">
                  <a:noAutofit/>
                </a:bodyPr>
                <a:lstStyle>
                  <a:defPPr>
                    <a:defRPr lang="zh-CN"/>
                  </a:defPPr>
                  <a:lvl1pPr lvl="0">
                    <a:lnSpc>
                      <a:spcPct val="90000"/>
                    </a:lnSpc>
                    <a:spcBef>
                      <a:spcPct val="0"/>
                    </a:spcBef>
                    <a:defRPr sz="2000" b="1" i="1">
                      <a:gradFill>
                        <a:gsLst>
                          <a:gs pos="0">
                            <a:srgbClr val="104894"/>
                          </a:gs>
                          <a:gs pos="53000">
                            <a:srgbClr val="9B3D88"/>
                          </a:gs>
                          <a:gs pos="88000">
                            <a:srgbClr val="EC91BD"/>
                          </a:gs>
                          <a:gs pos="100000">
                            <a:srgbClr val="FBE9F1"/>
                          </a:gs>
                          <a:gs pos="60000">
                            <a:srgbClr val="9B3D88"/>
                          </a:gs>
                        </a:gsLst>
                        <a:lin ang="4200000" scaled="0"/>
                      </a:gradFill>
                      <a:latin typeface="造字工房力黑（非商用）常规体" pitchFamily="50" charset="-122"/>
                      <a:ea typeface="造字工房力黑（非商用）常规体" pitchFamily="50" charset="-122"/>
                      <a:cs typeface="+mj-cs"/>
                    </a:defRPr>
                  </a:lvl1pPr>
                </a:lstStyle>
                <a:p>
                  <a:pPr>
                    <a:lnSpc>
                      <a:spcPct val="120000"/>
                    </a:lnSpc>
                  </a:pPr>
                  <a:r>
                    <a:rPr kumimoji="1" lang="zh-CN" altLang="en-US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食物中毒的症状</a:t>
                  </a:r>
                </a:p>
              </p:txBody>
            </p:sp>
            <p:grpSp>
              <p:nvGrpSpPr>
                <p:cNvPr id="54" name="组合 5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068302-0AF4-4264-BF85-D2D3CFD284DB}"/>
                    </a:ext>
                  </a:extLst>
                </p:cNvPr>
                <p:cNvGrpSpPr/>
                <p:nvPr/>
              </p:nvGrpSpPr>
              <p:grpSpPr>
                <a:xfrm>
                  <a:off x="2079769" y="1008755"/>
                  <a:ext cx="737516" cy="584775"/>
                  <a:chOff x="2079769" y="1053308"/>
                  <a:chExt cx="737516" cy="584775"/>
                </a:xfrm>
              </p:grpSpPr>
              <p:sp>
                <p:nvSpPr>
                  <p:cNvPr id="55" name="平行四边形 54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5608200-6F68-491D-9168-ED80779CB976}"/>
                      </a:ext>
                    </a:extLst>
                  </p:cNvPr>
                  <p:cNvSpPr/>
                  <p:nvPr/>
                </p:nvSpPr>
                <p:spPr>
                  <a:xfrm>
                    <a:off x="2079769" y="1053308"/>
                    <a:ext cx="737516" cy="584775"/>
                  </a:xfrm>
                  <a:prstGeom prst="parallelogram">
                    <a:avLst/>
                  </a:prstGeom>
                  <a:solidFill>
                    <a:srgbClr val="5EA5AE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</a:endParaRPr>
                  </a:p>
                </p:txBody>
              </p:sp>
              <p:sp>
                <p:nvSpPr>
                  <p:cNvPr id="56" name="文本框 55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8DA73B-1315-4395-BA18-4365393D2D2E}"/>
                      </a:ext>
                    </a:extLst>
                  </p:cNvPr>
                  <p:cNvSpPr txBox="1"/>
                  <p:nvPr/>
                </p:nvSpPr>
                <p:spPr>
                  <a:xfrm>
                    <a:off x="2162697" y="1133121"/>
                    <a:ext cx="654587" cy="4770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500" b="1">
                        <a:solidFill>
                          <a:schemeClr val="bg1"/>
                        </a:solidFill>
                        <a:latin typeface="阿里巴巴普惠体 Medium" panose="00020600040101010101" pitchFamily="18" charset="-122"/>
                        <a:ea typeface="阿里巴巴普惠体 Medium" panose="00020600040101010101" pitchFamily="18" charset="-122"/>
                        <a:cs typeface="阿里巴巴普惠体 Medium" panose="00020600040101010101" pitchFamily="18" charset="-122"/>
                      </a:rPr>
                      <a:t>03</a:t>
                    </a:r>
                    <a:endParaRPr lang="zh-CN" altLang="en-US" sz="2500" b="1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endParaRPr>
                  </a:p>
                </p:txBody>
              </p:sp>
            </p:grpSp>
          </p:grpSp>
          <p:grpSp>
            <p:nvGrpSpPr>
              <p:cNvPr id="57" name="组合 56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C0949E-97CA-4C78-B814-C2BA37D10A65}"/>
                  </a:ext>
                </a:extLst>
              </p:cNvPr>
              <p:cNvGrpSpPr/>
              <p:nvPr/>
            </p:nvGrpSpPr>
            <p:grpSpPr>
              <a:xfrm>
                <a:off x="786022" y="4150168"/>
                <a:ext cx="4371331" cy="778884"/>
                <a:chOff x="2079769" y="1008755"/>
                <a:chExt cx="4371331" cy="778884"/>
              </a:xfrm>
            </p:grpSpPr>
            <p:sp>
              <p:nvSpPr>
                <p:cNvPr id="58" name="平行四边形 5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61B54A-CEDE-4A09-98F2-95609BB529CD}"/>
                    </a:ext>
                  </a:extLst>
                </p:cNvPr>
                <p:cNvSpPr/>
                <p:nvPr/>
              </p:nvSpPr>
              <p:spPr>
                <a:xfrm>
                  <a:off x="2250782" y="1262858"/>
                  <a:ext cx="4200318" cy="524781"/>
                </a:xfrm>
                <a:prstGeom prst="parallelogram">
                  <a:avLst/>
                </a:prstGeom>
                <a:solidFill>
                  <a:srgbClr val="5EA5A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59" name="TOP-PPT-2-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B6BDEF-A976-4C89-A0A0-6164AF8F3EEE}"/>
                    </a:ext>
                  </a:extLst>
                </p:cNvPr>
                <p:cNvSpPr txBox="1"/>
                <p:nvPr/>
              </p:nvSpPr>
              <p:spPr>
                <a:xfrm flipH="1">
                  <a:off x="2794093" y="1345696"/>
                  <a:ext cx="3038535" cy="30775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 anchor="ctr">
                  <a:noAutofit/>
                </a:bodyPr>
                <a:lstStyle>
                  <a:defPPr>
                    <a:defRPr lang="zh-CN"/>
                  </a:defPPr>
                  <a:lvl1pPr lvl="0">
                    <a:lnSpc>
                      <a:spcPct val="90000"/>
                    </a:lnSpc>
                    <a:spcBef>
                      <a:spcPct val="0"/>
                    </a:spcBef>
                    <a:defRPr sz="2000" b="1" i="1">
                      <a:gradFill>
                        <a:gsLst>
                          <a:gs pos="0">
                            <a:srgbClr val="104894"/>
                          </a:gs>
                          <a:gs pos="53000">
                            <a:srgbClr val="9B3D88"/>
                          </a:gs>
                          <a:gs pos="88000">
                            <a:srgbClr val="EC91BD"/>
                          </a:gs>
                          <a:gs pos="100000">
                            <a:srgbClr val="FBE9F1"/>
                          </a:gs>
                          <a:gs pos="60000">
                            <a:srgbClr val="9B3D88"/>
                          </a:gs>
                        </a:gsLst>
                        <a:lin ang="4200000" scaled="0"/>
                      </a:gradFill>
                      <a:latin typeface="造字工房力黑（非商用）常规体" pitchFamily="50" charset="-122"/>
                      <a:ea typeface="造字工房力黑（非商用）常规体" pitchFamily="50" charset="-122"/>
                      <a:cs typeface="+mj-cs"/>
                    </a:defRPr>
                  </a:lvl1pPr>
                </a:lstStyle>
                <a:p>
                  <a:pPr>
                    <a:lnSpc>
                      <a:spcPct val="120000"/>
                    </a:lnSpc>
                  </a:pPr>
                  <a:r>
                    <a:rPr kumimoji="1" lang="zh-CN" altLang="en-US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发现食物中毒該怎么办？</a:t>
                  </a:r>
                </a:p>
              </p:txBody>
            </p:sp>
            <p:grpSp>
              <p:nvGrpSpPr>
                <p:cNvPr id="60" name="组合 59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4715F4-686E-4D2F-9DCD-597FB20255B7}"/>
                    </a:ext>
                  </a:extLst>
                </p:cNvPr>
                <p:cNvGrpSpPr/>
                <p:nvPr/>
              </p:nvGrpSpPr>
              <p:grpSpPr>
                <a:xfrm>
                  <a:off x="2079769" y="1008755"/>
                  <a:ext cx="737516" cy="584775"/>
                  <a:chOff x="2079769" y="1053308"/>
                  <a:chExt cx="737516" cy="584775"/>
                </a:xfrm>
              </p:grpSpPr>
              <p:sp>
                <p:nvSpPr>
                  <p:cNvPr id="61" name="平行四边形 60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A9F3F5-E5CF-4A85-B232-7C223540E98F}"/>
                      </a:ext>
                    </a:extLst>
                  </p:cNvPr>
                  <p:cNvSpPr/>
                  <p:nvPr/>
                </p:nvSpPr>
                <p:spPr>
                  <a:xfrm>
                    <a:off x="2079769" y="1053308"/>
                    <a:ext cx="737516" cy="584775"/>
                  </a:xfrm>
                  <a:prstGeom prst="parallelogram">
                    <a:avLst/>
                  </a:prstGeom>
                  <a:solidFill>
                    <a:srgbClr val="5EA5AE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</a:endParaRPr>
                  </a:p>
                </p:txBody>
              </p:sp>
              <p:sp>
                <p:nvSpPr>
                  <p:cNvPr id="62" name="文本框 61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AF099D-1B85-4117-9FDD-02092A255286}"/>
                      </a:ext>
                    </a:extLst>
                  </p:cNvPr>
                  <p:cNvSpPr txBox="1"/>
                  <p:nvPr/>
                </p:nvSpPr>
                <p:spPr>
                  <a:xfrm>
                    <a:off x="2162697" y="1133121"/>
                    <a:ext cx="654587" cy="4770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500" b="1">
                        <a:solidFill>
                          <a:schemeClr val="bg1"/>
                        </a:solidFill>
                        <a:latin typeface="阿里巴巴普惠体 Medium" panose="00020600040101010101" pitchFamily="18" charset="-122"/>
                        <a:ea typeface="阿里巴巴普惠体 Medium" panose="00020600040101010101" pitchFamily="18" charset="-122"/>
                        <a:cs typeface="阿里巴巴普惠体 Medium" panose="00020600040101010101" pitchFamily="18" charset="-122"/>
                      </a:rPr>
                      <a:t>05</a:t>
                    </a:r>
                    <a:endParaRPr lang="zh-CN" altLang="en-US" sz="2500" b="1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endParaRPr>
                  </a:p>
                </p:txBody>
              </p:sp>
            </p:grpSp>
          </p:grpSp>
          <p:grpSp>
            <p:nvGrpSpPr>
              <p:cNvPr id="14" name="组合 1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A162112-1B83-4A83-A359-E152EB379C0D}"/>
                  </a:ext>
                </a:extLst>
              </p:cNvPr>
              <p:cNvGrpSpPr/>
              <p:nvPr/>
            </p:nvGrpSpPr>
            <p:grpSpPr>
              <a:xfrm>
                <a:off x="1343488" y="1777732"/>
                <a:ext cx="4371331" cy="778884"/>
                <a:chOff x="2079769" y="1008755"/>
                <a:chExt cx="4371331" cy="778884"/>
              </a:xfrm>
            </p:grpSpPr>
            <p:sp>
              <p:nvSpPr>
                <p:cNvPr id="2" name="平行四边形 1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8EA647-3829-49BA-A4F9-D6686035C79E}"/>
                    </a:ext>
                  </a:extLst>
                </p:cNvPr>
                <p:cNvSpPr/>
                <p:nvPr/>
              </p:nvSpPr>
              <p:spPr>
                <a:xfrm>
                  <a:off x="2250782" y="1262858"/>
                  <a:ext cx="4200318" cy="524781"/>
                </a:xfrm>
                <a:prstGeom prst="parallelogram">
                  <a:avLst/>
                </a:prstGeom>
                <a:solidFill>
                  <a:srgbClr val="5EA5A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9" name="TOP-PPT-2-3"/>
                <p:cNvSpPr txBox="1"/>
                <p:nvPr/>
              </p:nvSpPr>
              <p:spPr>
                <a:xfrm flipH="1">
                  <a:off x="2794093" y="1345696"/>
                  <a:ext cx="3038535" cy="30775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 anchor="ctr">
                  <a:noAutofit/>
                </a:bodyPr>
                <a:lstStyle>
                  <a:defPPr>
                    <a:defRPr lang="zh-CN"/>
                  </a:defPPr>
                  <a:lvl1pPr lvl="0">
                    <a:lnSpc>
                      <a:spcPct val="90000"/>
                    </a:lnSpc>
                    <a:spcBef>
                      <a:spcPct val="0"/>
                    </a:spcBef>
                    <a:defRPr sz="2000" b="1" i="1">
                      <a:gradFill>
                        <a:gsLst>
                          <a:gs pos="0">
                            <a:srgbClr val="104894"/>
                          </a:gs>
                          <a:gs pos="53000">
                            <a:srgbClr val="9B3D88"/>
                          </a:gs>
                          <a:gs pos="88000">
                            <a:srgbClr val="EC91BD"/>
                          </a:gs>
                          <a:gs pos="100000">
                            <a:srgbClr val="FBE9F1"/>
                          </a:gs>
                          <a:gs pos="60000">
                            <a:srgbClr val="9B3D88"/>
                          </a:gs>
                        </a:gsLst>
                        <a:lin ang="4200000" scaled="0"/>
                      </a:gradFill>
                      <a:latin typeface="造字工房力黑（非商用）常规体" pitchFamily="50" charset="-122"/>
                      <a:ea typeface="造字工房力黑（非商用）常规体" pitchFamily="50" charset="-122"/>
                      <a:cs typeface="+mj-cs"/>
                    </a:defRPr>
                  </a:lvl1pPr>
                </a:lstStyle>
                <a:p>
                  <a:pPr>
                    <a:lnSpc>
                      <a:spcPct val="120000"/>
                    </a:lnSpc>
                  </a:pPr>
                  <a:r>
                    <a:rPr kumimoji="1" lang="zh-CN" altLang="en-US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食物中毒是如何引起的</a:t>
                  </a:r>
                  <a:r>
                    <a:rPr kumimoji="1" lang="en-US" altLang="zh-CN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?</a:t>
                  </a:r>
                </a:p>
              </p:txBody>
            </p:sp>
            <p:grpSp>
              <p:nvGrpSpPr>
                <p:cNvPr id="13" name="组合 12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4686BFE-1C94-401C-BA0A-56878C731615}"/>
                    </a:ext>
                  </a:extLst>
                </p:cNvPr>
                <p:cNvGrpSpPr/>
                <p:nvPr/>
              </p:nvGrpSpPr>
              <p:grpSpPr>
                <a:xfrm>
                  <a:off x="2079769" y="1008755"/>
                  <a:ext cx="737516" cy="584775"/>
                  <a:chOff x="2079769" y="1053308"/>
                  <a:chExt cx="737516" cy="584775"/>
                </a:xfrm>
              </p:grpSpPr>
              <p:sp>
                <p:nvSpPr>
                  <p:cNvPr id="7" name="平行四边形 6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F25029-CF33-4863-A0AA-CFDB2EEA95AB}"/>
                      </a:ext>
                    </a:extLst>
                  </p:cNvPr>
                  <p:cNvSpPr/>
                  <p:nvPr/>
                </p:nvSpPr>
                <p:spPr>
                  <a:xfrm>
                    <a:off x="2079769" y="1053308"/>
                    <a:ext cx="737516" cy="584775"/>
                  </a:xfrm>
                  <a:prstGeom prst="parallelogram">
                    <a:avLst/>
                  </a:prstGeom>
                  <a:solidFill>
                    <a:srgbClr val="5EA5AE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</a:endParaRPr>
                  </a:p>
                </p:txBody>
              </p:sp>
              <p:sp>
                <p:nvSpPr>
                  <p:cNvPr id="8" name="文本框 7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C53420-AEA4-45EE-87D8-96FA95101758}"/>
                      </a:ext>
                    </a:extLst>
                  </p:cNvPr>
                  <p:cNvSpPr txBox="1"/>
                  <p:nvPr/>
                </p:nvSpPr>
                <p:spPr>
                  <a:xfrm>
                    <a:off x="2162697" y="1133121"/>
                    <a:ext cx="654587" cy="4770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500" b="1">
                        <a:solidFill>
                          <a:schemeClr val="bg1"/>
                        </a:solidFill>
                        <a:latin typeface="阿里巴巴普惠体 Medium" panose="00020600040101010101" pitchFamily="18" charset="-122"/>
                        <a:ea typeface="阿里巴巴普惠体 Medium" panose="00020600040101010101" pitchFamily="18" charset="-122"/>
                        <a:cs typeface="阿里巴巴普惠体 Medium" panose="00020600040101010101" pitchFamily="18" charset="-122"/>
                      </a:rPr>
                      <a:t>01</a:t>
                    </a:r>
                    <a:endParaRPr lang="zh-CN" altLang="en-US" sz="2500" b="1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endParaRPr>
                  </a:p>
                </p:txBody>
              </p:sp>
            </p:grpSp>
          </p:grpSp>
        </p:grpSp>
        <p:grpSp>
          <p:nvGrpSpPr>
            <p:cNvPr id="25" name="组合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6D1E5AF-4FC5-4F73-A2C8-9FDEFF126969}"/>
                </a:ext>
              </a:extLst>
            </p:cNvPr>
            <p:cNvGrpSpPr/>
            <p:nvPr/>
          </p:nvGrpSpPr>
          <p:grpSpPr>
            <a:xfrm>
              <a:off x="6096000" y="1777732"/>
              <a:ext cx="5175296" cy="3154845"/>
              <a:chOff x="5860716" y="1774207"/>
              <a:chExt cx="5175296" cy="3154845"/>
            </a:xfrm>
          </p:grpSpPr>
          <p:grpSp>
            <p:nvGrpSpPr>
              <p:cNvPr id="45" name="组合 4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34E01CD-8D0D-46D1-A514-15EAF8D3976D}"/>
                  </a:ext>
                </a:extLst>
              </p:cNvPr>
              <p:cNvGrpSpPr/>
              <p:nvPr/>
            </p:nvGrpSpPr>
            <p:grpSpPr>
              <a:xfrm>
                <a:off x="6079753" y="2962188"/>
                <a:ext cx="4371331" cy="778884"/>
                <a:chOff x="2079769" y="1008755"/>
                <a:chExt cx="4371331" cy="778884"/>
              </a:xfrm>
            </p:grpSpPr>
            <p:sp>
              <p:nvSpPr>
                <p:cNvPr id="46" name="平行四边形 45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066F48E-FC14-44EA-A55B-B62D56349FDC}"/>
                    </a:ext>
                  </a:extLst>
                </p:cNvPr>
                <p:cNvSpPr/>
                <p:nvPr/>
              </p:nvSpPr>
              <p:spPr>
                <a:xfrm>
                  <a:off x="2250782" y="1262858"/>
                  <a:ext cx="4200318" cy="524781"/>
                </a:xfrm>
                <a:prstGeom prst="parallelogram">
                  <a:avLst/>
                </a:prstGeom>
                <a:solidFill>
                  <a:srgbClr val="5EA5A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47" name="TOP-PPT-2-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EF51B9-A1D8-4B60-87A6-BDF4B857BC1A}"/>
                    </a:ext>
                  </a:extLst>
                </p:cNvPr>
                <p:cNvSpPr txBox="1"/>
                <p:nvPr/>
              </p:nvSpPr>
              <p:spPr>
                <a:xfrm flipH="1">
                  <a:off x="2794093" y="1345696"/>
                  <a:ext cx="3038535" cy="30775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 anchor="ctr">
                  <a:noAutofit/>
                </a:bodyPr>
                <a:lstStyle>
                  <a:defPPr>
                    <a:defRPr lang="zh-CN"/>
                  </a:defPPr>
                  <a:lvl1pPr lvl="0">
                    <a:lnSpc>
                      <a:spcPct val="90000"/>
                    </a:lnSpc>
                    <a:spcBef>
                      <a:spcPct val="0"/>
                    </a:spcBef>
                    <a:defRPr sz="2000" b="1" i="1">
                      <a:gradFill>
                        <a:gsLst>
                          <a:gs pos="0">
                            <a:srgbClr val="104894"/>
                          </a:gs>
                          <a:gs pos="53000">
                            <a:srgbClr val="9B3D88"/>
                          </a:gs>
                          <a:gs pos="88000">
                            <a:srgbClr val="EC91BD"/>
                          </a:gs>
                          <a:gs pos="100000">
                            <a:srgbClr val="FBE9F1"/>
                          </a:gs>
                          <a:gs pos="60000">
                            <a:srgbClr val="9B3D88"/>
                          </a:gs>
                        </a:gsLst>
                        <a:lin ang="4200000" scaled="0"/>
                      </a:gradFill>
                      <a:latin typeface="造字工房力黑（非商用）常规体" pitchFamily="50" charset="-122"/>
                      <a:ea typeface="造字工房力黑（非商用）常规体" pitchFamily="50" charset="-122"/>
                      <a:cs typeface="+mj-cs"/>
                    </a:defRPr>
                  </a:lvl1pPr>
                </a:lstStyle>
                <a:p>
                  <a:pPr>
                    <a:lnSpc>
                      <a:spcPct val="120000"/>
                    </a:lnSpc>
                  </a:pPr>
                  <a:r>
                    <a:rPr kumimoji="1" lang="zh-CN" altLang="en-US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食物中毒的预防措施</a:t>
                  </a:r>
                </a:p>
              </p:txBody>
            </p:sp>
            <p:grpSp>
              <p:nvGrpSpPr>
                <p:cNvPr id="48" name="组合 4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2F30D7A-50B2-4B66-A070-A8B1C0E5AF81}"/>
                    </a:ext>
                  </a:extLst>
                </p:cNvPr>
                <p:cNvGrpSpPr/>
                <p:nvPr/>
              </p:nvGrpSpPr>
              <p:grpSpPr>
                <a:xfrm>
                  <a:off x="2079769" y="1008755"/>
                  <a:ext cx="778979" cy="584775"/>
                  <a:chOff x="2079769" y="1053308"/>
                  <a:chExt cx="778979" cy="584775"/>
                </a:xfrm>
              </p:grpSpPr>
              <p:sp>
                <p:nvSpPr>
                  <p:cNvPr id="49" name="平行四边形 48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83C118-2966-425F-A7FE-F68ADB6DE0DA}"/>
                      </a:ext>
                    </a:extLst>
                  </p:cNvPr>
                  <p:cNvSpPr/>
                  <p:nvPr/>
                </p:nvSpPr>
                <p:spPr>
                  <a:xfrm>
                    <a:off x="2079769" y="1053308"/>
                    <a:ext cx="737516" cy="584775"/>
                  </a:xfrm>
                  <a:prstGeom prst="parallelogram">
                    <a:avLst/>
                  </a:prstGeom>
                  <a:solidFill>
                    <a:srgbClr val="5EA5AE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</a:endParaRPr>
                  </a:p>
                </p:txBody>
              </p:sp>
              <p:sp>
                <p:nvSpPr>
                  <p:cNvPr id="50" name="文本框 49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B81E87-8364-4C5B-804B-52F3A5876B5F}"/>
                      </a:ext>
                    </a:extLst>
                  </p:cNvPr>
                  <p:cNvSpPr txBox="1"/>
                  <p:nvPr/>
                </p:nvSpPr>
                <p:spPr>
                  <a:xfrm>
                    <a:off x="2162698" y="1133121"/>
                    <a:ext cx="696050" cy="4770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500" b="1">
                        <a:solidFill>
                          <a:schemeClr val="bg1"/>
                        </a:solidFill>
                        <a:latin typeface="阿里巴巴普惠体 Medium" panose="00020600040101010101" pitchFamily="18" charset="-122"/>
                        <a:ea typeface="阿里巴巴普惠体 Medium" panose="00020600040101010101" pitchFamily="18" charset="-122"/>
                        <a:cs typeface="阿里巴巴普惠体 Medium" panose="00020600040101010101" pitchFamily="18" charset="-122"/>
                      </a:rPr>
                      <a:t>04</a:t>
                    </a:r>
                    <a:endParaRPr lang="zh-CN" altLang="en-US" sz="2500" b="1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endParaRPr>
                  </a:p>
                </p:txBody>
              </p:sp>
            </p:grpSp>
          </p:grpSp>
          <p:grpSp>
            <p:nvGrpSpPr>
              <p:cNvPr id="75" name="组合 74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903A783-D72A-431E-932E-CCCAA3062555}"/>
                  </a:ext>
                </a:extLst>
              </p:cNvPr>
              <p:cNvGrpSpPr/>
              <p:nvPr/>
            </p:nvGrpSpPr>
            <p:grpSpPr>
              <a:xfrm>
                <a:off x="5860716" y="4150168"/>
                <a:ext cx="4371331" cy="778884"/>
                <a:chOff x="2079769" y="1008755"/>
                <a:chExt cx="4371331" cy="778884"/>
              </a:xfrm>
            </p:grpSpPr>
            <p:sp>
              <p:nvSpPr>
                <p:cNvPr id="76" name="平行四边形 75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F5216F-7D33-4ED3-9783-C14D4A9F7594}"/>
                    </a:ext>
                  </a:extLst>
                </p:cNvPr>
                <p:cNvSpPr/>
                <p:nvPr/>
              </p:nvSpPr>
              <p:spPr>
                <a:xfrm>
                  <a:off x="2250782" y="1262858"/>
                  <a:ext cx="4200318" cy="524781"/>
                </a:xfrm>
                <a:prstGeom prst="parallelogram">
                  <a:avLst/>
                </a:prstGeom>
                <a:solidFill>
                  <a:srgbClr val="5EA5A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77" name="TOP-PPT-2-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3AFC93-AB94-47E7-84FE-9E5651F46C94}"/>
                    </a:ext>
                  </a:extLst>
                </p:cNvPr>
                <p:cNvSpPr txBox="1"/>
                <p:nvPr/>
              </p:nvSpPr>
              <p:spPr>
                <a:xfrm flipH="1">
                  <a:off x="2794092" y="1345696"/>
                  <a:ext cx="3287105" cy="30775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 anchor="ctr">
                  <a:noAutofit/>
                </a:bodyPr>
                <a:lstStyle>
                  <a:defPPr>
                    <a:defRPr lang="zh-CN"/>
                  </a:defPPr>
                  <a:lvl1pPr lvl="0">
                    <a:lnSpc>
                      <a:spcPct val="90000"/>
                    </a:lnSpc>
                    <a:spcBef>
                      <a:spcPct val="0"/>
                    </a:spcBef>
                    <a:defRPr sz="2000" b="1" i="1">
                      <a:gradFill>
                        <a:gsLst>
                          <a:gs pos="0">
                            <a:srgbClr val="104894"/>
                          </a:gs>
                          <a:gs pos="53000">
                            <a:srgbClr val="9B3D88"/>
                          </a:gs>
                          <a:gs pos="88000">
                            <a:srgbClr val="EC91BD"/>
                          </a:gs>
                          <a:gs pos="100000">
                            <a:srgbClr val="FBE9F1"/>
                          </a:gs>
                          <a:gs pos="60000">
                            <a:srgbClr val="9B3D88"/>
                          </a:gs>
                        </a:gsLst>
                        <a:lin ang="4200000" scaled="0"/>
                      </a:gradFill>
                      <a:latin typeface="造字工房力黑（非商用）常规体" pitchFamily="50" charset="-122"/>
                      <a:ea typeface="造字工房力黑（非商用）常规体" pitchFamily="50" charset="-122"/>
                      <a:cs typeface="+mj-cs"/>
                    </a:defRPr>
                  </a:lvl1pPr>
                </a:lstStyle>
                <a:p>
                  <a:pPr>
                    <a:lnSpc>
                      <a:spcPct val="120000"/>
                    </a:lnSpc>
                  </a:pPr>
                  <a:r>
                    <a:rPr kumimoji="1" lang="zh-CN" altLang="en-US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生活中哪些食品不能搭配 </a:t>
                  </a:r>
                </a:p>
              </p:txBody>
            </p:sp>
            <p:grpSp>
              <p:nvGrpSpPr>
                <p:cNvPr id="78" name="组合 7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5FB7BF-C60C-415E-8627-AFBF2A2C068D}"/>
                    </a:ext>
                  </a:extLst>
                </p:cNvPr>
                <p:cNvGrpSpPr/>
                <p:nvPr/>
              </p:nvGrpSpPr>
              <p:grpSpPr>
                <a:xfrm>
                  <a:off x="2079769" y="1008755"/>
                  <a:ext cx="758807" cy="584775"/>
                  <a:chOff x="2079769" y="1053308"/>
                  <a:chExt cx="758807" cy="584775"/>
                </a:xfrm>
              </p:grpSpPr>
              <p:sp>
                <p:nvSpPr>
                  <p:cNvPr id="79" name="平行四边形 78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BF796D7-AB5E-4904-8DEC-9011F4B5D5A8}"/>
                      </a:ext>
                    </a:extLst>
                  </p:cNvPr>
                  <p:cNvSpPr/>
                  <p:nvPr/>
                </p:nvSpPr>
                <p:spPr>
                  <a:xfrm>
                    <a:off x="2079769" y="1053308"/>
                    <a:ext cx="737516" cy="584775"/>
                  </a:xfrm>
                  <a:prstGeom prst="parallelogram">
                    <a:avLst/>
                  </a:prstGeom>
                  <a:solidFill>
                    <a:srgbClr val="5EA5AE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</a:endParaRPr>
                  </a:p>
                </p:txBody>
              </p:sp>
              <p:sp>
                <p:nvSpPr>
                  <p:cNvPr id="80" name="文本框 79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08E207-1204-4649-9E0F-E11778D36070}"/>
                      </a:ext>
                    </a:extLst>
                  </p:cNvPr>
                  <p:cNvSpPr txBox="1"/>
                  <p:nvPr/>
                </p:nvSpPr>
                <p:spPr>
                  <a:xfrm>
                    <a:off x="2162698" y="1133121"/>
                    <a:ext cx="675878" cy="4770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500" b="1">
                        <a:solidFill>
                          <a:schemeClr val="bg1"/>
                        </a:solidFill>
                        <a:latin typeface="阿里巴巴普惠体 Medium" panose="00020600040101010101" pitchFamily="18" charset="-122"/>
                        <a:ea typeface="阿里巴巴普惠体 Medium" panose="00020600040101010101" pitchFamily="18" charset="-122"/>
                        <a:cs typeface="阿里巴巴普惠体 Medium" panose="00020600040101010101" pitchFamily="18" charset="-122"/>
                      </a:rPr>
                      <a:t>06</a:t>
                    </a:r>
                    <a:endParaRPr lang="zh-CN" altLang="en-US" sz="2500" b="1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endParaRPr>
                  </a:p>
                </p:txBody>
              </p:sp>
            </p:grpSp>
          </p:grpSp>
          <p:grpSp>
            <p:nvGrpSpPr>
              <p:cNvPr id="19" name="组合 1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AE98AC2-D47D-4E07-9276-30985A9061FA}"/>
                  </a:ext>
                </a:extLst>
              </p:cNvPr>
              <p:cNvGrpSpPr/>
              <p:nvPr/>
            </p:nvGrpSpPr>
            <p:grpSpPr>
              <a:xfrm>
                <a:off x="6448511" y="1774207"/>
                <a:ext cx="4587501" cy="778884"/>
                <a:chOff x="6079753" y="1008755"/>
                <a:chExt cx="4587501" cy="778884"/>
              </a:xfrm>
            </p:grpSpPr>
            <p:sp>
              <p:nvSpPr>
                <p:cNvPr id="38" name="平行四边形 3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0E2DC00-F75A-4E1D-BA4E-A2F0A3ECA436}"/>
                    </a:ext>
                  </a:extLst>
                </p:cNvPr>
                <p:cNvSpPr/>
                <p:nvPr/>
              </p:nvSpPr>
              <p:spPr>
                <a:xfrm>
                  <a:off x="6250765" y="1213204"/>
                  <a:ext cx="4416489" cy="574435"/>
                </a:xfrm>
                <a:prstGeom prst="parallelogram">
                  <a:avLst/>
                </a:prstGeom>
                <a:solidFill>
                  <a:srgbClr val="5EA5A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41" name="TOP-PPT-2-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AB1229F-7776-4E49-986F-B7C795B41339}"/>
                    </a:ext>
                  </a:extLst>
                </p:cNvPr>
                <p:cNvSpPr txBox="1"/>
                <p:nvPr/>
              </p:nvSpPr>
              <p:spPr>
                <a:xfrm flipH="1">
                  <a:off x="6716584" y="1324969"/>
                  <a:ext cx="3859132" cy="307750"/>
                </a:xfrm>
                <a:prstGeom prst="rect">
                  <a:avLst/>
                </a:prstGeom>
                <a:noFill/>
              </p:spPr>
              <p:txBody>
                <a:bodyPr vert="horz" lIns="91440" tIns="45720" rIns="91440" bIns="45720" rtlCol="0" anchor="ctr">
                  <a:noAutofit/>
                </a:bodyPr>
                <a:lstStyle>
                  <a:defPPr>
                    <a:defRPr lang="zh-CN"/>
                  </a:defPPr>
                  <a:lvl1pPr lvl="0">
                    <a:lnSpc>
                      <a:spcPct val="90000"/>
                    </a:lnSpc>
                    <a:spcBef>
                      <a:spcPct val="0"/>
                    </a:spcBef>
                    <a:defRPr sz="2000" b="1" i="1">
                      <a:gradFill>
                        <a:gsLst>
                          <a:gs pos="0">
                            <a:srgbClr val="104894"/>
                          </a:gs>
                          <a:gs pos="53000">
                            <a:srgbClr val="9B3D88"/>
                          </a:gs>
                          <a:gs pos="88000">
                            <a:srgbClr val="EC91BD"/>
                          </a:gs>
                          <a:gs pos="100000">
                            <a:srgbClr val="FBE9F1"/>
                          </a:gs>
                          <a:gs pos="60000">
                            <a:srgbClr val="9B3D88"/>
                          </a:gs>
                        </a:gsLst>
                        <a:lin ang="4200000" scaled="0"/>
                      </a:gradFill>
                      <a:latin typeface="造字工房力黑（非商用）常规体" pitchFamily="50" charset="-122"/>
                      <a:ea typeface="造字工房力黑（非商用）常规体" pitchFamily="50" charset="-122"/>
                      <a:cs typeface="+mj-cs"/>
                    </a:defRPr>
                  </a:lvl1pPr>
                </a:lstStyle>
                <a:p>
                  <a:pPr>
                    <a:lnSpc>
                      <a:spcPct val="120000"/>
                    </a:lnSpc>
                  </a:pPr>
                  <a:r>
                    <a:rPr kumimoji="1" lang="zh-CN" altLang="en-US" sz="2200" b="0" i="0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+mn-cs"/>
                    </a:rPr>
                    <a:t>生活中哪些食用物易发生中毒？</a:t>
                  </a:r>
                </a:p>
              </p:txBody>
            </p:sp>
            <p:grpSp>
              <p:nvGrpSpPr>
                <p:cNvPr id="42" name="组合 41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A43FC8-06BB-421F-802D-A7B5AB35D64D}"/>
                    </a:ext>
                  </a:extLst>
                </p:cNvPr>
                <p:cNvGrpSpPr/>
                <p:nvPr/>
              </p:nvGrpSpPr>
              <p:grpSpPr>
                <a:xfrm>
                  <a:off x="6079753" y="1008755"/>
                  <a:ext cx="737516" cy="584775"/>
                  <a:chOff x="2079769" y="1053308"/>
                  <a:chExt cx="737516" cy="584775"/>
                </a:xfrm>
              </p:grpSpPr>
              <p:sp>
                <p:nvSpPr>
                  <p:cNvPr id="43" name="平行四边形 42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19A90B0-C2CC-4B63-A2E2-BB868FD847B0}"/>
                      </a:ext>
                    </a:extLst>
                  </p:cNvPr>
                  <p:cNvSpPr/>
                  <p:nvPr/>
                </p:nvSpPr>
                <p:spPr>
                  <a:xfrm>
                    <a:off x="2079769" y="1053308"/>
                    <a:ext cx="737516" cy="584775"/>
                  </a:xfrm>
                  <a:prstGeom prst="parallelogram">
                    <a:avLst/>
                  </a:prstGeom>
                  <a:solidFill>
                    <a:srgbClr val="5EA5AE"/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</a:endParaRPr>
                  </a:p>
                </p:txBody>
              </p:sp>
              <p:sp>
                <p:nvSpPr>
                  <p:cNvPr id="44" name="文本框 43">
                    <a:extLst>
                      <a:ext uri="{FF2B5EF4-FFF2-40B4-BE49-F238E27FC236}">
  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5C19409-7FEA-4427-B584-A3B850EAE775}"/>
                      </a:ext>
                    </a:extLst>
                  </p:cNvPr>
                  <p:cNvSpPr txBox="1"/>
                  <p:nvPr/>
                </p:nvSpPr>
                <p:spPr>
                  <a:xfrm>
                    <a:off x="2162697" y="1133121"/>
                    <a:ext cx="654587" cy="4770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zh-CN" sz="2500" b="1">
                        <a:solidFill>
                          <a:schemeClr val="bg1"/>
                        </a:solidFill>
                        <a:latin typeface="阿里巴巴普惠体 Medium" panose="00020600040101010101" pitchFamily="18" charset="-122"/>
                        <a:ea typeface="阿里巴巴普惠体 Medium" panose="00020600040101010101" pitchFamily="18" charset="-122"/>
                        <a:cs typeface="阿里巴巴普惠体 Medium" panose="00020600040101010101" pitchFamily="18" charset="-122"/>
                      </a:rPr>
                      <a:t>02</a:t>
                    </a:r>
                    <a:endParaRPr lang="zh-CN" altLang="en-US" sz="2500" b="1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endParaRPr>
                  </a:p>
                </p:txBody>
              </p:sp>
            </p:grpSp>
          </p:grpSp>
        </p:grpSp>
      </p:grpSp>
      <p:grpSp>
        <p:nvGrpSpPr>
          <p:cNvPr id="5" name="组合 4"/>
          <p:cNvGrpSpPr/>
          <p:nvPr/>
        </p:nvGrpSpPr>
        <p:grpSpPr>
          <a:xfrm>
            <a:off x="5164388" y="552632"/>
            <a:ext cx="1863224" cy="592501"/>
            <a:chOff x="5142849" y="552632"/>
            <a:chExt cx="1863224" cy="592501"/>
          </a:xfrm>
        </p:grpSpPr>
        <p:sp>
          <p:nvSpPr>
            <p:cNvPr id="40" name="TOP-PPT-8"/>
            <p:cNvSpPr/>
            <p:nvPr/>
          </p:nvSpPr>
          <p:spPr>
            <a:xfrm flipH="1">
              <a:off x="5142849" y="552632"/>
              <a:ext cx="1863224" cy="584775"/>
            </a:xfrm>
            <a:prstGeom prst="rect">
              <a:avLst/>
            </a:prstGeom>
            <a:solidFill>
              <a:srgbClr val="368F9A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endParaRPr lang="zh-CN" altLang="en-US" sz="3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60605" y="560358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CN" altLang="en-US" sz="3200">
                  <a:solidFill>
                    <a:prstClr val="white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教学目标 </a:t>
              </a:r>
            </a:p>
          </p:txBody>
        </p:sp>
      </p:grpSp>
    </p:spTree>
  </p:cSld>
  <p:clrMapOvr>
    <a:masterClrMapping/>
  </p:clrMapOvr>
  <p:transition spd="slow" advTm="3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53E01A4-FD71-4E62-9D3F-E6E75517FE48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如何判别伪劣食品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B9FB718-71BB-4E4B-BB7C-8946371DFDE7}"/>
              </a:ext>
            </a:extLst>
          </p:cNvPr>
          <p:cNvSpPr/>
          <p:nvPr/>
        </p:nvSpPr>
        <p:spPr>
          <a:xfrm>
            <a:off x="1332669" y="1251436"/>
            <a:ext cx="4628762" cy="4355129"/>
          </a:xfrm>
          <a:prstGeom prst="rect">
            <a:avLst/>
          </a:prstGeom>
          <a:solidFill>
            <a:srgbClr val="368F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0" name="文本框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182404-688E-4955-BCDA-C35F4E9FACB0}"/>
              </a:ext>
            </a:extLst>
          </p:cNvPr>
          <p:cNvSpPr txBox="1"/>
          <p:nvPr/>
        </p:nvSpPr>
        <p:spPr>
          <a:xfrm>
            <a:off x="1528975" y="1630109"/>
            <a:ext cx="4236149" cy="120032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base"/>
            <a:r>
              <a:rPr lang="zh-CN" altLang="en-US" sz="2400" b="1">
                <a:solidFill>
                  <a:srgbClr val="FFFFFF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伪劣食品防范“七字法”：防“艳、白、反、长、散、低、小”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6632245-2B74-4D8B-BD33-7DDA499D0519}"/>
              </a:ext>
            </a:extLst>
          </p:cNvPr>
          <p:cNvSpPr/>
          <p:nvPr/>
        </p:nvSpPr>
        <p:spPr>
          <a:xfrm>
            <a:off x="3181546" y="1654120"/>
            <a:ext cx="7677785" cy="3210789"/>
          </a:xfrm>
          <a:prstGeom prst="rect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  <a:cs typeface="阿里巴巴普惠体 Medium" panose="00020600040101010101" pitchFamily="18" charset="-122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1A60325-F8BC-44B4-913D-6130EE17D63C}"/>
              </a:ext>
            </a:extLst>
          </p:cNvPr>
          <p:cNvSpPr txBox="1"/>
          <p:nvPr/>
        </p:nvSpPr>
        <p:spPr>
          <a:xfrm>
            <a:off x="1808907" y="3292312"/>
            <a:ext cx="3224858" cy="2130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cs typeface="阿里巴巴普惠体 Medium" panose="00020600040101010101" pitchFamily="18" charset="-122"/>
                <a:sym typeface="+mn-lt"/>
              </a:rPr>
              <a:t>要提防小作坊式加工企业的产品，这类企业的食品平均抽样合格率最低，触目惊心的食品安全事件往往在这些企业出现。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244645-4493-450B-A446-62D06DCB12D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0105" y="1912506"/>
            <a:ext cx="3032988" cy="3032988"/>
          </a:xfrm>
          <a:prstGeom prst="rect">
            <a:avLst/>
          </a:prstGeom>
        </p:spPr>
      </p:pic>
      <p:grpSp>
        <p:nvGrpSpPr>
          <p:cNvPr id="24" name="组合 2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B3258E-00FD-492F-8121-85370E0D0E12}"/>
              </a:ext>
            </a:extLst>
          </p:cNvPr>
          <p:cNvGrpSpPr/>
          <p:nvPr/>
        </p:nvGrpSpPr>
        <p:grpSpPr>
          <a:xfrm>
            <a:off x="5166491" y="2499491"/>
            <a:ext cx="1859017" cy="1859017"/>
            <a:chOff x="10076676" y="2408183"/>
            <a:chExt cx="1859017" cy="1859017"/>
          </a:xfrm>
        </p:grpSpPr>
        <p:sp>
          <p:nvSpPr>
            <p:cNvPr id="25" name="椭圆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340AF2-0D16-42CC-90A3-5DF6B6463884}"/>
                </a:ext>
              </a:extLst>
            </p:cNvPr>
            <p:cNvSpPr/>
            <p:nvPr/>
          </p:nvSpPr>
          <p:spPr>
            <a:xfrm>
              <a:off x="10076676" y="2408183"/>
              <a:ext cx="1859017" cy="1859017"/>
            </a:xfrm>
            <a:prstGeom prst="ellipse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DC5338-F484-4D8B-BFA2-DCF592542131}"/>
                </a:ext>
              </a:extLst>
            </p:cNvPr>
            <p:cNvSpPr txBox="1"/>
            <p:nvPr/>
          </p:nvSpPr>
          <p:spPr>
            <a:xfrm>
              <a:off x="10408378" y="2983747"/>
              <a:ext cx="14877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</a:rPr>
                <a:t>防小</a:t>
              </a: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D652BC-ABC5-4C16-B608-CA11D1CF5BC6}"/>
              </a:ext>
            </a:extLst>
          </p:cNvPr>
          <p:cNvGrpSpPr/>
          <p:nvPr/>
        </p:nvGrpSpPr>
        <p:grpSpPr>
          <a:xfrm>
            <a:off x="-482017" y="660201"/>
            <a:ext cx="13156036" cy="5537599"/>
            <a:chOff x="-973080" y="520552"/>
            <a:chExt cx="13156036" cy="5537599"/>
          </a:xfrm>
        </p:grpSpPr>
        <p:grpSp>
          <p:nvGrpSpPr>
            <p:cNvPr id="27" name="组合 2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F6FE13-1CAB-4E08-9A21-D1080E4BA4D4}"/>
                </a:ext>
              </a:extLst>
            </p:cNvPr>
            <p:cNvGrpSpPr/>
            <p:nvPr/>
          </p:nvGrpSpPr>
          <p:grpSpPr>
            <a:xfrm>
              <a:off x="-973080" y="520552"/>
              <a:ext cx="10764983" cy="5537599"/>
              <a:chOff x="-973080" y="520552"/>
              <a:chExt cx="10764983" cy="5537599"/>
            </a:xfrm>
          </p:grpSpPr>
          <p:grpSp>
            <p:nvGrpSpPr>
              <p:cNvPr id="4" name="组合 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954C60-F53B-4ED0-BECA-763AE34D8914}"/>
                  </a:ext>
                </a:extLst>
              </p:cNvPr>
              <p:cNvGrpSpPr/>
              <p:nvPr/>
            </p:nvGrpSpPr>
            <p:grpSpPr>
              <a:xfrm>
                <a:off x="-973080" y="520552"/>
                <a:ext cx="10764983" cy="5537599"/>
                <a:chOff x="-3886066" y="204291"/>
                <a:chExt cx="14178398" cy="7293488"/>
              </a:xfrm>
              <a:solidFill>
                <a:srgbClr val="5EA5AE"/>
              </a:solidFill>
            </p:grpSpPr>
            <p:sp>
              <p:nvSpPr>
                <p:cNvPr id="7" name="空心弧 6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33EA83-7921-4E32-8601-AA42CC9AC2C6}"/>
                    </a:ext>
                  </a:extLst>
                </p:cNvPr>
                <p:cNvSpPr/>
                <p:nvPr/>
              </p:nvSpPr>
              <p:spPr>
                <a:xfrm>
                  <a:off x="-3886066" y="204291"/>
                  <a:ext cx="7293488" cy="7293488"/>
                </a:xfrm>
                <a:prstGeom prst="blockArc">
                  <a:avLst>
                    <a:gd name="adj1" fmla="val 18900000"/>
                    <a:gd name="adj2" fmla="val 2700000"/>
                    <a:gd name="adj3" fmla="val 296"/>
                  </a:avLst>
                </a:prstGeom>
                <a:grpFill/>
              </p:spPr>
              <p:style>
                <a:lnRef idx="2">
                  <a:schemeClr val="accent1">
                    <a:shade val="6000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8" name="任意多边形: 形状 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CB0319-D53C-4878-85F5-EDFCD553B9C8}"/>
                    </a:ext>
                  </a:extLst>
                </p:cNvPr>
                <p:cNvSpPr/>
                <p:nvPr/>
              </p:nvSpPr>
              <p:spPr>
                <a:xfrm>
                  <a:off x="2675313" y="1427048"/>
                  <a:ext cx="7617019" cy="570477"/>
                </a:xfrm>
                <a:custGeom>
                  <a:avLst/>
                  <a:gdLst>
                    <a:gd name="connsiteX0" fmla="*/ 0 w 7617019"/>
                    <a:gd name="connsiteY0" fmla="*/ 0 h 570477"/>
                    <a:gd name="connsiteX1" fmla="*/ 7617019 w 7617019"/>
                    <a:gd name="connsiteY1" fmla="*/ 0 h 570477"/>
                    <a:gd name="connsiteX2" fmla="*/ 7617019 w 7617019"/>
                    <a:gd name="connsiteY2" fmla="*/ 570477 h 570477"/>
                    <a:gd name="connsiteX3" fmla="*/ 0 w 7617019"/>
                    <a:gd name="connsiteY3" fmla="*/ 570477 h 570477"/>
                    <a:gd name="connsiteX4" fmla="*/ 0 w 7617019"/>
                    <a:gd name="connsiteY4" fmla="*/ 0 h 57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617018" h="570477">
                      <a:moveTo>
                        <a:pt x="0" y="0"/>
                      </a:moveTo>
                      <a:lnTo>
                        <a:pt x="7617019" y="0"/>
                      </a:lnTo>
                      <a:lnTo>
                        <a:pt x="7617019" y="570477"/>
                      </a:lnTo>
                      <a:lnTo>
                        <a:pt x="0" y="5704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2816" tIns="68580" rIns="68580" bIns="68580" numCol="1" spcCol="1270" anchor="ctr" anchorCtr="0">
                  <a:noAutofit/>
                </a:bodyPr>
                <a:lstStyle/>
                <a:p>
                  <a:pPr marL="0" lvl="0" indent="0" algn="l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700" kern="1200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9" name="椭圆 8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F3F4342-D6E3-46BB-826E-4254C4EC041D}"/>
                    </a:ext>
                  </a:extLst>
                </p:cNvPr>
                <p:cNvSpPr/>
                <p:nvPr/>
              </p:nvSpPr>
              <p:spPr>
                <a:xfrm>
                  <a:off x="2318764" y="1355738"/>
                  <a:ext cx="713096" cy="713096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10" name="任意多边形: 形状 9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C048666-899C-49E6-A092-577398ED0BA3}"/>
                    </a:ext>
                  </a:extLst>
                </p:cNvPr>
                <p:cNvSpPr/>
                <p:nvPr/>
              </p:nvSpPr>
              <p:spPr>
                <a:xfrm>
                  <a:off x="3144569" y="2282655"/>
                  <a:ext cx="7147763" cy="570477"/>
                </a:xfrm>
                <a:custGeom>
                  <a:avLst/>
                  <a:gdLst>
                    <a:gd name="connsiteX0" fmla="*/ 0 w 7147763"/>
                    <a:gd name="connsiteY0" fmla="*/ 0 h 570477"/>
                    <a:gd name="connsiteX1" fmla="*/ 7147763 w 7147763"/>
                    <a:gd name="connsiteY1" fmla="*/ 0 h 570477"/>
                    <a:gd name="connsiteX2" fmla="*/ 7147763 w 7147763"/>
                    <a:gd name="connsiteY2" fmla="*/ 570477 h 570477"/>
                    <a:gd name="connsiteX3" fmla="*/ 0 w 7147763"/>
                    <a:gd name="connsiteY3" fmla="*/ 570477 h 570477"/>
                    <a:gd name="connsiteX4" fmla="*/ 0 w 7147763"/>
                    <a:gd name="connsiteY4" fmla="*/ 0 h 57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147763" h="570477">
                      <a:moveTo>
                        <a:pt x="0" y="0"/>
                      </a:moveTo>
                      <a:lnTo>
                        <a:pt x="7147763" y="0"/>
                      </a:lnTo>
                      <a:lnTo>
                        <a:pt x="7147763" y="570477"/>
                      </a:lnTo>
                      <a:lnTo>
                        <a:pt x="0" y="5704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2816" tIns="68580" rIns="68580" bIns="68580" numCol="1" spcCol="1270" anchor="ctr" anchorCtr="0">
                  <a:noAutofit/>
                </a:bodyPr>
                <a:lstStyle/>
                <a:p>
                  <a:pPr marL="0" lvl="0" indent="0" algn="l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700" kern="1200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11" name="椭圆 10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054EDC0-F7E9-4C09-9659-34F4B336A55F}"/>
                    </a:ext>
                  </a:extLst>
                </p:cNvPr>
                <p:cNvSpPr/>
                <p:nvPr/>
              </p:nvSpPr>
              <p:spPr>
                <a:xfrm>
                  <a:off x="2788021" y="2211345"/>
                  <a:ext cx="713096" cy="713096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12" name="任意多边形: 形状 11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88C326-B2D3-4D97-8037-4E199A4EF0BE}"/>
                    </a:ext>
                  </a:extLst>
                </p:cNvPr>
                <p:cNvSpPr/>
                <p:nvPr/>
              </p:nvSpPr>
              <p:spPr>
                <a:xfrm>
                  <a:off x="3359148" y="3138263"/>
                  <a:ext cx="6933183" cy="570477"/>
                </a:xfrm>
                <a:custGeom>
                  <a:avLst/>
                  <a:gdLst>
                    <a:gd name="connsiteX0" fmla="*/ 0 w 6933183"/>
                    <a:gd name="connsiteY0" fmla="*/ 0 h 570477"/>
                    <a:gd name="connsiteX1" fmla="*/ 6933183 w 6933183"/>
                    <a:gd name="connsiteY1" fmla="*/ 0 h 570477"/>
                    <a:gd name="connsiteX2" fmla="*/ 6933183 w 6933183"/>
                    <a:gd name="connsiteY2" fmla="*/ 570477 h 570477"/>
                    <a:gd name="connsiteX3" fmla="*/ 0 w 6933183"/>
                    <a:gd name="connsiteY3" fmla="*/ 570477 h 570477"/>
                    <a:gd name="connsiteX4" fmla="*/ 0 w 6933183"/>
                    <a:gd name="connsiteY4" fmla="*/ 0 h 57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33183" h="570477">
                      <a:moveTo>
                        <a:pt x="0" y="0"/>
                      </a:moveTo>
                      <a:lnTo>
                        <a:pt x="6933183" y="0"/>
                      </a:lnTo>
                      <a:lnTo>
                        <a:pt x="6933183" y="570477"/>
                      </a:lnTo>
                      <a:lnTo>
                        <a:pt x="0" y="5704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2816" tIns="68580" rIns="68580" bIns="68580" numCol="1" spcCol="1270" anchor="ctr" anchorCtr="0">
                  <a:noAutofit/>
                </a:bodyPr>
                <a:lstStyle/>
                <a:p>
                  <a:pPr marL="0" lvl="0" indent="0" algn="l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700" kern="1200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13" name="椭圆 12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FF4FF9-6947-4873-A9FC-DDC1D26F7CC9}"/>
                    </a:ext>
                  </a:extLst>
                </p:cNvPr>
                <p:cNvSpPr/>
                <p:nvPr/>
              </p:nvSpPr>
              <p:spPr>
                <a:xfrm>
                  <a:off x="3002600" y="3066953"/>
                  <a:ext cx="713096" cy="713096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14" name="任意多边形: 形状 13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F4B7D7D-3EF2-487A-B0E2-556FB61945FC}"/>
                    </a:ext>
                  </a:extLst>
                </p:cNvPr>
                <p:cNvSpPr/>
                <p:nvPr/>
              </p:nvSpPr>
              <p:spPr>
                <a:xfrm>
                  <a:off x="3359148" y="3993328"/>
                  <a:ext cx="6933183" cy="570477"/>
                </a:xfrm>
                <a:custGeom>
                  <a:avLst/>
                  <a:gdLst>
                    <a:gd name="connsiteX0" fmla="*/ 0 w 6933183"/>
                    <a:gd name="connsiteY0" fmla="*/ 0 h 570477"/>
                    <a:gd name="connsiteX1" fmla="*/ 6933183 w 6933183"/>
                    <a:gd name="connsiteY1" fmla="*/ 0 h 570477"/>
                    <a:gd name="connsiteX2" fmla="*/ 6933183 w 6933183"/>
                    <a:gd name="connsiteY2" fmla="*/ 570477 h 570477"/>
                    <a:gd name="connsiteX3" fmla="*/ 0 w 6933183"/>
                    <a:gd name="connsiteY3" fmla="*/ 570477 h 570477"/>
                    <a:gd name="connsiteX4" fmla="*/ 0 w 6933183"/>
                    <a:gd name="connsiteY4" fmla="*/ 0 h 57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933183" h="570477">
                      <a:moveTo>
                        <a:pt x="0" y="0"/>
                      </a:moveTo>
                      <a:lnTo>
                        <a:pt x="6933183" y="0"/>
                      </a:lnTo>
                      <a:lnTo>
                        <a:pt x="6933183" y="570477"/>
                      </a:lnTo>
                      <a:lnTo>
                        <a:pt x="0" y="5704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2816" tIns="68580" rIns="68580" bIns="68580" numCol="1" spcCol="1270" anchor="ctr" anchorCtr="0">
                  <a:noAutofit/>
                </a:bodyPr>
                <a:lstStyle/>
                <a:p>
                  <a:pPr marL="0" lvl="0" indent="0" algn="l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700" kern="1200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15" name="椭圆 14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48D380-5319-44C0-9DED-BA84E07A7DA3}"/>
                    </a:ext>
                  </a:extLst>
                </p:cNvPr>
                <p:cNvSpPr/>
                <p:nvPr/>
              </p:nvSpPr>
              <p:spPr>
                <a:xfrm>
                  <a:off x="3002600" y="3922019"/>
                  <a:ext cx="713096" cy="713096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16" name="任意多边形: 形状 15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47D32FF-C45E-44A8-AA9F-E0C77056EDD8}"/>
                    </a:ext>
                  </a:extLst>
                </p:cNvPr>
                <p:cNvSpPr/>
                <p:nvPr/>
              </p:nvSpPr>
              <p:spPr>
                <a:xfrm>
                  <a:off x="3144569" y="4848936"/>
                  <a:ext cx="7147763" cy="570477"/>
                </a:xfrm>
                <a:custGeom>
                  <a:avLst/>
                  <a:gdLst>
                    <a:gd name="connsiteX0" fmla="*/ 0 w 7147763"/>
                    <a:gd name="connsiteY0" fmla="*/ 0 h 570477"/>
                    <a:gd name="connsiteX1" fmla="*/ 7147763 w 7147763"/>
                    <a:gd name="connsiteY1" fmla="*/ 0 h 570477"/>
                    <a:gd name="connsiteX2" fmla="*/ 7147763 w 7147763"/>
                    <a:gd name="connsiteY2" fmla="*/ 570477 h 570477"/>
                    <a:gd name="connsiteX3" fmla="*/ 0 w 7147763"/>
                    <a:gd name="connsiteY3" fmla="*/ 570477 h 570477"/>
                    <a:gd name="connsiteX4" fmla="*/ 0 w 7147763"/>
                    <a:gd name="connsiteY4" fmla="*/ 0 h 57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147763" h="570477">
                      <a:moveTo>
                        <a:pt x="0" y="0"/>
                      </a:moveTo>
                      <a:lnTo>
                        <a:pt x="7147763" y="0"/>
                      </a:lnTo>
                      <a:lnTo>
                        <a:pt x="7147763" y="570477"/>
                      </a:lnTo>
                      <a:lnTo>
                        <a:pt x="0" y="5704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2816" tIns="68580" rIns="68580" bIns="68580" numCol="1" spcCol="1270" anchor="ctr" anchorCtr="0">
                  <a:noAutofit/>
                </a:bodyPr>
                <a:lstStyle/>
                <a:p>
                  <a:pPr marL="0" lvl="0" indent="0" algn="l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700" kern="1200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17" name="椭圆 16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F0EF0F-797D-4CFC-9BAF-3877DD3B4C9D}"/>
                    </a:ext>
                  </a:extLst>
                </p:cNvPr>
                <p:cNvSpPr/>
                <p:nvPr/>
              </p:nvSpPr>
              <p:spPr>
                <a:xfrm>
                  <a:off x="2788021" y="4777626"/>
                  <a:ext cx="713096" cy="713096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  <p:sp>
              <p:nvSpPr>
                <p:cNvPr id="18" name="任意多边形: 形状 1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0FAF099-7BC7-42E4-853B-480B252EF4F1}"/>
                    </a:ext>
                  </a:extLst>
                </p:cNvPr>
                <p:cNvSpPr/>
                <p:nvPr/>
              </p:nvSpPr>
              <p:spPr>
                <a:xfrm>
                  <a:off x="2675313" y="5704543"/>
                  <a:ext cx="7617019" cy="570477"/>
                </a:xfrm>
                <a:custGeom>
                  <a:avLst/>
                  <a:gdLst>
                    <a:gd name="connsiteX0" fmla="*/ 0 w 7617019"/>
                    <a:gd name="connsiteY0" fmla="*/ 0 h 570477"/>
                    <a:gd name="connsiteX1" fmla="*/ 7617019 w 7617019"/>
                    <a:gd name="connsiteY1" fmla="*/ 0 h 570477"/>
                    <a:gd name="connsiteX2" fmla="*/ 7617019 w 7617019"/>
                    <a:gd name="connsiteY2" fmla="*/ 570477 h 570477"/>
                    <a:gd name="connsiteX3" fmla="*/ 0 w 7617019"/>
                    <a:gd name="connsiteY3" fmla="*/ 570477 h 570477"/>
                    <a:gd name="connsiteX4" fmla="*/ 0 w 7617019"/>
                    <a:gd name="connsiteY4" fmla="*/ 0 h 5704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617018" h="570477">
                      <a:moveTo>
                        <a:pt x="0" y="0"/>
                      </a:moveTo>
                      <a:lnTo>
                        <a:pt x="7617019" y="0"/>
                      </a:lnTo>
                      <a:lnTo>
                        <a:pt x="7617019" y="570477"/>
                      </a:lnTo>
                      <a:lnTo>
                        <a:pt x="0" y="57047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452816" tIns="68580" rIns="68580" bIns="68580" numCol="1" spcCol="1270" anchor="ctr" anchorCtr="0">
                  <a:noAutofit/>
                </a:bodyPr>
                <a:lstStyle/>
                <a:p>
                  <a:pPr marL="0" lvl="0" indent="0" algn="l" defTabSz="12001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zh-CN" altLang="en-US" sz="2700" kern="1200"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19" name="椭圆 18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648B09-C044-4141-BDA1-E5B17441692F}"/>
                    </a:ext>
                  </a:extLst>
                </p:cNvPr>
                <p:cNvSpPr/>
                <p:nvPr/>
              </p:nvSpPr>
              <p:spPr>
                <a:xfrm>
                  <a:off x="2318764" y="5633234"/>
                  <a:ext cx="713096" cy="713096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/>
                </a:p>
              </p:txBody>
            </p:sp>
          </p:grpSp>
          <p:grpSp>
            <p:nvGrpSpPr>
              <p:cNvPr id="26" name="组合 2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F5E2407-B8AB-445B-BFBF-FABCBB37E861}"/>
                  </a:ext>
                </a:extLst>
              </p:cNvPr>
              <p:cNvGrpSpPr/>
              <p:nvPr/>
            </p:nvGrpSpPr>
            <p:grpSpPr>
              <a:xfrm>
                <a:off x="834274" y="1506635"/>
                <a:ext cx="4053660" cy="3626302"/>
                <a:chOff x="834274" y="1506635"/>
                <a:chExt cx="4053660" cy="3626302"/>
              </a:xfrm>
            </p:grpSpPr>
            <p:pic>
              <p:nvPicPr>
                <p:cNvPr id="25" name="图片 24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5EC2C23-D78E-464A-B2A5-AEBB6393C3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34274" y="2030557"/>
                  <a:ext cx="2757837" cy="2503731"/>
                </a:xfrm>
                <a:prstGeom prst="rect">
                  <a:avLst/>
                </a:prstGeom>
              </p:spPr>
            </p:pic>
            <p:sp>
              <p:nvSpPr>
                <p:cNvPr id="22" name="文本框 21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6738301-CCCF-4ED4-9D54-B5DA7190FF48}"/>
                    </a:ext>
                  </a:extLst>
                </p:cNvPr>
                <p:cNvSpPr txBox="1"/>
                <p:nvPr/>
              </p:nvSpPr>
              <p:spPr>
                <a:xfrm>
                  <a:off x="3849526" y="1506635"/>
                  <a:ext cx="519204" cy="369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rPr>
                    <a:t>01</a:t>
                  </a:r>
                  <a:endParaRPr lang="zh-CN" altLang="en-US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35" name="文本框 34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01E1E6-2AD4-497D-B914-1EFD75E0711D}"/>
                    </a:ext>
                  </a:extLst>
                </p:cNvPr>
                <p:cNvSpPr txBox="1"/>
                <p:nvPr/>
              </p:nvSpPr>
              <p:spPr>
                <a:xfrm>
                  <a:off x="4216131" y="2160812"/>
                  <a:ext cx="519204" cy="369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rPr>
                    <a:t>02</a:t>
                  </a:r>
                  <a:endParaRPr lang="zh-CN" altLang="en-US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36" name="文本框 35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661411-BC01-4415-B1BD-CB2AD8F5FE04}"/>
                    </a:ext>
                  </a:extLst>
                </p:cNvPr>
                <p:cNvSpPr txBox="1"/>
                <p:nvPr/>
              </p:nvSpPr>
              <p:spPr>
                <a:xfrm>
                  <a:off x="4368730" y="2809651"/>
                  <a:ext cx="519204" cy="369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rPr>
                    <a:t>03</a:t>
                  </a:r>
                  <a:endParaRPr lang="zh-CN" altLang="en-US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37" name="文本框 36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49252F-44B3-4AF4-AAEB-474013BD7F27}"/>
                    </a:ext>
                  </a:extLst>
                </p:cNvPr>
                <p:cNvSpPr txBox="1"/>
                <p:nvPr/>
              </p:nvSpPr>
              <p:spPr>
                <a:xfrm>
                  <a:off x="4355409" y="3470494"/>
                  <a:ext cx="519204" cy="369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rPr>
                    <a:t>04</a:t>
                  </a:r>
                  <a:endParaRPr lang="zh-CN" altLang="en-US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38" name="文本框 37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EA24FA-EB8B-41D0-ADD2-06AC75E46E25}"/>
                    </a:ext>
                  </a:extLst>
                </p:cNvPr>
                <p:cNvSpPr txBox="1"/>
                <p:nvPr/>
              </p:nvSpPr>
              <p:spPr>
                <a:xfrm>
                  <a:off x="3813956" y="4763394"/>
                  <a:ext cx="519204" cy="369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rPr>
                    <a:t>06</a:t>
                  </a:r>
                  <a:endParaRPr lang="zh-CN" altLang="en-US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</a:endParaRPr>
                </a:p>
              </p:txBody>
            </p:sp>
            <p:sp>
              <p:nvSpPr>
                <p:cNvPr id="39" name="文本框 38">
                  <a:extLst>
                    <a:ext uri="{FF2B5EF4-FFF2-40B4-BE49-F238E27FC236}">
  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63C9A7B-B6A7-48AF-9A94-0B09D8DC6A1A}"/>
                    </a:ext>
                  </a:extLst>
                </p:cNvPr>
                <p:cNvSpPr txBox="1"/>
                <p:nvPr/>
              </p:nvSpPr>
              <p:spPr>
                <a:xfrm>
                  <a:off x="4216131" y="4089267"/>
                  <a:ext cx="519204" cy="3695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>
                      <a:solidFill>
                        <a:schemeClr val="bg1"/>
                      </a:solidFill>
                      <a:latin typeface="阿里巴巴普惠体 Medium" panose="00020600040101010101" pitchFamily="18" charset="-122"/>
                      <a:ea typeface="阿里巴巴普惠体 Medium" panose="00020600040101010101" pitchFamily="18" charset="-122"/>
                      <a:cs typeface="阿里巴巴普惠体 Medium" panose="00020600040101010101" pitchFamily="18" charset="-122"/>
                    </a:rPr>
                    <a:t>05</a:t>
                  </a:r>
                  <a:endParaRPr lang="zh-CN" altLang="en-US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</a:endParaRPr>
                </a:p>
              </p:txBody>
            </p:sp>
          </p:grpSp>
        </p:grpSp>
        <p:sp>
          <p:nvSpPr>
            <p:cNvPr id="45" name="Text Box 25"/>
            <p:cNvSpPr txBox="1"/>
            <p:nvPr/>
          </p:nvSpPr>
          <p:spPr>
            <a:xfrm>
              <a:off x="4689445" y="2122917"/>
              <a:ext cx="7493510" cy="369143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rgbClr val="000000">
                  <a:alpha val="50000"/>
                </a:srgbClr>
              </a:outerShdw>
            </a:effectLst>
          </p:spPr>
          <p:txBody>
            <a:bodyPr wrap="square" anchor="t">
              <a:spAutoFit/>
            </a:bodyPr>
            <a:lstStyle/>
            <a:p>
              <a:pPr marL="457200" indent="-457200" algn="l">
                <a:spcBef>
                  <a:spcPct val="50000"/>
                </a:spcBef>
                <a:buClr>
                  <a:schemeClr val="tx1"/>
                </a:buClr>
              </a:pPr>
              <a:r>
                <a:rPr lang="en-US" altLang="zh-CN" err="1">
                  <a:solidFill>
                    <a:srgbClr val="F1F1F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加工好熟食必须与食品原料或半成品分开</a:t>
              </a:r>
              <a:endParaRPr lang="en-US" altLang="zh-CN">
                <a:solidFill>
                  <a:srgbClr val="F1F1F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  <a:sym typeface="+mn-lt"/>
              </a:endParaRPr>
            </a:p>
          </p:txBody>
        </p:sp>
        <p:sp>
          <p:nvSpPr>
            <p:cNvPr id="44" name="Text Box 13"/>
            <p:cNvSpPr txBox="1"/>
            <p:nvPr/>
          </p:nvSpPr>
          <p:spPr>
            <a:xfrm>
              <a:off x="4333160" y="1477984"/>
              <a:ext cx="7180342" cy="369143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rgbClr val="000000">
                  <a:alpha val="50000"/>
                </a:srgbClr>
              </a:outerShdw>
            </a:effectLst>
          </p:spPr>
          <p:txBody>
            <a:bodyPr wrap="square" anchor="t">
              <a:spAutoFit/>
            </a:bodyPr>
            <a:lstStyle/>
            <a:p>
              <a:pPr marL="457200" indent="-457200" algn="l">
                <a:spcBef>
                  <a:spcPct val="50000"/>
                </a:spcBef>
                <a:buClr>
                  <a:schemeClr val="tx1"/>
                </a:buClr>
              </a:pPr>
              <a:r>
                <a:rPr lang="en-US" altLang="zh-CN" err="1">
                  <a:solidFill>
                    <a:srgbClr val="FFFFFF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加工生食和熟食的工具、容器必需分开 </a:t>
              </a:r>
            </a:p>
          </p:txBody>
        </p:sp>
        <p:sp>
          <p:nvSpPr>
            <p:cNvPr id="46" name="Text Box 26"/>
            <p:cNvSpPr txBox="1"/>
            <p:nvPr/>
          </p:nvSpPr>
          <p:spPr>
            <a:xfrm>
              <a:off x="4903763" y="2791318"/>
              <a:ext cx="6154579" cy="369143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rgbClr val="000000">
                  <a:alpha val="50000"/>
                </a:srgbClr>
              </a:outerShdw>
            </a:effectLst>
          </p:spPr>
          <p:txBody>
            <a:bodyPr anchor="t">
              <a:spAutoFit/>
            </a:bodyPr>
            <a:lstStyle/>
            <a:p>
              <a:pPr marL="457200" indent="-457200" algn="l">
                <a:spcBef>
                  <a:spcPct val="50000"/>
                </a:spcBef>
                <a:buClr>
                  <a:schemeClr val="tx1"/>
                </a:buClr>
              </a:pPr>
              <a:r>
                <a:rPr lang="en-US" altLang="zh-CN" err="1">
                  <a:solidFill>
                    <a:srgbClr val="F1F1F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不吃发芽或黑绿色的土豆    </a:t>
              </a:r>
            </a:p>
          </p:txBody>
        </p:sp>
        <p:sp>
          <p:nvSpPr>
            <p:cNvPr id="47" name="Text Box 27"/>
            <p:cNvSpPr txBox="1"/>
            <p:nvPr/>
          </p:nvSpPr>
          <p:spPr>
            <a:xfrm>
              <a:off x="4904556" y="3450639"/>
              <a:ext cx="6154579" cy="369143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rgbClr val="000000">
                  <a:alpha val="50000"/>
                </a:srgbClr>
              </a:outerShdw>
            </a:effectLst>
          </p:spPr>
          <p:txBody>
            <a:bodyPr anchor="t">
              <a:spAutoFit/>
            </a:bodyPr>
            <a:lstStyle/>
            <a:p>
              <a:pPr marL="457200" indent="-457200" algn="l">
                <a:spcBef>
                  <a:spcPct val="50000"/>
                </a:spcBef>
                <a:buClr>
                  <a:schemeClr val="tx1"/>
                </a:buClr>
              </a:pPr>
              <a:r>
                <a:rPr lang="zh-CN" altLang="en-US">
                  <a:solidFill>
                    <a:srgbClr val="F1F1F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豆类蔬菜要</a:t>
              </a:r>
              <a:r>
                <a:rPr lang="en-US" altLang="zh-CN">
                  <a:solidFill>
                    <a:srgbClr val="F1F1F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煮熟煮透</a:t>
              </a:r>
            </a:p>
          </p:txBody>
        </p:sp>
        <p:sp>
          <p:nvSpPr>
            <p:cNvPr id="48" name="Text Box 28"/>
            <p:cNvSpPr txBox="1"/>
            <p:nvPr/>
          </p:nvSpPr>
          <p:spPr>
            <a:xfrm>
              <a:off x="4689445" y="4085916"/>
              <a:ext cx="6154579" cy="369143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rgbClr val="000000">
                  <a:alpha val="50000"/>
                </a:srgbClr>
              </a:outerShdw>
            </a:effectLst>
          </p:spPr>
          <p:txBody>
            <a:bodyPr anchor="t">
              <a:spAutoFit/>
            </a:bodyPr>
            <a:lstStyle/>
            <a:p>
              <a:pPr marL="457200" indent="-457200" algn="l">
                <a:spcBef>
                  <a:spcPct val="50000"/>
                </a:spcBef>
                <a:buClr>
                  <a:schemeClr val="tx1"/>
                </a:buClr>
              </a:pPr>
              <a:r>
                <a:rPr lang="en-US" altLang="zh-CN">
                  <a:solidFill>
                    <a:srgbClr val="F1F1F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食品留样不少于100克</a:t>
              </a:r>
            </a:p>
          </p:txBody>
        </p:sp>
        <p:sp>
          <p:nvSpPr>
            <p:cNvPr id="49" name="Text Box 30"/>
            <p:cNvSpPr txBox="1"/>
            <p:nvPr/>
          </p:nvSpPr>
          <p:spPr>
            <a:xfrm>
              <a:off x="4333160" y="4729855"/>
              <a:ext cx="7440668" cy="369143"/>
            </a:xfrm>
            <a:prstGeom prst="rect">
              <a:avLst/>
            </a:prstGeom>
            <a:noFill/>
            <a:ln w="9525">
              <a:noFill/>
            </a:ln>
            <a:effectLst>
              <a:outerShdw dist="17961" dir="2699999" algn="ctr" rotWithShape="0">
                <a:srgbClr val="000000">
                  <a:alpha val="50000"/>
                </a:srgbClr>
              </a:outerShdw>
            </a:effectLst>
          </p:spPr>
          <p:txBody>
            <a:bodyPr wrap="square" anchor="t">
              <a:spAutoFit/>
            </a:bodyPr>
            <a:lstStyle/>
            <a:p>
              <a:pPr marL="457200" indent="-457200" algn="l">
                <a:spcBef>
                  <a:spcPct val="50000"/>
                </a:spcBef>
                <a:buClr>
                  <a:schemeClr val="tx1"/>
                </a:buClr>
              </a:pPr>
              <a:r>
                <a:rPr lang="zh-CN" altLang="en-US">
                  <a:solidFill>
                    <a:srgbClr val="F1F1F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sym typeface="+mn-lt"/>
                </a:rPr>
                <a:t>留样食品放置冰箱中，存放不少于24小时</a:t>
              </a:r>
            </a:p>
          </p:txBody>
        </p:sp>
      </p:grpSp>
      <p:sp>
        <p:nvSpPr>
          <p:cNvPr id="50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CE8CA6-0E27-492D-88DC-BEA278368D41}"/>
              </a:ext>
            </a:extLst>
          </p:cNvPr>
          <p:cNvSpPr/>
          <p:nvPr/>
        </p:nvSpPr>
        <p:spPr>
          <a:xfrm flipH="1">
            <a:off x="644722" y="211568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注意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6C89741-3C49-4700-A7A7-427CC01B4A9F}"/>
              </a:ext>
            </a:extLst>
          </p:cNvPr>
          <p:cNvSpPr txBox="1"/>
          <p:nvPr/>
        </p:nvSpPr>
        <p:spPr>
          <a:xfrm>
            <a:off x="1959174" y="1536840"/>
            <a:ext cx="8273653" cy="3187560"/>
          </a:xfrm>
          <a:prstGeom prst="rect">
            <a:avLst/>
          </a:prstGeom>
          <a:solidFill>
            <a:srgbClr val="368F9A">
              <a:alpha val="87000"/>
            </a:srgb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10" name="TOP-PPT-6-1"/>
          <p:cNvSpPr/>
          <p:nvPr/>
        </p:nvSpPr>
        <p:spPr>
          <a:xfrm flipH="1">
            <a:off x="3623736" y="2391956"/>
            <a:ext cx="4944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000">
                <a:solidFill>
                  <a:prstClr val="white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谢谢观看</a:t>
            </a:r>
          </a:p>
        </p:txBody>
      </p:sp>
      <p:pic>
        <p:nvPicPr>
          <p:cNvPr id="11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0528300" y="10782300"/>
            <a:ext cx="355600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65050711"/>
      </p:ext>
    </p:extLst>
  </p:cSld>
  <p:clrMapOvr>
    <a:masterClrMapping/>
  </p:clrMapOvr>
  <p:transition spd="slow" advTm="3000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728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2AD02D8-0076-4AA2-86F9-66D5F7BB1B98}"/>
              </a:ext>
            </a:extLst>
          </p:cNvPr>
          <p:cNvGrpSpPr/>
          <p:nvPr/>
        </p:nvGrpSpPr>
        <p:grpSpPr>
          <a:xfrm>
            <a:off x="1281686" y="1502946"/>
            <a:ext cx="6702549" cy="3852108"/>
            <a:chOff x="1125779" y="1949257"/>
            <a:chExt cx="6702549" cy="3852108"/>
          </a:xfrm>
        </p:grpSpPr>
        <p:sp>
          <p:nvSpPr>
            <p:cNvPr id="22" name="任意多边形: 形状 2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E0183D-AEBD-4DB5-BC1E-F2F9D4BC5DD4}"/>
                </a:ext>
              </a:extLst>
            </p:cNvPr>
            <p:cNvSpPr/>
            <p:nvPr/>
          </p:nvSpPr>
          <p:spPr>
            <a:xfrm rot="2563151">
              <a:off x="2518885" y="4575973"/>
              <a:ext cx="565379" cy="456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2587"/>
                  </a:moveTo>
                  <a:lnTo>
                    <a:pt x="613884" y="22587"/>
                  </a:lnTo>
                </a:path>
              </a:pathLst>
            </a:custGeom>
            <a:solidFill>
              <a:srgbClr val="5EA5AE"/>
            </a:solidFill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29BE1D9-CEE0-4B9F-A2A7-24BE5C1D04E5}"/>
                </a:ext>
              </a:extLst>
            </p:cNvPr>
            <p:cNvSpPr/>
            <p:nvPr/>
          </p:nvSpPr>
          <p:spPr>
            <a:xfrm rot="19036848">
              <a:off x="2521616" y="3027308"/>
              <a:ext cx="565379" cy="4563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2587"/>
                  </a:moveTo>
                  <a:lnTo>
                    <a:pt x="613884" y="22587"/>
                  </a:lnTo>
                </a:path>
              </a:pathLst>
            </a:custGeom>
            <a:solidFill>
              <a:srgbClr val="5EA5AE"/>
            </a:solidFill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5" name="椭圆 24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D5661F7-661D-465B-8E99-BBAFD73054B4}"/>
                </a:ext>
              </a:extLst>
            </p:cNvPr>
            <p:cNvSpPr/>
            <p:nvPr/>
          </p:nvSpPr>
          <p:spPr>
            <a:xfrm>
              <a:off x="1125779" y="2925157"/>
              <a:ext cx="1802525" cy="1976968"/>
            </a:xfrm>
            <a:prstGeom prst="ellipse">
              <a:avLst/>
            </a:prstGeom>
            <a:solidFill>
              <a:srgbClr val="5EA5A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0B3357-9976-43D0-872B-02D003BFB238}"/>
                </a:ext>
              </a:extLst>
            </p:cNvPr>
            <p:cNvSpPr/>
            <p:nvPr/>
          </p:nvSpPr>
          <p:spPr>
            <a:xfrm>
              <a:off x="2867160" y="1949257"/>
              <a:ext cx="1081514" cy="1186181"/>
            </a:xfrm>
            <a:custGeom>
              <a:avLst/>
              <a:gdLst>
                <a:gd name="connsiteX0" fmla="*/ 0 w 1174299"/>
                <a:gd name="connsiteY0" fmla="*/ 587150 h 1174299"/>
                <a:gd name="connsiteX1" fmla="*/ 587150 w 1174299"/>
                <a:gd name="connsiteY1" fmla="*/ 0 h 1174299"/>
                <a:gd name="connsiteX2" fmla="*/ 1174300 w 1174299"/>
                <a:gd name="connsiteY2" fmla="*/ 587150 h 1174299"/>
                <a:gd name="connsiteX3" fmla="*/ 587150 w 1174299"/>
                <a:gd name="connsiteY3" fmla="*/ 1174300 h 1174299"/>
                <a:gd name="connsiteX4" fmla="*/ 0 w 1174299"/>
                <a:gd name="connsiteY4" fmla="*/ 587150 h 1174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4299" h="1174299">
                  <a:moveTo>
                    <a:pt x="0" y="587150"/>
                  </a:moveTo>
                  <a:cubicBezTo>
                    <a:pt x="0" y="262876"/>
                    <a:pt x="262876" y="0"/>
                    <a:pt x="587150" y="0"/>
                  </a:cubicBezTo>
                  <a:cubicBezTo>
                    <a:pt x="911424" y="0"/>
                    <a:pt x="1174300" y="262876"/>
                    <a:pt x="1174300" y="587150"/>
                  </a:cubicBezTo>
                  <a:cubicBezTo>
                    <a:pt x="1174300" y="911424"/>
                    <a:pt x="911424" y="1174300"/>
                    <a:pt x="587150" y="1174300"/>
                  </a:cubicBezTo>
                  <a:cubicBezTo>
                    <a:pt x="262876" y="1174300"/>
                    <a:pt x="0" y="911424"/>
                    <a:pt x="0" y="587150"/>
                  </a:cubicBezTo>
                  <a:close/>
                </a:path>
              </a:pathLst>
            </a:custGeom>
            <a:solidFill>
              <a:srgbClr val="5EA5A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117" tIns="189117" rIns="189117" bIns="189117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7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26A67A-57FF-410E-AF62-7E022F18E255}"/>
                </a:ext>
              </a:extLst>
            </p:cNvPr>
            <p:cNvSpPr/>
            <p:nvPr/>
          </p:nvSpPr>
          <p:spPr>
            <a:xfrm>
              <a:off x="2867160" y="4615184"/>
              <a:ext cx="1081514" cy="1186181"/>
            </a:xfrm>
            <a:custGeom>
              <a:avLst/>
              <a:gdLst>
                <a:gd name="connsiteX0" fmla="*/ 0 w 1174299"/>
                <a:gd name="connsiteY0" fmla="*/ 587150 h 1174299"/>
                <a:gd name="connsiteX1" fmla="*/ 587150 w 1174299"/>
                <a:gd name="connsiteY1" fmla="*/ 0 h 1174299"/>
                <a:gd name="connsiteX2" fmla="*/ 1174300 w 1174299"/>
                <a:gd name="connsiteY2" fmla="*/ 587150 h 1174299"/>
                <a:gd name="connsiteX3" fmla="*/ 587150 w 1174299"/>
                <a:gd name="connsiteY3" fmla="*/ 1174300 h 1174299"/>
                <a:gd name="connsiteX4" fmla="*/ 0 w 1174299"/>
                <a:gd name="connsiteY4" fmla="*/ 587150 h 1174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4299" h="1174299">
                  <a:moveTo>
                    <a:pt x="0" y="587150"/>
                  </a:moveTo>
                  <a:cubicBezTo>
                    <a:pt x="0" y="262876"/>
                    <a:pt x="262876" y="0"/>
                    <a:pt x="587150" y="0"/>
                  </a:cubicBezTo>
                  <a:cubicBezTo>
                    <a:pt x="911424" y="0"/>
                    <a:pt x="1174300" y="262876"/>
                    <a:pt x="1174300" y="587150"/>
                  </a:cubicBezTo>
                  <a:cubicBezTo>
                    <a:pt x="1174300" y="911424"/>
                    <a:pt x="911424" y="1174300"/>
                    <a:pt x="587150" y="1174300"/>
                  </a:cubicBezTo>
                  <a:cubicBezTo>
                    <a:pt x="262876" y="1174300"/>
                    <a:pt x="0" y="911424"/>
                    <a:pt x="0" y="587150"/>
                  </a:cubicBezTo>
                  <a:close/>
                </a:path>
              </a:pathLst>
            </a:custGeom>
            <a:solidFill>
              <a:srgbClr val="5EA5A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117" tIns="189117" rIns="189117" bIns="189117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700" kern="1200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pic>
          <p:nvPicPr>
            <p:cNvPr id="29" name="图片 2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08C4935-DA2E-4731-B6AB-CCE5E2200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81601" y="3450977"/>
              <a:ext cx="690879" cy="959405"/>
            </a:xfrm>
            <a:prstGeom prst="rect">
              <a:avLst/>
            </a:prstGeom>
            <a:solidFill>
              <a:srgbClr val="5EA5AE"/>
            </a:solidFill>
          </p:spPr>
        </p:pic>
        <p:sp>
          <p:nvSpPr>
            <p:cNvPr id="11" name="TOP-PPT-3-4"/>
            <p:cNvSpPr/>
            <p:nvPr/>
          </p:nvSpPr>
          <p:spPr>
            <a:xfrm>
              <a:off x="2968085" y="2315903"/>
              <a:ext cx="92685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重点 </a:t>
              </a:r>
            </a:p>
          </p:txBody>
        </p:sp>
        <p:sp>
          <p:nvSpPr>
            <p:cNvPr id="12" name="TOP-PPT-3-5"/>
            <p:cNvSpPr txBox="1"/>
            <p:nvPr/>
          </p:nvSpPr>
          <p:spPr>
            <a:xfrm>
              <a:off x="4008084" y="2253672"/>
              <a:ext cx="3820244" cy="5526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algn="ctr">
                <a:lnSpc>
                  <a:spcPct val="114000"/>
                </a:lnSpc>
                <a:defRPr sz="800">
                  <a:gradFill flip="none" rotWithShape="1">
                    <a:gsLst>
                      <a:gs pos="48000">
                        <a:schemeClr val="bg1">
                          <a:lumMod val="95000"/>
                        </a:schemeClr>
                      </a:gs>
                      <a:gs pos="0">
                        <a:schemeClr val="bg1">
                          <a:lumMod val="75000"/>
                        </a:schemeClr>
                      </a:gs>
                      <a:gs pos="100000">
                        <a:srgbClr val="242230"/>
                      </a:gs>
                    </a:gsLst>
                    <a:lin ang="2700000" scaled="1"/>
                  </a:gradFill>
                  <a:latin typeface="Century Gothic" panose="020B0502020202020204" pitchFamily="34" charset="0"/>
                  <a:ea typeface="+mj-ea"/>
                </a:defRPr>
              </a:lvl1pPr>
            </a:lstStyle>
            <a:p>
              <a:pPr>
                <a:lnSpc>
                  <a:spcPct val="150000"/>
                </a:lnSpc>
              </a:pPr>
              <a:r>
                <a:rPr lang="zh-CN" altLang="en-US" sz="2200">
                  <a:solidFill>
                    <a:sysClr val="windowText" lastClr="000000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生活中哪些食用易发生中毒</a:t>
              </a:r>
              <a:r>
                <a:rPr lang="en-US" altLang="zh-CN" sz="2200">
                  <a:solidFill>
                    <a:sysClr val="windowText" lastClr="000000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?</a:t>
              </a:r>
            </a:p>
          </p:txBody>
        </p:sp>
        <p:sp>
          <p:nvSpPr>
            <p:cNvPr id="17" name="TOP-PPT-4-4"/>
            <p:cNvSpPr/>
            <p:nvPr/>
          </p:nvSpPr>
          <p:spPr>
            <a:xfrm>
              <a:off x="2971290" y="5028830"/>
              <a:ext cx="92044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60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难点</a:t>
              </a:r>
              <a:r>
                <a:rPr lang="zh-CN" altLang="en-US" sz="2400">
                  <a:solidFill>
                    <a:srgbClr val="368F9A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 </a:t>
              </a:r>
            </a:p>
          </p:txBody>
        </p:sp>
        <p:sp>
          <p:nvSpPr>
            <p:cNvPr id="18" name="TOP-PPT-4-5"/>
            <p:cNvSpPr txBox="1"/>
            <p:nvPr/>
          </p:nvSpPr>
          <p:spPr>
            <a:xfrm>
              <a:off x="4144180" y="4931948"/>
              <a:ext cx="3548052" cy="5526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algn="ctr">
                <a:lnSpc>
                  <a:spcPct val="114000"/>
                </a:lnSpc>
                <a:defRPr sz="800">
                  <a:gradFill flip="none" rotWithShape="1">
                    <a:gsLst>
                      <a:gs pos="48000">
                        <a:schemeClr val="bg1">
                          <a:lumMod val="95000"/>
                        </a:schemeClr>
                      </a:gs>
                      <a:gs pos="0">
                        <a:schemeClr val="bg1">
                          <a:lumMod val="75000"/>
                        </a:schemeClr>
                      </a:gs>
                      <a:gs pos="100000">
                        <a:srgbClr val="242230"/>
                      </a:gs>
                    </a:gsLst>
                    <a:lin ang="2700000" scaled="1"/>
                  </a:gradFill>
                  <a:latin typeface="Century Gothic" panose="020B0502020202020204" pitchFamily="34" charset="0"/>
                  <a:ea typeface="+mj-ea"/>
                </a:defRPr>
              </a:lvl1pPr>
            </a:lstStyle>
            <a:p>
              <a:pPr lvl="0">
                <a:lnSpc>
                  <a:spcPct val="150000"/>
                </a:lnSpc>
              </a:pPr>
              <a:r>
                <a:rPr lang="zh-CN" altLang="en-US" sz="2200">
                  <a:solidFill>
                    <a:sysClr val="windowText" lastClr="000000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生活中哪些食品不能搭配？</a:t>
              </a:r>
              <a:endParaRPr lang="en-US" altLang="zh-CN" sz="2200">
                <a:solidFill>
                  <a:sysClr val="windowText" lastClr="000000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</p:grpSp>
      <p:sp>
        <p:nvSpPr>
          <p:cNvPr id="19" name="TOP-PPT-5"/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教学重难点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0268ECE-0AA8-413C-907C-A11275695DF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64169" y="2894991"/>
            <a:ext cx="2153184" cy="3963009"/>
          </a:xfrm>
          <a:prstGeom prst="rect">
            <a:avLst/>
          </a:prstGeom>
        </p:spPr>
      </p:pic>
      <p:sp>
        <p:nvSpPr>
          <p:cNvPr id="45" name="平行四边形 4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00796A9-D651-463F-8F4D-3F40CF769100}"/>
              </a:ext>
            </a:extLst>
          </p:cNvPr>
          <p:cNvSpPr/>
          <p:nvPr/>
        </p:nvSpPr>
        <p:spPr>
          <a:xfrm>
            <a:off x="438912" y="274320"/>
            <a:ext cx="155448" cy="495014"/>
          </a:xfrm>
          <a:prstGeom prst="parallelogram">
            <a:avLst>
              <a:gd name="adj" fmla="val 78125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83223" y="585926"/>
            <a:ext cx="14736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Tm="3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112837" y="1407893"/>
            <a:ext cx="9966327" cy="5028417"/>
          </a:xfrm>
          <a:prstGeom prst="rect">
            <a:avLst/>
          </a:prstGeom>
          <a:solidFill>
            <a:srgbClr val="359F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13" name="TOP-PPT-3-5"/>
          <p:cNvSpPr txBox="1"/>
          <p:nvPr/>
        </p:nvSpPr>
        <p:spPr>
          <a:xfrm>
            <a:off x="5946407" y="2703513"/>
            <a:ext cx="3690663" cy="145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lnSpc>
                <a:spcPct val="13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</a:t>
            </a:r>
          </a:p>
          <a:p>
            <a:pPr defTabSz="457200"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是指进食了食物中的有毒物质后引起的身体不良反应。</a:t>
            </a:r>
          </a:p>
        </p:txBody>
      </p:sp>
      <p:sp>
        <p:nvSpPr>
          <p:cNvPr id="8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C50D0AA-AC70-4AED-A0B9-4AB4F53A2F08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 dirty="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食物中毒是如何引起的?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3781C5-BA1E-4A65-BAB1-5DE1A8A2C11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4684" y="1650547"/>
            <a:ext cx="4205757" cy="4205757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1FDCC5E-0329-44FD-8B16-2080027F0523}"/>
              </a:ext>
            </a:extLst>
          </p:cNvPr>
          <p:cNvSpPr/>
          <p:nvPr/>
        </p:nvSpPr>
        <p:spPr>
          <a:xfrm flipH="1">
            <a:off x="644722" y="256564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食物中毒是如何引起的?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321DAA-593E-45DF-8D10-CFE4537850C5}"/>
              </a:ext>
            </a:extLst>
          </p:cNvPr>
          <p:cNvGrpSpPr/>
          <p:nvPr/>
        </p:nvGrpSpPr>
        <p:grpSpPr>
          <a:xfrm>
            <a:off x="2089590" y="1202477"/>
            <a:ext cx="8012820" cy="4908275"/>
            <a:chOff x="-480009" y="1042679"/>
            <a:chExt cx="8012820" cy="4908275"/>
          </a:xfrm>
        </p:grpSpPr>
        <p:grpSp>
          <p:nvGrpSpPr>
            <p:cNvPr id="16" name="组合 1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389F9B4-3264-4471-86F6-4ACDA634A2DA}"/>
                </a:ext>
              </a:extLst>
            </p:cNvPr>
            <p:cNvGrpSpPr/>
            <p:nvPr/>
          </p:nvGrpSpPr>
          <p:grpSpPr>
            <a:xfrm>
              <a:off x="-480009" y="1042679"/>
              <a:ext cx="3573985" cy="4830769"/>
              <a:chOff x="-480009" y="1042679"/>
              <a:chExt cx="3573985" cy="4830769"/>
            </a:xfrm>
          </p:grpSpPr>
          <p:sp>
            <p:nvSpPr>
              <p:cNvPr id="9" name="文本框 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5A3DDF-B007-4875-A3DF-A6489E23B428}"/>
                  </a:ext>
                </a:extLst>
              </p:cNvPr>
              <p:cNvSpPr txBox="1"/>
              <p:nvPr/>
            </p:nvSpPr>
            <p:spPr>
              <a:xfrm>
                <a:off x="-480009" y="1331209"/>
                <a:ext cx="3573985" cy="4542239"/>
              </a:xfrm>
              <a:prstGeom prst="rect">
                <a:avLst/>
              </a:prstGeom>
              <a:solidFill>
                <a:srgbClr val="359FA3"/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  <p:sp>
            <p:nvSpPr>
              <p:cNvPr id="10" name="TextBox 3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9AC6FE-10ED-43AE-AAD3-A7E75EB1A6B1}"/>
                  </a:ext>
                </a:extLst>
              </p:cNvPr>
              <p:cNvSpPr txBox="1"/>
              <p:nvPr/>
            </p:nvSpPr>
            <p:spPr>
              <a:xfrm>
                <a:off x="-302456" y="1556730"/>
                <a:ext cx="3396432" cy="4250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altLang="zh-CN" sz="2200" b="1" dirty="0" err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  <a:sym typeface="+mn-lt"/>
                  </a:rPr>
                  <a:t>民以食为天</a:t>
                </a:r>
                <a:endParaRPr lang="en-US" altLang="zh-CN" sz="2200" b="1" dirty="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endParaRPr>
              </a:p>
              <a:p>
                <a:pPr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en-US" altLang="zh-CN" sz="2000" dirty="0" err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  <a:sym typeface="+mn-lt"/>
                  </a:rPr>
                  <a:t>食品是人类赖以生存和发展最基本的物质条件</a:t>
                </a:r>
                <a:r>
                  <a:rPr lang="en-US" altLang="zh-CN" sz="2000" dirty="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  <a:sym typeface="+mn-lt"/>
                  </a:rPr>
                  <a:t>。</a:t>
                </a:r>
                <a:r>
                  <a:rPr lang="zh-CN" altLang="en-US" sz="2000" dirty="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  <a:sym typeface="+mn-lt"/>
                  </a:rPr>
                  <a:t>厨房、超市、库房皆担负着我们整个园区的饮食重任，其提供的食物是否安全，影响着我园区全体职工和入住老人的身体健康，也影响着我园的发展。</a:t>
                </a:r>
                <a:endParaRPr lang="en-US" altLang="zh-CN" sz="2000" dirty="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endParaRPr>
              </a:p>
            </p:txBody>
          </p:sp>
          <p:sp>
            <p:nvSpPr>
              <p:cNvPr id="11" name="文本框 1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7434A2-0F0C-4DB3-8AAC-7B19F0064274}"/>
                  </a:ext>
                </a:extLst>
              </p:cNvPr>
              <p:cNvSpPr txBox="1"/>
              <p:nvPr/>
            </p:nvSpPr>
            <p:spPr>
              <a:xfrm>
                <a:off x="1047321" y="1042679"/>
                <a:ext cx="519324" cy="369332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endParaRPr lang="zh-CN" altLang="en-US"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  <p:grpSp>
          <p:nvGrpSpPr>
            <p:cNvPr id="18" name="组合 17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074CEE1-9D19-4CAB-8DBB-E8DCA3CD48B3}"/>
                </a:ext>
              </a:extLst>
            </p:cNvPr>
            <p:cNvGrpSpPr/>
            <p:nvPr/>
          </p:nvGrpSpPr>
          <p:grpSpPr>
            <a:xfrm>
              <a:off x="3958826" y="1055632"/>
              <a:ext cx="3573985" cy="4895322"/>
              <a:chOff x="-391233" y="1042679"/>
              <a:chExt cx="3573985" cy="4895322"/>
            </a:xfrm>
          </p:grpSpPr>
          <p:sp>
            <p:nvSpPr>
              <p:cNvPr id="19" name="文本框 18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5ED82F-99D6-4003-A08D-FD23BAC0F188}"/>
                  </a:ext>
                </a:extLst>
              </p:cNvPr>
              <p:cNvSpPr txBox="1"/>
              <p:nvPr/>
            </p:nvSpPr>
            <p:spPr>
              <a:xfrm>
                <a:off x="-391233" y="1331209"/>
                <a:ext cx="3485210" cy="4606792"/>
              </a:xfrm>
              <a:prstGeom prst="rect">
                <a:avLst/>
              </a:prstGeom>
              <a:solidFill>
                <a:srgbClr val="359FA3"/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  <p:sp>
            <p:nvSpPr>
              <p:cNvPr id="20" name="TextBox 32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070BF4-E8C8-4AD8-A30C-0545D4EBE1E3}"/>
                  </a:ext>
                </a:extLst>
              </p:cNvPr>
              <p:cNvSpPr txBox="1"/>
              <p:nvPr/>
            </p:nvSpPr>
            <p:spPr>
              <a:xfrm>
                <a:off x="-391233" y="1552410"/>
                <a:ext cx="3573985" cy="4250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zh-CN" altLang="en-US" sz="2200" b="1" dirty="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  <a:sym typeface="+mn-lt"/>
                  </a:rPr>
                  <a:t>是食物中毒高发季节</a:t>
                </a:r>
                <a:endParaRPr lang="en-US" altLang="zh-CN" sz="2200" b="1" dirty="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阿里巴巴普惠体 Medium" panose="00020600040101010101" pitchFamily="18" charset="-122"/>
                  <a:sym typeface="+mn-lt"/>
                </a:endParaRPr>
              </a:p>
              <a:p>
                <a:pPr>
                  <a:lnSpc>
                    <a:spcPct val="150000"/>
                  </a:lnSpc>
                  <a:buClr>
                    <a:schemeClr val="accent1"/>
                  </a:buClr>
                </a:pPr>
                <a:r>
                  <a:rPr lang="zh-CN" altLang="en-US" sz="2000" dirty="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阿里巴巴普惠体 Medium" panose="00020600040101010101" pitchFamily="18" charset="-122"/>
                    <a:sym typeface="+mn-lt"/>
                  </a:rPr>
                  <a:t>尤其现在梅雨季节，在潮湿、高温、光照的条件下，微生物极易迅速生长繁殖。食品又是非常好的细菌和微生物生长的温床，所以夏秋季要格外注意食物的安全。那么夏天，我们应如何避免食品安全事故，预防食物中毒事件的发生呢？</a:t>
                </a: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00FC6F-AB85-4A1D-A3A8-138AC7D7C19F}"/>
                  </a:ext>
                </a:extLst>
              </p:cNvPr>
              <p:cNvSpPr txBox="1"/>
              <p:nvPr/>
            </p:nvSpPr>
            <p:spPr>
              <a:xfrm>
                <a:off x="1047321" y="1042679"/>
                <a:ext cx="519324" cy="369332"/>
              </a:xfrm>
              <a:prstGeom prst="rect">
                <a:avLst/>
              </a:prstGeom>
              <a:solidFill>
                <a:schemeClr val="bg1">
                  <a:alpha val="9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endParaRPr lang="zh-CN" altLang="en-US"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23" name="TOP-PPT-3-3"/>
          <p:cNvSpPr txBox="1"/>
          <p:nvPr/>
        </p:nvSpPr>
        <p:spPr>
          <a:xfrm>
            <a:off x="1237459" y="4088952"/>
            <a:ext cx="4060684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kern="0" dirty="0">
                <a:solidFill>
                  <a:srgbClr val="359FA3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扁豆不熟易中毒：</a:t>
            </a:r>
          </a:p>
          <a:p>
            <a:pPr>
              <a:lnSpc>
                <a:spcPct val="150000"/>
              </a:lnSpc>
            </a:pPr>
            <a:r>
              <a:rPr lang="zh-CN" altLang="en-US" sz="20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因为豆中含有皂素等有害物、如果吃了加热不透的扁豆易发生中毒。</a:t>
            </a:r>
          </a:p>
        </p:txBody>
      </p:sp>
      <p:sp>
        <p:nvSpPr>
          <p:cNvPr id="9" name="TOP-PPT-5-2"/>
          <p:cNvSpPr txBox="1"/>
          <p:nvPr/>
        </p:nvSpPr>
        <p:spPr>
          <a:xfrm>
            <a:off x="7458964" y="4088952"/>
            <a:ext cx="4060684" cy="194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kern="0" dirty="0">
                <a:solidFill>
                  <a:srgbClr val="359FA3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野生蘑菇辨认不清易中毒：</a:t>
            </a:r>
          </a:p>
          <a:p>
            <a:pPr>
              <a:lnSpc>
                <a:spcPct val="150000"/>
              </a:lnSpc>
            </a:pPr>
            <a:r>
              <a:rPr lang="zh-CN" altLang="en-US" sz="20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我国种，其中有</a:t>
            </a:r>
            <a:r>
              <a:rPr lang="en-US" altLang="zh-CN" sz="20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100</a:t>
            </a:r>
            <a:r>
              <a:rPr lang="zh-CN" altLang="en-US" sz="20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多种为有毒品种，一般人难以辨认清楚，因此不要冒险品尝野生蘑菇。</a:t>
            </a:r>
          </a:p>
        </p:txBody>
      </p:sp>
      <p:sp>
        <p:nvSpPr>
          <p:cNvPr id="8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AE78E9-75EA-4BF7-B36C-56C65E44B887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5000"/>
              <a:defRPr/>
            </a:pPr>
            <a:r>
              <a:rPr lang="zh-CN" altLang="en-US" sz="3200" kern="0" dirty="0">
                <a:solidFill>
                  <a:srgbClr val="368F9A"/>
                </a:solidFill>
                <a:effectLst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生活中哪些食用物易发生中毒</a:t>
            </a:r>
            <a:r>
              <a:rPr lang="en-US" altLang="zh-CN" sz="3200" kern="0" dirty="0">
                <a:solidFill>
                  <a:srgbClr val="368F9A"/>
                </a:solidFill>
                <a:effectLst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?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8C6525-0F29-45BB-9A23-C3831714EF8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7551" y="2031779"/>
            <a:ext cx="2545649" cy="171098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DDE4FB9-8D25-42C6-AB08-E71E1B9F47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9859" y="1664993"/>
            <a:ext cx="3458769" cy="2444557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8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A6EEE7C-D8EB-44D0-9A4F-D3A20F6C3F37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5000"/>
              <a:defRPr/>
            </a:pPr>
            <a:r>
              <a:rPr lang="zh-CN" altLang="en-US" sz="3200" kern="0">
                <a:solidFill>
                  <a:srgbClr val="368F9A"/>
                </a:solidFill>
                <a:effectLst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生活中哪些食用物易发生中毒</a:t>
            </a:r>
            <a:r>
              <a:rPr lang="en-US" altLang="zh-CN" sz="3200" kern="0">
                <a:solidFill>
                  <a:srgbClr val="368F9A"/>
                </a:solidFill>
                <a:effectLst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?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2537CF9-F908-4C41-86F4-F14F7A856D2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488" y="2201459"/>
            <a:ext cx="2721841" cy="1938020"/>
          </a:xfrm>
          <a:prstGeom prst="rect">
            <a:avLst/>
          </a:prstGeom>
        </p:spPr>
      </p:pic>
      <p:sp>
        <p:nvSpPr>
          <p:cNvPr id="11" name="TOP-PPT-3-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FCC005-1ACC-46E0-8D47-90E937DEBF24}"/>
              </a:ext>
            </a:extLst>
          </p:cNvPr>
          <p:cNvSpPr txBox="1"/>
          <p:nvPr/>
        </p:nvSpPr>
        <p:spPr>
          <a:xfrm>
            <a:off x="1237458" y="4088952"/>
            <a:ext cx="4191791" cy="14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kern="0" dirty="0">
                <a:solidFill>
                  <a:srgbClr val="359FA3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土豆发芽不能食用：</a:t>
            </a:r>
          </a:p>
          <a:p>
            <a:pPr>
              <a:lnSpc>
                <a:spcPct val="150000"/>
              </a:lnSpc>
            </a:pPr>
            <a:r>
              <a:rPr lang="zh-CN" altLang="en-US" sz="20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土豆发芽后龙葵素的含量增大，食后易发生中毒。</a:t>
            </a:r>
          </a:p>
        </p:txBody>
      </p:sp>
      <p:sp>
        <p:nvSpPr>
          <p:cNvPr id="12" name="TOP-PPT-5-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4C376C5-E458-4303-8C44-D8C560A2BFAC}"/>
              </a:ext>
            </a:extLst>
          </p:cNvPr>
          <p:cNvSpPr txBox="1"/>
          <p:nvPr/>
        </p:nvSpPr>
        <p:spPr>
          <a:xfrm>
            <a:off x="7344664" y="4045245"/>
            <a:ext cx="4390136" cy="2403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kern="0" dirty="0">
                <a:solidFill>
                  <a:srgbClr val="359FA3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食用鲜黄花有危险</a:t>
            </a:r>
            <a:r>
              <a:rPr lang="en-US" altLang="zh-CN" sz="2200" b="1" kern="0" dirty="0">
                <a:solidFill>
                  <a:srgbClr val="359FA3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zh-CN" altLang="en-US" sz="20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鲜黄花中含有一种叫做秋水仙碱的物质、当进入人体后被氧化成二秋水仙碱，成为有毒物质，可对人体的肠胃有剧烈刺激。黄花应嗮干后再食用。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A9553A-A6E4-467E-9CC6-81E02C8201E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3988" y="1955139"/>
            <a:ext cx="2812587" cy="1870663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C7B14AA-8114-417D-BC68-7674CD34B3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2621" y="1664993"/>
            <a:ext cx="3433244" cy="2444557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2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B23775-3BD5-4949-8088-0A4AE06A2D73}"/>
              </a:ext>
            </a:extLst>
          </p:cNvPr>
          <p:cNvSpPr txBox="1"/>
          <p:nvPr/>
        </p:nvSpPr>
        <p:spPr>
          <a:xfrm>
            <a:off x="1174376" y="1358282"/>
            <a:ext cx="9511554" cy="4432917"/>
          </a:xfrm>
          <a:prstGeom prst="rect">
            <a:avLst/>
          </a:prstGeom>
          <a:solidFill>
            <a:srgbClr val="359FA3"/>
          </a:solidFill>
        </p:spPr>
        <p:txBody>
          <a:bodyPr wrap="square" rtlCol="0">
            <a:spAutoFit/>
          </a:bodyPr>
          <a:lstStyle/>
          <a:p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38" name="TOP-PPT-3-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DD85291-027B-4325-9E9C-742C838F2D1A}"/>
              </a:ext>
            </a:extLst>
          </p:cNvPr>
          <p:cNvSpPr/>
          <p:nvPr/>
        </p:nvSpPr>
        <p:spPr>
          <a:xfrm>
            <a:off x="1356204" y="3335656"/>
            <a:ext cx="2186223" cy="5945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CN" sz="24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 </a:t>
            </a:r>
            <a:r>
              <a:rPr lang="zh-CN" altLang="en-US" sz="24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主要症状</a:t>
            </a:r>
          </a:p>
        </p:txBody>
      </p:sp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13" name="TOP-PPT-3-1"/>
          <p:cNvSpPr/>
          <p:nvPr/>
        </p:nvSpPr>
        <p:spPr>
          <a:xfrm>
            <a:off x="1351193" y="1816728"/>
            <a:ext cx="6431198" cy="1060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呕吐严重的，可发生脱水、酸中毒、休克、昏迷甚至死亡。</a:t>
            </a:r>
          </a:p>
        </p:txBody>
      </p:sp>
      <p:sp>
        <p:nvSpPr>
          <p:cNvPr id="24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A6D2B2-56EF-45D6-BCDA-EE71C1CBEA0E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食物中毒是如何引起的?</a:t>
            </a:r>
          </a:p>
        </p:txBody>
      </p:sp>
      <p:sp>
        <p:nvSpPr>
          <p:cNvPr id="54" name="椭圆 5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984C3A-2975-4CC9-B83A-FDEA6A24825B}"/>
              </a:ext>
            </a:extLst>
          </p:cNvPr>
          <p:cNvSpPr/>
          <p:nvPr/>
        </p:nvSpPr>
        <p:spPr>
          <a:xfrm>
            <a:off x="1575858" y="4261441"/>
            <a:ext cx="913365" cy="89284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FA37C8-2548-41F5-8F2C-ED31F8587FAA}"/>
              </a:ext>
            </a:extLst>
          </p:cNvPr>
          <p:cNvSpPr txBox="1"/>
          <p:nvPr/>
        </p:nvSpPr>
        <p:spPr>
          <a:xfrm>
            <a:off x="1657210" y="4488924"/>
            <a:ext cx="913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恶心</a:t>
            </a:r>
          </a:p>
        </p:txBody>
      </p:sp>
      <p:sp>
        <p:nvSpPr>
          <p:cNvPr id="57" name="椭圆 5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FB8BFF-3259-4D2B-B545-44080B5B3EA9}"/>
              </a:ext>
            </a:extLst>
          </p:cNvPr>
          <p:cNvSpPr/>
          <p:nvPr/>
        </p:nvSpPr>
        <p:spPr>
          <a:xfrm>
            <a:off x="3030649" y="4300017"/>
            <a:ext cx="913365" cy="89284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CDDEECD-709E-4CA0-A498-528891601F27}"/>
              </a:ext>
            </a:extLst>
          </p:cNvPr>
          <p:cNvSpPr txBox="1"/>
          <p:nvPr/>
        </p:nvSpPr>
        <p:spPr>
          <a:xfrm>
            <a:off x="3112001" y="4527500"/>
            <a:ext cx="913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腹泻</a:t>
            </a:r>
          </a:p>
        </p:txBody>
      </p:sp>
      <p:sp>
        <p:nvSpPr>
          <p:cNvPr id="60" name="椭圆 5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0F4237-BEE6-416B-AE45-6AE25A42B9FF}"/>
              </a:ext>
            </a:extLst>
          </p:cNvPr>
          <p:cNvSpPr/>
          <p:nvPr/>
        </p:nvSpPr>
        <p:spPr>
          <a:xfrm>
            <a:off x="4485440" y="4272690"/>
            <a:ext cx="913365" cy="89284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A21828-5123-4374-8DC9-62DDE782AFC5}"/>
              </a:ext>
            </a:extLst>
          </p:cNvPr>
          <p:cNvSpPr txBox="1"/>
          <p:nvPr/>
        </p:nvSpPr>
        <p:spPr>
          <a:xfrm>
            <a:off x="4566792" y="4500173"/>
            <a:ext cx="913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呕吐</a:t>
            </a:r>
          </a:p>
        </p:txBody>
      </p:sp>
      <p:sp>
        <p:nvSpPr>
          <p:cNvPr id="63" name="椭圆 6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DEB5AD5-56CB-46CF-86BD-BB89A2469BC2}"/>
              </a:ext>
            </a:extLst>
          </p:cNvPr>
          <p:cNvSpPr/>
          <p:nvPr/>
        </p:nvSpPr>
        <p:spPr>
          <a:xfrm>
            <a:off x="5940231" y="4272690"/>
            <a:ext cx="913365" cy="892842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64" name="文本框 6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A5B417-B39C-45CE-A8FD-D933B0C6F342}"/>
              </a:ext>
            </a:extLst>
          </p:cNvPr>
          <p:cNvSpPr txBox="1"/>
          <p:nvPr/>
        </p:nvSpPr>
        <p:spPr>
          <a:xfrm>
            <a:off x="6021583" y="4500173"/>
            <a:ext cx="9133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发烧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99700A-8023-46FE-B2FD-9FF3251E331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313670" y="1909695"/>
            <a:ext cx="3590022" cy="3590022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BY YUSHEN</a:t>
            </a:r>
            <a:endParaRPr lang="zh-CN" altLang="en-US">
              <a:noFill/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  <p:sp>
        <p:nvSpPr>
          <p:cNvPr id="50" name="TOP-PPT-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52EE22-CC01-43D7-9790-F6FD209A7E61}"/>
              </a:ext>
            </a:extLst>
          </p:cNvPr>
          <p:cNvSpPr/>
          <p:nvPr/>
        </p:nvSpPr>
        <p:spPr>
          <a:xfrm flipH="1">
            <a:off x="644722" y="274320"/>
            <a:ext cx="5862609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>
                <a:solidFill>
                  <a:srgbClr val="368F9A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rPr>
              <a:t>食物中毒的预防措施</a:t>
            </a:r>
          </a:p>
        </p:txBody>
      </p:sp>
      <p:grpSp>
        <p:nvGrpSpPr>
          <p:cNvPr id="52" name="组合 5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9D5F50E-DD34-4B6B-88BF-17250BBAEEB7}"/>
              </a:ext>
            </a:extLst>
          </p:cNvPr>
          <p:cNvGrpSpPr/>
          <p:nvPr/>
        </p:nvGrpSpPr>
        <p:grpSpPr>
          <a:xfrm>
            <a:off x="1303584" y="1864033"/>
            <a:ext cx="3125410" cy="3063355"/>
            <a:chOff x="1884214" y="1816639"/>
            <a:chExt cx="3125410" cy="3063355"/>
          </a:xfrm>
        </p:grpSpPr>
        <p:sp>
          <p:nvSpPr>
            <p:cNvPr id="51" name="泪滴形 5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816166D-2DDC-4815-A5F7-B75B0DC4E8E8}"/>
                </a:ext>
              </a:extLst>
            </p:cNvPr>
            <p:cNvSpPr/>
            <p:nvPr/>
          </p:nvSpPr>
          <p:spPr>
            <a:xfrm>
              <a:off x="1884214" y="1816639"/>
              <a:ext cx="3125410" cy="3063355"/>
            </a:xfrm>
            <a:prstGeom prst="teardrop">
              <a:avLst/>
            </a:prstGeom>
            <a:solidFill>
              <a:srgbClr val="359F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5">
                    <a:lumMod val="75000"/>
                  </a:schemeClr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  <p:grpSp>
          <p:nvGrpSpPr>
            <p:cNvPr id="46" name="TOP-PPT-5"/>
            <p:cNvGrpSpPr/>
            <p:nvPr/>
          </p:nvGrpSpPr>
          <p:grpSpPr>
            <a:xfrm flipH="1">
              <a:off x="1970905" y="2346516"/>
              <a:ext cx="2952027" cy="1816499"/>
              <a:chOff x="7913702" y="2264905"/>
              <a:chExt cx="2517537" cy="1549142"/>
            </a:xfrm>
          </p:grpSpPr>
          <p:sp>
            <p:nvSpPr>
              <p:cNvPr id="47" name="TOP-PPT-5-1"/>
              <p:cNvSpPr/>
              <p:nvPr/>
            </p:nvSpPr>
            <p:spPr>
              <a:xfrm flipH="1">
                <a:off x="7923226" y="2590958"/>
                <a:ext cx="2508013" cy="12230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150000"/>
                  </a:lnSpc>
                  <a:buClr>
                    <a:srgbClr val="E24848"/>
                  </a:buClr>
                  <a:defRPr/>
                </a:pPr>
                <a:r>
                  <a:rPr lang="zh-CN" altLang="en-US" sz="2000" noProof="1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  <a:cs typeface="Open Sans Light" panose="020B0306030504020204" pitchFamily="34" charset="0"/>
                  </a:rPr>
                  <a:t>保持食品、饮水等进口物品的新鲜卫生对腐烂变质的食物应坚决弃子。</a:t>
                </a:r>
              </a:p>
            </p:txBody>
          </p:sp>
          <p:sp>
            <p:nvSpPr>
              <p:cNvPr id="48" name="TOP-PPT-5-2"/>
              <p:cNvSpPr txBox="1"/>
              <p:nvPr/>
            </p:nvSpPr>
            <p:spPr>
              <a:xfrm flipH="1">
                <a:off x="7913702" y="2264905"/>
                <a:ext cx="1709626" cy="367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5400">
                    <a:gradFill>
                      <a:gsLst>
                        <a:gs pos="11000">
                          <a:srgbClr val="2F88E5">
                            <a:alpha val="90000"/>
                          </a:srgbClr>
                        </a:gs>
                        <a:gs pos="100000">
                          <a:srgbClr val="1BCAB5">
                            <a:alpha val="90000"/>
                          </a:srgbClr>
                        </a:gs>
                      </a:gsLst>
                      <a:lin ang="16200000" scaled="1"/>
                    </a:gradFill>
                    <a:latin typeface="Agency FB" panose="020B0503020202020204" pitchFamily="34" charset="0"/>
                  </a:defRPr>
                </a:lvl1pPr>
              </a:lstStyle>
              <a:p>
                <a:pPr algn="r"/>
                <a:r>
                  <a:rPr lang="en-US" altLang="zh-CN" sz="2200">
                    <a:solidFill>
                      <a:schemeClr val="bg1"/>
                    </a:solidFill>
                    <a:latin typeface="阿里巴巴普惠体 Medium" panose="00020600040101010101" pitchFamily="18" charset="-122"/>
                    <a:ea typeface="阿里巴巴普惠体 Medium" panose="00020600040101010101" pitchFamily="18" charset="-122"/>
                  </a:rPr>
                  <a:t>01</a:t>
                </a:r>
                <a:endParaRPr lang="en-US" sz="220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  <p:sp>
          <p:nvSpPr>
            <p:cNvPr id="2" name="椭圆 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DE9F71-BDEC-448A-97AE-8F70CF49BE5F}"/>
                </a:ext>
              </a:extLst>
            </p:cNvPr>
            <p:cNvSpPr/>
            <p:nvPr/>
          </p:nvSpPr>
          <p:spPr>
            <a:xfrm>
              <a:off x="4643718" y="2032261"/>
              <a:ext cx="146162" cy="1461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90AAA8A-2860-4BA6-9F80-B08A5249A525}"/>
              </a:ext>
            </a:extLst>
          </p:cNvPr>
          <p:cNvGrpSpPr/>
          <p:nvPr/>
        </p:nvGrpSpPr>
        <p:grpSpPr>
          <a:xfrm>
            <a:off x="7763006" y="1961644"/>
            <a:ext cx="3125410" cy="3063355"/>
            <a:chOff x="6939517" y="1816639"/>
            <a:chExt cx="3125410" cy="3063355"/>
          </a:xfrm>
        </p:grpSpPr>
        <p:grpSp>
          <p:nvGrpSpPr>
            <p:cNvPr id="59" name="组合 5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9482BF6-65C7-4236-A339-59654D6B6298}"/>
                </a:ext>
              </a:extLst>
            </p:cNvPr>
            <p:cNvGrpSpPr/>
            <p:nvPr/>
          </p:nvGrpSpPr>
          <p:grpSpPr>
            <a:xfrm>
              <a:off x="6939517" y="1816639"/>
              <a:ext cx="3125410" cy="3063355"/>
              <a:chOff x="6851029" y="1751017"/>
              <a:chExt cx="2905420" cy="2847733"/>
            </a:xfrm>
          </p:grpSpPr>
          <p:sp>
            <p:nvSpPr>
              <p:cNvPr id="54" name="泪滴形 53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50A3850-BBA9-4BCE-8224-8B556ECF5D2B}"/>
                  </a:ext>
                </a:extLst>
              </p:cNvPr>
              <p:cNvSpPr/>
              <p:nvPr/>
            </p:nvSpPr>
            <p:spPr>
              <a:xfrm flipH="1">
                <a:off x="6851029" y="1751017"/>
                <a:ext cx="2905420" cy="2847733"/>
              </a:xfrm>
              <a:prstGeom prst="teardrop">
                <a:avLst/>
              </a:prstGeom>
              <a:solidFill>
                <a:srgbClr val="359FA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accent5">
                      <a:lumMod val="75000"/>
                    </a:schemeClr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73A446-B922-4DC2-9F47-F3DE6714D732}"/>
                  </a:ext>
                </a:extLst>
              </p:cNvPr>
              <p:cNvSpPr/>
              <p:nvPr/>
            </p:nvSpPr>
            <p:spPr>
              <a:xfrm flipH="1">
                <a:off x="7055306" y="1951462"/>
                <a:ext cx="135874" cy="135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endParaRPr>
              </a:p>
            </p:txBody>
          </p:sp>
        </p:grpSp>
        <p:sp>
          <p:nvSpPr>
            <p:cNvPr id="44" name="TOP-PPT-4-1"/>
            <p:cNvSpPr/>
            <p:nvPr/>
          </p:nvSpPr>
          <p:spPr>
            <a:xfrm flipH="1">
              <a:off x="7054147" y="2711912"/>
              <a:ext cx="2854168" cy="14341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Clr>
                  <a:srgbClr val="E24848"/>
                </a:buClr>
                <a:defRPr/>
              </a:pPr>
              <a:r>
                <a:rPr lang="zh-CN" altLang="en-US" sz="2000" noProof="1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  <a:cs typeface="Open Sans Light" panose="020B0306030504020204" pitchFamily="34" charset="0"/>
                </a:rPr>
                <a:t>养成勤洗手、讲卫生的好习惯，对餐具做到专人专用并经常消毒。</a:t>
              </a:r>
            </a:p>
          </p:txBody>
        </p:sp>
        <p:sp>
          <p:nvSpPr>
            <p:cNvPr id="45" name="TOP-PPT-4-2"/>
            <p:cNvSpPr txBox="1"/>
            <p:nvPr/>
          </p:nvSpPr>
          <p:spPr>
            <a:xfrm flipH="1">
              <a:off x="7054147" y="2360712"/>
              <a:ext cx="200468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5400">
                  <a:gradFill>
                    <a:gsLst>
                      <a:gs pos="11000">
                        <a:srgbClr val="2F88E5">
                          <a:alpha val="90000"/>
                        </a:srgbClr>
                      </a:gs>
                      <a:gs pos="100000">
                        <a:srgbClr val="1BCAB5">
                          <a:alpha val="90000"/>
                        </a:srgbClr>
                      </a:gs>
                    </a:gsLst>
                    <a:lin ang="16200000" scaled="1"/>
                  </a:gradFill>
                  <a:latin typeface="Agency FB" panose="020B0503020202020204" pitchFamily="34" charset="0"/>
                </a:defRPr>
              </a:lvl1pPr>
            </a:lstStyle>
            <a:p>
              <a:r>
                <a:rPr lang="en-US" altLang="zh-CN" sz="2200">
                  <a:solidFill>
                    <a:schemeClr val="bg1"/>
                  </a:solidFill>
                  <a:latin typeface="阿里巴巴普惠体 Medium" panose="00020600040101010101" pitchFamily="18" charset="-122"/>
                  <a:ea typeface="阿里巴巴普惠体 Medium" panose="00020600040101010101" pitchFamily="18" charset="-122"/>
                </a:rPr>
                <a:t>02</a:t>
              </a:r>
              <a:endParaRPr lang="en-US" sz="2200">
                <a:solidFill>
                  <a:schemeClr val="bg1"/>
                </a:solidFill>
                <a:latin typeface="阿里巴巴普惠体 Medium" panose="00020600040101010101" pitchFamily="18" charset="-122"/>
                <a:ea typeface="阿里巴巴普惠体 Medium" panose="00020600040101010101" pitchFamily="18" charset="-122"/>
              </a:endParaRPr>
            </a:p>
          </p:txBody>
        </p:sp>
      </p:grpSp>
      <p:sp>
        <p:nvSpPr>
          <p:cNvPr id="61" name="矩形: 圆角 6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22150F-7C04-4B9A-9E1B-79D76FCF50E7}"/>
              </a:ext>
            </a:extLst>
          </p:cNvPr>
          <p:cNvSpPr/>
          <p:nvPr/>
        </p:nvSpPr>
        <p:spPr>
          <a:xfrm>
            <a:off x="4714110" y="1864033"/>
            <a:ext cx="2817707" cy="2613493"/>
          </a:xfrm>
          <a:prstGeom prst="round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阿里巴巴普惠体 Medium" panose="00020600040101010101" pitchFamily="18" charset="-122"/>
              <a:ea typeface="阿里巴巴普惠体 Medium" panose="00020600040101010101" pitchFamily="18" charset="-122"/>
            </a:endParaRPr>
          </a:p>
        </p:txBody>
      </p:sp>
    </p:spTree>
  </p:cSld>
  <p:clrMapOvr>
    <a:masterClrMapping/>
  </p:clrMapOvr>
  <p:transition spd="slow" advTm="3000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觅知网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1293</Words>
  <Application>Microsoft Office PowerPoint</Application>
  <PresentationFormat>宽屏</PresentationFormat>
  <Paragraphs>140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Meiryo</vt:lpstr>
      <vt:lpstr>阿里巴巴普惠体 Medium</vt:lpstr>
      <vt:lpstr>等线</vt:lpstr>
      <vt:lpstr>等线 Light</vt:lpstr>
      <vt:lpstr>宋体</vt:lpstr>
      <vt:lpstr>微软雅黑</vt:lpstr>
      <vt:lpstr>Arial</vt:lpstr>
      <vt:lpstr>Calibri</vt:lpstr>
      <vt:lpstr>Calibri Light</vt:lpstr>
      <vt:lpstr>Open Sans Light</vt:lpstr>
      <vt:lpstr>Wingdings</vt:lpstr>
      <vt:lpstr>第一PPT模板网-WWW.1PPT.COM</vt:lpstr>
      <vt:lpstr>1_觅知网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2022-07-19T18:27:14Z</cp:lastPrinted>
  <dcterms:created xsi:type="dcterms:W3CDTF">2022-07-19T18:27:14Z</dcterms:created>
  <dcterms:modified xsi:type="dcterms:W3CDTF">2023-03-26T00:43:13Z</dcterms:modified>
</cp:coreProperties>
</file>