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2"/>
    <p:sldMasterId id="2147483674" r:id="rId3"/>
    <p:sldMasterId id="2147483694" r:id="rId4"/>
    <p:sldMasterId id="2147483714" r:id="rId5"/>
  </p:sldMasterIdLst>
  <p:notesMasterIdLst>
    <p:notesMasterId r:id="rId26"/>
  </p:notesMasterIdLst>
  <p:handoutMasterIdLst>
    <p:handoutMasterId r:id="rId27"/>
  </p:handoutMasterIdLst>
  <p:sldIdLst>
    <p:sldId id="350" r:id="rId6"/>
    <p:sldId id="351" r:id="rId7"/>
    <p:sldId id="352" r:id="rId8"/>
    <p:sldId id="306" r:id="rId9"/>
    <p:sldId id="310" r:id="rId10"/>
    <p:sldId id="277" r:id="rId11"/>
    <p:sldId id="334" r:id="rId12"/>
    <p:sldId id="300" r:id="rId13"/>
    <p:sldId id="356" r:id="rId14"/>
    <p:sldId id="304" r:id="rId15"/>
    <p:sldId id="278" r:id="rId16"/>
    <p:sldId id="359" r:id="rId17"/>
    <p:sldId id="280" r:id="rId18"/>
    <p:sldId id="305" r:id="rId19"/>
    <p:sldId id="361" r:id="rId20"/>
    <p:sldId id="332" r:id="rId21"/>
    <p:sldId id="289" r:id="rId22"/>
    <p:sldId id="333" r:id="rId23"/>
    <p:sldId id="285" r:id="rId24"/>
    <p:sldId id="362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3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2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262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7650C-36DC-4D5F-ADA0-98780A7D9FF8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稻壳鸭鸭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72CCB-0D0D-4EEA-BDA1-82B05C0DF5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942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8D0DA-546A-46EE-BF48-40D2D87D215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稻壳鸭鸭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EE1C1-1EA2-48D8-8D60-0AC125C90FE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275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729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083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911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5935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466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197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803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484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059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7521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317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15887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569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2E81C92-FB04-4531-AA7B-867E9634CAD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汉仪正圆-55W" panose="00020600040101010101" pitchFamily="18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汉仪正圆-55W" panose="00020600040101010101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82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351097" y="380999"/>
            <a:ext cx="11489804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3"/>
            <a:ext cx="2032760" cy="23161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  <a:t>2023/3/29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6659563" y="2632075"/>
            <a:ext cx="4295775" cy="268446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77887" y="4664885"/>
            <a:ext cx="827316" cy="827314"/>
          </a:xfrm>
          <a:custGeom>
            <a:avLst/>
            <a:gdLst>
              <a:gd name="connsiteX0" fmla="*/ 353639 w 707278"/>
              <a:gd name="connsiteY0" fmla="*/ 0 h 707276"/>
              <a:gd name="connsiteX1" fmla="*/ 707278 w 707278"/>
              <a:gd name="connsiteY1" fmla="*/ 353638 h 707276"/>
              <a:gd name="connsiteX2" fmla="*/ 353639 w 707278"/>
              <a:gd name="connsiteY2" fmla="*/ 707276 h 707276"/>
              <a:gd name="connsiteX3" fmla="*/ 0 w 707278"/>
              <a:gd name="connsiteY3" fmla="*/ 353638 h 707276"/>
              <a:gd name="connsiteX4" fmla="*/ 353639 w 707278"/>
              <a:gd name="connsiteY4" fmla="*/ 0 h 70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78" h="707276">
                <a:moveTo>
                  <a:pt x="353639" y="0"/>
                </a:moveTo>
                <a:cubicBezTo>
                  <a:pt x="548948" y="0"/>
                  <a:pt x="707278" y="158329"/>
                  <a:pt x="707278" y="353638"/>
                </a:cubicBezTo>
                <a:cubicBezTo>
                  <a:pt x="707278" y="548947"/>
                  <a:pt x="548948" y="707276"/>
                  <a:pt x="353639" y="707276"/>
                </a:cubicBezTo>
                <a:cubicBezTo>
                  <a:pt x="158330" y="707276"/>
                  <a:pt x="0" y="548947"/>
                  <a:pt x="0" y="353638"/>
                </a:cubicBezTo>
                <a:cubicBezTo>
                  <a:pt x="0" y="158329"/>
                  <a:pt x="158330" y="0"/>
                  <a:pt x="353639" y="0"/>
                </a:cubicBezTo>
                <a:close/>
              </a:path>
            </a:pathLst>
          </a:custGeom>
          <a:effectLst>
            <a:outerShdw blurRad="127000" sx="102000" sy="102000" algn="ctr" rotWithShape="0">
              <a:schemeClr val="tx1">
                <a:lumMod val="95000"/>
                <a:lumOff val="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4743450" y="1751012"/>
            <a:ext cx="6400800" cy="4114800"/>
          </a:xfrm>
          <a:custGeom>
            <a:avLst/>
            <a:gdLst>
              <a:gd name="connsiteX0" fmla="*/ 4648200 w 6400800"/>
              <a:gd name="connsiteY0" fmla="*/ 2131255 h 4114800"/>
              <a:gd name="connsiteX1" fmla="*/ 6400800 w 6400800"/>
              <a:gd name="connsiteY1" fmla="*/ 2131255 h 4114800"/>
              <a:gd name="connsiteX2" fmla="*/ 6400800 w 6400800"/>
              <a:gd name="connsiteY2" fmla="*/ 4114800 h 4114800"/>
              <a:gd name="connsiteX3" fmla="*/ 4648200 w 6400800"/>
              <a:gd name="connsiteY3" fmla="*/ 4114800 h 4114800"/>
              <a:gd name="connsiteX4" fmla="*/ 0 w 6400800"/>
              <a:gd name="connsiteY4" fmla="*/ 2131255 h 4114800"/>
              <a:gd name="connsiteX5" fmla="*/ 4514850 w 6400800"/>
              <a:gd name="connsiteY5" fmla="*/ 2131255 h 4114800"/>
              <a:gd name="connsiteX6" fmla="*/ 4514850 w 6400800"/>
              <a:gd name="connsiteY6" fmla="*/ 4114800 h 4114800"/>
              <a:gd name="connsiteX7" fmla="*/ 0 w 6400800"/>
              <a:gd name="connsiteY7" fmla="*/ 4114800 h 4114800"/>
              <a:gd name="connsiteX8" fmla="*/ 1885950 w 6400800"/>
              <a:gd name="connsiteY8" fmla="*/ 0 h 4114800"/>
              <a:gd name="connsiteX9" fmla="*/ 6400800 w 6400800"/>
              <a:gd name="connsiteY9" fmla="*/ 0 h 4114800"/>
              <a:gd name="connsiteX10" fmla="*/ 6400800 w 6400800"/>
              <a:gd name="connsiteY10" fmla="*/ 1983545 h 4114800"/>
              <a:gd name="connsiteX11" fmla="*/ 1885950 w 6400800"/>
              <a:gd name="connsiteY11" fmla="*/ 1983545 h 4114800"/>
              <a:gd name="connsiteX12" fmla="*/ 0 w 6400800"/>
              <a:gd name="connsiteY12" fmla="*/ 0 h 4114800"/>
              <a:gd name="connsiteX13" fmla="*/ 1752600 w 6400800"/>
              <a:gd name="connsiteY13" fmla="*/ 0 h 4114800"/>
              <a:gd name="connsiteX14" fmla="*/ 1752600 w 6400800"/>
              <a:gd name="connsiteY14" fmla="*/ 1983545 h 4114800"/>
              <a:gd name="connsiteX15" fmla="*/ 0 w 6400800"/>
              <a:gd name="connsiteY15" fmla="*/ 1983545 h 411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400800" h="4114800">
                <a:moveTo>
                  <a:pt x="4648200" y="2131255"/>
                </a:moveTo>
                <a:lnTo>
                  <a:pt x="6400800" y="2131255"/>
                </a:lnTo>
                <a:lnTo>
                  <a:pt x="6400800" y="4114800"/>
                </a:lnTo>
                <a:lnTo>
                  <a:pt x="4648200" y="4114800"/>
                </a:lnTo>
                <a:close/>
                <a:moveTo>
                  <a:pt x="0" y="2131255"/>
                </a:moveTo>
                <a:lnTo>
                  <a:pt x="4514850" y="2131255"/>
                </a:lnTo>
                <a:lnTo>
                  <a:pt x="4514850" y="4114800"/>
                </a:lnTo>
                <a:lnTo>
                  <a:pt x="0" y="4114800"/>
                </a:lnTo>
                <a:close/>
                <a:moveTo>
                  <a:pt x="1885950" y="0"/>
                </a:moveTo>
                <a:lnTo>
                  <a:pt x="6400800" y="0"/>
                </a:lnTo>
                <a:lnTo>
                  <a:pt x="6400800" y="1983545"/>
                </a:lnTo>
                <a:lnTo>
                  <a:pt x="1885950" y="1983545"/>
                </a:lnTo>
                <a:close/>
                <a:moveTo>
                  <a:pt x="0" y="0"/>
                </a:moveTo>
                <a:lnTo>
                  <a:pt x="1752600" y="0"/>
                </a:lnTo>
                <a:lnTo>
                  <a:pt x="1752600" y="1983545"/>
                </a:lnTo>
                <a:lnTo>
                  <a:pt x="0" y="19835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351097" y="380999"/>
            <a:ext cx="11489804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3"/>
            <a:ext cx="2032760" cy="23161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  <a:t>2023/3/29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6659563" y="2632075"/>
            <a:ext cx="4295775" cy="268446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77887" y="4664885"/>
            <a:ext cx="827316" cy="827314"/>
          </a:xfrm>
          <a:custGeom>
            <a:avLst/>
            <a:gdLst>
              <a:gd name="connsiteX0" fmla="*/ 353639 w 707278"/>
              <a:gd name="connsiteY0" fmla="*/ 0 h 707276"/>
              <a:gd name="connsiteX1" fmla="*/ 707278 w 707278"/>
              <a:gd name="connsiteY1" fmla="*/ 353638 h 707276"/>
              <a:gd name="connsiteX2" fmla="*/ 353639 w 707278"/>
              <a:gd name="connsiteY2" fmla="*/ 707276 h 707276"/>
              <a:gd name="connsiteX3" fmla="*/ 0 w 707278"/>
              <a:gd name="connsiteY3" fmla="*/ 353638 h 707276"/>
              <a:gd name="connsiteX4" fmla="*/ 353639 w 707278"/>
              <a:gd name="connsiteY4" fmla="*/ 0 h 70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78" h="707276">
                <a:moveTo>
                  <a:pt x="353639" y="0"/>
                </a:moveTo>
                <a:cubicBezTo>
                  <a:pt x="548948" y="0"/>
                  <a:pt x="707278" y="158329"/>
                  <a:pt x="707278" y="353638"/>
                </a:cubicBezTo>
                <a:cubicBezTo>
                  <a:pt x="707278" y="548947"/>
                  <a:pt x="548948" y="707276"/>
                  <a:pt x="353639" y="707276"/>
                </a:cubicBezTo>
                <a:cubicBezTo>
                  <a:pt x="158330" y="707276"/>
                  <a:pt x="0" y="548947"/>
                  <a:pt x="0" y="353638"/>
                </a:cubicBezTo>
                <a:cubicBezTo>
                  <a:pt x="0" y="158329"/>
                  <a:pt x="158330" y="0"/>
                  <a:pt x="353639" y="0"/>
                </a:cubicBezTo>
                <a:close/>
              </a:path>
            </a:pathLst>
          </a:custGeom>
          <a:effectLst>
            <a:outerShdw blurRad="127000" sx="102000" sy="102000" algn="ctr" rotWithShape="0">
              <a:schemeClr val="tx1">
                <a:lumMod val="95000"/>
                <a:lumOff val="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4743450" y="1751012"/>
            <a:ext cx="6400800" cy="4114800"/>
          </a:xfrm>
          <a:custGeom>
            <a:avLst/>
            <a:gdLst>
              <a:gd name="connsiteX0" fmla="*/ 4648200 w 6400800"/>
              <a:gd name="connsiteY0" fmla="*/ 2131255 h 4114800"/>
              <a:gd name="connsiteX1" fmla="*/ 6400800 w 6400800"/>
              <a:gd name="connsiteY1" fmla="*/ 2131255 h 4114800"/>
              <a:gd name="connsiteX2" fmla="*/ 6400800 w 6400800"/>
              <a:gd name="connsiteY2" fmla="*/ 4114800 h 4114800"/>
              <a:gd name="connsiteX3" fmla="*/ 4648200 w 6400800"/>
              <a:gd name="connsiteY3" fmla="*/ 4114800 h 4114800"/>
              <a:gd name="connsiteX4" fmla="*/ 0 w 6400800"/>
              <a:gd name="connsiteY4" fmla="*/ 2131255 h 4114800"/>
              <a:gd name="connsiteX5" fmla="*/ 4514850 w 6400800"/>
              <a:gd name="connsiteY5" fmla="*/ 2131255 h 4114800"/>
              <a:gd name="connsiteX6" fmla="*/ 4514850 w 6400800"/>
              <a:gd name="connsiteY6" fmla="*/ 4114800 h 4114800"/>
              <a:gd name="connsiteX7" fmla="*/ 0 w 6400800"/>
              <a:gd name="connsiteY7" fmla="*/ 4114800 h 4114800"/>
              <a:gd name="connsiteX8" fmla="*/ 1885950 w 6400800"/>
              <a:gd name="connsiteY8" fmla="*/ 0 h 4114800"/>
              <a:gd name="connsiteX9" fmla="*/ 6400800 w 6400800"/>
              <a:gd name="connsiteY9" fmla="*/ 0 h 4114800"/>
              <a:gd name="connsiteX10" fmla="*/ 6400800 w 6400800"/>
              <a:gd name="connsiteY10" fmla="*/ 1983545 h 4114800"/>
              <a:gd name="connsiteX11" fmla="*/ 1885950 w 6400800"/>
              <a:gd name="connsiteY11" fmla="*/ 1983545 h 4114800"/>
              <a:gd name="connsiteX12" fmla="*/ 0 w 6400800"/>
              <a:gd name="connsiteY12" fmla="*/ 0 h 4114800"/>
              <a:gd name="connsiteX13" fmla="*/ 1752600 w 6400800"/>
              <a:gd name="connsiteY13" fmla="*/ 0 h 4114800"/>
              <a:gd name="connsiteX14" fmla="*/ 1752600 w 6400800"/>
              <a:gd name="connsiteY14" fmla="*/ 1983545 h 4114800"/>
              <a:gd name="connsiteX15" fmla="*/ 0 w 6400800"/>
              <a:gd name="connsiteY15" fmla="*/ 1983545 h 411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400800" h="4114800">
                <a:moveTo>
                  <a:pt x="4648200" y="2131255"/>
                </a:moveTo>
                <a:lnTo>
                  <a:pt x="6400800" y="2131255"/>
                </a:lnTo>
                <a:lnTo>
                  <a:pt x="6400800" y="4114800"/>
                </a:lnTo>
                <a:lnTo>
                  <a:pt x="4648200" y="4114800"/>
                </a:lnTo>
                <a:close/>
                <a:moveTo>
                  <a:pt x="0" y="2131255"/>
                </a:moveTo>
                <a:lnTo>
                  <a:pt x="4514850" y="2131255"/>
                </a:lnTo>
                <a:lnTo>
                  <a:pt x="4514850" y="4114800"/>
                </a:lnTo>
                <a:lnTo>
                  <a:pt x="0" y="4114800"/>
                </a:lnTo>
                <a:close/>
                <a:moveTo>
                  <a:pt x="1885950" y="0"/>
                </a:moveTo>
                <a:lnTo>
                  <a:pt x="6400800" y="0"/>
                </a:lnTo>
                <a:lnTo>
                  <a:pt x="6400800" y="1983545"/>
                </a:lnTo>
                <a:lnTo>
                  <a:pt x="1885950" y="1983545"/>
                </a:lnTo>
                <a:close/>
                <a:moveTo>
                  <a:pt x="0" y="0"/>
                </a:moveTo>
                <a:lnTo>
                  <a:pt x="1752600" y="0"/>
                </a:lnTo>
                <a:lnTo>
                  <a:pt x="1752600" y="1983545"/>
                </a:lnTo>
                <a:lnTo>
                  <a:pt x="0" y="19835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351097" y="380999"/>
            <a:ext cx="11489804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3"/>
            <a:ext cx="2032760" cy="23161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B2B0-692A-46A2-956F-D87A1A3CFB5B}" type="datetimeFigureOut">
              <a:rPr lang="zh-CN" altLang="en-US"/>
              <a:t>2023/3/29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584FB-8213-408C-973A-0BFE315A5B2C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21"/>
          </p:nvPr>
        </p:nvSpPr>
        <p:spPr>
          <a:xfrm>
            <a:off x="6659563" y="2632075"/>
            <a:ext cx="4295775" cy="2684463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77887" y="4664885"/>
            <a:ext cx="827316" cy="827314"/>
          </a:xfrm>
          <a:custGeom>
            <a:avLst/>
            <a:gdLst>
              <a:gd name="connsiteX0" fmla="*/ 353639 w 707278"/>
              <a:gd name="connsiteY0" fmla="*/ 0 h 707276"/>
              <a:gd name="connsiteX1" fmla="*/ 707278 w 707278"/>
              <a:gd name="connsiteY1" fmla="*/ 353638 h 707276"/>
              <a:gd name="connsiteX2" fmla="*/ 353639 w 707278"/>
              <a:gd name="connsiteY2" fmla="*/ 707276 h 707276"/>
              <a:gd name="connsiteX3" fmla="*/ 0 w 707278"/>
              <a:gd name="connsiteY3" fmla="*/ 353638 h 707276"/>
              <a:gd name="connsiteX4" fmla="*/ 353639 w 707278"/>
              <a:gd name="connsiteY4" fmla="*/ 0 h 707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278" h="707276">
                <a:moveTo>
                  <a:pt x="353639" y="0"/>
                </a:moveTo>
                <a:cubicBezTo>
                  <a:pt x="548948" y="0"/>
                  <a:pt x="707278" y="158329"/>
                  <a:pt x="707278" y="353638"/>
                </a:cubicBezTo>
                <a:cubicBezTo>
                  <a:pt x="707278" y="548947"/>
                  <a:pt x="548948" y="707276"/>
                  <a:pt x="353639" y="707276"/>
                </a:cubicBezTo>
                <a:cubicBezTo>
                  <a:pt x="158330" y="707276"/>
                  <a:pt x="0" y="548947"/>
                  <a:pt x="0" y="353638"/>
                </a:cubicBezTo>
                <a:cubicBezTo>
                  <a:pt x="0" y="158329"/>
                  <a:pt x="158330" y="0"/>
                  <a:pt x="353639" y="0"/>
                </a:cubicBezTo>
                <a:close/>
              </a:path>
            </a:pathLst>
          </a:custGeom>
          <a:effectLst>
            <a:outerShdw blurRad="127000" sx="102000" sy="102000" algn="ctr" rotWithShape="0">
              <a:schemeClr val="tx1">
                <a:lumMod val="95000"/>
                <a:lumOff val="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4743450" y="1751012"/>
            <a:ext cx="6400800" cy="4114800"/>
          </a:xfrm>
          <a:custGeom>
            <a:avLst/>
            <a:gdLst>
              <a:gd name="connsiteX0" fmla="*/ 4648200 w 6400800"/>
              <a:gd name="connsiteY0" fmla="*/ 2131255 h 4114800"/>
              <a:gd name="connsiteX1" fmla="*/ 6400800 w 6400800"/>
              <a:gd name="connsiteY1" fmla="*/ 2131255 h 4114800"/>
              <a:gd name="connsiteX2" fmla="*/ 6400800 w 6400800"/>
              <a:gd name="connsiteY2" fmla="*/ 4114800 h 4114800"/>
              <a:gd name="connsiteX3" fmla="*/ 4648200 w 6400800"/>
              <a:gd name="connsiteY3" fmla="*/ 4114800 h 4114800"/>
              <a:gd name="connsiteX4" fmla="*/ 0 w 6400800"/>
              <a:gd name="connsiteY4" fmla="*/ 2131255 h 4114800"/>
              <a:gd name="connsiteX5" fmla="*/ 4514850 w 6400800"/>
              <a:gd name="connsiteY5" fmla="*/ 2131255 h 4114800"/>
              <a:gd name="connsiteX6" fmla="*/ 4514850 w 6400800"/>
              <a:gd name="connsiteY6" fmla="*/ 4114800 h 4114800"/>
              <a:gd name="connsiteX7" fmla="*/ 0 w 6400800"/>
              <a:gd name="connsiteY7" fmla="*/ 4114800 h 4114800"/>
              <a:gd name="connsiteX8" fmla="*/ 1885950 w 6400800"/>
              <a:gd name="connsiteY8" fmla="*/ 0 h 4114800"/>
              <a:gd name="connsiteX9" fmla="*/ 6400800 w 6400800"/>
              <a:gd name="connsiteY9" fmla="*/ 0 h 4114800"/>
              <a:gd name="connsiteX10" fmla="*/ 6400800 w 6400800"/>
              <a:gd name="connsiteY10" fmla="*/ 1983545 h 4114800"/>
              <a:gd name="connsiteX11" fmla="*/ 1885950 w 6400800"/>
              <a:gd name="connsiteY11" fmla="*/ 1983545 h 4114800"/>
              <a:gd name="connsiteX12" fmla="*/ 0 w 6400800"/>
              <a:gd name="connsiteY12" fmla="*/ 0 h 4114800"/>
              <a:gd name="connsiteX13" fmla="*/ 1752600 w 6400800"/>
              <a:gd name="connsiteY13" fmla="*/ 0 h 4114800"/>
              <a:gd name="connsiteX14" fmla="*/ 1752600 w 6400800"/>
              <a:gd name="connsiteY14" fmla="*/ 1983545 h 4114800"/>
              <a:gd name="connsiteX15" fmla="*/ 0 w 6400800"/>
              <a:gd name="connsiteY15" fmla="*/ 1983545 h 411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400800" h="4114800">
                <a:moveTo>
                  <a:pt x="4648200" y="2131255"/>
                </a:moveTo>
                <a:lnTo>
                  <a:pt x="6400800" y="2131255"/>
                </a:lnTo>
                <a:lnTo>
                  <a:pt x="6400800" y="4114800"/>
                </a:lnTo>
                <a:lnTo>
                  <a:pt x="4648200" y="4114800"/>
                </a:lnTo>
                <a:close/>
                <a:moveTo>
                  <a:pt x="0" y="2131255"/>
                </a:moveTo>
                <a:lnTo>
                  <a:pt x="4514850" y="2131255"/>
                </a:lnTo>
                <a:lnTo>
                  <a:pt x="4514850" y="4114800"/>
                </a:lnTo>
                <a:lnTo>
                  <a:pt x="0" y="4114800"/>
                </a:lnTo>
                <a:close/>
                <a:moveTo>
                  <a:pt x="1885950" y="0"/>
                </a:moveTo>
                <a:lnTo>
                  <a:pt x="6400800" y="0"/>
                </a:lnTo>
                <a:lnTo>
                  <a:pt x="6400800" y="1983545"/>
                </a:lnTo>
                <a:lnTo>
                  <a:pt x="1885950" y="1983545"/>
                </a:lnTo>
                <a:close/>
                <a:moveTo>
                  <a:pt x="0" y="0"/>
                </a:moveTo>
                <a:lnTo>
                  <a:pt x="1752600" y="0"/>
                </a:lnTo>
                <a:lnTo>
                  <a:pt x="1752600" y="1983545"/>
                </a:lnTo>
                <a:lnTo>
                  <a:pt x="0" y="198354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3366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57193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7142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966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02804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9333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80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6366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6980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6798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09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file:///D:\qq&#25991;&#20214;\712321467\Image\C2C\Image2\%7b75232B38-A165-1FB7-499C-2E1C792CACB5%7d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image" Target="file:///D:\qq&#25991;&#20214;\712321467\Image\C2C\Image2\%7b75232B38-A165-1FB7-499C-2E1C792CACB5%7d.png" TargetMode="Externa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1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27.xml"/><Relationship Id="rId21" Type="http://schemas.openxmlformats.org/officeDocument/2006/relationships/image" Target="file:///D:\qq&#25991;&#20214;\712321467\Image\C2C\Image2\%7b75232B38-A165-1FB7-499C-2E1C792CACB5%7d.png" TargetMode="Externa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26.xml"/><Relationship Id="rId16" Type="http://schemas.openxmlformats.org/officeDocument/2006/relationships/slideLayout" Target="../slideLayouts/slideLayout40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19" Type="http://schemas.openxmlformats.org/officeDocument/2006/relationships/slideLayout" Target="../slideLayouts/slideLayout43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46.xml"/><Relationship Id="rId21" Type="http://schemas.openxmlformats.org/officeDocument/2006/relationships/image" Target="file:///D:\qq&#25991;&#20214;\712321467\Image\C2C\Image2\%7b75232B38-A165-1FB7-499C-2E1C792CACB5%7d.png" TargetMode="Externa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slideLayout" Target="../slideLayouts/slideLayout60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19" Type="http://schemas.openxmlformats.org/officeDocument/2006/relationships/slideLayout" Target="../slideLayouts/slideLayout62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3"/>
            <a:ext cx="2032760" cy="2316157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351097" y="380999"/>
            <a:ext cx="11489804" cy="609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图片 1073743875" descr="学科网 zxxk.com"/>
          <p:cNvPicPr>
            <a:picLocks noChangeAspect="1"/>
          </p:cNvPicPr>
          <p:nvPr/>
        </p:nvPicPr>
        <p:blipFill>
          <a:blip r:link="rId10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华文新魏" panose="02010800040101010101" charset="-122"/>
                <a:ea typeface="华文新魏" panose="02010800040101010101" charset="-122"/>
              </a:defRPr>
            </a:lvl1pPr>
          </a:lstStyle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华文新魏" panose="02010800040101010101" charset="-122"/>
          <a:ea typeface="华文新魏" panose="02010800040101010101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456EF-EDA7-466D-90A9-97D47B7037CB}" type="datetimeFigureOut">
              <a:rPr lang="zh-CN" altLang="en-US" smtClean="0"/>
              <a:t>2023/3/29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D73ED-7EBB-4E11-B60B-79773C5177D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2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336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7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2.jpeg"/><Relationship Id="rId5" Type="http://schemas.openxmlformats.org/officeDocument/2006/relationships/tags" Target="../tags/tag6.xml"/><Relationship Id="rId10" Type="http://schemas.openxmlformats.org/officeDocument/2006/relationships/image" Target="../media/image1.jpeg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1608816" y="1603729"/>
            <a:ext cx="7294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8000" dirty="0">
                <a:solidFill>
                  <a:schemeClr val="tx1"/>
                </a:solidFill>
                <a:latin typeface="华文新魏" panose="02010800040101010101" charset="-122"/>
                <a:ea typeface="华文新魏" panose="02010800040101010101" charset="-122"/>
              </a:rPr>
              <a:t>预防野生菌中毒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886658" y="2925826"/>
            <a:ext cx="67405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GB" altLang="zh-CN" sz="2800">
                <a:solidFill>
                  <a:schemeClr val="tx1"/>
                </a:solidFill>
                <a:latin typeface="微软雅黑"/>
                <a:ea typeface="微软雅黑"/>
              </a:rPr>
              <a:t>PREVENT WILD BACTERIA POISONING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09782" y="3583559"/>
            <a:ext cx="40906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b="1">
                <a:latin typeface="微软雅黑"/>
                <a:ea typeface="微软雅黑"/>
              </a:rPr>
              <a:t>安全饮食，卫生校园知识教育主题班会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1883" y="482187"/>
            <a:ext cx="3971412" cy="942056"/>
          </a:xfrm>
          <a:prstGeom prst="rect">
            <a:avLst/>
          </a:prstGeom>
        </p:spPr>
      </p:pic>
      <p:sp>
        <p:nvSpPr>
          <p:cNvPr id="43" name="文本框 42"/>
          <p:cNvSpPr txBox="1"/>
          <p:nvPr/>
        </p:nvSpPr>
        <p:spPr>
          <a:xfrm>
            <a:off x="3575794" y="660798"/>
            <a:ext cx="2771923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>
                <a:solidFill>
                  <a:schemeClr val="bg1"/>
                </a:solidFill>
                <a:latin typeface="华文新魏" panose="02010800040101010101" charset="-122"/>
                <a:ea typeface="华文新魏" panose="02010800040101010101" charset="-122"/>
              </a:rPr>
              <a:t>FOODSAFETY</a:t>
            </a:r>
            <a:endParaRPr lang="zh-CN" altLang="en-US" sz="3200">
              <a:solidFill>
                <a:schemeClr val="bg1"/>
              </a:solidFill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126" name="文本框 125"/>
          <p:cNvSpPr txBox="1"/>
          <p:nvPr/>
        </p:nvSpPr>
        <p:spPr>
          <a:xfrm>
            <a:off x="458561" y="-6365"/>
            <a:ext cx="3968846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4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</a:rPr>
              <a:t>认识野生菌关注食品安全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3950" y="4390169"/>
            <a:ext cx="2872105" cy="287210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89670" y="3204845"/>
            <a:ext cx="2992120" cy="29063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7" grpId="0"/>
      <p:bldP spid="4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稻壳儿鸭鸭 1"/>
          <p:cNvSpPr/>
          <p:nvPr/>
        </p:nvSpPr>
        <p:spPr>
          <a:xfrm>
            <a:off x="1320168" y="1865293"/>
            <a:ext cx="6910754" cy="504000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我国有</a:t>
            </a:r>
            <a:r>
              <a:rPr kumimoji="0" lang="en-US" altLang="zh-CN" sz="20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180</a:t>
            </a:r>
            <a:r>
              <a:rPr kumimoji="0" lang="zh-CN" altLang="en-US" sz="20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多种野生菌，常见的可致人死亡的至少有</a:t>
            </a:r>
            <a:r>
              <a:rPr kumimoji="0" lang="en-US" altLang="zh-CN" sz="20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10</a:t>
            </a:r>
            <a:r>
              <a:rPr kumimoji="0" lang="zh-CN" altLang="en-US" sz="20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种</a:t>
            </a:r>
          </a:p>
        </p:txBody>
      </p:sp>
      <p:grpSp>
        <p:nvGrpSpPr>
          <p:cNvPr id="2" name="稻壳儿鸭鸭 2"/>
          <p:cNvGrpSpPr/>
          <p:nvPr/>
        </p:nvGrpSpPr>
        <p:grpSpPr>
          <a:xfrm>
            <a:off x="5131373" y="2628102"/>
            <a:ext cx="5935579" cy="1307506"/>
            <a:chOff x="4755867" y="3094712"/>
            <a:chExt cx="5935579" cy="1307506"/>
          </a:xfrm>
        </p:grpSpPr>
        <p:sp>
          <p:nvSpPr>
            <p:cNvPr id="36" name="稻壳儿鸭鸭 2-1"/>
            <p:cNvSpPr/>
            <p:nvPr/>
          </p:nvSpPr>
          <p:spPr>
            <a:xfrm>
              <a:off x="4755867" y="3094712"/>
              <a:ext cx="2592000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（一）胃肠炎型</a:t>
              </a:r>
            </a:p>
          </p:txBody>
        </p:sp>
        <p:sp>
          <p:nvSpPr>
            <p:cNvPr id="37" name="稻壳儿鸭鸭 2-2"/>
            <p:cNvSpPr txBox="1"/>
            <p:nvPr/>
          </p:nvSpPr>
          <p:spPr>
            <a:xfrm>
              <a:off x="4820250" y="3697345"/>
              <a:ext cx="5871196" cy="704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潜伏期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10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分钟到五六个小时，常见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2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小时。表现为恶心、剧烈呕吐、腹痛、腹泻等。病程短，治愈后一般良好。</a:t>
              </a:r>
            </a:p>
          </p:txBody>
        </p:sp>
      </p:grpSp>
      <p:grpSp>
        <p:nvGrpSpPr>
          <p:cNvPr id="38" name="稻壳儿鸭鸭 3"/>
          <p:cNvGrpSpPr/>
          <p:nvPr/>
        </p:nvGrpSpPr>
        <p:grpSpPr>
          <a:xfrm>
            <a:off x="5131374" y="4375145"/>
            <a:ext cx="5935578" cy="1307506"/>
            <a:chOff x="4755868" y="3094712"/>
            <a:chExt cx="5935578" cy="1307506"/>
          </a:xfrm>
        </p:grpSpPr>
        <p:sp>
          <p:nvSpPr>
            <p:cNvPr id="39" name="稻壳儿鸭鸭 3-1"/>
            <p:cNvSpPr/>
            <p:nvPr/>
          </p:nvSpPr>
          <p:spPr>
            <a:xfrm>
              <a:off x="4755868" y="3094712"/>
              <a:ext cx="2592000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（二）神经精神型</a:t>
              </a:r>
            </a:p>
          </p:txBody>
        </p:sp>
        <p:sp>
          <p:nvSpPr>
            <p:cNvPr id="40" name="稻壳儿鸭鸭 3-2"/>
            <p:cNvSpPr txBox="1"/>
            <p:nvPr/>
          </p:nvSpPr>
          <p:spPr>
            <a:xfrm>
              <a:off x="4820250" y="3697345"/>
              <a:ext cx="5871196" cy="704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潜伏期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6-12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小时。中毒症状除有胃肠炎外，主要有神经兴奋、精神错乱和抑制，也可有多汗、流涎、脉缓、瞳孔缩小等。病程短，无后遗症。</a:t>
              </a:r>
            </a:p>
          </p:txBody>
        </p:sp>
      </p:grpSp>
      <p:grpSp>
        <p:nvGrpSpPr>
          <p:cNvPr id="17" name="稻壳儿鸭鸭 3"/>
          <p:cNvGrpSpPr/>
          <p:nvPr/>
        </p:nvGrpSpPr>
        <p:grpSpPr>
          <a:xfrm>
            <a:off x="678414" y="533637"/>
            <a:ext cx="3990174" cy="754927"/>
            <a:chOff x="1676400" y="735772"/>
            <a:chExt cx="3990174" cy="754927"/>
          </a:xfrm>
        </p:grpSpPr>
        <p:sp>
          <p:nvSpPr>
            <p:cNvPr id="18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有毒野生菌中毒表现</a:t>
              </a:r>
            </a:p>
          </p:txBody>
        </p:sp>
        <p:sp>
          <p:nvSpPr>
            <p:cNvPr id="19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2425" y="2945765"/>
            <a:ext cx="2652395" cy="33470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稻壳儿鸭鸭 1"/>
          <p:cNvSpPr/>
          <p:nvPr/>
        </p:nvSpPr>
        <p:spPr>
          <a:xfrm>
            <a:off x="969478" y="1674753"/>
            <a:ext cx="6910754" cy="504000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我国有</a:t>
            </a:r>
            <a:r>
              <a:rPr kumimoji="0" lang="en-US" altLang="zh-CN" sz="20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180</a:t>
            </a:r>
            <a:r>
              <a:rPr kumimoji="0" lang="zh-CN" altLang="en-US" sz="20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多种野生菌，常见的可致人死亡的至少有</a:t>
            </a:r>
            <a:r>
              <a:rPr kumimoji="0" lang="en-US" altLang="zh-CN" sz="20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10</a:t>
            </a:r>
            <a:r>
              <a:rPr kumimoji="0" lang="zh-CN" altLang="en-US" sz="20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种</a:t>
            </a:r>
          </a:p>
        </p:txBody>
      </p:sp>
      <p:grpSp>
        <p:nvGrpSpPr>
          <p:cNvPr id="36" name="稻壳儿鸭鸭 2"/>
          <p:cNvGrpSpPr/>
          <p:nvPr/>
        </p:nvGrpSpPr>
        <p:grpSpPr>
          <a:xfrm>
            <a:off x="5310047" y="2529273"/>
            <a:ext cx="5935579" cy="1307506"/>
            <a:chOff x="4755867" y="3094712"/>
            <a:chExt cx="5935579" cy="1307506"/>
          </a:xfrm>
        </p:grpSpPr>
        <p:sp>
          <p:nvSpPr>
            <p:cNvPr id="37" name="稻壳儿鸭鸭 2-1"/>
            <p:cNvSpPr/>
            <p:nvPr/>
          </p:nvSpPr>
          <p:spPr>
            <a:xfrm>
              <a:off x="4755867" y="3094712"/>
              <a:ext cx="2592000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（三）溶血型</a:t>
              </a:r>
            </a:p>
          </p:txBody>
        </p:sp>
        <p:sp>
          <p:nvSpPr>
            <p:cNvPr id="38" name="稻壳儿鸭鸭 2-2"/>
            <p:cNvSpPr txBox="1"/>
            <p:nvPr/>
          </p:nvSpPr>
          <p:spPr>
            <a:xfrm>
              <a:off x="4820250" y="3697345"/>
              <a:ext cx="5871196" cy="7048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潜伏期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6-12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小时。除急性胃肠炎症状外，可有贫血、黄疸、血尿、肝脾肿大等溶血症状。严重者可致死。</a:t>
              </a:r>
            </a:p>
          </p:txBody>
        </p:sp>
      </p:grpSp>
      <p:grpSp>
        <p:nvGrpSpPr>
          <p:cNvPr id="39" name="稻壳儿鸭鸭 3"/>
          <p:cNvGrpSpPr/>
          <p:nvPr/>
        </p:nvGrpSpPr>
        <p:grpSpPr>
          <a:xfrm>
            <a:off x="5310048" y="4276316"/>
            <a:ext cx="5935578" cy="1630671"/>
            <a:chOff x="4755868" y="3094712"/>
            <a:chExt cx="5935578" cy="1630671"/>
          </a:xfrm>
        </p:grpSpPr>
        <p:sp>
          <p:nvSpPr>
            <p:cNvPr id="40" name="稻壳儿鸭鸭 3-1"/>
            <p:cNvSpPr/>
            <p:nvPr/>
          </p:nvSpPr>
          <p:spPr>
            <a:xfrm>
              <a:off x="4755868" y="3094712"/>
              <a:ext cx="2592000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（四）肝肾损害型</a:t>
              </a:r>
            </a:p>
          </p:txBody>
        </p:sp>
        <p:sp>
          <p:nvSpPr>
            <p:cNvPr id="41" name="稻壳儿鸭鸭 3-2"/>
            <p:cNvSpPr txBox="1"/>
            <p:nvPr/>
          </p:nvSpPr>
          <p:spPr>
            <a:xfrm>
              <a:off x="4820250" y="3697345"/>
              <a:ext cx="5871196" cy="1028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潜伏期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6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小时到数天，病程较长（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2-3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周）。临床经过可分为</a:t>
              </a:r>
              <a:r>
                <a:rPr kumimoji="0" lang="en-US" altLang="zh-CN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6</a:t>
              </a:r>
              <a:r>
                <a:rPr kumimoji="0" lang="zh-CN" altLang="en-US" sz="140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期：潜伏期、胃肠炎期、假愈期、内脏损害期、精神症状期、恢复期。该型中毒病情凶险，如不及时积极治疗，病死率很高。 </a:t>
              </a:r>
            </a:p>
          </p:txBody>
        </p:sp>
      </p:grpSp>
      <p:grpSp>
        <p:nvGrpSpPr>
          <p:cNvPr id="17" name="稻壳儿鸭鸭 3"/>
          <p:cNvGrpSpPr/>
          <p:nvPr/>
        </p:nvGrpSpPr>
        <p:grpSpPr>
          <a:xfrm>
            <a:off x="689844" y="523477"/>
            <a:ext cx="3990340" cy="800735"/>
            <a:chOff x="1676400" y="735772"/>
            <a:chExt cx="3990340" cy="800735"/>
          </a:xfrm>
        </p:grpSpPr>
        <p:sp>
          <p:nvSpPr>
            <p:cNvPr id="18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有毒野生菌中毒表现</a:t>
              </a:r>
            </a:p>
          </p:txBody>
        </p:sp>
        <p:sp>
          <p:nvSpPr>
            <p:cNvPr id="19" name="稻壳儿鸭鸭 3-2"/>
            <p:cNvSpPr txBox="1"/>
            <p:nvPr/>
          </p:nvSpPr>
          <p:spPr>
            <a:xfrm>
              <a:off x="1676400" y="1168207"/>
              <a:ext cx="3990340" cy="368300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9478" y="2212433"/>
            <a:ext cx="3817883" cy="38178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2"/>
            <a:ext cx="3383664" cy="6857355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951548" y="2240915"/>
            <a:ext cx="7815580" cy="1254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5400" b="1" spc="600">
                <a:latin typeface="华文新魏" panose="02010800040101010101" charset="-122"/>
                <a:ea typeface="华文新魏" panose="02010800040101010101" charset="-122"/>
                <a:cs typeface="+mn-ea"/>
                <a:sym typeface="+mn-lt"/>
              </a:rPr>
              <a:t>野生菌中毒后如何自救</a:t>
            </a:r>
            <a:endParaRPr kumimoji="1" lang="zh-CN" altLang="en-US" sz="5400" b="1" spc="600">
              <a:solidFill>
                <a:schemeClr val="tx1"/>
              </a:solidFill>
              <a:latin typeface="华文新魏" panose="02010800040101010101" charset="-122"/>
              <a:ea typeface="华文新魏" panose="02010800040101010101" charset="-122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4995" y="4533900"/>
            <a:ext cx="2872105" cy="287210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7465" y="3365500"/>
            <a:ext cx="2992120" cy="29063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2354" y="1216175"/>
            <a:ext cx="235966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400">
                <a:solidFill>
                  <a:schemeClr val="tx1"/>
                </a:solidFill>
                <a:latin typeface="微软雅黑"/>
                <a:ea typeface="微软雅黑"/>
              </a:rPr>
              <a:t>PART 03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: 圆角 32"/>
          <p:cNvSpPr/>
          <p:nvPr/>
        </p:nvSpPr>
        <p:spPr>
          <a:xfrm>
            <a:off x="6211208" y="2125435"/>
            <a:ext cx="4899460" cy="1461146"/>
          </a:xfrm>
          <a:prstGeom prst="roundRect">
            <a:avLst/>
          </a:prstGeom>
          <a:solidFill>
            <a:srgbClr val="62AF85"/>
          </a:solidFill>
          <a:ln>
            <a:noFill/>
          </a:ln>
          <a:effectLst>
            <a:outerShdw blurRad="127000" dist="63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01/</a:t>
            </a:r>
            <a:r>
              <a: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是立即拨打急救电话</a:t>
            </a:r>
            <a:r>
              <a: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120</a:t>
            </a:r>
          </a:p>
        </p:txBody>
      </p:sp>
      <p:sp>
        <p:nvSpPr>
          <p:cNvPr id="34" name="矩形: 圆角 33"/>
          <p:cNvSpPr/>
          <p:nvPr/>
        </p:nvSpPr>
        <p:spPr>
          <a:xfrm>
            <a:off x="6211208" y="3840566"/>
            <a:ext cx="4899460" cy="1461146"/>
          </a:xfrm>
          <a:prstGeom prst="roundRect">
            <a:avLst/>
          </a:prstGeom>
          <a:solidFill>
            <a:srgbClr val="62AF85"/>
          </a:solidFill>
          <a:ln>
            <a:noFill/>
          </a:ln>
          <a:effectLst>
            <a:outerShdw blurRad="127000" dist="63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02/</a:t>
            </a:r>
            <a:r>
              <a:rPr kumimoji="0" lang="zh-CN" altLang="en-US" sz="16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是在等待医院救护时，让中毒者大量饮用温开水或稀盐水，然后用汤勺等硬质东西刺激其喉部，使其将胃里的东西吐出来，以减少毒素吸收；</a:t>
            </a:r>
          </a:p>
        </p:txBody>
      </p:sp>
      <p:grpSp>
        <p:nvGrpSpPr>
          <p:cNvPr id="9" name="稻壳儿鸭鸭 3"/>
          <p:cNvGrpSpPr/>
          <p:nvPr/>
        </p:nvGrpSpPr>
        <p:grpSpPr>
          <a:xfrm>
            <a:off x="931144" y="522207"/>
            <a:ext cx="3990174" cy="754927"/>
            <a:chOff x="1676400" y="735772"/>
            <a:chExt cx="3990174" cy="754927"/>
          </a:xfrm>
        </p:grpSpPr>
        <p:sp>
          <p:nvSpPr>
            <p:cNvPr id="14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野生菌中毒后如何自救</a:t>
              </a:r>
              <a:r>
                <a:rPr lang="zh-CN" altLang="en-US" sz="3200" spc="-200">
                  <a:solidFill>
                    <a:srgbClr val="67412F"/>
                  </a:solidFill>
                  <a:latin typeface="微软雅黑"/>
                  <a:ea typeface="微软雅黑"/>
                  <a:sym typeface="+mn-lt"/>
                </a:rPr>
                <a:t> </a:t>
              </a:r>
            </a:p>
          </p:txBody>
        </p:sp>
        <p:sp>
          <p:nvSpPr>
            <p:cNvPr id="15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028" y="897539"/>
            <a:ext cx="5349765" cy="534976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稻壳儿鸭鸭 1"/>
          <p:cNvGrpSpPr/>
          <p:nvPr/>
        </p:nvGrpSpPr>
        <p:grpSpPr>
          <a:xfrm>
            <a:off x="1303545" y="1925248"/>
            <a:ext cx="2874564" cy="3746056"/>
            <a:chOff x="1216256" y="2013172"/>
            <a:chExt cx="2874564" cy="3746056"/>
          </a:xfrm>
        </p:grpSpPr>
        <p:sp>
          <p:nvSpPr>
            <p:cNvPr id="38" name="稻壳儿鸭鸭 1-1"/>
            <p:cNvSpPr/>
            <p:nvPr/>
          </p:nvSpPr>
          <p:spPr>
            <a:xfrm>
              <a:off x="1216256" y="2829499"/>
              <a:ext cx="2874564" cy="2929729"/>
            </a:xfrm>
            <a:custGeom>
              <a:avLst/>
              <a:gdLst>
                <a:gd name="connsiteX0" fmla="*/ 120434 w 2874564"/>
                <a:gd name="connsiteY0" fmla="*/ 0 h 2929729"/>
                <a:gd name="connsiteX1" fmla="*/ 2754130 w 2874564"/>
                <a:gd name="connsiteY1" fmla="*/ 0 h 2929729"/>
                <a:gd name="connsiteX2" fmla="*/ 2874564 w 2874564"/>
                <a:gd name="connsiteY2" fmla="*/ 120434 h 2929729"/>
                <a:gd name="connsiteX3" fmla="*/ 2874564 w 2874564"/>
                <a:gd name="connsiteY3" fmla="*/ 345832 h 2929729"/>
                <a:gd name="connsiteX4" fmla="*/ 2874564 w 2874564"/>
                <a:gd name="connsiteY4" fmla="*/ 602158 h 2929729"/>
                <a:gd name="connsiteX5" fmla="*/ 2874564 w 2874564"/>
                <a:gd name="connsiteY5" fmla="*/ 2327571 h 2929729"/>
                <a:gd name="connsiteX6" fmla="*/ 2874564 w 2874564"/>
                <a:gd name="connsiteY6" fmla="*/ 2621730 h 2929729"/>
                <a:gd name="connsiteX7" fmla="*/ 2874564 w 2874564"/>
                <a:gd name="connsiteY7" fmla="*/ 2809295 h 2929729"/>
                <a:gd name="connsiteX8" fmla="*/ 2754130 w 2874564"/>
                <a:gd name="connsiteY8" fmla="*/ 2929729 h 2929729"/>
                <a:gd name="connsiteX9" fmla="*/ 120434 w 2874564"/>
                <a:gd name="connsiteY9" fmla="*/ 2929729 h 2929729"/>
                <a:gd name="connsiteX10" fmla="*/ 0 w 2874564"/>
                <a:gd name="connsiteY10" fmla="*/ 2809295 h 2929729"/>
                <a:gd name="connsiteX11" fmla="*/ 0 w 2874564"/>
                <a:gd name="connsiteY11" fmla="*/ 2621730 h 2929729"/>
                <a:gd name="connsiteX12" fmla="*/ 0 w 2874564"/>
                <a:gd name="connsiteY12" fmla="*/ 2327571 h 2929729"/>
                <a:gd name="connsiteX13" fmla="*/ 0 w 2874564"/>
                <a:gd name="connsiteY13" fmla="*/ 602158 h 2929729"/>
                <a:gd name="connsiteX14" fmla="*/ 0 w 2874564"/>
                <a:gd name="connsiteY14" fmla="*/ 345832 h 2929729"/>
                <a:gd name="connsiteX15" fmla="*/ 0 w 2874564"/>
                <a:gd name="connsiteY15" fmla="*/ 120434 h 2929729"/>
                <a:gd name="connsiteX16" fmla="*/ 120434 w 2874564"/>
                <a:gd name="connsiteY16" fmla="*/ 0 h 2929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74564" h="2929729">
                  <a:moveTo>
                    <a:pt x="120434" y="0"/>
                  </a:moveTo>
                  <a:lnTo>
                    <a:pt x="2754130" y="0"/>
                  </a:lnTo>
                  <a:cubicBezTo>
                    <a:pt x="2820644" y="0"/>
                    <a:pt x="2874564" y="53920"/>
                    <a:pt x="2874564" y="120434"/>
                  </a:cubicBezTo>
                  <a:lnTo>
                    <a:pt x="2874564" y="345832"/>
                  </a:lnTo>
                  <a:lnTo>
                    <a:pt x="2874564" y="602158"/>
                  </a:lnTo>
                  <a:lnTo>
                    <a:pt x="2874564" y="2327571"/>
                  </a:lnTo>
                  <a:lnTo>
                    <a:pt x="2874564" y="2621730"/>
                  </a:lnTo>
                  <a:lnTo>
                    <a:pt x="2874564" y="2809295"/>
                  </a:lnTo>
                  <a:cubicBezTo>
                    <a:pt x="2874564" y="2875809"/>
                    <a:pt x="2820644" y="2929729"/>
                    <a:pt x="2754130" y="2929729"/>
                  </a:cubicBezTo>
                  <a:lnTo>
                    <a:pt x="120434" y="2929729"/>
                  </a:lnTo>
                  <a:cubicBezTo>
                    <a:pt x="53920" y="2929729"/>
                    <a:pt x="0" y="2875809"/>
                    <a:pt x="0" y="2809295"/>
                  </a:cubicBezTo>
                  <a:lnTo>
                    <a:pt x="0" y="2621730"/>
                  </a:lnTo>
                  <a:lnTo>
                    <a:pt x="0" y="2327571"/>
                  </a:lnTo>
                  <a:lnTo>
                    <a:pt x="0" y="602158"/>
                  </a:lnTo>
                  <a:lnTo>
                    <a:pt x="0" y="345832"/>
                  </a:lnTo>
                  <a:lnTo>
                    <a:pt x="0" y="120434"/>
                  </a:lnTo>
                  <a:cubicBezTo>
                    <a:pt x="0" y="53920"/>
                    <a:pt x="53920" y="0"/>
                    <a:pt x="12043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62AF85"/>
              </a:solidFill>
            </a:ln>
            <a:effectLst>
              <a:outerShdw blurRad="127000" dist="63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0000" rIns="18000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2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是让患者饮用少量糖盐水，补充丢失的体液，防止中毒者脱水导致休克；</a:t>
              </a:r>
              <a:endPara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9" name="稻壳儿鸭鸭 1-2"/>
            <p:cNvSpPr/>
            <p:nvPr/>
          </p:nvSpPr>
          <p:spPr>
            <a:xfrm>
              <a:off x="1714041" y="2013172"/>
              <a:ext cx="1878995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03</a:t>
              </a:r>
              <a:endParaRPr kumimoji="0" lang="zh-CN" altLang="en-US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0" name="稻壳儿鸭鸭 2"/>
          <p:cNvGrpSpPr/>
          <p:nvPr/>
        </p:nvGrpSpPr>
        <p:grpSpPr>
          <a:xfrm>
            <a:off x="4631291" y="1925248"/>
            <a:ext cx="2874564" cy="3746056"/>
            <a:chOff x="1216256" y="2013172"/>
            <a:chExt cx="2874564" cy="3746056"/>
          </a:xfrm>
        </p:grpSpPr>
        <p:sp>
          <p:nvSpPr>
            <p:cNvPr id="41" name="稻壳儿鸭鸭 2-1"/>
            <p:cNvSpPr/>
            <p:nvPr/>
          </p:nvSpPr>
          <p:spPr>
            <a:xfrm>
              <a:off x="1216256" y="2829499"/>
              <a:ext cx="2874564" cy="2929729"/>
            </a:xfrm>
            <a:custGeom>
              <a:avLst/>
              <a:gdLst>
                <a:gd name="connsiteX0" fmla="*/ 120434 w 2874564"/>
                <a:gd name="connsiteY0" fmla="*/ 0 h 2929729"/>
                <a:gd name="connsiteX1" fmla="*/ 2754130 w 2874564"/>
                <a:gd name="connsiteY1" fmla="*/ 0 h 2929729"/>
                <a:gd name="connsiteX2" fmla="*/ 2874564 w 2874564"/>
                <a:gd name="connsiteY2" fmla="*/ 120434 h 2929729"/>
                <a:gd name="connsiteX3" fmla="*/ 2874564 w 2874564"/>
                <a:gd name="connsiteY3" fmla="*/ 345832 h 2929729"/>
                <a:gd name="connsiteX4" fmla="*/ 2874564 w 2874564"/>
                <a:gd name="connsiteY4" fmla="*/ 602158 h 2929729"/>
                <a:gd name="connsiteX5" fmla="*/ 2874564 w 2874564"/>
                <a:gd name="connsiteY5" fmla="*/ 2327571 h 2929729"/>
                <a:gd name="connsiteX6" fmla="*/ 2874564 w 2874564"/>
                <a:gd name="connsiteY6" fmla="*/ 2621730 h 2929729"/>
                <a:gd name="connsiteX7" fmla="*/ 2874564 w 2874564"/>
                <a:gd name="connsiteY7" fmla="*/ 2809295 h 2929729"/>
                <a:gd name="connsiteX8" fmla="*/ 2754130 w 2874564"/>
                <a:gd name="connsiteY8" fmla="*/ 2929729 h 2929729"/>
                <a:gd name="connsiteX9" fmla="*/ 120434 w 2874564"/>
                <a:gd name="connsiteY9" fmla="*/ 2929729 h 2929729"/>
                <a:gd name="connsiteX10" fmla="*/ 0 w 2874564"/>
                <a:gd name="connsiteY10" fmla="*/ 2809295 h 2929729"/>
                <a:gd name="connsiteX11" fmla="*/ 0 w 2874564"/>
                <a:gd name="connsiteY11" fmla="*/ 2621730 h 2929729"/>
                <a:gd name="connsiteX12" fmla="*/ 0 w 2874564"/>
                <a:gd name="connsiteY12" fmla="*/ 2327571 h 2929729"/>
                <a:gd name="connsiteX13" fmla="*/ 0 w 2874564"/>
                <a:gd name="connsiteY13" fmla="*/ 602158 h 2929729"/>
                <a:gd name="connsiteX14" fmla="*/ 0 w 2874564"/>
                <a:gd name="connsiteY14" fmla="*/ 345832 h 2929729"/>
                <a:gd name="connsiteX15" fmla="*/ 0 w 2874564"/>
                <a:gd name="connsiteY15" fmla="*/ 120434 h 2929729"/>
                <a:gd name="connsiteX16" fmla="*/ 120434 w 2874564"/>
                <a:gd name="connsiteY16" fmla="*/ 0 h 2929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74564" h="2929729">
                  <a:moveTo>
                    <a:pt x="120434" y="0"/>
                  </a:moveTo>
                  <a:lnTo>
                    <a:pt x="2754130" y="0"/>
                  </a:lnTo>
                  <a:cubicBezTo>
                    <a:pt x="2820644" y="0"/>
                    <a:pt x="2874564" y="53920"/>
                    <a:pt x="2874564" y="120434"/>
                  </a:cubicBezTo>
                  <a:lnTo>
                    <a:pt x="2874564" y="345832"/>
                  </a:lnTo>
                  <a:lnTo>
                    <a:pt x="2874564" y="602158"/>
                  </a:lnTo>
                  <a:lnTo>
                    <a:pt x="2874564" y="2327571"/>
                  </a:lnTo>
                  <a:lnTo>
                    <a:pt x="2874564" y="2621730"/>
                  </a:lnTo>
                  <a:lnTo>
                    <a:pt x="2874564" y="2809295"/>
                  </a:lnTo>
                  <a:cubicBezTo>
                    <a:pt x="2874564" y="2875809"/>
                    <a:pt x="2820644" y="2929729"/>
                    <a:pt x="2754130" y="2929729"/>
                  </a:cubicBezTo>
                  <a:lnTo>
                    <a:pt x="120434" y="2929729"/>
                  </a:lnTo>
                  <a:cubicBezTo>
                    <a:pt x="53920" y="2929729"/>
                    <a:pt x="0" y="2875809"/>
                    <a:pt x="0" y="2809295"/>
                  </a:cubicBezTo>
                  <a:lnTo>
                    <a:pt x="0" y="2621730"/>
                  </a:lnTo>
                  <a:lnTo>
                    <a:pt x="0" y="2327571"/>
                  </a:lnTo>
                  <a:lnTo>
                    <a:pt x="0" y="602158"/>
                  </a:lnTo>
                  <a:lnTo>
                    <a:pt x="0" y="345832"/>
                  </a:lnTo>
                  <a:lnTo>
                    <a:pt x="0" y="120434"/>
                  </a:lnTo>
                  <a:cubicBezTo>
                    <a:pt x="0" y="53920"/>
                    <a:pt x="53920" y="0"/>
                    <a:pt x="12043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62AF85"/>
              </a:solidFill>
            </a:ln>
            <a:effectLst>
              <a:outerShdw blurRad="127000" dist="63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0000" rIns="18000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2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是对已经昏迷的患者不要强行向其口内灌水，防止窒息；</a:t>
              </a:r>
            </a:p>
          </p:txBody>
        </p:sp>
        <p:sp>
          <p:nvSpPr>
            <p:cNvPr id="42" name="稻壳儿鸭鸭 2-2"/>
            <p:cNvSpPr/>
            <p:nvPr/>
          </p:nvSpPr>
          <p:spPr>
            <a:xfrm>
              <a:off x="1714041" y="2013172"/>
              <a:ext cx="1878995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04</a:t>
              </a:r>
              <a:endParaRPr kumimoji="0" lang="zh-CN" altLang="en-US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3" name="稻壳儿鸭鸭 3"/>
          <p:cNvGrpSpPr/>
          <p:nvPr/>
        </p:nvGrpSpPr>
        <p:grpSpPr>
          <a:xfrm>
            <a:off x="7958402" y="1925248"/>
            <a:ext cx="2874564" cy="3746056"/>
            <a:chOff x="1216256" y="2013172"/>
            <a:chExt cx="2874564" cy="3746056"/>
          </a:xfrm>
        </p:grpSpPr>
        <p:sp>
          <p:nvSpPr>
            <p:cNvPr id="44" name="稻壳儿鸭鸭 3-1"/>
            <p:cNvSpPr/>
            <p:nvPr/>
          </p:nvSpPr>
          <p:spPr>
            <a:xfrm>
              <a:off x="1216256" y="2829499"/>
              <a:ext cx="2874564" cy="2929729"/>
            </a:xfrm>
            <a:custGeom>
              <a:avLst/>
              <a:gdLst>
                <a:gd name="connsiteX0" fmla="*/ 120434 w 2874564"/>
                <a:gd name="connsiteY0" fmla="*/ 0 h 2929729"/>
                <a:gd name="connsiteX1" fmla="*/ 2754130 w 2874564"/>
                <a:gd name="connsiteY1" fmla="*/ 0 h 2929729"/>
                <a:gd name="connsiteX2" fmla="*/ 2874564 w 2874564"/>
                <a:gd name="connsiteY2" fmla="*/ 120434 h 2929729"/>
                <a:gd name="connsiteX3" fmla="*/ 2874564 w 2874564"/>
                <a:gd name="connsiteY3" fmla="*/ 345832 h 2929729"/>
                <a:gd name="connsiteX4" fmla="*/ 2874564 w 2874564"/>
                <a:gd name="connsiteY4" fmla="*/ 602158 h 2929729"/>
                <a:gd name="connsiteX5" fmla="*/ 2874564 w 2874564"/>
                <a:gd name="connsiteY5" fmla="*/ 2327571 h 2929729"/>
                <a:gd name="connsiteX6" fmla="*/ 2874564 w 2874564"/>
                <a:gd name="connsiteY6" fmla="*/ 2621730 h 2929729"/>
                <a:gd name="connsiteX7" fmla="*/ 2874564 w 2874564"/>
                <a:gd name="connsiteY7" fmla="*/ 2809295 h 2929729"/>
                <a:gd name="connsiteX8" fmla="*/ 2754130 w 2874564"/>
                <a:gd name="connsiteY8" fmla="*/ 2929729 h 2929729"/>
                <a:gd name="connsiteX9" fmla="*/ 120434 w 2874564"/>
                <a:gd name="connsiteY9" fmla="*/ 2929729 h 2929729"/>
                <a:gd name="connsiteX10" fmla="*/ 0 w 2874564"/>
                <a:gd name="connsiteY10" fmla="*/ 2809295 h 2929729"/>
                <a:gd name="connsiteX11" fmla="*/ 0 w 2874564"/>
                <a:gd name="connsiteY11" fmla="*/ 2621730 h 2929729"/>
                <a:gd name="connsiteX12" fmla="*/ 0 w 2874564"/>
                <a:gd name="connsiteY12" fmla="*/ 2327571 h 2929729"/>
                <a:gd name="connsiteX13" fmla="*/ 0 w 2874564"/>
                <a:gd name="connsiteY13" fmla="*/ 602158 h 2929729"/>
                <a:gd name="connsiteX14" fmla="*/ 0 w 2874564"/>
                <a:gd name="connsiteY14" fmla="*/ 345832 h 2929729"/>
                <a:gd name="connsiteX15" fmla="*/ 0 w 2874564"/>
                <a:gd name="connsiteY15" fmla="*/ 120434 h 2929729"/>
                <a:gd name="connsiteX16" fmla="*/ 120434 w 2874564"/>
                <a:gd name="connsiteY16" fmla="*/ 0 h 2929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74564" h="2929729">
                  <a:moveTo>
                    <a:pt x="120434" y="0"/>
                  </a:moveTo>
                  <a:lnTo>
                    <a:pt x="2754130" y="0"/>
                  </a:lnTo>
                  <a:cubicBezTo>
                    <a:pt x="2820644" y="0"/>
                    <a:pt x="2874564" y="53920"/>
                    <a:pt x="2874564" y="120434"/>
                  </a:cubicBezTo>
                  <a:lnTo>
                    <a:pt x="2874564" y="345832"/>
                  </a:lnTo>
                  <a:lnTo>
                    <a:pt x="2874564" y="602158"/>
                  </a:lnTo>
                  <a:lnTo>
                    <a:pt x="2874564" y="2327571"/>
                  </a:lnTo>
                  <a:lnTo>
                    <a:pt x="2874564" y="2621730"/>
                  </a:lnTo>
                  <a:lnTo>
                    <a:pt x="2874564" y="2809295"/>
                  </a:lnTo>
                  <a:cubicBezTo>
                    <a:pt x="2874564" y="2875809"/>
                    <a:pt x="2820644" y="2929729"/>
                    <a:pt x="2754130" y="2929729"/>
                  </a:cubicBezTo>
                  <a:lnTo>
                    <a:pt x="120434" y="2929729"/>
                  </a:lnTo>
                  <a:cubicBezTo>
                    <a:pt x="53920" y="2929729"/>
                    <a:pt x="0" y="2875809"/>
                    <a:pt x="0" y="2809295"/>
                  </a:cubicBezTo>
                  <a:lnTo>
                    <a:pt x="0" y="2621730"/>
                  </a:lnTo>
                  <a:lnTo>
                    <a:pt x="0" y="2327571"/>
                  </a:lnTo>
                  <a:lnTo>
                    <a:pt x="0" y="602158"/>
                  </a:lnTo>
                  <a:lnTo>
                    <a:pt x="0" y="345832"/>
                  </a:lnTo>
                  <a:lnTo>
                    <a:pt x="0" y="120434"/>
                  </a:lnTo>
                  <a:cubicBezTo>
                    <a:pt x="0" y="53920"/>
                    <a:pt x="53920" y="0"/>
                    <a:pt x="12043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solidFill>
                <a:srgbClr val="62AF85"/>
              </a:solidFill>
            </a:ln>
            <a:effectLst>
              <a:outerShdw blurRad="127000" dist="63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80000" rIns="18000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2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是保留野生菌样品供专业人员救治参考。</a:t>
              </a:r>
            </a:p>
          </p:txBody>
        </p:sp>
        <p:sp>
          <p:nvSpPr>
            <p:cNvPr id="45" name="稻壳儿鸭鸭 3-2"/>
            <p:cNvSpPr/>
            <p:nvPr/>
          </p:nvSpPr>
          <p:spPr>
            <a:xfrm>
              <a:off x="1713406" y="2013172"/>
              <a:ext cx="1878995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05</a:t>
              </a:r>
              <a:endParaRPr kumimoji="0" lang="zh-CN" altLang="en-US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17" name="稻壳儿鸭鸭 4"/>
          <p:cNvSpPr txBox="1"/>
          <p:nvPr/>
        </p:nvSpPr>
        <p:spPr>
          <a:xfrm>
            <a:off x="0" y="6750278"/>
            <a:ext cx="360000" cy="107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00">
                <a:noFill/>
                <a:latin typeface="+mn-ea"/>
              </a:rPr>
              <a:t>docerID:327037375</a:t>
            </a:r>
            <a:endParaRPr lang="zh-CN" altLang="en-US" sz="100">
              <a:noFill/>
              <a:latin typeface="+mn-ea"/>
            </a:endParaRPr>
          </a:p>
        </p:txBody>
      </p:sp>
      <p:grpSp>
        <p:nvGrpSpPr>
          <p:cNvPr id="18" name="稻壳儿鸭鸭 3"/>
          <p:cNvGrpSpPr/>
          <p:nvPr/>
        </p:nvGrpSpPr>
        <p:grpSpPr>
          <a:xfrm>
            <a:off x="640949" y="602217"/>
            <a:ext cx="3990174" cy="754927"/>
            <a:chOff x="1676400" y="735772"/>
            <a:chExt cx="3990174" cy="754927"/>
          </a:xfrm>
        </p:grpSpPr>
        <p:sp>
          <p:nvSpPr>
            <p:cNvPr id="19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野生菌中毒后如何自救</a:t>
              </a:r>
              <a:r>
                <a:rPr lang="zh-CN" altLang="en-US" sz="3200" spc="-200">
                  <a:solidFill>
                    <a:srgbClr val="67412F"/>
                  </a:solidFill>
                  <a:latin typeface="微软雅黑"/>
                  <a:ea typeface="微软雅黑"/>
                  <a:sym typeface="+mn-lt"/>
                </a:rPr>
                <a:t> </a:t>
              </a:r>
            </a:p>
          </p:txBody>
        </p:sp>
        <p:sp>
          <p:nvSpPr>
            <p:cNvPr id="20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2"/>
            <a:ext cx="3383664" cy="6857355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1229678" y="2240915"/>
            <a:ext cx="7052310" cy="1254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5400" b="1" spc="600">
                <a:latin typeface="华文新魏" panose="02010800040101010101" charset="-122"/>
                <a:ea typeface="华文新魏" panose="02010800040101010101" charset="-122"/>
                <a:cs typeface="+mn-ea"/>
                <a:sym typeface="+mn-lt"/>
              </a:rPr>
              <a:t>食用野生菌应当注意</a:t>
            </a:r>
            <a:endParaRPr kumimoji="1" lang="zh-CN" altLang="en-US" sz="5400" b="1" spc="600">
              <a:solidFill>
                <a:schemeClr val="tx1"/>
              </a:solidFill>
              <a:latin typeface="华文新魏" panose="02010800040101010101" charset="-122"/>
              <a:ea typeface="华文新魏" panose="02010800040101010101" charset="-122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4995" y="4533900"/>
            <a:ext cx="2872105" cy="287210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7465" y="3365500"/>
            <a:ext cx="2992120" cy="29063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2354" y="1216175"/>
            <a:ext cx="235966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400">
                <a:solidFill>
                  <a:schemeClr val="tx1"/>
                </a:solidFill>
                <a:latin typeface="微软雅黑"/>
                <a:ea typeface="微软雅黑"/>
              </a:rPr>
              <a:t>PART 04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"/>
          <p:cNvSpPr/>
          <p:nvPr/>
        </p:nvSpPr>
        <p:spPr>
          <a:xfrm>
            <a:off x="1349393" y="3346963"/>
            <a:ext cx="3824020" cy="1137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rPr>
              <a:t>不要采或选购自己不熟悉的菌类，尤其是颜色鲜艳的菌子。食用野生菌不要杂，最好每次食用一种野生菌。</a:t>
            </a:r>
          </a:p>
        </p:txBody>
      </p:sp>
      <p:sp>
        <p:nvSpPr>
          <p:cNvPr id="23" name="矩形: 圆角 22"/>
          <p:cNvSpPr/>
          <p:nvPr/>
        </p:nvSpPr>
        <p:spPr>
          <a:xfrm>
            <a:off x="1349393" y="2583003"/>
            <a:ext cx="1012001" cy="504000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01</a:t>
            </a:r>
            <a:endParaRPr kumimoji="0" lang="zh-CN" altLang="en-US" sz="28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4" name="稻壳儿鸭鸭 3"/>
          <p:cNvGrpSpPr/>
          <p:nvPr/>
        </p:nvGrpSpPr>
        <p:grpSpPr>
          <a:xfrm>
            <a:off x="759059" y="602852"/>
            <a:ext cx="3990174" cy="754927"/>
            <a:chOff x="1676400" y="735772"/>
            <a:chExt cx="3990174" cy="754927"/>
          </a:xfrm>
        </p:grpSpPr>
        <p:sp>
          <p:nvSpPr>
            <p:cNvPr id="15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食用野生菌应当注意</a:t>
              </a:r>
            </a:p>
          </p:txBody>
        </p:sp>
        <p:sp>
          <p:nvSpPr>
            <p:cNvPr id="16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5280" y="2583180"/>
            <a:ext cx="3446780" cy="30276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文本框 1"/>
          <p:cNvSpPr/>
          <p:nvPr/>
        </p:nvSpPr>
        <p:spPr>
          <a:xfrm>
            <a:off x="1175052" y="2712604"/>
            <a:ext cx="4633623" cy="19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40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rPr>
              <a:t>采来或买来的野生菌不要全放在一起炒，因为种类不同的野生菌混炒容易发生化学反应，没毒的菌子也变成有毒的了。加工的时候一定要小心，烹调时，最好把菌子在沸水中煮上３到５分钟，捞出后再用清水漂洗，然后再炒食。像食用牛肝菌，最好的办法就是先煮熟一下，把毒性减低，以减少中毒发生的可能性。</a:t>
            </a:r>
          </a:p>
        </p:txBody>
      </p:sp>
      <p:sp>
        <p:nvSpPr>
          <p:cNvPr id="25" name="矩形: 圆角 24"/>
          <p:cNvSpPr/>
          <p:nvPr/>
        </p:nvSpPr>
        <p:spPr>
          <a:xfrm>
            <a:off x="1175052" y="2029476"/>
            <a:ext cx="1012001" cy="504000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02</a:t>
            </a:r>
            <a:endParaRPr kumimoji="0" lang="zh-CN" altLang="en-US" sz="280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14" name="稻壳儿鸭鸭 3"/>
          <p:cNvGrpSpPr/>
          <p:nvPr/>
        </p:nvGrpSpPr>
        <p:grpSpPr>
          <a:xfrm>
            <a:off x="926064" y="551417"/>
            <a:ext cx="3990174" cy="754927"/>
            <a:chOff x="1676400" y="735772"/>
            <a:chExt cx="3990174" cy="754927"/>
          </a:xfrm>
        </p:grpSpPr>
        <p:sp>
          <p:nvSpPr>
            <p:cNvPr id="15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食用野生菌应当注意</a:t>
              </a:r>
            </a:p>
          </p:txBody>
        </p:sp>
        <p:sp>
          <p:nvSpPr>
            <p:cNvPr id="16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03110" y="859155"/>
            <a:ext cx="4114800" cy="5321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稻壳儿鸭鸭 1"/>
          <p:cNvSpPr/>
          <p:nvPr/>
        </p:nvSpPr>
        <p:spPr>
          <a:xfrm>
            <a:off x="7231096" y="3317660"/>
            <a:ext cx="364242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rPr>
              <a:t>去市场买菌时，最好买当地群众常食用过的，未发生任何危险的菌子，买来后应炒熟炒透后再吃。</a:t>
            </a:r>
          </a:p>
        </p:txBody>
      </p:sp>
      <p:grpSp>
        <p:nvGrpSpPr>
          <p:cNvPr id="2" name="稻壳儿鸭鸭 3"/>
          <p:cNvGrpSpPr/>
          <p:nvPr/>
        </p:nvGrpSpPr>
        <p:grpSpPr>
          <a:xfrm>
            <a:off x="6096000" y="2727341"/>
            <a:ext cx="2883035" cy="504000"/>
            <a:chOff x="4222571" y="2002329"/>
            <a:chExt cx="2883035" cy="504000"/>
          </a:xfrm>
        </p:grpSpPr>
        <p:sp>
          <p:nvSpPr>
            <p:cNvPr id="41" name="稻壳儿鸭鸭 3-1"/>
            <p:cNvSpPr/>
            <p:nvPr/>
          </p:nvSpPr>
          <p:spPr>
            <a:xfrm>
              <a:off x="4222571" y="2002329"/>
              <a:ext cx="1012001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03</a:t>
              </a:r>
              <a:endParaRPr kumimoji="0" lang="zh-CN" altLang="en-US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5" name="稻壳儿鸭鸭 3-2"/>
            <p:cNvSpPr/>
            <p:nvPr/>
          </p:nvSpPr>
          <p:spPr>
            <a:xfrm>
              <a:off x="5357667" y="2002329"/>
              <a:ext cx="1747939" cy="50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2AF85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要炒熟</a:t>
              </a:r>
            </a:p>
          </p:txBody>
        </p:sp>
      </p:grpSp>
      <p:grpSp>
        <p:nvGrpSpPr>
          <p:cNvPr id="18" name="稻壳儿鸭鸭 3"/>
          <p:cNvGrpSpPr/>
          <p:nvPr/>
        </p:nvGrpSpPr>
        <p:grpSpPr>
          <a:xfrm>
            <a:off x="884789" y="533637"/>
            <a:ext cx="3990174" cy="754927"/>
            <a:chOff x="1676400" y="735772"/>
            <a:chExt cx="3990174" cy="754927"/>
          </a:xfrm>
        </p:grpSpPr>
        <p:sp>
          <p:nvSpPr>
            <p:cNvPr id="19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食用野生菌应当注意</a:t>
              </a:r>
            </a:p>
          </p:txBody>
        </p:sp>
        <p:sp>
          <p:nvSpPr>
            <p:cNvPr id="20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8895" y="1123315"/>
            <a:ext cx="4114800" cy="5321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稻壳儿鸭鸭 2"/>
          <p:cNvSpPr/>
          <p:nvPr/>
        </p:nvSpPr>
        <p:spPr>
          <a:xfrm>
            <a:off x="5564641" y="3273591"/>
            <a:ext cx="5824831" cy="1161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</a:rPr>
              <a:t>食用野生菌时不要喝酒或尽量少喝酒。有的野生菌虽然无毒，但含有的某些成分会与酒中所含的乙醇发生化学反应，生成毒素引起中毒，因此，食用野生菌时最好不要饮酒。</a:t>
            </a:r>
          </a:p>
        </p:txBody>
      </p:sp>
      <p:grpSp>
        <p:nvGrpSpPr>
          <p:cNvPr id="3" name="稻壳儿鸭鸭 4"/>
          <p:cNvGrpSpPr/>
          <p:nvPr/>
        </p:nvGrpSpPr>
        <p:grpSpPr>
          <a:xfrm>
            <a:off x="4429545" y="2612420"/>
            <a:ext cx="2883035" cy="504000"/>
            <a:chOff x="4222571" y="4158249"/>
            <a:chExt cx="2883035" cy="504000"/>
          </a:xfrm>
        </p:grpSpPr>
        <p:sp>
          <p:nvSpPr>
            <p:cNvPr id="43" name="稻壳儿鸭鸭 4-1"/>
            <p:cNvSpPr/>
            <p:nvPr/>
          </p:nvSpPr>
          <p:spPr>
            <a:xfrm>
              <a:off x="4222571" y="4158249"/>
              <a:ext cx="1012001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04</a:t>
              </a:r>
              <a:endParaRPr kumimoji="0" lang="zh-CN" altLang="en-US" sz="28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稻壳儿鸭鸭 4-2"/>
            <p:cNvSpPr/>
            <p:nvPr/>
          </p:nvSpPr>
          <p:spPr>
            <a:xfrm>
              <a:off x="5357667" y="4158249"/>
              <a:ext cx="1747939" cy="5040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2AF85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少喝酒</a:t>
              </a:r>
            </a:p>
          </p:txBody>
        </p:sp>
      </p:grpSp>
      <p:grpSp>
        <p:nvGrpSpPr>
          <p:cNvPr id="18" name="稻壳儿鸭鸭 3"/>
          <p:cNvGrpSpPr/>
          <p:nvPr/>
        </p:nvGrpSpPr>
        <p:grpSpPr>
          <a:xfrm>
            <a:off x="815574" y="579992"/>
            <a:ext cx="3990174" cy="754927"/>
            <a:chOff x="1676400" y="735772"/>
            <a:chExt cx="3990174" cy="754927"/>
          </a:xfrm>
        </p:grpSpPr>
        <p:sp>
          <p:nvSpPr>
            <p:cNvPr id="19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lvl="0" algn="dist">
                <a:defRPr/>
              </a:pPr>
              <a:r>
                <a:rPr lang="zh-CN" altLang="en-US" sz="3200" spc="-200">
                  <a:solidFill>
                    <a:schemeClr val="tx1"/>
                  </a:solidFill>
                  <a:latin typeface="微软雅黑"/>
                  <a:ea typeface="微软雅黑"/>
                  <a:sym typeface="+mn-lt"/>
                </a:rPr>
                <a:t>食用野生菌应当注意</a:t>
              </a:r>
            </a:p>
          </p:txBody>
        </p:sp>
        <p:sp>
          <p:nvSpPr>
            <p:cNvPr id="20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lvl="0" algn="dist">
                <a:lnSpc>
                  <a:spcPct val="150000"/>
                </a:lnSpc>
                <a:defRPr/>
              </a:pPr>
              <a:r>
                <a:rPr lang="en-US" altLang="zh-CN" sz="1200">
                  <a:solidFill>
                    <a:prstClr val="white">
                      <a:lumMod val="50000"/>
                    </a:prstClr>
                  </a:solidFill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013" y="2069036"/>
            <a:ext cx="3948135" cy="39481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2"/>
            <a:ext cx="3383664" cy="685735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672606" y="974881"/>
            <a:ext cx="4503156" cy="830997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pPr algn="dist"/>
            <a:r>
              <a:rPr lang="zh-CN" altLang="en-US" sz="4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目录/CONTENTS</a:t>
            </a:r>
          </a:p>
        </p:txBody>
      </p:sp>
      <p:sp>
        <p:nvSpPr>
          <p:cNvPr id="15" name="PA_库_矩形 4"/>
          <p:cNvSpPr/>
          <p:nvPr>
            <p:custDataLst>
              <p:tags r:id="rId1"/>
            </p:custDataLst>
          </p:nvPr>
        </p:nvSpPr>
        <p:spPr>
          <a:xfrm>
            <a:off x="2481174" y="2521961"/>
            <a:ext cx="336293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pc="600">
                <a:solidFill>
                  <a:schemeClr val="tx1"/>
                </a:solidFill>
                <a:cs typeface="+mn-ea"/>
                <a:sym typeface="+mn-lt"/>
              </a:rPr>
              <a:t>如何辨别有毒益生菌</a:t>
            </a:r>
          </a:p>
        </p:txBody>
      </p:sp>
      <p:sp>
        <p:nvSpPr>
          <p:cNvPr id="16" name="PA_库_椭圆 5"/>
          <p:cNvSpPr/>
          <p:nvPr>
            <p:custDataLst>
              <p:tags r:id="rId2"/>
            </p:custDataLst>
          </p:nvPr>
        </p:nvSpPr>
        <p:spPr>
          <a:xfrm>
            <a:off x="1835877" y="2429886"/>
            <a:ext cx="553998" cy="553998"/>
          </a:xfrm>
          <a:prstGeom prst="ellipse">
            <a:avLst/>
          </a:prstGeom>
          <a:solidFill>
            <a:srgbClr val="48A8A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 fontScale="55000" lnSpcReduction="20000"/>
          </a:bodyPr>
          <a:lstStyle/>
          <a:p>
            <a:pPr algn="ctr"/>
            <a:r>
              <a:rPr lang="en-US" altLang="zh-CN" sz="400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4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PA_库_矩形 4"/>
          <p:cNvSpPr/>
          <p:nvPr>
            <p:custDataLst>
              <p:tags r:id="rId3"/>
            </p:custDataLst>
          </p:nvPr>
        </p:nvSpPr>
        <p:spPr>
          <a:xfrm>
            <a:off x="2481174" y="3352958"/>
            <a:ext cx="336293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pc="600">
                <a:solidFill>
                  <a:schemeClr val="tx1"/>
                </a:solidFill>
                <a:cs typeface="+mn-ea"/>
                <a:sym typeface="+mn-lt"/>
              </a:rPr>
              <a:t>有毒野生菌中毒表现</a:t>
            </a:r>
          </a:p>
        </p:txBody>
      </p:sp>
      <p:sp>
        <p:nvSpPr>
          <p:cNvPr id="20" name="PA_库_椭圆 5"/>
          <p:cNvSpPr/>
          <p:nvPr>
            <p:custDataLst>
              <p:tags r:id="rId4"/>
            </p:custDataLst>
          </p:nvPr>
        </p:nvSpPr>
        <p:spPr>
          <a:xfrm>
            <a:off x="1835877" y="3260883"/>
            <a:ext cx="553998" cy="553998"/>
          </a:xfrm>
          <a:prstGeom prst="ellipse">
            <a:avLst/>
          </a:prstGeom>
          <a:solidFill>
            <a:srgbClr val="48A8A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 fontScale="55000" lnSpcReduction="20000"/>
          </a:bodyPr>
          <a:lstStyle/>
          <a:p>
            <a:pPr algn="ctr"/>
            <a:r>
              <a:rPr lang="en-US" altLang="zh-CN" sz="400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4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PA_库_矩形 4"/>
          <p:cNvSpPr/>
          <p:nvPr>
            <p:custDataLst>
              <p:tags r:id="rId5"/>
            </p:custDataLst>
          </p:nvPr>
        </p:nvSpPr>
        <p:spPr>
          <a:xfrm>
            <a:off x="6176010" y="2522220"/>
            <a:ext cx="370713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pc="600">
                <a:solidFill>
                  <a:schemeClr val="tx1"/>
                </a:solidFill>
                <a:cs typeface="+mn-ea"/>
                <a:sym typeface="+mn-lt"/>
              </a:rPr>
              <a:t>野生菌中毒后如何自救</a:t>
            </a:r>
          </a:p>
        </p:txBody>
      </p:sp>
      <p:sp>
        <p:nvSpPr>
          <p:cNvPr id="23" name="PA_库_椭圆 5"/>
          <p:cNvSpPr/>
          <p:nvPr>
            <p:custDataLst>
              <p:tags r:id="rId6"/>
            </p:custDataLst>
          </p:nvPr>
        </p:nvSpPr>
        <p:spPr>
          <a:xfrm>
            <a:off x="5530466" y="2429886"/>
            <a:ext cx="553998" cy="553998"/>
          </a:xfrm>
          <a:prstGeom prst="ellipse">
            <a:avLst/>
          </a:prstGeom>
          <a:solidFill>
            <a:srgbClr val="48A8A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 fontScale="55000" lnSpcReduction="20000"/>
          </a:bodyPr>
          <a:lstStyle/>
          <a:p>
            <a:pPr algn="ctr"/>
            <a:r>
              <a:rPr lang="en-US" altLang="zh-CN" sz="400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4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5" name="PA_库_矩形 4"/>
          <p:cNvSpPr/>
          <p:nvPr>
            <p:custDataLst>
              <p:tags r:id="rId7"/>
            </p:custDataLst>
          </p:nvPr>
        </p:nvSpPr>
        <p:spPr>
          <a:xfrm>
            <a:off x="6175763" y="3352958"/>
            <a:ext cx="3362930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spc="600">
                <a:solidFill>
                  <a:schemeClr val="tx1"/>
                </a:solidFill>
                <a:cs typeface="+mn-ea"/>
                <a:sym typeface="+mn-lt"/>
              </a:rPr>
              <a:t>食用野生菌应当注意</a:t>
            </a:r>
          </a:p>
        </p:txBody>
      </p:sp>
      <p:sp>
        <p:nvSpPr>
          <p:cNvPr id="26" name="PA_库_椭圆 5"/>
          <p:cNvSpPr/>
          <p:nvPr>
            <p:custDataLst>
              <p:tags r:id="rId8"/>
            </p:custDataLst>
          </p:nvPr>
        </p:nvSpPr>
        <p:spPr>
          <a:xfrm>
            <a:off x="5530466" y="3260883"/>
            <a:ext cx="553998" cy="553998"/>
          </a:xfrm>
          <a:prstGeom prst="ellipse">
            <a:avLst/>
          </a:prstGeom>
          <a:solidFill>
            <a:srgbClr val="48A8A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 fontScale="55000" lnSpcReduction="20000"/>
          </a:bodyPr>
          <a:lstStyle/>
          <a:p>
            <a:pPr algn="ctr"/>
            <a:r>
              <a:rPr lang="en-US" altLang="zh-CN" sz="400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400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83555" y="4429125"/>
            <a:ext cx="2872105" cy="287210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36025" y="3260725"/>
            <a:ext cx="2992120" cy="29063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698812" y="355107"/>
            <a:ext cx="15802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E1F6ED"/>
                </a:solidFill>
              </a:rPr>
              <a:t>https://www.ypppt.com/</a:t>
            </a:r>
            <a:endParaRPr lang="zh-CN" altLang="en-US" sz="800" dirty="0">
              <a:solidFill>
                <a:srgbClr val="E1F6E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0" grpId="0" animBg="1"/>
      <p:bldP spid="22" grpId="0"/>
      <p:bldP spid="23" grpId="0" animBg="1"/>
      <p:bldP spid="25" grpId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90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2"/>
            <a:ext cx="3383664" cy="6857355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1229678" y="2240915"/>
            <a:ext cx="7052310" cy="1254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5400" b="1" spc="600" dirty="0">
                <a:solidFill>
                  <a:schemeClr val="tx1"/>
                </a:solidFill>
                <a:latin typeface="华文新魏" panose="02010800040101010101" charset="-122"/>
                <a:ea typeface="华文新魏" panose="02010800040101010101" charset="-122"/>
                <a:cs typeface="+mn-ea"/>
                <a:sym typeface="+mn-lt"/>
              </a:rPr>
              <a:t>如何辨别有毒益生菌</a:t>
            </a:r>
            <a:endParaRPr kumimoji="1" lang="zh-CN" altLang="en-US" sz="5400" b="1" spc="600" dirty="0">
              <a:solidFill>
                <a:schemeClr val="tx1"/>
              </a:solidFill>
              <a:latin typeface="华文新魏" panose="02010800040101010101" charset="-122"/>
              <a:ea typeface="华文新魏" panose="02010800040101010101" charset="-122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4995" y="4533900"/>
            <a:ext cx="2872105" cy="287210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7465" y="3365500"/>
            <a:ext cx="2992120" cy="29063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2354" y="1216175"/>
            <a:ext cx="21018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400">
                <a:solidFill>
                  <a:schemeClr val="tx1"/>
                </a:solidFill>
                <a:latin typeface="微软雅黑"/>
                <a:ea typeface="微软雅黑"/>
              </a:rPr>
              <a:t>PART 01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稻壳儿鸭鸭 2"/>
          <p:cNvSpPr txBox="1"/>
          <p:nvPr/>
        </p:nvSpPr>
        <p:spPr>
          <a:xfrm>
            <a:off x="1104118" y="3039401"/>
            <a:ext cx="5547354" cy="1526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野生菌味道鲜美，含有脂肪、蛋白质、碳水化合物、粗纤维、多种矿物质和多种维生素。</a:t>
            </a:r>
            <a:endParaRPr kumimoji="0" lang="en-US" altLang="zh-CN" sz="160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微软雅黑"/>
              <a:ea typeface="微软雅黑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每年的</a:t>
            </a:r>
            <a:r>
              <a:rPr kumimoji="0" lang="en-US" altLang="zh-CN" sz="160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6-9</a:t>
            </a:r>
            <a:r>
              <a:rPr kumimoji="0" lang="zh-CN" altLang="en-US" sz="160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月雨季是野生菌生长最旺盛，种类最多，易发生误食有毒野生菌引起中毒，是有毒野生菌中毒的高发季节。 </a:t>
            </a:r>
          </a:p>
        </p:txBody>
      </p:sp>
      <p:grpSp>
        <p:nvGrpSpPr>
          <p:cNvPr id="9" name="稻壳儿鸭鸭 3"/>
          <p:cNvGrpSpPr/>
          <p:nvPr/>
        </p:nvGrpSpPr>
        <p:grpSpPr>
          <a:xfrm>
            <a:off x="666984" y="499347"/>
            <a:ext cx="3990174" cy="754927"/>
            <a:chOff x="1676400" y="735772"/>
            <a:chExt cx="3990174" cy="754927"/>
          </a:xfrm>
        </p:grpSpPr>
        <p:sp>
          <p:nvSpPr>
            <p:cNvPr id="10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u="none" strike="noStrike" kern="1200" cap="none" spc="-20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/>
                  <a:ea typeface="微软雅黑"/>
                  <a:sym typeface="+mn-lt"/>
                </a:rPr>
                <a:t>如何辨别有毒野生菌</a:t>
              </a:r>
            </a:p>
          </p:txBody>
        </p:sp>
        <p:sp>
          <p:nvSpPr>
            <p:cNvPr id="11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sp>
        <p:nvSpPr>
          <p:cNvPr id="15" name="稻壳儿鸭鸭 4"/>
          <p:cNvSpPr/>
          <p:nvPr/>
        </p:nvSpPr>
        <p:spPr>
          <a:xfrm>
            <a:off x="1104118" y="2373773"/>
            <a:ext cx="2424720" cy="519603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野生菌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8195" y="1387475"/>
            <a:ext cx="4114800" cy="5321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: 圆角 14"/>
          <p:cNvSpPr/>
          <p:nvPr/>
        </p:nvSpPr>
        <p:spPr>
          <a:xfrm>
            <a:off x="1428476" y="2224789"/>
            <a:ext cx="2424720" cy="519603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野生菌</a:t>
            </a:r>
          </a:p>
        </p:txBody>
      </p:sp>
      <p:sp>
        <p:nvSpPr>
          <p:cNvPr id="26" name="文本框 9"/>
          <p:cNvSpPr txBox="1"/>
          <p:nvPr/>
        </p:nvSpPr>
        <p:spPr>
          <a:xfrm>
            <a:off x="1225278" y="2859329"/>
            <a:ext cx="5801071" cy="1719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微软雅黑"/>
                <a:ea typeface="微软雅黑"/>
              </a:rPr>
              <a:t>一般来说，毒菌的颜色比较鲜艳，有疣，毒菌的帽子上会有疙瘩，还有的有红斑、沟托、沟裂，有的菌子上有菌托、菌环，一般的毒菌摘断以后会有浆汁流出来，味道刺鼻。</a:t>
            </a:r>
          </a:p>
        </p:txBody>
      </p:sp>
      <p:grpSp>
        <p:nvGrpSpPr>
          <p:cNvPr id="9" name="稻壳儿鸭鸭 3"/>
          <p:cNvGrpSpPr/>
          <p:nvPr/>
        </p:nvGrpSpPr>
        <p:grpSpPr>
          <a:xfrm>
            <a:off x="666984" y="499347"/>
            <a:ext cx="3990174" cy="754927"/>
            <a:chOff x="1676400" y="735772"/>
            <a:chExt cx="3990174" cy="754927"/>
          </a:xfrm>
        </p:grpSpPr>
        <p:sp>
          <p:nvSpPr>
            <p:cNvPr id="10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u="none" strike="noStrike" kern="1200" cap="none" spc="-20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/>
                  <a:ea typeface="微软雅黑"/>
                  <a:sym typeface="+mn-lt"/>
                </a:rPr>
                <a:t>如何辨别有毒野生菌</a:t>
              </a:r>
            </a:p>
          </p:txBody>
        </p:sp>
        <p:sp>
          <p:nvSpPr>
            <p:cNvPr id="11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5585" y="2969260"/>
            <a:ext cx="3540125" cy="31102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稻壳儿鸭鸭 1"/>
          <p:cNvGrpSpPr/>
          <p:nvPr/>
        </p:nvGrpSpPr>
        <p:grpSpPr>
          <a:xfrm>
            <a:off x="5626565" y="2194708"/>
            <a:ext cx="5342480" cy="964950"/>
            <a:chOff x="5225874" y="1331034"/>
            <a:chExt cx="5342480" cy="964950"/>
          </a:xfrm>
        </p:grpSpPr>
        <p:sp>
          <p:nvSpPr>
            <p:cNvPr id="37" name="稻壳儿鸭鸭 1-1"/>
            <p:cNvSpPr/>
            <p:nvPr/>
          </p:nvSpPr>
          <p:spPr>
            <a:xfrm>
              <a:off x="5225874" y="1707012"/>
              <a:ext cx="664972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2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01</a:t>
              </a:r>
              <a:endPara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38" name="稻壳儿鸭鸭 1-2"/>
            <p:cNvSpPr txBox="1"/>
            <p:nvPr/>
          </p:nvSpPr>
          <p:spPr>
            <a:xfrm>
              <a:off x="6188430" y="1687676"/>
              <a:ext cx="4379924" cy="608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一般毒菌的颜色较可食用菌鲜艳，菌伞上多呈红紫、黄色或杂色斑点，柄上有环和托。</a:t>
              </a:r>
            </a:p>
          </p:txBody>
        </p:sp>
        <p:sp>
          <p:nvSpPr>
            <p:cNvPr id="39" name="稻壳儿鸭鸭 1-3"/>
            <p:cNvSpPr txBox="1"/>
            <p:nvPr/>
          </p:nvSpPr>
          <p:spPr>
            <a:xfrm>
              <a:off x="6188430" y="1331034"/>
              <a:ext cx="2035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u="none" strike="noStrike" kern="1200" cap="none" spc="0" normalizeH="0" baseline="0" noProof="0">
                  <a:ln>
                    <a:noFill/>
                  </a:ln>
                  <a:solidFill>
                    <a:srgbClr val="62AF85"/>
                  </a:solidFill>
                  <a:effectLst/>
                  <a:uLnTx/>
                  <a:uFillTx/>
                  <a:latin typeface="微软雅黑"/>
                  <a:ea typeface="微软雅黑"/>
                </a:rPr>
                <a:t>观外形</a:t>
              </a:r>
            </a:p>
          </p:txBody>
        </p:sp>
      </p:grpSp>
      <p:grpSp>
        <p:nvGrpSpPr>
          <p:cNvPr id="40" name="稻壳儿鸭鸭 2"/>
          <p:cNvGrpSpPr/>
          <p:nvPr/>
        </p:nvGrpSpPr>
        <p:grpSpPr>
          <a:xfrm>
            <a:off x="5626565" y="3429000"/>
            <a:ext cx="5342480" cy="964950"/>
            <a:chOff x="5225874" y="1331034"/>
            <a:chExt cx="5342480" cy="964950"/>
          </a:xfrm>
        </p:grpSpPr>
        <p:sp>
          <p:nvSpPr>
            <p:cNvPr id="41" name="稻壳儿鸭鸭 2-1"/>
            <p:cNvSpPr/>
            <p:nvPr/>
          </p:nvSpPr>
          <p:spPr>
            <a:xfrm>
              <a:off x="5225874" y="1707012"/>
              <a:ext cx="664972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2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02</a:t>
              </a:r>
              <a:endPara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2" name="稻壳儿鸭鸭 2-2"/>
            <p:cNvSpPr txBox="1"/>
            <p:nvPr/>
          </p:nvSpPr>
          <p:spPr>
            <a:xfrm>
              <a:off x="6188430" y="1687676"/>
              <a:ext cx="4379924" cy="608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毒菌往往有辛辣、恶臭及苦味，可食菌则有菌固有的香味，无异味。</a:t>
              </a:r>
            </a:p>
          </p:txBody>
        </p:sp>
        <p:sp>
          <p:nvSpPr>
            <p:cNvPr id="43" name="稻壳儿鸭鸭 2-3"/>
            <p:cNvSpPr txBox="1"/>
            <p:nvPr/>
          </p:nvSpPr>
          <p:spPr>
            <a:xfrm>
              <a:off x="6188430" y="1331034"/>
              <a:ext cx="2035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u="none" strike="noStrike" kern="1200" cap="none" spc="0" normalizeH="0" baseline="0" noProof="0" dirty="0">
                  <a:ln>
                    <a:noFill/>
                  </a:ln>
                  <a:solidFill>
                    <a:srgbClr val="62AF85"/>
                  </a:solidFill>
                  <a:effectLst/>
                  <a:uLnTx/>
                  <a:uFillTx/>
                  <a:latin typeface="微软雅黑"/>
                  <a:ea typeface="微软雅黑"/>
                </a:rPr>
                <a:t>闻气味</a:t>
              </a:r>
            </a:p>
          </p:txBody>
        </p:sp>
      </p:grpSp>
      <p:grpSp>
        <p:nvGrpSpPr>
          <p:cNvPr id="9" name="稻壳儿鸭鸭 3"/>
          <p:cNvGrpSpPr/>
          <p:nvPr/>
        </p:nvGrpSpPr>
        <p:grpSpPr>
          <a:xfrm>
            <a:off x="666984" y="499347"/>
            <a:ext cx="3990174" cy="754927"/>
            <a:chOff x="1676400" y="735772"/>
            <a:chExt cx="3990174" cy="754927"/>
          </a:xfrm>
        </p:grpSpPr>
        <p:sp>
          <p:nvSpPr>
            <p:cNvPr id="10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u="none" strike="noStrike" kern="1200" cap="none" spc="-20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/>
                  <a:ea typeface="微软雅黑"/>
                  <a:sym typeface="+mn-lt"/>
                </a:rPr>
                <a:t>如何辨别有毒野生菌</a:t>
              </a:r>
            </a:p>
          </p:txBody>
        </p:sp>
        <p:sp>
          <p:nvSpPr>
            <p:cNvPr id="11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2585" y="499110"/>
            <a:ext cx="6858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稻壳儿鸭鸭 3"/>
          <p:cNvGrpSpPr/>
          <p:nvPr/>
        </p:nvGrpSpPr>
        <p:grpSpPr>
          <a:xfrm>
            <a:off x="1306813" y="2446549"/>
            <a:ext cx="5684010" cy="926446"/>
            <a:chOff x="5225874" y="1331034"/>
            <a:chExt cx="5684010" cy="926446"/>
          </a:xfrm>
        </p:grpSpPr>
        <p:sp>
          <p:nvSpPr>
            <p:cNvPr id="45" name="稻壳儿鸭鸭 3-1"/>
            <p:cNvSpPr/>
            <p:nvPr/>
          </p:nvSpPr>
          <p:spPr>
            <a:xfrm>
              <a:off x="5225874" y="1707012"/>
              <a:ext cx="664972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2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03</a:t>
              </a:r>
              <a:endPara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46" name="稻壳儿鸭鸭 3-2"/>
            <p:cNvSpPr txBox="1"/>
            <p:nvPr/>
          </p:nvSpPr>
          <p:spPr>
            <a:xfrm>
              <a:off x="6188429" y="1722846"/>
              <a:ext cx="4721455" cy="534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20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用葱白在菌盖上擦一下，如果葱白变成青褐色，证明有毒，反之则无毒。毒菌煮熟后遇上银器往往变黑色，遇蒜丁变蓝色或褐色。</a:t>
              </a:r>
            </a:p>
          </p:txBody>
        </p:sp>
        <p:sp>
          <p:nvSpPr>
            <p:cNvPr id="47" name="稻壳儿鸭鸭 3-3"/>
            <p:cNvSpPr txBox="1"/>
            <p:nvPr/>
          </p:nvSpPr>
          <p:spPr>
            <a:xfrm>
              <a:off x="6188430" y="1331034"/>
              <a:ext cx="2035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u="none" strike="noStrike" kern="1200" cap="none" spc="0" normalizeH="0" baseline="0" noProof="0">
                  <a:ln>
                    <a:noFill/>
                  </a:ln>
                  <a:solidFill>
                    <a:srgbClr val="62AF85"/>
                  </a:solidFill>
                  <a:effectLst/>
                  <a:uLnTx/>
                  <a:uFillTx/>
                  <a:latin typeface="微软雅黑"/>
                  <a:ea typeface="微软雅黑"/>
                </a:rPr>
                <a:t>变色试验</a:t>
              </a:r>
            </a:p>
          </p:txBody>
        </p:sp>
      </p:grpSp>
      <p:grpSp>
        <p:nvGrpSpPr>
          <p:cNvPr id="48" name="稻壳儿鸭鸭 4"/>
          <p:cNvGrpSpPr/>
          <p:nvPr/>
        </p:nvGrpSpPr>
        <p:grpSpPr>
          <a:xfrm>
            <a:off x="1306813" y="3680842"/>
            <a:ext cx="5342480" cy="964950"/>
            <a:chOff x="5225874" y="1331034"/>
            <a:chExt cx="5342480" cy="964950"/>
          </a:xfrm>
        </p:grpSpPr>
        <p:sp>
          <p:nvSpPr>
            <p:cNvPr id="49" name="稻壳儿鸭鸭 4-1"/>
            <p:cNvSpPr/>
            <p:nvPr/>
          </p:nvSpPr>
          <p:spPr>
            <a:xfrm>
              <a:off x="5225874" y="1707012"/>
              <a:ext cx="664972" cy="504000"/>
            </a:xfrm>
            <a:prstGeom prst="roundRect">
              <a:avLst>
                <a:gd name="adj" fmla="val 50000"/>
              </a:avLst>
            </a:prstGeom>
            <a:solidFill>
              <a:srgbClr val="62AF85"/>
            </a:solidFill>
            <a:ln>
              <a:noFill/>
            </a:ln>
            <a:effectLst>
              <a:outerShdw blurRad="254000" dist="190500" dir="5400000" sx="101000" sy="101000" algn="ctr" rotWithShape="0">
                <a:srgbClr val="000000">
                  <a:alpha val="1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rIns="0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20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微软雅黑"/>
                  <a:ea typeface="微软雅黑"/>
                  <a:sym typeface="微软雅黑"/>
                </a:rPr>
                <a:t>04</a:t>
              </a:r>
              <a:endPara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50" name="稻壳儿鸭鸭 4-2"/>
            <p:cNvSpPr txBox="1"/>
            <p:nvPr/>
          </p:nvSpPr>
          <p:spPr>
            <a:xfrm>
              <a:off x="6188430" y="1687676"/>
              <a:ext cx="4379924" cy="608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400" u="none" strike="noStrike" kern="1200" cap="none" spc="0" normalizeH="0" baseline="0" noProof="0">
                  <a:ln>
                    <a:noFill/>
                  </a:ln>
                  <a:solidFill>
                    <a:srgbClr val="000000">
                      <a:lumMod val="85000"/>
                      <a:lumOff val="15000"/>
                    </a:srgbClr>
                  </a:solidFill>
                  <a:effectLst/>
                  <a:uLnTx/>
                  <a:uFillTx/>
                  <a:latin typeface="微软雅黑"/>
                  <a:ea typeface="微软雅黑"/>
                </a:rPr>
                <a:t>将少量新鲜牛奶洒在菌表面，如果牛奶在其表面上发生结块现象，则可能有毒。</a:t>
              </a:r>
            </a:p>
          </p:txBody>
        </p:sp>
        <p:sp>
          <p:nvSpPr>
            <p:cNvPr id="51" name="稻壳儿鸭鸭 4-3"/>
            <p:cNvSpPr txBox="1"/>
            <p:nvPr/>
          </p:nvSpPr>
          <p:spPr>
            <a:xfrm>
              <a:off x="6188430" y="1331034"/>
              <a:ext cx="203519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2400" u="none" strike="noStrike" kern="1200" cap="none" spc="0" normalizeH="0" baseline="0" noProof="0">
                  <a:ln>
                    <a:noFill/>
                  </a:ln>
                  <a:solidFill>
                    <a:srgbClr val="62AF85"/>
                  </a:solidFill>
                  <a:effectLst/>
                  <a:uLnTx/>
                  <a:uFillTx/>
                  <a:latin typeface="微软雅黑"/>
                  <a:ea typeface="微软雅黑"/>
                </a:rPr>
                <a:t>牛奶试验</a:t>
              </a:r>
            </a:p>
          </p:txBody>
        </p:sp>
      </p:grpSp>
      <p:grpSp>
        <p:nvGrpSpPr>
          <p:cNvPr id="9" name="稻壳儿鸭鸭 3"/>
          <p:cNvGrpSpPr/>
          <p:nvPr/>
        </p:nvGrpSpPr>
        <p:grpSpPr>
          <a:xfrm>
            <a:off x="666984" y="499347"/>
            <a:ext cx="3990174" cy="754927"/>
            <a:chOff x="1676400" y="735772"/>
            <a:chExt cx="3990174" cy="754927"/>
          </a:xfrm>
        </p:grpSpPr>
        <p:sp>
          <p:nvSpPr>
            <p:cNvPr id="10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u="none" strike="noStrike" kern="1200" cap="none" spc="-20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/>
                  <a:ea typeface="微软雅黑"/>
                  <a:sym typeface="+mn-lt"/>
                </a:rPr>
                <a:t>如何辨别有毒野生菌</a:t>
              </a:r>
            </a:p>
          </p:txBody>
        </p:sp>
        <p:sp>
          <p:nvSpPr>
            <p:cNvPr id="11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4260" y="880110"/>
            <a:ext cx="6858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1"/>
          <p:cNvSpPr/>
          <p:nvPr/>
        </p:nvSpPr>
        <p:spPr>
          <a:xfrm>
            <a:off x="1397741" y="2136649"/>
            <a:ext cx="3120720" cy="833979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01/</a:t>
            </a:r>
            <a:r>
              <a: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误食有毒菌类</a:t>
            </a:r>
          </a:p>
        </p:txBody>
      </p:sp>
      <p:sp>
        <p:nvSpPr>
          <p:cNvPr id="43" name="矩形: 圆角 42"/>
          <p:cNvSpPr/>
          <p:nvPr/>
        </p:nvSpPr>
        <p:spPr>
          <a:xfrm>
            <a:off x="1397741" y="4217115"/>
            <a:ext cx="3120720" cy="833979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03/</a:t>
            </a:r>
            <a:r>
              <a: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受污染的野生菌</a:t>
            </a:r>
          </a:p>
        </p:txBody>
      </p:sp>
      <p:sp>
        <p:nvSpPr>
          <p:cNvPr id="44" name="矩形: 圆角 43"/>
          <p:cNvSpPr/>
          <p:nvPr/>
        </p:nvSpPr>
        <p:spPr>
          <a:xfrm>
            <a:off x="7673539" y="2136649"/>
            <a:ext cx="3120720" cy="833979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02/</a:t>
            </a:r>
            <a:r>
              <a: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加工环节出现失误</a:t>
            </a:r>
          </a:p>
        </p:txBody>
      </p:sp>
      <p:sp>
        <p:nvSpPr>
          <p:cNvPr id="45" name="矩形: 圆角 44"/>
          <p:cNvSpPr/>
          <p:nvPr/>
        </p:nvSpPr>
        <p:spPr>
          <a:xfrm>
            <a:off x="7673539" y="4217115"/>
            <a:ext cx="3120720" cy="833979"/>
          </a:xfrm>
          <a:prstGeom prst="roundRect">
            <a:avLst>
              <a:gd name="adj" fmla="val 50000"/>
            </a:avLst>
          </a:prstGeom>
          <a:solidFill>
            <a:srgbClr val="62AF85"/>
          </a:solidFill>
          <a:ln>
            <a:noFill/>
          </a:ln>
          <a:effectLst>
            <a:outerShdw blurRad="254000" dist="190500" dir="5400000" sx="101000" sy="101000" algn="ctr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04/</a:t>
            </a:r>
            <a:r>
              <a:rPr kumimoji="0" lang="zh-CN" altLang="en-US" sz="220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/>
                <a:ea typeface="微软雅黑"/>
                <a:sym typeface="微软雅黑"/>
              </a:rPr>
              <a:t>与其他食物一起进食（如饮酒等）</a:t>
            </a:r>
          </a:p>
        </p:txBody>
      </p:sp>
      <p:grpSp>
        <p:nvGrpSpPr>
          <p:cNvPr id="9" name="稻壳儿鸭鸭 3"/>
          <p:cNvGrpSpPr/>
          <p:nvPr/>
        </p:nvGrpSpPr>
        <p:grpSpPr>
          <a:xfrm>
            <a:off x="666984" y="499347"/>
            <a:ext cx="3990174" cy="754927"/>
            <a:chOff x="1676400" y="735772"/>
            <a:chExt cx="3990174" cy="754927"/>
          </a:xfrm>
        </p:grpSpPr>
        <p:sp>
          <p:nvSpPr>
            <p:cNvPr id="10" name="稻壳儿鸭鸭 3-1"/>
            <p:cNvSpPr txBox="1"/>
            <p:nvPr/>
          </p:nvSpPr>
          <p:spPr>
            <a:xfrm>
              <a:off x="1676400" y="735772"/>
              <a:ext cx="3948135" cy="492443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3200" u="none" strike="noStrike" kern="1200" cap="none" spc="-20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/>
                  <a:ea typeface="微软雅黑"/>
                  <a:sym typeface="+mn-lt"/>
                </a:rPr>
                <a:t>如何辨别有毒野生菌</a:t>
              </a:r>
            </a:p>
          </p:txBody>
        </p:sp>
        <p:sp>
          <p:nvSpPr>
            <p:cNvPr id="2" name="稻壳儿鸭鸭 3-2"/>
            <p:cNvSpPr txBox="1"/>
            <p:nvPr/>
          </p:nvSpPr>
          <p:spPr>
            <a:xfrm>
              <a:off x="1718439" y="1168431"/>
              <a:ext cx="3948135" cy="322268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marL="0" marR="0" lvl="0" indent="0" algn="dist" defTabSz="914400" rtl="0" eaLnBrk="1" fontAlgn="auto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1200" u="none" strike="noStrike" kern="1200" cap="none" spc="0" normalizeH="0" baseline="0" noProof="0">
                  <a:ln>
                    <a:noFill/>
                  </a:ln>
                  <a:solidFill>
                    <a:prstClr val="white">
                      <a:lumMod val="50000"/>
                    </a:prstClr>
                  </a:solidFill>
                  <a:effectLst/>
                  <a:uLnTx/>
                  <a:uFillTx/>
                  <a:latin typeface="微软雅黑"/>
                  <a:ea typeface="微软雅黑"/>
                  <a:cs typeface="+mn-ea"/>
                  <a:sym typeface="微软雅黑"/>
                </a:rPr>
                <a:t>PREVENT WILD BACTERIA POISONING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8615" y="1560830"/>
            <a:ext cx="3679825" cy="46431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3240912" cy="68580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0" y="322"/>
            <a:ext cx="3383664" cy="6857355"/>
          </a:xfrm>
          <a:prstGeom prst="rect">
            <a:avLst/>
          </a:prstGeom>
        </p:spPr>
      </p:pic>
      <p:sp>
        <p:nvSpPr>
          <p:cNvPr id="29" name="矩形 28"/>
          <p:cNvSpPr/>
          <p:nvPr/>
        </p:nvSpPr>
        <p:spPr>
          <a:xfrm>
            <a:off x="1229678" y="2240915"/>
            <a:ext cx="7052310" cy="1254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5400" b="1" spc="600" dirty="0">
                <a:latin typeface="华文新魏" panose="02010800040101010101" charset="-122"/>
                <a:ea typeface="华文新魏" panose="02010800040101010101" charset="-122"/>
                <a:cs typeface="+mn-ea"/>
                <a:sym typeface="+mn-lt"/>
              </a:rPr>
              <a:t>有毒野生菌中毒表现</a:t>
            </a:r>
            <a:endParaRPr kumimoji="1" lang="zh-CN" altLang="en-US" sz="5400" b="1" spc="600" dirty="0">
              <a:solidFill>
                <a:schemeClr val="tx1"/>
              </a:solidFill>
              <a:latin typeface="华文新魏" panose="02010800040101010101" charset="-122"/>
              <a:ea typeface="华文新魏" panose="02010800040101010101" charset="-122"/>
              <a:cs typeface="+mn-ea"/>
              <a:sym typeface="+mn-lt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74995" y="4533900"/>
            <a:ext cx="2872105" cy="287210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7465" y="3365500"/>
            <a:ext cx="2992120" cy="290639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832354" y="1216175"/>
            <a:ext cx="2359660" cy="76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4400">
                <a:solidFill>
                  <a:schemeClr val="tx1"/>
                </a:solidFill>
                <a:latin typeface="微软雅黑"/>
                <a:ea typeface="微软雅黑"/>
              </a:rPr>
              <a:t>PART 02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jb3VudCI6MiwiaGRpZCI6IjgzODQ4ODVjYTY4YmM2YWFkNmFlYmZkYmZjNDQ2ZmY5IiwidXNlckNvdW50Ijox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第一PPT模板网-WWW.1PPT.COM">
  <a:themeElements>
    <a:clrScheme name="自定义 1162">
      <a:dk1>
        <a:srgbClr val="000000"/>
      </a:dk1>
      <a:lt1>
        <a:srgbClr val="FFFFFF"/>
      </a:lt1>
      <a:dk2>
        <a:srgbClr val="2D3847"/>
      </a:dk2>
      <a:lt2>
        <a:srgbClr val="E7E6E6"/>
      </a:lt2>
      <a:accent1>
        <a:srgbClr val="67412F"/>
      </a:accent1>
      <a:accent2>
        <a:srgbClr val="91593B"/>
      </a:accent2>
      <a:accent3>
        <a:srgbClr val="67412F"/>
      </a:accent3>
      <a:accent4>
        <a:srgbClr val="91593B"/>
      </a:accent4>
      <a:accent5>
        <a:srgbClr val="67412F"/>
      </a:accent5>
      <a:accent6>
        <a:srgbClr val="91593B"/>
      </a:accent6>
      <a:hlink>
        <a:srgbClr val="67412F"/>
      </a:hlink>
      <a:folHlink>
        <a:srgbClr val="91593B"/>
      </a:folHlink>
    </a:clrScheme>
    <a:fontScheme name="1212121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XXX1">
  <a:themeElements>
    <a:clrScheme name="自定义 1007">
      <a:dk1>
        <a:sysClr val="windowText" lastClr="000000"/>
      </a:dk1>
      <a:lt1>
        <a:sysClr val="window" lastClr="FFFFFF"/>
      </a:lt1>
      <a:dk2>
        <a:srgbClr val="5A6378"/>
      </a:dk2>
      <a:lt2>
        <a:srgbClr val="7F7F7F"/>
      </a:lt2>
      <a:accent1>
        <a:srgbClr val="48A8AA"/>
      </a:accent1>
      <a:accent2>
        <a:srgbClr val="48A8AA"/>
      </a:accent2>
      <a:accent3>
        <a:srgbClr val="48A8AA"/>
      </a:accent3>
      <a:accent4>
        <a:srgbClr val="48A8AA"/>
      </a:accent4>
      <a:accent5>
        <a:srgbClr val="48A8AA"/>
      </a:accent5>
      <a:accent6>
        <a:srgbClr val="48A8AA"/>
      </a:accent6>
      <a:hlink>
        <a:srgbClr val="68AAAC"/>
      </a:hlink>
      <a:folHlink>
        <a:srgbClr val="680000"/>
      </a:folHlink>
    </a:clrScheme>
    <a:fontScheme name="b0m1vbjg">
      <a:majorFont>
        <a:latin typeface="华文新魏" charset="-122"/>
        <a:ea typeface="华文新魏" charset="-122"/>
        <a:cs typeface="Arial"/>
      </a:majorFont>
      <a:minorFont>
        <a:latin typeface="华文新魏" charset="-122"/>
        <a:ea typeface="华文新魏" charset="-122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千图网海量PPT模板www.58pic.com​​">
  <a:themeElements>
    <a:clrScheme name="自定义 1007">
      <a:dk1>
        <a:sysClr val="windowText" lastClr="000000"/>
      </a:dk1>
      <a:lt1>
        <a:sysClr val="window" lastClr="FFFFFF"/>
      </a:lt1>
      <a:dk2>
        <a:srgbClr val="5A6378"/>
      </a:dk2>
      <a:lt2>
        <a:srgbClr val="7F7F7F"/>
      </a:lt2>
      <a:accent1>
        <a:srgbClr val="48A8AA"/>
      </a:accent1>
      <a:accent2>
        <a:srgbClr val="48A8AA"/>
      </a:accent2>
      <a:accent3>
        <a:srgbClr val="48A8AA"/>
      </a:accent3>
      <a:accent4>
        <a:srgbClr val="48A8AA"/>
      </a:accent4>
      <a:accent5>
        <a:srgbClr val="48A8AA"/>
      </a:accent5>
      <a:accent6>
        <a:srgbClr val="48A8AA"/>
      </a:accent6>
      <a:hlink>
        <a:srgbClr val="68AAAC"/>
      </a:hlink>
      <a:folHlink>
        <a:srgbClr val="680000"/>
      </a:folHlink>
    </a:clrScheme>
    <a:fontScheme name="b0m1vbjg">
      <a:majorFont>
        <a:latin typeface="华文新魏" charset="-122"/>
        <a:ea typeface="华文新魏" charset="-122"/>
        <a:cs typeface="Arial"/>
      </a:majorFont>
      <a:minorFont>
        <a:latin typeface="华文新魏" charset="-122"/>
        <a:ea typeface="华文新魏" charset="-122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千图网海量PPT模板www.58pic.com​​">
  <a:themeElements>
    <a:clrScheme name="自定义 1007">
      <a:dk1>
        <a:sysClr val="windowText" lastClr="000000"/>
      </a:dk1>
      <a:lt1>
        <a:sysClr val="window" lastClr="FFFFFF"/>
      </a:lt1>
      <a:dk2>
        <a:srgbClr val="5A6378"/>
      </a:dk2>
      <a:lt2>
        <a:srgbClr val="7F7F7F"/>
      </a:lt2>
      <a:accent1>
        <a:srgbClr val="48A8AA"/>
      </a:accent1>
      <a:accent2>
        <a:srgbClr val="48A8AA"/>
      </a:accent2>
      <a:accent3>
        <a:srgbClr val="48A8AA"/>
      </a:accent3>
      <a:accent4>
        <a:srgbClr val="48A8AA"/>
      </a:accent4>
      <a:accent5>
        <a:srgbClr val="48A8AA"/>
      </a:accent5>
      <a:accent6>
        <a:srgbClr val="48A8AA"/>
      </a:accent6>
      <a:hlink>
        <a:srgbClr val="68AAAC"/>
      </a:hlink>
      <a:folHlink>
        <a:srgbClr val="680000"/>
      </a:folHlink>
    </a:clrScheme>
    <a:fontScheme name="b0m1vbjg">
      <a:majorFont>
        <a:latin typeface="字魂59号-创粗黑"/>
        <a:ea typeface="字魂59号-创粗黑"/>
        <a:cs typeface="Arial"/>
      </a:majorFont>
      <a:minorFont>
        <a:latin typeface="字魂59号-创粗黑"/>
        <a:ea typeface="字魂59号-创粗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1111</Words>
  <Application>Microsoft Office PowerPoint</Application>
  <PresentationFormat>宽屏</PresentationFormat>
  <Paragraphs>122</Paragraphs>
  <Slides>20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Meiryo</vt:lpstr>
      <vt:lpstr>等线</vt:lpstr>
      <vt:lpstr>汉仪正圆-55W</vt:lpstr>
      <vt:lpstr>华文新魏</vt:lpstr>
      <vt:lpstr>宋体</vt:lpstr>
      <vt:lpstr>微软雅黑</vt:lpstr>
      <vt:lpstr>字魂59号-创粗黑</vt:lpstr>
      <vt:lpstr>Arial</vt:lpstr>
      <vt:lpstr>Calibri</vt:lpstr>
      <vt:lpstr>Calibri Light</vt:lpstr>
      <vt:lpstr>第一PPT模板网-WWW.1PPT.COM</vt:lpstr>
      <vt:lpstr>XXX1</vt:lpstr>
      <vt:lpstr>千图网海量PPT模板www.58pic.com​​</vt:lpstr>
      <vt:lpstr>1_千图网海量PPT模板www.58pic.com​​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2022-10-06T19:38:05Z</cp:lastPrinted>
  <dcterms:created xsi:type="dcterms:W3CDTF">2022-10-06T19:38:05Z</dcterms:created>
  <dcterms:modified xsi:type="dcterms:W3CDTF">2023-03-29T06:31:29Z</dcterms:modified>
</cp:coreProperties>
</file>