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572" r:id="rId3"/>
    <p:sldId id="573" r:id="rId4"/>
    <p:sldId id="574" r:id="rId5"/>
    <p:sldId id="575" r:id="rId6"/>
    <p:sldId id="579" r:id="rId7"/>
    <p:sldId id="580" r:id="rId8"/>
    <p:sldId id="581" r:id="rId9"/>
    <p:sldId id="576" r:id="rId10"/>
    <p:sldId id="582" r:id="rId11"/>
    <p:sldId id="583" r:id="rId12"/>
    <p:sldId id="584" r:id="rId13"/>
    <p:sldId id="577" r:id="rId14"/>
    <p:sldId id="585" r:id="rId15"/>
    <p:sldId id="586" r:id="rId16"/>
    <p:sldId id="587" r:id="rId17"/>
    <p:sldId id="588" r:id="rId18"/>
    <p:sldId id="578" r:id="rId19"/>
    <p:sldId id="589" r:id="rId20"/>
    <p:sldId id="590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56" y="11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fld id="{03C077F5-9028-4E73-8094-C3712C9A99F2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fld id="{23275A69-82E8-4202-BFDD-17969F9217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70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75A69-82E8-4202-BFDD-17969F92170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5792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7099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69CCA68-634E-4B79-826D-A37AA8CB26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C30575A-7C3A-4B08-832B-0746F5884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0EAB059-7C30-4B7C-B671-8BB77217F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9104-CA1C-4C05-A8F2-4A519E2AD7BD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9C245D5-B8CB-43E7-8AA0-7273AD669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14E8FCF-BB62-460A-A6A3-AE8F44016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65BD-D096-4186-89D7-D8AFF0D890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544941"/>
      </p:ext>
    </p:extLst>
  </p:cSld>
  <p:clrMapOvr>
    <a:masterClrMapping/>
  </p:clrMapOvr>
  <p:transition spd="slow" advClick="0" advTm="3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F2B91F8-44F6-4D35-AE92-59EF3CEDD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9C98163-793B-4025-A15E-232C515D8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C9C318E-377C-41CA-992A-D92740FB0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9104-CA1C-4C05-A8F2-4A519E2AD7BD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3ECDE2B-CBAB-4FE4-B24C-7721DEBF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17661D8-73D0-48A1-9466-CA8F9A642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65BD-D096-4186-89D7-D8AFF0D890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263974"/>
      </p:ext>
    </p:extLst>
  </p:cSld>
  <p:clrMapOvr>
    <a:masterClrMapping/>
  </p:clrMapOvr>
  <p:transition spd="slow" advClick="0" advTm="3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11A1208-2104-4C57-B3DC-B843545732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0261F78-BACB-4AAE-B28B-3E2C2C716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935C046-3272-43A2-9567-ACC3B73BB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9104-CA1C-4C05-A8F2-4A519E2AD7BD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7CC9673-16FE-4697-88CC-2AF7F250A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E66B794-15CE-4EFE-B8E0-8498A2254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65BD-D096-4186-89D7-D8AFF0D890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8737194"/>
      </p:ext>
    </p:extLst>
  </p:cSld>
  <p:clrMapOvr>
    <a:masterClrMapping/>
  </p:clrMapOvr>
  <p:transition spd="slow" advClick="0" advTm="3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242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533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0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41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497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416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309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952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B6D5EC7-209A-4E08-AEB3-77F4BB14C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AC48C39-1B75-4BAD-95CE-5D0900E4D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44DB8AF-EF3E-4C72-92D1-E4D9C3F26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9104-CA1C-4C05-A8F2-4A519E2AD7BD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F0A572A-5AD5-43C1-961F-F4F7FC313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55363A2-0BAB-4B35-A44A-C88FD25A4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65BD-D096-4186-89D7-D8AFF0D890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7803334"/>
      </p:ext>
    </p:extLst>
  </p:cSld>
  <p:clrMapOvr>
    <a:masterClrMapping/>
  </p:clrMapOvr>
  <p:transition spd="slow" advClick="0" advTm="30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443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455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660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5923DB7-A5A9-4885-9717-5156E3C63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E44A96F-5907-4F47-9478-4BA31C662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E2FA994-B9BF-46D5-8288-7CE438895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9104-CA1C-4C05-A8F2-4A519E2AD7BD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EA8DF76-FF4C-4AD2-AB8A-CB6CFEBF2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A23FF9D-1CF1-475B-A68F-CADF0C3AE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65BD-D096-4186-89D7-D8AFF0D890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0059702"/>
      </p:ext>
    </p:extLst>
  </p:cSld>
  <p:clrMapOvr>
    <a:masterClrMapping/>
  </p:clrMapOvr>
  <p:transition spd="slow" advClick="0" advTm="3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05A65EC-42FC-44A6-A52D-A071106D6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A2B391A-E26B-4408-88C6-1E33A4F138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481A032-ABD2-4BA0-92BE-F0CE6802F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5515DFD-37B1-45A6-84A1-BA18BE9C7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9104-CA1C-4C05-A8F2-4A519E2AD7BD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540C8C7-6C38-48F0-841E-04B9CE222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2E9F8E7-2163-4933-95A6-F8D691C8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65BD-D096-4186-89D7-D8AFF0D890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0583578"/>
      </p:ext>
    </p:extLst>
  </p:cSld>
  <p:clrMapOvr>
    <a:masterClrMapping/>
  </p:clrMapOvr>
  <p:transition spd="slow" advClick="0" advTm="3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6B980440-6D1A-4087-B30B-43E770DD5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9A61C6A-778C-4419-9DD3-20D628965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900F3AE-87CB-48A0-8F24-4D4C58B9B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681D486-D1E3-445D-B31D-8636C1EBA9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77BF10C-CDF1-4CCE-AA70-B7677FC57D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64C8610-6E4F-4056-B0DE-94F423C29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9104-CA1C-4C05-A8F2-4A519E2AD7BD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11A2679-7D28-44CC-AB3C-222FB2C71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9A3BCB3-6808-4E3E-88B7-BA98600E8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65BD-D096-4186-89D7-D8AFF0D890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568465"/>
      </p:ext>
    </p:extLst>
  </p:cSld>
  <p:clrMapOvr>
    <a:masterClrMapping/>
  </p:clrMapOvr>
  <p:transition spd="slow" advClick="0" advTm="3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81FB22B-B22B-40DC-9393-73A49C548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DFFD986-8BEA-4F24-BDED-9D950146D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9104-CA1C-4C05-A8F2-4A519E2AD7BD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971C173-2658-4FDD-AE8E-412439330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5855B5A-6360-46A5-A4EF-7CD2748E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65BD-D096-4186-89D7-D8AFF0D890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987619"/>
      </p:ext>
    </p:extLst>
  </p:cSld>
  <p:clrMapOvr>
    <a:masterClrMapping/>
  </p:clrMapOvr>
  <p:transition spd="slow" advClick="0" advTm="3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7A47A36-AB70-495F-BA0F-AB971DBED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9104-CA1C-4C05-A8F2-4A519E2AD7BD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821E3E2-F7A5-43EC-8C58-8B9456530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748E60E-56BD-495D-9720-0F9EEA42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65BD-D096-4186-89D7-D8AFF0D890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264224"/>
      </p:ext>
    </p:extLst>
  </p:cSld>
  <p:clrMapOvr>
    <a:masterClrMapping/>
  </p:clrMapOvr>
  <p:transition spd="slow" advClick="0" advTm="3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8B14354-4DD3-4980-B1E2-B8925DD70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266E4A5-FCC0-461F-AA0A-AAC78EDB9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D1540F4-E1C7-4D21-978A-425D76410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71B98DD-C74F-4183-A1AD-FF4B9999F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9104-CA1C-4C05-A8F2-4A519E2AD7BD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DEC1B98-A85A-4913-8F99-749979E0F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E713DE9-5277-4473-846D-8C2B6751D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65BD-D096-4186-89D7-D8AFF0D890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1158606"/>
      </p:ext>
    </p:extLst>
  </p:cSld>
  <p:clrMapOvr>
    <a:masterClrMapping/>
  </p:clrMapOvr>
  <p:transition spd="slow" advClick="0" advTm="3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4AC6479-9BC6-42D7-AA5C-C476A2D0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3C25865-D67D-44D5-8D3E-E6D9799198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38BC17C-EE86-43C1-B5B0-AAED0BD9E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5510B6B-BA24-4917-8B00-58CD8F570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9104-CA1C-4C05-A8F2-4A519E2AD7BD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AF56817-8CFC-4F7C-AEDD-8063EE19F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39ABA55-79CB-4339-B87A-87026A796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65BD-D096-4186-89D7-D8AFF0D890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532637"/>
      </p:ext>
    </p:extLst>
  </p:cSld>
  <p:clrMapOvr>
    <a:masterClrMapping/>
  </p:clrMapOvr>
  <p:transition spd="slow" advClick="0" advTm="3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EF3A35E-8324-4872-AE6A-E2BF12ACD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6A0775C-323C-444E-B898-2873EA793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D16D0CD-D248-4BD6-BD92-71A1B9F45B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fld id="{C6639104-CA1C-4C05-A8F2-4A519E2AD7BD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F9E4189-53AC-4BD2-94E6-B36358D9FD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B43E76B-81EE-4EBA-A8E8-5200B3F3F5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fld id="{CFF965BD-D096-4186-89D7-D8AFF0D8902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link="rId1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49293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3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68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904D15E-5A9B-4B81-89C4-7C601480F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8EBAC6B-EA71-438A-B905-DE6B53D4685F}"/>
              </a:ext>
            </a:extLst>
          </p:cNvPr>
          <p:cNvSpPr txBox="1"/>
          <p:nvPr/>
        </p:nvSpPr>
        <p:spPr>
          <a:xfrm>
            <a:off x="2878454" y="4033222"/>
            <a:ext cx="4240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a小雪人 (非商业使用)" panose="02010600010101010101" pitchFamily="2" charset="-122"/>
                <a:ea typeface="Aa小雪人 (非商业使用)" panose="02010600010101010101" pitchFamily="2" charset="-122"/>
                <a:sym typeface="字魂100号-方方先锋体" panose="00000500000000000000" pitchFamily="2" charset="-122"/>
              </a:rPr>
              <a:t>--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a小雪人 (非商业使用)" panose="02010600010101010101" pitchFamily="2" charset="-122"/>
                <a:ea typeface="Aa小雪人 (非商业使用)" panose="02010600010101010101" pitchFamily="2" charset="-122"/>
                <a:sym typeface="字魂100号-方方先锋体" panose="00000500000000000000" pitchFamily="2" charset="-122"/>
              </a:rPr>
              <a:t>冬季防寒保暖主题安全教育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a小雪人 (非商业使用)" panose="02010600010101010101" pitchFamily="2" charset="-122"/>
                <a:ea typeface="Aa小雪人 (非商业使用)" panose="02010600010101010101" pitchFamily="2" charset="-122"/>
                <a:sym typeface="字魂100号-方方先锋体" panose="00000500000000000000" pitchFamily="2" charset="-122"/>
              </a:rPr>
              <a:t>--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a小雪人 (非商业使用)" panose="02010600010101010101" pitchFamily="2" charset="-122"/>
              <a:ea typeface="Aa小雪人 (非商业使用)" panose="02010600010101010101" pitchFamily="2" charset="-122"/>
              <a:sym typeface="字魂100号-方方先锋体" panose="00000500000000000000" pitchFamily="2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8EC074E-80EF-4FC4-AFAA-A1747BDEECB8}"/>
              </a:ext>
            </a:extLst>
          </p:cNvPr>
          <p:cNvGrpSpPr/>
          <p:nvPr/>
        </p:nvGrpSpPr>
        <p:grpSpPr>
          <a:xfrm>
            <a:off x="2109786" y="1530519"/>
            <a:ext cx="5777866" cy="2502703"/>
            <a:chOff x="2323146" y="1439079"/>
            <a:chExt cx="5777866" cy="2502703"/>
          </a:xfrm>
        </p:grpSpPr>
        <p:sp>
          <p:nvSpPr>
            <p:cNvPr id="2" name="文本框 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2E1FE57-095F-407B-A9ED-CEF79AE49BE2}"/>
                </a:ext>
              </a:extLst>
            </p:cNvPr>
            <p:cNvSpPr txBox="1"/>
            <p:nvPr/>
          </p:nvSpPr>
          <p:spPr>
            <a:xfrm>
              <a:off x="2323146" y="1439079"/>
              <a:ext cx="497014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0" lang="zh-CN" altLang="en-US" sz="8800" b="1" i="0" u="none" strike="noStrike" kern="1200" cap="none" spc="0" normalizeH="0" baseline="0" noProof="0">
                  <a:ln w="19050">
                    <a:solidFill>
                      <a:schemeClr val="bg1"/>
                    </a:solidFill>
                  </a:ln>
                  <a:solidFill>
                    <a:srgbClr val="FD3B2A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a小雪人 (非商业使用)" panose="02010600010101010101" pitchFamily="2" charset="-122"/>
                  <a:ea typeface="Aa小雪人 (非商业使用)" panose="02010600010101010101" pitchFamily="2" charset="-122"/>
                  <a:sym typeface="字魂100号-方方先锋体" panose="00000500000000000000" pitchFamily="2" charset="-122"/>
                </a:rPr>
                <a:t>防寒防冻</a:t>
              </a:r>
              <a:r>
                <a:rPr kumimoji="0" lang="zh-CN" altLang="en-US" sz="6000" b="1" i="0" u="none" strike="noStrike" kern="1200" cap="none" spc="0" normalizeH="0" baseline="0" noProof="0">
                  <a:ln w="19050">
                    <a:solidFill>
                      <a:schemeClr val="bg1"/>
                    </a:solidFill>
                  </a:ln>
                  <a:solidFill>
                    <a:srgbClr val="FD3B2A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a小雪人 (非商业使用)" panose="02010600010101010101" pitchFamily="2" charset="-122"/>
                  <a:ea typeface="Aa小雪人 (非商业使用)" panose="02010600010101010101" pitchFamily="2" charset="-122"/>
                  <a:sym typeface="字魂100号-方方先锋体" panose="00000500000000000000" pitchFamily="2" charset="-122"/>
                </a:rPr>
                <a:t> </a:t>
              </a:r>
              <a:endParaRPr kumimoji="0" lang="en-US" altLang="zh-CN" sz="6000" b="1" i="0" u="none" strike="noStrike" kern="1200" cap="none" spc="0" normalizeH="0" baseline="0" noProof="0">
                <a:ln w="19050">
                  <a:solidFill>
                    <a:schemeClr val="bg1"/>
                  </a:solidFill>
                </a:ln>
                <a:solidFill>
                  <a:srgbClr val="FD3B2A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a小雪人 (非商业使用)" panose="02010600010101010101" pitchFamily="2" charset="-122"/>
                <a:ea typeface="Aa小雪人 (非商业使用)" panose="02010600010101010101" pitchFamily="2" charset="-122"/>
                <a:sym typeface="字魂100号-方方先锋体" panose="00000500000000000000" pitchFamily="2" charset="-122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4152613-82F2-4A6E-94C8-F0CBA7F694D9}"/>
                </a:ext>
              </a:extLst>
            </p:cNvPr>
            <p:cNvSpPr txBox="1"/>
            <p:nvPr/>
          </p:nvSpPr>
          <p:spPr>
            <a:xfrm>
              <a:off x="3130866" y="2495232"/>
              <a:ext cx="497014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0" lang="zh-CN" altLang="en-US" sz="8800" b="1" i="0" u="none" strike="noStrike" kern="1200" cap="none" spc="0" normalizeH="0" baseline="0" noProof="0" dirty="0">
                  <a:ln w="19050">
                    <a:solidFill>
                      <a:schemeClr val="bg1"/>
                    </a:solidFill>
                  </a:ln>
                  <a:solidFill>
                    <a:srgbClr val="FD3B2A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a小雪人 (非商业使用)" panose="02010600010101010101" pitchFamily="2" charset="-122"/>
                  <a:ea typeface="Aa小雪人 (非商业使用)" panose="02010600010101010101" pitchFamily="2" charset="-122"/>
                  <a:sym typeface="字魂100号-方方先锋体" panose="00000500000000000000" pitchFamily="2" charset="-122"/>
                </a:rPr>
                <a:t>注意保暖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8114268"/>
      </p:ext>
    </p:extLst>
  </p:cSld>
  <p:clrMapOvr>
    <a:masterClrMapping/>
  </p:clrMapOvr>
  <p:transition spd="slow" advClick="0" advTm="3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6EFD451-0ECF-4E7A-A250-E6CAEEF2E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985F9D9-622E-4CE6-8E71-D2AEA1AD42CC}"/>
              </a:ext>
            </a:extLst>
          </p:cNvPr>
          <p:cNvSpPr/>
          <p:nvPr/>
        </p:nvSpPr>
        <p:spPr>
          <a:xfrm>
            <a:off x="548640" y="609600"/>
            <a:ext cx="11094720" cy="56388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D7EE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288FA0B-1FEC-4A57-9AC7-CFCC0BCED2B4}"/>
              </a:ext>
            </a:extLst>
          </p:cNvPr>
          <p:cNvSpPr txBox="1"/>
          <p:nvPr/>
        </p:nvSpPr>
        <p:spPr>
          <a:xfrm>
            <a:off x="6292069" y="1661708"/>
            <a:ext cx="3637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D3B2A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冻伤急救注意事项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BA2A8CC-B3E2-47B3-90C7-0CE355473782}"/>
              </a:ext>
            </a:extLst>
          </p:cNvPr>
          <p:cNvSpPr txBox="1"/>
          <p:nvPr/>
        </p:nvSpPr>
        <p:spPr>
          <a:xfrm>
            <a:off x="6345346" y="2898089"/>
            <a:ext cx="1322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D3B2A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外用：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4B13199-919D-4182-8A8A-F6040EC7F0C3}"/>
              </a:ext>
            </a:extLst>
          </p:cNvPr>
          <p:cNvSpPr txBox="1"/>
          <p:nvPr/>
        </p:nvSpPr>
        <p:spPr>
          <a:xfrm>
            <a:off x="6345346" y="3392488"/>
            <a:ext cx="4932679" cy="505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冻疮膏、消毒棉垫 、纱布、绷带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A060E2A-1375-40E8-BA54-8DFD9F20DD3D}"/>
              </a:ext>
            </a:extLst>
          </p:cNvPr>
          <p:cNvSpPr txBox="1"/>
          <p:nvPr/>
        </p:nvSpPr>
        <p:spPr>
          <a:xfrm>
            <a:off x="6345346" y="4447390"/>
            <a:ext cx="1322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D3B2A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内服：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C88B4F0-7AF1-491E-9407-0C12A1A5B6E2}"/>
              </a:ext>
            </a:extLst>
          </p:cNvPr>
          <p:cNvSpPr txBox="1"/>
          <p:nvPr/>
        </p:nvSpPr>
        <p:spPr>
          <a:xfrm>
            <a:off x="6345346" y="4941789"/>
            <a:ext cx="4932679" cy="505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感冒冲剂、姜糖水、 去痛片、安定 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4F05DFF-6C4C-4CEA-BFF1-E931DAD8A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975" y="2016379"/>
            <a:ext cx="4813114" cy="284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05050"/>
      </p:ext>
    </p:extLst>
  </p:cSld>
  <p:clrMapOvr>
    <a:masterClrMapping/>
  </p:clrMapOvr>
  <p:transition spd="slow" advClick="0" advTm="30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6EFD451-0ECF-4E7A-A250-E6CAEEF2E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985F9D9-622E-4CE6-8E71-D2AEA1AD42CC}"/>
              </a:ext>
            </a:extLst>
          </p:cNvPr>
          <p:cNvSpPr/>
          <p:nvPr/>
        </p:nvSpPr>
        <p:spPr>
          <a:xfrm>
            <a:off x="548640" y="609600"/>
            <a:ext cx="11094720" cy="56388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D7EE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39C4E06-FBDA-4ADD-B17C-319BA72CA2AE}"/>
              </a:ext>
            </a:extLst>
          </p:cNvPr>
          <p:cNvSpPr txBox="1"/>
          <p:nvPr/>
        </p:nvSpPr>
        <p:spPr>
          <a:xfrm>
            <a:off x="1422664" y="1869207"/>
            <a:ext cx="3637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D3B2A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冬季人体防寒与保暖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D3C1D67-2269-46E0-84D5-F46346646082}"/>
              </a:ext>
            </a:extLst>
          </p:cNvPr>
          <p:cNvSpPr txBox="1"/>
          <p:nvPr/>
        </p:nvSpPr>
        <p:spPr>
          <a:xfrm>
            <a:off x="1422664" y="2616932"/>
            <a:ext cx="5418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D3B2A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要穿着适当厚度的保暖御寒衣服。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A4366E2-49DE-4EB6-82F4-695A2FF2DFB2}"/>
              </a:ext>
            </a:extLst>
          </p:cNvPr>
          <p:cNvSpPr txBox="1"/>
          <p:nvPr/>
        </p:nvSpPr>
        <p:spPr>
          <a:xfrm>
            <a:off x="1422664" y="3513651"/>
            <a:ext cx="4369546" cy="188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做好人体直接接触空气部位的保暖。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sym typeface="字魂100号-方方先锋体" panose="00000500000000000000" pitchFamily="2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在冬季宜穿深色衣服。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在生活、工作环境中保持适宜的温湿度。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41A6D73-6B1F-4CBF-B7E6-35DB2E504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6234" y="1698176"/>
            <a:ext cx="4550224" cy="455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75950"/>
      </p:ext>
    </p:extLst>
  </p:cSld>
  <p:clrMapOvr>
    <a:masterClrMapping/>
  </p:clrMapOvr>
  <p:transition spd="slow" advClick="0" advTm="30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6EFD451-0ECF-4E7A-A250-E6CAEEF2E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985F9D9-622E-4CE6-8E71-D2AEA1AD42CC}"/>
              </a:ext>
            </a:extLst>
          </p:cNvPr>
          <p:cNvSpPr/>
          <p:nvPr/>
        </p:nvSpPr>
        <p:spPr>
          <a:xfrm>
            <a:off x="746760" y="1441768"/>
            <a:ext cx="7178040" cy="390144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D7EE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小雪人 (非商业使用)" panose="02010600010101010101" pitchFamily="2" charset="-122"/>
              <a:ea typeface="Aa小雪人 (非商业使用)" panose="02010600010101010101" pitchFamily="2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44ECC83-CA50-442F-A63B-44F3BB86A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152400"/>
            <a:ext cx="6858000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CE3BD30-E4C8-42C6-91C8-389E9AE4BB8E}"/>
              </a:ext>
            </a:extLst>
          </p:cNvPr>
          <p:cNvGrpSpPr/>
          <p:nvPr/>
        </p:nvGrpSpPr>
        <p:grpSpPr>
          <a:xfrm>
            <a:off x="599440" y="2519790"/>
            <a:ext cx="5791200" cy="1745397"/>
            <a:chOff x="599440" y="2667000"/>
            <a:chExt cx="5791200" cy="1745397"/>
          </a:xfrm>
        </p:grpSpPr>
        <p:sp>
          <p:nvSpPr>
            <p:cNvPr id="17" name="TextBox 4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82A6904-3E67-42EE-BE1F-103CDBABB8FC}"/>
                </a:ext>
              </a:extLst>
            </p:cNvPr>
            <p:cNvSpPr txBox="1"/>
            <p:nvPr/>
          </p:nvSpPr>
          <p:spPr>
            <a:xfrm>
              <a:off x="599440" y="3581400"/>
              <a:ext cx="5791200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5400" b="1" i="0" u="none" strike="noStrike" kern="1200" cap="none" spc="600" normalizeH="0" baseline="0" noProof="0">
                  <a:ln>
                    <a:noFill/>
                  </a:ln>
                  <a:solidFill>
                    <a:srgbClr val="FD3B2A"/>
                  </a:solidFill>
                  <a:effectLst/>
                  <a:uLnTx/>
                  <a:uFillTx/>
                  <a:latin typeface="Aa小雪人 (非商业使用)" panose="02010600010101010101" pitchFamily="2" charset="-122"/>
                  <a:ea typeface="Aa小雪人 (非商业使用)" panose="02010600010101010101" pitchFamily="2" charset="-122"/>
                  <a:cs typeface="+mn-ea"/>
                  <a:sym typeface="字魂100号-方方先锋体" panose="00000500000000000000" pitchFamily="2" charset="-122"/>
                </a:rPr>
                <a:t>冰雪交通安全</a:t>
              </a:r>
            </a:p>
          </p:txBody>
        </p:sp>
        <p:sp>
          <p:nvSpPr>
            <p:cNvPr id="20" name="TextBox 4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58A11D8-8D8B-4DB2-B7B4-C46F688510B9}"/>
                </a:ext>
              </a:extLst>
            </p:cNvPr>
            <p:cNvSpPr txBox="1"/>
            <p:nvPr/>
          </p:nvSpPr>
          <p:spPr>
            <a:xfrm>
              <a:off x="1717040" y="2667000"/>
              <a:ext cx="3556000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1" i="0" u="none" strike="noStrike" kern="1200" cap="none" spc="8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a小雪人 (非商业使用)" panose="02010600010101010101" pitchFamily="2" charset="-122"/>
                  <a:ea typeface="Aa小雪人 (非商业使用)" panose="02010600010101010101" pitchFamily="2" charset="-122"/>
                  <a:cs typeface="+mn-ea"/>
                  <a:sym typeface="字魂100号-方方先锋体" panose="00000500000000000000" pitchFamily="2" charset="-122"/>
                </a:rPr>
                <a:t>第三部分</a:t>
              </a:r>
              <a:endParaRPr kumimoji="0" lang="en-US" altLang="zh-CN" sz="4400" b="1" i="0" u="none" strike="noStrike" kern="1200" cap="none" spc="8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小雪人 (非商业使用)" panose="02010600010101010101" pitchFamily="2" charset="-122"/>
                <a:ea typeface="Aa小雪人 (非商业使用)" panose="02010600010101010101" pitchFamily="2" charset="-122"/>
                <a:cs typeface="+mn-ea"/>
                <a:sym typeface="字魂100号-方方先锋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5664871"/>
      </p:ext>
    </p:extLst>
  </p:cSld>
  <p:clrMapOvr>
    <a:masterClrMapping/>
  </p:clrMapOvr>
  <p:transition spd="slow" advClick="0" advTm="3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6EFD451-0ECF-4E7A-A250-E6CAEEF2E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985F9D9-622E-4CE6-8E71-D2AEA1AD42CC}"/>
              </a:ext>
            </a:extLst>
          </p:cNvPr>
          <p:cNvSpPr/>
          <p:nvPr/>
        </p:nvSpPr>
        <p:spPr>
          <a:xfrm>
            <a:off x="548640" y="609600"/>
            <a:ext cx="11094720" cy="56388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D7EE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56F8613-FB0E-4C45-A3C6-95C9DF9FA196}"/>
              </a:ext>
            </a:extLst>
          </p:cNvPr>
          <p:cNvSpPr txBox="1"/>
          <p:nvPr/>
        </p:nvSpPr>
        <p:spPr>
          <a:xfrm>
            <a:off x="4998330" y="1400003"/>
            <a:ext cx="2195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D3B2A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一、要防冻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BC74254-F348-442D-AC64-2FBB766BF789}"/>
              </a:ext>
            </a:extLst>
          </p:cNvPr>
          <p:cNvSpPr txBox="1"/>
          <p:nvPr/>
        </p:nvSpPr>
        <p:spPr>
          <a:xfrm>
            <a:off x="1263228" y="2122275"/>
            <a:ext cx="9685962" cy="188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因为冬季严寒气温低，大多数车辆在露天或一般车库停放过夜，易出现冻坏车辆的现象。因此，停车过夜的车辆，应选择干燥避风的地点，车头应朝着顺风方向，要注意把散热器和发动机体内的水彻底排放干净，储气筒内的存气和余水也要排放干净，避免结冻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EAE1260-4514-4E1D-BC3D-6FD3CDD03C9A}"/>
              </a:ext>
            </a:extLst>
          </p:cNvPr>
          <p:cNvSpPr txBox="1"/>
          <p:nvPr/>
        </p:nvSpPr>
        <p:spPr>
          <a:xfrm>
            <a:off x="4864340" y="4068412"/>
            <a:ext cx="6086977" cy="188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第二天启动发动机时，切记不能大轰油门，以防烧瓦、拉缸。起步前先用怠速升温到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50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摄氏度左右，便可起步，起步后要用低速挡慢行一段路待底盘运转正常后，方可加速行驶。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FA69B87-6107-48D5-9780-B5DCD5B89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813" y="4181717"/>
            <a:ext cx="2814951" cy="177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81432"/>
      </p:ext>
    </p:extLst>
  </p:cSld>
  <p:clrMapOvr>
    <a:masterClrMapping/>
  </p:clrMapOvr>
  <p:transition spd="slow" advClick="0" advTm="30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6EFD451-0ECF-4E7A-A250-E6CAEEF2E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985F9D9-622E-4CE6-8E71-D2AEA1AD42CC}"/>
              </a:ext>
            </a:extLst>
          </p:cNvPr>
          <p:cNvSpPr/>
          <p:nvPr/>
        </p:nvSpPr>
        <p:spPr>
          <a:xfrm>
            <a:off x="548640" y="609600"/>
            <a:ext cx="11094720" cy="56388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D7EE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56F8613-FB0E-4C45-A3C6-95C9DF9FA196}"/>
              </a:ext>
            </a:extLst>
          </p:cNvPr>
          <p:cNvSpPr txBox="1"/>
          <p:nvPr/>
        </p:nvSpPr>
        <p:spPr>
          <a:xfrm>
            <a:off x="4998330" y="1400003"/>
            <a:ext cx="2195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D3B2A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二、要防滑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BC74254-F348-442D-AC64-2FBB766BF789}"/>
              </a:ext>
            </a:extLst>
          </p:cNvPr>
          <p:cNvSpPr txBox="1"/>
          <p:nvPr/>
        </p:nvSpPr>
        <p:spPr>
          <a:xfrm>
            <a:off x="1263228" y="2122275"/>
            <a:ext cx="9685962" cy="188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冬季在结冰打滑的道路上行车，车辆极易横滑，转向的准确性往往失常。若遇有坡道险桥窄路，要特别谨慎，限速缓行。上坡保持均匀车速，下坡要使用发动机控制，转弯时车辆附着力小，离心力大，要提前减速慢行。若是路面特别滑时，要使用防滑链条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EAE1260-4514-4E1D-BC3D-6FD3CDD03C9A}"/>
              </a:ext>
            </a:extLst>
          </p:cNvPr>
          <p:cNvSpPr txBox="1"/>
          <p:nvPr/>
        </p:nvSpPr>
        <p:spPr>
          <a:xfrm>
            <a:off x="4864340" y="4068412"/>
            <a:ext cx="6086977" cy="188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通过十字路口时，应事先降低车速，避免紧急制动，引起侧滑现象，前后两车之间的距离也应当增加到正常行车间距的两倍以上。会车时，应在相距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100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米至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150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米处时，选择宽阔处停车礼让。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EF0A3E3-1267-4966-AF50-29DAEDE8C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654" y="4272901"/>
            <a:ext cx="2983046" cy="173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46269"/>
      </p:ext>
    </p:extLst>
  </p:cSld>
  <p:clrMapOvr>
    <a:masterClrMapping/>
  </p:clrMapOvr>
  <p:transition spd="slow" advClick="0" advTm="30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6EFD451-0ECF-4E7A-A250-E6CAEEF2E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985F9D9-622E-4CE6-8E71-D2AEA1AD42CC}"/>
              </a:ext>
            </a:extLst>
          </p:cNvPr>
          <p:cNvSpPr/>
          <p:nvPr/>
        </p:nvSpPr>
        <p:spPr>
          <a:xfrm>
            <a:off x="548640" y="609600"/>
            <a:ext cx="11094720" cy="56388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D7EE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56F8613-FB0E-4C45-A3C6-95C9DF9FA196}"/>
              </a:ext>
            </a:extLst>
          </p:cNvPr>
          <p:cNvSpPr txBox="1"/>
          <p:nvPr/>
        </p:nvSpPr>
        <p:spPr>
          <a:xfrm>
            <a:off x="4998329" y="1554648"/>
            <a:ext cx="2195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D3B2A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三、要防雾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BC74254-F348-442D-AC64-2FBB766BF789}"/>
              </a:ext>
            </a:extLst>
          </p:cNvPr>
          <p:cNvSpPr txBox="1"/>
          <p:nvPr/>
        </p:nvSpPr>
        <p:spPr>
          <a:xfrm>
            <a:off x="5594867" y="2644278"/>
            <a:ext cx="5264479" cy="281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当遇到浓雾弥漫无法前进时（视线不到三米），应停车避让，待雾气减退情况好转再走，视线在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30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米以内，时速不得超过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20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公里。行进中应开亮雾灯、近光灯及尾灯，遇到对方来车要先鸣笛，减速让道，不准逆道行驶，不准抢行，不准超越同方向正在行驶的车辆。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E79218D-3C5B-477C-8ED7-F2C88A09C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531" y="2378350"/>
            <a:ext cx="4101347" cy="410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0782"/>
      </p:ext>
    </p:extLst>
  </p:cSld>
  <p:clrMapOvr>
    <a:masterClrMapping/>
  </p:clrMapOvr>
  <p:transition spd="slow" advClick="0" advTm="30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6EFD451-0ECF-4E7A-A250-E6CAEEF2E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985F9D9-622E-4CE6-8E71-D2AEA1AD42CC}"/>
              </a:ext>
            </a:extLst>
          </p:cNvPr>
          <p:cNvSpPr/>
          <p:nvPr/>
        </p:nvSpPr>
        <p:spPr>
          <a:xfrm>
            <a:off x="548640" y="609600"/>
            <a:ext cx="11094720" cy="56388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D7EE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56F8613-FB0E-4C45-A3C6-95C9DF9FA196}"/>
              </a:ext>
            </a:extLst>
          </p:cNvPr>
          <p:cNvSpPr txBox="1"/>
          <p:nvPr/>
        </p:nvSpPr>
        <p:spPr>
          <a:xfrm>
            <a:off x="4998329" y="1554648"/>
            <a:ext cx="2195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D3B2A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四、要防火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BC74254-F348-442D-AC64-2FBB766BF789}"/>
              </a:ext>
            </a:extLst>
          </p:cNvPr>
          <p:cNvSpPr txBox="1"/>
          <p:nvPr/>
        </p:nvSpPr>
        <p:spPr>
          <a:xfrm>
            <a:off x="5594867" y="2644278"/>
            <a:ext cx="5264479" cy="281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火源是一切失火事故的外在条件和直接起因。以驾驶员来说，一定要控制人为火源。禁止用打火机、火柴、油灯在车辆上进行照明；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sym typeface="字魂100号-方方先锋体" panose="00000500000000000000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sym typeface="字魂100号-方方先锋体" panose="00000500000000000000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加注燃油时，不准吸烟，车辆在停驶和保养时不应在车辆周围设置炉火和进行焊接等工作。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5D75817-A1AB-4901-A17F-4FDE5B45A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554" y="2225040"/>
            <a:ext cx="54864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45517"/>
      </p:ext>
    </p:extLst>
  </p:cSld>
  <p:clrMapOvr>
    <a:masterClrMapping/>
  </p:clrMapOvr>
  <p:transition spd="slow" advClick="0" advTm="30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6EFD451-0ECF-4E7A-A250-E6CAEEF2E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985F9D9-622E-4CE6-8E71-D2AEA1AD42CC}"/>
              </a:ext>
            </a:extLst>
          </p:cNvPr>
          <p:cNvSpPr/>
          <p:nvPr/>
        </p:nvSpPr>
        <p:spPr>
          <a:xfrm>
            <a:off x="746760" y="1441768"/>
            <a:ext cx="7178040" cy="390144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D7EE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小雪人 (非商业使用)" panose="02010600010101010101" pitchFamily="2" charset="-122"/>
              <a:ea typeface="Aa小雪人 (非商业使用)" panose="02010600010101010101" pitchFamily="2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44ECC83-CA50-442F-A63B-44F3BB86A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152400"/>
            <a:ext cx="6858000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CE3BD30-E4C8-42C6-91C8-389E9AE4BB8E}"/>
              </a:ext>
            </a:extLst>
          </p:cNvPr>
          <p:cNvGrpSpPr/>
          <p:nvPr/>
        </p:nvGrpSpPr>
        <p:grpSpPr>
          <a:xfrm>
            <a:off x="599440" y="2519790"/>
            <a:ext cx="5791200" cy="1745397"/>
            <a:chOff x="599440" y="2667000"/>
            <a:chExt cx="5791200" cy="1745397"/>
          </a:xfrm>
        </p:grpSpPr>
        <p:sp>
          <p:nvSpPr>
            <p:cNvPr id="17" name="TextBox 4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82A6904-3E67-42EE-BE1F-103CDBABB8FC}"/>
                </a:ext>
              </a:extLst>
            </p:cNvPr>
            <p:cNvSpPr txBox="1"/>
            <p:nvPr/>
          </p:nvSpPr>
          <p:spPr>
            <a:xfrm>
              <a:off x="599440" y="3581400"/>
              <a:ext cx="5791200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5400" b="1" i="0" u="none" strike="noStrike" kern="1200" cap="none" spc="600" normalizeH="0" baseline="0" noProof="0">
                  <a:ln>
                    <a:noFill/>
                  </a:ln>
                  <a:solidFill>
                    <a:srgbClr val="FD3B2A"/>
                  </a:solidFill>
                  <a:effectLst/>
                  <a:uLnTx/>
                  <a:uFillTx/>
                  <a:latin typeface="Aa小雪人 (非商业使用)" panose="02010600010101010101" pitchFamily="2" charset="-122"/>
                  <a:ea typeface="Aa小雪人 (非商业使用)" panose="02010600010101010101" pitchFamily="2" charset="-122"/>
                  <a:cs typeface="+mn-ea"/>
                  <a:sym typeface="字魂100号-方方先锋体" panose="00000500000000000000" pitchFamily="2" charset="-122"/>
                </a:rPr>
                <a:t>冬季保健养生</a:t>
              </a:r>
            </a:p>
          </p:txBody>
        </p:sp>
        <p:sp>
          <p:nvSpPr>
            <p:cNvPr id="20" name="TextBox 4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58A11D8-8D8B-4DB2-B7B4-C46F688510B9}"/>
                </a:ext>
              </a:extLst>
            </p:cNvPr>
            <p:cNvSpPr txBox="1"/>
            <p:nvPr/>
          </p:nvSpPr>
          <p:spPr>
            <a:xfrm>
              <a:off x="1717040" y="2667000"/>
              <a:ext cx="3556000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1" i="0" u="none" strike="noStrike" kern="1200" cap="none" spc="8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a小雪人 (非商业使用)" panose="02010600010101010101" pitchFamily="2" charset="-122"/>
                  <a:ea typeface="Aa小雪人 (非商业使用)" panose="02010600010101010101" pitchFamily="2" charset="-122"/>
                  <a:cs typeface="+mn-ea"/>
                  <a:sym typeface="字魂100号-方方先锋体" panose="00000500000000000000" pitchFamily="2" charset="-122"/>
                </a:rPr>
                <a:t>第四部分</a:t>
              </a:r>
              <a:endParaRPr kumimoji="0" lang="en-US" altLang="zh-CN" sz="4400" b="1" i="0" u="none" strike="noStrike" kern="1200" cap="none" spc="8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小雪人 (非商业使用)" panose="02010600010101010101" pitchFamily="2" charset="-122"/>
                <a:ea typeface="Aa小雪人 (非商业使用)" panose="02010600010101010101" pitchFamily="2" charset="-122"/>
                <a:cs typeface="+mn-ea"/>
                <a:sym typeface="字魂100号-方方先锋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6093593"/>
      </p:ext>
    </p:extLst>
  </p:cSld>
  <p:clrMapOvr>
    <a:masterClrMapping/>
  </p:clrMapOvr>
  <p:transition spd="slow" advClick="0" advTm="3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6EFD451-0ECF-4E7A-A250-E6CAEEF2E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985F9D9-622E-4CE6-8E71-D2AEA1AD42CC}"/>
              </a:ext>
            </a:extLst>
          </p:cNvPr>
          <p:cNvSpPr/>
          <p:nvPr/>
        </p:nvSpPr>
        <p:spPr>
          <a:xfrm>
            <a:off x="548640" y="609600"/>
            <a:ext cx="11094720" cy="56388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D7EE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9CDBD76-7084-44D9-B1E6-0DB79526CC13}"/>
              </a:ext>
            </a:extLst>
          </p:cNvPr>
          <p:cNvSpPr txBox="1"/>
          <p:nvPr/>
        </p:nvSpPr>
        <p:spPr>
          <a:xfrm>
            <a:off x="1045862" y="1625151"/>
            <a:ext cx="5842618" cy="967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食用补脾胃助消化的事物，如山药、茯苓、扁豆、莲子等； 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430DFC9-1193-4633-A0D8-D072AAD80C7B}"/>
              </a:ext>
            </a:extLst>
          </p:cNvPr>
          <p:cNvSpPr txBox="1"/>
          <p:nvPr/>
        </p:nvSpPr>
        <p:spPr>
          <a:xfrm>
            <a:off x="1045862" y="2945470"/>
            <a:ext cx="5842617" cy="967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多实用汤、羹、糕等，少食用煎、烤等的事物，以利于脾胃的消化吸收； 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13F4C18-C5A7-4863-8ED0-DCB4DB3AD2DA}"/>
              </a:ext>
            </a:extLst>
          </p:cNvPr>
          <p:cNvSpPr txBox="1"/>
          <p:nvPr/>
        </p:nvSpPr>
        <p:spPr>
          <a:xfrm>
            <a:off x="1045861" y="4289781"/>
            <a:ext cx="5842617" cy="967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注意食有节制，防止过饱伤及脾胃，让儿童保持旺盛的食欲。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CCC8C27-5413-44FF-8054-04F230A77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0409" y="1193491"/>
            <a:ext cx="4471018" cy="4471018"/>
          </a:xfrm>
          <a:prstGeom prst="rect">
            <a:avLst/>
          </a:prstGeom>
        </p:spPr>
      </p:pic>
      <p:pic>
        <p:nvPicPr>
          <p:cNvPr id="12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756900" y="12026900"/>
            <a:ext cx="317500" cy="2413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3531289195"/>
      </p:ext>
    </p:extLst>
  </p:cSld>
  <p:clrMapOvr>
    <a:masterClrMapping/>
  </p:clrMapOvr>
  <p:transition spd="slow" advClick="0" advTm="30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243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6EFD451-0ECF-4E7A-A250-E6CAEEF2E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985F9D9-622E-4CE6-8E71-D2AEA1AD42CC}"/>
              </a:ext>
            </a:extLst>
          </p:cNvPr>
          <p:cNvSpPr/>
          <p:nvPr/>
        </p:nvSpPr>
        <p:spPr>
          <a:xfrm>
            <a:off x="792480" y="609600"/>
            <a:ext cx="10576560" cy="56388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D7EE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F763A63-7516-4C22-A8AD-123FE1052113}"/>
              </a:ext>
            </a:extLst>
          </p:cNvPr>
          <p:cNvSpPr/>
          <p:nvPr/>
        </p:nvSpPr>
        <p:spPr>
          <a:xfrm>
            <a:off x="1781634" y="2516025"/>
            <a:ext cx="800219" cy="1774632"/>
          </a:xfrm>
          <a:prstGeom prst="rect">
            <a:avLst/>
          </a:prstGeom>
        </p:spPr>
        <p:txBody>
          <a:bodyPr vert="eaVert" wrap="square" lIns="91440" tIns="45720" rIns="91440" bIns="45720">
            <a:spAutoFit/>
          </a:bodyPr>
          <a:lstStyle/>
          <a:p>
            <a:pPr marL="0" marR="0" lvl="0" indent="0" algn="dist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30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字魂100号-方方先锋体" panose="00000500000000000000" pitchFamily="2" charset="-122"/>
              </a:rPr>
              <a:t>目录</a:t>
            </a:r>
            <a:endParaRPr kumimoji="0" sz="4000" b="1" i="0" u="none" strike="noStrike" kern="1200" cap="none" spc="30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sym typeface="字魂100号-方方先锋体" panose="00000500000000000000" pitchFamily="2" charset="-122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FD2E087-2935-4D30-A81B-A3CDB7BD052D}"/>
              </a:ext>
            </a:extLst>
          </p:cNvPr>
          <p:cNvGrpSpPr/>
          <p:nvPr/>
        </p:nvGrpSpPr>
        <p:grpSpPr>
          <a:xfrm>
            <a:off x="3007359" y="1864540"/>
            <a:ext cx="4041273" cy="540000"/>
            <a:chOff x="3007359" y="1864540"/>
            <a:chExt cx="4041273" cy="540000"/>
          </a:xfrm>
        </p:grpSpPr>
        <p:sp>
          <p:nvSpPr>
            <p:cNvPr id="9" name="文本框 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B6755AA-5390-4802-9A72-DD40BFC244A8}"/>
                </a:ext>
              </a:extLst>
            </p:cNvPr>
            <p:cNvSpPr txBox="1"/>
            <p:nvPr/>
          </p:nvSpPr>
          <p:spPr>
            <a:xfrm>
              <a:off x="3007359" y="1864540"/>
              <a:ext cx="720000" cy="540000"/>
            </a:xfrm>
            <a:prstGeom prst="rect">
              <a:avLst/>
            </a:prstGeom>
            <a:solidFill>
              <a:srgbClr val="FD3B2A"/>
            </a:solidFill>
            <a:ln>
              <a:noFill/>
            </a:ln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小雪人 (非商业使用)" panose="02010600010101010101" pitchFamily="2" charset="-122"/>
                  <a:ea typeface="Aa小雪人 (非商业使用)" panose="02010600010101010101" pitchFamily="2" charset="-122"/>
                  <a:cs typeface="+mn-ea"/>
                  <a:sym typeface="字魂100号-方方先锋体" panose="00000500000000000000" pitchFamily="2" charset="-122"/>
                </a:rPr>
                <a:t>01</a:t>
              </a:r>
            </a:p>
          </p:txBody>
        </p:sp>
        <p:sp>
          <p:nvSpPr>
            <p:cNvPr id="10" name="文本框 15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A75CFE1-1A23-41C5-B243-94EC0C57C447}"/>
                </a:ext>
              </a:extLst>
            </p:cNvPr>
            <p:cNvSpPr txBox="1"/>
            <p:nvPr/>
          </p:nvSpPr>
          <p:spPr>
            <a:xfrm>
              <a:off x="3808632" y="1872930"/>
              <a:ext cx="3240000" cy="523220"/>
            </a:xfrm>
            <a:prstGeom prst="rect">
              <a:avLst/>
            </a:prstGeom>
            <a:noFill/>
            <a:ln>
              <a:solidFill>
                <a:srgbClr val="FD3B2A"/>
              </a:solidFill>
            </a:ln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a小雪人 (非商业使用)" panose="02010600010101010101" pitchFamily="2" charset="-122"/>
                  <a:ea typeface="Aa小雪人 (非商业使用)" panose="02010600010101010101" pitchFamily="2" charset="-122"/>
                  <a:cs typeface="+mn-ea"/>
                  <a:sym typeface="字魂100号-方方先锋体" panose="00000500000000000000" pitchFamily="2" charset="-122"/>
                </a:rPr>
                <a:t>冻伤相关知识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F28E4CA-02DA-4780-B0E1-66B0D94683BF}"/>
              </a:ext>
            </a:extLst>
          </p:cNvPr>
          <p:cNvGrpSpPr/>
          <p:nvPr/>
        </p:nvGrpSpPr>
        <p:grpSpPr>
          <a:xfrm>
            <a:off x="3007359" y="2702088"/>
            <a:ext cx="4041273" cy="540000"/>
            <a:chOff x="3007359" y="2702088"/>
            <a:chExt cx="4041273" cy="540000"/>
          </a:xfrm>
        </p:grpSpPr>
        <p:sp>
          <p:nvSpPr>
            <p:cNvPr id="12" name="文本框 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3368983-4FFA-4BDB-AC96-D8511EF23CD6}"/>
                </a:ext>
              </a:extLst>
            </p:cNvPr>
            <p:cNvSpPr txBox="1"/>
            <p:nvPr/>
          </p:nvSpPr>
          <p:spPr>
            <a:xfrm>
              <a:off x="3007359" y="2702088"/>
              <a:ext cx="720000" cy="540000"/>
            </a:xfrm>
            <a:prstGeom prst="rect">
              <a:avLst/>
            </a:prstGeom>
            <a:solidFill>
              <a:srgbClr val="8FB1DF"/>
            </a:solidFill>
            <a:ln>
              <a:noFill/>
            </a:ln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小雪人 (非商业使用)" panose="02010600010101010101" pitchFamily="2" charset="-122"/>
                  <a:ea typeface="Aa小雪人 (非商业使用)" panose="02010600010101010101" pitchFamily="2" charset="-122"/>
                  <a:cs typeface="+mn-ea"/>
                  <a:sym typeface="字魂100号-方方先锋体" panose="00000500000000000000" pitchFamily="2" charset="-122"/>
                </a:rPr>
                <a:t>02</a:t>
              </a:r>
            </a:p>
          </p:txBody>
        </p:sp>
        <p:sp>
          <p:nvSpPr>
            <p:cNvPr id="13" name="文本框 15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FB24460-7135-42C9-888F-2F203520D09E}"/>
                </a:ext>
              </a:extLst>
            </p:cNvPr>
            <p:cNvSpPr txBox="1"/>
            <p:nvPr/>
          </p:nvSpPr>
          <p:spPr>
            <a:xfrm>
              <a:off x="3808632" y="2710478"/>
              <a:ext cx="3240000" cy="523220"/>
            </a:xfrm>
            <a:prstGeom prst="rect">
              <a:avLst/>
            </a:prstGeom>
            <a:noFill/>
            <a:ln>
              <a:solidFill>
                <a:srgbClr val="8FB1DF"/>
              </a:solidFill>
            </a:ln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a小雪人 (非商业使用)" panose="02010600010101010101" pitchFamily="2" charset="-122"/>
                  <a:ea typeface="Aa小雪人 (非商业使用)" panose="02010600010101010101" pitchFamily="2" charset="-122"/>
                  <a:cs typeface="+mn-ea"/>
                  <a:sym typeface="字魂100号-方方先锋体" panose="00000500000000000000" pitchFamily="2" charset="-122"/>
                </a:rPr>
                <a:t>人体防寒保暖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F9DE83F-9CFA-49C8-B50D-E36D82465A46}"/>
              </a:ext>
            </a:extLst>
          </p:cNvPr>
          <p:cNvGrpSpPr/>
          <p:nvPr/>
        </p:nvGrpSpPr>
        <p:grpSpPr>
          <a:xfrm>
            <a:off x="3007359" y="3539636"/>
            <a:ext cx="4041273" cy="540000"/>
            <a:chOff x="3007359" y="3539636"/>
            <a:chExt cx="4041273" cy="540000"/>
          </a:xfrm>
        </p:grpSpPr>
        <p:sp>
          <p:nvSpPr>
            <p:cNvPr id="15" name="文本框 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F3C4A4D-9AE6-4935-8606-6FA0820CBF37}"/>
                </a:ext>
              </a:extLst>
            </p:cNvPr>
            <p:cNvSpPr txBox="1"/>
            <p:nvPr/>
          </p:nvSpPr>
          <p:spPr>
            <a:xfrm>
              <a:off x="3007359" y="3539636"/>
              <a:ext cx="720000" cy="540000"/>
            </a:xfrm>
            <a:prstGeom prst="rect">
              <a:avLst/>
            </a:prstGeom>
            <a:solidFill>
              <a:srgbClr val="8FB1DF"/>
            </a:solidFill>
            <a:ln>
              <a:noFill/>
            </a:ln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小雪人 (非商业使用)" panose="02010600010101010101" pitchFamily="2" charset="-122"/>
                  <a:ea typeface="Aa小雪人 (非商业使用)" panose="02010600010101010101" pitchFamily="2" charset="-122"/>
                  <a:cs typeface="+mn-ea"/>
                  <a:sym typeface="字魂100号-方方先锋体" panose="00000500000000000000" pitchFamily="2" charset="-122"/>
                </a:rPr>
                <a:t>03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7C16A21-6783-41C5-ACAD-A12B87267535}"/>
                </a:ext>
              </a:extLst>
            </p:cNvPr>
            <p:cNvSpPr txBox="1"/>
            <p:nvPr/>
          </p:nvSpPr>
          <p:spPr>
            <a:xfrm>
              <a:off x="3808632" y="3548026"/>
              <a:ext cx="3240000" cy="523220"/>
            </a:xfrm>
            <a:prstGeom prst="rect">
              <a:avLst/>
            </a:prstGeom>
            <a:noFill/>
            <a:ln>
              <a:solidFill>
                <a:srgbClr val="8FB1DF"/>
              </a:solidFill>
            </a:ln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a小雪人 (非商业使用)" panose="02010600010101010101" pitchFamily="2" charset="-122"/>
                  <a:ea typeface="Aa小雪人 (非商业使用)" panose="02010600010101010101" pitchFamily="2" charset="-122"/>
                  <a:cs typeface="+mn-ea"/>
                  <a:sym typeface="字魂100号-方方先锋体" panose="00000500000000000000" pitchFamily="2" charset="-122"/>
                </a:rPr>
                <a:t>冰雪交通安全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E0C9959-B91E-4B9D-B732-FA48D3BF6F4C}"/>
              </a:ext>
            </a:extLst>
          </p:cNvPr>
          <p:cNvGrpSpPr/>
          <p:nvPr/>
        </p:nvGrpSpPr>
        <p:grpSpPr>
          <a:xfrm>
            <a:off x="3007359" y="4377183"/>
            <a:ext cx="4041273" cy="540000"/>
            <a:chOff x="3007359" y="4377183"/>
            <a:chExt cx="4041273" cy="540000"/>
          </a:xfrm>
        </p:grpSpPr>
        <p:sp>
          <p:nvSpPr>
            <p:cNvPr id="18" name="文本框 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BA870A7-32B0-4372-BF7E-329EFB0832F2}"/>
                </a:ext>
              </a:extLst>
            </p:cNvPr>
            <p:cNvSpPr txBox="1"/>
            <p:nvPr/>
          </p:nvSpPr>
          <p:spPr>
            <a:xfrm>
              <a:off x="3007359" y="4377183"/>
              <a:ext cx="720000" cy="540000"/>
            </a:xfrm>
            <a:prstGeom prst="rect">
              <a:avLst/>
            </a:prstGeom>
            <a:solidFill>
              <a:srgbClr val="FD3B2A"/>
            </a:solidFill>
            <a:ln>
              <a:noFill/>
            </a:ln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a小雪人 (非商业使用)" panose="02010600010101010101" pitchFamily="2" charset="-122"/>
                  <a:ea typeface="Aa小雪人 (非商业使用)" panose="02010600010101010101" pitchFamily="2" charset="-122"/>
                  <a:cs typeface="+mn-ea"/>
                  <a:sym typeface="字魂100号-方方先锋体" panose="00000500000000000000" pitchFamily="2" charset="-122"/>
                </a:rPr>
                <a:t>04</a:t>
              </a:r>
            </a:p>
          </p:txBody>
        </p:sp>
        <p:sp>
          <p:nvSpPr>
            <p:cNvPr id="19" name="文本框 15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DBCDCFF-0454-48B1-9312-A905EB7B84CA}"/>
                </a:ext>
              </a:extLst>
            </p:cNvPr>
            <p:cNvSpPr txBox="1"/>
            <p:nvPr/>
          </p:nvSpPr>
          <p:spPr>
            <a:xfrm>
              <a:off x="3808632" y="4385573"/>
              <a:ext cx="3240000" cy="523220"/>
            </a:xfrm>
            <a:prstGeom prst="rect">
              <a:avLst/>
            </a:prstGeom>
            <a:noFill/>
            <a:ln>
              <a:solidFill>
                <a:srgbClr val="FD3B2A"/>
              </a:solidFill>
            </a:ln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a小雪人 (非商业使用)" panose="02010600010101010101" pitchFamily="2" charset="-122"/>
                  <a:ea typeface="Aa小雪人 (非商业使用)" panose="02010600010101010101" pitchFamily="2" charset="-122"/>
                  <a:cs typeface="+mn-ea"/>
                  <a:sym typeface="字魂100号-方方先锋体" panose="00000500000000000000" pitchFamily="2" charset="-122"/>
                </a:rPr>
                <a:t>冬季保健养生</a:t>
              </a:r>
            </a:p>
          </p:txBody>
        </p:sp>
      </p:grpSp>
      <p:pic>
        <p:nvPicPr>
          <p:cNvPr id="21" name="图片 2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349CE34-A912-4ECE-BB64-8B5D6E04E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870" y="2795196"/>
            <a:ext cx="4252443" cy="389368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007359" y="986828"/>
            <a:ext cx="15193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FFFFFF"/>
                </a:solidFill>
              </a:rPr>
              <a:t>https://www.ypppt.com/</a:t>
            </a:r>
            <a:endParaRPr lang="zh-CN" alt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149872"/>
      </p:ext>
    </p:extLst>
  </p:cSld>
  <p:clrMapOvr>
    <a:masterClrMapping/>
  </p:clrMapOvr>
  <p:transition spd="slow" advClick="0" advTm="3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6EFD451-0ECF-4E7A-A250-E6CAEEF2E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985F9D9-622E-4CE6-8E71-D2AEA1AD42CC}"/>
              </a:ext>
            </a:extLst>
          </p:cNvPr>
          <p:cNvSpPr/>
          <p:nvPr/>
        </p:nvSpPr>
        <p:spPr>
          <a:xfrm>
            <a:off x="746760" y="1441768"/>
            <a:ext cx="7178040" cy="390144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D7EE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a小雪人 (非商业使用)" panose="02010600010101010101" pitchFamily="2" charset="-122"/>
              <a:ea typeface="Aa小雪人 (非商业使用)" panose="0201060001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44ECC83-CA50-442F-A63B-44F3BB86A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152400"/>
            <a:ext cx="6858000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CE3BD30-E4C8-42C6-91C8-389E9AE4BB8E}"/>
              </a:ext>
            </a:extLst>
          </p:cNvPr>
          <p:cNvGrpSpPr/>
          <p:nvPr/>
        </p:nvGrpSpPr>
        <p:grpSpPr>
          <a:xfrm>
            <a:off x="599440" y="2519790"/>
            <a:ext cx="5791200" cy="1745397"/>
            <a:chOff x="599440" y="2667000"/>
            <a:chExt cx="5791200" cy="1745397"/>
          </a:xfrm>
        </p:grpSpPr>
        <p:sp>
          <p:nvSpPr>
            <p:cNvPr id="17" name="TextBox 4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82A6904-3E67-42EE-BE1F-103CDBABB8FC}"/>
                </a:ext>
              </a:extLst>
            </p:cNvPr>
            <p:cNvSpPr txBox="1"/>
            <p:nvPr/>
          </p:nvSpPr>
          <p:spPr>
            <a:xfrm>
              <a:off x="599440" y="3581400"/>
              <a:ext cx="5791200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5400" b="1" i="0" u="none" strike="noStrike" kern="1200" cap="none" spc="600" normalizeH="0" baseline="0" noProof="0" dirty="0">
                  <a:ln>
                    <a:noFill/>
                  </a:ln>
                  <a:solidFill>
                    <a:srgbClr val="FD3B2A"/>
                  </a:solidFill>
                  <a:effectLst/>
                  <a:uLnTx/>
                  <a:uFillTx/>
                  <a:latin typeface="Aa小雪人 (非商业使用)" panose="02010600010101010101" pitchFamily="2" charset="-122"/>
                  <a:ea typeface="Aa小雪人 (非商业使用)" panose="02010600010101010101" pitchFamily="2" charset="-122"/>
                  <a:cs typeface="+mn-ea"/>
                  <a:sym typeface="字魂100号-方方先锋体" panose="00000500000000000000" pitchFamily="2" charset="-122"/>
                </a:rPr>
                <a:t>冻伤相关知识</a:t>
              </a:r>
            </a:p>
          </p:txBody>
        </p:sp>
        <p:sp>
          <p:nvSpPr>
            <p:cNvPr id="20" name="TextBox 4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58A11D8-8D8B-4DB2-B7B4-C46F688510B9}"/>
                </a:ext>
              </a:extLst>
            </p:cNvPr>
            <p:cNvSpPr txBox="1"/>
            <p:nvPr/>
          </p:nvSpPr>
          <p:spPr>
            <a:xfrm>
              <a:off x="1717040" y="2667000"/>
              <a:ext cx="3556000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1" i="0" u="none" strike="noStrike" kern="1200" cap="none" spc="800" normalizeH="0" baseline="0" noProof="0">
                  <a:ln>
                    <a:noFill/>
                  </a:ln>
                  <a:effectLst/>
                  <a:uLnTx/>
                  <a:uFillTx/>
                  <a:latin typeface="Aa小雪人 (非商业使用)" panose="02010600010101010101" pitchFamily="2" charset="-122"/>
                  <a:ea typeface="Aa小雪人 (非商业使用)" panose="02010600010101010101" pitchFamily="2" charset="-122"/>
                  <a:cs typeface="+mn-ea"/>
                  <a:sym typeface="字魂100号-方方先锋体" panose="00000500000000000000" pitchFamily="2" charset="-122"/>
                </a:rPr>
                <a:t>第一部分</a:t>
              </a:r>
              <a:endParaRPr kumimoji="0" lang="en-US" altLang="zh-CN" sz="4400" b="1" i="0" u="none" strike="noStrike" kern="1200" cap="none" spc="800" normalizeH="0" baseline="0" noProof="0">
                <a:ln>
                  <a:noFill/>
                </a:ln>
                <a:effectLst/>
                <a:uLnTx/>
                <a:uFillTx/>
                <a:latin typeface="Aa小雪人 (非商业使用)" panose="02010600010101010101" pitchFamily="2" charset="-122"/>
                <a:ea typeface="Aa小雪人 (非商业使用)" panose="02010600010101010101" pitchFamily="2" charset="-122"/>
                <a:cs typeface="+mn-ea"/>
                <a:sym typeface="字魂100号-方方先锋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6650145"/>
      </p:ext>
    </p:extLst>
  </p:cSld>
  <p:clrMapOvr>
    <a:masterClrMapping/>
  </p:clrMapOvr>
  <p:transition spd="slow" advClick="0" advTm="3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6EFD451-0ECF-4E7A-A250-E6CAEEF2E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985F9D9-622E-4CE6-8E71-D2AEA1AD42CC}"/>
              </a:ext>
            </a:extLst>
          </p:cNvPr>
          <p:cNvSpPr/>
          <p:nvPr/>
        </p:nvSpPr>
        <p:spPr>
          <a:xfrm>
            <a:off x="548640" y="609600"/>
            <a:ext cx="11094720" cy="56388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D7EE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362C582-F00F-40CD-930B-96EF0908BA8D}"/>
              </a:ext>
            </a:extLst>
          </p:cNvPr>
          <p:cNvSpPr txBox="1"/>
          <p:nvPr/>
        </p:nvSpPr>
        <p:spPr>
          <a:xfrm>
            <a:off x="6697500" y="2305616"/>
            <a:ext cx="6334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D3B2A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冻伤的成因</a:t>
            </a:r>
          </a:p>
        </p:txBody>
      </p:sp>
      <p:sp>
        <p:nvSpPr>
          <p:cNvPr id="17" name="左大括号 1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F12BB6B-C73B-4601-A206-1E0CB23C9BD7}"/>
              </a:ext>
            </a:extLst>
          </p:cNvPr>
          <p:cNvSpPr/>
          <p:nvPr/>
        </p:nvSpPr>
        <p:spPr>
          <a:xfrm flipH="1">
            <a:off x="6004769" y="1433146"/>
            <a:ext cx="381000" cy="3991708"/>
          </a:xfrm>
          <a:prstGeom prst="leftBrace">
            <a:avLst>
              <a:gd name="adj1" fmla="val 49872"/>
              <a:gd name="adj2" fmla="val 50000"/>
            </a:avLst>
          </a:prstGeom>
          <a:ln w="12700">
            <a:solidFill>
              <a:srgbClr val="F7BF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sym typeface="字魂100号-方方先锋体" panose="00000500000000000000" pitchFamily="2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8EBFD39-6E27-4C6C-A1D3-DD0DB02FD24B}"/>
              </a:ext>
            </a:extLst>
          </p:cNvPr>
          <p:cNvGrpSpPr/>
          <p:nvPr/>
        </p:nvGrpSpPr>
        <p:grpSpPr>
          <a:xfrm>
            <a:off x="1352203" y="1694371"/>
            <a:ext cx="4587534" cy="3469258"/>
            <a:chOff x="1352203" y="1816046"/>
            <a:chExt cx="4587534" cy="3469258"/>
          </a:xfrm>
        </p:grpSpPr>
        <p:grpSp>
          <p:nvGrpSpPr>
            <p:cNvPr id="2" name="组合 1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1F9859C8-DCC6-4A44-AA7D-8F562B6FADDD}"/>
                </a:ext>
              </a:extLst>
            </p:cNvPr>
            <p:cNvGrpSpPr/>
            <p:nvPr/>
          </p:nvGrpSpPr>
          <p:grpSpPr>
            <a:xfrm>
              <a:off x="1373233" y="1816046"/>
              <a:ext cx="3707398" cy="523220"/>
              <a:chOff x="1352204" y="1468639"/>
              <a:chExt cx="3707398" cy="523220"/>
            </a:xfrm>
          </p:grpSpPr>
          <p:sp>
            <p:nvSpPr>
              <p:cNvPr id="20" name="文本框 19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513B7A7-D25A-4681-9969-7704C8A4901E}"/>
                  </a:ext>
                </a:extLst>
              </p:cNvPr>
              <p:cNvSpPr txBox="1"/>
              <p:nvPr/>
            </p:nvSpPr>
            <p:spPr>
              <a:xfrm>
                <a:off x="1352204" y="1468639"/>
                <a:ext cx="17041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D3B2A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字魂100号-方方先锋体" panose="00000500000000000000" pitchFamily="2" charset="-122"/>
                  </a:rPr>
                  <a:t>主要原因</a:t>
                </a: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D308D97-C8D2-455A-8044-FE8015D123E4}"/>
                  </a:ext>
                </a:extLst>
              </p:cNvPr>
              <p:cNvSpPr txBox="1"/>
              <p:nvPr/>
            </p:nvSpPr>
            <p:spPr>
              <a:xfrm>
                <a:off x="3443364" y="1511141"/>
                <a:ext cx="16162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字魂100号-方方先锋体" panose="00000500000000000000" pitchFamily="2" charset="-122"/>
                  </a:rPr>
                  <a:t>低温寒冷</a:t>
                </a:r>
              </a:p>
            </p:txBody>
          </p:sp>
        </p:grpSp>
        <p:sp>
          <p:nvSpPr>
            <p:cNvPr id="23" name="文本框 22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6F34BD7-F183-4FC0-BCC3-BB97AC563742}"/>
                </a:ext>
              </a:extLst>
            </p:cNvPr>
            <p:cNvSpPr txBox="1"/>
            <p:nvPr/>
          </p:nvSpPr>
          <p:spPr>
            <a:xfrm>
              <a:off x="1352204" y="3412175"/>
              <a:ext cx="45875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字魂100号-方方先锋体" panose="00000500000000000000" pitchFamily="2" charset="-122"/>
                </a:rPr>
                <a:t>潮湿、刮风穿衣过少、长时间静止不动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5E8CC6F-ADC4-4F74-8C88-04CA14FDBC71}"/>
                </a:ext>
              </a:extLst>
            </p:cNvPr>
            <p:cNvSpPr txBox="1"/>
            <p:nvPr/>
          </p:nvSpPr>
          <p:spPr>
            <a:xfrm>
              <a:off x="1352203" y="4885194"/>
              <a:ext cx="45875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字魂100号-方方先锋体" panose="00000500000000000000" pitchFamily="2" charset="-122"/>
                </a:rPr>
                <a:t>疲劳、醉酒  饥饿、失血  营养不良</a:t>
              </a: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E57A9A2-821C-4554-B8D4-6AD0ED0D6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2268" y="1935366"/>
            <a:ext cx="4733608" cy="473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16910"/>
      </p:ext>
    </p:extLst>
  </p:cSld>
  <p:clrMapOvr>
    <a:masterClrMapping/>
  </p:clrMapOvr>
  <p:transition spd="slow" advClick="0" advTm="30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6EFD451-0ECF-4E7A-A250-E6CAEEF2E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985F9D9-622E-4CE6-8E71-D2AEA1AD42CC}"/>
              </a:ext>
            </a:extLst>
          </p:cNvPr>
          <p:cNvSpPr/>
          <p:nvPr/>
        </p:nvSpPr>
        <p:spPr>
          <a:xfrm>
            <a:off x="548640" y="609600"/>
            <a:ext cx="11094720" cy="56388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D7EE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991EA83-87B1-45F8-8EDA-456FA88D2434}"/>
              </a:ext>
            </a:extLst>
          </p:cNvPr>
          <p:cNvSpPr txBox="1"/>
          <p:nvPr/>
        </p:nvSpPr>
        <p:spPr>
          <a:xfrm>
            <a:off x="4410619" y="1069212"/>
            <a:ext cx="3370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D3B2A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最常见的冻伤部位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194C673-346B-42FB-A830-92E16D44D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9646" y="2802322"/>
            <a:ext cx="1291389" cy="2103120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8B4D265-79CF-4599-B079-434CE42DF3A5}"/>
              </a:ext>
            </a:extLst>
          </p:cNvPr>
          <p:cNvGrpSpPr/>
          <p:nvPr/>
        </p:nvGrpSpPr>
        <p:grpSpPr>
          <a:xfrm>
            <a:off x="3013508" y="3348487"/>
            <a:ext cx="1014076" cy="1094047"/>
            <a:chOff x="3150668" y="3149214"/>
            <a:chExt cx="1014076" cy="1094047"/>
          </a:xfrm>
        </p:grpSpPr>
        <p:sp>
          <p:nvSpPr>
            <p:cNvPr id="16" name="文本框 15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3C31D44-DC49-4871-905A-0E62A3CFE68A}"/>
                </a:ext>
              </a:extLst>
            </p:cNvPr>
            <p:cNvSpPr txBox="1"/>
            <p:nvPr/>
          </p:nvSpPr>
          <p:spPr>
            <a:xfrm>
              <a:off x="3150669" y="3149214"/>
              <a:ext cx="1014075" cy="505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字魂100号-方方先锋体" panose="00000500000000000000" pitchFamily="2" charset="-122"/>
                </a:rPr>
                <a:t>手指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7EE036DA-BA3A-4043-9301-9658E1AC96A2}"/>
                </a:ext>
              </a:extLst>
            </p:cNvPr>
            <p:cNvSpPr txBox="1"/>
            <p:nvPr/>
          </p:nvSpPr>
          <p:spPr>
            <a:xfrm>
              <a:off x="3150668" y="3737866"/>
              <a:ext cx="917346" cy="505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字魂100号-方方先锋体" panose="00000500000000000000" pitchFamily="2" charset="-122"/>
                </a:rPr>
                <a:t>手背</a:t>
              </a: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9E15F27-1753-4915-9664-B60D672FE5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9021" y="2843950"/>
            <a:ext cx="1554480" cy="2103120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819F7EF-2481-479B-A752-6609A7356348}"/>
              </a:ext>
            </a:extLst>
          </p:cNvPr>
          <p:cNvGrpSpPr/>
          <p:nvPr/>
        </p:nvGrpSpPr>
        <p:grpSpPr>
          <a:xfrm>
            <a:off x="6403467" y="3348487"/>
            <a:ext cx="917347" cy="1094047"/>
            <a:chOff x="6540627" y="3149214"/>
            <a:chExt cx="917347" cy="1094047"/>
          </a:xfrm>
        </p:grpSpPr>
        <p:sp>
          <p:nvSpPr>
            <p:cNvPr id="21" name="文本框 20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2AF2479-0942-4F2F-9BE5-FBC05E6D5B39}"/>
                </a:ext>
              </a:extLst>
            </p:cNvPr>
            <p:cNvSpPr txBox="1"/>
            <p:nvPr/>
          </p:nvSpPr>
          <p:spPr>
            <a:xfrm>
              <a:off x="6540628" y="3149214"/>
              <a:ext cx="917346" cy="505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字魂100号-方方先锋体" panose="00000500000000000000" pitchFamily="2" charset="-122"/>
                </a:rPr>
                <a:t>足趾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E5F6C8CC-A998-4D0A-BB18-305ED51FE3B5}"/>
                </a:ext>
              </a:extLst>
            </p:cNvPr>
            <p:cNvSpPr txBox="1"/>
            <p:nvPr/>
          </p:nvSpPr>
          <p:spPr>
            <a:xfrm>
              <a:off x="6540627" y="3737866"/>
              <a:ext cx="917346" cy="505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字魂100号-方方先锋体" panose="00000500000000000000" pitchFamily="2" charset="-122"/>
                </a:rPr>
                <a:t>足跟</a:t>
              </a:r>
            </a:p>
          </p:txBody>
        </p:sp>
      </p:grpSp>
      <p:pic>
        <p:nvPicPr>
          <p:cNvPr id="26" name="图片 2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B3D4892-2C3C-481A-AF91-B24F03FD12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8968" y="3002141"/>
            <a:ext cx="1296044" cy="1786737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D81B8A9-5C04-48B9-A77A-A9A360901CA6}"/>
              </a:ext>
            </a:extLst>
          </p:cNvPr>
          <p:cNvGrpSpPr/>
          <p:nvPr/>
        </p:nvGrpSpPr>
        <p:grpSpPr>
          <a:xfrm>
            <a:off x="9770509" y="2971615"/>
            <a:ext cx="984955" cy="1603950"/>
            <a:chOff x="9907669" y="2781289"/>
            <a:chExt cx="984955" cy="1603950"/>
          </a:xfrm>
        </p:grpSpPr>
        <p:sp>
          <p:nvSpPr>
            <p:cNvPr id="27" name="文本框 26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0414A32D-1463-4422-9C29-8E0DC99FE0DD}"/>
                </a:ext>
              </a:extLst>
            </p:cNvPr>
            <p:cNvSpPr txBox="1"/>
            <p:nvPr/>
          </p:nvSpPr>
          <p:spPr>
            <a:xfrm>
              <a:off x="9907669" y="2781289"/>
              <a:ext cx="917346" cy="505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字魂100号-方方先锋体" panose="00000500000000000000" pitchFamily="2" charset="-122"/>
                </a:rPr>
                <a:t>耳廓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1AAE4D1-FA31-469A-B105-7E05E2A1BFB3}"/>
                </a:ext>
              </a:extLst>
            </p:cNvPr>
            <p:cNvSpPr txBox="1"/>
            <p:nvPr/>
          </p:nvSpPr>
          <p:spPr>
            <a:xfrm>
              <a:off x="9907669" y="3330567"/>
              <a:ext cx="917346" cy="505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字魂100号-方方先锋体" panose="00000500000000000000" pitchFamily="2" charset="-122"/>
                </a:rPr>
                <a:t>鼻尖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C4DC06D-0391-498F-B5A3-C5D2BC723ACE}"/>
                </a:ext>
              </a:extLst>
            </p:cNvPr>
            <p:cNvSpPr txBox="1"/>
            <p:nvPr/>
          </p:nvSpPr>
          <p:spPr>
            <a:xfrm>
              <a:off x="9907669" y="3879844"/>
              <a:ext cx="984955" cy="505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字魂100号-方方先锋体" panose="00000500000000000000" pitchFamily="2" charset="-122"/>
                </a:rPr>
                <a:t>面颊部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4324203"/>
      </p:ext>
    </p:extLst>
  </p:cSld>
  <p:clrMapOvr>
    <a:masterClrMapping/>
  </p:clrMapOvr>
  <p:transition spd="slow" advClick="0" advTm="30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6EFD451-0ECF-4E7A-A250-E6CAEEF2E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985F9D9-622E-4CE6-8E71-D2AEA1AD42CC}"/>
              </a:ext>
            </a:extLst>
          </p:cNvPr>
          <p:cNvSpPr/>
          <p:nvPr/>
        </p:nvSpPr>
        <p:spPr>
          <a:xfrm>
            <a:off x="548640" y="609600"/>
            <a:ext cx="11094720" cy="56388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D7EE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41263504-C4C5-46C4-9E41-973249B4B488}"/>
              </a:ext>
            </a:extLst>
          </p:cNvPr>
          <p:cNvSpPr txBox="1"/>
          <p:nvPr/>
        </p:nvSpPr>
        <p:spPr>
          <a:xfrm>
            <a:off x="4784386" y="1114292"/>
            <a:ext cx="2623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D3B2A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冻伤预防治疗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5BBE0A2-7F69-4B4F-B6CA-FA1140088F4F}"/>
              </a:ext>
            </a:extLst>
          </p:cNvPr>
          <p:cNvSpPr txBox="1"/>
          <p:nvPr/>
        </p:nvSpPr>
        <p:spPr>
          <a:xfrm>
            <a:off x="1727759" y="2549723"/>
            <a:ext cx="2426706" cy="505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一、体育锻炼法 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CD1259C9-789D-4F3C-8BFA-81641C994C71}"/>
              </a:ext>
            </a:extLst>
          </p:cNvPr>
          <p:cNvSpPr txBox="1"/>
          <p:nvPr/>
        </p:nvSpPr>
        <p:spPr>
          <a:xfrm>
            <a:off x="4875914" y="2549723"/>
            <a:ext cx="2426706" cy="505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二、温差水泡法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69DFC77-54AA-452F-8979-51C826D92BC4}"/>
              </a:ext>
            </a:extLst>
          </p:cNvPr>
          <p:cNvSpPr txBox="1"/>
          <p:nvPr/>
        </p:nvSpPr>
        <p:spPr>
          <a:xfrm>
            <a:off x="8024068" y="2549723"/>
            <a:ext cx="2426706" cy="505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三、服、擦药物法 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41BC832-82D5-45E9-9E1E-CBDB5C47E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852" y="3086160"/>
            <a:ext cx="2636520" cy="263652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D06B79C-B75D-4DDD-8311-FAF99B7A47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562" y="3326743"/>
            <a:ext cx="2155355" cy="215535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3B0B94D-8682-49D7-B784-5EE3883335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761" y="2871760"/>
            <a:ext cx="3065320" cy="306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21945"/>
      </p:ext>
    </p:extLst>
  </p:cSld>
  <p:clrMapOvr>
    <a:masterClrMapping/>
  </p:clrMapOvr>
  <p:transition spd="slow" advClick="0" advTm="30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6EFD451-0ECF-4E7A-A250-E6CAEEF2E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985F9D9-622E-4CE6-8E71-D2AEA1AD42CC}"/>
              </a:ext>
            </a:extLst>
          </p:cNvPr>
          <p:cNvSpPr/>
          <p:nvPr/>
        </p:nvSpPr>
        <p:spPr>
          <a:xfrm>
            <a:off x="548640" y="609600"/>
            <a:ext cx="11094720" cy="56388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D7EE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293BB1E-A599-4C64-8EFA-4515AD4DA29D}"/>
              </a:ext>
            </a:extLst>
          </p:cNvPr>
          <p:cNvSpPr txBox="1"/>
          <p:nvPr/>
        </p:nvSpPr>
        <p:spPr>
          <a:xfrm>
            <a:off x="6096000" y="1811669"/>
            <a:ext cx="432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D3B2A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冬季室外防止冻伤措施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2B077564-AE8F-41ED-A9D6-E7A71E35D185}"/>
              </a:ext>
            </a:extLst>
          </p:cNvPr>
          <p:cNvSpPr txBox="1"/>
          <p:nvPr/>
        </p:nvSpPr>
        <p:spPr>
          <a:xfrm>
            <a:off x="6096000" y="2579156"/>
            <a:ext cx="4932679" cy="279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(1)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正确使用劳保品。</a:t>
            </a:r>
            <a:b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</a:b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(2)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注意观察皮肤，常活动。</a:t>
            </a:r>
            <a:b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</a:b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(3)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裸手不要接触金属物体。</a:t>
            </a:r>
            <a:b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</a:b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(4)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加强关节保暖防护。</a:t>
            </a:r>
            <a:b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</a:b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(5)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临时休息处保温措施达标。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B41F9789-E36F-42C7-8669-6C9843855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381" y="1379759"/>
            <a:ext cx="3611878" cy="437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34161"/>
      </p:ext>
    </p:extLst>
  </p:cSld>
  <p:clrMapOvr>
    <a:masterClrMapping/>
  </p:clrMapOvr>
  <p:transition spd="slow" advClick="0" advTm="30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6EFD451-0ECF-4E7A-A250-E6CAEEF2E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985F9D9-622E-4CE6-8E71-D2AEA1AD42CC}"/>
              </a:ext>
            </a:extLst>
          </p:cNvPr>
          <p:cNvSpPr/>
          <p:nvPr/>
        </p:nvSpPr>
        <p:spPr>
          <a:xfrm>
            <a:off x="746760" y="1441768"/>
            <a:ext cx="7178040" cy="390144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D7EE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小雪人 (非商业使用)" panose="02010600010101010101" pitchFamily="2" charset="-122"/>
              <a:ea typeface="Aa小雪人 (非商业使用)" panose="02010600010101010101" pitchFamily="2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44ECC83-CA50-442F-A63B-44F3BB86A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152400"/>
            <a:ext cx="6858000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ACE3BD30-E4C8-42C6-91C8-389E9AE4BB8E}"/>
              </a:ext>
            </a:extLst>
          </p:cNvPr>
          <p:cNvGrpSpPr/>
          <p:nvPr/>
        </p:nvGrpSpPr>
        <p:grpSpPr>
          <a:xfrm>
            <a:off x="599440" y="2519790"/>
            <a:ext cx="5791200" cy="1745397"/>
            <a:chOff x="599440" y="2667000"/>
            <a:chExt cx="5791200" cy="1745397"/>
          </a:xfrm>
        </p:grpSpPr>
        <p:sp>
          <p:nvSpPr>
            <p:cNvPr id="17" name="TextBox 4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382A6904-3E67-42EE-BE1F-103CDBABB8FC}"/>
                </a:ext>
              </a:extLst>
            </p:cNvPr>
            <p:cNvSpPr txBox="1"/>
            <p:nvPr/>
          </p:nvSpPr>
          <p:spPr>
            <a:xfrm>
              <a:off x="599440" y="3581400"/>
              <a:ext cx="5791200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5400" b="1" i="0" u="none" strike="noStrike" kern="1200" cap="none" spc="600" normalizeH="0" baseline="0" noProof="0" dirty="0">
                  <a:ln>
                    <a:noFill/>
                  </a:ln>
                  <a:solidFill>
                    <a:srgbClr val="FD3B2A"/>
                  </a:solidFill>
                  <a:effectLst/>
                  <a:uLnTx/>
                  <a:uFillTx/>
                  <a:latin typeface="Aa小雪人 (非商业使用)" panose="02010600010101010101" pitchFamily="2" charset="-122"/>
                  <a:ea typeface="Aa小雪人 (非商业使用)" panose="02010600010101010101" pitchFamily="2" charset="-122"/>
                  <a:cs typeface="+mn-ea"/>
                  <a:sym typeface="字魂100号-方方先锋体" panose="00000500000000000000" pitchFamily="2" charset="-122"/>
                </a:rPr>
                <a:t>人体防寒保暖</a:t>
              </a:r>
            </a:p>
          </p:txBody>
        </p:sp>
        <p:sp>
          <p:nvSpPr>
            <p:cNvPr id="20" name="TextBox 48">
              <a:extLst>
                <a:ext uri="{FF2B5EF4-FFF2-40B4-BE49-F238E27FC236}">
  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58A11D8-8D8B-4DB2-B7B4-C46F688510B9}"/>
                </a:ext>
              </a:extLst>
            </p:cNvPr>
            <p:cNvSpPr txBox="1"/>
            <p:nvPr/>
          </p:nvSpPr>
          <p:spPr>
            <a:xfrm>
              <a:off x="1717040" y="2667000"/>
              <a:ext cx="3556000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1" i="0" u="none" strike="noStrike" kern="1200" cap="none" spc="80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a小雪人 (非商业使用)" panose="02010600010101010101" pitchFamily="2" charset="-122"/>
                  <a:ea typeface="Aa小雪人 (非商业使用)" panose="02010600010101010101" pitchFamily="2" charset="-122"/>
                  <a:cs typeface="+mn-ea"/>
                  <a:sym typeface="字魂100号-方方先锋体" panose="00000500000000000000" pitchFamily="2" charset="-122"/>
                </a:rPr>
                <a:t>第二部分</a:t>
              </a:r>
              <a:endParaRPr kumimoji="0" lang="en-US" altLang="zh-CN" sz="4400" b="1" i="0" u="none" strike="noStrike" kern="1200" cap="none" spc="8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小雪人 (非商业使用)" panose="02010600010101010101" pitchFamily="2" charset="-122"/>
                <a:ea typeface="Aa小雪人 (非商业使用)" panose="02010600010101010101" pitchFamily="2" charset="-122"/>
                <a:cs typeface="+mn-ea"/>
                <a:sym typeface="字魂100号-方方先锋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2900623"/>
      </p:ext>
    </p:extLst>
  </p:cSld>
  <p:clrMapOvr>
    <a:masterClrMapping/>
  </p:clrMapOvr>
  <p:transition spd="slow" advClick="0" advTm="3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6EFD451-0ECF-4E7A-A250-E6CAEEF2E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D985F9D9-622E-4CE6-8E71-D2AEA1AD42CC}"/>
              </a:ext>
            </a:extLst>
          </p:cNvPr>
          <p:cNvSpPr/>
          <p:nvPr/>
        </p:nvSpPr>
        <p:spPr>
          <a:xfrm>
            <a:off x="548640" y="609600"/>
            <a:ext cx="11094720" cy="56388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D7EE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5CB03475-14D9-4875-8247-8A05D4191CC2}"/>
              </a:ext>
            </a:extLst>
          </p:cNvPr>
          <p:cNvSpPr txBox="1"/>
          <p:nvPr/>
        </p:nvSpPr>
        <p:spPr>
          <a:xfrm>
            <a:off x="4036256" y="1446551"/>
            <a:ext cx="4119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D3B2A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冻伤急救注意事项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FBCD6AA8-67D8-4D8F-AD8E-E30B03726BCB}"/>
              </a:ext>
            </a:extLst>
          </p:cNvPr>
          <p:cNvSpPr txBox="1"/>
          <p:nvPr/>
        </p:nvSpPr>
        <p:spPr>
          <a:xfrm>
            <a:off x="1180661" y="2267477"/>
            <a:ext cx="9830678" cy="3275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1.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对局部冻伤的急救要领是一点一点地、慢慢地用与体温一样的温水浸泡患部使之升温。如果仅仅是手冻伤，可以把手放在自己的腋下升温。然后用干净纱布包裹患部，并去医院治疗。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2.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全身冻伤，体温降到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20℃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以下就很危险。此时一定不要睡觉，强打精神并振作活动的很重要的。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3.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0号-方方先锋体" panose="00000500000000000000" pitchFamily="2" charset="-122"/>
              </a:rPr>
              <a:t>当全身冻伤者出现脉搏、呼吸变慢的话，就要保证呼吸道畅通，并进行人工呼吸和心脏按摩。要渐渐使身体恢复温度，然后速去医院。</a:t>
            </a:r>
          </a:p>
        </p:txBody>
      </p:sp>
    </p:spTree>
    <p:extLst>
      <p:ext uri="{BB962C8B-B14F-4D97-AF65-F5344CB8AC3E}">
        <p14:creationId xmlns:p14="http://schemas.microsoft.com/office/powerpoint/2010/main" val="386605052"/>
      </p:ext>
    </p:extLst>
  </p:cSld>
  <p:clrMapOvr>
    <a:masterClrMapping/>
  </p:clrMapOvr>
  <p:transition spd="slow" advClick="0" advTm="30">
    <p:randomBar dir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874</Words>
  <Application>Microsoft Office PowerPoint</Application>
  <PresentationFormat>宽屏</PresentationFormat>
  <Paragraphs>80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Aa小雪人 (非商业使用)</vt:lpstr>
      <vt:lpstr>Meiryo</vt:lpstr>
      <vt:lpstr>等线</vt:lpstr>
      <vt:lpstr>思源黑体 CN Bold</vt:lpstr>
      <vt:lpstr>思源黑体 CN Light</vt:lpstr>
      <vt:lpstr>宋体</vt:lpstr>
      <vt:lpstr>微软雅黑</vt:lpstr>
      <vt:lpstr>字魂100号-方方先锋体</vt:lpstr>
      <vt:lpstr>Arial</vt:lpstr>
      <vt:lpstr>Calibri</vt:lpstr>
      <vt:lpstr>Calibri Light</vt:lpstr>
      <vt:lpstr>Wingdings</vt:lpstr>
      <vt:lpstr>第一PPT模板网-WWW.1PPT.COM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kan</cp:lastModifiedBy>
  <cp:revision>4</cp:revision>
  <cp:lastPrinted>2022-10-13T22:45:35Z</cp:lastPrinted>
  <dcterms:created xsi:type="dcterms:W3CDTF">2022-10-13T22:45:35Z</dcterms:created>
  <dcterms:modified xsi:type="dcterms:W3CDTF">2023-03-29T06:40:43Z</dcterms:modified>
</cp:coreProperties>
</file>