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notesSlides/notesSlide3.xml" ContentType="application/vnd.openxmlformats-officedocument.presentationml.notesSlide+xml"/>
  <Override PartName="/ppt/tags/tag6.xml" ContentType="application/vnd.openxmlformats-officedocument.presentationml.tags+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ags/tag7.xml" ContentType="application/vnd.openxmlformats-officedocument.presentationml.tags+xml"/>
  <Override PartName="/ppt/tags/tag8.xml" ContentType="application/vnd.openxmlformats-officedocument.presentationml.tags+xml"/>
  <Override PartName="/ppt/notesSlides/notesSlide5.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notesSlides/notesSlide6.xml" ContentType="application/vnd.openxmlformats-officedocument.presentationml.notesSlide+xml"/>
  <Override PartName="/ppt/tags/tag15.xml" ContentType="application/vnd.openxmlformats-officedocument.presentationml.tags+xml"/>
  <Override PartName="/ppt/tags/tag16.xml" ContentType="application/vnd.openxmlformats-officedocument.presentationml.tags+xml"/>
  <Override PartName="/ppt/notesSlides/notesSlide7.xml" ContentType="application/vnd.openxmlformats-officedocument.presentationml.notesSlide+xml"/>
  <Override PartName="/ppt/tags/tag17.xml" ContentType="application/vnd.openxmlformats-officedocument.presentationml.tags+xml"/>
  <Override PartName="/ppt/tags/tag18.xml" ContentType="application/vnd.openxmlformats-officedocument.presentationml.tags+xml"/>
  <Override PartName="/ppt/notesSlides/notesSlide8.xml" ContentType="application/vnd.openxmlformats-officedocument.presentationml.notesSlide+xml"/>
  <Override PartName="/ppt/tags/tag19.xml" ContentType="application/vnd.openxmlformats-officedocument.presentationml.tags+xml"/>
  <Override PartName="/ppt/tags/tag20.xml" ContentType="application/vnd.openxmlformats-officedocument.presentationml.tags+xml"/>
  <Override PartName="/ppt/notesSlides/notesSlide9.xml" ContentType="application/vnd.openxmlformats-officedocument.presentationml.notesSlide+xml"/>
  <Override PartName="/ppt/tags/tag21.xml" ContentType="application/vnd.openxmlformats-officedocument.presentationml.tags+xml"/>
  <Override PartName="/ppt/tags/tag22.xml" ContentType="application/vnd.openxmlformats-officedocument.presentationml.tags+xml"/>
  <Override PartName="/ppt/notesSlides/notesSlide10.xml" ContentType="application/vnd.openxmlformats-officedocument.presentationml.notesSlide+xml"/>
  <Override PartName="/ppt/tags/tag23.xml" ContentType="application/vnd.openxmlformats-officedocument.presentationml.tags+xml"/>
  <Override PartName="/ppt/tags/tag24.xml" ContentType="application/vnd.openxmlformats-officedocument.presentationml.tags+xml"/>
  <Override PartName="/ppt/notesSlides/notesSlide11.xml" ContentType="application/vnd.openxmlformats-officedocument.presentationml.notesSlide+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notesSlides/notesSlide12.xml" ContentType="application/vnd.openxmlformats-officedocument.presentationml.notesSlide+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omments/comment1.xml" ContentType="application/vnd.openxmlformats-officedocument.presentationml.comments+xml"/>
  <Override PartName="/ppt/tags/tag31.xml" ContentType="application/vnd.openxmlformats-officedocument.presentationml.tags+xml"/>
  <Override PartName="/ppt/tags/tag32.xml" ContentType="application/vnd.openxmlformats-officedocument.presentationml.tags+xml"/>
  <Override PartName="/ppt/notesSlides/notesSlide15.xml" ContentType="application/vnd.openxmlformats-officedocument.presentationml.notesSlide+xml"/>
  <Override PartName="/ppt/tags/tag33.xml" ContentType="application/vnd.openxmlformats-officedocument.presentationml.tags+xml"/>
  <Override PartName="/ppt/notesSlides/notesSlide16.xml" ContentType="application/vnd.openxmlformats-officedocument.presentationml.notesSlide+xml"/>
  <Override PartName="/ppt/tags/tag34.xml" ContentType="application/vnd.openxmlformats-officedocument.presentationml.tags+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0" r:id="rId2"/>
  </p:sldMasterIdLst>
  <p:notesMasterIdLst>
    <p:notesMasterId r:id="rId22"/>
  </p:notesMasterIdLst>
  <p:handoutMasterIdLst>
    <p:handoutMasterId r:id="rId23"/>
  </p:handoutMasterIdLst>
  <p:sldIdLst>
    <p:sldId id="314" r:id="rId3"/>
    <p:sldId id="294" r:id="rId4"/>
    <p:sldId id="296" r:id="rId5"/>
    <p:sldId id="302" r:id="rId6"/>
    <p:sldId id="297" r:id="rId7"/>
    <p:sldId id="303" r:id="rId8"/>
    <p:sldId id="298" r:id="rId9"/>
    <p:sldId id="257" r:id="rId10"/>
    <p:sldId id="299" r:id="rId11"/>
    <p:sldId id="271" r:id="rId12"/>
    <p:sldId id="300" r:id="rId13"/>
    <p:sldId id="266" r:id="rId14"/>
    <p:sldId id="305" r:id="rId15"/>
    <p:sldId id="306" r:id="rId16"/>
    <p:sldId id="301" r:id="rId17"/>
    <p:sldId id="310" r:id="rId18"/>
    <p:sldId id="309" r:id="rId19"/>
    <p:sldId id="313" r:id="rId20"/>
    <p:sldId id="315" r:id="rId21"/>
  </p:sldIdLst>
  <p:sldSz cx="12192000" cy="6858000"/>
  <p:notesSz cx="6858000" cy="9144000"/>
  <p:custDataLst>
    <p:tags r:id="rId24"/>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177">
          <p15:clr>
            <a:srgbClr val="A4A3A4"/>
          </p15:clr>
        </p15:guide>
        <p15:guide id="2" pos="7446">
          <p15:clr>
            <a:srgbClr val="A4A3A4"/>
          </p15:clr>
        </p15:guide>
        <p15:guide id="3" orient="horz" pos="4042">
          <p15:clr>
            <a:srgbClr val="A4A3A4"/>
          </p15:clr>
        </p15:guide>
        <p15:guide id="4" orient="horz" pos="232">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beila" initials="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F7F6"/>
    <a:srgbClr val="A50705"/>
    <a:srgbClr val="BF5150"/>
    <a:srgbClr val="FCF6E6"/>
    <a:srgbClr val="DAD6CB"/>
    <a:srgbClr val="9BBB5A"/>
    <a:srgbClr val="252525"/>
    <a:srgbClr val="5A060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132" autoAdjust="0"/>
    <p:restoredTop sz="96314" autoAdjust="0"/>
  </p:normalViewPr>
  <p:slideViewPr>
    <p:cSldViewPr snapToGrid="0" showGuides="1">
      <p:cViewPr varScale="1">
        <p:scale>
          <a:sx n="108" d="100"/>
          <a:sy n="108" d="100"/>
        </p:scale>
        <p:origin x="648" y="114"/>
      </p:cViewPr>
      <p:guideLst>
        <p:guide pos="177"/>
        <p:guide pos="7446"/>
        <p:guide orient="horz" pos="4042"/>
        <p:guide orient="horz" pos="232"/>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gs" Target="tags/tag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handoutMaster" Target="handoutMasters/handoutMaster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列1</c:v>
                </c:pt>
              </c:strCache>
            </c:strRef>
          </c:tx>
          <c:explosion val="3"/>
          <c:dPt>
            <c:idx val="0"/>
            <c:bubble3D val="0"/>
            <c:spPr>
              <a:solidFill>
                <a:schemeClr val="bg2">
                  <a:lumMod val="50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1-26AA-46EF-8E07-16C77FD2F2A6}"/>
              </c:ext>
            </c:extLst>
          </c:dPt>
          <c:dPt>
            <c:idx val="1"/>
            <c:bubble3D val="0"/>
            <c:spPr>
              <a:solidFill>
                <a:srgbClr val="BF5150"/>
              </a:solidFill>
              <a:ln w="19050">
                <a:solidFill>
                  <a:schemeClr val="lt1"/>
                </a:solidFill>
              </a:ln>
              <a:effectLst/>
            </c:spPr>
            <c:extLst xmlns:c16r2="http://schemas.microsoft.com/office/drawing/2015/06/chart">
              <c:ext xmlns:c16="http://schemas.microsoft.com/office/drawing/2014/chart" uri="{C3380CC4-5D6E-409C-BE32-E72D297353CC}">
                <c16:uniqueId val="{00000003-26AA-46EF-8E07-16C77FD2F2A6}"/>
              </c:ext>
            </c:extLst>
          </c:dPt>
          <c:dPt>
            <c:idx val="2"/>
            <c:bubble3D val="0"/>
            <c:spPr>
              <a:solidFill>
                <a:srgbClr val="9BBB5A"/>
              </a:solidFill>
              <a:ln w="19050">
                <a:solidFill>
                  <a:schemeClr val="lt1"/>
                </a:solidFill>
              </a:ln>
              <a:effectLst/>
            </c:spPr>
            <c:extLst xmlns:c16r2="http://schemas.microsoft.com/office/drawing/2015/06/chart">
              <c:ext xmlns:c16="http://schemas.microsoft.com/office/drawing/2014/chart" uri="{C3380CC4-5D6E-409C-BE32-E72D297353CC}">
                <c16:uniqueId val="{00000005-26AA-46EF-8E07-16C77FD2F2A6}"/>
              </c:ext>
            </c:extLst>
          </c:dPt>
          <c:dPt>
            <c:idx val="3"/>
            <c:bubble3D val="0"/>
            <c:spPr>
              <a:solidFill>
                <a:schemeClr val="accent4"/>
              </a:solidFill>
              <a:ln w="19050">
                <a:solidFill>
                  <a:schemeClr val="lt1"/>
                </a:solidFill>
              </a:ln>
              <a:effectLst/>
            </c:spPr>
            <c:extLst xmlns:c16r2="http://schemas.microsoft.com/office/drawing/2015/06/chart">
              <c:ext xmlns:c16="http://schemas.microsoft.com/office/drawing/2014/chart" uri="{C3380CC4-5D6E-409C-BE32-E72D297353CC}">
                <c16:uniqueId val="{00000007-26AA-46EF-8E07-16C77FD2F2A6}"/>
              </c:ext>
            </c:extLst>
          </c:dPt>
          <c:dLbls>
            <c:dLbl>
              <c:idx val="0"/>
              <c:layout>
                <c:manualLayout>
                  <c:x val="-0.11786753397073003"/>
                  <c:y val="0.11823776340198802"/>
                </c:manualLayout>
              </c:layout>
              <c:dLblPos val="bestFit"/>
              <c:showLegendKey val="0"/>
              <c:showVal val="0"/>
              <c:showCatName val="0"/>
              <c:showSerName val="0"/>
              <c:showPercent val="1"/>
              <c:showBubbleSize val="0"/>
              <c:extLst xmlns:c16r2="http://schemas.microsoft.com/office/drawing/2015/06/chart">
                <c:ext xmlns:c16="http://schemas.microsoft.com/office/drawing/2014/chart" uri="{C3380CC4-5D6E-409C-BE32-E72D297353CC}">
                  <c16:uniqueId val="{00000001-26AA-46EF-8E07-16C77FD2F2A6}"/>
                </c:ext>
                <c:ext xmlns:c15="http://schemas.microsoft.com/office/drawing/2012/chart" uri="{CE6537A1-D6FC-4f65-9D91-7224C49458BB}">
                  <c15:layout/>
                </c:ext>
              </c:extLst>
            </c:dLbl>
            <c:dLbl>
              <c:idx val="1"/>
              <c:layout>
                <c:manualLayout>
                  <c:x val="6.1299289317599199E-3"/>
                  <c:y val="-8.7188503429177187E-3"/>
                </c:manualLayout>
              </c:layout>
              <c:spPr>
                <a:noFill/>
                <a:ln>
                  <a:noFill/>
                </a:ln>
                <a:effectLst/>
              </c:spPr>
              <c:txPr>
                <a:bodyPr rot="0" spcFirstLastPara="1" vertOverflow="ellipsis" vert="horz" wrap="square" lIns="38100" tIns="19050" rIns="38100" bIns="19050" anchor="ctr" anchorCtr="1">
                  <a:spAutoFit/>
                </a:bodyPr>
                <a:lstStyle/>
                <a:p>
                  <a:pPr>
                    <a:defRPr lang="zh-CN" sz="1400" b="0" i="0" u="none" strike="noStrike" kern="1200" baseline="0">
                      <a:solidFill>
                        <a:schemeClr val="tx1">
                          <a:lumMod val="50000"/>
                          <a:lumOff val="50000"/>
                        </a:schemeClr>
                      </a:solidFill>
                      <a:latin typeface="+mn-lt"/>
                      <a:ea typeface="+mn-ea"/>
                      <a:cs typeface="+mn-cs"/>
                    </a:defRPr>
                  </a:pPr>
                  <a:endParaRPr lang="zh-CN"/>
                </a:p>
              </c:txPr>
              <c:dLblPos val="bestFit"/>
              <c:showLegendKey val="0"/>
              <c:showVal val="0"/>
              <c:showCatName val="0"/>
              <c:showSerName val="0"/>
              <c:showPercent val="1"/>
              <c:showBubbleSize val="0"/>
              <c:extLst xmlns:c16r2="http://schemas.microsoft.com/office/drawing/2015/06/chart">
                <c:ext xmlns:c16="http://schemas.microsoft.com/office/drawing/2014/chart" uri="{C3380CC4-5D6E-409C-BE32-E72D297353CC}">
                  <c16:uniqueId val="{00000003-26AA-46EF-8E07-16C77FD2F2A6}"/>
                </c:ext>
                <c:ext xmlns:c15="http://schemas.microsoft.com/office/drawing/2012/chart" uri="{CE6537A1-D6FC-4f65-9D91-7224C49458BB}">
                  <c15:layout/>
                </c:ext>
              </c:extLst>
            </c:dLbl>
            <c:dLbl>
              <c:idx val="2"/>
              <c:layout>
                <c:manualLayout>
                  <c:x val="0.17428570296025001"/>
                  <c:y val="-7.6735599105741334E-2"/>
                </c:manualLayout>
              </c:layout>
              <c:dLblPos val="bestFit"/>
              <c:showLegendKey val="0"/>
              <c:showVal val="0"/>
              <c:showCatName val="0"/>
              <c:showSerName val="0"/>
              <c:showPercent val="1"/>
              <c:showBubbleSize val="0"/>
              <c:extLst xmlns:c16r2="http://schemas.microsoft.com/office/drawing/2015/06/chart">
                <c:ext xmlns:c16="http://schemas.microsoft.com/office/drawing/2014/chart" uri="{C3380CC4-5D6E-409C-BE32-E72D297353CC}">
                  <c16:uniqueId val="{00000005-26AA-46EF-8E07-16C77FD2F2A6}"/>
                </c:ex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lang="zh-CN" sz="1195" b="0" i="0" u="none" strike="noStrike" kern="1200" baseline="0">
                    <a:solidFill>
                      <a:schemeClr val="bg1"/>
                    </a:solidFill>
                    <a:latin typeface="+mn-lt"/>
                    <a:ea typeface="+mn-ea"/>
                    <a:cs typeface="+mn-cs"/>
                  </a:defRPr>
                </a:pPr>
                <a:endParaRPr lang="zh-CN"/>
              </a:p>
            </c:txPr>
            <c:dLblPos val="bestFit"/>
            <c:showLegendKey val="0"/>
            <c:showVal val="0"/>
            <c:showCatName val="0"/>
            <c:showSerName val="0"/>
            <c:showPercent val="1"/>
            <c:showBubbleSize val="0"/>
            <c:showLeaderLines val="0"/>
            <c:extLst xmlns:c16r2="http://schemas.microsoft.com/office/drawing/2015/06/chart">
              <c:ext xmlns:c15="http://schemas.microsoft.com/office/drawing/2012/chart" uri="{CE6537A1-D6FC-4f65-9D91-7224C49458BB}">
                <c15:layout/>
              </c:ext>
            </c:extLst>
          </c:dLbls>
          <c:cat>
            <c:strRef>
              <c:f>Sheet1!$A$2:$A$5</c:f>
              <c:strCache>
                <c:ptCount val="3"/>
                <c:pt idx="0">
                  <c:v>偶尔被欺负</c:v>
                </c:pt>
                <c:pt idx="1">
                  <c:v>经常被高年级欺负</c:v>
                </c:pt>
                <c:pt idx="2">
                  <c:v>不被欺负</c:v>
                </c:pt>
              </c:strCache>
            </c:strRef>
          </c:cat>
          <c:val>
            <c:numRef>
              <c:f>Sheet1!$B$2:$B$5</c:f>
              <c:numCache>
                <c:formatCode>0.00%</c:formatCode>
                <c:ptCount val="4"/>
                <c:pt idx="0">
                  <c:v>0.32500000000000007</c:v>
                </c:pt>
                <c:pt idx="1">
                  <c:v>6.1000000000000006E-2</c:v>
                </c:pt>
                <c:pt idx="2">
                  <c:v>0.6140000000000001</c:v>
                </c:pt>
              </c:numCache>
            </c:numRef>
          </c:val>
          <c:extLst xmlns:c16r2="http://schemas.microsoft.com/office/drawing/2015/06/chart">
            <c:ext xmlns:c16="http://schemas.microsoft.com/office/drawing/2014/chart" uri="{C3380CC4-5D6E-409C-BE32-E72D297353CC}">
              <c16:uniqueId val="{00000008-26AA-46EF-8E07-16C77FD2F2A6}"/>
            </c:ext>
          </c:extLst>
        </c:ser>
        <c:dLbls>
          <c:showLegendKey val="0"/>
          <c:showVal val="0"/>
          <c:showCatName val="0"/>
          <c:showSerName val="0"/>
          <c:showPercent val="1"/>
          <c:showBubbleSize val="0"/>
          <c:showLeaderLines val="0"/>
        </c:dLbls>
        <c:firstSliceAng val="0"/>
      </c:pieChart>
      <c:spPr>
        <a:noFill/>
        <a:ln>
          <a:noFill/>
        </a:ln>
        <a:effectLst/>
      </c:spPr>
    </c:plotArea>
    <c:legend>
      <c:legendPos val="r"/>
      <c:legendEntry>
        <c:idx val="3"/>
        <c:delete val="1"/>
      </c:legendEntry>
      <c:layout/>
      <c:overlay val="0"/>
      <c:spPr>
        <a:noFill/>
        <a:ln>
          <a:noFill/>
        </a:ln>
        <a:effectLst/>
      </c:spPr>
      <c:txPr>
        <a:bodyPr rot="0" spcFirstLastPara="1" vertOverflow="ellipsis" vert="horz" wrap="square" anchor="ctr" anchorCtr="1"/>
        <a:lstStyle/>
        <a:p>
          <a:pPr>
            <a:defRPr lang="zh-CN" sz="1195" b="0" i="0" u="none" strike="noStrike" kern="1200" baseline="0">
              <a:solidFill>
                <a:schemeClr val="tx1">
                  <a:lumMod val="65000"/>
                  <a:lumOff val="35000"/>
                </a:schemeClr>
              </a:solidFill>
              <a:latin typeface="+mn-lt"/>
              <a:ea typeface="+mn-ea"/>
              <a:cs typeface="+mn-cs"/>
            </a:defRPr>
          </a:pPr>
          <a:endParaRPr lang="zh-CN"/>
        </a:p>
      </c:txPr>
    </c:legend>
    <c:plotVisOnly val="1"/>
    <c:dispBlanksAs val="zero"/>
    <c:showDLblsOverMax val="0"/>
  </c:chart>
  <c:spPr>
    <a:noFill/>
    <a:ln>
      <a:noFill/>
    </a:ln>
    <a:effectLst/>
  </c:spPr>
  <c:txPr>
    <a:bodyPr/>
    <a:lstStyle/>
    <a:p>
      <a:pPr>
        <a:defRPr lang="zh-CN"/>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5" kern="1200"/>
  </cs:chartArea>
  <cs:dataLabel>
    <cs:lnRef idx="0"/>
    <cs:fillRef idx="0"/>
    <cs:effectRef idx="0"/>
    <cs:fontRef idx="minor">
      <a:schemeClr val="tx1">
        <a:lumMod val="75000"/>
        <a:lumOff val="25000"/>
      </a:schemeClr>
    </cs:fontRef>
    <cs:defRPr sz="1195"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5"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5"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5"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5"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5"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5" kern="1200"/>
  </cs:valueAxis>
  <cs:wall>
    <cs:lnRef idx="0"/>
    <cs:fillRef idx="0"/>
    <cs:effectRef idx="0"/>
    <cs:fontRef idx="minor">
      <a:schemeClr val="tx1"/>
    </cs:fontRef>
    <cs:spPr>
      <a:noFill/>
      <a:ln>
        <a:noFill/>
      </a:ln>
    </cs:spPr>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17-04-07T20:25:11.495" idx="1">
    <p:pos x="11520" y="828"/>
    <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pPr/>
              <a:t>2023/4/4</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pPr/>
              <a:t>‹#›</a:t>
            </a:fld>
            <a:endParaRPr lang="zh-CN" altLang="en-US"/>
          </a:p>
        </p:txBody>
      </p:sp>
    </p:spTree>
    <p:extLst>
      <p:ext uri="{BB962C8B-B14F-4D97-AF65-F5344CB8AC3E}">
        <p14:creationId xmlns:p14="http://schemas.microsoft.com/office/powerpoint/2010/main" val="26371863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D6647B-23FF-424A-937A-4CA43229F4DB}" type="datetimeFigureOut">
              <a:rPr lang="zh-CN" altLang="en-US" smtClean="0"/>
              <a:pPr/>
              <a:t>2023/4/4</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5F200BC-6234-4161-8A34-9626FD2E1A97}" type="slidenum">
              <a:rPr lang="zh-CN" altLang="en-US" smtClean="0"/>
              <a:pPr/>
              <a:t>‹#›</a:t>
            </a:fld>
            <a:endParaRPr lang="zh-CN" altLang="en-US"/>
          </a:p>
        </p:txBody>
      </p:sp>
    </p:spTree>
    <p:extLst>
      <p:ext uri="{BB962C8B-B14F-4D97-AF65-F5344CB8AC3E}">
        <p14:creationId xmlns:p14="http://schemas.microsoft.com/office/powerpoint/2010/main" val="30661092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718066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r>
              <a:rPr lang="en-US" altLang="zh-CN"/>
              <a:t>11</a:t>
            </a:r>
            <a:endParaRPr lang="zh-CN" altLang="en-US"/>
          </a:p>
        </p:txBody>
      </p:sp>
    </p:spTree>
    <p:extLst>
      <p:ext uri="{BB962C8B-B14F-4D97-AF65-F5344CB8AC3E}">
        <p14:creationId xmlns:p14="http://schemas.microsoft.com/office/powerpoint/2010/main" val="40916653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r>
              <a:rPr lang="en-US" altLang="zh-CN"/>
              <a:t>12</a:t>
            </a:r>
            <a:endParaRPr lang="zh-CN" altLang="en-US"/>
          </a:p>
        </p:txBody>
      </p:sp>
    </p:spTree>
    <p:extLst>
      <p:ext uri="{BB962C8B-B14F-4D97-AF65-F5344CB8AC3E}">
        <p14:creationId xmlns:p14="http://schemas.microsoft.com/office/powerpoint/2010/main" val="41373955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r>
              <a:rPr lang="en-US" altLang="zh-CN"/>
              <a:t>13</a:t>
            </a:r>
            <a:endParaRPr lang="zh-CN" altLang="en-US"/>
          </a:p>
        </p:txBody>
      </p:sp>
    </p:spTree>
    <p:extLst>
      <p:ext uri="{BB962C8B-B14F-4D97-AF65-F5344CB8AC3E}">
        <p14:creationId xmlns:p14="http://schemas.microsoft.com/office/powerpoint/2010/main" val="28912154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zh-CN" altLang="en-US" kern="100">
                <a:latin typeface="Calibri" panose="020F0502020204030204" pitchFamily="34" charset="0"/>
                <a:ea typeface="宋体" panose="02010600030101010101" pitchFamily="2" charset="-122"/>
                <a:cs typeface="Arial" panose="020B0604020202020204" pitchFamily="34" charset="0"/>
              </a:rPr>
              <a:t>在校园欺凌背后，学校法制教育和德育的缺失不容忽视。教育部门对法制教育有专门的规定，要求做到进课堂、进教材，教师落实，课时落实，但现在看来做得还不够。一方面，学校没有法律教师人才储备，讲课的基本上都是政治、思想品德教师；另一方面，法律知识被分散在多本教材中，既不系统，也不深入，加上学校出于升学率的考量，并不重视普法，使得法制教育效果十分有限。中国青少年研究中心“未成年人违法犯罪的治理机制”课题组</a:t>
            </a:r>
            <a:r>
              <a:rPr lang="en-US" altLang="zh-CN" kern="100">
                <a:latin typeface="Calibri" panose="020F0502020204030204" pitchFamily="34" charset="0"/>
                <a:ea typeface="宋体" panose="02010600030101010101" pitchFamily="2" charset="-122"/>
                <a:cs typeface="Arial" panose="020B0604020202020204" pitchFamily="34" charset="0"/>
              </a:rPr>
              <a:t>202X</a:t>
            </a:r>
            <a:r>
              <a:rPr lang="zh-CN" altLang="en-US" kern="100">
                <a:latin typeface="Calibri" panose="020F0502020204030204" pitchFamily="34" charset="0"/>
                <a:ea typeface="宋体" panose="02010600030101010101" pitchFamily="2" charset="-122"/>
                <a:cs typeface="Arial" panose="020B0604020202020204" pitchFamily="34" charset="0"/>
              </a:rPr>
              <a:t>年曾开展过一项专门调查。调查中，</a:t>
            </a:r>
            <a:r>
              <a:rPr lang="en-US" altLang="zh-CN" kern="100">
                <a:latin typeface="Calibri" panose="020F0502020204030204" pitchFamily="34" charset="0"/>
                <a:ea typeface="宋体" panose="02010600030101010101" pitchFamily="2" charset="-122"/>
                <a:cs typeface="Arial" panose="020B0604020202020204" pitchFamily="34" charset="0"/>
              </a:rPr>
              <a:t>65%</a:t>
            </a:r>
            <a:r>
              <a:rPr lang="zh-CN" altLang="en-US" kern="100">
                <a:latin typeface="Calibri" panose="020F0502020204030204" pitchFamily="34" charset="0"/>
                <a:ea typeface="宋体" panose="02010600030101010101" pitchFamily="2" charset="-122"/>
                <a:cs typeface="Arial" panose="020B0604020202020204" pitchFamily="34" charset="0"/>
              </a:rPr>
              <a:t>的调查对象在回答“此次犯罪的原因”时选择“不懂法律”；</a:t>
            </a:r>
            <a:r>
              <a:rPr lang="en-US" altLang="zh-CN" kern="100">
                <a:latin typeface="Calibri" panose="020F0502020204030204" pitchFamily="34" charset="0"/>
                <a:ea typeface="宋体" panose="02010600030101010101" pitchFamily="2" charset="-122"/>
                <a:cs typeface="Arial" panose="020B0604020202020204" pitchFamily="34" charset="0"/>
              </a:rPr>
              <a:t>64.7%</a:t>
            </a:r>
            <a:r>
              <a:rPr lang="zh-CN" altLang="en-US" kern="100">
                <a:latin typeface="Calibri" panose="020F0502020204030204" pitchFamily="34" charset="0"/>
                <a:ea typeface="宋体" panose="02010600030101010101" pitchFamily="2" charset="-122"/>
                <a:cs typeface="Arial" panose="020B0604020202020204" pitchFamily="34" charset="0"/>
              </a:rPr>
              <a:t>的选择了“不知道自己的行为触犯了法律”；</a:t>
            </a:r>
            <a:r>
              <a:rPr lang="en-US" altLang="zh-CN" kern="100">
                <a:latin typeface="Calibri" panose="020F0502020204030204" pitchFamily="34" charset="0"/>
                <a:ea typeface="宋体" panose="02010600030101010101" pitchFamily="2" charset="-122"/>
                <a:cs typeface="Arial" panose="020B0604020202020204" pitchFamily="34" charset="0"/>
              </a:rPr>
              <a:t>60.5%</a:t>
            </a:r>
            <a:r>
              <a:rPr lang="zh-CN" altLang="en-US" kern="100">
                <a:latin typeface="Calibri" panose="020F0502020204030204" pitchFamily="34" charset="0"/>
                <a:ea typeface="宋体" panose="02010600030101010101" pitchFamily="2" charset="-122"/>
                <a:cs typeface="Arial" panose="020B0604020202020204" pitchFamily="34" charset="0"/>
              </a:rPr>
              <a:t>的调查对象表示，如果知道犯罪的沉重代价，就不会实施违法行为。法制教育缺失，加上学校和社会缺乏相应的惩戒手段，难以对校园欺凌行为形成警示和震慑作用。而本应对欺凌行为发挥重要预防作用的德育，其现状也十分堪忧。</a:t>
            </a:r>
          </a:p>
          <a:p>
            <a:endParaRPr lang="zh-CN" altLang="en-US" dirty="0"/>
          </a:p>
        </p:txBody>
      </p:sp>
      <p:sp>
        <p:nvSpPr>
          <p:cNvPr id="4" name="灯片编号占位符 3"/>
          <p:cNvSpPr>
            <a:spLocks noGrp="1"/>
          </p:cNvSpPr>
          <p:nvPr>
            <p:ph type="sldNum" sz="quarter" idx="10"/>
          </p:nvPr>
        </p:nvSpPr>
        <p:spPr/>
        <p:txBody>
          <a:bodyPr/>
          <a:lstStyle/>
          <a:p>
            <a:r>
              <a:rPr lang="en-US" altLang="zh-CN"/>
              <a:t>14</a:t>
            </a:r>
            <a:endParaRPr lang="zh-CN" altLang="en-US"/>
          </a:p>
        </p:txBody>
      </p:sp>
    </p:spTree>
    <p:extLst>
      <p:ext uri="{BB962C8B-B14F-4D97-AF65-F5344CB8AC3E}">
        <p14:creationId xmlns:p14="http://schemas.microsoft.com/office/powerpoint/2010/main" val="21996653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zh-CN" altLang="en-US" kern="100">
                <a:latin typeface="Calibri" panose="020F0502020204030204" pitchFamily="34" charset="0"/>
                <a:ea typeface="宋体" panose="02010600030101010101" pitchFamily="2" charset="-122"/>
                <a:cs typeface="Arial" panose="020B0604020202020204" pitchFamily="34" charset="0"/>
              </a:rPr>
              <a:t>现在的社会上，经常能够看到相互偶尔触碰就会引爆无休无止的争吵，甚至为一点小事就大打出手。目前市面、网络上的大量小说、游戏都包含色情、暴力情节，处于青春期的学生非常容易受到影响。甚至连一些热门幼儿动画片里也开始出现“暴力美学”，这些都在潜移默化地影响着孩子的心理和行为，导致他们极易因盲目模仿、追求刺激而产生暴力冲动。十多岁的孩子正是表现欲和模仿能力最强的时期，如果不加以限制，很多孩子就会不自觉模仿从网络上接受的信息。此外，当前社会上“一夜成名”“拜金主义”等不良风气也影响着校园。根据我国法律规定，不满</a:t>
            </a:r>
            <a:r>
              <a:rPr lang="en-US" altLang="zh-CN" kern="100">
                <a:latin typeface="Calibri" panose="020F0502020204030204" pitchFamily="34" charset="0"/>
                <a:ea typeface="宋体" panose="02010600030101010101" pitchFamily="2" charset="-122"/>
                <a:cs typeface="Arial" panose="020B0604020202020204" pitchFamily="34" charset="0"/>
              </a:rPr>
              <a:t>14</a:t>
            </a:r>
            <a:r>
              <a:rPr lang="zh-CN" altLang="en-US" kern="100">
                <a:latin typeface="Calibri" panose="020F0502020204030204" pitchFamily="34" charset="0"/>
                <a:ea typeface="宋体" panose="02010600030101010101" pitchFamily="2" charset="-122"/>
                <a:cs typeface="Arial" panose="020B0604020202020204" pitchFamily="34" charset="0"/>
              </a:rPr>
              <a:t>周岁的未成年人不会被追究刑事责任，满</a:t>
            </a:r>
            <a:r>
              <a:rPr lang="en-US" altLang="zh-CN" kern="100">
                <a:latin typeface="Calibri" panose="020F0502020204030204" pitchFamily="34" charset="0"/>
                <a:ea typeface="宋体" panose="02010600030101010101" pitchFamily="2" charset="-122"/>
                <a:cs typeface="Arial" panose="020B0604020202020204" pitchFamily="34" charset="0"/>
              </a:rPr>
              <a:t>14</a:t>
            </a:r>
            <a:r>
              <a:rPr lang="zh-CN" altLang="en-US" kern="100">
                <a:latin typeface="Calibri" panose="020F0502020204030204" pitchFamily="34" charset="0"/>
                <a:ea typeface="宋体" panose="02010600030101010101" pitchFamily="2" charset="-122"/>
                <a:cs typeface="Arial" panose="020B0604020202020204" pitchFamily="34" charset="0"/>
              </a:rPr>
              <a:t>周岁不满</a:t>
            </a:r>
            <a:r>
              <a:rPr lang="en-US" altLang="zh-CN" kern="100">
                <a:latin typeface="Calibri" panose="020F0502020204030204" pitchFamily="34" charset="0"/>
                <a:ea typeface="宋体" panose="02010600030101010101" pitchFamily="2" charset="-122"/>
                <a:cs typeface="Arial" panose="020B0604020202020204" pitchFamily="34" charset="0"/>
              </a:rPr>
              <a:t>16</a:t>
            </a:r>
            <a:r>
              <a:rPr lang="zh-CN" altLang="en-US" kern="100">
                <a:latin typeface="Calibri" panose="020F0502020204030204" pitchFamily="34" charset="0"/>
                <a:ea typeface="宋体" panose="02010600030101010101" pitchFamily="2" charset="-122"/>
                <a:cs typeface="Arial" panose="020B0604020202020204" pitchFamily="34" charset="0"/>
              </a:rPr>
              <a:t>周岁的，也只有</a:t>
            </a:r>
            <a:r>
              <a:rPr lang="en-US" altLang="zh-CN" kern="100">
                <a:latin typeface="Calibri" panose="020F0502020204030204" pitchFamily="34" charset="0"/>
                <a:ea typeface="宋体" panose="02010600030101010101" pitchFamily="2" charset="-122"/>
                <a:cs typeface="Arial" panose="020B0604020202020204" pitchFamily="34" charset="0"/>
              </a:rPr>
              <a:t>8</a:t>
            </a:r>
            <a:r>
              <a:rPr lang="zh-CN" altLang="en-US" kern="100">
                <a:latin typeface="Calibri" panose="020F0502020204030204" pitchFamily="34" charset="0"/>
                <a:ea typeface="宋体" panose="02010600030101010101" pitchFamily="2" charset="-122"/>
                <a:cs typeface="Arial" panose="020B0604020202020204" pitchFamily="34" charset="0"/>
              </a:rPr>
              <a:t>种严重犯罪才会追究刑事责任。由于年龄原因，很多孩子实施校园欺凌却不会受到惩罚，这也容易使他们形成“藐视法律”的心态。当前社会应提高对包括校园欺凌在内的未成年人不良行为的重视程度，做好预防工作，避免这部分孩子走上违法犯罪道路。</a:t>
            </a:r>
          </a:p>
          <a:p>
            <a:endParaRPr lang="zh-CN" altLang="en-US" dirty="0"/>
          </a:p>
        </p:txBody>
      </p:sp>
      <p:sp>
        <p:nvSpPr>
          <p:cNvPr id="4" name="灯片编号占位符 3"/>
          <p:cNvSpPr>
            <a:spLocks noGrp="1"/>
          </p:cNvSpPr>
          <p:nvPr>
            <p:ph type="sldNum" sz="quarter" idx="10"/>
          </p:nvPr>
        </p:nvSpPr>
        <p:spPr/>
        <p:txBody>
          <a:bodyPr/>
          <a:lstStyle/>
          <a:p>
            <a:r>
              <a:rPr lang="en-US" altLang="zh-CN"/>
              <a:t>15</a:t>
            </a:r>
            <a:endParaRPr lang="zh-CN" altLang="en-US"/>
          </a:p>
        </p:txBody>
      </p:sp>
    </p:spTree>
    <p:extLst>
      <p:ext uri="{BB962C8B-B14F-4D97-AF65-F5344CB8AC3E}">
        <p14:creationId xmlns:p14="http://schemas.microsoft.com/office/powerpoint/2010/main" val="26462703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r>
              <a:rPr lang="en-US" altLang="zh-CN"/>
              <a:t>16</a:t>
            </a:r>
            <a:endParaRPr lang="zh-CN" altLang="en-US"/>
          </a:p>
        </p:txBody>
      </p:sp>
    </p:spTree>
    <p:extLst>
      <p:ext uri="{BB962C8B-B14F-4D97-AF65-F5344CB8AC3E}">
        <p14:creationId xmlns:p14="http://schemas.microsoft.com/office/powerpoint/2010/main" val="25436470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r>
              <a:rPr lang="en-US" altLang="zh-CN"/>
              <a:t>17</a:t>
            </a:r>
            <a:endParaRPr lang="zh-CN" altLang="en-US"/>
          </a:p>
        </p:txBody>
      </p:sp>
    </p:spTree>
    <p:extLst>
      <p:ext uri="{BB962C8B-B14F-4D97-AF65-F5344CB8AC3E}">
        <p14:creationId xmlns:p14="http://schemas.microsoft.com/office/powerpoint/2010/main" val="396405788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r>
              <a:rPr lang="en-US" altLang="zh-CN"/>
              <a:t>18</a:t>
            </a:r>
            <a:endParaRPr lang="zh-CN" altLang="en-US"/>
          </a:p>
        </p:txBody>
      </p:sp>
    </p:spTree>
    <p:extLst>
      <p:ext uri="{BB962C8B-B14F-4D97-AF65-F5344CB8AC3E}">
        <p14:creationId xmlns:p14="http://schemas.microsoft.com/office/powerpoint/2010/main" val="33798294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sz="1200" dirty="0"/>
              <a:t>前几天联合国人权委员会第</a:t>
            </a:r>
            <a:r>
              <a:rPr lang="en-US" altLang="zh-CN" sz="1200" dirty="0"/>
              <a:t>34</a:t>
            </a:r>
            <a:r>
              <a:rPr lang="zh-CN" altLang="en-US" sz="1200" dirty="0"/>
              <a:t>次会议，联合国反暴力问题特别代表专门谈了校园欺凌问题，从各个国家开展的摸底调研情况来看，校园欺凌多的，有三分之一以上的学生提到在校期间受到过欺凌</a:t>
            </a:r>
            <a:endParaRPr lang="zh-CN" altLang="en-US" dirty="0"/>
          </a:p>
        </p:txBody>
      </p:sp>
      <p:sp>
        <p:nvSpPr>
          <p:cNvPr id="4" name="灯片编号占位符 3"/>
          <p:cNvSpPr>
            <a:spLocks noGrp="1"/>
          </p:cNvSpPr>
          <p:nvPr>
            <p:ph type="sldNum" sz="quarter" idx="10"/>
          </p:nvPr>
        </p:nvSpPr>
        <p:spPr/>
        <p:txBody>
          <a:bodyPr/>
          <a:lstStyle/>
          <a:p>
            <a:r>
              <a:rPr lang="en-US" altLang="zh-CN"/>
              <a:t>19</a:t>
            </a:r>
            <a:endParaRPr lang="zh-CN" altLang="en-US"/>
          </a:p>
        </p:txBody>
      </p:sp>
    </p:spTree>
    <p:extLst>
      <p:ext uri="{BB962C8B-B14F-4D97-AF65-F5344CB8AC3E}">
        <p14:creationId xmlns:p14="http://schemas.microsoft.com/office/powerpoint/2010/main" val="344939854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19</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38800739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r>
              <a:rPr lang="en-US" altLang="zh-CN"/>
              <a:t>2</a:t>
            </a:r>
            <a:endParaRPr lang="zh-CN" altLang="en-US"/>
          </a:p>
        </p:txBody>
      </p:sp>
    </p:spTree>
    <p:extLst>
      <p:ext uri="{BB962C8B-B14F-4D97-AF65-F5344CB8AC3E}">
        <p14:creationId xmlns:p14="http://schemas.microsoft.com/office/powerpoint/2010/main" val="6988368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r>
              <a:rPr lang="en-US" altLang="zh-CN"/>
              <a:t>4</a:t>
            </a:r>
            <a:endParaRPr lang="zh-CN" altLang="en-US"/>
          </a:p>
        </p:txBody>
      </p:sp>
    </p:spTree>
    <p:extLst>
      <p:ext uri="{BB962C8B-B14F-4D97-AF65-F5344CB8AC3E}">
        <p14:creationId xmlns:p14="http://schemas.microsoft.com/office/powerpoint/2010/main" val="23541554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r>
              <a:rPr lang="en-US" altLang="zh-CN"/>
              <a:t>5</a:t>
            </a:r>
            <a:endParaRPr lang="zh-CN" altLang="en-US"/>
          </a:p>
        </p:txBody>
      </p:sp>
    </p:spTree>
    <p:extLst>
      <p:ext uri="{BB962C8B-B14F-4D97-AF65-F5344CB8AC3E}">
        <p14:creationId xmlns:p14="http://schemas.microsoft.com/office/powerpoint/2010/main" val="844566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r>
              <a:rPr lang="en-US" altLang="zh-CN"/>
              <a:t>6</a:t>
            </a:r>
            <a:endParaRPr lang="zh-CN" altLang="en-US"/>
          </a:p>
        </p:txBody>
      </p:sp>
    </p:spTree>
    <p:extLst>
      <p:ext uri="{BB962C8B-B14F-4D97-AF65-F5344CB8AC3E}">
        <p14:creationId xmlns:p14="http://schemas.microsoft.com/office/powerpoint/2010/main" val="33537529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r>
              <a:rPr lang="en-US" altLang="zh-CN"/>
              <a:t>7</a:t>
            </a:r>
            <a:endParaRPr lang="zh-CN" altLang="en-US"/>
          </a:p>
        </p:txBody>
      </p:sp>
    </p:spTree>
    <p:extLst>
      <p:ext uri="{BB962C8B-B14F-4D97-AF65-F5344CB8AC3E}">
        <p14:creationId xmlns:p14="http://schemas.microsoft.com/office/powerpoint/2010/main" val="27452492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r>
              <a:rPr lang="en-US" altLang="zh-CN"/>
              <a:t>8</a:t>
            </a:r>
            <a:endParaRPr lang="zh-CN" altLang="en-US"/>
          </a:p>
        </p:txBody>
      </p:sp>
    </p:spTree>
    <p:extLst>
      <p:ext uri="{BB962C8B-B14F-4D97-AF65-F5344CB8AC3E}">
        <p14:creationId xmlns:p14="http://schemas.microsoft.com/office/powerpoint/2010/main" val="23493509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r>
              <a:rPr lang="en-US" altLang="zh-CN"/>
              <a:t>9</a:t>
            </a:r>
            <a:endParaRPr lang="zh-CN" altLang="en-US"/>
          </a:p>
        </p:txBody>
      </p:sp>
    </p:spTree>
    <p:extLst>
      <p:ext uri="{BB962C8B-B14F-4D97-AF65-F5344CB8AC3E}">
        <p14:creationId xmlns:p14="http://schemas.microsoft.com/office/powerpoint/2010/main" val="16750035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r>
              <a:rPr lang="en-US" altLang="zh-CN"/>
              <a:t>10</a:t>
            </a:r>
            <a:endParaRPr lang="zh-CN" altLang="en-US"/>
          </a:p>
        </p:txBody>
      </p:sp>
    </p:spTree>
    <p:extLst>
      <p:ext uri="{BB962C8B-B14F-4D97-AF65-F5344CB8AC3E}">
        <p14:creationId xmlns:p14="http://schemas.microsoft.com/office/powerpoint/2010/main" val="12668801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07E1A254-58E2-4A68-9817-58E3BC8D0705}" type="datetimeFigureOut">
              <a:rPr lang="zh-CN" altLang="en-US" smtClean="0"/>
              <a:pPr/>
              <a:t>2023/4/4</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738E469F-A6F1-4101-B2D4-6685578B9A92}" type="slidenum">
              <a:rPr lang="zh-CN" altLang="en-US" smtClean="0"/>
              <a:pPr/>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Tm="1000">
        <p:random/>
      </p:transition>
    </mc:Choice>
    <mc:Fallback xmlns="">
      <p:transition spd="slow" advTm="1000">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2023/4/4</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4429306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1677846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6011894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5949804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314563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1718993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2023/4/4</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002036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2023/4/4</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985163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2023/4/4</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207303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2023/4/4</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2941334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2023/4/4</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55466770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3">
            <a:lum/>
          </a:blip>
          <a:srcRect/>
          <a:stretch>
            <a:fillRect/>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0"/>
            <a:r>
              <a:rPr lang="zh-CN" altLang="en-US"/>
              <a:t>第二级</a:t>
            </a:r>
          </a:p>
          <a:p>
            <a:pPr lvl="0"/>
            <a:r>
              <a:rPr lang="zh-CN" altLang="en-US"/>
              <a:t>第三级</a:t>
            </a:r>
          </a:p>
          <a:p>
            <a:pPr lvl="0"/>
            <a:r>
              <a:rPr lang="zh-CN" altLang="en-US"/>
              <a:t>第四级</a:t>
            </a:r>
          </a:p>
          <a:p>
            <a:pPr lvl="0"/>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zh-CN"/>
              <a:t>202X/8/6</a:t>
            </a:r>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altLang="zh-CN"/>
              <a:t>‹#›</a:t>
            </a:r>
            <a:endParaRPr lang="zh-CN" altLang="en-US"/>
          </a:p>
        </p:txBody>
      </p:sp>
    </p:spTree>
  </p:cSld>
  <p:clrMap bg1="lt1" tx1="dk1" bg2="lt2" tx2="dk2" accent1="accent1" accent2="accent2" accent3="accent3" accent4="accent4" accent5="accent5" accent6="accent6" hlink="hlink" folHlink="folHlink"/>
  <p:sldLayoutIdLst>
    <p:sldLayoutId id="2147483649" r:id="rId1"/>
  </p:sldLayoutIdLst>
  <mc:AlternateContent xmlns:mc="http://schemas.openxmlformats.org/markup-compatibility/2006" xmlns:p14="http://schemas.microsoft.com/office/powerpoint/2010/main">
    <mc:Choice Requires="p14">
      <p:transition spd="slow" p14:dur="1500" advTm="1000">
        <p:random/>
      </p:transition>
    </mc:Choice>
    <mc:Fallback xmlns="">
      <p:transition spd="slow" advTm="1000">
        <p:random/>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2023/4/4</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512469889"/>
      </p:ext>
    </p:extLst>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2.xml"/><Relationship Id="rId1" Type="http://schemas.openxmlformats.org/officeDocument/2006/relationships/tags" Target="../tags/tag21.xml"/><Relationship Id="rId5" Type="http://schemas.openxmlformats.org/officeDocument/2006/relationships/image" Target="../media/image17.png"/><Relationship Id="rId4"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4.xml"/><Relationship Id="rId1" Type="http://schemas.openxmlformats.org/officeDocument/2006/relationships/tags" Target="../tags/tag23.xml"/><Relationship Id="rId4"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tags" Target="../tags/tag27.xml"/><Relationship Id="rId7" Type="http://schemas.openxmlformats.org/officeDocument/2006/relationships/image" Target="../media/image19.png"/><Relationship Id="rId2" Type="http://schemas.openxmlformats.org/officeDocument/2006/relationships/tags" Target="../tags/tag26.xml"/><Relationship Id="rId1" Type="http://schemas.openxmlformats.org/officeDocument/2006/relationships/tags" Target="../tags/tag25.xml"/><Relationship Id="rId6" Type="http://schemas.openxmlformats.org/officeDocument/2006/relationships/image" Target="../media/image18.png"/><Relationship Id="rId5" Type="http://schemas.openxmlformats.org/officeDocument/2006/relationships/notesSlide" Target="../notesSlides/notesSlide12.xml"/><Relationship Id="rId4"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tags" Target="../tags/tag30.xml"/><Relationship Id="rId7" Type="http://schemas.openxmlformats.org/officeDocument/2006/relationships/image" Target="../media/image22.png"/><Relationship Id="rId2" Type="http://schemas.openxmlformats.org/officeDocument/2006/relationships/tags" Target="../tags/tag29.xml"/><Relationship Id="rId1" Type="http://schemas.openxmlformats.org/officeDocument/2006/relationships/tags" Target="../tags/tag28.xml"/><Relationship Id="rId6" Type="http://schemas.openxmlformats.org/officeDocument/2006/relationships/image" Target="../media/image21.png"/><Relationship Id="rId5" Type="http://schemas.openxmlformats.org/officeDocument/2006/relationships/notesSlide" Target="../notesSlides/notesSlide13.xml"/><Relationship Id="rId4"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2.xml"/><Relationship Id="rId1" Type="http://schemas.openxmlformats.org/officeDocument/2006/relationships/tags" Target="../tags/tag31.xml"/><Relationship Id="rId4"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7" Type="http://schemas.openxmlformats.org/officeDocument/2006/relationships/image" Target="../media/image27.png"/><Relationship Id="rId2" Type="http://schemas.openxmlformats.org/officeDocument/2006/relationships/slideLayout" Target="../slideLayouts/slideLayout1.xml"/><Relationship Id="rId1" Type="http://schemas.openxmlformats.org/officeDocument/2006/relationships/tags" Target="../tags/tag33.xml"/><Relationship Id="rId6" Type="http://schemas.openxmlformats.org/officeDocument/2006/relationships/image" Target="../media/image26.png"/><Relationship Id="rId5" Type="http://schemas.openxmlformats.org/officeDocument/2006/relationships/image" Target="../media/image25.png"/><Relationship Id="rId4" Type="http://schemas.openxmlformats.org/officeDocument/2006/relationships/image" Target="../media/image24.png"/></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1.xml"/><Relationship Id="rId1" Type="http://schemas.openxmlformats.org/officeDocument/2006/relationships/tags" Target="../tags/tag34.xml"/><Relationship Id="rId4" Type="http://schemas.openxmlformats.org/officeDocument/2006/relationships/image" Target="../media/image28.jpe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19.xml"/><Relationship Id="rId1" Type="http://schemas.openxmlformats.org/officeDocument/2006/relationships/slideLayout" Target="../slideLayouts/slideLayout8.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xml"/><Relationship Id="rId1" Type="http://schemas.openxmlformats.org/officeDocument/2006/relationships/tags" Target="../tags/tag2.xml"/><Relationship Id="rId4"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xml"/><Relationship Id="rId7" Type="http://schemas.openxmlformats.org/officeDocument/2006/relationships/image" Target="../media/image5.png"/><Relationship Id="rId2" Type="http://schemas.openxmlformats.org/officeDocument/2006/relationships/tags" Target="../tags/tag5.xml"/><Relationship Id="rId1" Type="http://schemas.openxmlformats.org/officeDocument/2006/relationships/tags" Target="../tags/tag4.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xml"/><Relationship Id="rId1" Type="http://schemas.openxmlformats.org/officeDocument/2006/relationships/tags" Target="../tags/tag6.xml"/><Relationship Id="rId6" Type="http://schemas.openxmlformats.org/officeDocument/2006/relationships/chart" Target="../charts/chart1.xml"/><Relationship Id="rId5" Type="http://schemas.openxmlformats.org/officeDocument/2006/relationships/image" Target="../media/image7.png"/><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8.xml"/><Relationship Id="rId1" Type="http://schemas.openxmlformats.org/officeDocument/2006/relationships/tags" Target="../tags/tag7.xml"/><Relationship Id="rId4"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8" Type="http://schemas.openxmlformats.org/officeDocument/2006/relationships/notesSlide" Target="../notesSlides/notesSlide6.xml"/><Relationship Id="rId13" Type="http://schemas.openxmlformats.org/officeDocument/2006/relationships/image" Target="../media/image12.png"/><Relationship Id="rId3" Type="http://schemas.openxmlformats.org/officeDocument/2006/relationships/tags" Target="../tags/tag11.xml"/><Relationship Id="rId7" Type="http://schemas.openxmlformats.org/officeDocument/2006/relationships/slideLayout" Target="../slideLayouts/slideLayout1.xml"/><Relationship Id="rId12" Type="http://schemas.openxmlformats.org/officeDocument/2006/relationships/image" Target="../media/image11.png"/><Relationship Id="rId2" Type="http://schemas.openxmlformats.org/officeDocument/2006/relationships/tags" Target="../tags/tag10.xml"/><Relationship Id="rId1" Type="http://schemas.openxmlformats.org/officeDocument/2006/relationships/tags" Target="../tags/tag9.xml"/><Relationship Id="rId6" Type="http://schemas.openxmlformats.org/officeDocument/2006/relationships/tags" Target="../tags/tag14.xml"/><Relationship Id="rId11" Type="http://schemas.openxmlformats.org/officeDocument/2006/relationships/image" Target="../media/image10.png"/><Relationship Id="rId5" Type="http://schemas.openxmlformats.org/officeDocument/2006/relationships/tags" Target="../tags/tag13.xml"/><Relationship Id="rId10" Type="http://schemas.openxmlformats.org/officeDocument/2006/relationships/image" Target="../media/image9.png"/><Relationship Id="rId4" Type="http://schemas.openxmlformats.org/officeDocument/2006/relationships/tags" Target="../tags/tag12.xml"/><Relationship Id="rId9" Type="http://schemas.openxmlformats.org/officeDocument/2006/relationships/image" Target="../media/image8.png"/><Relationship Id="rId14" Type="http://schemas.openxmlformats.org/officeDocument/2006/relationships/image" Target="../media/image13.png"/></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6.xml"/><Relationship Id="rId1" Type="http://schemas.openxmlformats.org/officeDocument/2006/relationships/tags" Target="../tags/tag15.xml"/><Relationship Id="rId4"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1.xml"/><Relationship Id="rId7" Type="http://schemas.openxmlformats.org/officeDocument/2006/relationships/image" Target="../media/image16.png"/><Relationship Id="rId2" Type="http://schemas.openxmlformats.org/officeDocument/2006/relationships/tags" Target="../tags/tag18.xml"/><Relationship Id="rId1" Type="http://schemas.openxmlformats.org/officeDocument/2006/relationships/tags" Target="../tags/tag17.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0.xml"/><Relationship Id="rId1" Type="http://schemas.openxmlformats.org/officeDocument/2006/relationships/tags" Target="../tags/tag19.xml"/><Relationship Id="rId4"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descr="32131231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106805" y="-31750"/>
            <a:ext cx="10057765" cy="5027930"/>
          </a:xfrm>
          <a:prstGeom prst="rect">
            <a:avLst/>
          </a:prstGeom>
        </p:spPr>
      </p:pic>
      <p:sp>
        <p:nvSpPr>
          <p:cNvPr id="4" name="椭圆 3" hidden="1"/>
          <p:cNvSpPr/>
          <p:nvPr/>
        </p:nvSpPr>
        <p:spPr>
          <a:xfrm>
            <a:off x="-1659337" y="-4326337"/>
            <a:ext cx="15510675" cy="15510675"/>
          </a:xfrm>
          <a:prstGeom prst="ellipse">
            <a:avLst/>
          </a:prstGeom>
          <a:solidFill>
            <a:srgbClr val="252525">
              <a:alpha val="7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cs typeface="+mn-ea"/>
              <a:sym typeface="+mn-lt"/>
            </a:endParaRPr>
          </a:p>
        </p:txBody>
      </p:sp>
      <p:sp>
        <p:nvSpPr>
          <p:cNvPr id="9" name="任意多边形 8"/>
          <p:cNvSpPr/>
          <p:nvPr/>
        </p:nvSpPr>
        <p:spPr>
          <a:xfrm rot="10800000">
            <a:off x="1542623" y="3882346"/>
            <a:ext cx="9103605" cy="1206001"/>
          </a:xfrm>
          <a:custGeom>
            <a:avLst/>
            <a:gdLst>
              <a:gd name="connsiteX0" fmla="*/ 0 w 12216983"/>
              <a:gd name="connsiteY0" fmla="*/ 411073 h 1206001"/>
              <a:gd name="connsiteX1" fmla="*/ 2188563 w 12216983"/>
              <a:gd name="connsiteY1" fmla="*/ 36319 h 1206001"/>
              <a:gd name="connsiteX2" fmla="*/ 5126636 w 12216983"/>
              <a:gd name="connsiteY2" fmla="*/ 1205551 h 1206001"/>
              <a:gd name="connsiteX3" fmla="*/ 8934137 w 12216983"/>
              <a:gd name="connsiteY3" fmla="*/ 186220 h 1206001"/>
              <a:gd name="connsiteX4" fmla="*/ 12216983 w 12216983"/>
              <a:gd name="connsiteY4" fmla="*/ 1070640 h 12060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16983" h="1206001">
                <a:moveTo>
                  <a:pt x="0" y="411073"/>
                </a:moveTo>
                <a:cubicBezTo>
                  <a:pt x="667062" y="157489"/>
                  <a:pt x="1334124" y="-96094"/>
                  <a:pt x="2188563" y="36319"/>
                </a:cubicBezTo>
                <a:cubicBezTo>
                  <a:pt x="3043002" y="168732"/>
                  <a:pt x="4002374" y="1180568"/>
                  <a:pt x="5126636" y="1205551"/>
                </a:cubicBezTo>
                <a:cubicBezTo>
                  <a:pt x="6250898" y="1230534"/>
                  <a:pt x="7752413" y="208705"/>
                  <a:pt x="8934137" y="186220"/>
                </a:cubicBezTo>
                <a:cubicBezTo>
                  <a:pt x="10115861" y="163735"/>
                  <a:pt x="11166422" y="617187"/>
                  <a:pt x="12216983" y="1070640"/>
                </a:cubicBezTo>
              </a:path>
            </a:pathLst>
          </a:custGeom>
          <a:noFill/>
          <a:ln w="12700" cap="flat" cmpd="sng" algn="ctr">
            <a:solidFill>
              <a:schemeClr val="bg1"/>
            </a:soli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1500" advTm="1000">
        <p:random/>
      </p:transition>
    </mc:Choice>
    <mc:Fallback xmlns="">
      <p:transition spd="slow" advTm="1000">
        <p:random/>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299085" y="548005"/>
            <a:ext cx="11593830" cy="6151245"/>
          </a:xfrm>
          <a:prstGeom prst="rect">
            <a:avLst/>
          </a:prstGeom>
          <a:solidFill>
            <a:srgbClr val="FCF6E6">
              <a:alpha val="73000"/>
            </a:srgbClr>
          </a:solidFill>
          <a:ln w="12700"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rot="0" vertOverflow="overflow" horzOverflow="overflow" vert="horz" wrap="square" lIns="91440" tIns="45720" rIns="91440" bIns="45720" numCol="1" spcCol="0" rtlCol="0" fromWordArt="0" anchor="ctr" anchorCtr="0" forceAA="0" compatLnSpc="1">
            <a:noAutofit/>
          </a:bodyPr>
          <a:lstStyle/>
          <a:p>
            <a:pPr algn="ctr"/>
            <a:endParaRPr lang="zh-CN" altLang="en-US"/>
          </a:p>
        </p:txBody>
      </p:sp>
      <p:grpSp>
        <p:nvGrpSpPr>
          <p:cNvPr id="42" name="PA_组合 41"/>
          <p:cNvGrpSpPr/>
          <p:nvPr>
            <p:custDataLst>
              <p:tags r:id="rId1"/>
            </p:custDataLst>
          </p:nvPr>
        </p:nvGrpSpPr>
        <p:grpSpPr>
          <a:xfrm>
            <a:off x="6520724" y="3006454"/>
            <a:ext cx="4071724" cy="3109218"/>
            <a:chOff x="219393" y="5158366"/>
            <a:chExt cx="4071724" cy="3109218"/>
          </a:xfrm>
        </p:grpSpPr>
        <p:sp>
          <p:nvSpPr>
            <p:cNvPr id="43" name="矩形 42"/>
            <p:cNvSpPr/>
            <p:nvPr/>
          </p:nvSpPr>
          <p:spPr>
            <a:xfrm>
              <a:off x="1233868" y="5158366"/>
              <a:ext cx="3057248" cy="584775"/>
            </a:xfrm>
            <a:prstGeom prst="rect">
              <a:avLst/>
            </a:prstGeom>
          </p:spPr>
          <p:txBody>
            <a:bodyPr wrap="none">
              <a:spAutoFit/>
            </a:bodyPr>
            <a:lstStyle/>
            <a:p>
              <a:pPr algn="ctr"/>
              <a:r>
                <a:rPr lang="zh-CN" altLang="en-US" sz="3200" b="1">
                  <a:solidFill>
                    <a:schemeClr val="tx1"/>
                  </a:solidFill>
                  <a:effectLst/>
                  <a:cs typeface="+mn-ea"/>
                  <a:sym typeface="+mn-lt"/>
                </a:rPr>
                <a:t>对于受害者而言</a:t>
              </a:r>
              <a:endParaRPr lang="zh-CN" altLang="en-US" sz="3200" b="1" dirty="0">
                <a:solidFill>
                  <a:schemeClr val="tx1"/>
                </a:solidFill>
                <a:effectLst/>
                <a:cs typeface="+mn-ea"/>
                <a:sym typeface="+mn-lt"/>
              </a:endParaRPr>
            </a:p>
          </p:txBody>
        </p:sp>
        <p:sp>
          <p:nvSpPr>
            <p:cNvPr id="44" name="文本框 43"/>
            <p:cNvSpPr txBox="1"/>
            <p:nvPr/>
          </p:nvSpPr>
          <p:spPr>
            <a:xfrm>
              <a:off x="219393" y="5844388"/>
              <a:ext cx="4071724" cy="2423196"/>
            </a:xfrm>
            <a:prstGeom prst="roundRect">
              <a:avLst>
                <a:gd name="adj" fmla="val 6852"/>
              </a:avLst>
            </a:prstGeom>
            <a:noFill/>
            <a:ln>
              <a:noFill/>
            </a:ln>
          </p:spPr>
          <p:txBody>
            <a:bodyPr wrap="square" rtlCol="0">
              <a:spAutoFit/>
            </a:bodyPr>
            <a:lstStyle/>
            <a:p>
              <a:pPr algn="r">
                <a:lnSpc>
                  <a:spcPct val="130000"/>
                </a:lnSpc>
              </a:pPr>
              <a:r>
                <a:rPr lang="zh-CN" altLang="en-US" sz="1600">
                  <a:solidFill>
                    <a:schemeClr val="tx1"/>
                  </a:solidFill>
                  <a:cs typeface="+mn-ea"/>
                  <a:sym typeface="+mn-lt"/>
                </a:rPr>
                <a:t>带来肉体损伤甚至残疾</a:t>
              </a:r>
            </a:p>
            <a:p>
              <a:pPr algn="r">
                <a:lnSpc>
                  <a:spcPct val="130000"/>
                </a:lnSpc>
              </a:pPr>
              <a:endParaRPr lang="zh-CN" altLang="en-US" sz="1600">
                <a:solidFill>
                  <a:schemeClr val="tx1"/>
                </a:solidFill>
                <a:cs typeface="+mn-ea"/>
                <a:sym typeface="+mn-lt"/>
              </a:endParaRPr>
            </a:p>
            <a:p>
              <a:pPr algn="r">
                <a:lnSpc>
                  <a:spcPct val="130000"/>
                </a:lnSpc>
              </a:pPr>
              <a:r>
                <a:rPr lang="zh-CN" altLang="en-US" sz="1600">
                  <a:solidFill>
                    <a:schemeClr val="tx1"/>
                  </a:solidFill>
                  <a:cs typeface="+mn-ea"/>
                  <a:sym typeface="+mn-lt"/>
                </a:rPr>
                <a:t>易造成性格懦弱、自卑，缺乏信心和勇气</a:t>
              </a:r>
            </a:p>
            <a:p>
              <a:pPr algn="r">
                <a:lnSpc>
                  <a:spcPct val="130000"/>
                </a:lnSpc>
              </a:pPr>
              <a:endParaRPr lang="zh-CN" altLang="en-US" sz="1600">
                <a:solidFill>
                  <a:schemeClr val="tx1"/>
                </a:solidFill>
                <a:cs typeface="+mn-ea"/>
                <a:sym typeface="+mn-lt"/>
              </a:endParaRPr>
            </a:p>
            <a:p>
              <a:pPr algn="r">
                <a:lnSpc>
                  <a:spcPct val="130000"/>
                </a:lnSpc>
              </a:pPr>
              <a:r>
                <a:rPr lang="zh-CN" altLang="en-US" sz="1600">
                  <a:solidFill>
                    <a:schemeClr val="tx1"/>
                  </a:solidFill>
                  <a:cs typeface="+mn-ea"/>
                  <a:sym typeface="+mn-lt"/>
                </a:rPr>
                <a:t>造成心灵的阴影和伤害</a:t>
              </a:r>
            </a:p>
            <a:p>
              <a:pPr algn="r">
                <a:lnSpc>
                  <a:spcPct val="130000"/>
                </a:lnSpc>
              </a:pPr>
              <a:endParaRPr lang="zh-CN" altLang="en-US" sz="1600">
                <a:solidFill>
                  <a:schemeClr val="tx1"/>
                </a:solidFill>
                <a:cs typeface="+mn-ea"/>
                <a:sym typeface="+mn-lt"/>
              </a:endParaRPr>
            </a:p>
            <a:p>
              <a:pPr algn="r">
                <a:lnSpc>
                  <a:spcPct val="130000"/>
                </a:lnSpc>
              </a:pPr>
              <a:r>
                <a:rPr lang="zh-CN" altLang="en-US" sz="1600">
                  <a:solidFill>
                    <a:schemeClr val="tx1"/>
                  </a:solidFill>
                  <a:cs typeface="+mn-ea"/>
                  <a:sym typeface="+mn-lt"/>
                </a:rPr>
                <a:t>厌学甚至辍学</a:t>
              </a:r>
              <a:endParaRPr lang="zh-CN" altLang="en-US" sz="1600" dirty="0">
                <a:solidFill>
                  <a:schemeClr val="tx1"/>
                </a:solidFill>
                <a:cs typeface="+mn-ea"/>
                <a:sym typeface="+mn-lt"/>
              </a:endParaRPr>
            </a:p>
          </p:txBody>
        </p:sp>
      </p:grpSp>
      <p:grpSp>
        <p:nvGrpSpPr>
          <p:cNvPr id="45" name="PA_组合 44"/>
          <p:cNvGrpSpPr/>
          <p:nvPr>
            <p:custDataLst>
              <p:tags r:id="rId2"/>
            </p:custDataLst>
          </p:nvPr>
        </p:nvGrpSpPr>
        <p:grpSpPr>
          <a:xfrm>
            <a:off x="422268" y="2284155"/>
            <a:ext cx="4898374" cy="4475632"/>
            <a:chOff x="-533933" y="4715748"/>
            <a:chExt cx="4567205" cy="4475632"/>
          </a:xfrm>
        </p:grpSpPr>
        <p:sp>
          <p:nvSpPr>
            <p:cNvPr id="46" name="矩形 45"/>
            <p:cNvSpPr/>
            <p:nvPr/>
          </p:nvSpPr>
          <p:spPr>
            <a:xfrm>
              <a:off x="-260336" y="4715748"/>
              <a:ext cx="2850553" cy="584775"/>
            </a:xfrm>
            <a:prstGeom prst="rect">
              <a:avLst/>
            </a:prstGeom>
          </p:spPr>
          <p:txBody>
            <a:bodyPr wrap="none">
              <a:spAutoFit/>
            </a:bodyPr>
            <a:lstStyle/>
            <a:p>
              <a:pPr algn="ctr"/>
              <a:r>
                <a:rPr lang="zh-CN" altLang="en-US" sz="3200" b="1">
                  <a:solidFill>
                    <a:schemeClr val="tx1">
                      <a:lumMod val="85000"/>
                      <a:lumOff val="15000"/>
                    </a:schemeClr>
                  </a:solidFill>
                  <a:cs typeface="+mn-ea"/>
                  <a:sym typeface="+mn-lt"/>
                </a:rPr>
                <a:t>对于施暴者而言</a:t>
              </a:r>
              <a:endParaRPr lang="zh-CN" altLang="en-US" sz="3200" b="1" dirty="0">
                <a:solidFill>
                  <a:schemeClr val="tx1">
                    <a:lumMod val="85000"/>
                    <a:lumOff val="15000"/>
                  </a:schemeClr>
                </a:solidFill>
                <a:effectLst/>
                <a:cs typeface="+mn-ea"/>
                <a:sym typeface="+mn-lt"/>
              </a:endParaRPr>
            </a:p>
          </p:txBody>
        </p:sp>
        <p:sp>
          <p:nvSpPr>
            <p:cNvPr id="47" name="文本框 46"/>
            <p:cNvSpPr txBox="1"/>
            <p:nvPr/>
          </p:nvSpPr>
          <p:spPr>
            <a:xfrm>
              <a:off x="-533933" y="5438304"/>
              <a:ext cx="4567205" cy="3753076"/>
            </a:xfrm>
            <a:prstGeom prst="roundRect">
              <a:avLst>
                <a:gd name="adj" fmla="val 6852"/>
              </a:avLst>
            </a:prstGeom>
            <a:noFill/>
            <a:ln>
              <a:noFill/>
            </a:ln>
          </p:spPr>
          <p:txBody>
            <a:bodyPr wrap="square" rtlCol="0">
              <a:spAutoFit/>
            </a:bodyPr>
            <a:lstStyle/>
            <a:p>
              <a:pPr algn="just">
                <a:lnSpc>
                  <a:spcPct val="130000"/>
                </a:lnSpc>
              </a:pPr>
              <a:r>
                <a:rPr lang="zh-CN" altLang="en-US" sz="1600" dirty="0">
                  <a:solidFill>
                    <a:schemeClr val="tx1"/>
                  </a:solidFill>
                  <a:cs typeface="+mn-ea"/>
                  <a:sym typeface="+mn-lt"/>
                </a:rPr>
                <a:t>给他人带来伤害，要承担治疗甚至赔偿费用</a:t>
              </a:r>
            </a:p>
            <a:p>
              <a:pPr algn="just">
                <a:lnSpc>
                  <a:spcPct val="130000"/>
                </a:lnSpc>
              </a:pPr>
              <a:endParaRPr lang="zh-CN" altLang="en-US" sz="1600" dirty="0">
                <a:solidFill>
                  <a:schemeClr val="tx1"/>
                </a:solidFill>
                <a:cs typeface="+mn-ea"/>
                <a:sym typeface="+mn-lt"/>
              </a:endParaRPr>
            </a:p>
            <a:p>
              <a:pPr algn="just">
                <a:lnSpc>
                  <a:spcPct val="130000"/>
                </a:lnSpc>
              </a:pPr>
              <a:r>
                <a:rPr lang="zh-CN" altLang="en-US" sz="1600" dirty="0">
                  <a:solidFill>
                    <a:schemeClr val="tx1"/>
                  </a:solidFill>
                  <a:cs typeface="+mn-ea"/>
                  <a:sym typeface="+mn-lt"/>
                </a:rPr>
                <a:t>要受到学校老师的严肃批评教育，甚至无法继续</a:t>
              </a:r>
            </a:p>
            <a:p>
              <a:pPr algn="just">
                <a:lnSpc>
                  <a:spcPct val="130000"/>
                </a:lnSpc>
              </a:pPr>
              <a:r>
                <a:rPr lang="zh-CN" altLang="en-US" sz="1600" dirty="0">
                  <a:solidFill>
                    <a:schemeClr val="tx1"/>
                  </a:solidFill>
                  <a:cs typeface="+mn-ea"/>
                  <a:sym typeface="+mn-lt"/>
                </a:rPr>
                <a:t>完成学业</a:t>
              </a:r>
            </a:p>
            <a:p>
              <a:pPr algn="just">
                <a:lnSpc>
                  <a:spcPct val="130000"/>
                </a:lnSpc>
              </a:pPr>
              <a:endParaRPr lang="zh-CN" altLang="en-US" sz="1600" dirty="0">
                <a:solidFill>
                  <a:schemeClr val="tx1"/>
                </a:solidFill>
                <a:cs typeface="+mn-ea"/>
                <a:sym typeface="+mn-lt"/>
              </a:endParaRPr>
            </a:p>
            <a:p>
              <a:pPr algn="just">
                <a:lnSpc>
                  <a:spcPct val="130000"/>
                </a:lnSpc>
              </a:pPr>
              <a:r>
                <a:rPr lang="zh-CN" altLang="en-US" sz="1600" dirty="0">
                  <a:solidFill>
                    <a:schemeClr val="tx1"/>
                  </a:solidFill>
                  <a:cs typeface="+mn-ea"/>
                  <a:sym typeface="+mn-lt"/>
                </a:rPr>
                <a:t>他们的行为很难获得社会</a:t>
              </a:r>
              <a:r>
                <a:rPr lang="en-US" altLang="zh-CN" sz="1600" dirty="0">
                  <a:solidFill>
                    <a:schemeClr val="tx1"/>
                  </a:solidFill>
                  <a:cs typeface="+mn-ea"/>
                  <a:sym typeface="+mn-lt"/>
                </a:rPr>
                <a:t>(</a:t>
              </a:r>
              <a:r>
                <a:rPr lang="zh-CN" altLang="en-US" sz="1600" dirty="0">
                  <a:solidFill>
                    <a:schemeClr val="tx1"/>
                  </a:solidFill>
                  <a:cs typeface="+mn-ea"/>
                  <a:sym typeface="+mn-lt"/>
                </a:rPr>
                <a:t>主要是学校和家庭</a:t>
              </a:r>
              <a:r>
                <a:rPr lang="en-US" altLang="zh-CN" sz="1600" dirty="0">
                  <a:solidFill>
                    <a:schemeClr val="tx1"/>
                  </a:solidFill>
                  <a:cs typeface="+mn-ea"/>
                  <a:sym typeface="+mn-lt"/>
                </a:rPr>
                <a:t>)</a:t>
              </a:r>
              <a:r>
                <a:rPr lang="zh-CN" altLang="en-US" sz="1600" dirty="0">
                  <a:solidFill>
                    <a:schemeClr val="tx1"/>
                  </a:solidFill>
                  <a:cs typeface="+mn-ea"/>
                  <a:sym typeface="+mn-lt"/>
                </a:rPr>
                <a:t>的</a:t>
              </a:r>
            </a:p>
            <a:p>
              <a:pPr algn="just">
                <a:lnSpc>
                  <a:spcPct val="130000"/>
                </a:lnSpc>
              </a:pPr>
              <a:r>
                <a:rPr lang="zh-CN" altLang="en-US" sz="1600" dirty="0">
                  <a:solidFill>
                    <a:schemeClr val="tx1"/>
                  </a:solidFill>
                  <a:cs typeface="+mn-ea"/>
                  <a:sym typeface="+mn-lt"/>
                </a:rPr>
                <a:t>认可</a:t>
              </a:r>
            </a:p>
            <a:p>
              <a:pPr algn="just">
                <a:lnSpc>
                  <a:spcPct val="130000"/>
                </a:lnSpc>
              </a:pPr>
              <a:endParaRPr lang="zh-CN" altLang="en-US" sz="1600" dirty="0">
                <a:solidFill>
                  <a:schemeClr val="tx1"/>
                </a:solidFill>
                <a:cs typeface="+mn-ea"/>
                <a:sym typeface="+mn-lt"/>
              </a:endParaRPr>
            </a:p>
            <a:p>
              <a:pPr algn="just">
                <a:lnSpc>
                  <a:spcPct val="130000"/>
                </a:lnSpc>
              </a:pPr>
              <a:r>
                <a:rPr lang="zh-CN" altLang="en-US" sz="1600" dirty="0">
                  <a:solidFill>
                    <a:schemeClr val="tx1"/>
                  </a:solidFill>
                  <a:cs typeface="+mn-ea"/>
                  <a:sym typeface="+mn-lt"/>
                </a:rPr>
                <a:t>那些常在中小学打架，特别是加入到暴力帮派</a:t>
              </a:r>
            </a:p>
            <a:p>
              <a:pPr algn="just">
                <a:lnSpc>
                  <a:spcPct val="130000"/>
                </a:lnSpc>
              </a:pPr>
              <a:r>
                <a:rPr lang="zh-CN" altLang="en-US" sz="1600" dirty="0">
                  <a:solidFill>
                    <a:schemeClr val="tx1"/>
                  </a:solidFill>
                  <a:cs typeface="+mn-ea"/>
                  <a:sym typeface="+mn-lt"/>
                </a:rPr>
                <a:t>的学生</a:t>
              </a:r>
            </a:p>
            <a:p>
              <a:pPr algn="just">
                <a:lnSpc>
                  <a:spcPct val="130000"/>
                </a:lnSpc>
              </a:pPr>
              <a:r>
                <a:rPr lang="zh-CN" altLang="en-US" sz="1600" dirty="0">
                  <a:solidFill>
                    <a:schemeClr val="tx1"/>
                  </a:solidFill>
                  <a:cs typeface="+mn-ea"/>
                  <a:sym typeface="+mn-lt"/>
                </a:rPr>
                <a:t>很多最终都走上了犯罪道路</a:t>
              </a:r>
            </a:p>
          </p:txBody>
        </p:sp>
      </p:grpSp>
      <p:pic>
        <p:nvPicPr>
          <p:cNvPr id="5" name="图片 4" descr="2ea93f72d91999d9b27712bb3b30405a"/>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4872355" y="791210"/>
            <a:ext cx="2961640" cy="296164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Tm="1000">
        <p:random/>
      </p:transition>
    </mc:Choice>
    <mc:Fallback xmlns="">
      <p:transition spd="slow" advTm="1000">
        <p:random/>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组合 17"/>
          <p:cNvGrpSpPr/>
          <p:nvPr/>
        </p:nvGrpSpPr>
        <p:grpSpPr>
          <a:xfrm>
            <a:off x="3603982" y="2875002"/>
            <a:ext cx="5200374" cy="1107996"/>
            <a:chOff x="3522193" y="2893913"/>
            <a:chExt cx="5200374" cy="1107996"/>
          </a:xfrm>
        </p:grpSpPr>
        <p:sp>
          <p:nvSpPr>
            <p:cNvPr id="53" name="文本框 52"/>
            <p:cNvSpPr txBox="1"/>
            <p:nvPr/>
          </p:nvSpPr>
          <p:spPr>
            <a:xfrm>
              <a:off x="3522193" y="2893913"/>
              <a:ext cx="1290644" cy="1107996"/>
            </a:xfrm>
            <a:prstGeom prst="rect">
              <a:avLst/>
            </a:prstGeom>
            <a:noFill/>
          </p:spPr>
          <p:txBody>
            <a:bodyPr wrap="square" rtlCol="0">
              <a:spAutoFit/>
            </a:bodyPr>
            <a:lstStyle>
              <a:defPPr>
                <a:defRPr lang="zh-CN"/>
              </a:defPPr>
              <a:lvl1pPr algn="just">
                <a:defRPr sz="9600">
                  <a:solidFill>
                    <a:schemeClr val="tx1">
                      <a:lumMod val="75000"/>
                      <a:lumOff val="25000"/>
                    </a:schemeClr>
                  </a:solidFill>
                  <a:latin typeface="Aharoni" panose="02010803020104030203" pitchFamily="2" charset="-79"/>
                  <a:ea typeface="LiHei Pro" panose="02010601030101010101" pitchFamily="2" charset="-122"/>
                  <a:cs typeface="Aharoni" panose="02010803020104030203" pitchFamily="2" charset="-79"/>
                </a:defRPr>
              </a:lvl1pPr>
            </a:lstStyle>
            <a:p>
              <a:r>
                <a:rPr lang="en-US" altLang="zh-CN" sz="6600">
                  <a:solidFill>
                    <a:schemeClr val="tx1"/>
                  </a:solidFill>
                  <a:latin typeface="+mn-lt"/>
                  <a:ea typeface="+mn-ea"/>
                  <a:cs typeface="+mn-ea"/>
                  <a:sym typeface="+mn-lt"/>
                </a:rPr>
                <a:t>05</a:t>
              </a:r>
              <a:endParaRPr lang="en-US" altLang="zh-CN" sz="6600" dirty="0">
                <a:solidFill>
                  <a:schemeClr val="tx1"/>
                </a:solidFill>
                <a:latin typeface="+mn-lt"/>
                <a:ea typeface="+mn-ea"/>
                <a:cs typeface="+mn-ea"/>
                <a:sym typeface="+mn-lt"/>
              </a:endParaRPr>
            </a:p>
          </p:txBody>
        </p:sp>
        <p:sp>
          <p:nvSpPr>
            <p:cNvPr id="65" name="矩形 64"/>
            <p:cNvSpPr/>
            <p:nvPr/>
          </p:nvSpPr>
          <p:spPr>
            <a:xfrm>
              <a:off x="4947174" y="3117625"/>
              <a:ext cx="3775393" cy="707886"/>
            </a:xfrm>
            <a:prstGeom prst="rect">
              <a:avLst/>
            </a:prstGeom>
          </p:spPr>
          <p:txBody>
            <a:bodyPr wrap="none">
              <a:spAutoFit/>
            </a:bodyPr>
            <a:lstStyle/>
            <a:p>
              <a:pPr algn="ctr"/>
              <a:r>
                <a:rPr lang="zh-CN" altLang="en-US" sz="4000" b="1" dirty="0">
                  <a:solidFill>
                    <a:schemeClr val="tx1"/>
                  </a:solidFill>
                  <a:cs typeface="+mn-ea"/>
                  <a:sym typeface="+mn-lt"/>
                </a:rPr>
                <a:t>校园欺凌的原因</a:t>
              </a:r>
            </a:p>
          </p:txBody>
        </p:sp>
      </p:grpSp>
      <p:sp>
        <p:nvSpPr>
          <p:cNvPr id="6" name="PA_任意多边形 5"/>
          <p:cNvSpPr/>
          <p:nvPr>
            <p:custDataLst>
              <p:tags r:id="rId1"/>
            </p:custDataLst>
          </p:nvPr>
        </p:nvSpPr>
        <p:spPr>
          <a:xfrm>
            <a:off x="88900" y="1849148"/>
            <a:ext cx="12065000" cy="3484852"/>
          </a:xfrm>
          <a:custGeom>
            <a:avLst/>
            <a:gdLst>
              <a:gd name="connsiteX0" fmla="*/ 0 w 12065000"/>
              <a:gd name="connsiteY0" fmla="*/ 3345152 h 3484852"/>
              <a:gd name="connsiteX1" fmla="*/ 1168400 w 12065000"/>
              <a:gd name="connsiteY1" fmla="*/ 1656052 h 3484852"/>
              <a:gd name="connsiteX2" fmla="*/ 4089400 w 12065000"/>
              <a:gd name="connsiteY2" fmla="*/ 5052 h 3484852"/>
              <a:gd name="connsiteX3" fmla="*/ 8877300 w 12065000"/>
              <a:gd name="connsiteY3" fmla="*/ 1224252 h 3484852"/>
              <a:gd name="connsiteX4" fmla="*/ 12065000 w 12065000"/>
              <a:gd name="connsiteY4" fmla="*/ 3484852 h 34848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065000" h="3484852">
                <a:moveTo>
                  <a:pt x="0" y="3345152"/>
                </a:moveTo>
                <a:cubicBezTo>
                  <a:pt x="243416" y="2778943"/>
                  <a:pt x="486833" y="2212735"/>
                  <a:pt x="1168400" y="1656052"/>
                </a:cubicBezTo>
                <a:cubicBezTo>
                  <a:pt x="1849967" y="1099369"/>
                  <a:pt x="2804583" y="77019"/>
                  <a:pt x="4089400" y="5052"/>
                </a:cubicBezTo>
                <a:cubicBezTo>
                  <a:pt x="5374217" y="-66915"/>
                  <a:pt x="7548033" y="644285"/>
                  <a:pt x="8877300" y="1224252"/>
                </a:cubicBezTo>
                <a:cubicBezTo>
                  <a:pt x="10206567" y="1804219"/>
                  <a:pt x="11135783" y="2644535"/>
                  <a:pt x="12065000" y="3484852"/>
                </a:cubicBezTo>
              </a:path>
            </a:pathLst>
          </a:cu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8" name="PA_任意多边形 7"/>
          <p:cNvSpPr/>
          <p:nvPr>
            <p:custDataLst>
              <p:tags r:id="rId2"/>
            </p:custDataLst>
          </p:nvPr>
        </p:nvSpPr>
        <p:spPr>
          <a:xfrm>
            <a:off x="50800" y="1710224"/>
            <a:ext cx="12141200" cy="3255477"/>
          </a:xfrm>
          <a:custGeom>
            <a:avLst/>
            <a:gdLst>
              <a:gd name="connsiteX0" fmla="*/ 0 w 12141200"/>
              <a:gd name="connsiteY0" fmla="*/ 563076 h 3255477"/>
              <a:gd name="connsiteX1" fmla="*/ 2032000 w 12141200"/>
              <a:gd name="connsiteY1" fmla="*/ 3255476 h 3255477"/>
              <a:gd name="connsiteX2" fmla="*/ 3822700 w 12141200"/>
              <a:gd name="connsiteY2" fmla="*/ 575776 h 3255477"/>
              <a:gd name="connsiteX3" fmla="*/ 5956300 w 12141200"/>
              <a:gd name="connsiteY3" fmla="*/ 207476 h 3255477"/>
              <a:gd name="connsiteX4" fmla="*/ 12141200 w 12141200"/>
              <a:gd name="connsiteY4" fmla="*/ 3141176 h 32554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41200" h="3255477">
                <a:moveTo>
                  <a:pt x="0" y="563076"/>
                </a:moveTo>
                <a:cubicBezTo>
                  <a:pt x="697441" y="1908217"/>
                  <a:pt x="1394883" y="3253359"/>
                  <a:pt x="2032000" y="3255476"/>
                </a:cubicBezTo>
                <a:cubicBezTo>
                  <a:pt x="2669117" y="3257593"/>
                  <a:pt x="3168650" y="1083776"/>
                  <a:pt x="3822700" y="575776"/>
                </a:cubicBezTo>
                <a:cubicBezTo>
                  <a:pt x="4476750" y="67776"/>
                  <a:pt x="4569883" y="-220091"/>
                  <a:pt x="5956300" y="207476"/>
                </a:cubicBezTo>
                <a:cubicBezTo>
                  <a:pt x="7342717" y="635043"/>
                  <a:pt x="9741958" y="1888109"/>
                  <a:pt x="12141200" y="3141176"/>
                </a:cubicBezTo>
              </a:path>
            </a:pathLst>
          </a:cu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1500" advTm="1000">
        <p:random/>
      </p:transition>
    </mc:Choice>
    <mc:Fallback xmlns="">
      <p:transition spd="slow" advTm="1000">
        <p:random/>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175" y="1275715"/>
            <a:ext cx="12181840" cy="5553710"/>
          </a:xfrm>
          <a:prstGeom prst="rect">
            <a:avLst/>
          </a:prstGeom>
          <a:solidFill>
            <a:srgbClr val="FCF6E6">
              <a:alpha val="73000"/>
            </a:srgbClr>
          </a:solidFill>
          <a:ln w="12700"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rot="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31" name="文本框 30"/>
          <p:cNvSpPr txBox="1"/>
          <p:nvPr/>
        </p:nvSpPr>
        <p:spPr>
          <a:xfrm>
            <a:off x="241935" y="38735"/>
            <a:ext cx="3840480" cy="708025"/>
          </a:xfrm>
          <a:prstGeom prst="rect">
            <a:avLst/>
          </a:prstGeom>
          <a:noFill/>
        </p:spPr>
        <p:txBody>
          <a:bodyPr wrap="square" rtlCol="0">
            <a:spAutoFit/>
          </a:bodyPr>
          <a:lstStyle/>
          <a:p>
            <a:pPr algn="r"/>
            <a:r>
              <a:rPr lang="zh-CN" altLang="en-US" sz="4000" b="1">
                <a:solidFill>
                  <a:schemeClr val="tx1"/>
                </a:solidFill>
                <a:cs typeface="+mn-ea"/>
                <a:sym typeface="+mn-lt"/>
              </a:rPr>
              <a:t>家庭防线的失守</a:t>
            </a:r>
            <a:endParaRPr lang="zh-CN" altLang="en-US" sz="4000" b="1" dirty="0">
              <a:solidFill>
                <a:schemeClr val="tx1"/>
              </a:solidFill>
              <a:cs typeface="+mn-ea"/>
              <a:sym typeface="+mn-lt"/>
            </a:endParaRPr>
          </a:p>
        </p:txBody>
      </p:sp>
      <p:grpSp>
        <p:nvGrpSpPr>
          <p:cNvPr id="12" name="组合 11"/>
          <p:cNvGrpSpPr/>
          <p:nvPr/>
        </p:nvGrpSpPr>
        <p:grpSpPr>
          <a:xfrm>
            <a:off x="7810428" y="3017462"/>
            <a:ext cx="4010097" cy="3792913"/>
            <a:chOff x="7981276" y="2749894"/>
            <a:chExt cx="4010097" cy="3792913"/>
          </a:xfrm>
        </p:grpSpPr>
        <p:grpSp>
          <p:nvGrpSpPr>
            <p:cNvPr id="49" name="PA_组合 23"/>
            <p:cNvGrpSpPr/>
            <p:nvPr>
              <p:custDataLst>
                <p:tags r:id="rId3"/>
              </p:custDataLst>
            </p:nvPr>
          </p:nvGrpSpPr>
          <p:grpSpPr>
            <a:xfrm>
              <a:off x="7981276" y="4760038"/>
              <a:ext cx="4010097" cy="1782769"/>
              <a:chOff x="265536" y="4918940"/>
              <a:chExt cx="4010097" cy="1782769"/>
            </a:xfrm>
          </p:grpSpPr>
          <p:sp>
            <p:nvSpPr>
              <p:cNvPr id="50" name="矩形 49"/>
              <p:cNvSpPr/>
              <p:nvPr/>
            </p:nvSpPr>
            <p:spPr>
              <a:xfrm>
                <a:off x="1280569" y="4918940"/>
                <a:ext cx="1980029" cy="400110"/>
              </a:xfrm>
              <a:prstGeom prst="rect">
                <a:avLst/>
              </a:prstGeom>
            </p:spPr>
            <p:txBody>
              <a:bodyPr wrap="none">
                <a:spAutoFit/>
              </a:bodyPr>
              <a:lstStyle/>
              <a:p>
                <a:pPr algn="ctr"/>
                <a:r>
                  <a:rPr lang="zh-CN" altLang="en-US" sz="2000" b="1">
                    <a:solidFill>
                      <a:srgbClr val="252525"/>
                    </a:solidFill>
                    <a:cs typeface="+mn-ea"/>
                    <a:sym typeface="+mn-lt"/>
                  </a:rPr>
                  <a:t>教育理念和方法</a:t>
                </a:r>
                <a:endParaRPr lang="zh-CN" altLang="en-US" sz="2000" b="1" dirty="0">
                  <a:solidFill>
                    <a:srgbClr val="252525"/>
                  </a:solidFill>
                  <a:cs typeface="+mn-ea"/>
                  <a:sym typeface="+mn-lt"/>
                </a:endParaRPr>
              </a:p>
            </p:txBody>
          </p:sp>
          <p:sp>
            <p:nvSpPr>
              <p:cNvPr id="51" name="文本框 50"/>
              <p:cNvSpPr txBox="1"/>
              <p:nvPr/>
            </p:nvSpPr>
            <p:spPr>
              <a:xfrm>
                <a:off x="265536" y="5275924"/>
                <a:ext cx="4010097" cy="1425785"/>
              </a:xfrm>
              <a:prstGeom prst="roundRect">
                <a:avLst>
                  <a:gd name="adj" fmla="val 6852"/>
                </a:avLst>
              </a:prstGeom>
              <a:noFill/>
              <a:ln>
                <a:noFill/>
              </a:ln>
            </p:spPr>
            <p:txBody>
              <a:bodyPr wrap="square" rtlCol="0">
                <a:spAutoFit/>
              </a:bodyPr>
              <a:lstStyle/>
              <a:p>
                <a:pPr algn="ctr">
                  <a:lnSpc>
                    <a:spcPct val="130000"/>
                  </a:lnSpc>
                </a:pPr>
                <a:r>
                  <a:rPr lang="zh-CN" altLang="en-US" sz="1600">
                    <a:solidFill>
                      <a:schemeClr val="tx1">
                        <a:lumMod val="75000"/>
                        <a:lumOff val="25000"/>
                      </a:schemeClr>
                    </a:solidFill>
                    <a:cs typeface="+mn-ea"/>
                    <a:sym typeface="+mn-lt"/>
                  </a:rPr>
                  <a:t>一些家长明显走偏的观念，不仅使孩子遇到问题时倾向于用暴力解决，同时也让校园里一些原本平常的“磕磕碰碰”，被上升到不可调和的程度</a:t>
                </a:r>
                <a:endParaRPr lang="zh-CN" altLang="en-US" sz="1600" dirty="0">
                  <a:solidFill>
                    <a:schemeClr val="tx1">
                      <a:lumMod val="75000"/>
                      <a:lumOff val="25000"/>
                    </a:schemeClr>
                  </a:solidFill>
                  <a:cs typeface="+mn-ea"/>
                  <a:sym typeface="+mn-lt"/>
                </a:endParaRPr>
              </a:p>
            </p:txBody>
          </p:sp>
        </p:grpSp>
        <p:pic>
          <p:nvPicPr>
            <p:cNvPr id="5" name="图片 4"/>
            <p:cNvPicPr>
              <a:picLocks noChangeAspect="1"/>
            </p:cNvPicPr>
            <p:nvPr/>
          </p:nvPicPr>
          <p:blipFill>
            <a:blip r:embed="rId6" cstate="print">
              <a:duotone>
                <a:schemeClr val="accent3">
                  <a:shade val="45000"/>
                  <a:satMod val="135000"/>
                </a:schemeClr>
                <a:prstClr val="white"/>
              </a:duotone>
              <a:extLst>
                <a:ext uri="{28A0092B-C50C-407E-A947-70E740481C1C}">
                  <a14:useLocalDpi xmlns:a14="http://schemas.microsoft.com/office/drawing/2010/main"/>
                </a:ext>
              </a:extLst>
            </a:blip>
            <a:stretch>
              <a:fillRect/>
            </a:stretch>
          </p:blipFill>
          <p:spPr>
            <a:xfrm>
              <a:off x="9029060" y="2749894"/>
              <a:ext cx="1914525" cy="1905000"/>
            </a:xfrm>
            <a:prstGeom prst="rect">
              <a:avLst/>
            </a:prstGeom>
          </p:spPr>
        </p:pic>
      </p:grpSp>
      <p:grpSp>
        <p:nvGrpSpPr>
          <p:cNvPr id="11" name="组合 10"/>
          <p:cNvGrpSpPr/>
          <p:nvPr/>
        </p:nvGrpSpPr>
        <p:grpSpPr>
          <a:xfrm>
            <a:off x="3993174" y="3017461"/>
            <a:ext cx="3068938" cy="3503570"/>
            <a:chOff x="4636376" y="2749893"/>
            <a:chExt cx="3068938" cy="3503570"/>
          </a:xfrm>
        </p:grpSpPr>
        <p:grpSp>
          <p:nvGrpSpPr>
            <p:cNvPr id="45" name="PA_组合 20"/>
            <p:cNvGrpSpPr/>
            <p:nvPr>
              <p:custDataLst>
                <p:tags r:id="rId2"/>
              </p:custDataLst>
            </p:nvPr>
          </p:nvGrpSpPr>
          <p:grpSpPr>
            <a:xfrm>
              <a:off x="4636376" y="4760038"/>
              <a:ext cx="3068938" cy="1493425"/>
              <a:chOff x="667207" y="4918940"/>
              <a:chExt cx="3068938" cy="1493425"/>
            </a:xfrm>
          </p:grpSpPr>
          <p:sp>
            <p:nvSpPr>
              <p:cNvPr id="46" name="矩形 45"/>
              <p:cNvSpPr/>
              <p:nvPr/>
            </p:nvSpPr>
            <p:spPr>
              <a:xfrm>
                <a:off x="1339902" y="4918940"/>
                <a:ext cx="1723549" cy="400110"/>
              </a:xfrm>
              <a:prstGeom prst="rect">
                <a:avLst/>
              </a:prstGeom>
            </p:spPr>
            <p:txBody>
              <a:bodyPr wrap="none">
                <a:spAutoFit/>
              </a:bodyPr>
              <a:lstStyle/>
              <a:p>
                <a:pPr algn="ctr"/>
                <a:r>
                  <a:rPr lang="zh-CN" altLang="en-US" sz="2000" b="1">
                    <a:solidFill>
                      <a:srgbClr val="252525"/>
                    </a:solidFill>
                    <a:cs typeface="+mn-ea"/>
                    <a:sym typeface="+mn-lt"/>
                  </a:rPr>
                  <a:t>家庭结构失能</a:t>
                </a:r>
                <a:endParaRPr lang="zh-CN" altLang="en-US" sz="2000" b="1" dirty="0">
                  <a:solidFill>
                    <a:srgbClr val="252525"/>
                  </a:solidFill>
                  <a:cs typeface="+mn-ea"/>
                  <a:sym typeface="+mn-lt"/>
                </a:endParaRPr>
              </a:p>
            </p:txBody>
          </p:sp>
          <p:sp>
            <p:nvSpPr>
              <p:cNvPr id="47" name="文本框 46"/>
              <p:cNvSpPr txBox="1"/>
              <p:nvPr/>
            </p:nvSpPr>
            <p:spPr>
              <a:xfrm>
                <a:off x="667207" y="5319050"/>
                <a:ext cx="3068938" cy="1093315"/>
              </a:xfrm>
              <a:prstGeom prst="roundRect">
                <a:avLst>
                  <a:gd name="adj" fmla="val 6852"/>
                </a:avLst>
              </a:prstGeom>
              <a:noFill/>
              <a:ln>
                <a:noFill/>
              </a:ln>
            </p:spPr>
            <p:txBody>
              <a:bodyPr wrap="square" rtlCol="0">
                <a:spAutoFit/>
              </a:bodyPr>
              <a:lstStyle/>
              <a:p>
                <a:pPr algn="ctr">
                  <a:lnSpc>
                    <a:spcPct val="130000"/>
                  </a:lnSpc>
                </a:pPr>
                <a:r>
                  <a:rPr lang="zh-CN" altLang="en-US" sz="1600">
                    <a:solidFill>
                      <a:schemeClr val="tx1">
                        <a:lumMod val="75000"/>
                        <a:lumOff val="25000"/>
                      </a:schemeClr>
                    </a:solidFill>
                    <a:cs typeface="+mn-ea"/>
                    <a:sym typeface="+mn-lt"/>
                  </a:rPr>
                  <a:t>出现问题的孩子超过</a:t>
                </a:r>
                <a:r>
                  <a:rPr lang="en-US" altLang="zh-CN" sz="1600">
                    <a:solidFill>
                      <a:schemeClr val="tx1">
                        <a:lumMod val="75000"/>
                        <a:lumOff val="25000"/>
                      </a:schemeClr>
                    </a:solidFill>
                    <a:cs typeface="+mn-ea"/>
                    <a:sym typeface="+mn-lt"/>
                  </a:rPr>
                  <a:t>80%</a:t>
                </a:r>
                <a:r>
                  <a:rPr lang="zh-CN" altLang="en-US" sz="1600">
                    <a:solidFill>
                      <a:schemeClr val="tx1">
                        <a:lumMod val="75000"/>
                        <a:lumOff val="25000"/>
                      </a:schemeClr>
                    </a:solidFill>
                    <a:cs typeface="+mn-ea"/>
                    <a:sym typeface="+mn-lt"/>
                  </a:rPr>
                  <a:t>来自单亲或类似单亲的家庭使得孩子在成长中缺少关爱和教导</a:t>
                </a:r>
                <a:endParaRPr lang="zh-CN" altLang="en-US" sz="1600" dirty="0">
                  <a:solidFill>
                    <a:schemeClr val="tx1">
                      <a:lumMod val="75000"/>
                      <a:lumOff val="25000"/>
                    </a:schemeClr>
                  </a:solidFill>
                  <a:cs typeface="+mn-ea"/>
                  <a:sym typeface="+mn-lt"/>
                </a:endParaRPr>
              </a:p>
            </p:txBody>
          </p:sp>
        </p:grpSp>
        <p:pic>
          <p:nvPicPr>
            <p:cNvPr id="7" name="图片 6"/>
            <p:cNvPicPr>
              <a:picLocks noChangeAspect="1"/>
            </p:cNvPicPr>
            <p:nvPr/>
          </p:nvPicPr>
          <p:blipFill>
            <a:blip r:embed="rId7" cstate="print">
              <a:duotone>
                <a:schemeClr val="accent3">
                  <a:shade val="45000"/>
                  <a:satMod val="135000"/>
                </a:schemeClr>
                <a:prstClr val="white"/>
              </a:duotone>
              <a:extLst>
                <a:ext uri="{28A0092B-C50C-407E-A947-70E740481C1C}">
                  <a14:useLocalDpi xmlns:a14="http://schemas.microsoft.com/office/drawing/2010/main"/>
                </a:ext>
              </a:extLst>
            </a:blip>
            <a:stretch>
              <a:fillRect/>
            </a:stretch>
          </p:blipFill>
          <p:spPr>
            <a:xfrm>
              <a:off x="5143499" y="2749893"/>
              <a:ext cx="2054695" cy="2054695"/>
            </a:xfrm>
            <a:prstGeom prst="rect">
              <a:avLst/>
            </a:prstGeom>
          </p:spPr>
        </p:pic>
      </p:grpSp>
      <p:grpSp>
        <p:nvGrpSpPr>
          <p:cNvPr id="13" name="组合 12"/>
          <p:cNvGrpSpPr/>
          <p:nvPr/>
        </p:nvGrpSpPr>
        <p:grpSpPr>
          <a:xfrm>
            <a:off x="130875" y="3156213"/>
            <a:ext cx="2884150" cy="2999514"/>
            <a:chOff x="130875" y="2888645"/>
            <a:chExt cx="2884150" cy="2999514"/>
          </a:xfrm>
        </p:grpSpPr>
        <p:grpSp>
          <p:nvGrpSpPr>
            <p:cNvPr id="34" name="PA_组合 17"/>
            <p:cNvGrpSpPr/>
            <p:nvPr>
              <p:custDataLst>
                <p:tags r:id="rId1"/>
              </p:custDataLst>
            </p:nvPr>
          </p:nvGrpSpPr>
          <p:grpSpPr>
            <a:xfrm>
              <a:off x="130875" y="4716912"/>
              <a:ext cx="2884150" cy="1171247"/>
              <a:chOff x="614776" y="4875814"/>
              <a:chExt cx="2884150" cy="1171247"/>
            </a:xfrm>
          </p:grpSpPr>
          <p:sp>
            <p:nvSpPr>
              <p:cNvPr id="38" name="矩形 37"/>
              <p:cNvSpPr/>
              <p:nvPr/>
            </p:nvSpPr>
            <p:spPr>
              <a:xfrm>
                <a:off x="888181" y="4875814"/>
                <a:ext cx="2236510" cy="400110"/>
              </a:xfrm>
              <a:prstGeom prst="rect">
                <a:avLst/>
              </a:prstGeom>
            </p:spPr>
            <p:txBody>
              <a:bodyPr wrap="none">
                <a:spAutoFit/>
              </a:bodyPr>
              <a:lstStyle/>
              <a:p>
                <a:pPr algn="ctr"/>
                <a:r>
                  <a:rPr lang="zh-CN" altLang="en-US" sz="2000" b="1">
                    <a:solidFill>
                      <a:srgbClr val="252525"/>
                    </a:solidFill>
                    <a:cs typeface="+mn-ea"/>
                    <a:sym typeface="+mn-lt"/>
                  </a:rPr>
                  <a:t>孩子教育无人过问</a:t>
                </a:r>
                <a:endParaRPr lang="zh-CN" altLang="en-US" sz="2000" b="1" dirty="0">
                  <a:solidFill>
                    <a:srgbClr val="252525"/>
                  </a:solidFill>
                  <a:effectLst/>
                  <a:cs typeface="+mn-ea"/>
                  <a:sym typeface="+mn-lt"/>
                </a:endParaRPr>
              </a:p>
            </p:txBody>
          </p:sp>
          <p:sp>
            <p:nvSpPr>
              <p:cNvPr id="39" name="文本框 38"/>
              <p:cNvSpPr txBox="1"/>
              <p:nvPr/>
            </p:nvSpPr>
            <p:spPr>
              <a:xfrm>
                <a:off x="614776" y="5319049"/>
                <a:ext cx="2884150" cy="728012"/>
              </a:xfrm>
              <a:prstGeom prst="roundRect">
                <a:avLst>
                  <a:gd name="adj" fmla="val 6852"/>
                </a:avLst>
              </a:prstGeom>
              <a:noFill/>
              <a:ln>
                <a:noFill/>
              </a:ln>
            </p:spPr>
            <p:txBody>
              <a:bodyPr wrap="square" rtlCol="0">
                <a:spAutoFit/>
              </a:bodyPr>
              <a:lstStyle/>
              <a:p>
                <a:pPr algn="ctr">
                  <a:lnSpc>
                    <a:spcPct val="130000"/>
                  </a:lnSpc>
                </a:pPr>
                <a:r>
                  <a:rPr lang="zh-CN" altLang="en-US" sz="1600" dirty="0">
                    <a:solidFill>
                      <a:schemeClr val="tx1">
                        <a:lumMod val="75000"/>
                        <a:lumOff val="25000"/>
                      </a:schemeClr>
                    </a:solidFill>
                    <a:cs typeface="+mn-ea"/>
                    <a:sym typeface="+mn-lt"/>
                  </a:rPr>
                  <a:t>很多农村父母常年在外打工</a:t>
                </a:r>
              </a:p>
              <a:p>
                <a:pPr algn="ctr">
                  <a:lnSpc>
                    <a:spcPct val="130000"/>
                  </a:lnSpc>
                </a:pPr>
                <a:r>
                  <a:rPr lang="zh-CN" altLang="en-US" sz="1600" dirty="0">
                    <a:solidFill>
                      <a:schemeClr val="tx1">
                        <a:lumMod val="75000"/>
                        <a:lumOff val="25000"/>
                      </a:schemeClr>
                    </a:solidFill>
                    <a:cs typeface="+mn-ea"/>
                    <a:sym typeface="+mn-lt"/>
                  </a:rPr>
                  <a:t>一些人许多年才回家一次</a:t>
                </a:r>
              </a:p>
            </p:txBody>
          </p:sp>
        </p:grpSp>
        <p:pic>
          <p:nvPicPr>
            <p:cNvPr id="10" name="图片 9"/>
            <p:cNvPicPr>
              <a:picLocks noChangeAspect="1"/>
            </p:cNvPicPr>
            <p:nvPr/>
          </p:nvPicPr>
          <p:blipFill>
            <a:blip r:embed="rId8" cstate="email">
              <a:duotone>
                <a:schemeClr val="accent3">
                  <a:shade val="45000"/>
                  <a:satMod val="135000"/>
                </a:schemeClr>
                <a:prstClr val="white"/>
              </a:duotone>
              <a:extLst>
                <a:ext uri="{28A0092B-C50C-407E-A947-70E740481C1C}">
                  <a14:useLocalDpi xmlns:a14="http://schemas.microsoft.com/office/drawing/2010/main"/>
                </a:ext>
              </a:extLst>
            </a:blip>
            <a:stretch>
              <a:fillRect/>
            </a:stretch>
          </p:blipFill>
          <p:spPr>
            <a:xfrm>
              <a:off x="733545" y="2888645"/>
              <a:ext cx="1678811" cy="1678811"/>
            </a:xfrm>
            <a:prstGeom prst="rect">
              <a:avLst/>
            </a:prstGeom>
          </p:spPr>
        </p:pic>
      </p:grpSp>
    </p:spTree>
  </p:cSld>
  <p:clrMapOvr>
    <a:masterClrMapping/>
  </p:clrMapOvr>
  <mc:AlternateContent xmlns:mc="http://schemas.openxmlformats.org/markup-compatibility/2006" xmlns:p14="http://schemas.microsoft.com/office/powerpoint/2010/main">
    <mc:Choice Requires="p14">
      <p:transition spd="slow" p14:dur="1500" advTm="1000">
        <p:random/>
      </p:transition>
    </mc:Choice>
    <mc:Fallback xmlns="">
      <p:transition spd="slow" advTm="1000">
        <p:random/>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35" y="1013460"/>
            <a:ext cx="12185015" cy="5807075"/>
          </a:xfrm>
          <a:prstGeom prst="rect">
            <a:avLst/>
          </a:prstGeom>
          <a:solidFill>
            <a:srgbClr val="FCF6E6">
              <a:alpha val="73000"/>
            </a:srgbClr>
          </a:solidFill>
          <a:ln w="12700"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rot="0" vertOverflow="overflow" horzOverflow="overflow" vert="horz" wrap="square" lIns="91440" tIns="45720" rIns="91440" bIns="45720" numCol="1" spcCol="0" rtlCol="0" fromWordArt="0" anchor="ctr" anchorCtr="0" forceAA="0" compatLnSpc="1">
            <a:noAutofit/>
          </a:bodyPr>
          <a:lstStyle/>
          <a:p>
            <a:pPr algn="ctr"/>
            <a:endParaRPr lang="zh-CN" altLang="en-US"/>
          </a:p>
        </p:txBody>
      </p:sp>
      <p:grpSp>
        <p:nvGrpSpPr>
          <p:cNvPr id="29" name="组合 28"/>
          <p:cNvGrpSpPr/>
          <p:nvPr/>
        </p:nvGrpSpPr>
        <p:grpSpPr>
          <a:xfrm>
            <a:off x="107043" y="198970"/>
            <a:ext cx="3840693" cy="814589"/>
            <a:chOff x="253394" y="1208432"/>
            <a:chExt cx="3840693" cy="814589"/>
          </a:xfrm>
        </p:grpSpPr>
        <p:sp>
          <p:nvSpPr>
            <p:cNvPr id="31" name="文本框 30"/>
            <p:cNvSpPr txBox="1"/>
            <p:nvPr/>
          </p:nvSpPr>
          <p:spPr>
            <a:xfrm>
              <a:off x="253394" y="1208432"/>
              <a:ext cx="3840693" cy="707886"/>
            </a:xfrm>
            <a:prstGeom prst="rect">
              <a:avLst/>
            </a:prstGeom>
            <a:noFill/>
          </p:spPr>
          <p:txBody>
            <a:bodyPr wrap="square" rtlCol="0">
              <a:spAutoFit/>
            </a:bodyPr>
            <a:lstStyle/>
            <a:p>
              <a:pPr algn="r"/>
              <a:r>
                <a:rPr lang="zh-CN" altLang="en-US" sz="4000" b="1">
                  <a:solidFill>
                    <a:schemeClr val="tx1"/>
                  </a:solidFill>
                  <a:cs typeface="+mn-ea"/>
                  <a:sym typeface="+mn-lt"/>
                </a:rPr>
                <a:t>学校教育的缺位</a:t>
              </a:r>
              <a:endParaRPr lang="zh-CN" altLang="en-US" sz="4000" b="1" dirty="0">
                <a:solidFill>
                  <a:schemeClr val="tx1"/>
                </a:solidFill>
                <a:cs typeface="+mn-ea"/>
                <a:sym typeface="+mn-lt"/>
              </a:endParaRPr>
            </a:p>
          </p:txBody>
        </p:sp>
        <p:cxnSp>
          <p:nvCxnSpPr>
            <p:cNvPr id="32" name="直接连接符 31"/>
            <p:cNvCxnSpPr/>
            <p:nvPr/>
          </p:nvCxnSpPr>
          <p:spPr>
            <a:xfrm>
              <a:off x="481314" y="2023021"/>
              <a:ext cx="996126" cy="0"/>
            </a:xfrm>
            <a:prstGeom prst="line">
              <a:avLst/>
            </a:prstGeom>
            <a:ln w="28575">
              <a:solidFill>
                <a:srgbClr val="A50705"/>
              </a:solidFill>
            </a:ln>
          </p:spPr>
          <p:style>
            <a:lnRef idx="1">
              <a:schemeClr val="accent1"/>
            </a:lnRef>
            <a:fillRef idx="0">
              <a:schemeClr val="accent1"/>
            </a:fillRef>
            <a:effectRef idx="0">
              <a:schemeClr val="accent1"/>
            </a:effectRef>
            <a:fontRef idx="minor">
              <a:schemeClr val="tx1"/>
            </a:fontRef>
          </p:style>
        </p:cxnSp>
      </p:grpSp>
      <p:grpSp>
        <p:nvGrpSpPr>
          <p:cNvPr id="24" name="组合 23"/>
          <p:cNvGrpSpPr/>
          <p:nvPr/>
        </p:nvGrpSpPr>
        <p:grpSpPr>
          <a:xfrm>
            <a:off x="645690" y="2617102"/>
            <a:ext cx="4489330" cy="4203408"/>
            <a:chOff x="334962" y="2617102"/>
            <a:chExt cx="4489330" cy="4203408"/>
          </a:xfrm>
        </p:grpSpPr>
        <p:grpSp>
          <p:nvGrpSpPr>
            <p:cNvPr id="34" name="PA_组合 17"/>
            <p:cNvGrpSpPr/>
            <p:nvPr>
              <p:custDataLst>
                <p:tags r:id="rId3"/>
              </p:custDataLst>
            </p:nvPr>
          </p:nvGrpSpPr>
          <p:grpSpPr>
            <a:xfrm>
              <a:off x="334962" y="3997204"/>
              <a:ext cx="4489330" cy="2823306"/>
              <a:chOff x="1144660" y="4875814"/>
              <a:chExt cx="4489330" cy="2823306"/>
            </a:xfrm>
          </p:grpSpPr>
          <p:sp>
            <p:nvSpPr>
              <p:cNvPr id="38" name="矩形 37"/>
              <p:cNvSpPr/>
              <p:nvPr/>
            </p:nvSpPr>
            <p:spPr>
              <a:xfrm>
                <a:off x="1144661" y="4875814"/>
                <a:ext cx="1723549" cy="400110"/>
              </a:xfrm>
              <a:prstGeom prst="rect">
                <a:avLst/>
              </a:prstGeom>
            </p:spPr>
            <p:txBody>
              <a:bodyPr wrap="none">
                <a:spAutoFit/>
              </a:bodyPr>
              <a:lstStyle/>
              <a:p>
                <a:pPr algn="ctr"/>
                <a:r>
                  <a:rPr lang="zh-CN" altLang="en-US" sz="2000" b="1">
                    <a:solidFill>
                      <a:srgbClr val="252525"/>
                    </a:solidFill>
                    <a:effectLst/>
                    <a:cs typeface="+mn-ea"/>
                    <a:sym typeface="+mn-lt"/>
                  </a:rPr>
                  <a:t>法制教育缺失</a:t>
                </a:r>
                <a:endParaRPr lang="zh-CN" altLang="en-US" sz="2000" b="1" dirty="0">
                  <a:solidFill>
                    <a:srgbClr val="252525"/>
                  </a:solidFill>
                  <a:effectLst/>
                  <a:cs typeface="+mn-ea"/>
                  <a:sym typeface="+mn-lt"/>
                </a:endParaRPr>
              </a:p>
            </p:txBody>
          </p:sp>
          <p:sp>
            <p:nvSpPr>
              <p:cNvPr id="39" name="文本框 38"/>
              <p:cNvSpPr txBox="1"/>
              <p:nvPr/>
            </p:nvSpPr>
            <p:spPr>
              <a:xfrm>
                <a:off x="1144660" y="5275924"/>
                <a:ext cx="4489330" cy="2423196"/>
              </a:xfrm>
              <a:prstGeom prst="roundRect">
                <a:avLst>
                  <a:gd name="adj" fmla="val 6852"/>
                </a:avLst>
              </a:prstGeom>
              <a:noFill/>
              <a:ln>
                <a:noFill/>
              </a:ln>
            </p:spPr>
            <p:txBody>
              <a:bodyPr wrap="square" rtlCol="0">
                <a:spAutoFit/>
              </a:bodyPr>
              <a:lstStyle/>
              <a:p>
                <a:pPr marL="285750" indent="-285750" algn="just">
                  <a:lnSpc>
                    <a:spcPct val="130000"/>
                  </a:lnSpc>
                  <a:buFont typeface="Arial" panose="020B0604020202020204" pitchFamily="34" charset="0"/>
                  <a:buChar char="•"/>
                </a:pPr>
                <a:r>
                  <a:rPr lang="zh-CN" altLang="en-US" sz="1600">
                    <a:solidFill>
                      <a:schemeClr val="tx1">
                        <a:lumMod val="75000"/>
                        <a:lumOff val="25000"/>
                      </a:schemeClr>
                    </a:solidFill>
                    <a:cs typeface="+mn-ea"/>
                    <a:sym typeface="+mn-lt"/>
                  </a:rPr>
                  <a:t>学校没有法律教师人才储备，讲课的基本上都是政治、思想品德教师</a:t>
                </a:r>
              </a:p>
              <a:p>
                <a:pPr marL="285750" indent="-285750" algn="just">
                  <a:lnSpc>
                    <a:spcPct val="130000"/>
                  </a:lnSpc>
                  <a:buFont typeface="Arial" panose="020B0604020202020204" pitchFamily="34" charset="0"/>
                  <a:buChar char="•"/>
                </a:pPr>
                <a:r>
                  <a:rPr lang="zh-CN" altLang="en-US" sz="1600">
                    <a:solidFill>
                      <a:schemeClr val="tx1">
                        <a:lumMod val="75000"/>
                        <a:lumOff val="25000"/>
                      </a:schemeClr>
                    </a:solidFill>
                    <a:cs typeface="+mn-ea"/>
                    <a:sym typeface="+mn-lt"/>
                  </a:rPr>
                  <a:t>法律知识被分散在多本教材中，既不系统</a:t>
                </a:r>
              </a:p>
              <a:p>
                <a:pPr marL="285750" indent="-285750" algn="just">
                  <a:lnSpc>
                    <a:spcPct val="130000"/>
                  </a:lnSpc>
                  <a:buFont typeface="Arial" panose="020B0604020202020204" pitchFamily="34" charset="0"/>
                  <a:buChar char="•"/>
                </a:pPr>
                <a:r>
                  <a:rPr lang="zh-CN" altLang="en-US" sz="1600">
                    <a:solidFill>
                      <a:schemeClr val="tx1">
                        <a:lumMod val="75000"/>
                        <a:lumOff val="25000"/>
                      </a:schemeClr>
                    </a:solidFill>
                    <a:cs typeface="+mn-ea"/>
                    <a:sym typeface="+mn-lt"/>
                  </a:rPr>
                  <a:t>也不深入，加上学校出于升学率的考量，并不重视普法，使得法制教育效果十分有限</a:t>
                </a:r>
              </a:p>
              <a:p>
                <a:pPr marL="285750" indent="-285750" algn="just">
                  <a:lnSpc>
                    <a:spcPct val="130000"/>
                  </a:lnSpc>
                  <a:buFont typeface="Arial" panose="020B0604020202020204" pitchFamily="34" charset="0"/>
                  <a:buChar char="•"/>
                </a:pPr>
                <a:r>
                  <a:rPr lang="zh-CN" altLang="en-US" sz="1600">
                    <a:solidFill>
                      <a:schemeClr val="tx1">
                        <a:lumMod val="75000"/>
                        <a:lumOff val="25000"/>
                      </a:schemeClr>
                    </a:solidFill>
                    <a:cs typeface="+mn-ea"/>
                    <a:sym typeface="+mn-lt"/>
                  </a:rPr>
                  <a:t>       </a:t>
                </a:r>
              </a:p>
              <a:p>
                <a:pPr algn="just">
                  <a:lnSpc>
                    <a:spcPct val="130000"/>
                  </a:lnSpc>
                </a:pPr>
                <a:endParaRPr lang="zh-CN" altLang="en-US" sz="1600" dirty="0">
                  <a:solidFill>
                    <a:schemeClr val="tx1">
                      <a:lumMod val="75000"/>
                      <a:lumOff val="25000"/>
                    </a:schemeClr>
                  </a:solidFill>
                  <a:cs typeface="+mn-ea"/>
                  <a:sym typeface="+mn-lt"/>
                </a:endParaRPr>
              </a:p>
            </p:txBody>
          </p:sp>
        </p:grpSp>
        <p:pic>
          <p:nvPicPr>
            <p:cNvPr id="17" name="图片 16"/>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472583" y="2617102"/>
              <a:ext cx="1268368" cy="1268368"/>
            </a:xfrm>
            <a:prstGeom prst="rect">
              <a:avLst/>
            </a:prstGeom>
          </p:spPr>
        </p:pic>
      </p:grpSp>
      <p:grpSp>
        <p:nvGrpSpPr>
          <p:cNvPr id="23" name="组合 22"/>
          <p:cNvGrpSpPr/>
          <p:nvPr/>
        </p:nvGrpSpPr>
        <p:grpSpPr>
          <a:xfrm>
            <a:off x="6111396" y="2617102"/>
            <a:ext cx="5510363" cy="1514878"/>
            <a:chOff x="5291970" y="2617102"/>
            <a:chExt cx="5510363" cy="1514878"/>
          </a:xfrm>
        </p:grpSpPr>
        <p:grpSp>
          <p:nvGrpSpPr>
            <p:cNvPr id="49" name="PA_组合 23"/>
            <p:cNvGrpSpPr/>
            <p:nvPr>
              <p:custDataLst>
                <p:tags r:id="rId2"/>
              </p:custDataLst>
            </p:nvPr>
          </p:nvGrpSpPr>
          <p:grpSpPr>
            <a:xfrm>
              <a:off x="6792236" y="3020433"/>
              <a:ext cx="4010097" cy="1111547"/>
              <a:chOff x="384301" y="5771517"/>
              <a:chExt cx="4010097" cy="1111547"/>
            </a:xfrm>
          </p:grpSpPr>
          <p:sp>
            <p:nvSpPr>
              <p:cNvPr id="50" name="矩形 49"/>
              <p:cNvSpPr/>
              <p:nvPr/>
            </p:nvSpPr>
            <p:spPr>
              <a:xfrm>
                <a:off x="384301" y="5771517"/>
                <a:ext cx="1723549" cy="400110"/>
              </a:xfrm>
              <a:prstGeom prst="rect">
                <a:avLst/>
              </a:prstGeom>
            </p:spPr>
            <p:txBody>
              <a:bodyPr wrap="none">
                <a:spAutoFit/>
              </a:bodyPr>
              <a:lstStyle/>
              <a:p>
                <a:pPr algn="ctr"/>
                <a:r>
                  <a:rPr lang="zh-CN" altLang="en-US" sz="2000" b="1">
                    <a:solidFill>
                      <a:srgbClr val="252525"/>
                    </a:solidFill>
                    <a:cs typeface="+mn-ea"/>
                    <a:sym typeface="+mn-lt"/>
                  </a:rPr>
                  <a:t>学校管理不力</a:t>
                </a:r>
                <a:endParaRPr lang="zh-CN" altLang="en-US" sz="2000" b="1" dirty="0">
                  <a:solidFill>
                    <a:srgbClr val="252525"/>
                  </a:solidFill>
                  <a:cs typeface="+mn-ea"/>
                  <a:sym typeface="+mn-lt"/>
                </a:endParaRPr>
              </a:p>
            </p:txBody>
          </p:sp>
          <p:sp>
            <p:nvSpPr>
              <p:cNvPr id="51" name="文本框 50"/>
              <p:cNvSpPr txBox="1"/>
              <p:nvPr/>
            </p:nvSpPr>
            <p:spPr>
              <a:xfrm>
                <a:off x="384301" y="6155052"/>
                <a:ext cx="4010097" cy="728012"/>
              </a:xfrm>
              <a:prstGeom prst="roundRect">
                <a:avLst>
                  <a:gd name="adj" fmla="val 6852"/>
                </a:avLst>
              </a:prstGeom>
              <a:noFill/>
              <a:ln>
                <a:noFill/>
              </a:ln>
            </p:spPr>
            <p:txBody>
              <a:bodyPr wrap="square" rtlCol="0">
                <a:spAutoFit/>
              </a:bodyPr>
              <a:lstStyle/>
              <a:p>
                <a:pPr algn="just">
                  <a:lnSpc>
                    <a:spcPct val="130000"/>
                  </a:lnSpc>
                </a:pPr>
                <a:r>
                  <a:rPr lang="zh-CN" altLang="en-US" sz="1600">
                    <a:solidFill>
                      <a:schemeClr val="tx1">
                        <a:lumMod val="75000"/>
                        <a:lumOff val="25000"/>
                      </a:schemeClr>
                    </a:solidFill>
                    <a:cs typeface="+mn-ea"/>
                    <a:sym typeface="+mn-lt"/>
                  </a:rPr>
                  <a:t>学校和社会缺乏相应的惩戒手段，难以对校园欺凌行为形成警示和震慑作用</a:t>
                </a:r>
                <a:endParaRPr lang="zh-CN" altLang="en-US" sz="1600" dirty="0">
                  <a:solidFill>
                    <a:schemeClr val="tx1">
                      <a:lumMod val="75000"/>
                      <a:lumOff val="25000"/>
                    </a:schemeClr>
                  </a:solidFill>
                  <a:cs typeface="+mn-ea"/>
                  <a:sym typeface="+mn-lt"/>
                </a:endParaRPr>
              </a:p>
            </p:txBody>
          </p:sp>
        </p:grpSp>
        <p:pic>
          <p:nvPicPr>
            <p:cNvPr id="19" name="图片 18"/>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5291970" y="2617102"/>
              <a:ext cx="1408970" cy="1408970"/>
            </a:xfrm>
            <a:prstGeom prst="rect">
              <a:avLst/>
            </a:prstGeom>
          </p:spPr>
        </p:pic>
      </p:grpSp>
      <p:grpSp>
        <p:nvGrpSpPr>
          <p:cNvPr id="22" name="组合 21"/>
          <p:cNvGrpSpPr/>
          <p:nvPr/>
        </p:nvGrpSpPr>
        <p:grpSpPr>
          <a:xfrm>
            <a:off x="6096000" y="4655759"/>
            <a:ext cx="4790471" cy="1440195"/>
            <a:chOff x="5276574" y="4655759"/>
            <a:chExt cx="4790471" cy="1440195"/>
          </a:xfrm>
        </p:grpSpPr>
        <p:grpSp>
          <p:nvGrpSpPr>
            <p:cNvPr id="45" name="PA_组合 20"/>
            <p:cNvGrpSpPr/>
            <p:nvPr>
              <p:custDataLst>
                <p:tags r:id="rId1"/>
              </p:custDataLst>
            </p:nvPr>
          </p:nvGrpSpPr>
          <p:grpSpPr>
            <a:xfrm>
              <a:off x="6792236" y="4967832"/>
              <a:ext cx="3274809" cy="1128122"/>
              <a:chOff x="1321323" y="4918940"/>
              <a:chExt cx="3274809" cy="1128122"/>
            </a:xfrm>
          </p:grpSpPr>
          <p:sp>
            <p:nvSpPr>
              <p:cNvPr id="46" name="矩形 45"/>
              <p:cNvSpPr/>
              <p:nvPr/>
            </p:nvSpPr>
            <p:spPr>
              <a:xfrm>
                <a:off x="1321324" y="4918940"/>
                <a:ext cx="1467068" cy="400110"/>
              </a:xfrm>
              <a:prstGeom prst="rect">
                <a:avLst/>
              </a:prstGeom>
            </p:spPr>
            <p:txBody>
              <a:bodyPr wrap="none">
                <a:spAutoFit/>
              </a:bodyPr>
              <a:lstStyle/>
              <a:p>
                <a:pPr algn="ctr"/>
                <a:r>
                  <a:rPr lang="zh-CN" altLang="en-US" sz="2000" b="1">
                    <a:solidFill>
                      <a:srgbClr val="252525"/>
                    </a:solidFill>
                    <a:cs typeface="+mn-ea"/>
                    <a:sym typeface="+mn-lt"/>
                  </a:rPr>
                  <a:t>德育的缺失</a:t>
                </a:r>
                <a:endParaRPr lang="zh-CN" altLang="en-US" sz="2000" b="1" dirty="0">
                  <a:solidFill>
                    <a:srgbClr val="252525"/>
                  </a:solidFill>
                  <a:cs typeface="+mn-ea"/>
                  <a:sym typeface="+mn-lt"/>
                </a:endParaRPr>
              </a:p>
            </p:txBody>
          </p:sp>
          <p:sp>
            <p:nvSpPr>
              <p:cNvPr id="47" name="文本框 46"/>
              <p:cNvSpPr txBox="1"/>
              <p:nvPr/>
            </p:nvSpPr>
            <p:spPr>
              <a:xfrm>
                <a:off x="1321323" y="5319050"/>
                <a:ext cx="3274809" cy="728012"/>
              </a:xfrm>
              <a:prstGeom prst="roundRect">
                <a:avLst>
                  <a:gd name="adj" fmla="val 6852"/>
                </a:avLst>
              </a:prstGeom>
              <a:noFill/>
              <a:ln>
                <a:noFill/>
              </a:ln>
            </p:spPr>
            <p:txBody>
              <a:bodyPr wrap="square" rtlCol="0">
                <a:spAutoFit/>
              </a:bodyPr>
              <a:lstStyle/>
              <a:p>
                <a:pPr algn="just">
                  <a:lnSpc>
                    <a:spcPct val="130000"/>
                  </a:lnSpc>
                </a:pPr>
                <a:r>
                  <a:rPr lang="zh-CN" altLang="en-US" sz="1600">
                    <a:solidFill>
                      <a:schemeClr val="tx1">
                        <a:lumMod val="75000"/>
                        <a:lumOff val="25000"/>
                      </a:schemeClr>
                    </a:solidFill>
                    <a:cs typeface="+mn-ea"/>
                    <a:sym typeface="+mn-lt"/>
                  </a:rPr>
                  <a:t>本应对欺凌行为发挥重要预防作用的德育，其现状也十分堪忧</a:t>
                </a:r>
                <a:endParaRPr lang="zh-CN" altLang="en-US" sz="1600" dirty="0">
                  <a:solidFill>
                    <a:schemeClr val="tx1">
                      <a:lumMod val="75000"/>
                      <a:lumOff val="25000"/>
                    </a:schemeClr>
                  </a:solidFill>
                  <a:cs typeface="+mn-ea"/>
                  <a:sym typeface="+mn-lt"/>
                </a:endParaRPr>
              </a:p>
            </p:txBody>
          </p:sp>
        </p:grpSp>
        <p:pic>
          <p:nvPicPr>
            <p:cNvPr id="21" name="图片 20"/>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5276574" y="4655759"/>
              <a:ext cx="1424366" cy="1424366"/>
            </a:xfrm>
            <a:prstGeom prst="rect">
              <a:avLst/>
            </a:prstGeom>
          </p:spPr>
        </p:pic>
      </p:grpSp>
    </p:spTree>
  </p:cSld>
  <p:clrMapOvr>
    <a:masterClrMapping/>
  </p:clrMapOvr>
  <mc:AlternateContent xmlns:mc="http://schemas.openxmlformats.org/markup-compatibility/2006" xmlns:p14="http://schemas.microsoft.com/office/powerpoint/2010/main">
    <mc:Choice Requires="p14">
      <p:transition spd="slow" p14:dur="1500" advTm="1000">
        <p:random/>
      </p:transition>
    </mc:Choice>
    <mc:Fallback xmlns="">
      <p:transition spd="slow" advTm="1000">
        <p:random/>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1107440"/>
            <a:ext cx="12192000" cy="5752465"/>
          </a:xfrm>
          <a:prstGeom prst="rect">
            <a:avLst/>
          </a:prstGeom>
          <a:solidFill>
            <a:srgbClr val="FCF6E6">
              <a:alpha val="73000"/>
            </a:srgbClr>
          </a:solidFill>
          <a:ln w="12700"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rot="0" vertOverflow="overflow" horzOverflow="overflow" vert="horz" wrap="square" lIns="91440" tIns="45720" rIns="91440" bIns="45720" numCol="1" spcCol="0" rtlCol="0" fromWordArt="0" anchor="ctr" anchorCtr="0" forceAA="0" compatLnSpc="1">
            <a:noAutofit/>
          </a:bodyPr>
          <a:lstStyle/>
          <a:p>
            <a:pPr algn="ctr"/>
            <a:endParaRPr lang="zh-CN" altLang="en-US"/>
          </a:p>
        </p:txBody>
      </p:sp>
      <p:grpSp>
        <p:nvGrpSpPr>
          <p:cNvPr id="29" name="组合 28"/>
          <p:cNvGrpSpPr/>
          <p:nvPr/>
        </p:nvGrpSpPr>
        <p:grpSpPr>
          <a:xfrm>
            <a:off x="245314" y="198970"/>
            <a:ext cx="5321484" cy="837525"/>
            <a:chOff x="353189" y="1208432"/>
            <a:chExt cx="3840693" cy="837525"/>
          </a:xfrm>
        </p:grpSpPr>
        <p:sp>
          <p:nvSpPr>
            <p:cNvPr id="31" name="文本框 30"/>
            <p:cNvSpPr txBox="1"/>
            <p:nvPr/>
          </p:nvSpPr>
          <p:spPr>
            <a:xfrm>
              <a:off x="353189" y="1208432"/>
              <a:ext cx="3840693" cy="707886"/>
            </a:xfrm>
            <a:prstGeom prst="rect">
              <a:avLst/>
            </a:prstGeom>
            <a:noFill/>
          </p:spPr>
          <p:txBody>
            <a:bodyPr wrap="square" rtlCol="0">
              <a:spAutoFit/>
            </a:bodyPr>
            <a:lstStyle/>
            <a:p>
              <a:pPr algn="r"/>
              <a:r>
                <a:rPr lang="zh-CN" altLang="en-US" sz="4000" b="1">
                  <a:solidFill>
                    <a:schemeClr val="tx1"/>
                  </a:solidFill>
                  <a:cs typeface="+mn-ea"/>
                  <a:sym typeface="+mn-lt"/>
                </a:rPr>
                <a:t>社会不良风气侵蚀渗透</a:t>
              </a:r>
              <a:endParaRPr lang="zh-CN" altLang="en-US" sz="4000" b="1" dirty="0">
                <a:solidFill>
                  <a:schemeClr val="tx1"/>
                </a:solidFill>
                <a:cs typeface="+mn-ea"/>
                <a:sym typeface="+mn-lt"/>
              </a:endParaRPr>
            </a:p>
          </p:txBody>
        </p:sp>
        <p:cxnSp>
          <p:nvCxnSpPr>
            <p:cNvPr id="32" name="直接连接符 31"/>
            <p:cNvCxnSpPr/>
            <p:nvPr/>
          </p:nvCxnSpPr>
          <p:spPr>
            <a:xfrm>
              <a:off x="467920" y="2045957"/>
              <a:ext cx="627184" cy="0"/>
            </a:xfrm>
            <a:prstGeom prst="line">
              <a:avLst/>
            </a:prstGeom>
            <a:ln w="28575">
              <a:solidFill>
                <a:srgbClr val="A50705"/>
              </a:solidFill>
            </a:ln>
          </p:spPr>
          <p:style>
            <a:lnRef idx="1">
              <a:schemeClr val="accent1"/>
            </a:lnRef>
            <a:fillRef idx="0">
              <a:schemeClr val="accent1"/>
            </a:fillRef>
            <a:effectRef idx="0">
              <a:schemeClr val="accent1"/>
            </a:effectRef>
            <a:fontRef idx="minor">
              <a:schemeClr val="tx1"/>
            </a:fontRef>
          </p:style>
        </p:cxnSp>
      </p:grpSp>
      <p:sp>
        <p:nvSpPr>
          <p:cNvPr id="18" name="矩形 17"/>
          <p:cNvSpPr/>
          <p:nvPr/>
        </p:nvSpPr>
        <p:spPr>
          <a:xfrm>
            <a:off x="314166" y="1373542"/>
            <a:ext cx="5781834" cy="646331"/>
          </a:xfrm>
          <a:prstGeom prst="rect">
            <a:avLst/>
          </a:prstGeom>
        </p:spPr>
        <p:txBody>
          <a:bodyPr wrap="square">
            <a:spAutoFit/>
          </a:bodyPr>
          <a:lstStyle/>
          <a:p>
            <a:r>
              <a:rPr lang="zh-CN" altLang="en-US">
                <a:solidFill>
                  <a:schemeClr val="tx1"/>
                </a:solidFill>
              </a:rPr>
              <a:t>现在的社会上，经常能够看到相互偶尔触碰就会引爆无休无止的争吵，甚至为一点小事就大打出手</a:t>
            </a:r>
            <a:endParaRPr lang="zh-CN" altLang="en-US" dirty="0">
              <a:solidFill>
                <a:schemeClr val="tx1"/>
              </a:solidFill>
            </a:endParaRPr>
          </a:p>
        </p:txBody>
      </p:sp>
      <p:sp>
        <p:nvSpPr>
          <p:cNvPr id="19" name="矩形 18"/>
          <p:cNvSpPr/>
          <p:nvPr/>
        </p:nvSpPr>
        <p:spPr>
          <a:xfrm>
            <a:off x="314166" y="3339178"/>
            <a:ext cx="3839006" cy="2308324"/>
          </a:xfrm>
          <a:prstGeom prst="rect">
            <a:avLst/>
          </a:prstGeom>
        </p:spPr>
        <p:txBody>
          <a:bodyPr wrap="square">
            <a:spAutoFit/>
          </a:bodyPr>
          <a:lstStyle/>
          <a:p>
            <a:r>
              <a:rPr lang="zh-CN" altLang="en-US" dirty="0"/>
              <a:t>目前市面、网络上的大量小说、游戏都包含色情、暴力情节，处于青春期的学生非常容易受到影响。连一些热门幼儿动画片里也开始出现“暴力美学”，这些都在潜移默化地影响着孩子的心理和行为，导致他们极易因盲目模仿、追求刺激而产生暴力冲动。</a:t>
            </a:r>
          </a:p>
        </p:txBody>
      </p:sp>
      <p:sp>
        <p:nvSpPr>
          <p:cNvPr id="20" name="矩形 19"/>
          <p:cNvSpPr/>
          <p:nvPr/>
        </p:nvSpPr>
        <p:spPr>
          <a:xfrm>
            <a:off x="5313239" y="5173411"/>
            <a:ext cx="6878761" cy="338554"/>
          </a:xfrm>
          <a:prstGeom prst="rect">
            <a:avLst/>
          </a:prstGeom>
        </p:spPr>
        <p:txBody>
          <a:bodyPr wrap="square">
            <a:spAutoFit/>
          </a:bodyPr>
          <a:lstStyle/>
          <a:p>
            <a:r>
              <a:rPr lang="zh-CN" altLang="en-US" sz="1600"/>
              <a:t>此外，当前社会上“一夜成名”“拜金主义”等不良风气也影响着校园</a:t>
            </a:r>
            <a:endParaRPr lang="zh-CN" altLang="en-US" sz="1600" dirty="0"/>
          </a:p>
        </p:txBody>
      </p:sp>
      <p:sp>
        <p:nvSpPr>
          <p:cNvPr id="21" name="矩形 20"/>
          <p:cNvSpPr/>
          <p:nvPr/>
        </p:nvSpPr>
        <p:spPr>
          <a:xfrm>
            <a:off x="5313239" y="3293983"/>
            <a:ext cx="5985122" cy="1077218"/>
          </a:xfrm>
          <a:prstGeom prst="rect">
            <a:avLst/>
          </a:prstGeom>
        </p:spPr>
        <p:txBody>
          <a:bodyPr wrap="square">
            <a:spAutoFit/>
          </a:bodyPr>
          <a:lstStyle/>
          <a:p>
            <a:pPr marL="285750" indent="-285750">
              <a:buFont typeface="Arial" panose="020B0604020202020204" pitchFamily="34" charset="0"/>
              <a:buChar char="•"/>
            </a:pPr>
            <a:r>
              <a:rPr lang="zh-CN" altLang="en-US" sz="1600"/>
              <a:t>根据我国法律规定，不满</a:t>
            </a:r>
            <a:r>
              <a:rPr lang="en-US" altLang="zh-CN" sz="1600"/>
              <a:t>14</a:t>
            </a:r>
            <a:r>
              <a:rPr lang="zh-CN" altLang="en-US" sz="1600"/>
              <a:t>周岁的未成年人不会被追究刑事责任，满</a:t>
            </a:r>
            <a:r>
              <a:rPr lang="en-US" altLang="zh-CN" sz="1600"/>
              <a:t>14</a:t>
            </a:r>
            <a:r>
              <a:rPr lang="zh-CN" altLang="en-US" sz="1600"/>
              <a:t>周岁不满</a:t>
            </a:r>
            <a:r>
              <a:rPr lang="en-US" altLang="zh-CN" sz="1600"/>
              <a:t>16</a:t>
            </a:r>
            <a:r>
              <a:rPr lang="zh-CN" altLang="en-US" sz="1600"/>
              <a:t>周岁的，也只有</a:t>
            </a:r>
            <a:r>
              <a:rPr lang="en-US" altLang="zh-CN" sz="1600"/>
              <a:t>8</a:t>
            </a:r>
            <a:r>
              <a:rPr lang="zh-CN" altLang="en-US" sz="1600"/>
              <a:t>种严重犯罪才会追究刑事责任。由于年龄原因，很多孩子实施校园欺凌却不会受到惩罚，这也容易使他们形成“藐视法律”的心态</a:t>
            </a:r>
            <a:endParaRPr lang="zh-CN" altLang="en-US" sz="1600" dirty="0"/>
          </a:p>
        </p:txBody>
      </p:sp>
      <p:cxnSp>
        <p:nvCxnSpPr>
          <p:cNvPr id="23" name="直接连接符 22"/>
          <p:cNvCxnSpPr/>
          <p:nvPr/>
        </p:nvCxnSpPr>
        <p:spPr>
          <a:xfrm>
            <a:off x="4998720" y="2539911"/>
            <a:ext cx="0" cy="2961729"/>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37" name="矩形 36"/>
          <p:cNvSpPr/>
          <p:nvPr/>
        </p:nvSpPr>
        <p:spPr>
          <a:xfrm>
            <a:off x="345383" y="2725331"/>
            <a:ext cx="2698175" cy="523220"/>
          </a:xfrm>
          <a:prstGeom prst="rect">
            <a:avLst/>
          </a:prstGeom>
        </p:spPr>
        <p:txBody>
          <a:bodyPr wrap="none">
            <a:spAutoFit/>
          </a:bodyPr>
          <a:lstStyle/>
          <a:p>
            <a:pPr algn="ctr"/>
            <a:r>
              <a:rPr lang="zh-CN" altLang="en-US" sz="2800" b="1">
                <a:solidFill>
                  <a:srgbClr val="252525"/>
                </a:solidFill>
                <a:effectLst/>
                <a:cs typeface="+mn-ea"/>
                <a:sym typeface="+mn-lt"/>
              </a:rPr>
              <a:t>暴力亚文化影响</a:t>
            </a:r>
            <a:endParaRPr lang="zh-CN" altLang="en-US" sz="2800" b="1" dirty="0">
              <a:solidFill>
                <a:srgbClr val="252525"/>
              </a:solidFill>
              <a:effectLst/>
              <a:cs typeface="+mn-ea"/>
              <a:sym typeface="+mn-lt"/>
            </a:endParaRPr>
          </a:p>
        </p:txBody>
      </p:sp>
      <p:sp>
        <p:nvSpPr>
          <p:cNvPr id="24" name="矩形 23"/>
          <p:cNvSpPr/>
          <p:nvPr/>
        </p:nvSpPr>
        <p:spPr>
          <a:xfrm>
            <a:off x="2265238" y="6017898"/>
            <a:ext cx="7320721" cy="584775"/>
          </a:xfrm>
          <a:prstGeom prst="rect">
            <a:avLst/>
          </a:prstGeom>
        </p:spPr>
        <p:txBody>
          <a:bodyPr wrap="square">
            <a:spAutoFit/>
          </a:bodyPr>
          <a:lstStyle/>
          <a:p>
            <a:pPr algn="ctr"/>
            <a:r>
              <a:rPr lang="zh-CN" altLang="en-US" sz="1600"/>
              <a:t>当前社会应提高对包括校园欺凌在内的未成年人不良行为的重视程度，做好预防工作，避免这部分孩子走上违法犯罪道路</a:t>
            </a:r>
            <a:endParaRPr lang="zh-CN" altLang="en-US" sz="1600" dirty="0"/>
          </a:p>
        </p:txBody>
      </p:sp>
      <p:sp>
        <p:nvSpPr>
          <p:cNvPr id="40" name="矩形 39"/>
          <p:cNvSpPr/>
          <p:nvPr/>
        </p:nvSpPr>
        <p:spPr>
          <a:xfrm>
            <a:off x="5313239" y="4383107"/>
            <a:ext cx="5985122" cy="338554"/>
          </a:xfrm>
          <a:prstGeom prst="rect">
            <a:avLst/>
          </a:prstGeom>
        </p:spPr>
        <p:txBody>
          <a:bodyPr wrap="square">
            <a:spAutoFit/>
          </a:bodyPr>
          <a:lstStyle/>
          <a:p>
            <a:pPr marL="285750" indent="-285750">
              <a:buFont typeface="Arial" panose="020B0604020202020204" pitchFamily="34" charset="0"/>
              <a:buChar char="•"/>
            </a:pPr>
            <a:r>
              <a:rPr lang="zh-CN" altLang="en-US" sz="1600"/>
              <a:t>我国还没有专门防控校园欺凌的法律</a:t>
            </a:r>
            <a:endParaRPr lang="zh-CN" altLang="en-US" sz="1600" dirty="0"/>
          </a:p>
        </p:txBody>
      </p:sp>
      <p:sp>
        <p:nvSpPr>
          <p:cNvPr id="42" name="矩形 41"/>
          <p:cNvSpPr/>
          <p:nvPr/>
        </p:nvSpPr>
        <p:spPr>
          <a:xfrm>
            <a:off x="5313239" y="2719123"/>
            <a:ext cx="2698175" cy="523220"/>
          </a:xfrm>
          <a:prstGeom prst="rect">
            <a:avLst/>
          </a:prstGeom>
        </p:spPr>
        <p:txBody>
          <a:bodyPr wrap="none">
            <a:spAutoFit/>
          </a:bodyPr>
          <a:lstStyle/>
          <a:p>
            <a:pPr algn="ctr"/>
            <a:r>
              <a:rPr lang="zh-CN" altLang="en-US" sz="2800" b="1">
                <a:solidFill>
                  <a:srgbClr val="252525"/>
                </a:solidFill>
                <a:cs typeface="+mn-ea"/>
              </a:rPr>
              <a:t>相关法律不完善</a:t>
            </a:r>
            <a:endParaRPr lang="zh-CN" altLang="en-US" sz="2800" b="1" dirty="0">
              <a:solidFill>
                <a:srgbClr val="252525"/>
              </a:solidFill>
              <a:cs typeface="+mn-ea"/>
            </a:endParaRPr>
          </a:p>
        </p:txBody>
      </p:sp>
    </p:spTree>
  </p:cSld>
  <p:clrMapOvr>
    <a:masterClrMapping/>
  </p:clrMapOvr>
  <mc:AlternateContent xmlns:mc="http://schemas.openxmlformats.org/markup-compatibility/2006" xmlns:p14="http://schemas.microsoft.com/office/powerpoint/2010/main">
    <mc:Choice Requires="p14">
      <p:transition spd="slow" p14:dur="1500" advTm="1000">
        <p:random/>
      </p:transition>
    </mc:Choice>
    <mc:Fallback xmlns="">
      <p:transition spd="slow" advTm="1000">
        <p:random/>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组合 17"/>
          <p:cNvGrpSpPr/>
          <p:nvPr/>
        </p:nvGrpSpPr>
        <p:grpSpPr>
          <a:xfrm>
            <a:off x="3534132" y="2875002"/>
            <a:ext cx="5200374" cy="1107996"/>
            <a:chOff x="3522193" y="2893913"/>
            <a:chExt cx="5200374" cy="1107996"/>
          </a:xfrm>
        </p:grpSpPr>
        <p:sp>
          <p:nvSpPr>
            <p:cNvPr id="53" name="文本框 52"/>
            <p:cNvSpPr txBox="1"/>
            <p:nvPr/>
          </p:nvSpPr>
          <p:spPr>
            <a:xfrm>
              <a:off x="3522193" y="2893913"/>
              <a:ext cx="1290644" cy="1107996"/>
            </a:xfrm>
            <a:prstGeom prst="rect">
              <a:avLst/>
            </a:prstGeom>
            <a:noFill/>
          </p:spPr>
          <p:txBody>
            <a:bodyPr wrap="square" rtlCol="0">
              <a:spAutoFit/>
            </a:bodyPr>
            <a:lstStyle>
              <a:defPPr>
                <a:defRPr lang="zh-CN"/>
              </a:defPPr>
              <a:lvl1pPr algn="just">
                <a:defRPr sz="9600">
                  <a:solidFill>
                    <a:schemeClr val="tx1">
                      <a:lumMod val="75000"/>
                      <a:lumOff val="25000"/>
                    </a:schemeClr>
                  </a:solidFill>
                  <a:latin typeface="Aharoni" panose="02010803020104030203" pitchFamily="2" charset="-79"/>
                  <a:ea typeface="LiHei Pro" panose="02010601030101010101" pitchFamily="2" charset="-122"/>
                  <a:cs typeface="Aharoni" panose="02010803020104030203" pitchFamily="2" charset="-79"/>
                </a:defRPr>
              </a:lvl1pPr>
            </a:lstStyle>
            <a:p>
              <a:r>
                <a:rPr lang="en-US" altLang="zh-CN" sz="6600">
                  <a:solidFill>
                    <a:schemeClr val="tx1"/>
                  </a:solidFill>
                  <a:latin typeface="+mn-lt"/>
                  <a:ea typeface="+mn-ea"/>
                  <a:cs typeface="+mn-ea"/>
                  <a:sym typeface="+mn-lt"/>
                </a:rPr>
                <a:t>06</a:t>
              </a:r>
              <a:endParaRPr lang="en-US" altLang="zh-CN" sz="6600" dirty="0">
                <a:solidFill>
                  <a:schemeClr val="tx1"/>
                </a:solidFill>
                <a:latin typeface="+mn-lt"/>
                <a:ea typeface="+mn-ea"/>
                <a:cs typeface="+mn-ea"/>
                <a:sym typeface="+mn-lt"/>
              </a:endParaRPr>
            </a:p>
          </p:txBody>
        </p:sp>
        <p:sp>
          <p:nvSpPr>
            <p:cNvPr id="65" name="矩形 64"/>
            <p:cNvSpPr/>
            <p:nvPr/>
          </p:nvSpPr>
          <p:spPr>
            <a:xfrm>
              <a:off x="4947174" y="3117625"/>
              <a:ext cx="3775393" cy="707886"/>
            </a:xfrm>
            <a:prstGeom prst="rect">
              <a:avLst/>
            </a:prstGeom>
          </p:spPr>
          <p:txBody>
            <a:bodyPr wrap="none">
              <a:spAutoFit/>
            </a:bodyPr>
            <a:lstStyle/>
            <a:p>
              <a:pPr algn="ctr"/>
              <a:r>
                <a:rPr lang="zh-CN" altLang="en-US" sz="4000" b="1" dirty="0">
                  <a:solidFill>
                    <a:schemeClr val="tx1"/>
                  </a:solidFill>
                  <a:cs typeface="+mn-ea"/>
                  <a:sym typeface="+mn-lt"/>
                </a:rPr>
                <a:t>校园欺凌的应对</a:t>
              </a:r>
            </a:p>
          </p:txBody>
        </p:sp>
      </p:grpSp>
      <p:sp>
        <p:nvSpPr>
          <p:cNvPr id="6" name="PA_任意多边形 5"/>
          <p:cNvSpPr/>
          <p:nvPr>
            <p:custDataLst>
              <p:tags r:id="rId1"/>
            </p:custDataLst>
          </p:nvPr>
        </p:nvSpPr>
        <p:spPr>
          <a:xfrm>
            <a:off x="88900" y="1849148"/>
            <a:ext cx="12065000" cy="3484852"/>
          </a:xfrm>
          <a:custGeom>
            <a:avLst/>
            <a:gdLst>
              <a:gd name="connsiteX0" fmla="*/ 0 w 12065000"/>
              <a:gd name="connsiteY0" fmla="*/ 3345152 h 3484852"/>
              <a:gd name="connsiteX1" fmla="*/ 1168400 w 12065000"/>
              <a:gd name="connsiteY1" fmla="*/ 1656052 h 3484852"/>
              <a:gd name="connsiteX2" fmla="*/ 4089400 w 12065000"/>
              <a:gd name="connsiteY2" fmla="*/ 5052 h 3484852"/>
              <a:gd name="connsiteX3" fmla="*/ 8877300 w 12065000"/>
              <a:gd name="connsiteY3" fmla="*/ 1224252 h 3484852"/>
              <a:gd name="connsiteX4" fmla="*/ 12065000 w 12065000"/>
              <a:gd name="connsiteY4" fmla="*/ 3484852 h 34848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065000" h="3484852">
                <a:moveTo>
                  <a:pt x="0" y="3345152"/>
                </a:moveTo>
                <a:cubicBezTo>
                  <a:pt x="243416" y="2778943"/>
                  <a:pt x="486833" y="2212735"/>
                  <a:pt x="1168400" y="1656052"/>
                </a:cubicBezTo>
                <a:cubicBezTo>
                  <a:pt x="1849967" y="1099369"/>
                  <a:pt x="2804583" y="77019"/>
                  <a:pt x="4089400" y="5052"/>
                </a:cubicBezTo>
                <a:cubicBezTo>
                  <a:pt x="5374217" y="-66915"/>
                  <a:pt x="7548033" y="644285"/>
                  <a:pt x="8877300" y="1224252"/>
                </a:cubicBezTo>
                <a:cubicBezTo>
                  <a:pt x="10206567" y="1804219"/>
                  <a:pt x="11135783" y="2644535"/>
                  <a:pt x="12065000" y="3484852"/>
                </a:cubicBezTo>
              </a:path>
            </a:pathLst>
          </a:cu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8" name="PA_任意多边形 7"/>
          <p:cNvSpPr/>
          <p:nvPr>
            <p:custDataLst>
              <p:tags r:id="rId2"/>
            </p:custDataLst>
          </p:nvPr>
        </p:nvSpPr>
        <p:spPr>
          <a:xfrm>
            <a:off x="50800" y="1710224"/>
            <a:ext cx="12141200" cy="3255477"/>
          </a:xfrm>
          <a:custGeom>
            <a:avLst/>
            <a:gdLst>
              <a:gd name="connsiteX0" fmla="*/ 0 w 12141200"/>
              <a:gd name="connsiteY0" fmla="*/ 563076 h 3255477"/>
              <a:gd name="connsiteX1" fmla="*/ 2032000 w 12141200"/>
              <a:gd name="connsiteY1" fmla="*/ 3255476 h 3255477"/>
              <a:gd name="connsiteX2" fmla="*/ 3822700 w 12141200"/>
              <a:gd name="connsiteY2" fmla="*/ 575776 h 3255477"/>
              <a:gd name="connsiteX3" fmla="*/ 5956300 w 12141200"/>
              <a:gd name="connsiteY3" fmla="*/ 207476 h 3255477"/>
              <a:gd name="connsiteX4" fmla="*/ 12141200 w 12141200"/>
              <a:gd name="connsiteY4" fmla="*/ 3141176 h 32554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41200" h="3255477">
                <a:moveTo>
                  <a:pt x="0" y="563076"/>
                </a:moveTo>
                <a:cubicBezTo>
                  <a:pt x="697441" y="1908217"/>
                  <a:pt x="1394883" y="3253359"/>
                  <a:pt x="2032000" y="3255476"/>
                </a:cubicBezTo>
                <a:cubicBezTo>
                  <a:pt x="2669117" y="3257593"/>
                  <a:pt x="3168650" y="1083776"/>
                  <a:pt x="3822700" y="575776"/>
                </a:cubicBezTo>
                <a:cubicBezTo>
                  <a:pt x="4476750" y="67776"/>
                  <a:pt x="4569883" y="-220091"/>
                  <a:pt x="5956300" y="207476"/>
                </a:cubicBezTo>
                <a:cubicBezTo>
                  <a:pt x="7342717" y="635043"/>
                  <a:pt x="9741958" y="1888109"/>
                  <a:pt x="12141200" y="3141176"/>
                </a:cubicBezTo>
              </a:path>
            </a:pathLst>
          </a:cu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1500" advTm="1000">
        <p:random/>
      </p:transition>
    </mc:Choice>
    <mc:Fallback xmlns="">
      <p:transition spd="slow" advTm="1000">
        <p:random/>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1270" y="1445895"/>
            <a:ext cx="12171680" cy="5422900"/>
          </a:xfrm>
          <a:prstGeom prst="rect">
            <a:avLst/>
          </a:prstGeom>
          <a:solidFill>
            <a:srgbClr val="FCF6E6">
              <a:alpha val="73000"/>
            </a:srgbClr>
          </a:solidFill>
          <a:ln w="12700"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rot="0" vertOverflow="overflow" horzOverflow="overflow" vert="horz" wrap="square" lIns="91440" tIns="45720" rIns="91440" bIns="45720" numCol="1" spcCol="0" rtlCol="0" fromWordArt="0" anchor="ctr" anchorCtr="0" forceAA="0" compatLnSpc="1">
            <a:noAutofit/>
          </a:bodyPr>
          <a:lstStyle/>
          <a:p>
            <a:pPr algn="ctr"/>
            <a:r>
              <a:rPr lang="en-US" altLang="zh-CN"/>
              <a:t>000</a:t>
            </a:r>
          </a:p>
        </p:txBody>
      </p:sp>
      <p:grpSp>
        <p:nvGrpSpPr>
          <p:cNvPr id="2" name="PA_组合 1"/>
          <p:cNvGrpSpPr/>
          <p:nvPr>
            <p:custDataLst>
              <p:tags r:id="rId1"/>
            </p:custDataLst>
          </p:nvPr>
        </p:nvGrpSpPr>
        <p:grpSpPr>
          <a:xfrm>
            <a:off x="334963" y="279133"/>
            <a:ext cx="8086149" cy="707886"/>
            <a:chOff x="3722192" y="279133"/>
            <a:chExt cx="4260665" cy="707886"/>
          </a:xfrm>
        </p:grpSpPr>
        <p:sp>
          <p:nvSpPr>
            <p:cNvPr id="42" name="文本框 41"/>
            <p:cNvSpPr txBox="1"/>
            <p:nvPr/>
          </p:nvSpPr>
          <p:spPr>
            <a:xfrm>
              <a:off x="3722192" y="279133"/>
              <a:ext cx="4260665" cy="707886"/>
            </a:xfrm>
            <a:prstGeom prst="rect">
              <a:avLst/>
            </a:prstGeom>
            <a:noFill/>
          </p:spPr>
          <p:txBody>
            <a:bodyPr wrap="square" rtlCol="0">
              <a:spAutoFit/>
            </a:bodyPr>
            <a:lstStyle/>
            <a:p>
              <a:r>
                <a:rPr lang="zh-CN" altLang="en-US" sz="4000" b="1">
                  <a:solidFill>
                    <a:srgbClr val="252525"/>
                  </a:solidFill>
                  <a:cs typeface="+mn-ea"/>
                  <a:sym typeface="+mn-lt"/>
                </a:rPr>
                <a:t>受害孩子家长如何做</a:t>
              </a:r>
              <a:endParaRPr lang="zh-CN" altLang="en-US" sz="4000" b="1" dirty="0">
                <a:solidFill>
                  <a:srgbClr val="252525"/>
                </a:solidFill>
                <a:cs typeface="+mn-ea"/>
                <a:sym typeface="+mn-lt"/>
              </a:endParaRPr>
            </a:p>
          </p:txBody>
        </p:sp>
        <p:cxnSp>
          <p:nvCxnSpPr>
            <p:cNvPr id="43" name="直接连接符 42"/>
            <p:cNvCxnSpPr/>
            <p:nvPr/>
          </p:nvCxnSpPr>
          <p:spPr>
            <a:xfrm>
              <a:off x="4836460" y="987019"/>
              <a:ext cx="538276" cy="0"/>
            </a:xfrm>
            <a:prstGeom prst="line">
              <a:avLst/>
            </a:prstGeom>
            <a:ln w="28575">
              <a:solidFill>
                <a:srgbClr val="A50705"/>
              </a:solidFill>
            </a:ln>
          </p:spPr>
          <p:style>
            <a:lnRef idx="1">
              <a:schemeClr val="accent1"/>
            </a:lnRef>
            <a:fillRef idx="0">
              <a:schemeClr val="accent1"/>
            </a:fillRef>
            <a:effectRef idx="0">
              <a:schemeClr val="accent1"/>
            </a:effectRef>
            <a:fontRef idx="minor">
              <a:schemeClr val="tx1"/>
            </a:fontRef>
          </p:style>
        </p:cxnSp>
      </p:grpSp>
      <p:sp>
        <p:nvSpPr>
          <p:cNvPr id="8" name="矩形 7"/>
          <p:cNvSpPr/>
          <p:nvPr/>
        </p:nvSpPr>
        <p:spPr>
          <a:xfrm>
            <a:off x="249903" y="2168999"/>
            <a:ext cx="5110965" cy="4616648"/>
          </a:xfrm>
          <a:prstGeom prst="rect">
            <a:avLst/>
          </a:prstGeom>
        </p:spPr>
        <p:txBody>
          <a:bodyPr wrap="square">
            <a:spAutoFit/>
          </a:bodyPr>
          <a:lstStyle/>
          <a:p>
            <a:pPr marL="285750" indent="-285750">
              <a:lnSpc>
                <a:spcPct val="150000"/>
              </a:lnSpc>
              <a:buClr>
                <a:srgbClr val="A50705"/>
              </a:buClr>
              <a:buFont typeface="Arial" panose="020B0604020202020204" pitchFamily="34" charset="0"/>
              <a:buChar char="•"/>
            </a:pPr>
            <a:r>
              <a:rPr lang="zh-CN" altLang="en-US" sz="1400" dirty="0"/>
              <a:t>突然对学校没兴趣或不想上学</a:t>
            </a:r>
          </a:p>
          <a:p>
            <a:pPr marL="285750" indent="-285750">
              <a:lnSpc>
                <a:spcPct val="150000"/>
              </a:lnSpc>
              <a:buClr>
                <a:srgbClr val="A50705"/>
              </a:buClr>
              <a:buFont typeface="Arial" panose="020B0604020202020204" pitchFamily="34" charset="0"/>
              <a:buChar char="•"/>
            </a:pPr>
            <a:r>
              <a:rPr lang="zh-CN" altLang="en-US" sz="1400" dirty="0"/>
              <a:t>改变平常上学的路线</a:t>
            </a:r>
          </a:p>
          <a:p>
            <a:pPr marL="285750" indent="-285750">
              <a:lnSpc>
                <a:spcPct val="150000"/>
              </a:lnSpc>
              <a:buClr>
                <a:srgbClr val="A50705"/>
              </a:buClr>
              <a:buFont typeface="Arial" panose="020B0604020202020204" pitchFamily="34" charset="0"/>
              <a:buChar char="•"/>
            </a:pPr>
            <a:r>
              <a:rPr lang="zh-CN" altLang="en-US" sz="1400" dirty="0"/>
              <a:t>成绩一落千丈</a:t>
            </a:r>
          </a:p>
          <a:p>
            <a:pPr marL="285750" indent="-285750">
              <a:lnSpc>
                <a:spcPct val="150000"/>
              </a:lnSpc>
              <a:buClr>
                <a:srgbClr val="A50705"/>
              </a:buClr>
              <a:buFont typeface="Arial" panose="020B0604020202020204" pitchFamily="34" charset="0"/>
              <a:buChar char="•"/>
            </a:pPr>
            <a:r>
              <a:rPr lang="zh-CN" altLang="en-US" sz="1400" dirty="0"/>
              <a:t>变得退缩，不参与家庭活动和学校活动，想要一个人独处</a:t>
            </a:r>
          </a:p>
          <a:p>
            <a:pPr marL="285750" indent="-285750">
              <a:lnSpc>
                <a:spcPct val="150000"/>
              </a:lnSpc>
              <a:buClr>
                <a:srgbClr val="A50705"/>
              </a:buClr>
              <a:buFont typeface="Arial" panose="020B0604020202020204" pitchFamily="34" charset="0"/>
              <a:buChar char="•"/>
            </a:pPr>
            <a:r>
              <a:rPr lang="zh-CN" altLang="en-US" sz="1400" dirty="0"/>
              <a:t>放学后很饥饿，说午饭钱搞丢了，或在学校时并不饿</a:t>
            </a:r>
          </a:p>
          <a:p>
            <a:pPr marL="285750" indent="-285750">
              <a:lnSpc>
                <a:spcPct val="150000"/>
              </a:lnSpc>
              <a:buClr>
                <a:srgbClr val="A50705"/>
              </a:buClr>
              <a:buFont typeface="Arial" panose="020B0604020202020204" pitchFamily="34" charset="0"/>
              <a:buChar char="•"/>
            </a:pPr>
            <a:r>
              <a:rPr lang="zh-CN" altLang="en-US" sz="1400" dirty="0"/>
              <a:t>拿父母的钱，编出很蹩脚的理由解释钱的去向</a:t>
            </a:r>
          </a:p>
          <a:p>
            <a:pPr marL="285750" indent="-285750">
              <a:lnSpc>
                <a:spcPct val="150000"/>
              </a:lnSpc>
              <a:buClr>
                <a:srgbClr val="A50705"/>
              </a:buClr>
              <a:buFont typeface="Arial" panose="020B0604020202020204" pitchFamily="34" charset="0"/>
              <a:buChar char="•"/>
            </a:pPr>
            <a:r>
              <a:rPr lang="zh-CN" altLang="en-US" sz="1400" dirty="0"/>
              <a:t>一回到家就直冲浴室</a:t>
            </a:r>
          </a:p>
          <a:p>
            <a:pPr marL="285750" indent="-285750">
              <a:lnSpc>
                <a:spcPct val="150000"/>
              </a:lnSpc>
              <a:buClr>
                <a:srgbClr val="A50705"/>
              </a:buClr>
              <a:buFont typeface="Arial" panose="020B0604020202020204" pitchFamily="34" charset="0"/>
              <a:buChar char="•"/>
            </a:pPr>
            <a:r>
              <a:rPr lang="zh-CN" altLang="en-US" sz="1400" dirty="0"/>
              <a:t>接听电话或收电子邮件后显示悲伤、阴郁、愤怒或彷徨</a:t>
            </a:r>
          </a:p>
          <a:p>
            <a:pPr marL="285750" indent="-285750">
              <a:lnSpc>
                <a:spcPct val="150000"/>
              </a:lnSpc>
              <a:buClr>
                <a:srgbClr val="A50705"/>
              </a:buClr>
              <a:buFont typeface="Arial" panose="020B0604020202020204" pitchFamily="34" charset="0"/>
              <a:buChar char="•"/>
            </a:pPr>
            <a:r>
              <a:rPr lang="zh-CN" altLang="en-US" sz="1400" dirty="0"/>
              <a:t>做出不想他会做的事</a:t>
            </a:r>
          </a:p>
          <a:p>
            <a:pPr marL="285750" indent="-285750">
              <a:lnSpc>
                <a:spcPct val="150000"/>
              </a:lnSpc>
              <a:buClr>
                <a:srgbClr val="A50705"/>
              </a:buClr>
              <a:buFont typeface="Arial" panose="020B0604020202020204" pitchFamily="34" charset="0"/>
              <a:buChar char="•"/>
            </a:pPr>
            <a:r>
              <a:rPr lang="zh-CN" altLang="en-US" sz="1400" dirty="0"/>
              <a:t>用贬损的言辞谈论某位同学</a:t>
            </a:r>
          </a:p>
          <a:p>
            <a:pPr marL="285750" indent="-285750">
              <a:lnSpc>
                <a:spcPct val="150000"/>
              </a:lnSpc>
              <a:buClr>
                <a:srgbClr val="A50705"/>
              </a:buClr>
              <a:buFont typeface="Arial" panose="020B0604020202020204" pitchFamily="34" charset="0"/>
              <a:buChar char="•"/>
            </a:pPr>
            <a:r>
              <a:rPr lang="zh-CN" altLang="en-US" sz="1400" dirty="0"/>
              <a:t>不再谈同学的事或每天上学的情形</a:t>
            </a:r>
          </a:p>
          <a:p>
            <a:pPr marL="285750" indent="-285750">
              <a:lnSpc>
                <a:spcPct val="150000"/>
              </a:lnSpc>
              <a:buClr>
                <a:srgbClr val="A50705"/>
              </a:buClr>
              <a:buFont typeface="Arial" panose="020B0604020202020204" pitchFamily="34" charset="0"/>
              <a:buChar char="•"/>
            </a:pPr>
            <a:r>
              <a:rPr lang="zh-CN" altLang="en-US" sz="1400" dirty="0"/>
              <a:t>校服不是不见了，就是被扯破或衣冠凌乱</a:t>
            </a:r>
          </a:p>
          <a:p>
            <a:pPr marL="285750" indent="-285750">
              <a:lnSpc>
                <a:spcPct val="150000"/>
              </a:lnSpc>
              <a:buClr>
                <a:srgbClr val="A50705"/>
              </a:buClr>
              <a:buFont typeface="Arial" panose="020B0604020202020204" pitchFamily="34" charset="0"/>
              <a:buChar char="•"/>
            </a:pPr>
            <a:r>
              <a:rPr lang="zh-CN" altLang="en-US" sz="1400" dirty="0"/>
              <a:t> 身上有伤痕却解释不清</a:t>
            </a:r>
          </a:p>
          <a:p>
            <a:pPr marL="285750" indent="-285750">
              <a:lnSpc>
                <a:spcPct val="150000"/>
              </a:lnSpc>
              <a:buClr>
                <a:srgbClr val="A50705"/>
              </a:buClr>
              <a:buFont typeface="Arial" panose="020B0604020202020204" pitchFamily="34" charset="0"/>
              <a:buChar char="•"/>
            </a:pPr>
            <a:r>
              <a:rPr lang="zh-CN" altLang="en-US" sz="1400" dirty="0"/>
              <a:t>胃痛、头痛、恐慌、失眠、嗜睡、无精打采</a:t>
            </a:r>
          </a:p>
        </p:txBody>
      </p:sp>
      <p:sp>
        <p:nvSpPr>
          <p:cNvPr id="23" name="矩形 22"/>
          <p:cNvSpPr/>
          <p:nvPr/>
        </p:nvSpPr>
        <p:spPr>
          <a:xfrm>
            <a:off x="8439649" y="4266558"/>
            <a:ext cx="3404049" cy="338554"/>
          </a:xfrm>
          <a:prstGeom prst="rect">
            <a:avLst/>
          </a:prstGeom>
        </p:spPr>
        <p:txBody>
          <a:bodyPr wrap="square">
            <a:spAutoFit/>
          </a:bodyPr>
          <a:lstStyle/>
          <a:p>
            <a:pPr algn="just"/>
            <a:endParaRPr lang="zh-CN" altLang="zh-CN" sz="1600" dirty="0"/>
          </a:p>
        </p:txBody>
      </p:sp>
      <p:grpSp>
        <p:nvGrpSpPr>
          <p:cNvPr id="5" name="组合 4"/>
          <p:cNvGrpSpPr/>
          <p:nvPr/>
        </p:nvGrpSpPr>
        <p:grpSpPr>
          <a:xfrm>
            <a:off x="5474825" y="1566311"/>
            <a:ext cx="3584530" cy="1077218"/>
            <a:chOff x="6318309" y="1836030"/>
            <a:chExt cx="3584530" cy="1077218"/>
          </a:xfrm>
        </p:grpSpPr>
        <p:sp>
          <p:nvSpPr>
            <p:cNvPr id="11" name="矩形 10"/>
            <p:cNvSpPr/>
            <p:nvPr/>
          </p:nvSpPr>
          <p:spPr>
            <a:xfrm>
              <a:off x="7102243" y="1836030"/>
              <a:ext cx="2800596" cy="1077218"/>
            </a:xfrm>
            <a:prstGeom prst="rect">
              <a:avLst/>
            </a:prstGeom>
          </p:spPr>
          <p:txBody>
            <a:bodyPr wrap="square">
              <a:spAutoFit/>
            </a:bodyPr>
            <a:lstStyle/>
            <a:p>
              <a:pPr algn="just"/>
              <a:r>
                <a:rPr lang="zh-CN" altLang="en-US" sz="1600" dirty="0">
                  <a:sym typeface="+mn-lt"/>
                </a:rPr>
                <a:t>直接与孩子讨论。孩子会因羞耻尴尬不愿谈论。要适时孤立，让他们知道可以信任你，随时可以得到你的协助</a:t>
              </a:r>
              <a:endParaRPr lang="zh-CN" altLang="en-US" sz="2800" b="1" dirty="0">
                <a:solidFill>
                  <a:srgbClr val="252525"/>
                </a:solidFill>
                <a:effectLst/>
                <a:cs typeface="+mn-ea"/>
                <a:sym typeface="+mn-lt"/>
              </a:endParaRPr>
            </a:p>
          </p:txBody>
        </p:sp>
        <p:pic>
          <p:nvPicPr>
            <p:cNvPr id="4" name="图片 3"/>
            <p:cNvPicPr>
              <a:picLocks noChangeAspect="1"/>
            </p:cNvPicPr>
            <p:nvPr/>
          </p:nvPicPr>
          <p:blipFill>
            <a:blip r:embed="rId4" cstate="email">
              <a:duotone>
                <a:schemeClr val="accent3">
                  <a:shade val="45000"/>
                  <a:satMod val="135000"/>
                </a:schemeClr>
                <a:prstClr val="white"/>
              </a:duotone>
              <a:extLst>
                <a:ext uri="{28A0092B-C50C-407E-A947-70E740481C1C}">
                  <a14:useLocalDpi xmlns:a14="http://schemas.microsoft.com/office/drawing/2010/main"/>
                </a:ext>
              </a:extLst>
            </a:blip>
            <a:stretch>
              <a:fillRect/>
            </a:stretch>
          </p:blipFill>
          <p:spPr>
            <a:xfrm>
              <a:off x="6318309" y="1905192"/>
              <a:ext cx="800796" cy="800796"/>
            </a:xfrm>
            <a:prstGeom prst="rect">
              <a:avLst/>
            </a:prstGeom>
          </p:spPr>
        </p:pic>
      </p:grpSp>
      <p:sp>
        <p:nvSpPr>
          <p:cNvPr id="14" name="矩形 13"/>
          <p:cNvSpPr/>
          <p:nvPr/>
        </p:nvSpPr>
        <p:spPr>
          <a:xfrm>
            <a:off x="334963" y="1720526"/>
            <a:ext cx="2723823" cy="369332"/>
          </a:xfrm>
          <a:prstGeom prst="rect">
            <a:avLst/>
          </a:prstGeom>
        </p:spPr>
        <p:txBody>
          <a:bodyPr wrap="none">
            <a:spAutoFit/>
          </a:bodyPr>
          <a:lstStyle/>
          <a:p>
            <a:pPr algn="ctr"/>
            <a:r>
              <a:rPr lang="zh-CN" altLang="en-US" b="1" dirty="0">
                <a:solidFill>
                  <a:srgbClr val="252525"/>
                </a:solidFill>
                <a:effectLst/>
                <a:cs typeface="+mn-ea"/>
                <a:sym typeface="+mn-lt"/>
              </a:rPr>
              <a:t>如何判断孩子是否受欺凌</a:t>
            </a:r>
          </a:p>
        </p:txBody>
      </p:sp>
      <p:grpSp>
        <p:nvGrpSpPr>
          <p:cNvPr id="13" name="组合 12"/>
          <p:cNvGrpSpPr/>
          <p:nvPr/>
        </p:nvGrpSpPr>
        <p:grpSpPr>
          <a:xfrm>
            <a:off x="5531238" y="2840285"/>
            <a:ext cx="3528117" cy="830997"/>
            <a:chOff x="5531238" y="3155295"/>
            <a:chExt cx="3528117" cy="830997"/>
          </a:xfrm>
        </p:grpSpPr>
        <p:sp>
          <p:nvSpPr>
            <p:cNvPr id="17" name="矩形 16"/>
            <p:cNvSpPr/>
            <p:nvPr/>
          </p:nvSpPr>
          <p:spPr>
            <a:xfrm>
              <a:off x="6258759" y="3155295"/>
              <a:ext cx="2800596" cy="830997"/>
            </a:xfrm>
            <a:prstGeom prst="rect">
              <a:avLst/>
            </a:prstGeom>
          </p:spPr>
          <p:txBody>
            <a:bodyPr wrap="square">
              <a:spAutoFit/>
            </a:bodyPr>
            <a:lstStyle/>
            <a:p>
              <a:pPr algn="just"/>
              <a:r>
                <a:rPr lang="zh-CN" altLang="en-US" sz="1600" dirty="0">
                  <a:sym typeface="+mn-lt"/>
                </a:rPr>
                <a:t>确认学校是否对欺凌行为有所处置且学校对学校的管教和注意是适当的。</a:t>
              </a:r>
            </a:p>
          </p:txBody>
        </p:sp>
        <p:pic>
          <p:nvPicPr>
            <p:cNvPr id="7" name="图片 6"/>
            <p:cNvPicPr>
              <a:picLocks noChangeAspect="1"/>
            </p:cNvPicPr>
            <p:nvPr/>
          </p:nvPicPr>
          <p:blipFill>
            <a:blip r:embed="rId5" cstate="email">
              <a:duotone>
                <a:schemeClr val="accent3">
                  <a:shade val="45000"/>
                  <a:satMod val="135000"/>
                </a:schemeClr>
                <a:prstClr val="white"/>
              </a:duotone>
              <a:extLst>
                <a:ext uri="{28A0092B-C50C-407E-A947-70E740481C1C}">
                  <a14:useLocalDpi xmlns:a14="http://schemas.microsoft.com/office/drawing/2010/main"/>
                </a:ext>
              </a:extLst>
            </a:blip>
            <a:stretch>
              <a:fillRect/>
            </a:stretch>
          </p:blipFill>
          <p:spPr>
            <a:xfrm>
              <a:off x="5531238" y="3179150"/>
              <a:ext cx="749384" cy="749384"/>
            </a:xfrm>
            <a:prstGeom prst="rect">
              <a:avLst/>
            </a:prstGeom>
          </p:spPr>
        </p:pic>
      </p:grpSp>
      <p:grpSp>
        <p:nvGrpSpPr>
          <p:cNvPr id="12" name="组合 11"/>
          <p:cNvGrpSpPr/>
          <p:nvPr/>
        </p:nvGrpSpPr>
        <p:grpSpPr>
          <a:xfrm>
            <a:off x="5543286" y="3868038"/>
            <a:ext cx="3516069" cy="1077218"/>
            <a:chOff x="5543286" y="4284819"/>
            <a:chExt cx="3516069" cy="1077218"/>
          </a:xfrm>
        </p:grpSpPr>
        <p:sp>
          <p:nvSpPr>
            <p:cNvPr id="21" name="矩形 20"/>
            <p:cNvSpPr/>
            <p:nvPr/>
          </p:nvSpPr>
          <p:spPr>
            <a:xfrm>
              <a:off x="6258759" y="4284819"/>
              <a:ext cx="2800596" cy="1077218"/>
            </a:xfrm>
            <a:prstGeom prst="rect">
              <a:avLst/>
            </a:prstGeom>
          </p:spPr>
          <p:txBody>
            <a:bodyPr wrap="square">
              <a:spAutoFit/>
            </a:bodyPr>
            <a:lstStyle/>
            <a:p>
              <a:pPr algn="just"/>
              <a:r>
                <a:rPr lang="zh-CN" altLang="en-US" sz="1600">
                  <a:sym typeface="+mn-lt"/>
                </a:rPr>
                <a:t>如果欺凌情形发生在往返学校的路上，应安排较年长的学生陪同上下学，或亲自接送孩子直到问题解决</a:t>
              </a:r>
              <a:endParaRPr lang="zh-CN" altLang="en-US" sz="1600" dirty="0">
                <a:sym typeface="+mn-lt"/>
              </a:endParaRPr>
            </a:p>
          </p:txBody>
        </p:sp>
        <p:pic>
          <p:nvPicPr>
            <p:cNvPr id="10" name="图片 9"/>
            <p:cNvPicPr>
              <a:picLocks noChangeAspect="1"/>
            </p:cNvPicPr>
            <p:nvPr/>
          </p:nvPicPr>
          <p:blipFill>
            <a:blip r:embed="rId6" cstate="email">
              <a:duotone>
                <a:schemeClr val="accent3">
                  <a:shade val="45000"/>
                  <a:satMod val="135000"/>
                </a:schemeClr>
                <a:prstClr val="white"/>
              </a:duotone>
              <a:extLst>
                <a:ext uri="{28A0092B-C50C-407E-A947-70E740481C1C}">
                  <a14:useLocalDpi xmlns:a14="http://schemas.microsoft.com/office/drawing/2010/main"/>
                </a:ext>
              </a:extLst>
            </a:blip>
            <a:stretch>
              <a:fillRect/>
            </a:stretch>
          </p:blipFill>
          <p:spPr>
            <a:xfrm>
              <a:off x="5543286" y="4558438"/>
              <a:ext cx="715473" cy="529980"/>
            </a:xfrm>
            <a:prstGeom prst="rect">
              <a:avLst/>
            </a:prstGeom>
          </p:spPr>
        </p:pic>
      </p:grpSp>
      <p:grpSp>
        <p:nvGrpSpPr>
          <p:cNvPr id="22" name="组合 21"/>
          <p:cNvGrpSpPr/>
          <p:nvPr/>
        </p:nvGrpSpPr>
        <p:grpSpPr>
          <a:xfrm>
            <a:off x="5445928" y="5142013"/>
            <a:ext cx="3613427" cy="1323439"/>
            <a:chOff x="5445928" y="5211468"/>
            <a:chExt cx="3613427" cy="1323439"/>
          </a:xfrm>
        </p:grpSpPr>
        <p:sp>
          <p:nvSpPr>
            <p:cNvPr id="28" name="矩形 27"/>
            <p:cNvSpPr/>
            <p:nvPr/>
          </p:nvSpPr>
          <p:spPr>
            <a:xfrm>
              <a:off x="6258759" y="5211468"/>
              <a:ext cx="2800596" cy="1323439"/>
            </a:xfrm>
            <a:prstGeom prst="rect">
              <a:avLst/>
            </a:prstGeom>
          </p:spPr>
          <p:txBody>
            <a:bodyPr wrap="square">
              <a:spAutoFit/>
            </a:bodyPr>
            <a:lstStyle/>
            <a:p>
              <a:pPr algn="just"/>
              <a:r>
                <a:rPr lang="zh-CN" altLang="en-US" sz="1600">
                  <a:sym typeface="+mn-lt"/>
                </a:rPr>
                <a:t>如果孩子内向害羞而缺乏社交，应多帮他安排兴趣相符的社团活动以用心培养孩子适当的社交技巧并且建立自信心</a:t>
              </a:r>
              <a:endParaRPr lang="zh-CN" altLang="en-US" sz="1600" dirty="0">
                <a:sym typeface="+mn-lt"/>
              </a:endParaRPr>
            </a:p>
          </p:txBody>
        </p:sp>
        <p:pic>
          <p:nvPicPr>
            <p:cNvPr id="20" name="图片 19"/>
            <p:cNvPicPr>
              <a:picLocks noChangeAspect="1"/>
            </p:cNvPicPr>
            <p:nvPr/>
          </p:nvPicPr>
          <p:blipFill>
            <a:blip r:embed="rId7" cstate="email">
              <a:duotone>
                <a:schemeClr val="accent3">
                  <a:shade val="45000"/>
                  <a:satMod val="135000"/>
                </a:schemeClr>
                <a:prstClr val="white"/>
              </a:duotone>
              <a:extLst>
                <a:ext uri="{28A0092B-C50C-407E-A947-70E740481C1C}">
                  <a14:useLocalDpi xmlns:a14="http://schemas.microsoft.com/office/drawing/2010/main"/>
                </a:ext>
              </a:extLst>
            </a:blip>
            <a:stretch>
              <a:fillRect/>
            </a:stretch>
          </p:blipFill>
          <p:spPr>
            <a:xfrm>
              <a:off x="5445928" y="5418093"/>
              <a:ext cx="910187" cy="910187"/>
            </a:xfrm>
            <a:prstGeom prst="rect">
              <a:avLst/>
            </a:prstGeom>
          </p:spPr>
        </p:pic>
      </p:grpSp>
    </p:spTree>
  </p:cSld>
  <p:clrMapOvr>
    <a:masterClrMapping/>
  </p:clrMapOvr>
  <mc:AlternateContent xmlns:mc="http://schemas.openxmlformats.org/markup-compatibility/2006" xmlns:p14="http://schemas.microsoft.com/office/powerpoint/2010/main">
    <mc:Choice Requires="p14">
      <p:transition spd="slow" p14:dur="1500" advTm="1000">
        <p:random/>
      </p:transition>
    </mc:Choice>
    <mc:Fallback xmlns="">
      <p:transition spd="slow" advTm="1000">
        <p:random/>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10160" y="1165860"/>
            <a:ext cx="12185650" cy="5692140"/>
          </a:xfrm>
          <a:prstGeom prst="rect">
            <a:avLst/>
          </a:prstGeom>
          <a:solidFill>
            <a:srgbClr val="FCF6E6">
              <a:alpha val="73000"/>
            </a:srgbClr>
          </a:solidFill>
          <a:ln w="12700"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rot="0" vertOverflow="overflow" horzOverflow="overflow" vert="horz" wrap="square" lIns="91440" tIns="45720" rIns="91440" bIns="45720" numCol="1" spcCol="0" rtlCol="0" fromWordArt="0" anchor="ctr" anchorCtr="0" forceAA="0" compatLnSpc="1">
            <a:noAutofit/>
          </a:bodyPr>
          <a:lstStyle/>
          <a:p>
            <a:pPr algn="ctr"/>
            <a:endParaRPr lang="zh-CN" altLang="en-US"/>
          </a:p>
        </p:txBody>
      </p:sp>
      <p:grpSp>
        <p:nvGrpSpPr>
          <p:cNvPr id="2" name="PA_组合 1"/>
          <p:cNvGrpSpPr/>
          <p:nvPr>
            <p:custDataLst>
              <p:tags r:id="rId1"/>
            </p:custDataLst>
          </p:nvPr>
        </p:nvGrpSpPr>
        <p:grpSpPr>
          <a:xfrm>
            <a:off x="334963" y="279133"/>
            <a:ext cx="8086149" cy="765265"/>
            <a:chOff x="3722192" y="279133"/>
            <a:chExt cx="4260665" cy="765265"/>
          </a:xfrm>
        </p:grpSpPr>
        <p:sp>
          <p:nvSpPr>
            <p:cNvPr id="42" name="文本框 41"/>
            <p:cNvSpPr txBox="1"/>
            <p:nvPr/>
          </p:nvSpPr>
          <p:spPr>
            <a:xfrm>
              <a:off x="3722192" y="279133"/>
              <a:ext cx="4260665" cy="707886"/>
            </a:xfrm>
            <a:prstGeom prst="rect">
              <a:avLst/>
            </a:prstGeom>
            <a:noFill/>
          </p:spPr>
          <p:txBody>
            <a:bodyPr wrap="square" rtlCol="0">
              <a:spAutoFit/>
            </a:bodyPr>
            <a:lstStyle/>
            <a:p>
              <a:r>
                <a:rPr lang="zh-CN" altLang="en-US" sz="4000" b="1">
                  <a:solidFill>
                    <a:srgbClr val="252525"/>
                  </a:solidFill>
                  <a:cs typeface="+mn-ea"/>
                  <a:sym typeface="+mn-lt"/>
                </a:rPr>
                <a:t>孩子如何应对校园欺凌</a:t>
              </a:r>
              <a:endParaRPr lang="zh-CN" altLang="en-US" sz="4000" b="1" dirty="0">
                <a:solidFill>
                  <a:srgbClr val="252525"/>
                </a:solidFill>
                <a:cs typeface="+mn-ea"/>
                <a:sym typeface="+mn-lt"/>
              </a:endParaRPr>
            </a:p>
          </p:txBody>
        </p:sp>
        <p:cxnSp>
          <p:nvCxnSpPr>
            <p:cNvPr id="43" name="直接连接符 42"/>
            <p:cNvCxnSpPr/>
            <p:nvPr/>
          </p:nvCxnSpPr>
          <p:spPr>
            <a:xfrm>
              <a:off x="3769350" y="1044398"/>
              <a:ext cx="521956" cy="0"/>
            </a:xfrm>
            <a:prstGeom prst="line">
              <a:avLst/>
            </a:prstGeom>
            <a:ln w="28575">
              <a:solidFill>
                <a:srgbClr val="A50705"/>
              </a:solidFill>
            </a:ln>
          </p:spPr>
          <p:style>
            <a:lnRef idx="1">
              <a:schemeClr val="accent1"/>
            </a:lnRef>
            <a:fillRef idx="0">
              <a:schemeClr val="accent1"/>
            </a:fillRef>
            <a:effectRef idx="0">
              <a:schemeClr val="accent1"/>
            </a:effectRef>
            <a:fontRef idx="minor">
              <a:schemeClr val="tx1"/>
            </a:fontRef>
          </p:style>
        </p:cxnSp>
      </p:grpSp>
      <p:sp>
        <p:nvSpPr>
          <p:cNvPr id="9" name="文本框 8"/>
          <p:cNvSpPr txBox="1"/>
          <p:nvPr/>
        </p:nvSpPr>
        <p:spPr>
          <a:xfrm>
            <a:off x="563880" y="2333316"/>
            <a:ext cx="1417320" cy="369332"/>
          </a:xfrm>
          <a:prstGeom prst="rect">
            <a:avLst/>
          </a:prstGeom>
          <a:noFill/>
        </p:spPr>
        <p:txBody>
          <a:bodyPr wrap="square" rtlCol="0">
            <a:spAutoFit/>
          </a:bodyPr>
          <a:lstStyle/>
          <a:p>
            <a:r>
              <a:rPr lang="en-US" altLang="zh-CN" dirty="0"/>
              <a:t>1.</a:t>
            </a:r>
            <a:r>
              <a:rPr lang="zh-CN" altLang="en-US" dirty="0"/>
              <a:t>保持镇定</a:t>
            </a:r>
            <a:endParaRPr lang="zh-CN" altLang="en-US" dirty="0">
              <a:solidFill>
                <a:srgbClr val="A50705"/>
              </a:solidFill>
            </a:endParaRPr>
          </a:p>
        </p:txBody>
      </p:sp>
      <p:sp>
        <p:nvSpPr>
          <p:cNvPr id="17" name="文本框 16"/>
          <p:cNvSpPr txBox="1"/>
          <p:nvPr/>
        </p:nvSpPr>
        <p:spPr>
          <a:xfrm>
            <a:off x="563880" y="2760028"/>
            <a:ext cx="6553200" cy="369332"/>
          </a:xfrm>
          <a:prstGeom prst="rect">
            <a:avLst/>
          </a:prstGeom>
          <a:noFill/>
        </p:spPr>
        <p:txBody>
          <a:bodyPr wrap="square" rtlCol="0">
            <a:spAutoFit/>
          </a:bodyPr>
          <a:lstStyle/>
          <a:p>
            <a:r>
              <a:rPr lang="en-US" altLang="zh-CN" dirty="0"/>
              <a:t>2.</a:t>
            </a:r>
            <a:r>
              <a:rPr lang="zh-CN" altLang="en-US" dirty="0"/>
              <a:t>求救。向路人呼叫求助，采用异常动作引起周围人注意</a:t>
            </a:r>
          </a:p>
        </p:txBody>
      </p:sp>
      <p:sp>
        <p:nvSpPr>
          <p:cNvPr id="18" name="文本框 17"/>
          <p:cNvSpPr txBox="1"/>
          <p:nvPr/>
        </p:nvSpPr>
        <p:spPr>
          <a:xfrm>
            <a:off x="563880" y="3358704"/>
            <a:ext cx="4166164" cy="369332"/>
          </a:xfrm>
          <a:prstGeom prst="rect">
            <a:avLst/>
          </a:prstGeom>
          <a:noFill/>
        </p:spPr>
        <p:txBody>
          <a:bodyPr wrap="square" rtlCol="0">
            <a:spAutoFit/>
          </a:bodyPr>
          <a:lstStyle/>
          <a:p>
            <a:r>
              <a:rPr lang="en-US" altLang="zh-CN" dirty="0"/>
              <a:t>3.</a:t>
            </a:r>
            <a:r>
              <a:rPr lang="zh-CN" altLang="en-US" dirty="0"/>
              <a:t>人身安全永远是第一位的</a:t>
            </a:r>
          </a:p>
        </p:txBody>
      </p:sp>
      <p:sp>
        <p:nvSpPr>
          <p:cNvPr id="10" name="矩形 9"/>
          <p:cNvSpPr/>
          <p:nvPr/>
        </p:nvSpPr>
        <p:spPr>
          <a:xfrm>
            <a:off x="731520" y="3680381"/>
            <a:ext cx="6385560" cy="646331"/>
          </a:xfrm>
          <a:prstGeom prst="rect">
            <a:avLst/>
          </a:prstGeom>
        </p:spPr>
        <p:txBody>
          <a:bodyPr wrap="square">
            <a:spAutoFit/>
          </a:bodyPr>
          <a:lstStyle/>
          <a:p>
            <a:r>
              <a:rPr lang="zh-CN" altLang="en-US" dirty="0"/>
              <a:t>可以试着通过警示性的语言击退对方，或者通过  有策略的谈话和借助环境来使自己摆脱困境。但是不要去激怒对方</a:t>
            </a:r>
          </a:p>
        </p:txBody>
      </p:sp>
      <p:sp>
        <p:nvSpPr>
          <p:cNvPr id="20" name="文本框 19"/>
          <p:cNvSpPr txBox="1"/>
          <p:nvPr/>
        </p:nvSpPr>
        <p:spPr>
          <a:xfrm>
            <a:off x="563880" y="4556056"/>
            <a:ext cx="6553200" cy="369332"/>
          </a:xfrm>
          <a:prstGeom prst="rect">
            <a:avLst/>
          </a:prstGeom>
          <a:noFill/>
        </p:spPr>
        <p:txBody>
          <a:bodyPr wrap="square" rtlCol="0">
            <a:spAutoFit/>
          </a:bodyPr>
          <a:lstStyle/>
          <a:p>
            <a:r>
              <a:rPr lang="en-US" altLang="zh-CN" dirty="0"/>
              <a:t>4.</a:t>
            </a:r>
            <a:r>
              <a:rPr lang="zh-CN" altLang="en-US" dirty="0"/>
              <a:t>在学校不主动与同学发生冲突，一旦发生及时找老师解决</a:t>
            </a:r>
          </a:p>
        </p:txBody>
      </p:sp>
      <p:sp>
        <p:nvSpPr>
          <p:cNvPr id="21" name="文本框 20"/>
          <p:cNvSpPr txBox="1"/>
          <p:nvPr/>
        </p:nvSpPr>
        <p:spPr>
          <a:xfrm>
            <a:off x="563880" y="5154732"/>
            <a:ext cx="6553200" cy="646331"/>
          </a:xfrm>
          <a:prstGeom prst="rect">
            <a:avLst/>
          </a:prstGeom>
          <a:noFill/>
        </p:spPr>
        <p:txBody>
          <a:bodyPr wrap="square" rtlCol="0">
            <a:spAutoFit/>
          </a:bodyPr>
          <a:lstStyle/>
          <a:p>
            <a:r>
              <a:rPr lang="en-US" altLang="zh-CN"/>
              <a:t>5.</a:t>
            </a:r>
            <a:r>
              <a:rPr lang="zh-CN" altLang="en-US"/>
              <a:t>告诉孩子如果遭遇校园欺凌时间一定要告诉家长，不管遭遇了怎样的恐吓，不要自己承受身体和心理上的创伤</a:t>
            </a:r>
            <a:endParaRPr lang="zh-CN" altLang="en-US" dirty="0"/>
          </a:p>
        </p:txBody>
      </p:sp>
      <p:pic>
        <p:nvPicPr>
          <p:cNvPr id="14" name="图片 1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634605" y="1166495"/>
            <a:ext cx="4560570" cy="569150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Tm="1000">
        <p:random/>
      </p:transition>
    </mc:Choice>
    <mc:Fallback xmlns="">
      <p:transition spd="slow" advTm="1000">
        <p:random/>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1270" y="1445895"/>
            <a:ext cx="12171680" cy="5422900"/>
          </a:xfrm>
          <a:prstGeom prst="rect">
            <a:avLst/>
          </a:prstGeom>
          <a:solidFill>
            <a:srgbClr val="FCF6E6">
              <a:alpha val="73000"/>
            </a:srgbClr>
          </a:solidFill>
          <a:ln w="12700"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rot="0" vertOverflow="overflow" horzOverflow="overflow" vert="horz" wrap="square" lIns="91440" tIns="45720" rIns="91440" bIns="45720" numCol="1" spcCol="0" rtlCol="0" fromWordArt="0" anchor="ctr" anchorCtr="0" forceAA="0" compatLnSpc="1">
            <a:noAutofit/>
          </a:bodyPr>
          <a:lstStyle/>
          <a:p>
            <a:pPr algn="ctr"/>
            <a:r>
              <a:rPr lang="en-US" altLang="zh-CN"/>
              <a:t>000</a:t>
            </a:r>
          </a:p>
        </p:txBody>
      </p:sp>
      <p:grpSp>
        <p:nvGrpSpPr>
          <p:cNvPr id="35" name="组合 34"/>
          <p:cNvGrpSpPr/>
          <p:nvPr/>
        </p:nvGrpSpPr>
        <p:grpSpPr>
          <a:xfrm>
            <a:off x="268288" y="447592"/>
            <a:ext cx="4747617" cy="847056"/>
            <a:chOff x="565306" y="1208432"/>
            <a:chExt cx="3483811" cy="847056"/>
          </a:xfrm>
        </p:grpSpPr>
        <p:sp>
          <p:nvSpPr>
            <p:cNvPr id="37" name="文本框 36"/>
            <p:cNvSpPr txBox="1"/>
            <p:nvPr/>
          </p:nvSpPr>
          <p:spPr>
            <a:xfrm>
              <a:off x="565306" y="1208432"/>
              <a:ext cx="3483811" cy="707886"/>
            </a:xfrm>
            <a:prstGeom prst="rect">
              <a:avLst/>
            </a:prstGeom>
            <a:noFill/>
          </p:spPr>
          <p:txBody>
            <a:bodyPr wrap="square" rtlCol="0">
              <a:spAutoFit/>
            </a:bodyPr>
            <a:lstStyle/>
            <a:p>
              <a:r>
                <a:rPr lang="zh-CN" altLang="en-US" sz="4000" b="1">
                  <a:solidFill>
                    <a:schemeClr val="tx1"/>
                  </a:solidFill>
                  <a:cs typeface="+mn-ea"/>
                  <a:sym typeface="+mn-lt"/>
                </a:rPr>
                <a:t>我们的观点</a:t>
              </a:r>
              <a:endParaRPr lang="zh-CN" altLang="en-US" sz="4000" b="1" dirty="0">
                <a:solidFill>
                  <a:schemeClr val="tx1"/>
                </a:solidFill>
                <a:cs typeface="+mn-ea"/>
                <a:sym typeface="+mn-lt"/>
              </a:endParaRPr>
            </a:p>
          </p:txBody>
        </p:sp>
        <p:cxnSp>
          <p:nvCxnSpPr>
            <p:cNvPr id="38" name="直接连接符 37"/>
            <p:cNvCxnSpPr/>
            <p:nvPr/>
          </p:nvCxnSpPr>
          <p:spPr>
            <a:xfrm>
              <a:off x="614232" y="2055488"/>
              <a:ext cx="849071" cy="0"/>
            </a:xfrm>
            <a:prstGeom prst="line">
              <a:avLst/>
            </a:prstGeom>
            <a:ln w="28575">
              <a:solidFill>
                <a:srgbClr val="A50705"/>
              </a:solidFill>
            </a:ln>
          </p:spPr>
          <p:style>
            <a:lnRef idx="1">
              <a:schemeClr val="accent1"/>
            </a:lnRef>
            <a:fillRef idx="0">
              <a:schemeClr val="accent1"/>
            </a:fillRef>
            <a:effectRef idx="0">
              <a:schemeClr val="accent1"/>
            </a:effectRef>
            <a:fontRef idx="minor">
              <a:schemeClr val="tx1"/>
            </a:fontRef>
          </p:style>
        </p:cxnSp>
      </p:grpSp>
      <p:sp>
        <p:nvSpPr>
          <p:cNvPr id="5" name="矩形 4"/>
          <p:cNvSpPr/>
          <p:nvPr/>
        </p:nvSpPr>
        <p:spPr>
          <a:xfrm>
            <a:off x="280899" y="2550757"/>
            <a:ext cx="9160813" cy="830997"/>
          </a:xfrm>
          <a:prstGeom prst="rect">
            <a:avLst/>
          </a:prstGeom>
        </p:spPr>
        <p:txBody>
          <a:bodyPr wrap="square">
            <a:spAutoFit/>
          </a:bodyPr>
          <a:lstStyle/>
          <a:p>
            <a:pPr marL="285750" indent="-285750" algn="just">
              <a:buClr>
                <a:srgbClr val="A50705"/>
              </a:buClr>
              <a:buFont typeface="Wingdings" panose="05000000000000000000" pitchFamily="2" charset="2"/>
              <a:buChar char="l"/>
            </a:pPr>
            <a:r>
              <a:rPr lang="zh-CN" altLang="en-US" sz="1600" dirty="0"/>
              <a:t>我们必须正视校园欺凌现象是真实存在的，而且是各个国家各个地方都存在的，不能以偏概全，媒体报道的或司法机关介入的往往是那些性质非常恶劣，或造成严重后果的校园欺凌案件，其实大量的、日常的校园欺凌现象不仅是中国独有的，在各个国家都存</a:t>
            </a:r>
            <a:r>
              <a:rPr lang="zh-CN" altLang="en-US" sz="1600" dirty="0" smtClean="0"/>
              <a:t>在</a:t>
            </a:r>
            <a:endParaRPr lang="zh-CN" altLang="en-US" sz="1600" dirty="0"/>
          </a:p>
        </p:txBody>
      </p:sp>
      <p:sp>
        <p:nvSpPr>
          <p:cNvPr id="6" name="矩形 5"/>
          <p:cNvSpPr/>
          <p:nvPr/>
        </p:nvSpPr>
        <p:spPr>
          <a:xfrm>
            <a:off x="280898" y="4391383"/>
            <a:ext cx="9086385" cy="584775"/>
          </a:xfrm>
          <a:prstGeom prst="rect">
            <a:avLst/>
          </a:prstGeom>
        </p:spPr>
        <p:txBody>
          <a:bodyPr wrap="square">
            <a:spAutoFit/>
          </a:bodyPr>
          <a:lstStyle/>
          <a:p>
            <a:pPr marL="285750" indent="-285750" algn="just">
              <a:buClr>
                <a:srgbClr val="A50705"/>
              </a:buClr>
              <a:buFont typeface="Wingdings" panose="05000000000000000000" pitchFamily="2" charset="2"/>
              <a:buChar char="l"/>
            </a:pPr>
            <a:r>
              <a:rPr lang="zh-CN" altLang="en-US" sz="1600" dirty="0"/>
              <a:t>教育行政部门、政府、学校，家长一定要意识到一个问题，让孩子们从小学会用现代文明的方式解决纷争这个尤为重要</a:t>
            </a:r>
            <a:endParaRPr lang="zh-CN" altLang="zh-CN" sz="1600" dirty="0"/>
          </a:p>
        </p:txBody>
      </p:sp>
      <p:sp>
        <p:nvSpPr>
          <p:cNvPr id="7" name="矩形 6"/>
          <p:cNvSpPr/>
          <p:nvPr/>
        </p:nvSpPr>
        <p:spPr>
          <a:xfrm>
            <a:off x="280899" y="5831900"/>
            <a:ext cx="9086384" cy="584775"/>
          </a:xfrm>
          <a:prstGeom prst="rect">
            <a:avLst/>
          </a:prstGeom>
        </p:spPr>
        <p:txBody>
          <a:bodyPr wrap="square">
            <a:spAutoFit/>
          </a:bodyPr>
          <a:lstStyle/>
          <a:p>
            <a:pPr marL="285750" indent="-285750" algn="just">
              <a:buClr>
                <a:srgbClr val="A50705"/>
              </a:buClr>
              <a:buFont typeface="Wingdings" panose="05000000000000000000" pitchFamily="2" charset="2"/>
              <a:buChar char="l"/>
            </a:pPr>
            <a:r>
              <a:rPr lang="zh-CN" altLang="en-US" sz="1600" dirty="0"/>
              <a:t>鼓励、支持家长介入，促成矛盾化解；借助专业力量，推动多部门联动；法制教育与德治教育并重，两手都要硬；及时妥善为目标，力争有效治理。</a:t>
            </a:r>
            <a:endParaRPr lang="zh-CN" altLang="zh-CN" sz="1600" dirty="0"/>
          </a:p>
        </p:txBody>
      </p:sp>
    </p:spTree>
  </p:cSld>
  <p:clrMapOvr>
    <a:masterClrMapping/>
  </p:clrMapOvr>
  <mc:AlternateContent xmlns:mc="http://schemas.openxmlformats.org/markup-compatibility/2006" xmlns:p14="http://schemas.microsoft.com/office/powerpoint/2010/main">
    <mc:Choice Requires="p14">
      <p:transition spd="slow" p14:dur="1500" advTm="1000">
        <p:random/>
      </p:transition>
    </mc:Choice>
    <mc:Fallback xmlns="">
      <p:transition spd="slow" advTm="1000">
        <p:random/>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4569050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组合 17"/>
          <p:cNvGrpSpPr/>
          <p:nvPr/>
        </p:nvGrpSpPr>
        <p:grpSpPr>
          <a:xfrm>
            <a:off x="3603982" y="2875002"/>
            <a:ext cx="5200375" cy="1107996"/>
            <a:chOff x="3522193" y="2893913"/>
            <a:chExt cx="5200375" cy="1107996"/>
          </a:xfrm>
        </p:grpSpPr>
        <p:sp>
          <p:nvSpPr>
            <p:cNvPr id="53" name="文本框 52"/>
            <p:cNvSpPr txBox="1"/>
            <p:nvPr/>
          </p:nvSpPr>
          <p:spPr>
            <a:xfrm>
              <a:off x="3522193" y="2893913"/>
              <a:ext cx="1290644" cy="1107996"/>
            </a:xfrm>
            <a:prstGeom prst="rect">
              <a:avLst/>
            </a:prstGeom>
            <a:noFill/>
          </p:spPr>
          <p:txBody>
            <a:bodyPr wrap="square" rtlCol="0">
              <a:spAutoFit/>
            </a:bodyPr>
            <a:lstStyle>
              <a:defPPr>
                <a:defRPr lang="zh-CN"/>
              </a:defPPr>
              <a:lvl1pPr algn="just">
                <a:defRPr sz="9600">
                  <a:solidFill>
                    <a:schemeClr val="tx1">
                      <a:lumMod val="75000"/>
                      <a:lumOff val="25000"/>
                    </a:schemeClr>
                  </a:solidFill>
                  <a:latin typeface="Aharoni" panose="02010803020104030203" pitchFamily="2" charset="-79"/>
                  <a:ea typeface="LiHei Pro" panose="02010601030101010101" pitchFamily="2" charset="-122"/>
                  <a:cs typeface="Aharoni" panose="02010803020104030203" pitchFamily="2" charset="-79"/>
                </a:defRPr>
              </a:lvl1pPr>
            </a:lstStyle>
            <a:p>
              <a:r>
                <a:rPr lang="en-US" altLang="zh-CN" sz="6600">
                  <a:solidFill>
                    <a:schemeClr val="tx1"/>
                  </a:solidFill>
                  <a:latin typeface="+mn-lt"/>
                  <a:ea typeface="+mn-ea"/>
                  <a:cs typeface="+mn-ea"/>
                  <a:sym typeface="+mn-lt"/>
                </a:rPr>
                <a:t>01</a:t>
              </a:r>
              <a:endParaRPr lang="en-US" altLang="zh-CN" sz="6600" dirty="0">
                <a:solidFill>
                  <a:schemeClr val="tx1"/>
                </a:solidFill>
                <a:latin typeface="+mn-lt"/>
                <a:ea typeface="+mn-ea"/>
                <a:cs typeface="+mn-ea"/>
                <a:sym typeface="+mn-lt"/>
              </a:endParaRPr>
            </a:p>
          </p:txBody>
        </p:sp>
        <p:sp>
          <p:nvSpPr>
            <p:cNvPr id="65" name="矩形 64"/>
            <p:cNvSpPr/>
            <p:nvPr/>
          </p:nvSpPr>
          <p:spPr>
            <a:xfrm>
              <a:off x="4947175" y="3117625"/>
              <a:ext cx="3775393" cy="707886"/>
            </a:xfrm>
            <a:prstGeom prst="rect">
              <a:avLst/>
            </a:prstGeom>
          </p:spPr>
          <p:txBody>
            <a:bodyPr wrap="none">
              <a:spAutoFit/>
            </a:bodyPr>
            <a:lstStyle/>
            <a:p>
              <a:pPr algn="ctr"/>
              <a:r>
                <a:rPr lang="zh-CN" altLang="en-US" sz="4000" b="1" dirty="0">
                  <a:solidFill>
                    <a:schemeClr val="tx1"/>
                  </a:solidFill>
                  <a:cs typeface="+mn-ea"/>
                  <a:sym typeface="+mn-lt"/>
                </a:rPr>
                <a:t>校园欺凌是什么</a:t>
              </a:r>
            </a:p>
          </p:txBody>
        </p:sp>
      </p:grpSp>
      <p:sp>
        <p:nvSpPr>
          <p:cNvPr id="6" name="PA_任意多边形 5"/>
          <p:cNvSpPr/>
          <p:nvPr>
            <p:custDataLst>
              <p:tags r:id="rId1"/>
            </p:custDataLst>
          </p:nvPr>
        </p:nvSpPr>
        <p:spPr>
          <a:xfrm>
            <a:off x="88900" y="1849148"/>
            <a:ext cx="12065000" cy="3484852"/>
          </a:xfrm>
          <a:custGeom>
            <a:avLst/>
            <a:gdLst>
              <a:gd name="connsiteX0" fmla="*/ 0 w 12065000"/>
              <a:gd name="connsiteY0" fmla="*/ 3345152 h 3484852"/>
              <a:gd name="connsiteX1" fmla="*/ 1168400 w 12065000"/>
              <a:gd name="connsiteY1" fmla="*/ 1656052 h 3484852"/>
              <a:gd name="connsiteX2" fmla="*/ 4089400 w 12065000"/>
              <a:gd name="connsiteY2" fmla="*/ 5052 h 3484852"/>
              <a:gd name="connsiteX3" fmla="*/ 8877300 w 12065000"/>
              <a:gd name="connsiteY3" fmla="*/ 1224252 h 3484852"/>
              <a:gd name="connsiteX4" fmla="*/ 12065000 w 12065000"/>
              <a:gd name="connsiteY4" fmla="*/ 3484852 h 34848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065000" h="3484852">
                <a:moveTo>
                  <a:pt x="0" y="3345152"/>
                </a:moveTo>
                <a:cubicBezTo>
                  <a:pt x="243416" y="2778943"/>
                  <a:pt x="486833" y="2212735"/>
                  <a:pt x="1168400" y="1656052"/>
                </a:cubicBezTo>
                <a:cubicBezTo>
                  <a:pt x="1849967" y="1099369"/>
                  <a:pt x="2804583" y="77019"/>
                  <a:pt x="4089400" y="5052"/>
                </a:cubicBezTo>
                <a:cubicBezTo>
                  <a:pt x="5374217" y="-66915"/>
                  <a:pt x="7548033" y="644285"/>
                  <a:pt x="8877300" y="1224252"/>
                </a:cubicBezTo>
                <a:cubicBezTo>
                  <a:pt x="10206567" y="1804219"/>
                  <a:pt x="11135783" y="2644535"/>
                  <a:pt x="12065000" y="3484852"/>
                </a:cubicBezTo>
              </a:path>
            </a:pathLst>
          </a:cu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8" name="PA_任意多边形 7"/>
          <p:cNvSpPr/>
          <p:nvPr>
            <p:custDataLst>
              <p:tags r:id="rId2"/>
            </p:custDataLst>
          </p:nvPr>
        </p:nvSpPr>
        <p:spPr>
          <a:xfrm>
            <a:off x="50800" y="1710224"/>
            <a:ext cx="12141200" cy="3255477"/>
          </a:xfrm>
          <a:custGeom>
            <a:avLst/>
            <a:gdLst>
              <a:gd name="connsiteX0" fmla="*/ 0 w 12141200"/>
              <a:gd name="connsiteY0" fmla="*/ 563076 h 3255477"/>
              <a:gd name="connsiteX1" fmla="*/ 2032000 w 12141200"/>
              <a:gd name="connsiteY1" fmla="*/ 3255476 h 3255477"/>
              <a:gd name="connsiteX2" fmla="*/ 3822700 w 12141200"/>
              <a:gd name="connsiteY2" fmla="*/ 575776 h 3255477"/>
              <a:gd name="connsiteX3" fmla="*/ 5956300 w 12141200"/>
              <a:gd name="connsiteY3" fmla="*/ 207476 h 3255477"/>
              <a:gd name="connsiteX4" fmla="*/ 12141200 w 12141200"/>
              <a:gd name="connsiteY4" fmla="*/ 3141176 h 32554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41200" h="3255477">
                <a:moveTo>
                  <a:pt x="0" y="563076"/>
                </a:moveTo>
                <a:cubicBezTo>
                  <a:pt x="697441" y="1908217"/>
                  <a:pt x="1394883" y="3253359"/>
                  <a:pt x="2032000" y="3255476"/>
                </a:cubicBezTo>
                <a:cubicBezTo>
                  <a:pt x="2669117" y="3257593"/>
                  <a:pt x="3168650" y="1083776"/>
                  <a:pt x="3822700" y="575776"/>
                </a:cubicBezTo>
                <a:cubicBezTo>
                  <a:pt x="4476750" y="67776"/>
                  <a:pt x="4569883" y="-220091"/>
                  <a:pt x="5956300" y="207476"/>
                </a:cubicBezTo>
                <a:cubicBezTo>
                  <a:pt x="7342717" y="635043"/>
                  <a:pt x="9741958" y="1888109"/>
                  <a:pt x="12141200" y="3141176"/>
                </a:cubicBezTo>
              </a:path>
            </a:pathLst>
          </a:cu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 name="文本框 1"/>
          <p:cNvSpPr txBox="1"/>
          <p:nvPr/>
        </p:nvSpPr>
        <p:spPr>
          <a:xfrm>
            <a:off x="1811045" y="3320249"/>
            <a:ext cx="1411549" cy="230832"/>
          </a:xfrm>
          <a:prstGeom prst="rect">
            <a:avLst/>
          </a:prstGeom>
          <a:noFill/>
        </p:spPr>
        <p:txBody>
          <a:bodyPr wrap="square" rtlCol="0">
            <a:spAutoFit/>
          </a:bodyPr>
          <a:lstStyle/>
          <a:p>
            <a:r>
              <a:rPr lang="en-US" altLang="zh-CN" sz="900" dirty="0">
                <a:solidFill>
                  <a:srgbClr val="EEF7F6"/>
                </a:solidFill>
              </a:rPr>
              <a:t>https://www.ypppt.com/</a:t>
            </a:r>
            <a:endParaRPr lang="zh-CN" altLang="en-US" sz="900" dirty="0">
              <a:solidFill>
                <a:srgbClr val="EEF7F6"/>
              </a:solidFill>
            </a:endParaRPr>
          </a:p>
        </p:txBody>
      </p:sp>
    </p:spTree>
  </p:cSld>
  <p:clrMapOvr>
    <a:masterClrMapping/>
  </p:clrMapOvr>
  <mc:AlternateContent xmlns:mc="http://schemas.openxmlformats.org/markup-compatibility/2006" xmlns:p14="http://schemas.microsoft.com/office/powerpoint/2010/main">
    <mc:Choice Requires="p14">
      <p:transition spd="slow" p14:dur="1500" advTm="1000">
        <p:random/>
      </p:transition>
    </mc:Choice>
    <mc:Fallback xmlns="">
      <p:transition spd="slow" advTm="1000">
        <p:random/>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99085" y="946785"/>
            <a:ext cx="11593830" cy="4964430"/>
          </a:xfrm>
          <a:prstGeom prst="rect">
            <a:avLst/>
          </a:prstGeom>
          <a:solidFill>
            <a:srgbClr val="FCF6E6">
              <a:alpha val="73000"/>
            </a:srgbClr>
          </a:solidFill>
          <a:ln w="12700"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rot="0" vertOverflow="overflow" horzOverflow="overflow" vert="horz" wrap="square" lIns="91440" tIns="45720" rIns="91440" bIns="45720" numCol="1" spcCol="0" rtlCol="0" fromWordArt="0" anchor="ctr" anchorCtr="0" forceAA="0" compatLnSpc="1">
            <a:noAutofit/>
          </a:bodyPr>
          <a:lstStyle/>
          <a:p>
            <a:pPr algn="ctr"/>
            <a:endParaRPr lang="zh-CN" altLang="en-US"/>
          </a:p>
        </p:txBody>
      </p:sp>
      <p:grpSp>
        <p:nvGrpSpPr>
          <p:cNvPr id="62" name="PA_组合 61"/>
          <p:cNvGrpSpPr/>
          <p:nvPr>
            <p:custDataLst>
              <p:tags r:id="rId1"/>
            </p:custDataLst>
          </p:nvPr>
        </p:nvGrpSpPr>
        <p:grpSpPr>
          <a:xfrm>
            <a:off x="240392" y="1581744"/>
            <a:ext cx="3483811" cy="801527"/>
            <a:chOff x="557599" y="1813968"/>
            <a:chExt cx="3483811" cy="801527"/>
          </a:xfrm>
        </p:grpSpPr>
        <p:sp>
          <p:nvSpPr>
            <p:cNvPr id="23" name="文本框 22"/>
            <p:cNvSpPr txBox="1"/>
            <p:nvPr/>
          </p:nvSpPr>
          <p:spPr>
            <a:xfrm>
              <a:off x="557599" y="1813968"/>
              <a:ext cx="3483811" cy="646331"/>
            </a:xfrm>
            <a:prstGeom prst="rect">
              <a:avLst/>
            </a:prstGeom>
            <a:noFill/>
          </p:spPr>
          <p:txBody>
            <a:bodyPr wrap="square" rtlCol="0">
              <a:spAutoFit/>
            </a:bodyPr>
            <a:lstStyle/>
            <a:p>
              <a:r>
                <a:rPr lang="zh-CN" altLang="en-US" sz="3600" b="1">
                  <a:solidFill>
                    <a:schemeClr val="tx1"/>
                  </a:solidFill>
                  <a:cs typeface="+mn-ea"/>
                  <a:sym typeface="+mn-lt"/>
                </a:rPr>
                <a:t>校园欺凌是什么</a:t>
              </a:r>
              <a:endParaRPr lang="zh-CN" altLang="en-US" sz="3600" b="1" dirty="0">
                <a:solidFill>
                  <a:schemeClr val="tx1"/>
                </a:solidFill>
                <a:cs typeface="+mn-ea"/>
                <a:sym typeface="+mn-lt"/>
              </a:endParaRPr>
            </a:p>
          </p:txBody>
        </p:sp>
        <p:cxnSp>
          <p:nvCxnSpPr>
            <p:cNvPr id="26" name="直接连接符 25"/>
            <p:cNvCxnSpPr/>
            <p:nvPr/>
          </p:nvCxnSpPr>
          <p:spPr>
            <a:xfrm>
              <a:off x="659103" y="2615495"/>
              <a:ext cx="849071" cy="0"/>
            </a:xfrm>
            <a:prstGeom prst="line">
              <a:avLst/>
            </a:prstGeom>
            <a:ln w="28575">
              <a:solidFill>
                <a:srgbClr val="A50705"/>
              </a:solidFill>
            </a:ln>
          </p:spPr>
          <p:style>
            <a:lnRef idx="1">
              <a:schemeClr val="accent1"/>
            </a:lnRef>
            <a:fillRef idx="0">
              <a:schemeClr val="accent1"/>
            </a:fillRef>
            <a:effectRef idx="0">
              <a:schemeClr val="accent1"/>
            </a:effectRef>
            <a:fontRef idx="minor">
              <a:schemeClr val="tx1"/>
            </a:fontRef>
          </p:style>
        </p:cxnSp>
      </p:grpSp>
      <p:sp>
        <p:nvSpPr>
          <p:cNvPr id="36" name="PA_文本框 35"/>
          <p:cNvSpPr txBox="1"/>
          <p:nvPr>
            <p:custDataLst>
              <p:tags r:id="rId2"/>
            </p:custDataLst>
          </p:nvPr>
        </p:nvSpPr>
        <p:spPr>
          <a:xfrm>
            <a:off x="248099" y="2466896"/>
            <a:ext cx="3274507" cy="2303181"/>
          </a:xfrm>
          <a:prstGeom prst="roundRect">
            <a:avLst>
              <a:gd name="adj" fmla="val 6852"/>
            </a:avLst>
          </a:prstGeom>
          <a:noFill/>
          <a:ln>
            <a:noFill/>
          </a:ln>
        </p:spPr>
        <p:txBody>
          <a:bodyPr wrap="square" rtlCol="0">
            <a:spAutoFit/>
          </a:bodyPr>
          <a:lstStyle/>
          <a:p>
            <a:pPr>
              <a:lnSpc>
                <a:spcPct val="130000"/>
              </a:lnSpc>
            </a:pPr>
            <a:r>
              <a:rPr lang="zh-CN" altLang="en-US" dirty="0">
                <a:solidFill>
                  <a:schemeClr val="tx1"/>
                </a:solidFill>
                <a:cs typeface="+mn-ea"/>
                <a:sym typeface="+mn-lt"/>
              </a:rPr>
              <a:t>校园欺凌的界定是同时拥有以上三个元素的行为，才会被界定为欺凌，总括来说，欺凌是指一个人或一群人，以强凌弱或以众欺寡，恃势不断蓄意伤害或欺压别人的行为。</a:t>
            </a:r>
          </a:p>
        </p:txBody>
      </p:sp>
      <p:grpSp>
        <p:nvGrpSpPr>
          <p:cNvPr id="55" name="组合 54"/>
          <p:cNvGrpSpPr/>
          <p:nvPr/>
        </p:nvGrpSpPr>
        <p:grpSpPr>
          <a:xfrm>
            <a:off x="3813316" y="3987919"/>
            <a:ext cx="2376107" cy="1511229"/>
            <a:chOff x="4347929" y="4005409"/>
            <a:chExt cx="2376107" cy="1511229"/>
          </a:xfrm>
        </p:grpSpPr>
        <p:sp>
          <p:nvSpPr>
            <p:cNvPr id="46" name="矩形 45"/>
            <p:cNvSpPr/>
            <p:nvPr/>
          </p:nvSpPr>
          <p:spPr>
            <a:xfrm>
              <a:off x="4725505" y="4005409"/>
              <a:ext cx="1620957" cy="523220"/>
            </a:xfrm>
            <a:prstGeom prst="rect">
              <a:avLst/>
            </a:prstGeom>
          </p:spPr>
          <p:txBody>
            <a:bodyPr wrap="none">
              <a:spAutoFit/>
            </a:bodyPr>
            <a:lstStyle/>
            <a:p>
              <a:pPr algn="ctr"/>
              <a:r>
                <a:rPr lang="zh-CN" altLang="en-US" sz="2800" b="1">
                  <a:solidFill>
                    <a:schemeClr val="tx1">
                      <a:lumMod val="85000"/>
                      <a:lumOff val="15000"/>
                    </a:schemeClr>
                  </a:solidFill>
                  <a:cs typeface="+mn-ea"/>
                  <a:sym typeface="+mn-lt"/>
                </a:rPr>
                <a:t>重复发生</a:t>
              </a:r>
              <a:endParaRPr lang="zh-CN" altLang="en-US" sz="2800" b="1" dirty="0">
                <a:solidFill>
                  <a:schemeClr val="tx1">
                    <a:lumMod val="85000"/>
                    <a:lumOff val="15000"/>
                  </a:schemeClr>
                </a:solidFill>
                <a:effectLst/>
                <a:cs typeface="+mn-ea"/>
                <a:sym typeface="+mn-lt"/>
              </a:endParaRPr>
            </a:p>
          </p:txBody>
        </p:sp>
        <p:sp>
          <p:nvSpPr>
            <p:cNvPr id="49" name="文本框 48"/>
            <p:cNvSpPr txBox="1"/>
            <p:nvPr/>
          </p:nvSpPr>
          <p:spPr>
            <a:xfrm>
              <a:off x="4347929" y="4456156"/>
              <a:ext cx="2376107" cy="1060482"/>
            </a:xfrm>
            <a:prstGeom prst="roundRect">
              <a:avLst>
                <a:gd name="adj" fmla="val 6852"/>
              </a:avLst>
            </a:prstGeom>
            <a:noFill/>
            <a:ln>
              <a:noFill/>
            </a:ln>
          </p:spPr>
          <p:txBody>
            <a:bodyPr wrap="square" rtlCol="0">
              <a:spAutoFit/>
            </a:bodyPr>
            <a:lstStyle/>
            <a:p>
              <a:pPr algn="ctr">
                <a:lnSpc>
                  <a:spcPct val="130000"/>
                </a:lnSpc>
              </a:pPr>
              <a:r>
                <a:rPr lang="zh-CN" altLang="en-US" sz="1600">
                  <a:solidFill>
                    <a:schemeClr val="tx1">
                      <a:lumMod val="75000"/>
                      <a:lumOff val="25000"/>
                    </a:schemeClr>
                  </a:solidFill>
                  <a:cs typeface="+mn-ea"/>
                  <a:sym typeface="+mn-lt"/>
                </a:rPr>
                <a:t>欺凌行为在一段时间内重复发生，而不是单一偶发事件</a:t>
              </a:r>
              <a:endParaRPr lang="zh-CN" altLang="en-US" sz="1600" dirty="0">
                <a:solidFill>
                  <a:schemeClr val="tx1">
                    <a:lumMod val="75000"/>
                    <a:lumOff val="25000"/>
                  </a:schemeClr>
                </a:solidFill>
                <a:cs typeface="+mn-ea"/>
                <a:sym typeface="+mn-lt"/>
              </a:endParaRPr>
            </a:p>
          </p:txBody>
        </p:sp>
      </p:grpSp>
      <p:grpSp>
        <p:nvGrpSpPr>
          <p:cNvPr id="56" name="组合 55"/>
          <p:cNvGrpSpPr/>
          <p:nvPr/>
        </p:nvGrpSpPr>
        <p:grpSpPr>
          <a:xfrm>
            <a:off x="6506523" y="3987919"/>
            <a:ext cx="2376106" cy="1177973"/>
            <a:chOff x="6934906" y="4402491"/>
            <a:chExt cx="2376106" cy="1177973"/>
          </a:xfrm>
        </p:grpSpPr>
        <p:sp>
          <p:nvSpPr>
            <p:cNvPr id="47" name="矩形 46"/>
            <p:cNvSpPr/>
            <p:nvPr/>
          </p:nvSpPr>
          <p:spPr>
            <a:xfrm>
              <a:off x="7317522" y="4402491"/>
              <a:ext cx="1620957" cy="523220"/>
            </a:xfrm>
            <a:prstGeom prst="rect">
              <a:avLst/>
            </a:prstGeom>
          </p:spPr>
          <p:txBody>
            <a:bodyPr wrap="none">
              <a:spAutoFit/>
            </a:bodyPr>
            <a:lstStyle/>
            <a:p>
              <a:pPr algn="ctr"/>
              <a:r>
                <a:rPr lang="zh-CN" altLang="en-US" sz="2800" b="1">
                  <a:solidFill>
                    <a:schemeClr val="tx1">
                      <a:lumMod val="85000"/>
                      <a:lumOff val="15000"/>
                    </a:schemeClr>
                  </a:solidFill>
                  <a:cs typeface="+mn-ea"/>
                  <a:sym typeface="+mn-lt"/>
                </a:rPr>
                <a:t>具有恶意</a:t>
              </a:r>
              <a:endParaRPr lang="zh-CN" altLang="en-US" sz="2800" b="1" dirty="0">
                <a:solidFill>
                  <a:schemeClr val="tx1">
                    <a:lumMod val="85000"/>
                    <a:lumOff val="15000"/>
                  </a:schemeClr>
                </a:solidFill>
                <a:effectLst/>
                <a:cs typeface="+mn-ea"/>
                <a:sym typeface="+mn-lt"/>
              </a:endParaRPr>
            </a:p>
          </p:txBody>
        </p:sp>
        <p:sp>
          <p:nvSpPr>
            <p:cNvPr id="50" name="文本框 49"/>
            <p:cNvSpPr txBox="1"/>
            <p:nvPr/>
          </p:nvSpPr>
          <p:spPr>
            <a:xfrm>
              <a:off x="6934906" y="4852452"/>
              <a:ext cx="2376106" cy="728012"/>
            </a:xfrm>
            <a:prstGeom prst="roundRect">
              <a:avLst>
                <a:gd name="adj" fmla="val 6852"/>
              </a:avLst>
            </a:prstGeom>
            <a:noFill/>
            <a:ln>
              <a:noFill/>
            </a:ln>
          </p:spPr>
          <p:txBody>
            <a:bodyPr wrap="square" rtlCol="0">
              <a:spAutoFit/>
            </a:bodyPr>
            <a:lstStyle/>
            <a:p>
              <a:pPr algn="ctr">
                <a:lnSpc>
                  <a:spcPct val="130000"/>
                </a:lnSpc>
              </a:pPr>
              <a:r>
                <a:rPr lang="zh-CN" altLang="en-US" sz="1600">
                  <a:solidFill>
                    <a:schemeClr val="tx1">
                      <a:lumMod val="75000"/>
                      <a:lumOff val="25000"/>
                    </a:schemeClr>
                  </a:solidFill>
                  <a:cs typeface="+mn-ea"/>
                  <a:sym typeface="+mn-lt"/>
                </a:rPr>
                <a:t>欺凌者蓄意地欺压及</a:t>
              </a:r>
            </a:p>
            <a:p>
              <a:pPr algn="ctr">
                <a:lnSpc>
                  <a:spcPct val="130000"/>
                </a:lnSpc>
              </a:pPr>
              <a:r>
                <a:rPr lang="zh-CN" altLang="en-US" sz="1600">
                  <a:solidFill>
                    <a:schemeClr val="tx1">
                      <a:lumMod val="75000"/>
                      <a:lumOff val="25000"/>
                    </a:schemeClr>
                  </a:solidFill>
                  <a:cs typeface="+mn-ea"/>
                  <a:sym typeface="+mn-lt"/>
                </a:rPr>
                <a:t>伤害他人</a:t>
              </a:r>
              <a:endParaRPr lang="zh-CN" altLang="en-US" sz="1600" dirty="0">
                <a:solidFill>
                  <a:schemeClr val="tx1">
                    <a:lumMod val="75000"/>
                    <a:lumOff val="25000"/>
                  </a:schemeClr>
                </a:solidFill>
                <a:cs typeface="+mn-ea"/>
                <a:sym typeface="+mn-lt"/>
              </a:endParaRPr>
            </a:p>
          </p:txBody>
        </p:sp>
      </p:grpSp>
      <p:grpSp>
        <p:nvGrpSpPr>
          <p:cNvPr id="57" name="组合 56"/>
          <p:cNvGrpSpPr/>
          <p:nvPr/>
        </p:nvGrpSpPr>
        <p:grpSpPr>
          <a:xfrm>
            <a:off x="9244394" y="3987919"/>
            <a:ext cx="2376106" cy="1544062"/>
            <a:chOff x="9624741" y="4012881"/>
            <a:chExt cx="2376106" cy="1544062"/>
          </a:xfrm>
        </p:grpSpPr>
        <p:sp>
          <p:nvSpPr>
            <p:cNvPr id="48" name="矩形 47"/>
            <p:cNvSpPr/>
            <p:nvPr/>
          </p:nvSpPr>
          <p:spPr>
            <a:xfrm>
              <a:off x="9822780" y="4012881"/>
              <a:ext cx="1980029" cy="523220"/>
            </a:xfrm>
            <a:prstGeom prst="rect">
              <a:avLst/>
            </a:prstGeom>
          </p:spPr>
          <p:txBody>
            <a:bodyPr wrap="none">
              <a:spAutoFit/>
            </a:bodyPr>
            <a:lstStyle/>
            <a:p>
              <a:pPr algn="ctr"/>
              <a:r>
                <a:rPr lang="zh-CN" altLang="en-US" sz="2800" b="1">
                  <a:solidFill>
                    <a:schemeClr val="tx1">
                      <a:lumMod val="85000"/>
                      <a:lumOff val="15000"/>
                    </a:schemeClr>
                  </a:solidFill>
                  <a:cs typeface="+mn-ea"/>
                  <a:sym typeface="+mn-lt"/>
                </a:rPr>
                <a:t>权力不平衡</a:t>
              </a:r>
              <a:endParaRPr lang="zh-CN" altLang="en-US" sz="2800" b="1" dirty="0">
                <a:solidFill>
                  <a:schemeClr val="tx1">
                    <a:lumMod val="85000"/>
                    <a:lumOff val="15000"/>
                  </a:schemeClr>
                </a:solidFill>
                <a:effectLst/>
                <a:cs typeface="+mn-ea"/>
                <a:sym typeface="+mn-lt"/>
              </a:endParaRPr>
            </a:p>
          </p:txBody>
        </p:sp>
        <p:sp>
          <p:nvSpPr>
            <p:cNvPr id="51" name="文本框 50"/>
            <p:cNvSpPr txBox="1"/>
            <p:nvPr/>
          </p:nvSpPr>
          <p:spPr>
            <a:xfrm>
              <a:off x="9624741" y="4463628"/>
              <a:ext cx="2376106" cy="1093315"/>
            </a:xfrm>
            <a:prstGeom prst="roundRect">
              <a:avLst>
                <a:gd name="adj" fmla="val 6852"/>
              </a:avLst>
            </a:prstGeom>
            <a:noFill/>
            <a:ln>
              <a:noFill/>
            </a:ln>
          </p:spPr>
          <p:txBody>
            <a:bodyPr wrap="square" rtlCol="0">
              <a:spAutoFit/>
            </a:bodyPr>
            <a:lstStyle/>
            <a:p>
              <a:pPr algn="ctr">
                <a:lnSpc>
                  <a:spcPct val="130000"/>
                </a:lnSpc>
              </a:pPr>
              <a:r>
                <a:rPr lang="zh-CN" altLang="en-US" sz="1600">
                  <a:solidFill>
                    <a:schemeClr val="tx1">
                      <a:lumMod val="75000"/>
                      <a:lumOff val="25000"/>
                    </a:schemeClr>
                  </a:solidFill>
                  <a:cs typeface="+mn-ea"/>
                  <a:sym typeface="+mn-lt"/>
                </a:rPr>
                <a:t>以强凌弱，以众欺寡</a:t>
              </a:r>
            </a:p>
            <a:p>
              <a:pPr algn="ctr">
                <a:lnSpc>
                  <a:spcPct val="130000"/>
                </a:lnSpc>
              </a:pPr>
              <a:r>
                <a:rPr lang="zh-CN" altLang="en-US" sz="1600">
                  <a:solidFill>
                    <a:schemeClr val="tx1">
                      <a:lumMod val="75000"/>
                      <a:lumOff val="25000"/>
                    </a:schemeClr>
                  </a:solidFill>
                  <a:cs typeface="+mn-ea"/>
                  <a:sym typeface="+mn-lt"/>
                </a:rPr>
                <a:t>欺凌是在受害者未能保护自己的情况下发生的</a:t>
              </a:r>
              <a:endParaRPr lang="zh-CN" altLang="en-US" sz="1600" dirty="0">
                <a:solidFill>
                  <a:schemeClr val="tx1">
                    <a:lumMod val="75000"/>
                    <a:lumOff val="25000"/>
                  </a:schemeClr>
                </a:solidFill>
                <a:cs typeface="+mn-ea"/>
                <a:sym typeface="+mn-lt"/>
              </a:endParaRPr>
            </a:p>
          </p:txBody>
        </p:sp>
      </p:grpSp>
      <p:sp>
        <p:nvSpPr>
          <p:cNvPr id="13" name="矩形 12"/>
          <p:cNvSpPr/>
          <p:nvPr/>
        </p:nvSpPr>
        <p:spPr>
          <a:xfrm>
            <a:off x="6727881" y="1562010"/>
            <a:ext cx="1939626" cy="1939626"/>
          </a:xfrm>
          <a:prstGeom prst="rect">
            <a:avLst/>
          </a:prstGeom>
          <a:blipFill>
            <a:blip r:embed="rId5" cstate="email">
              <a:extLst>
                <a:ext uri="{28A0092B-C50C-407E-A947-70E740481C1C}">
                  <a14:useLocalDpi xmlns:a14="http://schemas.microsoft.com/office/drawing/2010/main"/>
                </a:ext>
              </a:extLst>
            </a:blip>
            <a:stretch>
              <a:fillRect/>
            </a:stretch>
          </a:bli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3" name="AutoShape 2" descr="东方的重复图案交错"/>
          <p:cNvSpPr>
            <a:spLocks noChangeAspect="1" noChangeArrowheads="1"/>
          </p:cNvSpPr>
          <p:nvPr/>
        </p:nvSpPr>
        <p:spPr bwMode="auto">
          <a:xfrm>
            <a:off x="5743575" y="29337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32" name="AutoShape 2" descr="东方的重复图案交错"/>
          <p:cNvSpPr>
            <a:spLocks noChangeAspect="1" noChangeArrowheads="1"/>
          </p:cNvSpPr>
          <p:nvPr/>
        </p:nvSpPr>
        <p:spPr bwMode="auto">
          <a:xfrm>
            <a:off x="8393529" y="29337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34" name="AutoShape 2" descr="东方的重复图案交错"/>
          <p:cNvSpPr>
            <a:spLocks noChangeAspect="1" noChangeArrowheads="1"/>
          </p:cNvSpPr>
          <p:nvPr/>
        </p:nvSpPr>
        <p:spPr bwMode="auto">
          <a:xfrm>
            <a:off x="3306089"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12" name="矩形 11"/>
          <p:cNvSpPr/>
          <p:nvPr/>
        </p:nvSpPr>
        <p:spPr>
          <a:xfrm>
            <a:off x="4036447" y="1562010"/>
            <a:ext cx="1928791" cy="1939626"/>
          </a:xfrm>
          <a:prstGeom prst="rect">
            <a:avLst/>
          </a:prstGeom>
          <a:blipFill dpi="0" rotWithShape="1">
            <a:blip r:embed="rId6" cstate="email">
              <a:extLst>
                <a:ext uri="{28A0092B-C50C-407E-A947-70E740481C1C}">
                  <a14:useLocalDpi xmlns:a14="http://schemas.microsoft.com/office/drawing/2010/main"/>
                </a:ext>
              </a:extLst>
            </a:blip>
            <a:srcRect/>
            <a:tile tx="-6350" ty="-127000" sx="100000" sy="100000" flip="none" algn="tl"/>
          </a:blipFill>
          <a:ln w="12700" cap="flat" cmpd="sng" algn="ctr">
            <a:solidFill>
              <a:schemeClr val="bg1">
                <a:lumMod val="85000"/>
              </a:schemeClr>
            </a:soli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41" name="矩形 40"/>
          <p:cNvSpPr/>
          <p:nvPr/>
        </p:nvSpPr>
        <p:spPr>
          <a:xfrm>
            <a:off x="9430150" y="1562010"/>
            <a:ext cx="1928791" cy="1939626"/>
          </a:xfrm>
          <a:prstGeom prst="rect">
            <a:avLst/>
          </a:prstGeom>
          <a:blipFill>
            <a:blip r:embed="rId7" cstate="email">
              <a:extLst>
                <a:ext uri="{28A0092B-C50C-407E-A947-70E740481C1C}">
                  <a14:useLocalDpi xmlns:a14="http://schemas.microsoft.com/office/drawing/2010/main"/>
                </a:ext>
              </a:extLst>
            </a:blip>
            <a:stretch>
              <a:fillRect/>
            </a:stretch>
          </a:blipFill>
          <a:ln w="12700" cap="flat" cmpd="sng" algn="ctr">
            <a:solidFill>
              <a:schemeClr val="bg1">
                <a:lumMod val="85000"/>
              </a:schemeClr>
            </a:soli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Tm="1000">
        <p:random/>
      </p:transition>
    </mc:Choice>
    <mc:Fallback xmlns="">
      <p:transition spd="slow" advTm="1000">
        <p:random/>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99085" y="548005"/>
            <a:ext cx="11593830" cy="6151245"/>
          </a:xfrm>
          <a:prstGeom prst="rect">
            <a:avLst/>
          </a:prstGeom>
          <a:solidFill>
            <a:srgbClr val="FCF6E6">
              <a:alpha val="73000"/>
            </a:srgbClr>
          </a:solidFill>
          <a:ln w="12700"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rot="0" vertOverflow="overflow" horzOverflow="overflow" vert="horz" wrap="square" lIns="91440" tIns="45720" rIns="91440" bIns="45720" numCol="1" spcCol="0" rtlCol="0" fromWordArt="0" anchor="ctr" anchorCtr="0" forceAA="0" compatLnSpc="1">
            <a:noAutofit/>
          </a:bodyPr>
          <a:lstStyle/>
          <a:p>
            <a:pPr algn="ctr"/>
            <a:endParaRPr lang="zh-CN" altLang="en-US"/>
          </a:p>
        </p:txBody>
      </p:sp>
      <p:sp>
        <p:nvSpPr>
          <p:cNvPr id="23" name="文本框 22"/>
          <p:cNvSpPr txBox="1"/>
          <p:nvPr/>
        </p:nvSpPr>
        <p:spPr>
          <a:xfrm>
            <a:off x="374015" y="548005"/>
            <a:ext cx="4770755" cy="707886"/>
          </a:xfrm>
          <a:prstGeom prst="rect">
            <a:avLst/>
          </a:prstGeom>
          <a:noFill/>
        </p:spPr>
        <p:txBody>
          <a:bodyPr wrap="square" rtlCol="0">
            <a:spAutoFit/>
          </a:bodyPr>
          <a:lstStyle/>
          <a:p>
            <a:r>
              <a:rPr lang="zh-CN" altLang="en-US" sz="4000" b="1" dirty="0">
                <a:solidFill>
                  <a:schemeClr val="bg2">
                    <a:lumMod val="25000"/>
                  </a:schemeClr>
                </a:solidFill>
                <a:cs typeface="+mn-ea"/>
                <a:sym typeface="+mn-lt"/>
              </a:rPr>
              <a:t>校园欺凌统计数据</a:t>
            </a:r>
          </a:p>
        </p:txBody>
      </p:sp>
      <p:sp>
        <p:nvSpPr>
          <p:cNvPr id="36" name="PA_文本框 35"/>
          <p:cNvSpPr txBox="1"/>
          <p:nvPr>
            <p:custDataLst>
              <p:tags r:id="rId1"/>
            </p:custDataLst>
          </p:nvPr>
        </p:nvSpPr>
        <p:spPr>
          <a:xfrm>
            <a:off x="536357" y="5799975"/>
            <a:ext cx="10367922" cy="728012"/>
          </a:xfrm>
          <a:prstGeom prst="roundRect">
            <a:avLst>
              <a:gd name="adj" fmla="val 6852"/>
            </a:avLst>
          </a:prstGeom>
          <a:noFill/>
          <a:ln>
            <a:noFill/>
          </a:ln>
        </p:spPr>
        <p:txBody>
          <a:bodyPr wrap="square" rtlCol="0">
            <a:spAutoFit/>
          </a:bodyPr>
          <a:lstStyle/>
          <a:p>
            <a:pPr algn="ctr">
              <a:lnSpc>
                <a:spcPct val="130000"/>
              </a:lnSpc>
            </a:pPr>
            <a:r>
              <a:rPr lang="zh-CN" altLang="en-US" sz="1600" dirty="0">
                <a:solidFill>
                  <a:schemeClr val="tx1"/>
                </a:solidFill>
                <a:cs typeface="+mn-ea"/>
                <a:sym typeface="+mn-lt"/>
              </a:rPr>
              <a:t>校园暴力犯罪案件涉及的罪名相对集中。针对人身的暴力伤害比例最高，其中，故意伤害罪占</a:t>
            </a:r>
            <a:r>
              <a:rPr lang="en-US" altLang="zh-CN" sz="1600" dirty="0">
                <a:solidFill>
                  <a:schemeClr val="tx1"/>
                </a:solidFill>
                <a:cs typeface="+mn-ea"/>
                <a:sym typeface="+mn-lt"/>
              </a:rPr>
              <a:t>57%</a:t>
            </a:r>
            <a:r>
              <a:rPr lang="zh-CN" altLang="en-US" sz="1600" dirty="0">
                <a:solidFill>
                  <a:schemeClr val="tx1"/>
                </a:solidFill>
                <a:cs typeface="+mn-ea"/>
                <a:sym typeface="+mn-lt"/>
              </a:rPr>
              <a:t>，故意杀人罪占</a:t>
            </a:r>
            <a:r>
              <a:rPr lang="en-US" altLang="zh-CN" sz="1600" dirty="0">
                <a:solidFill>
                  <a:schemeClr val="tx1"/>
                </a:solidFill>
                <a:cs typeface="+mn-ea"/>
                <a:sym typeface="+mn-lt"/>
              </a:rPr>
              <a:t>6%</a:t>
            </a:r>
            <a:r>
              <a:rPr lang="zh-CN" altLang="en-US" sz="1600" dirty="0">
                <a:solidFill>
                  <a:schemeClr val="tx1"/>
                </a:solidFill>
                <a:cs typeface="+mn-ea"/>
                <a:sym typeface="+mn-lt"/>
              </a:rPr>
              <a:t>，寻衅滋事罪占</a:t>
            </a:r>
            <a:r>
              <a:rPr lang="en-US" altLang="zh-CN" sz="1600" dirty="0">
                <a:solidFill>
                  <a:schemeClr val="tx1"/>
                </a:solidFill>
                <a:cs typeface="+mn-ea"/>
                <a:sym typeface="+mn-lt"/>
              </a:rPr>
              <a:t>10%;</a:t>
            </a:r>
            <a:r>
              <a:rPr lang="zh-CN" altLang="en-US" sz="1600" dirty="0">
                <a:solidFill>
                  <a:schemeClr val="tx1"/>
                </a:solidFill>
                <a:cs typeface="+mn-ea"/>
                <a:sym typeface="+mn-lt"/>
              </a:rPr>
              <a:t>性侵、侵财犯罪各占</a:t>
            </a:r>
            <a:r>
              <a:rPr lang="en-US" altLang="zh-CN" sz="1600" dirty="0">
                <a:solidFill>
                  <a:schemeClr val="tx1"/>
                </a:solidFill>
                <a:cs typeface="+mn-ea"/>
                <a:sym typeface="+mn-lt"/>
              </a:rPr>
              <a:t>12%</a:t>
            </a:r>
            <a:r>
              <a:rPr lang="zh-CN" altLang="en-US" sz="1600" dirty="0">
                <a:solidFill>
                  <a:schemeClr val="tx1"/>
                </a:solidFill>
                <a:cs typeface="+mn-ea"/>
                <a:sym typeface="+mn-lt"/>
              </a:rPr>
              <a:t>，聚众斗殴罪与绑架罪分别占</a:t>
            </a:r>
            <a:r>
              <a:rPr lang="en-US" altLang="zh-CN" sz="1600" dirty="0">
                <a:solidFill>
                  <a:schemeClr val="tx1"/>
                </a:solidFill>
                <a:cs typeface="+mn-ea"/>
                <a:sym typeface="+mn-lt"/>
              </a:rPr>
              <a:t>2%</a:t>
            </a:r>
            <a:r>
              <a:rPr lang="zh-CN" altLang="en-US" sz="1600" dirty="0">
                <a:solidFill>
                  <a:schemeClr val="tx1"/>
                </a:solidFill>
                <a:cs typeface="+mn-ea"/>
                <a:sym typeface="+mn-lt"/>
              </a:rPr>
              <a:t>、</a:t>
            </a:r>
            <a:r>
              <a:rPr lang="en-US" altLang="zh-CN" sz="1600" dirty="0">
                <a:solidFill>
                  <a:schemeClr val="tx1"/>
                </a:solidFill>
                <a:cs typeface="+mn-ea"/>
                <a:sym typeface="+mn-lt"/>
              </a:rPr>
              <a:t>1%</a:t>
            </a:r>
          </a:p>
        </p:txBody>
      </p:sp>
      <p:sp>
        <p:nvSpPr>
          <p:cNvPr id="3" name="AutoShape 2" descr="东方的重复图案交错"/>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32" name="AutoShape 2" descr="东方的重复图案交错"/>
          <p:cNvSpPr>
            <a:spLocks noChangeAspect="1" noChangeArrowheads="1"/>
          </p:cNvSpPr>
          <p:nvPr/>
        </p:nvSpPr>
        <p:spPr bwMode="auto">
          <a:xfrm>
            <a:off x="8593554"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sp>
        <p:nvSpPr>
          <p:cNvPr id="34" name="AutoShape 2" descr="东方的重复图案交错"/>
          <p:cNvSpPr>
            <a:spLocks noChangeAspect="1" noChangeArrowheads="1"/>
          </p:cNvSpPr>
          <p:nvPr/>
        </p:nvSpPr>
        <p:spPr bwMode="auto">
          <a:xfrm>
            <a:off x="3306089"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zh-CN" altLang="en-US"/>
          </a:p>
        </p:txBody>
      </p:sp>
      <p:pic>
        <p:nvPicPr>
          <p:cNvPr id="3074" name="Picture 2"/>
          <p:cNvPicPr preferRelativeResize="0">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383283" y="1371698"/>
            <a:ext cx="6733981" cy="33410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4" name="组合 13"/>
          <p:cNvGrpSpPr/>
          <p:nvPr/>
        </p:nvGrpSpPr>
        <p:grpSpPr>
          <a:xfrm>
            <a:off x="8077670" y="3135769"/>
            <a:ext cx="2259641" cy="2288821"/>
            <a:chOff x="5943600" y="2892155"/>
            <a:chExt cx="1983101" cy="2008710"/>
          </a:xfrm>
        </p:grpSpPr>
        <p:pic>
          <p:nvPicPr>
            <p:cNvPr id="3076" name="Picture 4"/>
            <p:cNvPicPr preferRelativeResize="0">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5943600" y="3276600"/>
              <a:ext cx="1983101" cy="16242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文本框 6"/>
            <p:cNvSpPr txBox="1"/>
            <p:nvPr/>
          </p:nvSpPr>
          <p:spPr>
            <a:xfrm>
              <a:off x="6128767" y="2892155"/>
              <a:ext cx="1612765" cy="270111"/>
            </a:xfrm>
            <a:prstGeom prst="rect">
              <a:avLst/>
            </a:prstGeom>
            <a:noFill/>
          </p:spPr>
          <p:txBody>
            <a:bodyPr wrap="square" rtlCol="0">
              <a:spAutoFit/>
            </a:bodyPr>
            <a:lstStyle/>
            <a:p>
              <a:r>
                <a:rPr lang="zh-CN" altLang="en-US" sz="1400">
                  <a:solidFill>
                    <a:schemeClr val="tx1">
                      <a:lumMod val="50000"/>
                      <a:lumOff val="50000"/>
                    </a:schemeClr>
                  </a:solidFill>
                </a:rPr>
                <a:t>校园欺凌的年龄段</a:t>
              </a:r>
              <a:endParaRPr lang="zh-CN" altLang="en-US" sz="1400" dirty="0">
                <a:solidFill>
                  <a:schemeClr val="tx1">
                    <a:lumMod val="50000"/>
                    <a:lumOff val="50000"/>
                  </a:schemeClr>
                </a:solidFill>
              </a:endParaRPr>
            </a:p>
          </p:txBody>
        </p:sp>
      </p:grpSp>
      <p:cxnSp>
        <p:nvCxnSpPr>
          <p:cNvPr id="10" name="直接连接符 9"/>
          <p:cNvCxnSpPr/>
          <p:nvPr/>
        </p:nvCxnSpPr>
        <p:spPr>
          <a:xfrm>
            <a:off x="9503664" y="4072128"/>
            <a:ext cx="140208" cy="9144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nvGrpSpPr>
          <p:cNvPr id="15" name="组合 14"/>
          <p:cNvGrpSpPr/>
          <p:nvPr/>
        </p:nvGrpSpPr>
        <p:grpSpPr>
          <a:xfrm>
            <a:off x="7853986" y="992077"/>
            <a:ext cx="2840152" cy="2213938"/>
            <a:chOff x="8227604" y="2425193"/>
            <a:chExt cx="3068561" cy="2391986"/>
          </a:xfrm>
        </p:grpSpPr>
        <p:graphicFrame>
          <p:nvGraphicFramePr>
            <p:cNvPr id="6" name="图表 5"/>
            <p:cNvGraphicFramePr/>
            <p:nvPr/>
          </p:nvGraphicFramePr>
          <p:xfrm>
            <a:off x="8227604" y="2771472"/>
            <a:ext cx="3068561" cy="2045707"/>
          </p:xfrm>
          <a:graphic>
            <a:graphicData uri="http://schemas.openxmlformats.org/drawingml/2006/chart">
              <c:chart xmlns:c="http://schemas.openxmlformats.org/drawingml/2006/chart" xmlns:r="http://schemas.openxmlformats.org/officeDocument/2006/relationships" r:id="rId6"/>
            </a:graphicData>
          </a:graphic>
        </p:graphicFrame>
        <p:sp>
          <p:nvSpPr>
            <p:cNvPr id="11" name="文本框 10"/>
            <p:cNvSpPr txBox="1"/>
            <p:nvPr/>
          </p:nvSpPr>
          <p:spPr>
            <a:xfrm>
              <a:off x="8952297" y="2425193"/>
              <a:ext cx="1475327" cy="332529"/>
            </a:xfrm>
            <a:prstGeom prst="rect">
              <a:avLst/>
            </a:prstGeom>
            <a:noFill/>
          </p:spPr>
          <p:txBody>
            <a:bodyPr wrap="square" rtlCol="0">
              <a:spAutoFit/>
            </a:bodyPr>
            <a:lstStyle>
              <a:defPPr>
                <a:defRPr lang="zh-CN"/>
              </a:defPPr>
              <a:lvl1pPr>
                <a:defRPr sz="1400">
                  <a:solidFill>
                    <a:schemeClr val="tx1">
                      <a:lumMod val="50000"/>
                      <a:lumOff val="50000"/>
                    </a:schemeClr>
                  </a:solidFill>
                </a:defRPr>
              </a:lvl1pPr>
            </a:lstStyle>
            <a:p>
              <a:r>
                <a:rPr lang="zh-CN" altLang="en-US"/>
                <a:t>校园欺凌频率</a:t>
              </a:r>
              <a:endParaRPr lang="zh-CN" altLang="en-US" dirty="0"/>
            </a:p>
          </p:txBody>
        </p:sp>
      </p:grpSp>
    </p:spTree>
  </p:cSld>
  <p:clrMapOvr>
    <a:masterClrMapping/>
  </p:clrMapOvr>
  <mc:AlternateContent xmlns:mc="http://schemas.openxmlformats.org/markup-compatibility/2006" xmlns:p14="http://schemas.microsoft.com/office/powerpoint/2010/main">
    <mc:Choice Requires="p14">
      <p:transition spd="slow" p14:dur="1500" advTm="1000">
        <p:random/>
      </p:transition>
    </mc:Choice>
    <mc:Fallback xmlns="">
      <p:transition spd="slow" advTm="1000">
        <p:random/>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组合 17"/>
          <p:cNvGrpSpPr/>
          <p:nvPr/>
        </p:nvGrpSpPr>
        <p:grpSpPr>
          <a:xfrm>
            <a:off x="3603982" y="2875002"/>
            <a:ext cx="5200375" cy="1107996"/>
            <a:chOff x="3522193" y="2893913"/>
            <a:chExt cx="5200375" cy="1107996"/>
          </a:xfrm>
        </p:grpSpPr>
        <p:sp>
          <p:nvSpPr>
            <p:cNvPr id="53" name="文本框 52"/>
            <p:cNvSpPr txBox="1"/>
            <p:nvPr/>
          </p:nvSpPr>
          <p:spPr>
            <a:xfrm>
              <a:off x="3522193" y="2893913"/>
              <a:ext cx="1290644" cy="1107996"/>
            </a:xfrm>
            <a:prstGeom prst="rect">
              <a:avLst/>
            </a:prstGeom>
            <a:noFill/>
          </p:spPr>
          <p:txBody>
            <a:bodyPr wrap="square" rtlCol="0">
              <a:spAutoFit/>
            </a:bodyPr>
            <a:lstStyle>
              <a:defPPr>
                <a:defRPr lang="zh-CN"/>
              </a:defPPr>
              <a:lvl1pPr algn="just">
                <a:defRPr sz="9600">
                  <a:solidFill>
                    <a:schemeClr val="tx1">
                      <a:lumMod val="75000"/>
                      <a:lumOff val="25000"/>
                    </a:schemeClr>
                  </a:solidFill>
                  <a:latin typeface="Aharoni" panose="02010803020104030203" pitchFamily="2" charset="-79"/>
                  <a:ea typeface="LiHei Pro" panose="02010601030101010101" pitchFamily="2" charset="-122"/>
                  <a:cs typeface="Aharoni" panose="02010803020104030203" pitchFamily="2" charset="-79"/>
                </a:defRPr>
              </a:lvl1pPr>
            </a:lstStyle>
            <a:p>
              <a:r>
                <a:rPr lang="en-US" altLang="zh-CN" sz="6600">
                  <a:solidFill>
                    <a:schemeClr val="tx1"/>
                  </a:solidFill>
                  <a:latin typeface="+mn-lt"/>
                  <a:ea typeface="+mn-ea"/>
                  <a:cs typeface="+mn-ea"/>
                  <a:sym typeface="+mn-lt"/>
                </a:rPr>
                <a:t>02</a:t>
              </a:r>
              <a:endParaRPr lang="en-US" altLang="zh-CN" sz="6600" dirty="0">
                <a:solidFill>
                  <a:schemeClr val="tx1"/>
                </a:solidFill>
                <a:latin typeface="+mn-lt"/>
                <a:ea typeface="+mn-ea"/>
                <a:cs typeface="+mn-ea"/>
                <a:sym typeface="+mn-lt"/>
              </a:endParaRPr>
            </a:p>
          </p:txBody>
        </p:sp>
        <p:sp>
          <p:nvSpPr>
            <p:cNvPr id="65" name="矩形 64"/>
            <p:cNvSpPr/>
            <p:nvPr/>
          </p:nvSpPr>
          <p:spPr>
            <a:xfrm>
              <a:off x="4947175" y="3117625"/>
              <a:ext cx="3775393" cy="707886"/>
            </a:xfrm>
            <a:prstGeom prst="rect">
              <a:avLst/>
            </a:prstGeom>
          </p:spPr>
          <p:txBody>
            <a:bodyPr wrap="none">
              <a:spAutoFit/>
            </a:bodyPr>
            <a:lstStyle/>
            <a:p>
              <a:pPr algn="ctr"/>
              <a:r>
                <a:rPr lang="zh-CN" altLang="en-US" sz="4000" b="1" dirty="0">
                  <a:solidFill>
                    <a:schemeClr val="tx1"/>
                  </a:solidFill>
                  <a:cs typeface="+mn-ea"/>
                  <a:sym typeface="+mn-lt"/>
                </a:rPr>
                <a:t>校园欺凌的表现</a:t>
              </a:r>
            </a:p>
          </p:txBody>
        </p:sp>
      </p:grpSp>
      <p:sp>
        <p:nvSpPr>
          <p:cNvPr id="6" name="PA_任意多边形 5"/>
          <p:cNvSpPr/>
          <p:nvPr>
            <p:custDataLst>
              <p:tags r:id="rId1"/>
            </p:custDataLst>
          </p:nvPr>
        </p:nvSpPr>
        <p:spPr>
          <a:xfrm>
            <a:off x="88900" y="1849148"/>
            <a:ext cx="12065000" cy="3484852"/>
          </a:xfrm>
          <a:custGeom>
            <a:avLst/>
            <a:gdLst>
              <a:gd name="connsiteX0" fmla="*/ 0 w 12065000"/>
              <a:gd name="connsiteY0" fmla="*/ 3345152 h 3484852"/>
              <a:gd name="connsiteX1" fmla="*/ 1168400 w 12065000"/>
              <a:gd name="connsiteY1" fmla="*/ 1656052 h 3484852"/>
              <a:gd name="connsiteX2" fmla="*/ 4089400 w 12065000"/>
              <a:gd name="connsiteY2" fmla="*/ 5052 h 3484852"/>
              <a:gd name="connsiteX3" fmla="*/ 8877300 w 12065000"/>
              <a:gd name="connsiteY3" fmla="*/ 1224252 h 3484852"/>
              <a:gd name="connsiteX4" fmla="*/ 12065000 w 12065000"/>
              <a:gd name="connsiteY4" fmla="*/ 3484852 h 34848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065000" h="3484852">
                <a:moveTo>
                  <a:pt x="0" y="3345152"/>
                </a:moveTo>
                <a:cubicBezTo>
                  <a:pt x="243416" y="2778943"/>
                  <a:pt x="486833" y="2212735"/>
                  <a:pt x="1168400" y="1656052"/>
                </a:cubicBezTo>
                <a:cubicBezTo>
                  <a:pt x="1849967" y="1099369"/>
                  <a:pt x="2804583" y="77019"/>
                  <a:pt x="4089400" y="5052"/>
                </a:cubicBezTo>
                <a:cubicBezTo>
                  <a:pt x="5374217" y="-66915"/>
                  <a:pt x="7548033" y="644285"/>
                  <a:pt x="8877300" y="1224252"/>
                </a:cubicBezTo>
                <a:cubicBezTo>
                  <a:pt x="10206567" y="1804219"/>
                  <a:pt x="11135783" y="2644535"/>
                  <a:pt x="12065000" y="3484852"/>
                </a:cubicBezTo>
              </a:path>
            </a:pathLst>
          </a:cu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8" name="PA_任意多边形 7"/>
          <p:cNvSpPr/>
          <p:nvPr>
            <p:custDataLst>
              <p:tags r:id="rId2"/>
            </p:custDataLst>
          </p:nvPr>
        </p:nvSpPr>
        <p:spPr>
          <a:xfrm>
            <a:off x="50800" y="1710224"/>
            <a:ext cx="12141200" cy="3255477"/>
          </a:xfrm>
          <a:custGeom>
            <a:avLst/>
            <a:gdLst>
              <a:gd name="connsiteX0" fmla="*/ 0 w 12141200"/>
              <a:gd name="connsiteY0" fmla="*/ 563076 h 3255477"/>
              <a:gd name="connsiteX1" fmla="*/ 2032000 w 12141200"/>
              <a:gd name="connsiteY1" fmla="*/ 3255476 h 3255477"/>
              <a:gd name="connsiteX2" fmla="*/ 3822700 w 12141200"/>
              <a:gd name="connsiteY2" fmla="*/ 575776 h 3255477"/>
              <a:gd name="connsiteX3" fmla="*/ 5956300 w 12141200"/>
              <a:gd name="connsiteY3" fmla="*/ 207476 h 3255477"/>
              <a:gd name="connsiteX4" fmla="*/ 12141200 w 12141200"/>
              <a:gd name="connsiteY4" fmla="*/ 3141176 h 32554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41200" h="3255477">
                <a:moveTo>
                  <a:pt x="0" y="563076"/>
                </a:moveTo>
                <a:cubicBezTo>
                  <a:pt x="697441" y="1908217"/>
                  <a:pt x="1394883" y="3253359"/>
                  <a:pt x="2032000" y="3255476"/>
                </a:cubicBezTo>
                <a:cubicBezTo>
                  <a:pt x="2669117" y="3257593"/>
                  <a:pt x="3168650" y="1083776"/>
                  <a:pt x="3822700" y="575776"/>
                </a:cubicBezTo>
                <a:cubicBezTo>
                  <a:pt x="4476750" y="67776"/>
                  <a:pt x="4569883" y="-220091"/>
                  <a:pt x="5956300" y="207476"/>
                </a:cubicBezTo>
                <a:cubicBezTo>
                  <a:pt x="7342717" y="635043"/>
                  <a:pt x="9741958" y="1888109"/>
                  <a:pt x="12141200" y="3141176"/>
                </a:cubicBezTo>
              </a:path>
            </a:pathLst>
          </a:cu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1500" advTm="1000">
        <p:random/>
      </p:transition>
    </mc:Choice>
    <mc:Fallback xmlns="">
      <p:transition spd="slow" advTm="1000">
        <p:random/>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247650" y="353060"/>
            <a:ext cx="11357610" cy="6323330"/>
          </a:xfrm>
          <a:prstGeom prst="rect">
            <a:avLst/>
          </a:prstGeom>
          <a:solidFill>
            <a:srgbClr val="FCF6E6">
              <a:alpha val="73000"/>
            </a:srgbClr>
          </a:solidFill>
          <a:ln w="12700"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rot="0" vertOverflow="overflow" horzOverflow="overflow" vert="horz" wrap="square" lIns="91440" tIns="45720" rIns="91440" bIns="45720" numCol="1" spcCol="0" rtlCol="0" fromWordArt="0" anchor="ctr" anchorCtr="0" forceAA="0" compatLnSpc="1">
            <a:noAutofit/>
          </a:bodyPr>
          <a:lstStyle/>
          <a:p>
            <a:pPr algn="ctr"/>
            <a:endParaRPr lang="zh-CN" altLang="en-US"/>
          </a:p>
        </p:txBody>
      </p:sp>
      <p:grpSp>
        <p:nvGrpSpPr>
          <p:cNvPr id="2" name="PA_组合 1"/>
          <p:cNvGrpSpPr/>
          <p:nvPr>
            <p:custDataLst>
              <p:tags r:id="rId1"/>
            </p:custDataLst>
          </p:nvPr>
        </p:nvGrpSpPr>
        <p:grpSpPr>
          <a:xfrm>
            <a:off x="4160447" y="279133"/>
            <a:ext cx="4260665" cy="707886"/>
            <a:chOff x="3722192" y="279133"/>
            <a:chExt cx="4260665" cy="707886"/>
          </a:xfrm>
        </p:grpSpPr>
        <p:sp>
          <p:nvSpPr>
            <p:cNvPr id="42" name="文本框 41"/>
            <p:cNvSpPr txBox="1"/>
            <p:nvPr/>
          </p:nvSpPr>
          <p:spPr>
            <a:xfrm>
              <a:off x="3722192" y="279133"/>
              <a:ext cx="4260665" cy="707886"/>
            </a:xfrm>
            <a:prstGeom prst="rect">
              <a:avLst/>
            </a:prstGeom>
            <a:noFill/>
          </p:spPr>
          <p:txBody>
            <a:bodyPr wrap="square" rtlCol="0">
              <a:spAutoFit/>
            </a:bodyPr>
            <a:lstStyle/>
            <a:p>
              <a:r>
                <a:rPr lang="zh-CN" altLang="en-US" sz="4000" b="1">
                  <a:solidFill>
                    <a:srgbClr val="252525"/>
                  </a:solidFill>
                  <a:cs typeface="+mn-ea"/>
                  <a:sym typeface="+mn-lt"/>
                </a:rPr>
                <a:t>校园欺凌的表现</a:t>
              </a:r>
              <a:endParaRPr lang="zh-CN" altLang="en-US" sz="4000" b="1" dirty="0">
                <a:solidFill>
                  <a:srgbClr val="252525"/>
                </a:solidFill>
                <a:cs typeface="+mn-ea"/>
                <a:sym typeface="+mn-lt"/>
              </a:endParaRPr>
            </a:p>
          </p:txBody>
        </p:sp>
        <p:cxnSp>
          <p:nvCxnSpPr>
            <p:cNvPr id="43" name="直接连接符 42"/>
            <p:cNvCxnSpPr/>
            <p:nvPr/>
          </p:nvCxnSpPr>
          <p:spPr>
            <a:xfrm>
              <a:off x="6324954" y="987019"/>
              <a:ext cx="1157085" cy="0"/>
            </a:xfrm>
            <a:prstGeom prst="line">
              <a:avLst/>
            </a:prstGeom>
            <a:ln w="28575">
              <a:solidFill>
                <a:srgbClr val="A50705"/>
              </a:solidFill>
            </a:ln>
          </p:spPr>
          <p:style>
            <a:lnRef idx="1">
              <a:schemeClr val="accent1"/>
            </a:lnRef>
            <a:fillRef idx="0">
              <a:schemeClr val="accent1"/>
            </a:fillRef>
            <a:effectRef idx="0">
              <a:schemeClr val="accent1"/>
            </a:effectRef>
            <a:fontRef idx="minor">
              <a:schemeClr val="tx1"/>
            </a:fontRef>
          </p:style>
        </p:cxnSp>
      </p:grpSp>
      <p:grpSp>
        <p:nvGrpSpPr>
          <p:cNvPr id="40" name="组合 39"/>
          <p:cNvGrpSpPr/>
          <p:nvPr/>
        </p:nvGrpSpPr>
        <p:grpSpPr>
          <a:xfrm>
            <a:off x="4470899" y="1475530"/>
            <a:ext cx="6898790" cy="5200733"/>
            <a:chOff x="179708" y="1424730"/>
            <a:chExt cx="6898790" cy="5200733"/>
          </a:xfrm>
        </p:grpSpPr>
        <p:grpSp>
          <p:nvGrpSpPr>
            <p:cNvPr id="18" name="组合 17"/>
            <p:cNvGrpSpPr/>
            <p:nvPr/>
          </p:nvGrpSpPr>
          <p:grpSpPr>
            <a:xfrm>
              <a:off x="340287" y="1424730"/>
              <a:ext cx="4621887" cy="826437"/>
              <a:chOff x="635975" y="1317469"/>
              <a:chExt cx="4621887" cy="826437"/>
            </a:xfrm>
          </p:grpSpPr>
          <p:grpSp>
            <p:nvGrpSpPr>
              <p:cNvPr id="27" name="PA_组合 26"/>
              <p:cNvGrpSpPr/>
              <p:nvPr>
                <p:custDataLst>
                  <p:tags r:id="rId6"/>
                </p:custDataLst>
              </p:nvPr>
            </p:nvGrpSpPr>
            <p:grpSpPr>
              <a:xfrm>
                <a:off x="1168863" y="1365057"/>
                <a:ext cx="4088999" cy="778849"/>
                <a:chOff x="1127232" y="4918940"/>
                <a:chExt cx="4088999" cy="778849"/>
              </a:xfrm>
            </p:grpSpPr>
            <p:sp>
              <p:nvSpPr>
                <p:cNvPr id="28" name="矩形 27"/>
                <p:cNvSpPr/>
                <p:nvPr/>
              </p:nvSpPr>
              <p:spPr>
                <a:xfrm>
                  <a:off x="1171867" y="4918940"/>
                  <a:ext cx="1415772" cy="461665"/>
                </a:xfrm>
                <a:prstGeom prst="rect">
                  <a:avLst/>
                </a:prstGeom>
              </p:spPr>
              <p:txBody>
                <a:bodyPr wrap="none">
                  <a:spAutoFit/>
                </a:bodyPr>
                <a:lstStyle/>
                <a:p>
                  <a:pPr algn="ctr"/>
                  <a:r>
                    <a:rPr lang="zh-CN" altLang="en-US" sz="2400" b="1" dirty="0">
                      <a:solidFill>
                        <a:srgbClr val="252525"/>
                      </a:solidFill>
                      <a:cs typeface="+mn-ea"/>
                      <a:sym typeface="+mn-lt"/>
                    </a:rPr>
                    <a:t>身体暴力</a:t>
                  </a:r>
                  <a:endParaRPr lang="zh-CN" altLang="en-US" sz="2400" b="1" dirty="0">
                    <a:solidFill>
                      <a:srgbClr val="252525"/>
                    </a:solidFill>
                    <a:effectLst/>
                    <a:cs typeface="+mn-ea"/>
                    <a:sym typeface="+mn-lt"/>
                  </a:endParaRPr>
                </a:p>
              </p:txBody>
            </p:sp>
            <p:sp>
              <p:nvSpPr>
                <p:cNvPr id="29" name="文本框 28"/>
                <p:cNvSpPr txBox="1"/>
                <p:nvPr/>
              </p:nvSpPr>
              <p:spPr>
                <a:xfrm>
                  <a:off x="1127232" y="5302248"/>
                  <a:ext cx="4088999" cy="395541"/>
                </a:xfrm>
                <a:prstGeom prst="roundRect">
                  <a:avLst>
                    <a:gd name="adj" fmla="val 6852"/>
                  </a:avLst>
                </a:prstGeom>
                <a:noFill/>
                <a:ln>
                  <a:noFill/>
                </a:ln>
              </p:spPr>
              <p:txBody>
                <a:bodyPr wrap="square" rtlCol="0">
                  <a:spAutoFit/>
                </a:bodyPr>
                <a:lstStyle/>
                <a:p>
                  <a:pPr algn="just">
                    <a:lnSpc>
                      <a:spcPct val="130000"/>
                    </a:lnSpc>
                  </a:pPr>
                  <a:r>
                    <a:rPr lang="zh-CN" altLang="en-US" sz="1600" dirty="0">
                      <a:solidFill>
                        <a:schemeClr val="tx1">
                          <a:lumMod val="75000"/>
                          <a:lumOff val="25000"/>
                        </a:schemeClr>
                      </a:solidFill>
                      <a:cs typeface="+mn-ea"/>
                      <a:sym typeface="+mn-lt"/>
                    </a:rPr>
                    <a:t>推人、打人、用肢体暴力恶意气弄人</a:t>
                  </a:r>
                </a:p>
              </p:txBody>
            </p:sp>
          </p:grpSp>
          <p:pic>
            <p:nvPicPr>
              <p:cNvPr id="4" name="图片 3"/>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635975" y="1317469"/>
                <a:ext cx="525336" cy="517573"/>
              </a:xfrm>
              <a:prstGeom prst="rect">
                <a:avLst/>
              </a:prstGeom>
            </p:spPr>
          </p:pic>
        </p:grpSp>
        <p:grpSp>
          <p:nvGrpSpPr>
            <p:cNvPr id="19" name="组合 18"/>
            <p:cNvGrpSpPr/>
            <p:nvPr/>
          </p:nvGrpSpPr>
          <p:grpSpPr>
            <a:xfrm>
              <a:off x="179708" y="2366376"/>
              <a:ext cx="5297714" cy="918589"/>
              <a:chOff x="3505376" y="1309149"/>
              <a:chExt cx="5297714" cy="918589"/>
            </a:xfrm>
          </p:grpSpPr>
          <p:grpSp>
            <p:nvGrpSpPr>
              <p:cNvPr id="68" name="PA_组合 67"/>
              <p:cNvGrpSpPr/>
              <p:nvPr>
                <p:custDataLst>
                  <p:tags r:id="rId5"/>
                </p:custDataLst>
              </p:nvPr>
            </p:nvGrpSpPr>
            <p:grpSpPr>
              <a:xfrm>
                <a:off x="4232814" y="1365057"/>
                <a:ext cx="4570276" cy="862681"/>
                <a:chOff x="655337" y="4918940"/>
                <a:chExt cx="4570276" cy="862681"/>
              </a:xfrm>
            </p:grpSpPr>
            <p:sp>
              <p:nvSpPr>
                <p:cNvPr id="69" name="矩形 68"/>
                <p:cNvSpPr/>
                <p:nvPr/>
              </p:nvSpPr>
              <p:spPr>
                <a:xfrm>
                  <a:off x="655337" y="4918940"/>
                  <a:ext cx="2031325" cy="461665"/>
                </a:xfrm>
                <a:prstGeom prst="rect">
                  <a:avLst/>
                </a:prstGeom>
              </p:spPr>
              <p:txBody>
                <a:bodyPr wrap="none">
                  <a:spAutoFit/>
                </a:bodyPr>
                <a:lstStyle/>
                <a:p>
                  <a:pPr algn="ctr"/>
                  <a:r>
                    <a:rPr lang="zh-CN" altLang="en-US" sz="2400" b="1" dirty="0">
                      <a:solidFill>
                        <a:srgbClr val="252525"/>
                      </a:solidFill>
                      <a:cs typeface="+mn-ea"/>
                      <a:sym typeface="+mn-lt"/>
                    </a:rPr>
                    <a:t>攻击性的言语</a:t>
                  </a:r>
                  <a:endParaRPr lang="zh-CN" altLang="en-US" sz="2400" b="1" dirty="0">
                    <a:solidFill>
                      <a:srgbClr val="252525"/>
                    </a:solidFill>
                    <a:effectLst/>
                    <a:cs typeface="+mn-ea"/>
                    <a:sym typeface="+mn-lt"/>
                  </a:endParaRPr>
                </a:p>
              </p:txBody>
            </p:sp>
            <p:sp>
              <p:nvSpPr>
                <p:cNvPr id="70" name="文本框 69"/>
                <p:cNvSpPr txBox="1"/>
                <p:nvPr/>
              </p:nvSpPr>
              <p:spPr>
                <a:xfrm>
                  <a:off x="664157" y="5386080"/>
                  <a:ext cx="4561456" cy="395541"/>
                </a:xfrm>
                <a:prstGeom prst="roundRect">
                  <a:avLst>
                    <a:gd name="adj" fmla="val 6852"/>
                  </a:avLst>
                </a:prstGeom>
                <a:noFill/>
                <a:ln>
                  <a:noFill/>
                </a:ln>
              </p:spPr>
              <p:txBody>
                <a:bodyPr wrap="square" rtlCol="0">
                  <a:spAutoFit/>
                </a:bodyPr>
                <a:lstStyle/>
                <a:p>
                  <a:pPr algn="just">
                    <a:lnSpc>
                      <a:spcPct val="130000"/>
                    </a:lnSpc>
                  </a:pPr>
                  <a:r>
                    <a:rPr lang="zh-CN" altLang="en-US" sz="1600" dirty="0"/>
                    <a:t>取笑别人花名、嘲笑别人身型或背景、言语斥责</a:t>
                  </a:r>
                  <a:endParaRPr lang="zh-CN" altLang="en-US" sz="1400" dirty="0">
                    <a:solidFill>
                      <a:schemeClr val="tx1">
                        <a:lumMod val="75000"/>
                        <a:lumOff val="25000"/>
                      </a:schemeClr>
                    </a:solidFill>
                    <a:cs typeface="+mn-ea"/>
                    <a:sym typeface="+mn-lt"/>
                  </a:endParaRPr>
                </a:p>
              </p:txBody>
            </p:sp>
          </p:grpSp>
          <p:pic>
            <p:nvPicPr>
              <p:cNvPr id="6" name="图片 5"/>
              <p:cNvPicPr>
                <a:picLocks noChangeAspect="1"/>
              </p:cNvPicPr>
              <p:nvPr/>
            </p:nvPicPr>
            <p:blipFill>
              <a:blip r:embed="rId10" cstate="email">
                <a:duotone>
                  <a:schemeClr val="accent3">
                    <a:shade val="45000"/>
                    <a:satMod val="135000"/>
                  </a:schemeClr>
                  <a:prstClr val="white"/>
                </a:duotone>
                <a:extLst>
                  <a:ext uri="{28A0092B-C50C-407E-A947-70E740481C1C}">
                    <a14:useLocalDpi xmlns:a14="http://schemas.microsoft.com/office/drawing/2010/main"/>
                  </a:ext>
                </a:extLst>
              </a:blip>
              <a:stretch>
                <a:fillRect/>
              </a:stretch>
            </p:blipFill>
            <p:spPr>
              <a:xfrm>
                <a:off x="3505376" y="1309149"/>
                <a:ext cx="684071" cy="680668"/>
              </a:xfrm>
              <a:prstGeom prst="rect">
                <a:avLst/>
              </a:prstGeom>
            </p:spPr>
          </p:pic>
        </p:grpSp>
        <p:grpSp>
          <p:nvGrpSpPr>
            <p:cNvPr id="20" name="组合 19"/>
            <p:cNvGrpSpPr/>
            <p:nvPr/>
          </p:nvGrpSpPr>
          <p:grpSpPr>
            <a:xfrm>
              <a:off x="423285" y="5550926"/>
              <a:ext cx="6428849" cy="1074537"/>
              <a:chOff x="7527904" y="1365057"/>
              <a:chExt cx="6428849" cy="1074537"/>
            </a:xfrm>
          </p:grpSpPr>
          <p:grpSp>
            <p:nvGrpSpPr>
              <p:cNvPr id="26" name="PA_组合 67"/>
              <p:cNvGrpSpPr/>
              <p:nvPr>
                <p:custDataLst>
                  <p:tags r:id="rId4"/>
                </p:custDataLst>
              </p:nvPr>
            </p:nvGrpSpPr>
            <p:grpSpPr>
              <a:xfrm>
                <a:off x="8045697" y="1365057"/>
                <a:ext cx="5911056" cy="1074537"/>
                <a:chOff x="151399" y="4918940"/>
                <a:chExt cx="5911056" cy="1074537"/>
              </a:xfrm>
            </p:grpSpPr>
            <p:sp>
              <p:nvSpPr>
                <p:cNvPr id="31" name="矩形 30"/>
                <p:cNvSpPr/>
                <p:nvPr/>
              </p:nvSpPr>
              <p:spPr>
                <a:xfrm>
                  <a:off x="162100" y="4918940"/>
                  <a:ext cx="1415772" cy="461665"/>
                </a:xfrm>
                <a:prstGeom prst="rect">
                  <a:avLst/>
                </a:prstGeom>
              </p:spPr>
              <p:txBody>
                <a:bodyPr wrap="none">
                  <a:spAutoFit/>
                </a:bodyPr>
                <a:lstStyle/>
                <a:p>
                  <a:pPr algn="ctr"/>
                  <a:r>
                    <a:rPr lang="zh-CN" altLang="en-US" sz="2400" b="1" dirty="0">
                      <a:solidFill>
                        <a:srgbClr val="252525"/>
                      </a:solidFill>
                      <a:effectLst/>
                      <a:cs typeface="+mn-ea"/>
                      <a:sym typeface="+mn-lt"/>
                    </a:rPr>
                    <a:t>网络欺凌</a:t>
                  </a:r>
                </a:p>
              </p:txBody>
            </p:sp>
            <p:sp>
              <p:nvSpPr>
                <p:cNvPr id="32" name="文本框 31"/>
                <p:cNvSpPr txBox="1"/>
                <p:nvPr/>
              </p:nvSpPr>
              <p:spPr>
                <a:xfrm>
                  <a:off x="151399" y="5386080"/>
                  <a:ext cx="5911056" cy="607397"/>
                </a:xfrm>
                <a:prstGeom prst="roundRect">
                  <a:avLst>
                    <a:gd name="adj" fmla="val 6852"/>
                  </a:avLst>
                </a:prstGeom>
                <a:noFill/>
                <a:ln>
                  <a:noFill/>
                </a:ln>
              </p:spPr>
              <p:txBody>
                <a:bodyPr wrap="square" rtlCol="0">
                  <a:spAutoFit/>
                </a:bodyPr>
                <a:lstStyle/>
                <a:p>
                  <a:r>
                    <a:rPr lang="zh-CN" altLang="en-US" sz="1600" dirty="0"/>
                    <a:t>用电邮、网页、微博、聊天室，恶意造谣发送侮辱性消息，嘲弄及中伤受害者</a:t>
                  </a:r>
                  <a:endParaRPr lang="zh-CN" altLang="zh-CN" sz="1600" dirty="0"/>
                </a:p>
              </p:txBody>
            </p:sp>
          </p:grpSp>
          <p:pic>
            <p:nvPicPr>
              <p:cNvPr id="9" name="图片 8"/>
              <p:cNvPicPr>
                <a:picLocks noChangeAspect="1"/>
              </p:cNvPicPr>
              <p:nvPr/>
            </p:nvPicPr>
            <p:blipFill>
              <a:blip r:embed="rId11" cstate="email">
                <a:duotone>
                  <a:schemeClr val="accent3">
                    <a:shade val="45000"/>
                    <a:satMod val="135000"/>
                  </a:schemeClr>
                  <a:prstClr val="white"/>
                </a:duotone>
                <a:extLst>
                  <a:ext uri="{28A0092B-C50C-407E-A947-70E740481C1C}">
                    <a14:useLocalDpi xmlns:a14="http://schemas.microsoft.com/office/drawing/2010/main"/>
                  </a:ext>
                </a:extLst>
              </a:blip>
              <a:stretch>
                <a:fillRect/>
              </a:stretch>
            </p:blipFill>
            <p:spPr>
              <a:xfrm>
                <a:off x="7527904" y="1365057"/>
                <a:ext cx="476307" cy="476307"/>
              </a:xfrm>
              <a:prstGeom prst="rect">
                <a:avLst/>
              </a:prstGeom>
            </p:spPr>
          </p:pic>
        </p:grpSp>
        <p:grpSp>
          <p:nvGrpSpPr>
            <p:cNvPr id="21" name="组合 20"/>
            <p:cNvGrpSpPr/>
            <p:nvPr/>
          </p:nvGrpSpPr>
          <p:grpSpPr>
            <a:xfrm>
              <a:off x="398775" y="4609695"/>
              <a:ext cx="6666908" cy="759116"/>
              <a:chOff x="3194056" y="4231424"/>
              <a:chExt cx="6666908" cy="759116"/>
            </a:xfrm>
          </p:grpSpPr>
          <p:grpSp>
            <p:nvGrpSpPr>
              <p:cNvPr id="71" name="PA_组合 70"/>
              <p:cNvGrpSpPr/>
              <p:nvPr>
                <p:custDataLst>
                  <p:tags r:id="rId3"/>
                </p:custDataLst>
              </p:nvPr>
            </p:nvGrpSpPr>
            <p:grpSpPr>
              <a:xfrm>
                <a:off x="3747060" y="4231424"/>
                <a:ext cx="6113904" cy="759116"/>
                <a:chOff x="169583" y="4918940"/>
                <a:chExt cx="6113904" cy="759116"/>
              </a:xfrm>
            </p:grpSpPr>
            <p:sp>
              <p:nvSpPr>
                <p:cNvPr id="72" name="矩形 71"/>
                <p:cNvSpPr/>
                <p:nvPr/>
              </p:nvSpPr>
              <p:spPr>
                <a:xfrm>
                  <a:off x="169584" y="4918940"/>
                  <a:ext cx="1107996" cy="461665"/>
                </a:xfrm>
                <a:prstGeom prst="rect">
                  <a:avLst/>
                </a:prstGeom>
              </p:spPr>
              <p:txBody>
                <a:bodyPr wrap="none">
                  <a:spAutoFit/>
                </a:bodyPr>
                <a:lstStyle/>
                <a:p>
                  <a:pPr algn="ctr"/>
                  <a:r>
                    <a:rPr lang="zh-CN" altLang="en-US" sz="2400" b="1" dirty="0">
                      <a:solidFill>
                        <a:srgbClr val="252525"/>
                      </a:solidFill>
                      <a:cs typeface="+mn-ea"/>
                      <a:sym typeface="+mn-lt"/>
                    </a:rPr>
                    <a:t>强索性</a:t>
                  </a:r>
                  <a:endParaRPr lang="zh-CN" altLang="en-US" sz="2400" b="1" dirty="0">
                    <a:solidFill>
                      <a:srgbClr val="252525"/>
                    </a:solidFill>
                    <a:effectLst/>
                    <a:cs typeface="+mn-ea"/>
                    <a:sym typeface="+mn-lt"/>
                  </a:endParaRPr>
                </a:p>
              </p:txBody>
            </p:sp>
            <p:sp>
              <p:nvSpPr>
                <p:cNvPr id="73" name="文本框 72"/>
                <p:cNvSpPr txBox="1"/>
                <p:nvPr/>
              </p:nvSpPr>
              <p:spPr>
                <a:xfrm>
                  <a:off x="169583" y="5282515"/>
                  <a:ext cx="6113904" cy="395541"/>
                </a:xfrm>
                <a:prstGeom prst="roundRect">
                  <a:avLst>
                    <a:gd name="adj" fmla="val 6852"/>
                  </a:avLst>
                </a:prstGeom>
                <a:noFill/>
                <a:ln>
                  <a:noFill/>
                </a:ln>
              </p:spPr>
              <p:txBody>
                <a:bodyPr wrap="square" rtlCol="0">
                  <a:spAutoFit/>
                </a:bodyPr>
                <a:lstStyle/>
                <a:p>
                  <a:pPr algn="just">
                    <a:lnSpc>
                      <a:spcPct val="130000"/>
                    </a:lnSpc>
                  </a:pPr>
                  <a:r>
                    <a:rPr lang="zh-CN" altLang="en-US" sz="1600" dirty="0"/>
                    <a:t>刻意强取或收藏他人之物品或以威吓方法去强迫别人为自己服务</a:t>
                  </a:r>
                  <a:endParaRPr lang="zh-CN" altLang="en-US" sz="1400" dirty="0">
                    <a:solidFill>
                      <a:schemeClr val="tx1">
                        <a:lumMod val="75000"/>
                        <a:lumOff val="25000"/>
                      </a:schemeClr>
                    </a:solidFill>
                    <a:cs typeface="+mn-ea"/>
                    <a:sym typeface="+mn-lt"/>
                  </a:endParaRPr>
                </a:p>
              </p:txBody>
            </p:sp>
          </p:grpSp>
          <p:pic>
            <p:nvPicPr>
              <p:cNvPr id="11" name="图片 10"/>
              <p:cNvPicPr>
                <a:picLocks noChangeAspect="1"/>
              </p:cNvPicPr>
              <p:nvPr/>
            </p:nvPicPr>
            <p:blipFill>
              <a:blip r:embed="rId12" cstate="email">
                <a:duotone>
                  <a:schemeClr val="accent3">
                    <a:shade val="45000"/>
                    <a:satMod val="135000"/>
                  </a:schemeClr>
                  <a:prstClr val="white"/>
                </a:duotone>
                <a:extLst>
                  <a:ext uri="{28A0092B-C50C-407E-A947-70E740481C1C}">
                    <a14:useLocalDpi xmlns:a14="http://schemas.microsoft.com/office/drawing/2010/main"/>
                  </a:ext>
                </a:extLst>
              </a:blip>
              <a:stretch>
                <a:fillRect/>
              </a:stretch>
            </p:blipFill>
            <p:spPr>
              <a:xfrm>
                <a:off x="3194056" y="4231424"/>
                <a:ext cx="500818" cy="500818"/>
              </a:xfrm>
              <a:prstGeom prst="rect">
                <a:avLst/>
              </a:prstGeom>
            </p:spPr>
          </p:pic>
        </p:grpSp>
        <p:grpSp>
          <p:nvGrpSpPr>
            <p:cNvPr id="17" name="组合 16"/>
            <p:cNvGrpSpPr/>
            <p:nvPr/>
          </p:nvGrpSpPr>
          <p:grpSpPr>
            <a:xfrm>
              <a:off x="374257" y="3560126"/>
              <a:ext cx="6704241" cy="810713"/>
              <a:chOff x="321561" y="4248095"/>
              <a:chExt cx="6704241" cy="810713"/>
            </a:xfrm>
          </p:grpSpPr>
          <p:grpSp>
            <p:nvGrpSpPr>
              <p:cNvPr id="12" name="PA_组合 11"/>
              <p:cNvGrpSpPr/>
              <p:nvPr>
                <p:custDataLst>
                  <p:tags r:id="rId2"/>
                </p:custDataLst>
              </p:nvPr>
            </p:nvGrpSpPr>
            <p:grpSpPr>
              <a:xfrm>
                <a:off x="854450" y="4269164"/>
                <a:ext cx="6171352" cy="789644"/>
                <a:chOff x="812819" y="4918940"/>
                <a:chExt cx="6171352" cy="789644"/>
              </a:xfrm>
            </p:grpSpPr>
            <p:sp>
              <p:nvSpPr>
                <p:cNvPr id="13" name="矩形 12"/>
                <p:cNvSpPr/>
                <p:nvPr/>
              </p:nvSpPr>
              <p:spPr>
                <a:xfrm>
                  <a:off x="857453" y="4918940"/>
                  <a:ext cx="1415772" cy="461665"/>
                </a:xfrm>
                <a:prstGeom prst="rect">
                  <a:avLst/>
                </a:prstGeom>
              </p:spPr>
              <p:txBody>
                <a:bodyPr wrap="none">
                  <a:spAutoFit/>
                </a:bodyPr>
                <a:lstStyle/>
                <a:p>
                  <a:pPr algn="ctr"/>
                  <a:r>
                    <a:rPr lang="zh-CN" altLang="en-US" sz="2400" b="1" dirty="0">
                      <a:solidFill>
                        <a:srgbClr val="252525"/>
                      </a:solidFill>
                      <a:cs typeface="+mn-ea"/>
                      <a:sym typeface="+mn-lt"/>
                    </a:rPr>
                    <a:t>排挤孤立</a:t>
                  </a:r>
                  <a:endParaRPr lang="zh-CN" altLang="en-US" sz="2400" b="1" dirty="0">
                    <a:solidFill>
                      <a:srgbClr val="252525"/>
                    </a:solidFill>
                    <a:effectLst/>
                    <a:cs typeface="+mn-ea"/>
                    <a:sym typeface="+mn-lt"/>
                  </a:endParaRPr>
                </a:p>
              </p:txBody>
            </p:sp>
            <p:sp>
              <p:nvSpPr>
                <p:cNvPr id="14" name="文本框 13"/>
                <p:cNvSpPr txBox="1"/>
                <p:nvPr/>
              </p:nvSpPr>
              <p:spPr>
                <a:xfrm>
                  <a:off x="812819" y="5313043"/>
                  <a:ext cx="6171352" cy="395541"/>
                </a:xfrm>
                <a:prstGeom prst="roundRect">
                  <a:avLst>
                    <a:gd name="adj" fmla="val 6852"/>
                  </a:avLst>
                </a:prstGeom>
                <a:noFill/>
                <a:ln>
                  <a:noFill/>
                </a:ln>
              </p:spPr>
              <p:txBody>
                <a:bodyPr wrap="square" rtlCol="0">
                  <a:spAutoFit/>
                </a:bodyPr>
                <a:lstStyle/>
                <a:p>
                  <a:pPr algn="just">
                    <a:lnSpc>
                      <a:spcPct val="130000"/>
                    </a:lnSpc>
                  </a:pPr>
                  <a:r>
                    <a:rPr lang="zh-CN" altLang="en-US" sz="1600" dirty="0"/>
                    <a:t>故意无视别人存在、联合起来排挤人、恐吓人不要与某人玩耍</a:t>
                  </a:r>
                  <a:endParaRPr lang="zh-CN" altLang="en-US" sz="1400" dirty="0">
                    <a:solidFill>
                      <a:schemeClr val="tx1">
                        <a:lumMod val="75000"/>
                        <a:lumOff val="25000"/>
                      </a:schemeClr>
                    </a:solidFill>
                    <a:cs typeface="+mn-ea"/>
                    <a:sym typeface="+mn-lt"/>
                  </a:endParaRPr>
                </a:p>
              </p:txBody>
            </p:sp>
          </p:grpSp>
          <p:pic>
            <p:nvPicPr>
              <p:cNvPr id="16" name="图片 15"/>
              <p:cNvPicPr>
                <a:picLocks noChangeAspect="1"/>
              </p:cNvPicPr>
              <p:nvPr/>
            </p:nvPicPr>
            <p:blipFill>
              <a:blip r:embed="rId13" cstate="email">
                <a:duotone>
                  <a:schemeClr val="accent3">
                    <a:shade val="45000"/>
                    <a:satMod val="135000"/>
                  </a:schemeClr>
                  <a:prstClr val="white"/>
                </a:duotone>
                <a:extLst>
                  <a:ext uri="{28A0092B-C50C-407E-A947-70E740481C1C}">
                    <a14:useLocalDpi xmlns:a14="http://schemas.microsoft.com/office/drawing/2010/main"/>
                  </a:ext>
                </a:extLst>
              </a:blip>
              <a:stretch>
                <a:fillRect/>
              </a:stretch>
            </p:blipFill>
            <p:spPr>
              <a:xfrm>
                <a:off x="321561" y="4248095"/>
                <a:ext cx="503801" cy="503801"/>
              </a:xfrm>
              <a:prstGeom prst="rect">
                <a:avLst/>
              </a:prstGeom>
            </p:spPr>
          </p:pic>
        </p:grpSp>
      </p:grpSp>
      <p:grpSp>
        <p:nvGrpSpPr>
          <p:cNvPr id="41" name="组合 40"/>
          <p:cNvGrpSpPr/>
          <p:nvPr/>
        </p:nvGrpSpPr>
        <p:grpSpPr>
          <a:xfrm>
            <a:off x="88118" y="353060"/>
            <a:ext cx="4004009" cy="5950442"/>
            <a:chOff x="8722534" y="1711915"/>
            <a:chExt cx="2789486" cy="4145514"/>
          </a:xfrm>
        </p:grpSpPr>
        <p:sp>
          <p:nvSpPr>
            <p:cNvPr id="22" name="文本框 21"/>
            <p:cNvSpPr txBox="1"/>
            <p:nvPr/>
          </p:nvSpPr>
          <p:spPr>
            <a:xfrm>
              <a:off x="8898240" y="4635237"/>
              <a:ext cx="2418789" cy="1222192"/>
            </a:xfrm>
            <a:prstGeom prst="rect">
              <a:avLst/>
            </a:prstGeom>
            <a:noFill/>
          </p:spPr>
          <p:txBody>
            <a:bodyPr wrap="square" rtlCol="0">
              <a:spAutoFit/>
            </a:bodyPr>
            <a:lstStyle/>
            <a:p>
              <a:pPr algn="just"/>
              <a:r>
                <a:rPr lang="zh-CN" altLang="en-US">
                  <a:solidFill>
                    <a:schemeClr val="tx1"/>
                  </a:solidFill>
                </a:rPr>
                <a:t>如果有上述任何一条就很有可能已经是校园欺凌事件了</a:t>
              </a:r>
            </a:p>
            <a:p>
              <a:pPr algn="just"/>
              <a:endParaRPr lang="zh-CN" altLang="en-US">
                <a:solidFill>
                  <a:schemeClr val="tx1"/>
                </a:solidFill>
              </a:endParaRPr>
            </a:p>
            <a:p>
              <a:pPr algn="just"/>
              <a:r>
                <a:rPr lang="zh-CN" altLang="en-US">
                  <a:solidFill>
                    <a:schemeClr val="tx1"/>
                  </a:solidFill>
                </a:rPr>
                <a:t>同时社工和教师也应该及时介入</a:t>
              </a:r>
            </a:p>
            <a:p>
              <a:pPr algn="just"/>
              <a:endParaRPr lang="zh-CN" altLang="en-US">
                <a:solidFill>
                  <a:schemeClr val="tx1"/>
                </a:solidFill>
              </a:endParaRPr>
            </a:p>
            <a:p>
              <a:pPr algn="just"/>
              <a:r>
                <a:rPr lang="zh-CN" altLang="en-US">
                  <a:solidFill>
                    <a:schemeClr val="tx1"/>
                  </a:solidFill>
                </a:rPr>
                <a:t>让欺凌事件在萌发期就被遏制</a:t>
              </a:r>
              <a:endParaRPr lang="zh-CN" altLang="en-US" dirty="0">
                <a:solidFill>
                  <a:schemeClr val="tx1"/>
                </a:solidFill>
              </a:endParaRPr>
            </a:p>
          </p:txBody>
        </p:sp>
        <p:pic>
          <p:nvPicPr>
            <p:cNvPr id="39" name="图片 38"/>
            <p:cNvPicPr>
              <a:picLocks noChangeAspect="1"/>
            </p:cNvPicPr>
            <p:nvPr/>
          </p:nvPicPr>
          <p:blipFill rotWithShape="1">
            <a:blip r:embed="rId14" cstate="email">
              <a:extLst>
                <a:ext uri="{BEBA8EAE-BF5A-486C-A8C5-ECC9F3942E4B}">
                  <a14:imgProps xmlns:a14="http://schemas.microsoft.com/office/drawing/2010/main">
                    <a14:imgLayer>
                      <a14:imgEffect>
                        <a14:artisticCutout/>
                      </a14:imgEffect>
                    </a14:imgLayer>
                  </a14:imgProps>
                </a:ext>
                <a:ext uri="{28A0092B-C50C-407E-A947-70E740481C1C}">
                  <a14:useLocalDpi xmlns:a14="http://schemas.microsoft.com/office/drawing/2010/main"/>
                </a:ext>
              </a:extLst>
            </a:blip>
            <a:srcRect/>
            <a:stretch>
              <a:fillRect/>
            </a:stretch>
          </p:blipFill>
          <p:spPr>
            <a:xfrm>
              <a:off x="8722534" y="1711915"/>
              <a:ext cx="2789486" cy="2229635"/>
            </a:xfrm>
            <a:prstGeom prst="rect">
              <a:avLst/>
            </a:prstGeom>
          </p:spPr>
        </p:pic>
      </p:grpSp>
    </p:spTree>
  </p:cSld>
  <p:clrMapOvr>
    <a:masterClrMapping/>
  </p:clrMapOvr>
  <mc:AlternateContent xmlns:mc="http://schemas.openxmlformats.org/markup-compatibility/2006" xmlns:p14="http://schemas.microsoft.com/office/powerpoint/2010/main">
    <mc:Choice Requires="p14">
      <p:transition spd="slow" p14:dur="1500" advTm="1000">
        <p:random/>
      </p:transition>
    </mc:Choice>
    <mc:Fallback xmlns="">
      <p:transition spd="slow" advTm="1000">
        <p:random/>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组合 17"/>
          <p:cNvGrpSpPr/>
          <p:nvPr/>
        </p:nvGrpSpPr>
        <p:grpSpPr>
          <a:xfrm>
            <a:off x="3603982" y="2875002"/>
            <a:ext cx="5200375" cy="1107996"/>
            <a:chOff x="3522193" y="2893913"/>
            <a:chExt cx="5200375" cy="1107996"/>
          </a:xfrm>
        </p:grpSpPr>
        <p:sp>
          <p:nvSpPr>
            <p:cNvPr id="53" name="文本框 52"/>
            <p:cNvSpPr txBox="1"/>
            <p:nvPr/>
          </p:nvSpPr>
          <p:spPr>
            <a:xfrm>
              <a:off x="3522193" y="2893913"/>
              <a:ext cx="1290644" cy="1107996"/>
            </a:xfrm>
            <a:prstGeom prst="rect">
              <a:avLst/>
            </a:prstGeom>
            <a:noFill/>
          </p:spPr>
          <p:txBody>
            <a:bodyPr wrap="square" rtlCol="0">
              <a:spAutoFit/>
            </a:bodyPr>
            <a:lstStyle>
              <a:defPPr>
                <a:defRPr lang="zh-CN"/>
              </a:defPPr>
              <a:lvl1pPr algn="just">
                <a:defRPr sz="9600">
                  <a:solidFill>
                    <a:schemeClr val="tx1">
                      <a:lumMod val="75000"/>
                      <a:lumOff val="25000"/>
                    </a:schemeClr>
                  </a:solidFill>
                  <a:latin typeface="Aharoni" panose="02010803020104030203" pitchFamily="2" charset="-79"/>
                  <a:ea typeface="LiHei Pro" panose="02010601030101010101" pitchFamily="2" charset="-122"/>
                  <a:cs typeface="Aharoni" panose="02010803020104030203" pitchFamily="2" charset="-79"/>
                </a:defRPr>
              </a:lvl1pPr>
            </a:lstStyle>
            <a:p>
              <a:r>
                <a:rPr lang="en-US" altLang="zh-CN" sz="6600">
                  <a:solidFill>
                    <a:schemeClr val="tx1"/>
                  </a:solidFill>
                  <a:latin typeface="+mn-lt"/>
                  <a:ea typeface="+mn-ea"/>
                  <a:cs typeface="+mn-ea"/>
                  <a:sym typeface="+mn-lt"/>
                </a:rPr>
                <a:t>03</a:t>
              </a:r>
              <a:endParaRPr lang="en-US" altLang="zh-CN" sz="6600" dirty="0">
                <a:solidFill>
                  <a:schemeClr val="tx1"/>
                </a:solidFill>
                <a:latin typeface="+mn-lt"/>
                <a:ea typeface="+mn-ea"/>
                <a:cs typeface="+mn-ea"/>
                <a:sym typeface="+mn-lt"/>
              </a:endParaRPr>
            </a:p>
          </p:txBody>
        </p:sp>
        <p:sp>
          <p:nvSpPr>
            <p:cNvPr id="65" name="矩形 64"/>
            <p:cNvSpPr/>
            <p:nvPr/>
          </p:nvSpPr>
          <p:spPr>
            <a:xfrm>
              <a:off x="4947175" y="3117625"/>
              <a:ext cx="3775393" cy="707886"/>
            </a:xfrm>
            <a:prstGeom prst="rect">
              <a:avLst/>
            </a:prstGeom>
          </p:spPr>
          <p:txBody>
            <a:bodyPr wrap="none">
              <a:spAutoFit/>
            </a:bodyPr>
            <a:lstStyle/>
            <a:p>
              <a:pPr algn="ctr"/>
              <a:r>
                <a:rPr lang="zh-CN" altLang="en-US" sz="4000" b="1" dirty="0">
                  <a:solidFill>
                    <a:schemeClr val="tx1"/>
                  </a:solidFill>
                  <a:cs typeface="+mn-ea"/>
                  <a:sym typeface="+mn-lt"/>
                </a:rPr>
                <a:t>校园欺凌的特点</a:t>
              </a:r>
            </a:p>
          </p:txBody>
        </p:sp>
      </p:grpSp>
      <p:sp>
        <p:nvSpPr>
          <p:cNvPr id="6" name="PA_任意多边形 5"/>
          <p:cNvSpPr/>
          <p:nvPr>
            <p:custDataLst>
              <p:tags r:id="rId1"/>
            </p:custDataLst>
          </p:nvPr>
        </p:nvSpPr>
        <p:spPr>
          <a:xfrm>
            <a:off x="88900" y="1849148"/>
            <a:ext cx="12065000" cy="3484852"/>
          </a:xfrm>
          <a:custGeom>
            <a:avLst/>
            <a:gdLst>
              <a:gd name="connsiteX0" fmla="*/ 0 w 12065000"/>
              <a:gd name="connsiteY0" fmla="*/ 3345152 h 3484852"/>
              <a:gd name="connsiteX1" fmla="*/ 1168400 w 12065000"/>
              <a:gd name="connsiteY1" fmla="*/ 1656052 h 3484852"/>
              <a:gd name="connsiteX2" fmla="*/ 4089400 w 12065000"/>
              <a:gd name="connsiteY2" fmla="*/ 5052 h 3484852"/>
              <a:gd name="connsiteX3" fmla="*/ 8877300 w 12065000"/>
              <a:gd name="connsiteY3" fmla="*/ 1224252 h 3484852"/>
              <a:gd name="connsiteX4" fmla="*/ 12065000 w 12065000"/>
              <a:gd name="connsiteY4" fmla="*/ 3484852 h 34848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065000" h="3484852">
                <a:moveTo>
                  <a:pt x="0" y="3345152"/>
                </a:moveTo>
                <a:cubicBezTo>
                  <a:pt x="243416" y="2778943"/>
                  <a:pt x="486833" y="2212735"/>
                  <a:pt x="1168400" y="1656052"/>
                </a:cubicBezTo>
                <a:cubicBezTo>
                  <a:pt x="1849967" y="1099369"/>
                  <a:pt x="2804583" y="77019"/>
                  <a:pt x="4089400" y="5052"/>
                </a:cubicBezTo>
                <a:cubicBezTo>
                  <a:pt x="5374217" y="-66915"/>
                  <a:pt x="7548033" y="644285"/>
                  <a:pt x="8877300" y="1224252"/>
                </a:cubicBezTo>
                <a:cubicBezTo>
                  <a:pt x="10206567" y="1804219"/>
                  <a:pt x="11135783" y="2644535"/>
                  <a:pt x="12065000" y="3484852"/>
                </a:cubicBezTo>
              </a:path>
            </a:pathLst>
          </a:cu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8" name="PA_任意多边形 7"/>
          <p:cNvSpPr/>
          <p:nvPr>
            <p:custDataLst>
              <p:tags r:id="rId2"/>
            </p:custDataLst>
          </p:nvPr>
        </p:nvSpPr>
        <p:spPr>
          <a:xfrm>
            <a:off x="50800" y="1710224"/>
            <a:ext cx="12141200" cy="3255477"/>
          </a:xfrm>
          <a:custGeom>
            <a:avLst/>
            <a:gdLst>
              <a:gd name="connsiteX0" fmla="*/ 0 w 12141200"/>
              <a:gd name="connsiteY0" fmla="*/ 563076 h 3255477"/>
              <a:gd name="connsiteX1" fmla="*/ 2032000 w 12141200"/>
              <a:gd name="connsiteY1" fmla="*/ 3255476 h 3255477"/>
              <a:gd name="connsiteX2" fmla="*/ 3822700 w 12141200"/>
              <a:gd name="connsiteY2" fmla="*/ 575776 h 3255477"/>
              <a:gd name="connsiteX3" fmla="*/ 5956300 w 12141200"/>
              <a:gd name="connsiteY3" fmla="*/ 207476 h 3255477"/>
              <a:gd name="connsiteX4" fmla="*/ 12141200 w 12141200"/>
              <a:gd name="connsiteY4" fmla="*/ 3141176 h 32554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41200" h="3255477">
                <a:moveTo>
                  <a:pt x="0" y="563076"/>
                </a:moveTo>
                <a:cubicBezTo>
                  <a:pt x="697441" y="1908217"/>
                  <a:pt x="1394883" y="3253359"/>
                  <a:pt x="2032000" y="3255476"/>
                </a:cubicBezTo>
                <a:cubicBezTo>
                  <a:pt x="2669117" y="3257593"/>
                  <a:pt x="3168650" y="1083776"/>
                  <a:pt x="3822700" y="575776"/>
                </a:cubicBezTo>
                <a:cubicBezTo>
                  <a:pt x="4476750" y="67776"/>
                  <a:pt x="4569883" y="-220091"/>
                  <a:pt x="5956300" y="207476"/>
                </a:cubicBezTo>
                <a:cubicBezTo>
                  <a:pt x="7342717" y="635043"/>
                  <a:pt x="9741958" y="1888109"/>
                  <a:pt x="12141200" y="3141176"/>
                </a:cubicBezTo>
              </a:path>
            </a:pathLst>
          </a:cu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1500" advTm="1000">
        <p:random/>
      </p:transition>
    </mc:Choice>
    <mc:Fallback xmlns="">
      <p:transition spd="slow" advTm="1000">
        <p:random/>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308610" y="527685"/>
            <a:ext cx="11593830" cy="6151245"/>
          </a:xfrm>
          <a:prstGeom prst="rect">
            <a:avLst/>
          </a:prstGeom>
          <a:solidFill>
            <a:srgbClr val="FCF6E6">
              <a:alpha val="73000"/>
            </a:srgbClr>
          </a:solidFill>
          <a:ln w="12700"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rot="0" vertOverflow="overflow" horzOverflow="overflow" vert="horz" wrap="square" lIns="91440" tIns="45720" rIns="91440" bIns="45720" numCol="1" spcCol="0" rtlCol="0" fromWordArt="0" anchor="ctr" anchorCtr="0" forceAA="0" compatLnSpc="1">
            <a:noAutofit/>
          </a:bodyPr>
          <a:lstStyle/>
          <a:p>
            <a:pPr algn="ctr"/>
            <a:endParaRPr lang="zh-CN" altLang="en-US"/>
          </a:p>
        </p:txBody>
      </p:sp>
      <p:grpSp>
        <p:nvGrpSpPr>
          <p:cNvPr id="24" name="组合 23"/>
          <p:cNvGrpSpPr/>
          <p:nvPr/>
        </p:nvGrpSpPr>
        <p:grpSpPr>
          <a:xfrm>
            <a:off x="-1047614" y="467042"/>
            <a:ext cx="4980648" cy="707886"/>
            <a:chOff x="6831800" y="282655"/>
            <a:chExt cx="4980648" cy="707886"/>
          </a:xfrm>
        </p:grpSpPr>
        <p:sp>
          <p:nvSpPr>
            <p:cNvPr id="91" name="文本框 90"/>
            <p:cNvSpPr txBox="1"/>
            <p:nvPr/>
          </p:nvSpPr>
          <p:spPr>
            <a:xfrm>
              <a:off x="6831800" y="282655"/>
              <a:ext cx="4980648" cy="707886"/>
            </a:xfrm>
            <a:prstGeom prst="rect">
              <a:avLst/>
            </a:prstGeom>
            <a:noFill/>
          </p:spPr>
          <p:txBody>
            <a:bodyPr wrap="square" rtlCol="0">
              <a:spAutoFit/>
            </a:bodyPr>
            <a:lstStyle/>
            <a:p>
              <a:pPr algn="r"/>
              <a:r>
                <a:rPr lang="zh-CN" altLang="en-US" sz="4000" b="1" dirty="0">
                  <a:solidFill>
                    <a:schemeClr val="tx1"/>
                  </a:solidFill>
                  <a:cs typeface="+mn-ea"/>
                  <a:sym typeface="+mn-lt"/>
                </a:rPr>
                <a:t>校园欺凌的特点</a:t>
              </a:r>
            </a:p>
          </p:txBody>
        </p:sp>
        <p:cxnSp>
          <p:nvCxnSpPr>
            <p:cNvPr id="32" name="直接连接符 31"/>
            <p:cNvCxnSpPr/>
            <p:nvPr/>
          </p:nvCxnSpPr>
          <p:spPr>
            <a:xfrm>
              <a:off x="10681110" y="990541"/>
              <a:ext cx="1035212" cy="0"/>
            </a:xfrm>
            <a:prstGeom prst="line">
              <a:avLst/>
            </a:prstGeom>
            <a:ln w="28575">
              <a:solidFill>
                <a:srgbClr val="A50705"/>
              </a:solidFill>
            </a:ln>
          </p:spPr>
          <p:style>
            <a:lnRef idx="1">
              <a:schemeClr val="accent1"/>
            </a:lnRef>
            <a:fillRef idx="0">
              <a:schemeClr val="accent1"/>
            </a:fillRef>
            <a:effectRef idx="0">
              <a:schemeClr val="accent1"/>
            </a:effectRef>
            <a:fontRef idx="minor">
              <a:schemeClr val="tx1"/>
            </a:fontRef>
          </p:style>
        </p:cxnSp>
      </p:grpSp>
      <p:grpSp>
        <p:nvGrpSpPr>
          <p:cNvPr id="17" name="组合 16"/>
          <p:cNvGrpSpPr/>
          <p:nvPr/>
        </p:nvGrpSpPr>
        <p:grpSpPr>
          <a:xfrm>
            <a:off x="519000" y="3226723"/>
            <a:ext cx="3068938" cy="2635442"/>
            <a:chOff x="509475" y="3599731"/>
            <a:chExt cx="3068938" cy="2635442"/>
          </a:xfrm>
        </p:grpSpPr>
        <p:grpSp>
          <p:nvGrpSpPr>
            <p:cNvPr id="5" name="PA_组合 4"/>
            <p:cNvGrpSpPr/>
            <p:nvPr>
              <p:custDataLst>
                <p:tags r:id="rId2"/>
              </p:custDataLst>
            </p:nvPr>
          </p:nvGrpSpPr>
          <p:grpSpPr>
            <a:xfrm>
              <a:off x="509475" y="3605594"/>
              <a:ext cx="3068938" cy="2629579"/>
              <a:chOff x="509475" y="3620584"/>
              <a:chExt cx="3068938" cy="2629579"/>
            </a:xfrm>
          </p:grpSpPr>
          <p:sp>
            <p:nvSpPr>
              <p:cNvPr id="28" name="文本框 27"/>
              <p:cNvSpPr txBox="1"/>
              <p:nvPr/>
            </p:nvSpPr>
            <p:spPr>
              <a:xfrm>
                <a:off x="1306275" y="3620584"/>
                <a:ext cx="1348827" cy="1107996"/>
              </a:xfrm>
              <a:prstGeom prst="rect">
                <a:avLst/>
              </a:prstGeom>
              <a:noFill/>
            </p:spPr>
            <p:txBody>
              <a:bodyPr wrap="square" rtlCol="0">
                <a:spAutoFit/>
              </a:bodyPr>
              <a:lstStyle/>
              <a:p>
                <a:pPr algn="just"/>
                <a:endParaRPr lang="zh-CN" altLang="en-US" sz="6600" dirty="0">
                  <a:solidFill>
                    <a:schemeClr val="bg2">
                      <a:lumMod val="50000"/>
                    </a:schemeClr>
                  </a:solidFill>
                  <a:cs typeface="+mn-ea"/>
                  <a:sym typeface="+mn-lt"/>
                </a:endParaRPr>
              </a:p>
            </p:txBody>
          </p:sp>
          <p:grpSp>
            <p:nvGrpSpPr>
              <p:cNvPr id="103" name="组合 102"/>
              <p:cNvGrpSpPr/>
              <p:nvPr/>
            </p:nvGrpSpPr>
            <p:grpSpPr>
              <a:xfrm>
                <a:off x="509475" y="5391223"/>
                <a:ext cx="3068938" cy="858940"/>
                <a:chOff x="509475" y="5391223"/>
                <a:chExt cx="3068938" cy="858940"/>
              </a:xfrm>
            </p:grpSpPr>
            <p:sp>
              <p:nvSpPr>
                <p:cNvPr id="22" name="矩形 21"/>
                <p:cNvSpPr/>
                <p:nvPr/>
              </p:nvSpPr>
              <p:spPr>
                <a:xfrm>
                  <a:off x="1529285" y="5391223"/>
                  <a:ext cx="902812" cy="523220"/>
                </a:xfrm>
                <a:prstGeom prst="rect">
                  <a:avLst/>
                </a:prstGeom>
              </p:spPr>
              <p:txBody>
                <a:bodyPr wrap="none">
                  <a:spAutoFit/>
                </a:bodyPr>
                <a:lstStyle/>
                <a:p>
                  <a:pPr algn="ctr"/>
                  <a:r>
                    <a:rPr lang="zh-CN" altLang="en-US" sz="2800" b="1">
                      <a:solidFill>
                        <a:srgbClr val="252525"/>
                      </a:solidFill>
                      <a:cs typeface="+mn-ea"/>
                      <a:sym typeface="+mn-lt"/>
                    </a:rPr>
                    <a:t>年龄</a:t>
                  </a:r>
                  <a:endParaRPr lang="zh-CN" altLang="en-US" sz="2800" b="1" dirty="0">
                    <a:solidFill>
                      <a:srgbClr val="252525"/>
                    </a:solidFill>
                    <a:cs typeface="+mn-ea"/>
                    <a:sym typeface="+mn-lt"/>
                  </a:endParaRPr>
                </a:p>
              </p:txBody>
            </p:sp>
            <p:sp>
              <p:nvSpPr>
                <p:cNvPr id="75" name="文本框 74"/>
                <p:cNvSpPr txBox="1"/>
                <p:nvPr/>
              </p:nvSpPr>
              <p:spPr>
                <a:xfrm>
                  <a:off x="509475" y="5856420"/>
                  <a:ext cx="3068938" cy="393743"/>
                </a:xfrm>
                <a:prstGeom prst="roundRect">
                  <a:avLst>
                    <a:gd name="adj" fmla="val 6852"/>
                  </a:avLst>
                </a:prstGeom>
                <a:noFill/>
                <a:ln>
                  <a:noFill/>
                </a:ln>
              </p:spPr>
              <p:txBody>
                <a:bodyPr wrap="square" rtlCol="0">
                  <a:spAutoFit/>
                </a:bodyPr>
                <a:lstStyle/>
                <a:p>
                  <a:pPr algn="ctr">
                    <a:lnSpc>
                      <a:spcPct val="130000"/>
                    </a:lnSpc>
                  </a:pPr>
                  <a:r>
                    <a:rPr lang="zh-CN" altLang="en-US" sz="1600">
                      <a:solidFill>
                        <a:schemeClr val="tx1"/>
                      </a:solidFill>
                      <a:cs typeface="+mn-ea"/>
                      <a:sym typeface="+mn-lt"/>
                    </a:rPr>
                    <a:t>呈现低龄化趋势</a:t>
                  </a:r>
                  <a:endParaRPr lang="zh-CN" altLang="en-US" sz="1600" dirty="0">
                    <a:solidFill>
                      <a:schemeClr val="tx1"/>
                    </a:solidFill>
                    <a:cs typeface="+mn-ea"/>
                    <a:sym typeface="+mn-lt"/>
                  </a:endParaRPr>
                </a:p>
              </p:txBody>
            </p:sp>
          </p:grpSp>
        </p:grpSp>
        <p:pic>
          <p:nvPicPr>
            <p:cNvPr id="37" name="图片 36"/>
            <p:cNvPicPr>
              <a:picLocks noChangeAspect="1"/>
            </p:cNvPicPr>
            <p:nvPr/>
          </p:nvPicPr>
          <p:blipFill rotWithShape="1">
            <a:blip r:embed="rId5" cstate="email">
              <a:extLst>
                <a:ext uri="{28A0092B-C50C-407E-A947-70E740481C1C}">
                  <a14:useLocalDpi xmlns:a14="http://schemas.microsoft.com/office/drawing/2010/main"/>
                </a:ext>
              </a:extLst>
            </a:blip>
            <a:srcRect/>
            <a:stretch>
              <a:fillRect/>
            </a:stretch>
          </p:blipFill>
          <p:spPr>
            <a:xfrm flipH="1">
              <a:off x="1196704" y="3599731"/>
              <a:ext cx="1928460" cy="1713544"/>
            </a:xfrm>
            <a:prstGeom prst="rect">
              <a:avLst/>
            </a:prstGeom>
          </p:spPr>
        </p:pic>
      </p:grpSp>
      <p:grpSp>
        <p:nvGrpSpPr>
          <p:cNvPr id="20" name="组合 19"/>
          <p:cNvGrpSpPr/>
          <p:nvPr/>
        </p:nvGrpSpPr>
        <p:grpSpPr>
          <a:xfrm>
            <a:off x="4663325" y="3249654"/>
            <a:ext cx="3068938" cy="2632831"/>
            <a:chOff x="4663325" y="3602342"/>
            <a:chExt cx="3068938" cy="2632831"/>
          </a:xfrm>
        </p:grpSpPr>
        <p:grpSp>
          <p:nvGrpSpPr>
            <p:cNvPr id="3" name="组合 2"/>
            <p:cNvGrpSpPr/>
            <p:nvPr/>
          </p:nvGrpSpPr>
          <p:grpSpPr>
            <a:xfrm>
              <a:off x="4663325" y="5366329"/>
              <a:ext cx="3068938" cy="868844"/>
              <a:chOff x="4629862" y="4918940"/>
              <a:chExt cx="3068938" cy="868844"/>
            </a:xfrm>
          </p:grpSpPr>
          <p:sp>
            <p:nvSpPr>
              <p:cNvPr id="78" name="矩形 77"/>
              <p:cNvSpPr/>
              <p:nvPr/>
            </p:nvSpPr>
            <p:spPr>
              <a:xfrm>
                <a:off x="5620328" y="4918940"/>
                <a:ext cx="902812" cy="523220"/>
              </a:xfrm>
              <a:prstGeom prst="rect">
                <a:avLst/>
              </a:prstGeom>
            </p:spPr>
            <p:txBody>
              <a:bodyPr wrap="none">
                <a:spAutoFit/>
              </a:bodyPr>
              <a:lstStyle/>
              <a:p>
                <a:pPr algn="ctr"/>
                <a:r>
                  <a:rPr lang="zh-CN" altLang="en-US" sz="2800" b="1">
                    <a:solidFill>
                      <a:srgbClr val="252525"/>
                    </a:solidFill>
                    <a:cs typeface="+mn-ea"/>
                    <a:sym typeface="+mn-lt"/>
                  </a:rPr>
                  <a:t>性别</a:t>
                </a:r>
                <a:endParaRPr lang="zh-CN" altLang="en-US" sz="2800" b="1" dirty="0">
                  <a:solidFill>
                    <a:srgbClr val="252525"/>
                  </a:solidFill>
                  <a:cs typeface="+mn-ea"/>
                  <a:sym typeface="+mn-lt"/>
                </a:endParaRPr>
              </a:p>
            </p:txBody>
          </p:sp>
          <p:sp>
            <p:nvSpPr>
              <p:cNvPr id="80" name="文本框 79"/>
              <p:cNvSpPr txBox="1"/>
              <p:nvPr/>
            </p:nvSpPr>
            <p:spPr>
              <a:xfrm>
                <a:off x="4629862" y="5394041"/>
                <a:ext cx="3068938" cy="393743"/>
              </a:xfrm>
              <a:prstGeom prst="roundRect">
                <a:avLst>
                  <a:gd name="adj" fmla="val 6852"/>
                </a:avLst>
              </a:prstGeom>
              <a:noFill/>
              <a:ln>
                <a:noFill/>
              </a:ln>
            </p:spPr>
            <p:txBody>
              <a:bodyPr wrap="square" rtlCol="0">
                <a:spAutoFit/>
              </a:bodyPr>
              <a:lstStyle/>
              <a:p>
                <a:pPr algn="ctr">
                  <a:lnSpc>
                    <a:spcPct val="130000"/>
                  </a:lnSpc>
                </a:pPr>
                <a:r>
                  <a:rPr lang="zh-CN" altLang="en-US" sz="1600">
                    <a:solidFill>
                      <a:schemeClr val="tx1"/>
                    </a:solidFill>
                    <a:cs typeface="+mn-ea"/>
                    <a:sym typeface="+mn-lt"/>
                  </a:rPr>
                  <a:t>女生频频成为“主角”</a:t>
                </a:r>
                <a:endParaRPr lang="zh-CN" altLang="en-US" sz="1600" dirty="0">
                  <a:solidFill>
                    <a:schemeClr val="tx1"/>
                  </a:solidFill>
                  <a:cs typeface="+mn-ea"/>
                  <a:sym typeface="+mn-lt"/>
                </a:endParaRPr>
              </a:p>
            </p:txBody>
          </p:sp>
        </p:grpSp>
        <p:pic>
          <p:nvPicPr>
            <p:cNvPr id="14" name="图片 13"/>
            <p:cNvPicPr>
              <a:picLocks noChangeAspect="1"/>
            </p:cNvPicPr>
            <p:nvPr/>
          </p:nvPicPr>
          <p:blipFill rotWithShape="1">
            <a:blip r:embed="rId6" cstate="email">
              <a:extLst>
                <a:ext uri="{28A0092B-C50C-407E-A947-70E740481C1C}">
                  <a14:useLocalDpi xmlns:a14="http://schemas.microsoft.com/office/drawing/2010/main"/>
                </a:ext>
              </a:extLst>
            </a:blip>
            <a:srcRect/>
            <a:stretch>
              <a:fillRect/>
            </a:stretch>
          </p:blipFill>
          <p:spPr>
            <a:xfrm>
              <a:off x="5323260" y="3602342"/>
              <a:ext cx="1644700" cy="1710934"/>
            </a:xfrm>
            <a:prstGeom prst="rect">
              <a:avLst/>
            </a:prstGeom>
          </p:spPr>
        </p:pic>
      </p:grpSp>
      <p:grpSp>
        <p:nvGrpSpPr>
          <p:cNvPr id="21" name="组合 20"/>
          <p:cNvGrpSpPr/>
          <p:nvPr/>
        </p:nvGrpSpPr>
        <p:grpSpPr>
          <a:xfrm>
            <a:off x="8939716" y="3002574"/>
            <a:ext cx="2484498" cy="3378616"/>
            <a:chOff x="8939716" y="3355262"/>
            <a:chExt cx="2484498" cy="3378616"/>
          </a:xfrm>
        </p:grpSpPr>
        <p:grpSp>
          <p:nvGrpSpPr>
            <p:cNvPr id="2" name="PA_组合 1"/>
            <p:cNvGrpSpPr/>
            <p:nvPr>
              <p:custDataLst>
                <p:tags r:id="rId1"/>
              </p:custDataLst>
            </p:nvPr>
          </p:nvGrpSpPr>
          <p:grpSpPr>
            <a:xfrm>
              <a:off x="8939716" y="5318210"/>
              <a:ext cx="2484498" cy="1415668"/>
              <a:chOff x="8939716" y="5333200"/>
              <a:chExt cx="2484498" cy="1415668"/>
            </a:xfrm>
          </p:grpSpPr>
          <p:sp>
            <p:nvSpPr>
              <p:cNvPr id="82" name="矩形 81"/>
              <p:cNvSpPr/>
              <p:nvPr/>
            </p:nvSpPr>
            <p:spPr>
              <a:xfrm>
                <a:off x="9778298" y="5333200"/>
                <a:ext cx="902812" cy="523220"/>
              </a:xfrm>
              <a:prstGeom prst="rect">
                <a:avLst/>
              </a:prstGeom>
            </p:spPr>
            <p:txBody>
              <a:bodyPr wrap="none">
                <a:spAutoFit/>
              </a:bodyPr>
              <a:lstStyle/>
              <a:p>
                <a:pPr algn="ctr"/>
                <a:r>
                  <a:rPr lang="zh-CN" altLang="en-US" sz="2800" b="1">
                    <a:solidFill>
                      <a:srgbClr val="252525"/>
                    </a:solidFill>
                    <a:cs typeface="+mn-ea"/>
                    <a:sym typeface="+mn-lt"/>
                  </a:rPr>
                  <a:t>地区</a:t>
                </a:r>
                <a:endParaRPr lang="zh-CN" altLang="en-US" sz="2800" b="1" dirty="0">
                  <a:solidFill>
                    <a:srgbClr val="252525"/>
                  </a:solidFill>
                  <a:cs typeface="+mn-ea"/>
                  <a:sym typeface="+mn-lt"/>
                </a:endParaRPr>
              </a:p>
            </p:txBody>
          </p:sp>
          <p:sp>
            <p:nvSpPr>
              <p:cNvPr id="84" name="文本框 83"/>
              <p:cNvSpPr txBox="1"/>
              <p:nvPr/>
            </p:nvSpPr>
            <p:spPr>
              <a:xfrm>
                <a:off x="8939716" y="5780229"/>
                <a:ext cx="2484498" cy="968639"/>
              </a:xfrm>
              <a:prstGeom prst="roundRect">
                <a:avLst>
                  <a:gd name="adj" fmla="val 6852"/>
                </a:avLst>
              </a:prstGeom>
              <a:noFill/>
              <a:ln>
                <a:noFill/>
              </a:ln>
            </p:spPr>
            <p:txBody>
              <a:bodyPr wrap="square" rtlCol="0">
                <a:spAutoFit/>
              </a:bodyPr>
              <a:lstStyle/>
              <a:p>
                <a:pPr algn="ctr">
                  <a:lnSpc>
                    <a:spcPct val="130000"/>
                  </a:lnSpc>
                </a:pPr>
                <a:r>
                  <a:rPr lang="zh-CN" altLang="en-US" sz="1400">
                    <a:solidFill>
                      <a:schemeClr val="tx1"/>
                    </a:solidFill>
                    <a:cs typeface="+mn-ea"/>
                    <a:sym typeface="+mn-lt"/>
                  </a:rPr>
                  <a:t>流动、留守儿童密集的地方欺凌事件往往呈高发态势</a:t>
                </a:r>
              </a:p>
              <a:p>
                <a:pPr algn="ctr">
                  <a:lnSpc>
                    <a:spcPct val="130000"/>
                  </a:lnSpc>
                </a:pPr>
                <a:r>
                  <a:rPr lang="zh-CN" altLang="en-US" sz="1400">
                    <a:solidFill>
                      <a:schemeClr val="tx1"/>
                    </a:solidFill>
                    <a:cs typeface="+mn-ea"/>
                    <a:sym typeface="+mn-lt"/>
                  </a:rPr>
                  <a:t>比如城乡结合部学校</a:t>
                </a:r>
                <a:endParaRPr lang="zh-CN" altLang="en-US" sz="1400" dirty="0">
                  <a:solidFill>
                    <a:schemeClr val="tx1"/>
                  </a:solidFill>
                  <a:cs typeface="+mn-ea"/>
                  <a:sym typeface="+mn-lt"/>
                </a:endParaRPr>
              </a:p>
            </p:txBody>
          </p:sp>
        </p:grpSp>
        <p:pic>
          <p:nvPicPr>
            <p:cNvPr id="16" name="图片 15"/>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8939716" y="3355262"/>
              <a:ext cx="2253972" cy="1985642"/>
            </a:xfrm>
            <a:prstGeom prst="rect">
              <a:avLst/>
            </a:prstGeom>
          </p:spPr>
        </p:pic>
      </p:grpSp>
      <p:sp>
        <p:nvSpPr>
          <p:cNvPr id="23" name="矩形 22"/>
          <p:cNvSpPr/>
          <p:nvPr/>
        </p:nvSpPr>
        <p:spPr>
          <a:xfrm>
            <a:off x="1151284" y="1974421"/>
            <a:ext cx="9988651" cy="707886"/>
          </a:xfrm>
          <a:prstGeom prst="rect">
            <a:avLst/>
          </a:prstGeom>
          <a:noFill/>
        </p:spPr>
        <p:txBody>
          <a:bodyPr wrap="square" rtlCol="0">
            <a:spAutoFit/>
          </a:bodyPr>
          <a:lstStyle/>
          <a:p>
            <a:r>
              <a:rPr lang="zh-CN" altLang="en-US" sz="2000" b="1" dirty="0">
                <a:solidFill>
                  <a:schemeClr val="tx1"/>
                </a:solidFill>
              </a:rPr>
              <a:t>在我国，校园欺凌一直都有，但近年来发生的校园欺凌事件，呈现出一系列新特点从涉事群体的角度看，主要呈现三大特点</a:t>
            </a:r>
          </a:p>
        </p:txBody>
      </p:sp>
    </p:spTree>
  </p:cSld>
  <p:clrMapOvr>
    <a:masterClrMapping/>
  </p:clrMapOvr>
  <mc:AlternateContent xmlns:mc="http://schemas.openxmlformats.org/markup-compatibility/2006" xmlns:p14="http://schemas.microsoft.com/office/powerpoint/2010/main">
    <mc:Choice Requires="p14">
      <p:transition spd="slow" p14:dur="1500" advTm="1000">
        <p:random/>
      </p:transition>
    </mc:Choice>
    <mc:Fallback xmlns="">
      <p:transition spd="slow" advTm="1000">
        <p:random/>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组合 17"/>
          <p:cNvGrpSpPr/>
          <p:nvPr/>
        </p:nvGrpSpPr>
        <p:grpSpPr>
          <a:xfrm>
            <a:off x="3603982" y="2875002"/>
            <a:ext cx="5200375" cy="1107996"/>
            <a:chOff x="3522193" y="2893913"/>
            <a:chExt cx="5200375" cy="1107996"/>
          </a:xfrm>
        </p:grpSpPr>
        <p:sp>
          <p:nvSpPr>
            <p:cNvPr id="53" name="文本框 52"/>
            <p:cNvSpPr txBox="1"/>
            <p:nvPr/>
          </p:nvSpPr>
          <p:spPr>
            <a:xfrm>
              <a:off x="3522193" y="2893913"/>
              <a:ext cx="1290644" cy="1107996"/>
            </a:xfrm>
            <a:prstGeom prst="rect">
              <a:avLst/>
            </a:prstGeom>
            <a:noFill/>
          </p:spPr>
          <p:txBody>
            <a:bodyPr wrap="square" rtlCol="0">
              <a:spAutoFit/>
            </a:bodyPr>
            <a:lstStyle>
              <a:defPPr>
                <a:defRPr lang="zh-CN"/>
              </a:defPPr>
              <a:lvl1pPr algn="just">
                <a:defRPr sz="9600">
                  <a:solidFill>
                    <a:schemeClr val="tx1">
                      <a:lumMod val="75000"/>
                      <a:lumOff val="25000"/>
                    </a:schemeClr>
                  </a:solidFill>
                  <a:latin typeface="Aharoni" panose="02010803020104030203" pitchFamily="2" charset="-79"/>
                  <a:ea typeface="LiHei Pro" panose="02010601030101010101" pitchFamily="2" charset="-122"/>
                  <a:cs typeface="Aharoni" panose="02010803020104030203" pitchFamily="2" charset="-79"/>
                </a:defRPr>
              </a:lvl1pPr>
            </a:lstStyle>
            <a:p>
              <a:r>
                <a:rPr lang="en-US" altLang="zh-CN" sz="6600">
                  <a:solidFill>
                    <a:schemeClr val="tx1"/>
                  </a:solidFill>
                  <a:latin typeface="+mn-lt"/>
                  <a:ea typeface="+mn-ea"/>
                  <a:cs typeface="+mn-ea"/>
                  <a:sym typeface="+mn-lt"/>
                </a:rPr>
                <a:t>04</a:t>
              </a:r>
              <a:endParaRPr lang="en-US" altLang="zh-CN" sz="6600" dirty="0">
                <a:solidFill>
                  <a:schemeClr val="tx1"/>
                </a:solidFill>
                <a:latin typeface="+mn-lt"/>
                <a:ea typeface="+mn-ea"/>
                <a:cs typeface="+mn-ea"/>
                <a:sym typeface="+mn-lt"/>
              </a:endParaRPr>
            </a:p>
          </p:txBody>
        </p:sp>
        <p:sp>
          <p:nvSpPr>
            <p:cNvPr id="65" name="矩形 64"/>
            <p:cNvSpPr/>
            <p:nvPr/>
          </p:nvSpPr>
          <p:spPr>
            <a:xfrm>
              <a:off x="4947175" y="3117625"/>
              <a:ext cx="3775393" cy="707886"/>
            </a:xfrm>
            <a:prstGeom prst="rect">
              <a:avLst/>
            </a:prstGeom>
          </p:spPr>
          <p:txBody>
            <a:bodyPr wrap="none">
              <a:spAutoFit/>
            </a:bodyPr>
            <a:lstStyle/>
            <a:p>
              <a:pPr algn="ctr"/>
              <a:r>
                <a:rPr lang="zh-CN" altLang="en-US" sz="4000" b="1" dirty="0">
                  <a:solidFill>
                    <a:schemeClr val="tx1"/>
                  </a:solidFill>
                  <a:cs typeface="+mn-ea"/>
                  <a:sym typeface="+mn-lt"/>
                </a:rPr>
                <a:t>校园欺凌的危害</a:t>
              </a:r>
            </a:p>
          </p:txBody>
        </p:sp>
      </p:grpSp>
      <p:sp>
        <p:nvSpPr>
          <p:cNvPr id="6" name="PA_任意多边形 5"/>
          <p:cNvSpPr/>
          <p:nvPr>
            <p:custDataLst>
              <p:tags r:id="rId1"/>
            </p:custDataLst>
          </p:nvPr>
        </p:nvSpPr>
        <p:spPr>
          <a:xfrm>
            <a:off x="88900" y="1849148"/>
            <a:ext cx="12065000" cy="3484852"/>
          </a:xfrm>
          <a:custGeom>
            <a:avLst/>
            <a:gdLst>
              <a:gd name="connsiteX0" fmla="*/ 0 w 12065000"/>
              <a:gd name="connsiteY0" fmla="*/ 3345152 h 3484852"/>
              <a:gd name="connsiteX1" fmla="*/ 1168400 w 12065000"/>
              <a:gd name="connsiteY1" fmla="*/ 1656052 h 3484852"/>
              <a:gd name="connsiteX2" fmla="*/ 4089400 w 12065000"/>
              <a:gd name="connsiteY2" fmla="*/ 5052 h 3484852"/>
              <a:gd name="connsiteX3" fmla="*/ 8877300 w 12065000"/>
              <a:gd name="connsiteY3" fmla="*/ 1224252 h 3484852"/>
              <a:gd name="connsiteX4" fmla="*/ 12065000 w 12065000"/>
              <a:gd name="connsiteY4" fmla="*/ 3484852 h 34848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065000" h="3484852">
                <a:moveTo>
                  <a:pt x="0" y="3345152"/>
                </a:moveTo>
                <a:cubicBezTo>
                  <a:pt x="243416" y="2778943"/>
                  <a:pt x="486833" y="2212735"/>
                  <a:pt x="1168400" y="1656052"/>
                </a:cubicBezTo>
                <a:cubicBezTo>
                  <a:pt x="1849967" y="1099369"/>
                  <a:pt x="2804583" y="77019"/>
                  <a:pt x="4089400" y="5052"/>
                </a:cubicBezTo>
                <a:cubicBezTo>
                  <a:pt x="5374217" y="-66915"/>
                  <a:pt x="7548033" y="644285"/>
                  <a:pt x="8877300" y="1224252"/>
                </a:cubicBezTo>
                <a:cubicBezTo>
                  <a:pt x="10206567" y="1804219"/>
                  <a:pt x="11135783" y="2644535"/>
                  <a:pt x="12065000" y="3484852"/>
                </a:cubicBezTo>
              </a:path>
            </a:pathLst>
          </a:cu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8" name="PA_任意多边形 7"/>
          <p:cNvSpPr/>
          <p:nvPr>
            <p:custDataLst>
              <p:tags r:id="rId2"/>
            </p:custDataLst>
          </p:nvPr>
        </p:nvSpPr>
        <p:spPr>
          <a:xfrm>
            <a:off x="50800" y="1710224"/>
            <a:ext cx="12141200" cy="3255477"/>
          </a:xfrm>
          <a:custGeom>
            <a:avLst/>
            <a:gdLst>
              <a:gd name="connsiteX0" fmla="*/ 0 w 12141200"/>
              <a:gd name="connsiteY0" fmla="*/ 563076 h 3255477"/>
              <a:gd name="connsiteX1" fmla="*/ 2032000 w 12141200"/>
              <a:gd name="connsiteY1" fmla="*/ 3255476 h 3255477"/>
              <a:gd name="connsiteX2" fmla="*/ 3822700 w 12141200"/>
              <a:gd name="connsiteY2" fmla="*/ 575776 h 3255477"/>
              <a:gd name="connsiteX3" fmla="*/ 5956300 w 12141200"/>
              <a:gd name="connsiteY3" fmla="*/ 207476 h 3255477"/>
              <a:gd name="connsiteX4" fmla="*/ 12141200 w 12141200"/>
              <a:gd name="connsiteY4" fmla="*/ 3141176 h 32554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41200" h="3255477">
                <a:moveTo>
                  <a:pt x="0" y="563076"/>
                </a:moveTo>
                <a:cubicBezTo>
                  <a:pt x="697441" y="1908217"/>
                  <a:pt x="1394883" y="3253359"/>
                  <a:pt x="2032000" y="3255476"/>
                </a:cubicBezTo>
                <a:cubicBezTo>
                  <a:pt x="2669117" y="3257593"/>
                  <a:pt x="3168650" y="1083776"/>
                  <a:pt x="3822700" y="575776"/>
                </a:cubicBezTo>
                <a:cubicBezTo>
                  <a:pt x="4476750" y="67776"/>
                  <a:pt x="4569883" y="-220091"/>
                  <a:pt x="5956300" y="207476"/>
                </a:cubicBezTo>
                <a:cubicBezTo>
                  <a:pt x="7342717" y="635043"/>
                  <a:pt x="9741958" y="1888109"/>
                  <a:pt x="12141200" y="3141176"/>
                </a:cubicBezTo>
              </a:path>
            </a:pathLst>
          </a:cu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1500" advTm="1000">
        <p:random/>
      </p:transition>
    </mc:Choice>
    <mc:Fallback xmlns="">
      <p:transition spd="slow" advTm="1000">
        <p:random/>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当图网www.99ppt.com"/>
</p:tagLst>
</file>

<file path=ppt/tags/tag10.xml><?xml version="1.0" encoding="utf-8"?>
<p:tagLst xmlns:a="http://schemas.openxmlformats.org/drawingml/2006/main" xmlns:r="http://schemas.openxmlformats.org/officeDocument/2006/relationships" xmlns:p="http://schemas.openxmlformats.org/presentationml/2006/main">
  <p:tag name="PA" val="v3.0.1"/>
</p:tagLst>
</file>

<file path=ppt/tags/tag11.xml><?xml version="1.0" encoding="utf-8"?>
<p:tagLst xmlns:a="http://schemas.openxmlformats.org/drawingml/2006/main" xmlns:r="http://schemas.openxmlformats.org/officeDocument/2006/relationships" xmlns:p="http://schemas.openxmlformats.org/presentationml/2006/main">
  <p:tag name="PA" val="v3.0.1"/>
</p:tagLst>
</file>

<file path=ppt/tags/tag12.xml><?xml version="1.0" encoding="utf-8"?>
<p:tagLst xmlns:a="http://schemas.openxmlformats.org/drawingml/2006/main" xmlns:r="http://schemas.openxmlformats.org/officeDocument/2006/relationships" xmlns:p="http://schemas.openxmlformats.org/presentationml/2006/main">
  <p:tag name="PA" val="v3.0.1"/>
</p:tagLst>
</file>

<file path=ppt/tags/tag13.xml><?xml version="1.0" encoding="utf-8"?>
<p:tagLst xmlns:a="http://schemas.openxmlformats.org/drawingml/2006/main" xmlns:r="http://schemas.openxmlformats.org/officeDocument/2006/relationships" xmlns:p="http://schemas.openxmlformats.org/presentationml/2006/main">
  <p:tag name="PA" val="v3.0.1"/>
</p:tagLst>
</file>

<file path=ppt/tags/tag14.xml><?xml version="1.0" encoding="utf-8"?>
<p:tagLst xmlns:a="http://schemas.openxmlformats.org/drawingml/2006/main" xmlns:r="http://schemas.openxmlformats.org/officeDocument/2006/relationships" xmlns:p="http://schemas.openxmlformats.org/presentationml/2006/main">
  <p:tag name="PA" val="v3.0.1"/>
</p:tagLst>
</file>

<file path=ppt/tags/tag15.xml><?xml version="1.0" encoding="utf-8"?>
<p:tagLst xmlns:a="http://schemas.openxmlformats.org/drawingml/2006/main" xmlns:r="http://schemas.openxmlformats.org/officeDocument/2006/relationships" xmlns:p="http://schemas.openxmlformats.org/presentationml/2006/main">
  <p:tag name="PA" val="v3.0.1"/>
</p:tagLst>
</file>

<file path=ppt/tags/tag16.xml><?xml version="1.0" encoding="utf-8"?>
<p:tagLst xmlns:a="http://schemas.openxmlformats.org/drawingml/2006/main" xmlns:r="http://schemas.openxmlformats.org/officeDocument/2006/relationships" xmlns:p="http://schemas.openxmlformats.org/presentationml/2006/main">
  <p:tag name="PA" val="v3.0.1"/>
</p:tagLst>
</file>

<file path=ppt/tags/tag17.xml><?xml version="1.0" encoding="utf-8"?>
<p:tagLst xmlns:a="http://schemas.openxmlformats.org/drawingml/2006/main" xmlns:r="http://schemas.openxmlformats.org/officeDocument/2006/relationships" xmlns:p="http://schemas.openxmlformats.org/presentationml/2006/main">
  <p:tag name="PA" val="v3.0.1"/>
</p:tagLst>
</file>

<file path=ppt/tags/tag18.xml><?xml version="1.0" encoding="utf-8"?>
<p:tagLst xmlns:a="http://schemas.openxmlformats.org/drawingml/2006/main" xmlns:r="http://schemas.openxmlformats.org/officeDocument/2006/relationships" xmlns:p="http://schemas.openxmlformats.org/presentationml/2006/main">
  <p:tag name="PA" val="v3.0.1"/>
</p:tagLst>
</file>

<file path=ppt/tags/tag19.xml><?xml version="1.0" encoding="utf-8"?>
<p:tagLst xmlns:a="http://schemas.openxmlformats.org/drawingml/2006/main" xmlns:r="http://schemas.openxmlformats.org/officeDocument/2006/relationships" xmlns:p="http://schemas.openxmlformats.org/presentationml/2006/main">
  <p:tag name="PA" val="v3.0.1"/>
</p:tagLst>
</file>

<file path=ppt/tags/tag2.xml><?xml version="1.0" encoding="utf-8"?>
<p:tagLst xmlns:a="http://schemas.openxmlformats.org/drawingml/2006/main" xmlns:r="http://schemas.openxmlformats.org/officeDocument/2006/relationships" xmlns:p="http://schemas.openxmlformats.org/presentationml/2006/main">
  <p:tag name="PA" val="v3.0.1"/>
</p:tagLst>
</file>

<file path=ppt/tags/tag20.xml><?xml version="1.0" encoding="utf-8"?>
<p:tagLst xmlns:a="http://schemas.openxmlformats.org/drawingml/2006/main" xmlns:r="http://schemas.openxmlformats.org/officeDocument/2006/relationships" xmlns:p="http://schemas.openxmlformats.org/presentationml/2006/main">
  <p:tag name="PA" val="v3.0.1"/>
</p:tagLst>
</file>

<file path=ppt/tags/tag21.xml><?xml version="1.0" encoding="utf-8"?>
<p:tagLst xmlns:a="http://schemas.openxmlformats.org/drawingml/2006/main" xmlns:r="http://schemas.openxmlformats.org/officeDocument/2006/relationships" xmlns:p="http://schemas.openxmlformats.org/presentationml/2006/main">
  <p:tag name="PA" val="v3.0.1"/>
</p:tagLst>
</file>

<file path=ppt/tags/tag22.xml><?xml version="1.0" encoding="utf-8"?>
<p:tagLst xmlns:a="http://schemas.openxmlformats.org/drawingml/2006/main" xmlns:r="http://schemas.openxmlformats.org/officeDocument/2006/relationships" xmlns:p="http://schemas.openxmlformats.org/presentationml/2006/main">
  <p:tag name="PA" val="v3.0.1"/>
</p:tagLst>
</file>

<file path=ppt/tags/tag23.xml><?xml version="1.0" encoding="utf-8"?>
<p:tagLst xmlns:a="http://schemas.openxmlformats.org/drawingml/2006/main" xmlns:r="http://schemas.openxmlformats.org/officeDocument/2006/relationships" xmlns:p="http://schemas.openxmlformats.org/presentationml/2006/main">
  <p:tag name="PA" val="v3.0.1"/>
</p:tagLst>
</file>

<file path=ppt/tags/tag24.xml><?xml version="1.0" encoding="utf-8"?>
<p:tagLst xmlns:a="http://schemas.openxmlformats.org/drawingml/2006/main" xmlns:r="http://schemas.openxmlformats.org/officeDocument/2006/relationships" xmlns:p="http://schemas.openxmlformats.org/presentationml/2006/main">
  <p:tag name="PA" val="v3.0.1"/>
</p:tagLst>
</file>

<file path=ppt/tags/tag25.xml><?xml version="1.0" encoding="utf-8"?>
<p:tagLst xmlns:a="http://schemas.openxmlformats.org/drawingml/2006/main" xmlns:r="http://schemas.openxmlformats.org/officeDocument/2006/relationships" xmlns:p="http://schemas.openxmlformats.org/presentationml/2006/main">
  <p:tag name="PA" val="v3.0.1"/>
</p:tagLst>
</file>

<file path=ppt/tags/tag26.xml><?xml version="1.0" encoding="utf-8"?>
<p:tagLst xmlns:a="http://schemas.openxmlformats.org/drawingml/2006/main" xmlns:r="http://schemas.openxmlformats.org/officeDocument/2006/relationships" xmlns:p="http://schemas.openxmlformats.org/presentationml/2006/main">
  <p:tag name="PA" val="v3.0.1"/>
</p:tagLst>
</file>

<file path=ppt/tags/tag27.xml><?xml version="1.0" encoding="utf-8"?>
<p:tagLst xmlns:a="http://schemas.openxmlformats.org/drawingml/2006/main" xmlns:r="http://schemas.openxmlformats.org/officeDocument/2006/relationships" xmlns:p="http://schemas.openxmlformats.org/presentationml/2006/main">
  <p:tag name="PA" val="v3.0.1"/>
</p:tagLst>
</file>

<file path=ppt/tags/tag28.xml><?xml version="1.0" encoding="utf-8"?>
<p:tagLst xmlns:a="http://schemas.openxmlformats.org/drawingml/2006/main" xmlns:r="http://schemas.openxmlformats.org/officeDocument/2006/relationships" xmlns:p="http://schemas.openxmlformats.org/presentationml/2006/main">
  <p:tag name="PA" val="v3.0.1"/>
</p:tagLst>
</file>

<file path=ppt/tags/tag29.xml><?xml version="1.0" encoding="utf-8"?>
<p:tagLst xmlns:a="http://schemas.openxmlformats.org/drawingml/2006/main" xmlns:r="http://schemas.openxmlformats.org/officeDocument/2006/relationships" xmlns:p="http://schemas.openxmlformats.org/presentationml/2006/main">
  <p:tag name="PA" val="v3.0.1"/>
</p:tagLst>
</file>

<file path=ppt/tags/tag3.xml><?xml version="1.0" encoding="utf-8"?>
<p:tagLst xmlns:a="http://schemas.openxmlformats.org/drawingml/2006/main" xmlns:r="http://schemas.openxmlformats.org/officeDocument/2006/relationships" xmlns:p="http://schemas.openxmlformats.org/presentationml/2006/main">
  <p:tag name="PA" val="v3.0.1"/>
</p:tagLst>
</file>

<file path=ppt/tags/tag30.xml><?xml version="1.0" encoding="utf-8"?>
<p:tagLst xmlns:a="http://schemas.openxmlformats.org/drawingml/2006/main" xmlns:r="http://schemas.openxmlformats.org/officeDocument/2006/relationships" xmlns:p="http://schemas.openxmlformats.org/presentationml/2006/main">
  <p:tag name="PA" val="v3.0.1"/>
</p:tagLst>
</file>

<file path=ppt/tags/tag31.xml><?xml version="1.0" encoding="utf-8"?>
<p:tagLst xmlns:a="http://schemas.openxmlformats.org/drawingml/2006/main" xmlns:r="http://schemas.openxmlformats.org/officeDocument/2006/relationships" xmlns:p="http://schemas.openxmlformats.org/presentationml/2006/main">
  <p:tag name="PA" val="v3.0.1"/>
</p:tagLst>
</file>

<file path=ppt/tags/tag32.xml><?xml version="1.0" encoding="utf-8"?>
<p:tagLst xmlns:a="http://schemas.openxmlformats.org/drawingml/2006/main" xmlns:r="http://schemas.openxmlformats.org/officeDocument/2006/relationships" xmlns:p="http://schemas.openxmlformats.org/presentationml/2006/main">
  <p:tag name="PA" val="v3.0.1"/>
</p:tagLst>
</file>

<file path=ppt/tags/tag33.xml><?xml version="1.0" encoding="utf-8"?>
<p:tagLst xmlns:a="http://schemas.openxmlformats.org/drawingml/2006/main" xmlns:r="http://schemas.openxmlformats.org/officeDocument/2006/relationships" xmlns:p="http://schemas.openxmlformats.org/presentationml/2006/main">
  <p:tag name="PA" val="v3.0.1"/>
</p:tagLst>
</file>

<file path=ppt/tags/tag34.xml><?xml version="1.0" encoding="utf-8"?>
<p:tagLst xmlns:a="http://schemas.openxmlformats.org/drawingml/2006/main" xmlns:r="http://schemas.openxmlformats.org/officeDocument/2006/relationships" xmlns:p="http://schemas.openxmlformats.org/presentationml/2006/main">
  <p:tag name="PA" val="v3.0.1"/>
</p:tagLst>
</file>

<file path=ppt/tags/tag4.xml><?xml version="1.0" encoding="utf-8"?>
<p:tagLst xmlns:a="http://schemas.openxmlformats.org/drawingml/2006/main" xmlns:r="http://schemas.openxmlformats.org/officeDocument/2006/relationships" xmlns:p="http://schemas.openxmlformats.org/presentationml/2006/main">
  <p:tag name="PA" val="v3.0.1"/>
</p:tagLst>
</file>

<file path=ppt/tags/tag5.xml><?xml version="1.0" encoding="utf-8"?>
<p:tagLst xmlns:a="http://schemas.openxmlformats.org/drawingml/2006/main" xmlns:r="http://schemas.openxmlformats.org/officeDocument/2006/relationships" xmlns:p="http://schemas.openxmlformats.org/presentationml/2006/main">
  <p:tag name="PA" val="v3.0.1"/>
</p:tagLst>
</file>

<file path=ppt/tags/tag6.xml><?xml version="1.0" encoding="utf-8"?>
<p:tagLst xmlns:a="http://schemas.openxmlformats.org/drawingml/2006/main" xmlns:r="http://schemas.openxmlformats.org/officeDocument/2006/relationships" xmlns:p="http://schemas.openxmlformats.org/presentationml/2006/main">
  <p:tag name="PA" val="v3.0.1"/>
</p:tagLst>
</file>

<file path=ppt/tags/tag7.xml><?xml version="1.0" encoding="utf-8"?>
<p:tagLst xmlns:a="http://schemas.openxmlformats.org/drawingml/2006/main" xmlns:r="http://schemas.openxmlformats.org/officeDocument/2006/relationships" xmlns:p="http://schemas.openxmlformats.org/presentationml/2006/main">
  <p:tag name="PA" val="v3.0.1"/>
</p:tagLst>
</file>

<file path=ppt/tags/tag8.xml><?xml version="1.0" encoding="utf-8"?>
<p:tagLst xmlns:a="http://schemas.openxmlformats.org/drawingml/2006/main" xmlns:r="http://schemas.openxmlformats.org/officeDocument/2006/relationships" xmlns:p="http://schemas.openxmlformats.org/presentationml/2006/main">
  <p:tag name="PA" val="v3.0.1"/>
</p:tagLst>
</file>

<file path=ppt/tags/tag9.xml><?xml version="1.0" encoding="utf-8"?>
<p:tagLst xmlns:a="http://schemas.openxmlformats.org/drawingml/2006/main" xmlns:r="http://schemas.openxmlformats.org/officeDocument/2006/relationships" xmlns:p="http://schemas.openxmlformats.org/presentationml/2006/main">
  <p:tag name="PA" val="v3.0.1"/>
</p:tagLst>
</file>

<file path=ppt/theme/theme1.xml><?xml version="1.0" encoding="utf-8"?>
<a:theme xmlns:a="http://schemas.openxmlformats.org/drawingml/2006/main" name="第一PPT模板网-WWW.1PPT.COM">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p">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2"/>
        </a:solidFill>
        <a:ln w="12700" cap="flat" cmpd="sng" algn="ctr">
          <a:noFill/>
          <a:prstDash val="solid"/>
          <a:miter lim="800000"/>
        </a:ln>
      </a:spPr>
      <a:bodyPr rot="0" spcFirstLastPara="0" vertOverflow="overflow" horzOverflow="overflow" vert="horz" wrap="square" lIns="91440" tIns="45720" rIns="91440" bIns="45720" numCol="1" spcCol="0" rtlCol="0" fromWordArt="0" anchor="ctr" anchorCtr="0" forceAA="0" compatLnSpc="1">
        <a:noAutofit/>
      </a:bodyP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pptniu</Template>
  <TotalTime>11</TotalTime>
  <Words>2014</Words>
  <Application>Microsoft Office PowerPoint</Application>
  <PresentationFormat>宽屏</PresentationFormat>
  <Paragraphs>165</Paragraphs>
  <Slides>19</Slides>
  <Notes>19</Notes>
  <HiddenSlides>0</HiddenSlides>
  <MMClips>0</MMClips>
  <ScaleCrop>false</ScaleCrop>
  <HeadingPairs>
    <vt:vector size="6" baseType="variant">
      <vt:variant>
        <vt:lpstr>已用的字体</vt:lpstr>
      </vt:variant>
      <vt:variant>
        <vt:i4>8</vt:i4>
      </vt:variant>
      <vt:variant>
        <vt:lpstr>主题</vt:lpstr>
      </vt:variant>
      <vt:variant>
        <vt:i4>2</vt:i4>
      </vt:variant>
      <vt:variant>
        <vt:lpstr>幻灯片标题</vt:lpstr>
      </vt:variant>
      <vt:variant>
        <vt:i4>19</vt:i4>
      </vt:variant>
    </vt:vector>
  </HeadingPairs>
  <TitlesOfParts>
    <vt:vector size="29" baseType="lpstr">
      <vt:lpstr>Meiryo</vt:lpstr>
      <vt:lpstr>等线</vt:lpstr>
      <vt:lpstr>宋体</vt:lpstr>
      <vt:lpstr>微软雅黑</vt:lpstr>
      <vt:lpstr>Arial</vt:lpstr>
      <vt:lpstr>Calibri</vt:lpstr>
      <vt:lpstr>Calibri Light</vt:lpstr>
      <vt:lpstr>Wingdings</vt:lpstr>
      <vt:lpstr>第一PPT模板网-WWW.1PPT.COM</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1</cp:revision>
  <dcterms:created xsi:type="dcterms:W3CDTF">2016-06-27T08:00:00Z</dcterms:created>
  <dcterms:modified xsi:type="dcterms:W3CDTF">2023-04-04T07:54:46Z</dcterms:modified>
</cp:coreProperties>
</file>