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3"/>
  </p:notesMasterIdLst>
  <p:handoutMasterIdLst>
    <p:handoutMasterId r:id="rId3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06" r:id="rId20"/>
    <p:sldId id="277" r:id="rId21"/>
    <p:sldId id="307" r:id="rId22"/>
    <p:sldId id="284" r:id="rId23"/>
    <p:sldId id="308" r:id="rId24"/>
    <p:sldId id="288" r:id="rId25"/>
    <p:sldId id="289" r:id="rId26"/>
    <p:sldId id="290" r:id="rId27"/>
    <p:sldId id="309" r:id="rId28"/>
    <p:sldId id="293" r:id="rId29"/>
    <p:sldId id="294" r:id="rId30"/>
    <p:sldId id="295" r:id="rId31"/>
    <p:sldId id="310" r:id="rId32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5785" autoAdjust="0"/>
  </p:normalViewPr>
  <p:slideViewPr>
    <p:cSldViewPr snapToGrid="0">
      <p:cViewPr varScale="1">
        <p:scale>
          <a:sx n="108" d="100"/>
          <a:sy n="108" d="100"/>
        </p:scale>
        <p:origin x="69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23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7C9C8-3ACB-48C7-9E56-D875EFB40553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6CF7F-8EF7-4225-B82A-6B85474046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789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765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792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734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151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537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760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242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591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3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3860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610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2679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5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680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345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4162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7944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7218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24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325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7954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333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0532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1745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403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96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582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331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166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6CF7F-8EF7-4225-B82A-6B854740464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68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5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5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5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 advTm="55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10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95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91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658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6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014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83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5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64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3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3189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1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5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5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5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5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5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5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585B12-2E51-4F28-A278-6BEB23B530CD}" type="datetimeFigureOut">
              <a:rPr lang="zh-CN" altLang="en-US" smtClean="0"/>
              <a:t>2023/4/5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B6C06E-BBBF-4C46-8F56-6454957039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5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55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2023/4/5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4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117" y="2551172"/>
            <a:ext cx="6651626" cy="125882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38575" y="953070"/>
            <a:ext cx="83534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rgbClr val="014FA1"/>
                </a:solidFill>
                <a:cs typeface="+mn-ea"/>
                <a:sym typeface="+mn-lt"/>
              </a:rPr>
              <a:t>学生</a:t>
            </a:r>
            <a:r>
              <a:rPr lang="zh-CN" altLang="en-US" sz="8000" b="1" dirty="0">
                <a:solidFill>
                  <a:srgbClr val="014FA1"/>
                </a:solidFill>
                <a:cs typeface="+mn-ea"/>
                <a:sym typeface="+mn-lt"/>
              </a:rPr>
              <a:t>防溺</a:t>
            </a:r>
            <a:r>
              <a:rPr lang="zh-CN" altLang="en-US" sz="8000" b="1" dirty="0" smtClean="0">
                <a:solidFill>
                  <a:srgbClr val="014FA1"/>
                </a:solidFill>
                <a:cs typeface="+mn-ea"/>
                <a:sym typeface="+mn-lt"/>
              </a:rPr>
              <a:t>水</a:t>
            </a:r>
            <a:endParaRPr lang="zh-CN" altLang="en-US" sz="8000" b="1" dirty="0">
              <a:solidFill>
                <a:srgbClr val="014FA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500"/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advTm="5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47738" y="2517071"/>
            <a:ext cx="5705475" cy="3328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2" name="矩形 7"/>
          <p:cNvSpPr>
            <a:spLocks noChangeArrowheads="1"/>
          </p:cNvSpPr>
          <p:nvPr/>
        </p:nvSpPr>
        <p:spPr bwMode="auto">
          <a:xfrm>
            <a:off x="7179398" y="2473404"/>
            <a:ext cx="3883024" cy="3416320"/>
          </a:xfrm>
          <a:prstGeom prst="rect">
            <a:avLst/>
          </a:prstGeom>
          <a:solidFill>
            <a:srgbClr val="014FA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en-US" altLang="zh-CN" sz="24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24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哈尔滨</a:t>
            </a:r>
            <a:r>
              <a:rPr lang="en-US" altLang="zh-CN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名男孩村中深水</a:t>
            </a: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坑戏水 </a:t>
            </a:r>
            <a:r>
              <a:rPr lang="en-US" altLang="zh-CN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4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人溺水身亡</a:t>
            </a:r>
            <a:endParaRPr lang="en-US" altLang="zh-CN" sz="24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24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060967" y="0"/>
            <a:ext cx="6059943" cy="2405798"/>
            <a:chOff x="3060967" y="0"/>
            <a:chExt cx="6059943" cy="240579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60967" y="0"/>
              <a:ext cx="6059943" cy="240579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5064808" y="974298"/>
              <a:ext cx="17235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b="1" spc="600">
                  <a:solidFill>
                    <a:schemeClr val="bg1"/>
                  </a:solidFill>
                  <a:cs typeface="+mn-ea"/>
                  <a:sym typeface="+mn-lt"/>
                </a:rPr>
                <a:t>水坑</a:t>
              </a:r>
              <a:endParaRPr lang="zh-CN" altLang="en-US" sz="5400" spc="6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55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657601" y="2577270"/>
            <a:ext cx="5092699" cy="3872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组合 4"/>
          <p:cNvGrpSpPr/>
          <p:nvPr/>
        </p:nvGrpSpPr>
        <p:grpSpPr>
          <a:xfrm>
            <a:off x="3060967" y="0"/>
            <a:ext cx="6059943" cy="2405798"/>
            <a:chOff x="3060967" y="0"/>
            <a:chExt cx="6059943" cy="240579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60967" y="0"/>
              <a:ext cx="6059943" cy="240579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5064808" y="974298"/>
              <a:ext cx="17235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b="1" spc="600">
                  <a:solidFill>
                    <a:schemeClr val="bg1"/>
                  </a:solidFill>
                  <a:cs typeface="+mn-ea"/>
                  <a:sym typeface="+mn-lt"/>
                </a:rPr>
                <a:t>河流</a:t>
              </a:r>
              <a:endParaRPr lang="zh-CN" altLang="en-US" sz="5400" spc="6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55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597651" y="2871926"/>
            <a:ext cx="3965169" cy="3060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33955">
            <a:off x="1628971" y="2892943"/>
            <a:ext cx="4270323" cy="2974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组合 5"/>
          <p:cNvGrpSpPr/>
          <p:nvPr/>
        </p:nvGrpSpPr>
        <p:grpSpPr>
          <a:xfrm>
            <a:off x="3060967" y="0"/>
            <a:ext cx="6059943" cy="2405798"/>
            <a:chOff x="3060967" y="0"/>
            <a:chExt cx="6059943" cy="24057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60967" y="0"/>
              <a:ext cx="6059943" cy="240579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064808" y="974298"/>
              <a:ext cx="17235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b="1" spc="600">
                  <a:solidFill>
                    <a:schemeClr val="bg1"/>
                  </a:solidFill>
                  <a:cs typeface="+mn-ea"/>
                  <a:sym typeface="+mn-lt"/>
                </a:rPr>
                <a:t>溪边</a:t>
              </a:r>
              <a:endParaRPr lang="zh-CN" altLang="en-US" sz="5400" spc="6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55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572358">
            <a:off x="881976" y="2597325"/>
            <a:ext cx="5134292" cy="3582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1580740">
            <a:off x="6521220" y="2582490"/>
            <a:ext cx="4524405" cy="36057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5" name="组合 4"/>
          <p:cNvGrpSpPr/>
          <p:nvPr/>
        </p:nvGrpSpPr>
        <p:grpSpPr>
          <a:xfrm>
            <a:off x="3060967" y="0"/>
            <a:ext cx="6059943" cy="2405798"/>
            <a:chOff x="3060967" y="0"/>
            <a:chExt cx="6059943" cy="24057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60967" y="0"/>
              <a:ext cx="6059943" cy="240579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064808" y="974298"/>
              <a:ext cx="17235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b="1" spc="600">
                  <a:solidFill>
                    <a:schemeClr val="bg1"/>
                  </a:solidFill>
                  <a:cs typeface="+mn-ea"/>
                  <a:sym typeface="+mn-lt"/>
                </a:rPr>
                <a:t>溪边</a:t>
              </a:r>
              <a:endParaRPr lang="zh-CN" altLang="en-US" sz="5400" spc="6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55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>
            <a:spLocks noChangeArrowheads="1"/>
          </p:cNvSpPr>
          <p:nvPr/>
        </p:nvSpPr>
        <p:spPr bwMode="auto">
          <a:xfrm>
            <a:off x="2098913" y="2900365"/>
            <a:ext cx="5183187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dirty="0">
                <a:cs typeface="+mn-ea"/>
                <a:sym typeface="+mn-lt"/>
              </a:rPr>
              <a:t>“在人们惯性思维里，都觉得在河里或水库里游泳比较危险。其实从最近几年的经验看，游泳池里出意外的案例也特别多，而且有增多的趋势。”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endParaRPr lang="en-US" altLang="zh-CN" sz="2400" b="1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0967" y="0"/>
            <a:ext cx="6059943" cy="2405798"/>
            <a:chOff x="3060967" y="0"/>
            <a:chExt cx="6059943" cy="240579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60967" y="0"/>
              <a:ext cx="6059943" cy="240579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3538701" y="1346111"/>
              <a:ext cx="51860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spc="600" dirty="0">
                  <a:solidFill>
                    <a:schemeClr val="bg1"/>
                  </a:solidFill>
                  <a:cs typeface="+mn-ea"/>
                  <a:sym typeface="+mn-lt"/>
                </a:rPr>
                <a:t>为什么游泳池也会发生溺水呢</a:t>
              </a:r>
              <a:endParaRPr lang="zh-CN" altLang="en-US" sz="2400" spc="600" dirty="0"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2100" y="2557465"/>
            <a:ext cx="4300536" cy="4300536"/>
          </a:xfrm>
          <a:prstGeom prst="rect">
            <a:avLst/>
          </a:prstGeom>
        </p:spPr>
      </p:pic>
    </p:spTree>
  </p:cSld>
  <p:clrMapOvr>
    <a:masterClrMapping/>
  </p:clrMapOvr>
  <p:transition spd="slow" advTm="55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矩形 6"/>
          <p:cNvSpPr>
            <a:spLocks noChangeArrowheads="1"/>
          </p:cNvSpPr>
          <p:nvPr/>
        </p:nvSpPr>
        <p:spPr bwMode="auto">
          <a:xfrm>
            <a:off x="1379538" y="1666339"/>
            <a:ext cx="338296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2014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日，一名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9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岁孩子在三亚某酒店游泳时不幸溺亡；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2014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年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7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日，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8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岁男孩在海口市现代花园小区游泳池溺亡；</a:t>
            </a: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6145" y="1666339"/>
            <a:ext cx="6149706" cy="4062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55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1"/>
          <p:cNvSpPr>
            <a:spLocks noChangeArrowheads="1"/>
          </p:cNvSpPr>
          <p:nvPr/>
        </p:nvSpPr>
        <p:spPr bwMode="auto">
          <a:xfrm>
            <a:off x="6159500" y="2659012"/>
            <a:ext cx="57864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人在溺水后，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分钟后将失去意识；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4-6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分钟身体将遭受不可避免的伤害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如果在野外落水，很难被及时营救，从而溺水死亡。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756167" y="0"/>
            <a:ext cx="6059943" cy="2405798"/>
            <a:chOff x="3060967" y="0"/>
            <a:chExt cx="6059943" cy="240579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60967" y="0"/>
              <a:ext cx="6059943" cy="2405798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4470351" y="1142999"/>
              <a:ext cx="295465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4800" b="1" spc="600">
                  <a:solidFill>
                    <a:schemeClr val="bg1"/>
                  </a:solidFill>
                  <a:cs typeface="+mn-ea"/>
                  <a:sym typeface="+mn-lt"/>
                </a:rPr>
                <a:t>你知道吗</a:t>
              </a:r>
              <a:endParaRPr lang="zh-CN" altLang="en-US" sz="4800" spc="600"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066" y="2874928"/>
            <a:ext cx="4881134" cy="4101267"/>
          </a:xfrm>
          <a:prstGeom prst="rect">
            <a:avLst/>
          </a:prstGeom>
        </p:spPr>
      </p:pic>
    </p:spTree>
  </p:cSld>
  <p:clrMapOvr>
    <a:masterClrMapping/>
  </p:clrMapOvr>
  <p:transition spd="slow" advTm="55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矩形 5"/>
          <p:cNvSpPr>
            <a:spLocks noChangeArrowheads="1"/>
          </p:cNvSpPr>
          <p:nvPr/>
        </p:nvSpPr>
        <p:spPr bwMode="auto">
          <a:xfrm>
            <a:off x="6435725" y="1172043"/>
            <a:ext cx="526097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000" b="1" dirty="0">
                <a:latin typeface="+mn-lt"/>
                <a:ea typeface="+mn-ea"/>
                <a:cs typeface="+mn-ea"/>
                <a:sym typeface="+mn-lt"/>
              </a:rPr>
              <a:t>所以，不管是野外的小溪河流水库，还是游泳池，都可能会发生溺水危险，同学们不仅要远离野外危险水域，在正规游泳池，也要牢记游泳安全。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895135"/>
            <a:ext cx="9969273" cy="4051766"/>
          </a:xfrm>
          <a:prstGeom prst="rect">
            <a:avLst/>
          </a:prstGeom>
        </p:spPr>
      </p:pic>
    </p:spTree>
  </p:cSld>
  <p:clrMapOvr>
    <a:masterClrMapping/>
  </p:clrMapOvr>
  <p:transition spd="slow" advTm="55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6865">
            <a:off x="155408" y="564634"/>
            <a:ext cx="8594892" cy="73093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39908" y="1107956"/>
            <a:ext cx="182614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115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699849" y="2802295"/>
            <a:ext cx="48013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游泳注意事项</a:t>
            </a:r>
            <a:endParaRPr lang="zh-CN" altLang="en-US" sz="6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630" y="990600"/>
            <a:ext cx="3276419" cy="6108700"/>
          </a:xfrm>
          <a:prstGeom prst="rect">
            <a:avLst/>
          </a:prstGeom>
        </p:spPr>
      </p:pic>
    </p:spTree>
  </p:cSld>
  <p:clrMapOvr>
    <a:masterClrMapping/>
  </p:clrMapOvr>
  <p:transition spd="slow" advTm="55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0299" y="-2665"/>
            <a:ext cx="12424426" cy="698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1282967" y="0"/>
            <a:ext cx="6059943" cy="2405798"/>
            <a:chOff x="1587767" y="0"/>
            <a:chExt cx="6059943" cy="240579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87767" y="0"/>
              <a:ext cx="6059943" cy="240579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152515" y="1304499"/>
              <a:ext cx="510909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solidFill>
                    <a:schemeClr val="bg1"/>
                  </a:solidFill>
                  <a:cs typeface="+mn-ea"/>
                  <a:sym typeface="+mn-lt"/>
                </a:rPr>
                <a:t>选择正规、安全的游泳场所</a:t>
              </a:r>
            </a:p>
          </p:txBody>
        </p:sp>
      </p:grpSp>
    </p:spTree>
  </p:cSld>
  <p:clrMapOvr>
    <a:masterClrMapping/>
  </p:clrMapOvr>
  <p:transition spd="slow" advTm="55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776787" y="1470025"/>
            <a:ext cx="6953250" cy="3105150"/>
          </a:xfrm>
          <a:prstGeom prst="rect">
            <a:avLst/>
          </a:prstGeom>
          <a:solidFill>
            <a:srgbClr val="014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363" name="矩形 5"/>
          <p:cNvSpPr>
            <a:spLocks noChangeArrowheads="1"/>
          </p:cNvSpPr>
          <p:nvPr/>
        </p:nvSpPr>
        <p:spPr bwMode="auto">
          <a:xfrm>
            <a:off x="5029200" y="1835151"/>
            <a:ext cx="64484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      随着夏季来临，中小学生游泳溺水事故进入高发期。</a:t>
            </a:r>
            <a:r>
              <a:rPr lang="zh-CN" altLang="en-US" sz="2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教育局发出紧急通知</a:t>
            </a:r>
            <a:r>
              <a:rPr lang="zh-CN" altLang="en-US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，明确要求中小学生不准私自下水游泳；不到无安全保障的水域游泳。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50" y="156869"/>
            <a:ext cx="3581400" cy="651539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6787" y="301841"/>
            <a:ext cx="15174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rgbClr val="C4F1FF"/>
                </a:solidFill>
              </a:rPr>
              <a:t>https://www.ypppt.com/</a:t>
            </a:r>
            <a:endParaRPr lang="zh-CN" altLang="en-US" sz="800" dirty="0">
              <a:solidFill>
                <a:srgbClr val="C4F1FF"/>
              </a:solidFill>
            </a:endParaRPr>
          </a:p>
        </p:txBody>
      </p:sp>
    </p:spTree>
  </p:cSld>
  <p:clrMapOvr>
    <a:masterClrMapping/>
  </p:clrMapOvr>
  <p:transition spd="slow" advTm="5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3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-0.02552 0.75279 0.0908 0.66613 C 0.20747 0.57948 0.21649 0.50394 0.23177 0.40825 C 0.24705 0.31256 0.22118 0.15964 0.18264 0.09152 C 0.1441 0.02341 0.03802 0 0 0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3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6865">
            <a:off x="155408" y="564634"/>
            <a:ext cx="8594892" cy="73093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39908" y="1107956"/>
            <a:ext cx="182614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115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699849" y="2802295"/>
            <a:ext cx="48013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不要错误施救</a:t>
            </a:r>
            <a:endParaRPr lang="zh-CN" altLang="en-US" sz="6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630" y="990600"/>
            <a:ext cx="3276419" cy="6108700"/>
          </a:xfrm>
          <a:prstGeom prst="rect">
            <a:avLst/>
          </a:prstGeom>
        </p:spPr>
      </p:pic>
    </p:spTree>
  </p:cSld>
  <p:clrMapOvr>
    <a:masterClrMapping/>
  </p:clrMapOvr>
  <p:transition spd="slow" advTm="55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9053">
            <a:off x="5853200" y="2637687"/>
            <a:ext cx="5476732" cy="3871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988" name="矩形 11"/>
          <p:cNvSpPr>
            <a:spLocks noChangeArrowheads="1"/>
          </p:cNvSpPr>
          <p:nvPr/>
        </p:nvSpPr>
        <p:spPr bwMode="auto">
          <a:xfrm>
            <a:off x="1650343" y="3326963"/>
            <a:ext cx="3571875" cy="1688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落水者力大无比，稍不留神就会被溺水者拉下水，造成连环溺水的悲剧。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806967" y="-114300"/>
            <a:ext cx="6059943" cy="2405798"/>
            <a:chOff x="1587767" y="0"/>
            <a:chExt cx="6059943" cy="240579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87767" y="0"/>
              <a:ext cx="6059943" cy="2405798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2217081" y="986252"/>
              <a:ext cx="4644220" cy="988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1.</a:t>
              </a:r>
              <a:r>
                <a:rPr lang="zh-CN" alt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不能手拉手施救</a:t>
              </a: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9842500" y="5359400"/>
            <a:ext cx="927100" cy="96520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9715500" y="5359400"/>
            <a:ext cx="1054100" cy="79457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55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6865">
            <a:off x="155408" y="564634"/>
            <a:ext cx="8594892" cy="73093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39908" y="1107956"/>
            <a:ext cx="182614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115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699849" y="2802295"/>
            <a:ext cx="48013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如何正确施救</a:t>
            </a:r>
            <a:endParaRPr lang="zh-CN" altLang="en-US" sz="6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630" y="990600"/>
            <a:ext cx="3276419" cy="6108700"/>
          </a:xfrm>
          <a:prstGeom prst="rect">
            <a:avLst/>
          </a:prstGeom>
        </p:spPr>
      </p:pic>
    </p:spTree>
  </p:cSld>
  <p:clrMapOvr>
    <a:masterClrMapping/>
  </p:clrMapOvr>
  <p:transition spd="slow" advTm="55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ChangeArrowheads="1"/>
          </p:cNvSpPr>
          <p:nvPr/>
        </p:nvSpPr>
        <p:spPr bwMode="auto">
          <a:xfrm>
            <a:off x="699293" y="2821246"/>
            <a:ext cx="6500813" cy="96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04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zh-CN" altLang="en-US" sz="2000" dirty="0">
                <a:latin typeface="+mn-lt"/>
                <a:ea typeface="+mn-ea"/>
                <a:cs typeface="+mn-ea"/>
                <a:sym typeface="+mn-lt"/>
              </a:rPr>
              <a:t>碰到有人溺水，第一时间要大声呼叫，派出一人去寻求成人的帮助（如果有多个同伴在一起的话）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629167" y="0"/>
            <a:ext cx="6059943" cy="2405798"/>
            <a:chOff x="1587767" y="0"/>
            <a:chExt cx="6059943" cy="240579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87767" y="0"/>
              <a:ext cx="6059943" cy="240579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217081" y="986252"/>
              <a:ext cx="5208477" cy="988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1.</a:t>
              </a:r>
              <a:r>
                <a:rPr lang="zh-CN" alt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第一时间大声呼叫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5530" y="3988190"/>
            <a:ext cx="3282682" cy="213321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97618" y="3132796"/>
            <a:ext cx="3205081" cy="3725204"/>
          </a:xfrm>
          <a:prstGeom prst="rect">
            <a:avLst/>
          </a:prstGeom>
        </p:spPr>
      </p:pic>
      <p:sp>
        <p:nvSpPr>
          <p:cNvPr id="4" name="对话气泡: 椭圆形 3"/>
          <p:cNvSpPr/>
          <p:nvPr/>
        </p:nvSpPr>
        <p:spPr>
          <a:xfrm>
            <a:off x="8879608" y="2776518"/>
            <a:ext cx="2266076" cy="1518271"/>
          </a:xfrm>
          <a:prstGeom prst="wedgeEllipseCallout">
            <a:avLst/>
          </a:prstGeom>
          <a:solidFill>
            <a:srgbClr val="014F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701015" y="3081926"/>
            <a:ext cx="2444669" cy="662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304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有人落水啦</a:t>
            </a:r>
          </a:p>
        </p:txBody>
      </p:sp>
    </p:spTree>
  </p:cSld>
  <p:clrMapOvr>
    <a:masterClrMapping/>
  </p:clrMapOvr>
  <p:transition spd="slow" advTm="5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47636" y="1942235"/>
            <a:ext cx="8235950" cy="505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3060967" y="-26638"/>
            <a:ext cx="6059943" cy="2405798"/>
            <a:chOff x="1587767" y="0"/>
            <a:chExt cx="6059943" cy="240579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87767" y="0"/>
              <a:ext cx="6059943" cy="240579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2217081" y="986252"/>
              <a:ext cx="5208477" cy="988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4400" b="1" dirty="0">
                  <a:solidFill>
                    <a:schemeClr val="bg1"/>
                  </a:solidFill>
                  <a:cs typeface="+mn-ea"/>
                  <a:sym typeface="+mn-lt"/>
                </a:rPr>
                <a:t>2.</a:t>
              </a:r>
              <a:r>
                <a:rPr lang="zh-CN" alt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高年级同学还可以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6090938" y="3050231"/>
            <a:ext cx="3390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cs typeface="+mn-ea"/>
                <a:sym typeface="+mn-lt"/>
              </a:rPr>
              <a:t>高年级同学和在有条件的情况下，除了呼叫大人，还可以这样做：</a:t>
            </a:r>
          </a:p>
        </p:txBody>
      </p:sp>
    </p:spTree>
  </p:cSld>
  <p:clrMapOvr>
    <a:masterClrMapping/>
  </p:clrMapOvr>
  <p:transition spd="slow" advTm="55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1265">
            <a:off x="4695789" y="1107683"/>
            <a:ext cx="7103101" cy="5014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8135" name="矩形 1"/>
          <p:cNvSpPr>
            <a:spLocks noChangeArrowheads="1"/>
          </p:cNvSpPr>
          <p:nvPr/>
        </p:nvSpPr>
        <p:spPr bwMode="auto">
          <a:xfrm>
            <a:off x="763589" y="2686050"/>
            <a:ext cx="37861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04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寻找竹竿、树枝等，俯身趴下来，慢慢将溺水者拉上岸。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Tm="55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6865">
            <a:off x="155408" y="564634"/>
            <a:ext cx="8594892" cy="73093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39908" y="1107956"/>
            <a:ext cx="182614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cs typeface="+mn-ea"/>
                <a:sym typeface="+mn-lt"/>
              </a:rPr>
              <a:t>05</a:t>
            </a:r>
            <a:endParaRPr lang="zh-CN" altLang="en-US" sz="115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699849" y="2802295"/>
            <a:ext cx="48013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6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如何正确自救</a:t>
            </a:r>
            <a:endParaRPr lang="zh-CN" altLang="en-US" sz="6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630" y="990600"/>
            <a:ext cx="3276419" cy="6108700"/>
          </a:xfrm>
          <a:prstGeom prst="rect">
            <a:avLst/>
          </a:prstGeom>
        </p:spPr>
      </p:pic>
    </p:spTree>
  </p:cSld>
  <p:clrMapOvr>
    <a:masterClrMapping/>
  </p:clrMapOvr>
  <p:transition spd="slow" advTm="55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1"/>
          <p:cNvSpPr>
            <a:spLocks noChangeArrowheads="1"/>
          </p:cNvSpPr>
          <p:nvPr/>
        </p:nvSpPr>
        <p:spPr bwMode="auto">
          <a:xfrm>
            <a:off x="5117307" y="2739170"/>
            <a:ext cx="6624637" cy="113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048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lang="zh-CN" altLang="en-US" sz="2400" b="1" dirty="0">
                <a:latin typeface="+mn-lt"/>
                <a:ea typeface="+mn-ea"/>
                <a:cs typeface="+mn-ea"/>
                <a:sym typeface="+mn-lt"/>
              </a:rPr>
              <a:t>不慎落入水中，千万不要惊慌，要采取正确的措施自救，以便争取获救的机会。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035567" y="-21093"/>
            <a:ext cx="6059943" cy="2405798"/>
            <a:chOff x="1562367" y="5545"/>
            <a:chExt cx="6059943" cy="240579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562367" y="5545"/>
              <a:ext cx="6059943" cy="2405798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2686981" y="927538"/>
              <a:ext cx="3570208" cy="9883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4400" b="1" dirty="0">
                  <a:solidFill>
                    <a:schemeClr val="bg1"/>
                  </a:solidFill>
                  <a:cs typeface="+mn-ea"/>
                  <a:sym typeface="+mn-lt"/>
                </a:rPr>
                <a:t>千万不要惊慌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5530" y="2811240"/>
            <a:ext cx="5093826" cy="3310161"/>
          </a:xfrm>
          <a:prstGeom prst="rect">
            <a:avLst/>
          </a:prstGeom>
        </p:spPr>
      </p:pic>
    </p:spTree>
  </p:cSld>
  <p:clrMapOvr>
    <a:masterClrMapping/>
  </p:clrMapOvr>
  <p:transition spd="slow" advTm="550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265">
            <a:off x="446003" y="1777310"/>
            <a:ext cx="6565864" cy="4037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2227" name="TextBox 2"/>
          <p:cNvSpPr>
            <a:spLocks noChangeArrowheads="1"/>
          </p:cNvSpPr>
          <p:nvPr/>
        </p:nvSpPr>
        <p:spPr bwMode="auto">
          <a:xfrm>
            <a:off x="7743825" y="2344738"/>
            <a:ext cx="40925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如果你不习水性，应迅速把头向后仰，口向上，尽量使口鼻露出水面，不能将手上举或挣扎，以免使身体下沉。</a:t>
            </a:r>
          </a:p>
        </p:txBody>
      </p:sp>
    </p:spTree>
  </p:cSld>
  <p:clrMapOvr>
    <a:masterClrMapping/>
  </p:clrMapOvr>
  <p:transition spd="slow" advTm="55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8553">
            <a:off x="5543410" y="1329519"/>
            <a:ext cx="5737095" cy="4591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3251" name="TextBox 2"/>
          <p:cNvSpPr>
            <a:spLocks noChangeArrowheads="1"/>
          </p:cNvSpPr>
          <p:nvPr/>
        </p:nvSpPr>
        <p:spPr bwMode="auto">
          <a:xfrm>
            <a:off x="920750" y="2300288"/>
            <a:ext cx="39814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及时甩掉鞋子和口袋里的重物，但不要脱掉衣服，因为它会产生一定的浮力，对你有很大帮助。</a:t>
            </a:r>
          </a:p>
        </p:txBody>
      </p:sp>
    </p:spTree>
  </p:cSld>
  <p:clrMapOvr>
    <a:masterClrMapping/>
  </p:clrMapOvr>
  <p:transition spd="slow" advTm="55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503728"/>
            <a:ext cx="12192000" cy="1477178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2834855" y="-330747"/>
            <a:ext cx="6059943" cy="2405798"/>
            <a:chOff x="3060967" y="0"/>
            <a:chExt cx="6059943" cy="2405798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60967" y="0"/>
              <a:ext cx="6059943" cy="2405798"/>
            </a:xfrm>
            <a:prstGeom prst="rect">
              <a:avLst/>
            </a:prstGeom>
          </p:spPr>
        </p:pic>
        <p:sp>
          <p:nvSpPr>
            <p:cNvPr id="31" name="矩形 30"/>
            <p:cNvSpPr/>
            <p:nvPr/>
          </p:nvSpPr>
          <p:spPr>
            <a:xfrm>
              <a:off x="5229163" y="1025959"/>
              <a:ext cx="17235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b="1" spc="600">
                  <a:solidFill>
                    <a:schemeClr val="bg1"/>
                  </a:solidFill>
                  <a:cs typeface="+mn-ea"/>
                  <a:sym typeface="+mn-lt"/>
                </a:rPr>
                <a:t>目录</a:t>
              </a:r>
              <a:endParaRPr lang="zh-CN" altLang="en-US" sz="5400" spc="600"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627790" y="2339723"/>
            <a:ext cx="4465935" cy="733425"/>
            <a:chOff x="1302963" y="2752840"/>
            <a:chExt cx="4465935" cy="733425"/>
          </a:xfrm>
        </p:grpSpPr>
        <p:sp>
          <p:nvSpPr>
            <p:cNvPr id="32" name="矩形: 圆角 31"/>
            <p:cNvSpPr/>
            <p:nvPr/>
          </p:nvSpPr>
          <p:spPr>
            <a:xfrm>
              <a:off x="2451100" y="2819400"/>
              <a:ext cx="3317798" cy="600307"/>
            </a:xfrm>
            <a:prstGeom prst="roundRect">
              <a:avLst/>
            </a:prstGeom>
            <a:solidFill>
              <a:srgbClr val="014F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692400" y="2895025"/>
              <a:ext cx="2755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>
                  <a:solidFill>
                    <a:schemeClr val="bg1"/>
                  </a:solidFill>
                  <a:cs typeface="+mn-ea"/>
                  <a:sym typeface="+mn-lt"/>
                </a:rPr>
                <a:t>远离野外危险水域</a:t>
              </a:r>
            </a:p>
          </p:txBody>
        </p:sp>
        <p:sp>
          <p:nvSpPr>
            <p:cNvPr id="34" name="椭圆 33"/>
            <p:cNvSpPr/>
            <p:nvPr/>
          </p:nvSpPr>
          <p:spPr>
            <a:xfrm>
              <a:off x="1302963" y="2752840"/>
              <a:ext cx="733425" cy="733425"/>
            </a:xfrm>
            <a:prstGeom prst="ellipse">
              <a:avLst/>
            </a:prstGeom>
            <a:solidFill>
              <a:srgbClr val="014F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399282" y="2895025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400" b="1"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627790" y="3127386"/>
            <a:ext cx="4465935" cy="733425"/>
            <a:chOff x="1302963" y="2752840"/>
            <a:chExt cx="4465935" cy="733425"/>
          </a:xfrm>
        </p:grpSpPr>
        <p:sp>
          <p:nvSpPr>
            <p:cNvPr id="43" name="矩形: 圆角 42"/>
            <p:cNvSpPr/>
            <p:nvPr/>
          </p:nvSpPr>
          <p:spPr>
            <a:xfrm>
              <a:off x="2451100" y="2819400"/>
              <a:ext cx="3317798" cy="600307"/>
            </a:xfrm>
            <a:prstGeom prst="roundRect">
              <a:avLst/>
            </a:prstGeom>
            <a:solidFill>
              <a:srgbClr val="014F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692400" y="2895025"/>
              <a:ext cx="2755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>
                  <a:solidFill>
                    <a:schemeClr val="bg1"/>
                  </a:solidFill>
                  <a:cs typeface="+mn-ea"/>
                  <a:sym typeface="+mn-lt"/>
                </a:rPr>
                <a:t>游泳的注意事项</a:t>
              </a:r>
            </a:p>
          </p:txBody>
        </p:sp>
        <p:sp>
          <p:nvSpPr>
            <p:cNvPr id="45" name="椭圆 44"/>
            <p:cNvSpPr/>
            <p:nvPr/>
          </p:nvSpPr>
          <p:spPr>
            <a:xfrm>
              <a:off x="1302963" y="2752840"/>
              <a:ext cx="733425" cy="733425"/>
            </a:xfrm>
            <a:prstGeom prst="ellipse">
              <a:avLst/>
            </a:prstGeom>
            <a:solidFill>
              <a:srgbClr val="014F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399282" y="2895025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400" b="1"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627790" y="3900334"/>
            <a:ext cx="4593479" cy="733425"/>
            <a:chOff x="1302963" y="2752840"/>
            <a:chExt cx="4593479" cy="733425"/>
          </a:xfrm>
        </p:grpSpPr>
        <p:sp>
          <p:nvSpPr>
            <p:cNvPr id="48" name="矩形: 圆角 47"/>
            <p:cNvSpPr/>
            <p:nvPr/>
          </p:nvSpPr>
          <p:spPr>
            <a:xfrm>
              <a:off x="2451100" y="2819400"/>
              <a:ext cx="3317798" cy="600307"/>
            </a:xfrm>
            <a:prstGeom prst="roundRect">
              <a:avLst/>
            </a:prstGeom>
            <a:solidFill>
              <a:srgbClr val="014F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2540000" y="2895025"/>
              <a:ext cx="33564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>
                  <a:solidFill>
                    <a:schemeClr val="bg1"/>
                  </a:solidFill>
                  <a:cs typeface="+mn-ea"/>
                  <a:sym typeface="+mn-lt"/>
                </a:rPr>
                <a:t>同伴落水不要错误施救</a:t>
              </a:r>
            </a:p>
          </p:txBody>
        </p:sp>
        <p:sp>
          <p:nvSpPr>
            <p:cNvPr id="50" name="椭圆 49"/>
            <p:cNvSpPr/>
            <p:nvPr/>
          </p:nvSpPr>
          <p:spPr>
            <a:xfrm>
              <a:off x="1302963" y="2752840"/>
              <a:ext cx="733425" cy="733425"/>
            </a:xfrm>
            <a:prstGeom prst="ellipse">
              <a:avLst/>
            </a:prstGeom>
            <a:solidFill>
              <a:srgbClr val="014F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399282" y="2895025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400" b="1"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627790" y="4723898"/>
            <a:ext cx="4834779" cy="733425"/>
            <a:chOff x="1302963" y="2752840"/>
            <a:chExt cx="4834779" cy="733425"/>
          </a:xfrm>
        </p:grpSpPr>
        <p:sp>
          <p:nvSpPr>
            <p:cNvPr id="53" name="矩形: 圆角 52"/>
            <p:cNvSpPr/>
            <p:nvPr/>
          </p:nvSpPr>
          <p:spPr>
            <a:xfrm>
              <a:off x="2451100" y="2819400"/>
              <a:ext cx="3317798" cy="600307"/>
            </a:xfrm>
            <a:prstGeom prst="roundRect">
              <a:avLst/>
            </a:prstGeom>
            <a:solidFill>
              <a:srgbClr val="014F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451100" y="2878868"/>
              <a:ext cx="36866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>
                  <a:solidFill>
                    <a:schemeClr val="bg1"/>
                  </a:solidFill>
                  <a:cs typeface="+mn-ea"/>
                  <a:sym typeface="+mn-lt"/>
                </a:rPr>
                <a:t>同伴落水，如何正确施救</a:t>
              </a:r>
            </a:p>
          </p:txBody>
        </p:sp>
        <p:sp>
          <p:nvSpPr>
            <p:cNvPr id="55" name="椭圆 54"/>
            <p:cNvSpPr/>
            <p:nvPr/>
          </p:nvSpPr>
          <p:spPr>
            <a:xfrm>
              <a:off x="1302963" y="2752840"/>
              <a:ext cx="733425" cy="733425"/>
            </a:xfrm>
            <a:prstGeom prst="ellipse">
              <a:avLst/>
            </a:prstGeom>
            <a:solidFill>
              <a:srgbClr val="014F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399282" y="2895025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400" b="1">
                <a:cs typeface="+mn-ea"/>
                <a:sym typeface="+mn-lt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402" y="1514475"/>
            <a:ext cx="3933388" cy="5648325"/>
          </a:xfrm>
          <a:prstGeom prst="rect">
            <a:avLst/>
          </a:prstGeom>
        </p:spPr>
      </p:pic>
      <p:grpSp>
        <p:nvGrpSpPr>
          <p:cNvPr id="58" name="组合 57"/>
          <p:cNvGrpSpPr/>
          <p:nvPr/>
        </p:nvGrpSpPr>
        <p:grpSpPr>
          <a:xfrm>
            <a:off x="4603459" y="5516227"/>
            <a:ext cx="4834779" cy="733425"/>
            <a:chOff x="1302963" y="2752840"/>
            <a:chExt cx="4834779" cy="733425"/>
          </a:xfrm>
        </p:grpSpPr>
        <p:sp>
          <p:nvSpPr>
            <p:cNvPr id="59" name="矩形: 圆角 58"/>
            <p:cNvSpPr/>
            <p:nvPr/>
          </p:nvSpPr>
          <p:spPr>
            <a:xfrm>
              <a:off x="2451100" y="2819400"/>
              <a:ext cx="3317798" cy="600307"/>
            </a:xfrm>
            <a:prstGeom prst="roundRect">
              <a:avLst/>
            </a:prstGeom>
            <a:solidFill>
              <a:srgbClr val="014FA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451100" y="2878868"/>
              <a:ext cx="36866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200">
                  <a:solidFill>
                    <a:schemeClr val="bg1"/>
                  </a:solidFill>
                  <a:cs typeface="+mn-ea"/>
                  <a:sym typeface="+mn-lt"/>
                </a:rPr>
                <a:t>不慎落水，如何自救</a:t>
              </a:r>
            </a:p>
          </p:txBody>
        </p:sp>
        <p:sp>
          <p:nvSpPr>
            <p:cNvPr id="61" name="椭圆 60"/>
            <p:cNvSpPr/>
            <p:nvPr/>
          </p:nvSpPr>
          <p:spPr>
            <a:xfrm>
              <a:off x="1302963" y="2752840"/>
              <a:ext cx="733425" cy="733425"/>
            </a:xfrm>
            <a:prstGeom prst="ellipse">
              <a:avLst/>
            </a:prstGeom>
            <a:solidFill>
              <a:srgbClr val="014F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1399282" y="2895025"/>
              <a:ext cx="5277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400" b="1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 advTm="550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85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070100"/>
            <a:ext cx="9969273" cy="45868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905783" y="1278618"/>
            <a:ext cx="3894331" cy="5579382"/>
          </a:xfrm>
          <a:prstGeom prst="rect">
            <a:avLst/>
          </a:prstGeom>
          <a:solidFill>
            <a:srgbClr val="014FA1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388" name="Text Box 3"/>
          <p:cNvSpPr>
            <a:spLocks noChangeArrowheads="1"/>
          </p:cNvSpPr>
          <p:nvPr/>
        </p:nvSpPr>
        <p:spPr bwMode="auto">
          <a:xfrm>
            <a:off x="8326211" y="1721757"/>
            <a:ext cx="32861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天气渐热，小学生溺水事件不断！</a:t>
            </a:r>
          </a:p>
        </p:txBody>
      </p:sp>
    </p:spTree>
  </p:cSld>
  <p:clrMapOvr>
    <a:masterClrMapping/>
  </p:clrMapOvr>
  <p:transition spd="slow" advTm="55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675" y="927100"/>
            <a:ext cx="8388325" cy="5930900"/>
          </a:xfrm>
          <a:prstGeom prst="rect">
            <a:avLst/>
          </a:prstGeom>
        </p:spPr>
      </p:pic>
      <p:sp>
        <p:nvSpPr>
          <p:cNvPr id="17411" name="Text Box 3"/>
          <p:cNvSpPr>
            <a:spLocks noChangeArrowheads="1"/>
          </p:cNvSpPr>
          <p:nvPr/>
        </p:nvSpPr>
        <p:spPr bwMode="auto">
          <a:xfrm>
            <a:off x="5137151" y="1241425"/>
            <a:ext cx="650081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endParaRPr lang="zh-CN" altLang="en-US" sz="36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同学们，请说说你身边的哪些地方容易发生溺水？</a:t>
            </a:r>
            <a:endParaRPr lang="zh-CN" altLang="en-US" sz="36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115" y="580101"/>
            <a:ext cx="4191000" cy="6493293"/>
          </a:xfrm>
          <a:prstGeom prst="rect">
            <a:avLst/>
          </a:prstGeom>
        </p:spPr>
      </p:pic>
    </p:spTree>
  </p:cSld>
  <p:clrMapOvr>
    <a:masterClrMapping/>
  </p:clrMapOvr>
  <p:transition spd="slow" advTm="55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6865">
            <a:off x="155408" y="564634"/>
            <a:ext cx="8594892" cy="73093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139908" y="1107956"/>
            <a:ext cx="182614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115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776049" y="2709505"/>
            <a:ext cx="469872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远离野外危险水域</a:t>
            </a:r>
            <a:endParaRPr lang="zh-CN" altLang="en-US" sz="4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8630" y="990600"/>
            <a:ext cx="3276419" cy="6108700"/>
          </a:xfrm>
          <a:prstGeom prst="rect">
            <a:avLst/>
          </a:prstGeom>
        </p:spPr>
      </p:pic>
    </p:spTree>
  </p:cSld>
  <p:clrMapOvr>
    <a:masterClrMapping/>
  </p:clrMapOvr>
  <p:transition spd="slow" advTm="55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3675" y="927100"/>
            <a:ext cx="8388325" cy="5930900"/>
          </a:xfrm>
          <a:prstGeom prst="rect">
            <a:avLst/>
          </a:prstGeom>
        </p:spPr>
      </p:pic>
      <p:sp>
        <p:nvSpPr>
          <p:cNvPr id="19459" name="矩形 2"/>
          <p:cNvSpPr>
            <a:spLocks noChangeArrowheads="1"/>
          </p:cNvSpPr>
          <p:nvPr/>
        </p:nvSpPr>
        <p:spPr bwMode="auto">
          <a:xfrm>
            <a:off x="5576889" y="1768892"/>
            <a:ext cx="6145211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一般发生溺水的地点在：水库、水坑、河流、溪边，游泳池</a:t>
            </a:r>
            <a:r>
              <a:rPr lang="en-US" altLang="zh-CN" sz="32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……</a:t>
            </a:r>
            <a:endParaRPr lang="zh-CN" altLang="en-US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zh-CN" altLang="en-US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\</a:t>
            </a:r>
            <a:endParaRPr lang="zh-CN" altLang="en-US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115" y="580101"/>
            <a:ext cx="4191000" cy="6493293"/>
          </a:xfrm>
          <a:prstGeom prst="rect">
            <a:avLst/>
          </a:prstGeom>
        </p:spPr>
      </p:pic>
    </p:spTree>
  </p:cSld>
  <p:clrMapOvr>
    <a:masterClrMapping/>
  </p:clrMapOvr>
  <p:transition spd="slow" advTm="55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790" y="3100526"/>
            <a:ext cx="5604257" cy="30005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6" name="组合 5"/>
          <p:cNvGrpSpPr/>
          <p:nvPr/>
        </p:nvGrpSpPr>
        <p:grpSpPr>
          <a:xfrm>
            <a:off x="3060967" y="0"/>
            <a:ext cx="6059943" cy="2405798"/>
            <a:chOff x="3060967" y="0"/>
            <a:chExt cx="6059943" cy="240579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60967" y="0"/>
              <a:ext cx="6059943" cy="2405798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5306108" y="1088598"/>
              <a:ext cx="17235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b="1" spc="600">
                  <a:solidFill>
                    <a:schemeClr val="bg1"/>
                  </a:solidFill>
                  <a:cs typeface="+mn-ea"/>
                  <a:sym typeface="+mn-lt"/>
                </a:rPr>
                <a:t>水库</a:t>
              </a:r>
              <a:endParaRPr lang="zh-CN" altLang="en-US" sz="5400" spc="600"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047" y="4383396"/>
            <a:ext cx="5243953" cy="2639379"/>
          </a:xfrm>
          <a:prstGeom prst="rect">
            <a:avLst/>
          </a:prstGeom>
        </p:spPr>
      </p:pic>
    </p:spTree>
  </p:cSld>
  <p:clrMapOvr>
    <a:masterClrMapping/>
  </p:clrMapOvr>
  <p:transition spd="slow" advTm="55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499" y="2959099"/>
            <a:ext cx="4825992" cy="2889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1509" name="Rectangle 1"/>
          <p:cNvSpPr>
            <a:spLocks noChangeArrowheads="1"/>
          </p:cNvSpPr>
          <p:nvPr/>
        </p:nvSpPr>
        <p:spPr bwMode="auto">
          <a:xfrm>
            <a:off x="6090938" y="3380096"/>
            <a:ext cx="24765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+mn-lt"/>
                <a:ea typeface="+mn-ea"/>
                <a:cs typeface="+mn-ea"/>
                <a:sym typeface="+mn-lt"/>
              </a:rPr>
              <a:t>水库水深，</a:t>
            </a:r>
            <a:endParaRPr lang="en-US" altLang="zh-CN" sz="2800" b="1">
              <a:latin typeface="+mn-lt"/>
              <a:ea typeface="+mn-ea"/>
              <a:cs typeface="+mn-ea"/>
              <a:sym typeface="+mn-lt"/>
            </a:endParaRPr>
          </a:p>
          <a:p>
            <a:r>
              <a:rPr lang="zh-CN" altLang="en-US" sz="2800" b="1">
                <a:latin typeface="+mn-lt"/>
                <a:ea typeface="+mn-ea"/>
                <a:cs typeface="+mn-ea"/>
                <a:sym typeface="+mn-lt"/>
              </a:rPr>
              <a:t>经常发生儿童溺水事件！</a:t>
            </a:r>
            <a:endParaRPr lang="zh-CN" altLang="en-US" sz="280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060967" y="0"/>
            <a:ext cx="6059943" cy="2405798"/>
            <a:chOff x="3060967" y="0"/>
            <a:chExt cx="6059943" cy="240579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060967" y="0"/>
              <a:ext cx="6059943" cy="2405798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064808" y="974298"/>
              <a:ext cx="172354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5400" b="1" spc="600">
                  <a:solidFill>
                    <a:schemeClr val="bg1"/>
                  </a:solidFill>
                  <a:cs typeface="+mn-ea"/>
                  <a:sym typeface="+mn-lt"/>
                </a:rPr>
                <a:t>水库</a:t>
              </a:r>
              <a:endParaRPr lang="zh-CN" altLang="en-US" sz="5400" spc="600">
                <a:cs typeface="+mn-ea"/>
                <a:sym typeface="+mn-l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8534" y="3222757"/>
            <a:ext cx="4093466" cy="3635243"/>
          </a:xfrm>
          <a:prstGeom prst="rect">
            <a:avLst/>
          </a:prstGeom>
        </p:spPr>
      </p:pic>
    </p:spTree>
  </p:cSld>
  <p:clrMapOvr>
    <a:masterClrMapping/>
  </p:clrMapOvr>
  <p:transition spd="slow" advTm="5500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647</Words>
  <Application>Microsoft Office PowerPoint</Application>
  <PresentationFormat>宽屏</PresentationFormat>
  <Paragraphs>104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0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Wingdings</vt:lpstr>
      <vt:lpstr>第一PPT模板网-WWW.1PPT.COM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4</cp:revision>
  <cp:lastPrinted>2021-10-16T15:15:23Z</cp:lastPrinted>
  <dcterms:created xsi:type="dcterms:W3CDTF">2021-10-16T15:15:23Z</dcterms:created>
  <dcterms:modified xsi:type="dcterms:W3CDTF">2023-04-05T07:32:35Z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