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notesMasterIdLst>
    <p:notesMasterId r:id="rId31"/>
  </p:notesMasterIdLst>
  <p:sldIdLst>
    <p:sldId id="271" r:id="rId3"/>
    <p:sldId id="257" r:id="rId4"/>
    <p:sldId id="272" r:id="rId5"/>
    <p:sldId id="259" r:id="rId6"/>
    <p:sldId id="273" r:id="rId7"/>
    <p:sldId id="275" r:id="rId8"/>
    <p:sldId id="274" r:id="rId9"/>
    <p:sldId id="277" r:id="rId10"/>
    <p:sldId id="276" r:id="rId11"/>
    <p:sldId id="278" r:id="rId12"/>
    <p:sldId id="279" r:id="rId13"/>
    <p:sldId id="280" r:id="rId14"/>
    <p:sldId id="281" r:id="rId15"/>
    <p:sldId id="282" r:id="rId16"/>
    <p:sldId id="283" r:id="rId17"/>
    <p:sldId id="284" r:id="rId18"/>
    <p:sldId id="285" r:id="rId19"/>
    <p:sldId id="286" r:id="rId20"/>
    <p:sldId id="287" r:id="rId21"/>
    <p:sldId id="288" r:id="rId22"/>
    <p:sldId id="290" r:id="rId23"/>
    <p:sldId id="289" r:id="rId24"/>
    <p:sldId id="291" r:id="rId25"/>
    <p:sldId id="292" r:id="rId26"/>
    <p:sldId id="293" r:id="rId27"/>
    <p:sldId id="294" r:id="rId28"/>
    <p:sldId id="295" r:id="rId29"/>
    <p:sldId id="296" r:id="rId30"/>
  </p:sldIdLst>
  <p:sldSz cx="12192000" cy="6858000"/>
  <p:notesSz cx="6858000" cy="9144000"/>
  <p:custDataLst>
    <p:tags r:id="rId32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="" xmlns:p1710="http://schemas.microsoft.com/office/powerpoint/2017/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24" autoAdjust="0"/>
    <p:restoredTop sz="96314" autoAdjust="0"/>
  </p:normalViewPr>
  <p:slideViewPr>
    <p:cSldViewPr snapToGrid="0">
      <p:cViewPr varScale="1">
        <p:scale>
          <a:sx n="108" d="100"/>
          <a:sy n="108" d="100"/>
        </p:scale>
        <p:origin x="75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gs" Target="tags/tag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Relationship Id="rId8" Type="http://schemas.openxmlformats.org/officeDocument/2006/relationships/slide" Target="slides/slide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32D942-948E-4035-A506-94CAA1028210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0DD9D3-6B4E-42CC-92B4-7D044E70A1E7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5668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45575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202239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349787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958333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995068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https://www.ypppt.com/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556797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530952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7071616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043579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6358644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60889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14696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4799954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7247563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4327277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5265857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2736256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079446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902680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27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842680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685800" y="1143000"/>
            <a:ext cx="54864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zh-CN" altLang="en-US" dirty="0" smtClean="0"/>
              <a:t>模板来自于 优品</a:t>
            </a:r>
            <a:r>
              <a:rPr lang="en-US" altLang="zh-CN" dirty="0" smtClean="0"/>
              <a:t>PPT</a:t>
            </a:r>
            <a:r>
              <a:rPr lang="zh-CN" altLang="en-US" dirty="0" smtClean="0"/>
              <a:t> </a:t>
            </a:r>
            <a:r>
              <a:rPr lang="en-US" altLang="zh-CN" smtClean="0"/>
              <a:t>https://www.ypppt.com/</a:t>
            </a:r>
            <a:endParaRPr lang="zh-CN" altLang="en-US" dirty="0" smtClean="0"/>
          </a:p>
        </p:txBody>
      </p:sp>
      <p:sp>
        <p:nvSpPr>
          <p:cNvPr id="61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pitchFamily="34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5ED1824-6DB2-4029-B0DF-1D3CDCF11CDA}" type="slidenum">
              <a:rPr lang="zh-CN" altLang="en-US" smtClean="0">
                <a:solidFill>
                  <a:prstClr val="black"/>
                </a:solidFill>
                <a:latin typeface="Calibri" panose="020F0502020204030204" pitchFamily="34" charset="0"/>
                <a:ea typeface="宋体" panose="02010600030101010101" pitchFamily="2" charset="-122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28</a:t>
            </a:fld>
            <a:endParaRPr lang="zh-CN" altLang="en-US" smtClean="0">
              <a:solidFill>
                <a:prstClr val="black"/>
              </a:solidFill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802464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25605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033425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96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95912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257636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39010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0DD9D3-6B4E-42CC-92B4-7D044E70A1E7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2784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8916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24189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65144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4729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40091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404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507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474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172542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5786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27623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 cstate="email">
              <a:alphaModFix amt="28000"/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file:///D:\qq&#25991;&#20214;\712321467\Image\C2C\Image2\%7b75232B38-A165-1FB7-499C-2E1C792CACB5%7d.png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4239A-91F2-41E0-AED2-56505748392E}" type="datetimeFigureOut">
              <a:rPr lang="zh-CN" altLang="en-US" smtClean="0"/>
              <a:t>2023/3/12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933AE5-656D-415A-82F9-E82469C4A9DC}" type="slidenum">
              <a:rPr lang="zh-CN" altLang="en-US" smtClean="0"/>
              <a:t>‹#›</a:t>
            </a:fld>
            <a:endParaRPr lang="zh-CN" altLang="en-US"/>
          </a:p>
        </p:txBody>
      </p:sp>
      <p:pic>
        <p:nvPicPr>
          <p:cNvPr id="7" name="图片 1073743875" descr="学科网 zxxk.com"/>
          <p:cNvPicPr>
            <a:picLocks noChangeAspect="1"/>
          </p:cNvPicPr>
          <p:nvPr/>
        </p:nvPicPr>
        <p:blipFill>
          <a:blip r:link="rId13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E5758D-A3C3-4E88-8AC0-22500507BD7E}" type="datetimeFigureOut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2023/3/12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4E786F-588D-4932-A7B2-AE3451FA4ACA}" type="slidenum">
              <a:rPr lang="zh-CN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CN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35231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3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33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34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35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3.png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8.png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36.png"/><Relationship Id="rId4" Type="http://schemas.openxmlformats.org/officeDocument/2006/relationships/image" Target="../media/image4.png"/><Relationship Id="rId9" Type="http://schemas.openxmlformats.org/officeDocument/2006/relationships/image" Target="../media/image16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37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39.pn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png"/><Relationship Id="rId9" Type="http://schemas.openxmlformats.org/officeDocument/2006/relationships/image" Target="../media/image15.png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pppt.com/jiaocheng/" TargetMode="External"/><Relationship Id="rId3" Type="http://schemas.openxmlformats.org/officeDocument/2006/relationships/hyperlink" Target="https://www.ypppt.com/moban/" TargetMode="External"/><Relationship Id="rId7" Type="http://schemas.openxmlformats.org/officeDocument/2006/relationships/hyperlink" Target="http://www.ypppt.com/sucai/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Relationship Id="rId6" Type="http://schemas.openxmlformats.org/officeDocument/2006/relationships/hyperlink" Target="https://www.ypppt.com/tubiao/" TargetMode="External"/><Relationship Id="rId11" Type="http://schemas.openxmlformats.org/officeDocument/2006/relationships/hyperlink" Target="https://www.ypppt.com/kejian/" TargetMode="External"/><Relationship Id="rId5" Type="http://schemas.openxmlformats.org/officeDocument/2006/relationships/hyperlink" Target="https://www.ypppt.com/beijing/" TargetMode="External"/><Relationship Id="rId10" Type="http://schemas.openxmlformats.org/officeDocument/2006/relationships/hyperlink" Target="http://www.ypppt.com/gushi/" TargetMode="External"/><Relationship Id="rId4" Type="http://schemas.openxmlformats.org/officeDocument/2006/relationships/hyperlink" Target="https://www.ypppt.com/jieri/" TargetMode="External"/><Relationship Id="rId9" Type="http://schemas.openxmlformats.org/officeDocument/2006/relationships/hyperlink" Target="http://www.ypppt.com/ziti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openxmlformats.org/officeDocument/2006/relationships/image" Target="../media/image15.png"/><Relationship Id="rId12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11" Type="http://schemas.openxmlformats.org/officeDocument/2006/relationships/image" Target="../media/image8.png"/><Relationship Id="rId5" Type="http://schemas.openxmlformats.org/officeDocument/2006/relationships/image" Target="../media/image4.png"/><Relationship Id="rId10" Type="http://schemas.openxmlformats.org/officeDocument/2006/relationships/image" Target="../media/image7.png"/><Relationship Id="rId4" Type="http://schemas.openxmlformats.org/officeDocument/2006/relationships/image" Target="../media/image3.png"/><Relationship Id="rId9" Type="http://schemas.openxmlformats.org/officeDocument/2006/relationships/image" Target="../media/image6.png"/><Relationship Id="rId14" Type="http://schemas.openxmlformats.org/officeDocument/2006/relationships/image" Target="../media/image1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jpeg"/><Relationship Id="rId13" Type="http://schemas.openxmlformats.org/officeDocument/2006/relationships/image" Target="../media/image24.png"/><Relationship Id="rId3" Type="http://schemas.openxmlformats.org/officeDocument/2006/relationships/image" Target="../media/image19.png"/><Relationship Id="rId7" Type="http://schemas.openxmlformats.org/officeDocument/2006/relationships/image" Target="../media/image2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5.png"/><Relationship Id="rId5" Type="http://schemas.openxmlformats.org/officeDocument/2006/relationships/image" Target="../media/image3.png"/><Relationship Id="rId10" Type="http://schemas.openxmlformats.org/officeDocument/2006/relationships/image" Target="../media/image14.png"/><Relationship Id="rId4" Type="http://schemas.openxmlformats.org/officeDocument/2006/relationships/image" Target="../media/image20.png"/><Relationship Id="rId9" Type="http://schemas.openxmlformats.org/officeDocument/2006/relationships/image" Target="../media/image2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11" Type="http://schemas.openxmlformats.org/officeDocument/2006/relationships/image" Target="../media/image16.png"/><Relationship Id="rId5" Type="http://schemas.openxmlformats.org/officeDocument/2006/relationships/image" Target="../media/image4.png"/><Relationship Id="rId10" Type="http://schemas.openxmlformats.org/officeDocument/2006/relationships/image" Target="../media/image15.png"/><Relationship Id="rId4" Type="http://schemas.openxmlformats.org/officeDocument/2006/relationships/image" Target="../media/image3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7.png"/><Relationship Id="rId12" Type="http://schemas.openxmlformats.org/officeDocument/2006/relationships/image" Target="../media/image1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8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openxmlformats.org/officeDocument/2006/relationships/image" Target="../media/image3.png"/><Relationship Id="rId9" Type="http://schemas.openxmlformats.org/officeDocument/2006/relationships/image" Target="../media/image17.png"/><Relationship Id="rId1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2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11" Type="http://schemas.openxmlformats.org/officeDocument/2006/relationships/image" Target="../media/image24.png"/><Relationship Id="rId5" Type="http://schemas.openxmlformats.org/officeDocument/2006/relationships/image" Target="../media/image21.png"/><Relationship Id="rId10" Type="http://schemas.openxmlformats.org/officeDocument/2006/relationships/image" Target="../media/image16.png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11" Type="http://schemas.openxmlformats.org/officeDocument/2006/relationships/image" Target="../media/image10.png"/><Relationship Id="rId5" Type="http://schemas.openxmlformats.org/officeDocument/2006/relationships/image" Target="../media/image3.png"/><Relationship Id="rId10" Type="http://schemas.openxmlformats.org/officeDocument/2006/relationships/image" Target="../media/image17.png"/><Relationship Id="rId4" Type="http://schemas.openxmlformats.org/officeDocument/2006/relationships/image" Target="../media/image14.png"/><Relationship Id="rId9" Type="http://schemas.openxmlformats.org/officeDocument/2006/relationships/image" Target="../media/image8.png"/><Relationship Id="rId1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3.png"/><Relationship Id="rId7" Type="http://schemas.openxmlformats.org/officeDocument/2006/relationships/image" Target="../media/image28.png"/><Relationship Id="rId12" Type="http://schemas.openxmlformats.org/officeDocument/2006/relationships/image" Target="../media/image2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9.png"/><Relationship Id="rId11" Type="http://schemas.openxmlformats.org/officeDocument/2006/relationships/image" Target="../media/image16.png"/><Relationship Id="rId5" Type="http://schemas.openxmlformats.org/officeDocument/2006/relationships/image" Target="../media/image21.png"/><Relationship Id="rId10" Type="http://schemas.openxmlformats.org/officeDocument/2006/relationships/image" Target="../media/image15.png"/><Relationship Id="rId4" Type="http://schemas.openxmlformats.org/officeDocument/2006/relationships/image" Target="../media/image4.png"/><Relationship Id="rId9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89780" y="3278038"/>
            <a:ext cx="12381780" cy="3640348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371" y="6142644"/>
            <a:ext cx="12193371" cy="714293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799" y="3465179"/>
            <a:ext cx="4416034" cy="3381252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8798" y="651567"/>
            <a:ext cx="121832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9600" b="1" dirty="0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台风来</a:t>
            </a:r>
            <a:r>
              <a:rPr lang="zh-CN" altLang="en-US" sz="96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袭</a:t>
            </a:r>
          </a:p>
        </p:txBody>
      </p:sp>
      <p:cxnSp>
        <p:nvCxnSpPr>
          <p:cNvPr id="89" name="直接连接符 88"/>
          <p:cNvCxnSpPr/>
          <p:nvPr/>
        </p:nvCxnSpPr>
        <p:spPr>
          <a:xfrm>
            <a:off x="1882775" y="3262760"/>
            <a:ext cx="279477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标题 1"/>
          <p:cNvSpPr>
            <a:spLocks noGrp="1"/>
          </p:cNvSpPr>
          <p:nvPr/>
        </p:nvSpPr>
        <p:spPr>
          <a:xfrm>
            <a:off x="3459064" y="2555704"/>
            <a:ext cx="5282668" cy="68021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sz="3600" b="1" dirty="0">
                <a:solidFill>
                  <a:srgbClr val="FFC000"/>
                </a:solidFill>
              </a:rPr>
              <a:t>防台风安全教育培训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7982" y="1582591"/>
            <a:ext cx="2213726" cy="20699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45721" y="4169605"/>
            <a:ext cx="1746278" cy="26883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799" y="4676181"/>
            <a:ext cx="1653144" cy="217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439042"/>
            <a:ext cx="3293098" cy="2124047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19683" y="2656936"/>
            <a:ext cx="1158848" cy="747456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300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advTm="300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41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4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10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7"/>
          <p:cNvSpPr txBox="1"/>
          <p:nvPr/>
        </p:nvSpPr>
        <p:spPr>
          <a:xfrm>
            <a:off x="1134834" y="440743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三、台风的危害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5265" y="5136869"/>
            <a:ext cx="1117980" cy="1721131"/>
          </a:xfrm>
          <a:prstGeom prst="rect">
            <a:avLst/>
          </a:prstGeom>
        </p:spPr>
      </p:pic>
      <p:sp>
        <p:nvSpPr>
          <p:cNvPr id="11" name="内容占位符 2"/>
          <p:cNvSpPr>
            <a:spLocks noGrp="1"/>
          </p:cNvSpPr>
          <p:nvPr/>
        </p:nvSpPr>
        <p:spPr>
          <a:xfrm>
            <a:off x="1205192" y="1984479"/>
            <a:ext cx="5592995" cy="1033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altLang="zh-CN" sz="20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</a:t>
            </a:r>
            <a:r>
              <a:rPr lang="zh-CN" altLang="en-US" sz="20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、台风：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是一个巨大的能量库，其风速都在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17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秒以上，甚至在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60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秒以上。据测，当风力达到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级时，垂直于风向平面上每平方米风压可达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230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公斤。 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5265" y="957792"/>
            <a:ext cx="3818628" cy="3303112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22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3" name="图片 22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7"/>
          <p:cNvSpPr txBox="1"/>
          <p:nvPr/>
        </p:nvSpPr>
        <p:spPr>
          <a:xfrm>
            <a:off x="1205192" y="429499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三、台风的危害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56326" y="5270732"/>
            <a:ext cx="1117980" cy="1721131"/>
          </a:xfrm>
          <a:prstGeom prst="rect">
            <a:avLst/>
          </a:prstGeom>
        </p:spPr>
      </p:pic>
      <p:sp>
        <p:nvSpPr>
          <p:cNvPr id="11" name="内容占位符 2"/>
          <p:cNvSpPr>
            <a:spLocks noGrp="1"/>
          </p:cNvSpPr>
          <p:nvPr/>
        </p:nvSpPr>
        <p:spPr>
          <a:xfrm>
            <a:off x="1205192" y="1799727"/>
            <a:ext cx="5592995" cy="1033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sz="20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</a:t>
            </a:r>
            <a:r>
              <a:rPr lang="zh-CN" altLang="en-US" sz="20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、暴雨：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台风是非常强的降雨系统。一次台风登陆，降雨中心一天之中可降下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100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－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300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毫米的大暴雨，甚至可达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500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－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800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毫米。</a:t>
            </a:r>
            <a:endParaRPr lang="en-US" altLang="zh-CN" sz="1800" dirty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台风暴雨造成的洪涝灾害，是最具危险性的灾害。台风暴雨强度大，洪水出现频率高，波及范围广，来势凶猛，破坏性极大。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89569" y="1442181"/>
            <a:ext cx="3854570" cy="385457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grpSp>
        <p:nvGrpSpPr>
          <p:cNvPr id="18" name="组合 17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19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0" name="图片 19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7"/>
          <p:cNvSpPr txBox="1"/>
          <p:nvPr/>
        </p:nvSpPr>
        <p:spPr>
          <a:xfrm>
            <a:off x="1018915" y="440743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三、台风的危害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sp>
        <p:nvSpPr>
          <p:cNvPr id="11" name="内容占位符 2"/>
          <p:cNvSpPr>
            <a:spLocks noGrp="1"/>
          </p:cNvSpPr>
          <p:nvPr/>
        </p:nvSpPr>
        <p:spPr>
          <a:xfrm>
            <a:off x="1018914" y="1777039"/>
            <a:ext cx="6262729" cy="1033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zh-CN" sz="20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</a:t>
            </a:r>
            <a:r>
              <a:rPr lang="zh-CN" altLang="en-US" sz="20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、风暴潮：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就是当台风移向陆地时，由于台风的强风和低气压的作用，使海水向海岸方向强力堆积，潮位猛涨，水浪排山倒海般向海岸压去。</a:t>
            </a:r>
            <a:endParaRPr lang="en-US" altLang="zh-CN" sz="180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强台风的风暴潮能使沿海水位上升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－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米。</a:t>
            </a:r>
            <a:endParaRPr lang="en-US" altLang="zh-CN" sz="180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风暴潮与天文大潮高潮位相遇，产生高频率的潮位，导致潮水漫溢，海堤溃决，冲毁房屋和各类建筑设施，淹没城镇和农田，造成大量人员伤亡和财产损失。</a:t>
            </a:r>
            <a:endParaRPr lang="en-US" altLang="zh-CN" sz="180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风暴潮还会造成海岸侵蚀，海水倒灌造成土地盐渍化等灾害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738386" y="621574"/>
            <a:ext cx="4859549" cy="485954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grpSp>
        <p:nvGrpSpPr>
          <p:cNvPr id="26" name="组合 25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27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8" name="图片 27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-189780" y="3278038"/>
            <a:ext cx="12381780" cy="3780897"/>
            <a:chOff x="-189780" y="3278038"/>
            <a:chExt cx="12381780" cy="378089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0" y="3278038"/>
              <a:ext cx="12381780" cy="364034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sp>
        <p:nvSpPr>
          <p:cNvPr id="46" name="文本框 45"/>
          <p:cNvSpPr txBox="1"/>
          <p:nvPr/>
        </p:nvSpPr>
        <p:spPr>
          <a:xfrm>
            <a:off x="1668477" y="1512602"/>
            <a:ext cx="84329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 dirty="0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台风预警信号</a:t>
            </a:r>
          </a:p>
        </p:txBody>
      </p:sp>
      <p:cxnSp>
        <p:nvCxnSpPr>
          <p:cNvPr id="89" name="直接连接符 88"/>
          <p:cNvCxnSpPr/>
          <p:nvPr/>
        </p:nvCxnSpPr>
        <p:spPr>
          <a:xfrm>
            <a:off x="1882775" y="3262760"/>
            <a:ext cx="279477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7982" y="1582591"/>
            <a:ext cx="2213726" cy="20699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2231" y="4350165"/>
            <a:ext cx="1746278" cy="26883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2868" y="4764985"/>
            <a:ext cx="1653144" cy="217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3743" y="18406"/>
            <a:ext cx="2774431" cy="1789507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635" y="2671493"/>
            <a:ext cx="1158848" cy="74745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93171" y="3612676"/>
            <a:ext cx="4437099" cy="339738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7"/>
          <p:cNvSpPr txBox="1"/>
          <p:nvPr/>
        </p:nvSpPr>
        <p:spPr>
          <a:xfrm>
            <a:off x="1018915" y="445954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四、台风预警信号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14" name="内容占位符 2"/>
          <p:cNvSpPr>
            <a:spLocks noGrp="1"/>
          </p:cNvSpPr>
          <p:nvPr/>
        </p:nvSpPr>
        <p:spPr>
          <a:xfrm>
            <a:off x="857855" y="1444047"/>
            <a:ext cx="7994621" cy="2845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n-US" altLang="zh-CN" sz="20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(1)</a:t>
            </a:r>
            <a:r>
              <a:rPr lang="zh-CN" altLang="en-US" sz="20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台风蓝色预警信号        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1800" b="1">
                <a:solidFill>
                  <a:srgbClr val="3165FB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蓝色警报：需注意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/>
            </a:r>
            <a:b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标准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: 24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小时内可能或者已经受热带气旋影响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,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沿海或者陆地平均风力达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级以上，或者阵风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8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级以上并可能持续。或指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24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小时内可能受热带低压影响，平均风力可达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级（风速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10.8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米／秒－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13.8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米／秒）以上，或阵风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7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级（风速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13.9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米／秒－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17.1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米／秒）以上；其物状是电线呼啸有声，行人迎风行走感觉不便。</a:t>
            </a:r>
          </a:p>
        </p:txBody>
      </p:sp>
      <p:sp>
        <p:nvSpPr>
          <p:cNvPr id="18" name="矩形 17"/>
          <p:cNvSpPr/>
          <p:nvPr/>
        </p:nvSpPr>
        <p:spPr>
          <a:xfrm>
            <a:off x="857855" y="3696878"/>
            <a:ext cx="9935052" cy="136652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</a:pPr>
            <a:r>
              <a:rPr lang="zh-CN" altLang="en-US" sz="2000" b="1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防御指南：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/>
            </a:r>
            <a:b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1.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政府及相关部门按照职责做好防台风准备工作；</a:t>
            </a:r>
            <a:b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2.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停止露天集体活动和高空等户外危险作业；</a:t>
            </a:r>
            <a:b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相关水域水上作业和过往船舶采取积极的应对措施，如回港避风或者绕道航行等；</a:t>
            </a:r>
            <a:b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加固门窗、围板、棚架、广告牌等易被风吹动的搭建物</a:t>
            </a:r>
            <a:r>
              <a:rPr lang="en-US" altLang="zh-CN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,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切断危险的室外电源。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627" r="-1294" b="-2548"/>
          <a:stretch>
            <a:fillRect/>
          </a:stretch>
        </p:blipFill>
        <p:spPr>
          <a:xfrm>
            <a:off x="9126747" y="1742536"/>
            <a:ext cx="2380891" cy="1949570"/>
          </a:xfrm>
          <a:prstGeom prst="rect">
            <a:avLst/>
          </a:prstGeom>
        </p:spPr>
      </p:pic>
      <p:grpSp>
        <p:nvGrpSpPr>
          <p:cNvPr id="19" name="组合 18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20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7"/>
          <p:cNvSpPr txBox="1"/>
          <p:nvPr/>
        </p:nvSpPr>
        <p:spPr>
          <a:xfrm>
            <a:off x="1018915" y="427971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四、台风预警信号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19" name="内容占位符 2"/>
          <p:cNvSpPr>
            <a:spLocks noGrp="1"/>
          </p:cNvSpPr>
          <p:nvPr/>
        </p:nvSpPr>
        <p:spPr>
          <a:xfrm>
            <a:off x="694003" y="1441496"/>
            <a:ext cx="7644735" cy="23743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sz="20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(2)</a:t>
            </a:r>
            <a:r>
              <a:rPr lang="zh-CN" altLang="en-US" sz="20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台风黄色预警信号  </a:t>
            </a:r>
          </a:p>
          <a:p>
            <a:pPr marL="0" indent="0">
              <a:buNone/>
            </a:pPr>
            <a:r>
              <a:rPr lang="zh-CN" altLang="en-US" sz="2000" b="1">
                <a:solidFill>
                  <a:srgbClr val="FFC000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黄色警报：需防御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/>
            </a:r>
            <a:b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标准：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24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小时内可能或者已经受热带气旋影响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,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沿海或者陆地平均风力达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8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级以上，或者阵风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10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级以上并可能持续。或指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24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小时内可能受热带风暴影响，平均风力可达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8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级（风速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17.2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米／秒－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20.7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米／秒）以上，或阵风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9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级（风速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20.8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米／秒－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24.4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米／秒）以上；此时小树枝可能折断、房瓦掀起，行人行走阻力很大。</a:t>
            </a:r>
            <a:b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endParaRPr lang="zh-CN" altLang="en-US" sz="180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94003" y="3663263"/>
            <a:ext cx="11859616" cy="138499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2000" b="1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防御指南：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/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1. 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做好防台风应急准备工作；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停止室内外大型集会和高空等户外危险作业；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相关水域水上作业和过往船舶采取积极的应对措施，加固港口设施，防止船舶走锚、搁浅和碰撞；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加固或者拆除易被风吹动的搭建物，人员切勿随意外出，确保老人小孩留在家中最安全的地方，危房人员及时转移。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869097" y="1567936"/>
            <a:ext cx="2628900" cy="2247900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26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7"/>
          <p:cNvSpPr txBox="1"/>
          <p:nvPr/>
        </p:nvSpPr>
        <p:spPr>
          <a:xfrm>
            <a:off x="1018915" y="444264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四、台风预警信号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14" name="内容占位符 2"/>
          <p:cNvSpPr>
            <a:spLocks noGrp="1"/>
          </p:cNvSpPr>
          <p:nvPr/>
        </p:nvSpPr>
        <p:spPr>
          <a:xfrm>
            <a:off x="694003" y="1233084"/>
            <a:ext cx="8329227" cy="2289175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buNone/>
            </a:pPr>
            <a:r>
              <a:rPr lang="en-US" altLang="zh-CN" sz="22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(3)</a:t>
            </a:r>
            <a:r>
              <a:rPr lang="zh-CN" altLang="en-US" sz="22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台风橙色预警信号     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2200" b="1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橙色警报：需躲避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/>
            </a:r>
            <a:b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标准：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小时内可能或者已经受热带气旋影响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,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沿海或者陆地平均风力达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10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级以上，或者阵风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级以上并可能持续。或指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小时内可能受强热带风暴影响，平均风力可达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10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级（风速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24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．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米／秒－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28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．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米／秒）以上，或阵风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11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级（风速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28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．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米／秒－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32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．</a:t>
            </a:r>
            <a:r>
              <a:rPr lang="en-US" altLang="zh-CN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</a:t>
            </a:r>
            <a:r>
              <a:rPr lang="zh-CN" altLang="en-US" sz="19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米／秒）以上；此时树木可被摧倒，出行危险性很大。</a:t>
            </a:r>
            <a:endParaRPr lang="zh-CN" altLang="en-US" sz="230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694003" y="3320052"/>
            <a:ext cx="10347808" cy="205594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zh-CN" altLang="en-US" sz="2000" b="1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防御指南：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/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做好防台风抢险应急工作；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停止室内外大型集会、停课、停业（除特殊行业外）；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相关水域水上作业和过往船舶应当回港避风，加固港口设施，防止船舶走锚、搁浅和碰撞；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加固或者拆除易被风吹动的搭建物</a:t>
            </a: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,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人员应当尽可能待在防风安全的地方，当台风中心经过时风力会减小或者静止一段时间，切记强风将会突然吹袭，应当继续留在安全处避风，危房人员及时转移；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相关地区应当注意防范强降水可能引发的山洪、地质灾害。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023230" y="1390758"/>
            <a:ext cx="2647950" cy="2228850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26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1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7"/>
          <p:cNvSpPr txBox="1"/>
          <p:nvPr/>
        </p:nvSpPr>
        <p:spPr>
          <a:xfrm>
            <a:off x="1018915" y="462466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四、台风预警信号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19" name="内容占位符 2"/>
          <p:cNvSpPr>
            <a:spLocks noGrp="1"/>
          </p:cNvSpPr>
          <p:nvPr/>
        </p:nvSpPr>
        <p:spPr>
          <a:xfrm>
            <a:off x="838042" y="1323895"/>
            <a:ext cx="7040493" cy="26208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20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(4)</a:t>
            </a:r>
            <a:r>
              <a:rPr lang="zh-CN" altLang="en-US" sz="20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台风红色预警信号   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2000" b="1">
                <a:solidFill>
                  <a:srgbClr val="FF0000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红色警报：需转移</a:t>
            </a:r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sz="1600" b="1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标准：</a:t>
            </a: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小时内可能或者已经受热带气旋影响，沿海或者陆地平均风力达</a:t>
            </a: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级以上，或者阵风达</a:t>
            </a: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14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级以上并可能持续；或指</a:t>
            </a: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小时内可能或者已经受台风影响，平均风力可达</a:t>
            </a: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级（风速大于</a:t>
            </a: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32.7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米／秒）以上，或者已达</a:t>
            </a: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级以上并可能持续。树可被摧倒</a:t>
            </a:r>
          </a:p>
          <a:p>
            <a:pPr marL="0" indent="0">
              <a:buNone/>
            </a:pPr>
            <a:endParaRPr lang="zh-CN" altLang="en-US" sz="160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838042" y="3648622"/>
            <a:ext cx="10546596" cy="1668149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80000"/>
              </a:lnSpc>
            </a:pPr>
            <a:r>
              <a:rPr lang="zh-CN" altLang="en-US" sz="2000" b="1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防御指南：</a:t>
            </a:r>
          </a:p>
          <a:p>
            <a:pPr>
              <a:lnSpc>
                <a:spcPct val="90000"/>
              </a:lnSpc>
            </a:pP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做好防台风应急和抢险工作；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停止集会、停课、停业（除特殊行业外）；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回港避风的船舶要视情况采取积极措施，妥善安排人员留守或者转移到安全地带；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加固或者拆除易被风吹动的搭建物</a:t>
            </a: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, 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人员应当待在防风安全的地方，当台风中心经过时风力会减小或者静止一段时间，切记强风将会突然吹袭，应当继续留在安全处避风，危房人员及时转移；</a:t>
            </a:r>
            <a:b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en-US" altLang="zh-CN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5.</a:t>
            </a:r>
            <a:r>
              <a:rPr lang="zh-CN" altLang="en-US" sz="16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相关地区应当注意防范强降水可能引发的山洪气象灾害。</a:t>
            </a: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37985" y="1599010"/>
            <a:ext cx="2407717" cy="2070637"/>
          </a:xfrm>
          <a:prstGeom prst="rect">
            <a:avLst/>
          </a:prstGeom>
        </p:spPr>
      </p:pic>
      <p:grpSp>
        <p:nvGrpSpPr>
          <p:cNvPr id="21" name="组合 20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26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-189780" y="3278038"/>
            <a:ext cx="12381780" cy="3780897"/>
            <a:chOff x="-189780" y="3278038"/>
            <a:chExt cx="12381780" cy="378089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0" y="3278038"/>
              <a:ext cx="12381780" cy="364034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cxnSp>
        <p:nvCxnSpPr>
          <p:cNvPr id="89" name="直接连接符 88"/>
          <p:cNvCxnSpPr/>
          <p:nvPr/>
        </p:nvCxnSpPr>
        <p:spPr>
          <a:xfrm>
            <a:off x="1882775" y="3262760"/>
            <a:ext cx="279477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7982" y="1582591"/>
            <a:ext cx="2213726" cy="20699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2231" y="4350165"/>
            <a:ext cx="1746278" cy="26883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2868" y="4764985"/>
            <a:ext cx="1653144" cy="217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3743" y="18406"/>
            <a:ext cx="2774431" cy="1789507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635" y="2671493"/>
            <a:ext cx="1158848" cy="74745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93171" y="3612676"/>
            <a:ext cx="4437099" cy="339738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1238866" y="1724538"/>
            <a:ext cx="97025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台风来前准备工作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组合 29"/>
          <p:cNvGrpSpPr/>
          <p:nvPr/>
        </p:nvGrpSpPr>
        <p:grpSpPr>
          <a:xfrm>
            <a:off x="497383" y="362310"/>
            <a:ext cx="6635371" cy="1177270"/>
            <a:chOff x="497383" y="362310"/>
            <a:chExt cx="6635371" cy="1177270"/>
          </a:xfrm>
        </p:grpSpPr>
        <p:sp>
          <p:nvSpPr>
            <p:cNvPr id="31" name="矩形: 圆角 3"/>
            <p:cNvSpPr/>
            <p:nvPr/>
          </p:nvSpPr>
          <p:spPr>
            <a:xfrm>
              <a:off x="497383" y="362310"/>
              <a:ext cx="6317486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32" name="图片 31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1647" y="866194"/>
              <a:ext cx="691107" cy="673386"/>
            </a:xfrm>
            <a:prstGeom prst="rect">
              <a:avLst/>
            </a:prstGeom>
          </p:spPr>
        </p:pic>
      </p:grpSp>
      <p:sp>
        <p:nvSpPr>
          <p:cNvPr id="13" name="文本框 7"/>
          <p:cNvSpPr txBox="1"/>
          <p:nvPr/>
        </p:nvSpPr>
        <p:spPr>
          <a:xfrm>
            <a:off x="1134541" y="444635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五、台风来前准备工作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14" name="内容占位符 2"/>
          <p:cNvSpPr>
            <a:spLocks noGrp="1"/>
          </p:cNvSpPr>
          <p:nvPr/>
        </p:nvSpPr>
        <p:spPr>
          <a:xfrm>
            <a:off x="637430" y="1655367"/>
            <a:ext cx="2675920" cy="53368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None/>
            </a:pPr>
            <a:r>
              <a:rPr lang="en-US" altLang="zh-CN" sz="200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及时收听、收看或上网查阅台风预警信息，了解政府的防台行动对策　</a:t>
            </a:r>
            <a:endParaRPr lang="en-US" altLang="zh-CN" sz="180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22984" y="3180034"/>
            <a:ext cx="2161756" cy="1441171"/>
          </a:xfrm>
          <a:prstGeom prst="rect">
            <a:avLst/>
          </a:prstGeom>
        </p:spPr>
      </p:pic>
      <p:sp>
        <p:nvSpPr>
          <p:cNvPr id="5" name="矩形 4"/>
          <p:cNvSpPr/>
          <p:nvPr/>
        </p:nvSpPr>
        <p:spPr>
          <a:xfrm>
            <a:off x="4208598" y="1605470"/>
            <a:ext cx="2756630" cy="312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2.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关紧门窗，紧固易被风吹动的搭建物。在台风来临之前要固定好花盆、空调室外机、雨篷等室外物品，检查一下门和窗是否关紧，如果发现有松脱的门窗务必将它们钉牢。另外，不要把家电这些贵重物品放在迎风的窗口下面。　</a:t>
            </a:r>
            <a:endParaRPr lang="en-US" altLang="zh-CN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7706808" y="1656324"/>
            <a:ext cx="3385959" cy="437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从危旧房屋中转移至安全处。</a:t>
            </a:r>
          </a:p>
        </p:txBody>
      </p:sp>
      <p:sp>
        <p:nvSpPr>
          <p:cNvPr id="7" name="矩形 6"/>
          <p:cNvSpPr/>
          <p:nvPr/>
        </p:nvSpPr>
        <p:spPr>
          <a:xfrm>
            <a:off x="7773775" y="2270132"/>
            <a:ext cx="3042507" cy="79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00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处于可能受淹的低洼地区的人要及时转移。</a:t>
            </a: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3726611" y="1475294"/>
            <a:ext cx="0" cy="3172911"/>
          </a:xfrm>
          <a:prstGeom prst="line">
            <a:avLst/>
          </a:prstGeom>
          <a:ln>
            <a:solidFill>
              <a:srgbClr val="00AD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flipH="1">
            <a:off x="7534037" y="1553413"/>
            <a:ext cx="0" cy="3172911"/>
          </a:xfrm>
          <a:prstGeom prst="line">
            <a:avLst/>
          </a:prstGeom>
          <a:ln>
            <a:solidFill>
              <a:srgbClr val="00AD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图片 9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6605" y="2633653"/>
            <a:ext cx="3259866" cy="264569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组合 32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34" name="图片 33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5" name="图片 34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pic>
        <p:nvPicPr>
          <p:cNvPr id="30" name="图片 29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189780" y="3278038"/>
            <a:ext cx="12381780" cy="3640348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-26558" y="6344642"/>
            <a:ext cx="12218557" cy="714293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43336" y="3600698"/>
            <a:ext cx="4502324" cy="3447323"/>
          </a:xfrm>
          <a:prstGeom prst="rect">
            <a:avLst/>
          </a:prstGeom>
        </p:spPr>
      </p:pic>
      <p:sp>
        <p:nvSpPr>
          <p:cNvPr id="4" name="文本框 3"/>
          <p:cNvSpPr txBox="1"/>
          <p:nvPr/>
        </p:nvSpPr>
        <p:spPr>
          <a:xfrm>
            <a:off x="1200976" y="1020458"/>
            <a:ext cx="1200329" cy="280987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CN" altLang="en-US" sz="6600" b="1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目  录</a:t>
            </a:r>
          </a:p>
        </p:txBody>
      </p:sp>
      <p:sp>
        <p:nvSpPr>
          <p:cNvPr id="5" name="标题 1"/>
          <p:cNvSpPr txBox="1"/>
          <p:nvPr/>
        </p:nvSpPr>
        <p:spPr>
          <a:xfrm>
            <a:off x="341113" y="1167943"/>
            <a:ext cx="778252" cy="3035176"/>
          </a:xfrm>
          <a:prstGeom prst="rect">
            <a:avLst/>
          </a:prstGeom>
        </p:spPr>
        <p:txBody>
          <a:bodyPr vert="eaVert"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CN" sz="320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CONTENTS</a:t>
            </a:r>
            <a:endParaRPr lang="zh-CN" altLang="en-US" sz="3200">
              <a:solidFill>
                <a:srgbClr val="00ADB6"/>
              </a:solidFill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0" name="内容占位符 2"/>
          <p:cNvSpPr>
            <a:spLocks noGrp="1"/>
          </p:cNvSpPr>
          <p:nvPr/>
        </p:nvSpPr>
        <p:spPr>
          <a:xfrm>
            <a:off x="3739141" y="944358"/>
            <a:ext cx="3606821" cy="264069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1.</a:t>
            </a:r>
            <a:r>
              <a:rPr lang="zh-CN" altLang="en-US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什么是台风</a:t>
            </a:r>
            <a:endParaRPr lang="en-US" altLang="zh-CN" b="1" dirty="0">
              <a:solidFill>
                <a:srgbClr val="00ADB6"/>
              </a:solidFill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</a:t>
            </a:r>
            <a:r>
              <a:rPr lang="zh-CN" altLang="en-US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台风的形成</a:t>
            </a:r>
            <a:endParaRPr lang="en-US" altLang="zh-CN" b="1" dirty="0">
              <a:solidFill>
                <a:srgbClr val="00ADB6"/>
              </a:solidFill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台风的危害</a:t>
            </a:r>
            <a:endParaRPr lang="en-US" altLang="zh-CN" b="1" dirty="0">
              <a:solidFill>
                <a:srgbClr val="00ADB6"/>
              </a:solidFill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台风预警信号</a:t>
            </a:r>
            <a:endParaRPr lang="en-US" altLang="zh-CN" b="1" dirty="0">
              <a:solidFill>
                <a:srgbClr val="00ADB6"/>
              </a:solidFill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6878433" y="837681"/>
            <a:ext cx="4986888" cy="34317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5.</a:t>
            </a:r>
            <a:r>
              <a:rPr lang="zh-CN" altLang="en-US" sz="28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台风来临前准备工作</a:t>
            </a:r>
            <a:endParaRPr lang="en-US" altLang="zh-CN" sz="2800" b="1" dirty="0">
              <a:solidFill>
                <a:srgbClr val="00ADB6"/>
              </a:solidFill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6.</a:t>
            </a:r>
            <a:r>
              <a:rPr lang="zh-CN" altLang="en-US" sz="28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台风来临如何避免</a:t>
            </a:r>
            <a:endParaRPr lang="en-US" altLang="zh-CN" sz="2800" b="1" dirty="0">
              <a:solidFill>
                <a:srgbClr val="00ADB6"/>
              </a:solidFill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7</a:t>
            </a:r>
            <a:r>
              <a:rPr lang="zh-CN" altLang="en-US" sz="28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台风来了如何防范降低破坏</a:t>
            </a:r>
            <a:endParaRPr lang="en-US" altLang="zh-CN" sz="2800" b="1" dirty="0">
              <a:solidFill>
                <a:srgbClr val="00ADB6"/>
              </a:solidFill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8.</a:t>
            </a:r>
            <a:r>
              <a:rPr lang="zh-CN" altLang="en-US" sz="28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如何判断台风是否远离</a:t>
            </a:r>
          </a:p>
        </p:txBody>
      </p:sp>
      <p:pic>
        <p:nvPicPr>
          <p:cNvPr id="36" name="图片 35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9711" y="3830336"/>
            <a:ext cx="1506977" cy="1409121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433" y="135914"/>
            <a:ext cx="1753651" cy="1131104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8041852" y="4706925"/>
            <a:ext cx="1653144" cy="2170250"/>
          </a:xfrm>
          <a:prstGeom prst="rect">
            <a:avLst/>
          </a:prstGeom>
        </p:spPr>
      </p:pic>
      <p:sp>
        <p:nvSpPr>
          <p:cNvPr id="2" name="文本框 1"/>
          <p:cNvSpPr txBox="1"/>
          <p:nvPr/>
        </p:nvSpPr>
        <p:spPr>
          <a:xfrm>
            <a:off x="3739141" y="266330"/>
            <a:ext cx="1383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800" dirty="0">
                <a:solidFill>
                  <a:srgbClr val="FFFFFF"/>
                </a:solidFill>
              </a:rPr>
              <a:t>https://www.ypppt.com/</a:t>
            </a:r>
            <a:endParaRPr lang="zh-CN" altLang="en-US" sz="8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20" grpId="0"/>
      <p:bldP spid="2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497383" y="362310"/>
            <a:ext cx="6635371" cy="1177270"/>
            <a:chOff x="497383" y="362310"/>
            <a:chExt cx="6635371" cy="1177270"/>
          </a:xfrm>
        </p:grpSpPr>
        <p:sp>
          <p:nvSpPr>
            <p:cNvPr id="20" name="矩形: 圆角 3"/>
            <p:cNvSpPr/>
            <p:nvPr/>
          </p:nvSpPr>
          <p:spPr>
            <a:xfrm>
              <a:off x="497383" y="362310"/>
              <a:ext cx="6317486" cy="78071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1" name="图片 20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1647" y="866194"/>
              <a:ext cx="691107" cy="673386"/>
            </a:xfrm>
            <a:prstGeom prst="rect">
              <a:avLst/>
            </a:prstGeom>
          </p:spPr>
        </p:pic>
      </p:grpSp>
      <p:sp>
        <p:nvSpPr>
          <p:cNvPr id="13" name="文本框 7"/>
          <p:cNvSpPr txBox="1"/>
          <p:nvPr/>
        </p:nvSpPr>
        <p:spPr>
          <a:xfrm>
            <a:off x="1002573" y="429499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五、台风来前准备工作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18" name="内容占位符 2"/>
          <p:cNvSpPr>
            <a:spLocks noGrp="1"/>
          </p:cNvSpPr>
          <p:nvPr/>
        </p:nvSpPr>
        <p:spPr>
          <a:xfrm>
            <a:off x="1002573" y="1494221"/>
            <a:ext cx="9984415" cy="31408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检查电路、炉火、煤气等设施是否安全。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幼儿园、学校应采取暂避措施，必要时停课。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7.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露天集体活动或室内大型集会应及时取消，并做好人员疏散工作。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8.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不要到台风经过的地区旅游或到海滩游泳，更不要乘船出海。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9.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及时做好日常生活的储备工作，准备好手电筒、蜡烛，储存饮水、食物，以防断电停水。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-189780" y="3278038"/>
            <a:ext cx="12381780" cy="3780897"/>
            <a:chOff x="-189780" y="3278038"/>
            <a:chExt cx="12381780" cy="378089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0" y="3278038"/>
              <a:ext cx="12381780" cy="364034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cxnSp>
        <p:nvCxnSpPr>
          <p:cNvPr id="89" name="直接连接符 88"/>
          <p:cNvCxnSpPr/>
          <p:nvPr/>
        </p:nvCxnSpPr>
        <p:spPr>
          <a:xfrm>
            <a:off x="1882775" y="3262760"/>
            <a:ext cx="279477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7982" y="1582591"/>
            <a:ext cx="2213726" cy="20699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2231" y="4350165"/>
            <a:ext cx="1746278" cy="26883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2868" y="4764985"/>
            <a:ext cx="1653144" cy="217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3743" y="18406"/>
            <a:ext cx="2774431" cy="1789507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635" y="2671493"/>
            <a:ext cx="1158848" cy="74745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93171" y="3612676"/>
            <a:ext cx="4437099" cy="339738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1238866" y="1724538"/>
            <a:ext cx="97025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如何避免台风危害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97383" y="362310"/>
            <a:ext cx="6635371" cy="1177270"/>
            <a:chOff x="497383" y="362310"/>
            <a:chExt cx="6635371" cy="1177270"/>
          </a:xfrm>
        </p:grpSpPr>
        <p:sp>
          <p:nvSpPr>
            <p:cNvPr id="14" name="矩形: 圆角 3"/>
            <p:cNvSpPr/>
            <p:nvPr/>
          </p:nvSpPr>
          <p:spPr>
            <a:xfrm>
              <a:off x="497383" y="362310"/>
              <a:ext cx="6317486" cy="78071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1647" y="866194"/>
              <a:ext cx="691107" cy="673386"/>
            </a:xfrm>
            <a:prstGeom prst="rect">
              <a:avLst/>
            </a:prstGeom>
          </p:spPr>
        </p:pic>
      </p:grpSp>
      <p:sp>
        <p:nvSpPr>
          <p:cNvPr id="13" name="文本框 7"/>
          <p:cNvSpPr txBox="1"/>
          <p:nvPr/>
        </p:nvSpPr>
        <p:spPr>
          <a:xfrm>
            <a:off x="707837" y="417792"/>
            <a:ext cx="5896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六、如何尽量避免台风危害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12" name="内容占位符 2"/>
          <p:cNvSpPr>
            <a:spLocks noGrp="1"/>
          </p:cNvSpPr>
          <p:nvPr/>
        </p:nvSpPr>
        <p:spPr>
          <a:xfrm>
            <a:off x="1327302" y="2254348"/>
            <a:ext cx="2068107" cy="4171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en-US" altLang="zh-CN" sz="1400" ker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1.</a:t>
            </a:r>
            <a:r>
              <a:rPr lang="zh-CN" altLang="en-US" sz="1400" ker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尽量不要外出，台风直接影响期间，最好勿骑车，驾车外出也要保持低速慢行，看清道路。</a:t>
            </a:r>
          </a:p>
        </p:txBody>
      </p:sp>
      <p:sp>
        <p:nvSpPr>
          <p:cNvPr id="5" name="矩形 4"/>
          <p:cNvSpPr/>
          <p:nvPr/>
        </p:nvSpPr>
        <p:spPr>
          <a:xfrm>
            <a:off x="4069364" y="2244769"/>
            <a:ext cx="1934339" cy="22898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altLang="zh-CN" sz="1400" ker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2.</a:t>
            </a:r>
            <a:r>
              <a:rPr lang="zh-CN" altLang="en-US" sz="1400" ker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如果在外，千万不要在临时建筑物、广告牌、铁塔、大树等附近避风避雨。</a:t>
            </a:r>
          </a:p>
          <a:p>
            <a:pPr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/>
            </a:pPr>
            <a:endParaRPr lang="zh-CN" altLang="en-US" sz="1400" kern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761192" y="2288829"/>
            <a:ext cx="1666894" cy="1325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altLang="zh-CN" sz="1400" ker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 sz="1400" ker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如果开车，则应立即将车开到地下停车场或隐蔽处。</a:t>
            </a:r>
          </a:p>
        </p:txBody>
      </p:sp>
      <p:sp>
        <p:nvSpPr>
          <p:cNvPr id="7" name="矩形 6"/>
          <p:cNvSpPr/>
          <p:nvPr/>
        </p:nvSpPr>
        <p:spPr>
          <a:xfrm>
            <a:off x="9085200" y="2288829"/>
            <a:ext cx="165795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defRPr/>
            </a:pPr>
            <a:r>
              <a:rPr lang="en-US" altLang="zh-CN" sz="1400" ker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 sz="1400" ker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如果住在帐篷里，则应立即收起帐篷，到坚固结实的房屋中避风。</a:t>
            </a:r>
          </a:p>
        </p:txBody>
      </p:sp>
      <p:cxnSp>
        <p:nvCxnSpPr>
          <p:cNvPr id="9" name="直接连接符 8"/>
          <p:cNvCxnSpPr/>
          <p:nvPr/>
        </p:nvCxnSpPr>
        <p:spPr>
          <a:xfrm flipH="1">
            <a:off x="3604774" y="2244769"/>
            <a:ext cx="0" cy="2289858"/>
          </a:xfrm>
          <a:prstGeom prst="line">
            <a:avLst/>
          </a:prstGeom>
          <a:ln>
            <a:solidFill>
              <a:srgbClr val="00AD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>
          <a:xfrm flipH="1">
            <a:off x="6331196" y="2244769"/>
            <a:ext cx="0" cy="2289858"/>
          </a:xfrm>
          <a:prstGeom prst="line">
            <a:avLst/>
          </a:prstGeom>
          <a:ln>
            <a:solidFill>
              <a:srgbClr val="00AD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/>
          <p:nvPr/>
        </p:nvCxnSpPr>
        <p:spPr>
          <a:xfrm flipH="1">
            <a:off x="8757706" y="2169268"/>
            <a:ext cx="0" cy="2289858"/>
          </a:xfrm>
          <a:prstGeom prst="line">
            <a:avLst/>
          </a:prstGeom>
          <a:ln>
            <a:solidFill>
              <a:srgbClr val="00ADB6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/>
      <p:bldP spid="5" grpId="0"/>
      <p:bldP spid="6" grpId="0"/>
      <p:bldP spid="7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97383" y="362310"/>
            <a:ext cx="6635371" cy="1177270"/>
            <a:chOff x="497383" y="362310"/>
            <a:chExt cx="6635371" cy="1177270"/>
          </a:xfrm>
        </p:grpSpPr>
        <p:sp>
          <p:nvSpPr>
            <p:cNvPr id="14" name="矩形: 圆角 3"/>
            <p:cNvSpPr/>
            <p:nvPr/>
          </p:nvSpPr>
          <p:spPr>
            <a:xfrm>
              <a:off x="497383" y="362310"/>
              <a:ext cx="6317486" cy="78071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1647" y="866194"/>
              <a:ext cx="691107" cy="673386"/>
            </a:xfrm>
            <a:prstGeom prst="rect">
              <a:avLst/>
            </a:prstGeom>
          </p:spPr>
        </p:pic>
      </p:grpSp>
      <p:sp>
        <p:nvSpPr>
          <p:cNvPr id="13" name="文本框 7"/>
          <p:cNvSpPr txBox="1"/>
          <p:nvPr/>
        </p:nvSpPr>
        <p:spPr>
          <a:xfrm>
            <a:off x="694003" y="462183"/>
            <a:ext cx="5896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六、如何尽量避免台风危害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18" name="内容占位符 2"/>
          <p:cNvSpPr>
            <a:spLocks noGrp="1"/>
          </p:cNvSpPr>
          <p:nvPr/>
        </p:nvSpPr>
        <p:spPr>
          <a:xfrm>
            <a:off x="1106769" y="1663593"/>
            <a:ext cx="11360861" cy="304221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如果在水面上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(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如游泳</a:t>
            </a: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)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，则应立即上岸避风避雨。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如果已经在结实的房屋里，则应小心关好窗户，在窗玻璃上用胶布贴成“米”字图形，以防窗玻璃破碎。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7.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如台风加上打雷，则要采取防雷措施。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8.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台风过后需要注意环境卫生，注意食物、水的安全。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en-US" altLang="zh-CN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9.</a:t>
            </a:r>
            <a:r>
              <a:rPr lang="zh-CN" altLang="en-US" sz="18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看到落地电线，不要靠近，可以先帮忙竖起一块警示标志，然后再拨打电力热线报修。</a:t>
            </a:r>
          </a:p>
          <a:p>
            <a:pPr marL="0" indent="0">
              <a:lnSpc>
                <a:spcPct val="200000"/>
              </a:lnSpc>
              <a:buNone/>
            </a:pPr>
            <a:endParaRPr lang="zh-CN" altLang="en-US" sz="180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-189780" y="3278038"/>
            <a:ext cx="12381780" cy="3780897"/>
            <a:chOff x="-189780" y="3278038"/>
            <a:chExt cx="12381780" cy="378089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0" y="3278038"/>
              <a:ext cx="12381780" cy="364034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cxnSp>
        <p:nvCxnSpPr>
          <p:cNvPr id="89" name="直接连接符 88"/>
          <p:cNvCxnSpPr/>
          <p:nvPr/>
        </p:nvCxnSpPr>
        <p:spPr>
          <a:xfrm>
            <a:off x="1882775" y="3262760"/>
            <a:ext cx="279477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7982" y="1582591"/>
            <a:ext cx="2213726" cy="20699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2231" y="4350165"/>
            <a:ext cx="1746278" cy="26883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2868" y="4764985"/>
            <a:ext cx="1653144" cy="217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3743" y="18406"/>
            <a:ext cx="2774431" cy="1789507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635" y="2671493"/>
            <a:ext cx="1158848" cy="74745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93171" y="3612676"/>
            <a:ext cx="4437099" cy="339738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1238866" y="1724538"/>
            <a:ext cx="9702551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如何降低破坏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97383" y="362310"/>
            <a:ext cx="6635371" cy="1177270"/>
            <a:chOff x="497383" y="362310"/>
            <a:chExt cx="6635371" cy="1177270"/>
          </a:xfrm>
        </p:grpSpPr>
        <p:sp>
          <p:nvSpPr>
            <p:cNvPr id="14" name="矩形: 圆角 3"/>
            <p:cNvSpPr/>
            <p:nvPr/>
          </p:nvSpPr>
          <p:spPr>
            <a:xfrm>
              <a:off x="497383" y="362310"/>
              <a:ext cx="6317486" cy="78071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1647" y="866194"/>
              <a:ext cx="691107" cy="673386"/>
            </a:xfrm>
            <a:prstGeom prst="rect">
              <a:avLst/>
            </a:prstGeom>
          </p:spPr>
        </p:pic>
      </p:grpSp>
      <p:sp>
        <p:nvSpPr>
          <p:cNvPr id="13" name="文本框 7"/>
          <p:cNvSpPr txBox="1"/>
          <p:nvPr/>
        </p:nvSpPr>
        <p:spPr>
          <a:xfrm>
            <a:off x="1077234" y="456717"/>
            <a:ext cx="5896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七、如何降低台风破坏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734496" y="5283795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20" name="矩形 19"/>
          <p:cNvSpPr/>
          <p:nvPr/>
        </p:nvSpPr>
        <p:spPr>
          <a:xfrm>
            <a:off x="1559408" y="2049540"/>
            <a:ext cx="2017814" cy="954107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1.</a:t>
            </a:r>
            <a:r>
              <a:rPr lang="zh-CN" altLang="en-US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台风来临前，应准备好手电筒、收音机、食物、饮用水及常用药品等，以备急需。</a:t>
            </a:r>
          </a:p>
        </p:txBody>
      </p:sp>
      <p:sp>
        <p:nvSpPr>
          <p:cNvPr id="3" name="矩形 2"/>
          <p:cNvSpPr/>
          <p:nvPr/>
        </p:nvSpPr>
        <p:spPr>
          <a:xfrm>
            <a:off x="5075293" y="2049539"/>
            <a:ext cx="21028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2.</a:t>
            </a:r>
            <a:r>
              <a:rPr lang="zh-CN" altLang="en-US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关好门窗，检查门窗是否坚固；取下悬挂的东西；检查电路、炉火、煤气等设施是否安全。</a:t>
            </a:r>
          </a:p>
        </p:txBody>
      </p:sp>
      <p:sp>
        <p:nvSpPr>
          <p:cNvPr id="5" name="矩形 4"/>
          <p:cNvSpPr/>
          <p:nvPr/>
        </p:nvSpPr>
        <p:spPr>
          <a:xfrm>
            <a:off x="2114035" y="3955983"/>
            <a:ext cx="292637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3.</a:t>
            </a:r>
            <a:r>
              <a:rPr lang="zh-CN" altLang="en-US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将室外的动植物及其他物品移至室内，特别是要将楼顶的杂物搬进来；室外易被吹动的东西要加固。</a:t>
            </a:r>
          </a:p>
        </p:txBody>
      </p:sp>
      <p:sp>
        <p:nvSpPr>
          <p:cNvPr id="6" name="矩形 5"/>
          <p:cNvSpPr/>
          <p:nvPr/>
        </p:nvSpPr>
        <p:spPr>
          <a:xfrm>
            <a:off x="8332431" y="1973928"/>
            <a:ext cx="217325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4.</a:t>
            </a:r>
            <a:r>
              <a:rPr lang="zh-CN" altLang="en-US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台风发生时，请尽量减少用电，如有雷雨天气，请关闭家中电闸，并拔除有线电视、卫星天线等插头，预防火灾和雷击。</a:t>
            </a:r>
          </a:p>
        </p:txBody>
      </p:sp>
      <p:sp>
        <p:nvSpPr>
          <p:cNvPr id="7" name="矩形 6"/>
          <p:cNvSpPr/>
          <p:nvPr/>
        </p:nvSpPr>
        <p:spPr>
          <a:xfrm>
            <a:off x="7152770" y="3867264"/>
            <a:ext cx="291657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5.</a:t>
            </a:r>
            <a:r>
              <a:rPr lang="zh-CN" altLang="en-US" sz="140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如果台风中心经过时，风力会减小或者静止一段时间，切记强风将会突然吹袭，应当继续留在安全处避风，勿轻易外出。 </a:t>
            </a:r>
          </a:p>
        </p:txBody>
      </p:sp>
      <p:sp>
        <p:nvSpPr>
          <p:cNvPr id="9" name="圆角矩形 8"/>
          <p:cNvSpPr/>
          <p:nvPr/>
        </p:nvSpPr>
        <p:spPr>
          <a:xfrm>
            <a:off x="1280605" y="1918939"/>
            <a:ext cx="2575420" cy="1327706"/>
          </a:xfrm>
          <a:prstGeom prst="roundRect">
            <a:avLst/>
          </a:prstGeom>
          <a:noFill/>
          <a:ln>
            <a:solidFill>
              <a:srgbClr val="00ADB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1" name="圆角矩形 20"/>
          <p:cNvSpPr/>
          <p:nvPr/>
        </p:nvSpPr>
        <p:spPr>
          <a:xfrm>
            <a:off x="4705977" y="1918939"/>
            <a:ext cx="2575420" cy="1327706"/>
          </a:xfrm>
          <a:prstGeom prst="roundRect">
            <a:avLst/>
          </a:prstGeom>
          <a:noFill/>
          <a:ln>
            <a:solidFill>
              <a:srgbClr val="00ADB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6" name="圆角矩形 25"/>
          <p:cNvSpPr/>
          <p:nvPr/>
        </p:nvSpPr>
        <p:spPr>
          <a:xfrm>
            <a:off x="1867397" y="3683927"/>
            <a:ext cx="3375722" cy="1327706"/>
          </a:xfrm>
          <a:prstGeom prst="roundRect">
            <a:avLst/>
          </a:prstGeom>
          <a:noFill/>
          <a:ln>
            <a:solidFill>
              <a:srgbClr val="00ADB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7" name="圆角矩形 26"/>
          <p:cNvSpPr/>
          <p:nvPr/>
        </p:nvSpPr>
        <p:spPr>
          <a:xfrm>
            <a:off x="6814869" y="3680465"/>
            <a:ext cx="3336022" cy="1327706"/>
          </a:xfrm>
          <a:prstGeom prst="roundRect">
            <a:avLst/>
          </a:prstGeom>
          <a:noFill/>
          <a:ln>
            <a:solidFill>
              <a:srgbClr val="00ADB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28" name="圆角矩形 27"/>
          <p:cNvSpPr/>
          <p:nvPr/>
        </p:nvSpPr>
        <p:spPr>
          <a:xfrm>
            <a:off x="8131350" y="1918939"/>
            <a:ext cx="2575420" cy="1327706"/>
          </a:xfrm>
          <a:prstGeom prst="roundRect">
            <a:avLst/>
          </a:prstGeom>
          <a:noFill/>
          <a:ln>
            <a:solidFill>
              <a:srgbClr val="00ADB6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0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0" grpId="0"/>
      <p:bldP spid="3" grpId="0"/>
      <p:bldP spid="5" grpId="0"/>
      <p:bldP spid="6" grpId="0"/>
      <p:bldP spid="7" grpId="0"/>
      <p:bldP spid="9" grpId="0" animBg="1"/>
      <p:bldP spid="21" grpId="0" animBg="1"/>
      <p:bldP spid="26" grpId="0" animBg="1"/>
      <p:bldP spid="27" grpId="0" animBg="1"/>
      <p:bldP spid="2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-189780" y="3278038"/>
            <a:ext cx="12381780" cy="3780897"/>
            <a:chOff x="-189780" y="3278038"/>
            <a:chExt cx="12381780" cy="378089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0" y="3278038"/>
              <a:ext cx="12381780" cy="364034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cxnSp>
        <p:nvCxnSpPr>
          <p:cNvPr id="89" name="直接连接符 88"/>
          <p:cNvCxnSpPr/>
          <p:nvPr/>
        </p:nvCxnSpPr>
        <p:spPr>
          <a:xfrm>
            <a:off x="1882775" y="3262760"/>
            <a:ext cx="279477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7982" y="1582591"/>
            <a:ext cx="2213726" cy="20699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2231" y="4350165"/>
            <a:ext cx="1746278" cy="26883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2868" y="4764985"/>
            <a:ext cx="1653144" cy="217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3743" y="18406"/>
            <a:ext cx="2774431" cy="1789507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635" y="2671493"/>
            <a:ext cx="1158848" cy="74745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93171" y="3612676"/>
            <a:ext cx="4437099" cy="339738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-64929" y="1166788"/>
            <a:ext cx="1213207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000" b="1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如何判断台风</a:t>
            </a:r>
            <a:endParaRPr lang="en-US" altLang="zh-CN" sz="8000" b="1">
              <a:solidFill>
                <a:srgbClr val="00ADB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迷你简剪纸" panose="03000509000000000000" pitchFamily="65" charset="-122"/>
              <a:ea typeface="迷你简剪纸" panose="03000509000000000000" pitchFamily="65" charset="-122"/>
            </a:endParaRPr>
          </a:p>
          <a:p>
            <a:pPr algn="ctr"/>
            <a:r>
              <a:rPr lang="zh-CN" altLang="en-US" sz="8000" b="1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是否远离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97383" y="362310"/>
            <a:ext cx="6635371" cy="1177270"/>
            <a:chOff x="497383" y="362310"/>
            <a:chExt cx="6635371" cy="1177270"/>
          </a:xfrm>
        </p:grpSpPr>
        <p:sp>
          <p:nvSpPr>
            <p:cNvPr id="14" name="矩形: 圆角 3"/>
            <p:cNvSpPr/>
            <p:nvPr/>
          </p:nvSpPr>
          <p:spPr>
            <a:xfrm>
              <a:off x="497383" y="362310"/>
              <a:ext cx="6317486" cy="780710"/>
            </a:xfrm>
            <a:prstGeom prst="roundRect">
              <a:avLst/>
            </a:prstGeom>
            <a:solidFill>
              <a:schemeClr val="bg1"/>
            </a:solidFill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19" name="图片 18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6441647" y="866194"/>
              <a:ext cx="691107" cy="673386"/>
            </a:xfrm>
            <a:prstGeom prst="rect">
              <a:avLst/>
            </a:prstGeom>
          </p:spPr>
        </p:pic>
      </p:grpSp>
      <p:sp>
        <p:nvSpPr>
          <p:cNvPr id="13" name="文本框 7"/>
          <p:cNvSpPr txBox="1"/>
          <p:nvPr/>
        </p:nvSpPr>
        <p:spPr>
          <a:xfrm>
            <a:off x="1077234" y="456717"/>
            <a:ext cx="5896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八、如何判断台风远离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58297" y="5179104"/>
            <a:ext cx="1117980" cy="1721131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18" name="内容占位符 2"/>
          <p:cNvSpPr>
            <a:spLocks noGrp="1"/>
          </p:cNvSpPr>
          <p:nvPr/>
        </p:nvSpPr>
        <p:spPr>
          <a:xfrm>
            <a:off x="1014255" y="1975298"/>
            <a:ext cx="10623531" cy="29077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800" kern="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当狂风暴雨突然停止的时候，应该是台风眼经过的现象，一般而言二、三十分钟之后，狂风暴雨会再来临，所以千万不可认为台风已经远离，因为台风离开时，通常风雨是渐渐减小的，不会突然停止。</a:t>
            </a:r>
          </a:p>
          <a:p>
            <a:pPr marL="0" lvl="0" indent="0" fontAlgn="base">
              <a:lnSpc>
                <a:spcPct val="2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800" kern="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当风雨骤然停止时，有可能是进入台风眼的现象，并非台风已经远离，短时间后狂风暴雨将会突然再来袭。此后，风雨渐次减小，并变成间歇性降雨，慢慢地风变小，云升高，雨渐停，这才是台风离开了。</a:t>
            </a:r>
          </a:p>
          <a:p>
            <a:pPr marL="0" indent="0">
              <a:lnSpc>
                <a:spcPct val="200000"/>
              </a:lnSpc>
              <a:buNone/>
            </a:pPr>
            <a:endParaRPr lang="zh-CN" altLang="en-US" sz="1800" dirty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pic>
        <p:nvPicPr>
          <p:cNvPr id="26" name="New picture"/>
          <p:cNvPicPr/>
          <p:nvPr/>
        </p:nvPicPr>
        <p:blipFill>
          <a:blip r:embed="rId11"/>
          <a:stretch>
            <a:fillRect/>
          </a:stretch>
        </p:blipFill>
        <p:spPr>
          <a:xfrm>
            <a:off x="11087100" y="11531600"/>
            <a:ext cx="355600" cy="254000"/>
          </a:xfrm>
          <a:prstGeom prst="cube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1" y="2949865"/>
            <a:ext cx="12191999" cy="657225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0000" tIns="0" rIns="180000" bIns="0" anchor="ctr"/>
          <a:lstStyle/>
          <a:p>
            <a:pPr algn="ctr">
              <a:defRPr/>
            </a:pPr>
            <a:r>
              <a:rPr lang="en-US" altLang="zh-CN" sz="2800" dirty="0" smtClean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  <a:cs typeface="Meiryo" panose="020B0604030504040204" pitchFamily="34" charset="-128"/>
              </a:rPr>
              <a:t>                                             www.ypppt.com</a:t>
            </a:r>
            <a:endParaRPr lang="zh-CN" altLang="en-US" sz="2800" dirty="0">
              <a:solidFill>
                <a:srgbClr val="CEEAB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  <a:cs typeface="Meiryo" panose="020B0604030504040204" pitchFamily="34" charset="-128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0" y="2182092"/>
            <a:ext cx="12191999" cy="77527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>
              <a:defRPr/>
            </a:pPr>
            <a:r>
              <a:rPr lang="zh-CN" altLang="en-US" sz="2800" spc="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更多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精品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资源尽在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—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优品</a:t>
            </a:r>
            <a:r>
              <a:rPr lang="en-US" altLang="zh-CN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2800" spc="200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！</a:t>
            </a:r>
          </a:p>
        </p:txBody>
      </p:sp>
      <p:sp>
        <p:nvSpPr>
          <p:cNvPr id="12" name="矩形 11"/>
          <p:cNvSpPr/>
          <p:nvPr/>
        </p:nvSpPr>
        <p:spPr>
          <a:xfrm>
            <a:off x="2581830" y="3921022"/>
            <a:ext cx="6906409" cy="1692771"/>
          </a:xfrm>
          <a:prstGeom prst="rect">
            <a:avLst/>
          </a:prstGeom>
          <a:noFill/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模板下载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www.ypppt.com/moban/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4"/>
              </a:rPr>
              <a:t>www.ypppt.com/jieri/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背景图片：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5"/>
              </a:rPr>
              <a:t>www.ypppt.com/beijing/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图表下载：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6"/>
              </a:rPr>
              <a:t>www.ypppt.com/tubiao/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素材下载：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7"/>
              </a:rPr>
              <a:t>www.ypppt.com/sucai/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教程下载：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www.ypppt.com/jiaocheng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8"/>
              </a:rPr>
              <a:t>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zh-CN" altLang="en-US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字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体下载：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www.ypppt.com/ziti</a:t>
            </a:r>
            <a:r>
              <a:rPr lang="en-US" altLang="zh-CN" sz="1200" kern="0" dirty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9"/>
              </a:rPr>
              <a:t>/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绘本故事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0"/>
              </a:rPr>
              <a:t>www.ypppt.com/gushi/</a:t>
            </a:r>
            <a:endParaRPr lang="en-US" altLang="zh-CN" sz="1200" kern="0" dirty="0" smtClean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ts val="2400"/>
              </a:lnSpc>
            </a:pP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课件：</a:t>
            </a:r>
            <a:r>
              <a:rPr lang="en-US" altLang="zh-CN" sz="1200" kern="0" dirty="0" smtClean="0">
                <a:solidFill>
                  <a:srgbClr val="EEECE1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11"/>
              </a:rPr>
              <a:t>www.ypppt.com/kejian/</a:t>
            </a:r>
            <a:endParaRPr lang="en-US" altLang="zh-CN" sz="1200" kern="0" dirty="0">
              <a:solidFill>
                <a:srgbClr val="EEECE1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882561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-189780" y="3278038"/>
            <a:ext cx="12381780" cy="3780897"/>
            <a:chOff x="-189780" y="3278038"/>
            <a:chExt cx="12381780" cy="378089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0" y="3278038"/>
              <a:ext cx="12381780" cy="364034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21" name="图片 20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sp>
        <p:nvSpPr>
          <p:cNvPr id="46" name="文本框 45"/>
          <p:cNvSpPr txBox="1"/>
          <p:nvPr/>
        </p:nvSpPr>
        <p:spPr>
          <a:xfrm>
            <a:off x="1972675" y="1561884"/>
            <a:ext cx="84329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 dirty="0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什么是台风？</a:t>
            </a:r>
          </a:p>
        </p:txBody>
      </p:sp>
      <p:cxnSp>
        <p:nvCxnSpPr>
          <p:cNvPr id="89" name="直接连接符 88"/>
          <p:cNvCxnSpPr/>
          <p:nvPr/>
        </p:nvCxnSpPr>
        <p:spPr>
          <a:xfrm>
            <a:off x="1882775" y="3262760"/>
            <a:ext cx="279477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7982" y="1582591"/>
            <a:ext cx="2213726" cy="20699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2231" y="4350165"/>
            <a:ext cx="1746278" cy="26883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2868" y="4764985"/>
            <a:ext cx="1653144" cy="217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3743" y="18406"/>
            <a:ext cx="2774431" cy="1789507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635" y="2671493"/>
            <a:ext cx="1158848" cy="74745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93171" y="3612676"/>
            <a:ext cx="4437099" cy="3397382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3968" y="4623758"/>
            <a:ext cx="1289414" cy="1205686"/>
          </a:xfrm>
          <a:prstGeom prst="rect">
            <a:avLst/>
          </a:prstGeom>
        </p:spPr>
      </p:pic>
      <p:sp>
        <p:nvSpPr>
          <p:cNvPr id="10" name="内容占位符 2"/>
          <p:cNvSpPr>
            <a:spLocks noGrp="1"/>
          </p:cNvSpPr>
          <p:nvPr/>
        </p:nvSpPr>
        <p:spPr>
          <a:xfrm>
            <a:off x="574775" y="1703356"/>
            <a:ext cx="6284156" cy="3801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 fontAlgn="auto">
              <a:lnSpc>
                <a:spcPts val="3000"/>
              </a:lnSpc>
              <a:buNone/>
            </a:pPr>
            <a:r>
              <a:rPr lang="zh-CN" altLang="en-US" sz="18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概念：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台风为热带气旋的一种。气象学上，台风专指北太平洋西部洋面上发生，近中心最大持续风速达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级及以上的热点气旋。</a:t>
            </a:r>
            <a:endParaRPr lang="en-US" altLang="zh-CN" sz="1800" dirty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indent="0" algn="just" fontAlgn="auto">
              <a:lnSpc>
                <a:spcPts val="3000"/>
              </a:lnSpc>
              <a:buNone/>
            </a:pP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气象学上，台风专指北太平洋西部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(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国际日期线以西，包括南中国海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)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洋面上发生，近中心最大持续风速达到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级及以上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(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即每秒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32.7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米以上</a:t>
            </a:r>
            <a:r>
              <a:rPr lang="en-US" altLang="zh-CN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)</a:t>
            </a:r>
            <a:r>
              <a:rPr lang="zh-CN" altLang="en-US" sz="18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的热带气旋。至于在大西洋或北太平洋东部发生，达到同样强度的热带气旋，则称为飓风</a:t>
            </a:r>
            <a:r>
              <a:rPr lang="zh-CN" altLang="en-US" sz="1800" dirty="0" smtClea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。</a:t>
            </a:r>
            <a:endParaRPr lang="en-US" altLang="zh-CN" sz="1800" dirty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sp>
        <p:nvSpPr>
          <p:cNvPr id="13" name="文本框 7"/>
          <p:cNvSpPr txBox="1"/>
          <p:nvPr/>
        </p:nvSpPr>
        <p:spPr>
          <a:xfrm>
            <a:off x="1063300" y="453138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一、什么是台风</a:t>
            </a:r>
          </a:p>
        </p:txBody>
      </p:sp>
      <p:pic>
        <p:nvPicPr>
          <p:cNvPr id="15" name="图片 14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6430" y="1674699"/>
            <a:ext cx="2949774" cy="1534884"/>
          </a:xfrm>
          <a:prstGeom prst="rect">
            <a:avLst/>
          </a:prstGeom>
        </p:spPr>
      </p:pic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436431" y="3280225"/>
            <a:ext cx="2949774" cy="1596529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931" y="5252471"/>
            <a:ext cx="2133620" cy="1806464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grpSp>
        <p:nvGrpSpPr>
          <p:cNvPr id="32" name="组合 31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33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34" name="图片 33"/>
            <p:cNvPicPr>
              <a:picLocks noChangeAspect="1"/>
            </p:cNvPicPr>
            <p:nvPr/>
          </p:nvPicPr>
          <p:blipFill>
            <a:blip r:embed="rId1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图片 20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93968" y="4623758"/>
            <a:ext cx="1289414" cy="1205686"/>
          </a:xfrm>
          <a:prstGeom prst="rect">
            <a:avLst/>
          </a:prstGeom>
        </p:spPr>
      </p:pic>
      <p:sp>
        <p:nvSpPr>
          <p:cNvPr id="13" name="文本框 7"/>
          <p:cNvSpPr txBox="1"/>
          <p:nvPr/>
        </p:nvSpPr>
        <p:spPr>
          <a:xfrm>
            <a:off x="1018915" y="440743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一、什么是台风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58931" y="5252471"/>
            <a:ext cx="2133620" cy="1806464"/>
          </a:xfrm>
          <a:prstGeom prst="rect">
            <a:avLst/>
          </a:prstGeom>
        </p:spPr>
      </p:pic>
      <p:sp>
        <p:nvSpPr>
          <p:cNvPr id="19" name="内容占位符 2"/>
          <p:cNvSpPr>
            <a:spLocks noGrp="1"/>
          </p:cNvSpPr>
          <p:nvPr/>
        </p:nvSpPr>
        <p:spPr>
          <a:xfrm>
            <a:off x="1130222" y="2413651"/>
            <a:ext cx="9152465" cy="210559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6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热带低压：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10.8-17.1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秒，也即风力为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6-7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级。</a:t>
            </a:r>
          </a:p>
          <a:p>
            <a:pPr marL="0" lvl="0" indent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6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热带风暴：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17.2-24.4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秒，也即风力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8-9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级。</a:t>
            </a:r>
            <a:b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zh-CN" altLang="en-US" sz="16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强热带风暴：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24.5-32.6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秒，也即风力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10-11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级。 </a:t>
            </a:r>
            <a:b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</a:br>
            <a:r>
              <a:rPr lang="zh-CN" altLang="en-US" sz="16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    风：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32.7-41.4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秒，也即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12-13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级。</a:t>
            </a:r>
          </a:p>
          <a:p>
            <a:pPr marL="0" lvl="0" indent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6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强台风：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底层中心附近最大平均风速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41.5-50.9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秒，也即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14-15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级。</a:t>
            </a:r>
            <a:endParaRPr lang="en-US" altLang="zh-CN" sz="1600" dirty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marL="0" lvl="0" indent="0" fontAlgn="base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None/>
              <a:defRPr/>
            </a:pPr>
            <a:r>
              <a:rPr lang="zh-CN" altLang="en-US" sz="16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超强台风：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底层中心附近最大平均风速≥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51.0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米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/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秒，也即</a:t>
            </a:r>
            <a:r>
              <a:rPr lang="en-US" altLang="zh-CN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16</a:t>
            </a:r>
            <a:r>
              <a:rPr lang="zh-CN" altLang="en-US" sz="1600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级或以上。 </a:t>
            </a:r>
          </a:p>
        </p:txBody>
      </p:sp>
      <p:sp>
        <p:nvSpPr>
          <p:cNvPr id="2" name="矩形 1"/>
          <p:cNvSpPr/>
          <p:nvPr/>
        </p:nvSpPr>
        <p:spPr>
          <a:xfrm>
            <a:off x="1130222" y="1578814"/>
            <a:ext cx="91524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b="1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根据《热带气旋等级》国家标准，热带气旋分为热带低压、热带风暴、强热带风暴、台风、强台风和超强台风六个等级。</a:t>
            </a: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730763" y="2431814"/>
            <a:ext cx="3103847" cy="177100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grpSp>
        <p:nvGrpSpPr>
          <p:cNvPr id="27" name="组合 26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29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30" name="图片 29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grpSp>
        <p:nvGrpSpPr>
          <p:cNvPr id="8" name="组合 7"/>
          <p:cNvGrpSpPr/>
          <p:nvPr/>
        </p:nvGrpSpPr>
        <p:grpSpPr>
          <a:xfrm>
            <a:off x="-189780" y="3278038"/>
            <a:ext cx="12381780" cy="3780897"/>
            <a:chOff x="-189780" y="3278038"/>
            <a:chExt cx="12381780" cy="378089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0" y="3278038"/>
              <a:ext cx="12381780" cy="364034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sp>
        <p:nvSpPr>
          <p:cNvPr id="46" name="文本框 45"/>
          <p:cNvSpPr txBox="1"/>
          <p:nvPr/>
        </p:nvSpPr>
        <p:spPr>
          <a:xfrm>
            <a:off x="1668477" y="1512602"/>
            <a:ext cx="84329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 dirty="0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  <a:sym typeface="Arial" panose="020B0604020202020204" pitchFamily="34" charset="0"/>
              </a:rPr>
              <a:t>台风的形成</a:t>
            </a:r>
          </a:p>
        </p:txBody>
      </p:sp>
      <p:cxnSp>
        <p:nvCxnSpPr>
          <p:cNvPr id="89" name="直接连接符 88"/>
          <p:cNvCxnSpPr/>
          <p:nvPr/>
        </p:nvCxnSpPr>
        <p:spPr>
          <a:xfrm>
            <a:off x="1882775" y="3262760"/>
            <a:ext cx="279477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7982" y="1582591"/>
            <a:ext cx="2213726" cy="20699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2231" y="4350165"/>
            <a:ext cx="1746278" cy="26883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2868" y="4764985"/>
            <a:ext cx="1653144" cy="217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3743" y="18406"/>
            <a:ext cx="2774431" cy="1789507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635" y="2671493"/>
            <a:ext cx="1158848" cy="74745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93171" y="3612676"/>
            <a:ext cx="4437099" cy="3397382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7"/>
          <p:cNvSpPr txBox="1"/>
          <p:nvPr/>
        </p:nvSpPr>
        <p:spPr>
          <a:xfrm>
            <a:off x="1073565" y="460632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二、台风的形成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sp>
        <p:nvSpPr>
          <p:cNvPr id="12" name="内容占位符 2"/>
          <p:cNvSpPr>
            <a:spLocks noGrp="1"/>
          </p:cNvSpPr>
          <p:nvPr/>
        </p:nvSpPr>
        <p:spPr>
          <a:xfrm>
            <a:off x="1325461" y="1679880"/>
            <a:ext cx="9454393" cy="440570"/>
          </a:xfrm>
          <a:prstGeom prst="rect">
            <a:avLst/>
          </a:prstGeom>
          <a:ln w="3175">
            <a:solidFill>
              <a:srgbClr val="00ADB6"/>
            </a:solidFill>
            <a:prstDash val="dash"/>
          </a:ln>
        </p:spPr>
        <p:txBody>
          <a:bodyPr wrap="square">
            <a:spAutoFit/>
          </a:bodyPr>
          <a:lstStyle/>
          <a:p>
            <a:pPr indent="457200" algn="just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</a:pPr>
            <a:r>
              <a:rPr lang="zh-CN" altLang="en-US" b="1" dirty="0">
                <a:solidFill>
                  <a:srgbClr val="00ADB6"/>
                </a:solidFill>
                <a:latin typeface="+mn-ea"/>
                <a:sym typeface="Arial" panose="020B0604020202020204" pitchFamily="34" charset="0"/>
              </a:rPr>
              <a:t>一、</a:t>
            </a:r>
            <a:r>
              <a:rPr lang="zh-CN" altLang="en-US" dirty="0">
                <a:latin typeface="+mn-ea"/>
                <a:sym typeface="Arial" panose="020B0604020202020204" pitchFamily="34" charset="0"/>
              </a:rPr>
              <a:t>是要有广阔的高温、高湿的大气。</a:t>
            </a:r>
          </a:p>
        </p:txBody>
      </p:sp>
      <p:sp>
        <p:nvSpPr>
          <p:cNvPr id="4" name="矩形 3"/>
          <p:cNvSpPr/>
          <p:nvPr/>
        </p:nvSpPr>
        <p:spPr>
          <a:xfrm>
            <a:off x="1325462" y="3025474"/>
            <a:ext cx="9454392" cy="1015663"/>
          </a:xfrm>
          <a:prstGeom prst="rect">
            <a:avLst/>
          </a:prstGeom>
          <a:ln w="3175">
            <a:solidFill>
              <a:srgbClr val="00ADB6"/>
            </a:solidFill>
            <a:prstDash val="dash"/>
          </a:ln>
        </p:spPr>
        <p:txBody>
          <a:bodyPr wrap="square">
            <a:spAutoFit/>
          </a:bodyPr>
          <a:lstStyle/>
          <a:p>
            <a:pPr indent="457200" algn="just" fontAlgn="auto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三、</a:t>
            </a:r>
            <a:r>
              <a:rPr lang="zh-CN" altLang="en-US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是垂直方向风速不能相差太大，上下层空气相对运动很小，才能使初始扰动中水汽</a:t>
            </a:r>
            <a:endParaRPr lang="en-US" altLang="zh-CN" dirty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indent="457200" algn="just" fontAlgn="auto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altLang="zh-CN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 </a:t>
            </a:r>
            <a:r>
              <a:rPr lang="zh-CN" altLang="en-US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凝结所释放的潜热能集中保存在台风眼区的空气柱中，形成并加强台风暖中心结构;</a:t>
            </a:r>
          </a:p>
        </p:txBody>
      </p:sp>
      <p:sp>
        <p:nvSpPr>
          <p:cNvPr id="5" name="矩形 4"/>
          <p:cNvSpPr/>
          <p:nvPr/>
        </p:nvSpPr>
        <p:spPr>
          <a:xfrm>
            <a:off x="1325461" y="2345544"/>
            <a:ext cx="9454393" cy="477054"/>
          </a:xfrm>
          <a:prstGeom prst="rect">
            <a:avLst/>
          </a:prstGeom>
          <a:ln w="3175">
            <a:solidFill>
              <a:srgbClr val="00ADB6"/>
            </a:solidFill>
            <a:prstDash val="dash"/>
          </a:ln>
        </p:spPr>
        <p:txBody>
          <a:bodyPr wrap="square">
            <a:spAutoFit/>
          </a:bodyPr>
          <a:lstStyle/>
          <a:p>
            <a:pPr indent="457200" algn="just" fontAlgn="auto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二、</a:t>
            </a:r>
            <a:r>
              <a:rPr lang="zh-CN" altLang="en-US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是要有低层大气向中心辐合、高层向外扩散的初始扰动。</a:t>
            </a:r>
          </a:p>
        </p:txBody>
      </p:sp>
      <p:sp>
        <p:nvSpPr>
          <p:cNvPr id="6" name="矩形 5"/>
          <p:cNvSpPr/>
          <p:nvPr/>
        </p:nvSpPr>
        <p:spPr>
          <a:xfrm>
            <a:off x="1325461" y="4270738"/>
            <a:ext cx="9454393" cy="477054"/>
          </a:xfrm>
          <a:prstGeom prst="rect">
            <a:avLst/>
          </a:prstGeom>
          <a:ln w="3175">
            <a:solidFill>
              <a:srgbClr val="00ADB6"/>
            </a:solidFill>
            <a:prstDash val="dash"/>
          </a:ln>
        </p:spPr>
        <p:txBody>
          <a:bodyPr wrap="square">
            <a:spAutoFit/>
          </a:bodyPr>
          <a:lstStyle/>
          <a:p>
            <a:pPr indent="457200" algn="just" fontAlgn="auto">
              <a:lnSpc>
                <a:spcPts val="3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zh-CN" altLang="en-US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四、</a:t>
            </a:r>
            <a:r>
              <a:rPr lang="zh-CN" altLang="en-US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是要有足够大的地转偏向力作用，地球自转作用有利于气旋性涡旋的生成。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0097004" y="3864345"/>
            <a:ext cx="1949261" cy="2393396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063811" y="4696987"/>
            <a:ext cx="2448849" cy="2448849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530206" y="6292572"/>
            <a:ext cx="3105027" cy="612787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grpSp>
        <p:nvGrpSpPr>
          <p:cNvPr id="23" name="组合 22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26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7" name="图片 26"/>
            <p:cNvPicPr>
              <a:picLocks noChangeAspect="1"/>
            </p:cNvPicPr>
            <p:nvPr/>
          </p:nvPicPr>
          <p:blipFill>
            <a:blip r:embed="rId11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2" grpId="0" animBg="1"/>
      <p:bldP spid="4" grpId="0" animBg="1"/>
      <p:bldP spid="5" grpId="0" animBg="1"/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-26557" y="-71969"/>
            <a:ext cx="12252491" cy="6873277"/>
            <a:chOff x="-26557" y="-71969"/>
            <a:chExt cx="12252491" cy="6873277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-26557" y="-56692"/>
              <a:ext cx="6858000" cy="6858000"/>
            </a:xfrm>
            <a:prstGeom prst="rect">
              <a:avLst/>
            </a:prstGeom>
          </p:spPr>
        </p:pic>
        <p:pic>
          <p:nvPicPr>
            <p:cNvPr id="37" name="图片 36"/>
            <p:cNvPicPr>
              <a:picLocks noChangeAspect="1"/>
            </p:cNvPicPr>
            <p:nvPr/>
          </p:nvPicPr>
          <p:blipFill>
            <a:blip r:embed="rId3" cstate="email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367934" y="-71969"/>
              <a:ext cx="6858000" cy="6858000"/>
            </a:xfrm>
            <a:prstGeom prst="rect">
              <a:avLst/>
            </a:prstGeom>
          </p:spPr>
        </p:pic>
      </p:grpSp>
      <p:pic>
        <p:nvPicPr>
          <p:cNvPr id="16" name="图片 15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-189780" y="3278038"/>
            <a:ext cx="12381780" cy="3780897"/>
            <a:chOff x="-189780" y="3278038"/>
            <a:chExt cx="12381780" cy="3780897"/>
          </a:xfrm>
        </p:grpSpPr>
        <p:pic>
          <p:nvPicPr>
            <p:cNvPr id="3" name="图片 2"/>
            <p:cNvPicPr>
              <a:picLocks noChangeAspect="1"/>
            </p:cNvPicPr>
            <p:nvPr/>
          </p:nvPicPr>
          <p:blipFill>
            <a:blip r:embed="rId5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0" y="3278038"/>
              <a:ext cx="12381780" cy="3640348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sp>
        <p:nvSpPr>
          <p:cNvPr id="46" name="文本框 45"/>
          <p:cNvSpPr txBox="1"/>
          <p:nvPr/>
        </p:nvSpPr>
        <p:spPr>
          <a:xfrm>
            <a:off x="1668477" y="1512602"/>
            <a:ext cx="843290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8800" b="1" dirty="0">
                <a:solidFill>
                  <a:srgbClr val="00ADB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迷你简剪纸" panose="03000509000000000000" pitchFamily="65" charset="-122"/>
                <a:ea typeface="迷你简剪纸" panose="03000509000000000000" pitchFamily="65" charset="-122"/>
              </a:rPr>
              <a:t>台风的危害</a:t>
            </a:r>
          </a:p>
        </p:txBody>
      </p:sp>
      <p:cxnSp>
        <p:nvCxnSpPr>
          <p:cNvPr id="89" name="直接连接符 88"/>
          <p:cNvCxnSpPr/>
          <p:nvPr/>
        </p:nvCxnSpPr>
        <p:spPr>
          <a:xfrm>
            <a:off x="1882775" y="3262760"/>
            <a:ext cx="2794777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图片 3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47982" y="1582591"/>
            <a:ext cx="2213726" cy="2069978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92231" y="4350165"/>
            <a:ext cx="1746278" cy="2688395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02868" y="4764985"/>
            <a:ext cx="1653144" cy="21702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03743" y="18406"/>
            <a:ext cx="2774431" cy="1789507"/>
          </a:xfrm>
          <a:prstGeom prst="rect">
            <a:avLst/>
          </a:prstGeom>
        </p:spPr>
      </p:pic>
      <p:pic>
        <p:nvPicPr>
          <p:cNvPr id="48" name="图片 47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3635" y="2671493"/>
            <a:ext cx="1158848" cy="747456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7293171" y="3612676"/>
            <a:ext cx="4437099" cy="3397382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38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9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0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41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42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43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7"/>
          <p:cNvSpPr txBox="1"/>
          <p:nvPr/>
        </p:nvSpPr>
        <p:spPr>
          <a:xfrm>
            <a:off x="1211588" y="469339"/>
            <a:ext cx="53071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zh-CN" altLang="en-US" sz="3600" b="1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三、台风的危害</a:t>
            </a:r>
          </a:p>
        </p:txBody>
      </p:sp>
      <p:grpSp>
        <p:nvGrpSpPr>
          <p:cNvPr id="25" name="组合 24"/>
          <p:cNvGrpSpPr/>
          <p:nvPr/>
        </p:nvGrpSpPr>
        <p:grpSpPr>
          <a:xfrm>
            <a:off x="-189781" y="5136869"/>
            <a:ext cx="12381780" cy="1922066"/>
            <a:chOff x="-189781" y="5136869"/>
            <a:chExt cx="12381780" cy="1922066"/>
          </a:xfrm>
        </p:grpSpPr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189781" y="5136869"/>
              <a:ext cx="12381780" cy="1526434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>
            <a:xfrm>
              <a:off x="-26558" y="6344642"/>
              <a:ext cx="12218557" cy="714293"/>
            </a:xfrm>
            <a:prstGeom prst="rect">
              <a:avLst/>
            </a:prstGeom>
          </p:spPr>
        </p:pic>
      </p:grpSp>
      <p:pic>
        <p:nvPicPr>
          <p:cNvPr id="17" name="图片 16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flipH="1">
            <a:off x="619371" y="5404596"/>
            <a:ext cx="1898196" cy="1453404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50840" y="876827"/>
            <a:ext cx="1289414" cy="1205686"/>
          </a:xfrm>
          <a:prstGeom prst="rect">
            <a:avLst/>
          </a:prstGeom>
        </p:spPr>
      </p:pic>
      <p:sp>
        <p:nvSpPr>
          <p:cNvPr id="15" name="文本框 7"/>
          <p:cNvSpPr txBox="1"/>
          <p:nvPr/>
        </p:nvSpPr>
        <p:spPr>
          <a:xfrm>
            <a:off x="1108820" y="1932020"/>
            <a:ext cx="7329376" cy="21562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360045">
              <a:lnSpc>
                <a:spcPct val="150000"/>
              </a:lnSpc>
            </a:pPr>
            <a:r>
              <a:rPr lang="zh-CN" altLang="en-US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台风给广大的地区带来了充足的雨水，成为与人类生活和生产关系密切的降雨系统</a:t>
            </a:r>
            <a:r>
              <a:rPr lang="zh-CN" altLang="en-US" dirty="0" smtClea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。</a:t>
            </a:r>
            <a:endParaRPr lang="en-US" altLang="zh-CN" dirty="0" smtClean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indent="360045">
              <a:lnSpc>
                <a:spcPct val="150000"/>
              </a:lnSpc>
            </a:pPr>
            <a:r>
              <a:rPr lang="zh-CN" altLang="en-US" dirty="0" smtClea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但是，台风也总是带来各种破坏，它具有突发性强、破坏力大的特点，是世界上最严重的自然灾害之一。</a:t>
            </a:r>
            <a:endParaRPr lang="en-US" altLang="zh-CN" dirty="0" smtClean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  <a:p>
            <a:pPr indent="360045">
              <a:lnSpc>
                <a:spcPct val="150000"/>
              </a:lnSpc>
            </a:pPr>
            <a:r>
              <a:rPr lang="zh-CN" altLang="en-US" dirty="0" smtClean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 </a:t>
            </a:r>
            <a:r>
              <a:rPr lang="zh-CN" altLang="en-US" sz="2000" b="1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台风的破坏力主要</a:t>
            </a:r>
            <a:r>
              <a:rPr lang="zh-CN" altLang="en-US" sz="2000" b="1" dirty="0">
                <a:solidFill>
                  <a:srgbClr val="00ADB6"/>
                </a:solidFill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由强风、暴雨和风暴潮</a:t>
            </a:r>
            <a:r>
              <a:rPr lang="zh-CN" altLang="en-US" sz="2000" b="1" dirty="0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rPr>
              <a:t>三个因素引起。 </a:t>
            </a:r>
            <a:endParaRPr lang="zh-CN" altLang="en-US" b="1" dirty="0">
              <a:latin typeface="Arial" panose="020B0604020202020204" pitchFamily="34" charset="0"/>
              <a:ea typeface="等线" panose="02010600030101010101" pitchFamily="2" charset="-122"/>
              <a:sym typeface="Arial" panose="020B0604020202020204" pitchFamily="34" charset="0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95265" y="5136869"/>
            <a:ext cx="1117980" cy="1721131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56196" y="682189"/>
            <a:ext cx="3835803" cy="3850793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2517567" y="6458614"/>
            <a:ext cx="1755685" cy="34649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73508" y="6287448"/>
            <a:ext cx="3105027" cy="612787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512660" y="6421784"/>
            <a:ext cx="1858368" cy="366755"/>
          </a:xfrm>
          <a:prstGeom prst="rect">
            <a:avLst/>
          </a:prstGeom>
        </p:spPr>
      </p:pic>
      <p:grpSp>
        <p:nvGrpSpPr>
          <p:cNvPr id="22" name="组合 21"/>
          <p:cNvGrpSpPr/>
          <p:nvPr/>
        </p:nvGrpSpPr>
        <p:grpSpPr>
          <a:xfrm>
            <a:off x="497383" y="362310"/>
            <a:ext cx="5433458" cy="1103581"/>
            <a:chOff x="497383" y="362310"/>
            <a:chExt cx="5433458" cy="1103581"/>
          </a:xfrm>
        </p:grpSpPr>
        <p:sp>
          <p:nvSpPr>
            <p:cNvPr id="23" name="矩形: 圆角 3"/>
            <p:cNvSpPr/>
            <p:nvPr/>
          </p:nvSpPr>
          <p:spPr>
            <a:xfrm>
              <a:off x="497383" y="362310"/>
              <a:ext cx="5196051" cy="780710"/>
            </a:xfrm>
            <a:prstGeom prst="roundRect">
              <a:avLst/>
            </a:prstGeom>
            <a:noFill/>
            <a:ln w="19050">
              <a:solidFill>
                <a:srgbClr val="00ADB6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latin typeface="Arial" panose="020B0604020202020204" pitchFamily="34" charset="0"/>
                <a:ea typeface="等线" panose="02010600030101010101" pitchFamily="2" charset="-122"/>
                <a:sym typeface="Arial" panose="020B0604020202020204" pitchFamily="34" charset="0"/>
              </a:endParaRPr>
            </a:p>
          </p:txBody>
        </p:sp>
        <p:pic>
          <p:nvPicPr>
            <p:cNvPr id="26" name="图片 25"/>
            <p:cNvPicPr>
              <a:picLocks noChangeAspect="1"/>
            </p:cNvPicPr>
            <p:nvPr/>
          </p:nvPicPr>
          <p:blipFill>
            <a:blip r:embed="rId1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239734" y="792505"/>
              <a:ext cx="691107" cy="673386"/>
            </a:xfrm>
            <a:prstGeom prst="rect">
              <a:avLst/>
            </a:prstGeom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3000">
        <p:random/>
      </p:transition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 spd="slow" advTm="300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5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ISPRING_PRESENTATION_TITLE" val="PowerPoint 演示文稿"/>
</p:tagLst>
</file>

<file path=ppt/theme/theme1.xml><?xml version="1.0" encoding="utf-8"?>
<a:theme xmlns:a="http://schemas.openxmlformats.org/drawingml/2006/main" name="第一PPT模板网-WWW.1PPT.COM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1655</Words>
  <Application>Microsoft Office PowerPoint</Application>
  <PresentationFormat>宽屏</PresentationFormat>
  <Paragraphs>137</Paragraphs>
  <Slides>28</Slides>
  <Notes>28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28</vt:i4>
      </vt:variant>
    </vt:vector>
  </HeadingPairs>
  <TitlesOfParts>
    <vt:vector size="39" baseType="lpstr">
      <vt:lpstr>Meiryo</vt:lpstr>
      <vt:lpstr>等线</vt:lpstr>
      <vt:lpstr>等线 Light</vt:lpstr>
      <vt:lpstr>迷你简剪纸</vt:lpstr>
      <vt:lpstr>宋体</vt:lpstr>
      <vt:lpstr>微软雅黑</vt:lpstr>
      <vt:lpstr>Arial</vt:lpstr>
      <vt:lpstr>Calibri</vt:lpstr>
      <vt:lpstr>Calibri Light</vt:lpstr>
      <vt:lpstr>第一PPT模板网-WWW.1PPT.COM​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https://www.ypppt.com/</dc:title>
  <dc:subject>https://www.ypppt.com/</dc:subject>
  <dc:creator>优品PPT</dc:creator>
  <cp:lastModifiedBy>kan</cp:lastModifiedBy>
  <cp:revision>4</cp:revision>
  <cp:lastPrinted>2022-05-26T23:59:16Z</cp:lastPrinted>
  <dcterms:created xsi:type="dcterms:W3CDTF">2022-05-26T23:59:16Z</dcterms:created>
  <dcterms:modified xsi:type="dcterms:W3CDTF">2023-03-12T02:12:38Z</dcterms:modified>
</cp:coreProperties>
</file>