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29"/>
  </p:notesMasterIdLst>
  <p:sldIdLst>
    <p:sldId id="296" r:id="rId3"/>
    <p:sldId id="297" r:id="rId4"/>
    <p:sldId id="298" r:id="rId5"/>
    <p:sldId id="299" r:id="rId6"/>
    <p:sldId id="300" r:id="rId7"/>
    <p:sldId id="301" r:id="rId8"/>
    <p:sldId id="262" r:id="rId9"/>
    <p:sldId id="264" r:id="rId10"/>
    <p:sldId id="265" r:id="rId11"/>
    <p:sldId id="302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303" r:id="rId21"/>
    <p:sldId id="275" r:id="rId22"/>
    <p:sldId id="276" r:id="rId23"/>
    <p:sldId id="277" r:id="rId24"/>
    <p:sldId id="278" r:id="rId25"/>
    <p:sldId id="279" r:id="rId26"/>
    <p:sldId id="280" r:id="rId27"/>
    <p:sldId id="304" r:id="rId28"/>
  </p:sldIdLst>
  <p:sldSz cx="12192000" cy="6858000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5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ags" Target="tags/tag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C71A5-0521-474B-AFA2-D95DFAA491DD}" type="datetimeFigureOut">
              <a:rPr lang="zh-CN" altLang="en-US" smtClean="0"/>
              <a:t>2023/3/15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8EF0C-E55C-422A-8438-DC9A2F1FAA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7920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8EF0C-E55C-422A-8438-DC9A2F1FAA94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3663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30149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169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782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01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65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图片包含 背景图案&#10;&#10;描述已自动生成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FA05CC2-3B69-4804-9D71-D48BBD8311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8" name="图片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8347A3D-1EF7-477D-A5ED-538DC23A7AD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628650" y="219508"/>
            <a:ext cx="13449300" cy="6418984"/>
          </a:xfrm>
          <a:custGeom>
            <a:avLst/>
            <a:gdLst>
              <a:gd name="connsiteX0" fmla="*/ 0 w 12192000"/>
              <a:gd name="connsiteY0" fmla="*/ 0 h 5818910"/>
              <a:gd name="connsiteX1" fmla="*/ 12192000 w 12192000"/>
              <a:gd name="connsiteY1" fmla="*/ 0 h 5818910"/>
              <a:gd name="connsiteX2" fmla="*/ 12192000 w 12192000"/>
              <a:gd name="connsiteY2" fmla="*/ 5818910 h 5818910"/>
              <a:gd name="connsiteX3" fmla="*/ 0 w 12192000"/>
              <a:gd name="connsiteY3" fmla="*/ 5818910 h 5818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5818910">
                <a:moveTo>
                  <a:pt x="0" y="0"/>
                </a:moveTo>
                <a:lnTo>
                  <a:pt x="12192000" y="0"/>
                </a:lnTo>
                <a:lnTo>
                  <a:pt x="12192000" y="5818910"/>
                </a:lnTo>
                <a:lnTo>
                  <a:pt x="0" y="581891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771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638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313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47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11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956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file:///D:\qq&#25991;&#20214;\712321467\Image\C2C\Image2\%7b75232B38-A165-1FB7-499C-2E1C792CACB5%7d.png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link="rId4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756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0B2B87B-EE44-4532-8406-91382D3E70B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37" name="图片 3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546E72B-B782-4C4E-B8F8-CFEA01DF721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519545"/>
            <a:ext cx="12192000" cy="5818910"/>
          </a:xfrm>
          <a:custGeom>
            <a:avLst/>
            <a:gdLst>
              <a:gd name="connsiteX0" fmla="*/ 0 w 12192000"/>
              <a:gd name="connsiteY0" fmla="*/ 0 h 5818910"/>
              <a:gd name="connsiteX1" fmla="*/ 12192000 w 12192000"/>
              <a:gd name="connsiteY1" fmla="*/ 0 h 5818910"/>
              <a:gd name="connsiteX2" fmla="*/ 12192000 w 12192000"/>
              <a:gd name="connsiteY2" fmla="*/ 5818910 h 5818910"/>
              <a:gd name="connsiteX3" fmla="*/ 0 w 12192000"/>
              <a:gd name="connsiteY3" fmla="*/ 5818910 h 5818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5818910">
                <a:moveTo>
                  <a:pt x="0" y="0"/>
                </a:moveTo>
                <a:lnTo>
                  <a:pt x="12192000" y="0"/>
                </a:lnTo>
                <a:lnTo>
                  <a:pt x="12192000" y="5818910"/>
                </a:lnTo>
                <a:lnTo>
                  <a:pt x="0" y="5818910"/>
                </a:lnTo>
                <a:close/>
              </a:path>
            </a:pathLst>
          </a:custGeom>
        </p:spPr>
      </p:pic>
      <p:pic>
        <p:nvPicPr>
          <p:cNvPr id="26" name="图片 2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E811468-2CF0-4F12-B9E9-1393393B8BE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291069" y="308474"/>
            <a:ext cx="2444006" cy="1780534"/>
          </a:xfrm>
          <a:prstGeom prst="rect">
            <a:avLst/>
          </a:prstGeom>
        </p:spPr>
      </p:pic>
      <p:pic>
        <p:nvPicPr>
          <p:cNvPr id="41" name="图片 4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BB0B20F-12F0-4D96-A3CF-D72AD61193E1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097651" y="4342675"/>
            <a:ext cx="2180224" cy="2283374"/>
          </a:xfrm>
          <a:prstGeom prst="rect">
            <a:avLst/>
          </a:prstGeom>
        </p:spPr>
      </p:pic>
      <p:pic>
        <p:nvPicPr>
          <p:cNvPr id="47" name="图片 4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D7F6F3B-3779-40BB-B5F2-5EC747D375E7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17764" y="133820"/>
            <a:ext cx="5375564" cy="7172248"/>
          </a:xfrm>
          <a:prstGeom prst="rect">
            <a:avLst/>
          </a:prstGeom>
        </p:spPr>
      </p:pic>
      <p:pic>
        <p:nvPicPr>
          <p:cNvPr id="49" name="图片 4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570C950-0635-4B32-9CE1-7840B1913506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72176" y="957580"/>
            <a:ext cx="4032216" cy="4032216"/>
          </a:xfrm>
          <a:prstGeom prst="rect">
            <a:avLst/>
          </a:prstGeom>
        </p:spPr>
      </p:pic>
      <p:sp>
        <p:nvSpPr>
          <p:cNvPr id="51" name="文本框 5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752A642-8823-4B86-AB31-68AA488ACCD9}"/>
              </a:ext>
            </a:extLst>
          </p:cNvPr>
          <p:cNvSpPr txBox="1"/>
          <p:nvPr/>
        </p:nvSpPr>
        <p:spPr>
          <a:xfrm>
            <a:off x="5471136" y="4405021"/>
            <a:ext cx="4234296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小学语文开学第一课</a:t>
            </a:r>
            <a:endParaRPr lang="zh-CN" altLang="en-US" sz="3200" dirty="0">
              <a:latin typeface="字魂152号-机甲超级黑" panose="00000500000000000000" pitchFamily="2" charset="-122"/>
              <a:ea typeface="字魂152号-机甲超级黑" panose="00000500000000000000" pitchFamily="2" charset="-122"/>
              <a:sym typeface="字魂152号-机甲超级黑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20382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8D43C85-5EB3-452C-9BD1-97D24A0FE54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18" name="图片 1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92412AB-63E3-41B3-8A8F-D2C515D9033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519545"/>
            <a:ext cx="12192000" cy="5818910"/>
          </a:xfrm>
          <a:custGeom>
            <a:avLst/>
            <a:gdLst>
              <a:gd name="connsiteX0" fmla="*/ 0 w 12192000"/>
              <a:gd name="connsiteY0" fmla="*/ 0 h 5818910"/>
              <a:gd name="connsiteX1" fmla="*/ 12192000 w 12192000"/>
              <a:gd name="connsiteY1" fmla="*/ 0 h 5818910"/>
              <a:gd name="connsiteX2" fmla="*/ 12192000 w 12192000"/>
              <a:gd name="connsiteY2" fmla="*/ 5818910 h 5818910"/>
              <a:gd name="connsiteX3" fmla="*/ 0 w 12192000"/>
              <a:gd name="connsiteY3" fmla="*/ 5818910 h 5818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5818910">
                <a:moveTo>
                  <a:pt x="0" y="0"/>
                </a:moveTo>
                <a:lnTo>
                  <a:pt x="12192000" y="0"/>
                </a:lnTo>
                <a:lnTo>
                  <a:pt x="12192000" y="5818910"/>
                </a:lnTo>
                <a:lnTo>
                  <a:pt x="0" y="5818910"/>
                </a:lnTo>
                <a:close/>
              </a:path>
            </a:pathLst>
          </a:custGeom>
        </p:spPr>
      </p:pic>
      <p:pic>
        <p:nvPicPr>
          <p:cNvPr id="20" name="图片 1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E6A7A27-F478-495B-91BE-42752C654E3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547" y="3684238"/>
            <a:ext cx="8307598" cy="3173762"/>
          </a:xfrm>
          <a:prstGeom prst="rect">
            <a:avLst/>
          </a:prstGeom>
        </p:spPr>
      </p:pic>
      <p:sp>
        <p:nvSpPr>
          <p:cNvPr id="22" name="文本框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31031DA-602A-4FA7-8F27-CD86EF5D349D}"/>
              </a:ext>
            </a:extLst>
          </p:cNvPr>
          <p:cNvSpPr txBox="1"/>
          <p:nvPr/>
        </p:nvSpPr>
        <p:spPr>
          <a:xfrm>
            <a:off x="1962150" y="1562606"/>
            <a:ext cx="82677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88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小学语文怎么学</a:t>
            </a:r>
          </a:p>
        </p:txBody>
      </p:sp>
    </p:spTree>
    <p:extLst>
      <p:ext uri="{BB962C8B-B14F-4D97-AF65-F5344CB8AC3E}">
        <p14:creationId xmlns:p14="http://schemas.microsoft.com/office/powerpoint/2010/main" val="297001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436497" y="1954714"/>
            <a:ext cx="5905687" cy="2798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indent="457200">
              <a:lnSpc>
                <a:spcPct val="150000"/>
              </a:lnSpc>
              <a:spcBef>
                <a:spcPct val="50000"/>
              </a:spcBef>
            </a:pPr>
            <a:r>
              <a:rPr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 一个聪明、善良的孩子，在山里遇到一位能够点石成金的老人。老人把一块石头化成金送给他，他摇摇头不要。老人索性把一座小山化成金送给他，他仍然摇头不要。老人生气了，大声训责：</a:t>
            </a:r>
            <a:r>
              <a:rPr lang="en-US" altLang="zh-CN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"</a:t>
            </a:r>
            <a:r>
              <a:rPr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一座金山还不要，你到底要什么？</a:t>
            </a:r>
            <a:r>
              <a:rPr lang="en-US" altLang="zh-CN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"</a:t>
            </a:r>
            <a:r>
              <a:rPr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，孩子回答：</a:t>
            </a:r>
            <a:r>
              <a:rPr lang="en-US" altLang="zh-CN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"</a:t>
            </a:r>
            <a:r>
              <a:rPr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我要学你点石成金的方法</a:t>
            </a:r>
            <a:r>
              <a:rPr lang="en-US" altLang="zh-CN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".</a:t>
            </a:r>
          </a:p>
        </p:txBody>
      </p:sp>
      <p:sp>
        <p:nvSpPr>
          <p:cNvPr id="68613" name="Rectangle 8"/>
          <p:cNvSpPr>
            <a:spLocks noChangeArrowheads="1"/>
          </p:cNvSpPr>
          <p:nvPr/>
        </p:nvSpPr>
        <p:spPr bwMode="auto">
          <a:xfrm>
            <a:off x="772545" y="5379563"/>
            <a:ext cx="106469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      </a:t>
            </a:r>
            <a:r>
              <a:rPr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这个故事给我们这样的启示：一个人若掌握了学习方法，就犹如获得点石成金的本领。 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177" y="1328067"/>
            <a:ext cx="4051496" cy="4051496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A846D83-B992-4710-8782-53E5EDA15154}"/>
              </a:ext>
            </a:extLst>
          </p:cNvPr>
          <p:cNvGrpSpPr/>
          <p:nvPr/>
        </p:nvGrpSpPr>
        <p:grpSpPr>
          <a:xfrm>
            <a:off x="680266" y="804874"/>
            <a:ext cx="2715151" cy="723900"/>
            <a:chOff x="642166" y="862024"/>
            <a:chExt cx="2715151" cy="723900"/>
          </a:xfrm>
        </p:grpSpPr>
        <p:sp>
          <p:nvSpPr>
            <p:cNvPr id="8" name="矩形 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5213A5D-7EE3-4446-AE26-976E3B3AEC62}"/>
                </a:ext>
              </a:extLst>
            </p:cNvPr>
            <p:cNvSpPr/>
            <p:nvPr/>
          </p:nvSpPr>
          <p:spPr>
            <a:xfrm>
              <a:off x="1366066" y="931587"/>
              <a:ext cx="1991251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3200">
                  <a:latin typeface="字魂152号-机甲超级黑" panose="00000500000000000000" pitchFamily="2" charset="-122"/>
                  <a:ea typeface="字魂152号-机甲超级黑" panose="00000500000000000000" pitchFamily="2" charset="-122"/>
                  <a:cs typeface="+mn-ea"/>
                  <a:sym typeface="字魂152号-机甲超级黑" panose="00000500000000000000" pitchFamily="2" charset="-122"/>
                </a:rPr>
                <a:t>【</a:t>
              </a:r>
              <a:r>
                <a:rPr lang="zh-CN" altLang="en-US" sz="3200">
                  <a:latin typeface="字魂152号-机甲超级黑" panose="00000500000000000000" pitchFamily="2" charset="-122"/>
                  <a:ea typeface="字魂152号-机甲超级黑" panose="00000500000000000000" pitchFamily="2" charset="-122"/>
                  <a:cs typeface="+mn-ea"/>
                  <a:sym typeface="字魂152号-机甲超级黑" panose="00000500000000000000" pitchFamily="2" charset="-122"/>
                </a:rPr>
                <a:t>故事</a:t>
              </a:r>
              <a:r>
                <a:rPr lang="en-US" altLang="zh-CN" sz="3200">
                  <a:latin typeface="字魂152号-机甲超级黑" panose="00000500000000000000" pitchFamily="2" charset="-122"/>
                  <a:ea typeface="字魂152号-机甲超级黑" panose="00000500000000000000" pitchFamily="2" charset="-122"/>
                  <a:cs typeface="+mn-ea"/>
                  <a:sym typeface="字魂152号-机甲超级黑" panose="00000500000000000000" pitchFamily="2" charset="-122"/>
                </a:rPr>
                <a:t>】 </a:t>
              </a:r>
              <a:endParaRPr lang="zh-CN" altLang="en-US" sz="3200">
                <a:latin typeface="字魂152号-机甲超级黑" panose="00000500000000000000" pitchFamily="2" charset="-122"/>
                <a:ea typeface="字魂152号-机甲超级黑" panose="00000500000000000000" pitchFamily="2" charset="-122"/>
                <a:sym typeface="字魂152号-机甲超级黑" panose="00000500000000000000" pitchFamily="2" charset="-122"/>
              </a:endParaRPr>
            </a:p>
          </p:txBody>
        </p:sp>
        <p:pic>
          <p:nvPicPr>
            <p:cNvPr id="9" name="图片 8" descr="卡通人物&#10;&#10;低可信度描述已自动生成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CF9C843-EC8C-47EF-85F2-E35D7D9D79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2166" y="862024"/>
              <a:ext cx="723900" cy="723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7356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4498600" y="2937960"/>
            <a:ext cx="6398000" cy="167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怎样学好小学语文？我认为以下</a:t>
            </a:r>
            <a:r>
              <a:rPr lang="en-US" altLang="zh-CN" sz="24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5</a:t>
            </a:r>
            <a:r>
              <a:rPr lang="zh-CN" altLang="en-US" sz="24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个方法是学好语文的基础，是打开语文这把锁的金钥匙，大家不妨试一试</a:t>
            </a:r>
            <a:endParaRPr lang="en-US" altLang="zh-CN" sz="2400" dirty="0">
              <a:latin typeface="字魂152号-机甲超级黑" panose="00000500000000000000" pitchFamily="2" charset="-122"/>
              <a:ea typeface="字魂152号-机甲超级黑" panose="00000500000000000000" pitchFamily="2" charset="-122"/>
              <a:cs typeface="+mn-ea"/>
              <a:sym typeface="字魂152号-机甲超级黑" panose="00000500000000000000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373613" y="2233132"/>
            <a:ext cx="66479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kern="1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得其法者事半功倍，不得其法者事倍功半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19100"/>
            <a:ext cx="6438900" cy="64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67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3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EFF3695-0294-4EFB-B078-D6A0A287525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153" y="1780586"/>
            <a:ext cx="3924300" cy="3924300"/>
          </a:xfrm>
          <a:prstGeom prst="rect">
            <a:avLst/>
          </a:prstGeom>
        </p:spPr>
      </p:pic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4801956" y="2108186"/>
            <a:ext cx="1814512" cy="326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kumimoji="1" lang="en-US" altLang="zh-CN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1.</a:t>
            </a:r>
            <a:r>
              <a:rPr kumimoji="1"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读课文；</a:t>
            </a:r>
          </a:p>
          <a:p>
            <a:pPr>
              <a:lnSpc>
                <a:spcPct val="150000"/>
              </a:lnSpc>
            </a:pPr>
            <a:r>
              <a:rPr kumimoji="1" lang="en-US" altLang="zh-CN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2.</a:t>
            </a:r>
            <a:r>
              <a:rPr kumimoji="1"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标序号；</a:t>
            </a:r>
          </a:p>
          <a:p>
            <a:pPr>
              <a:lnSpc>
                <a:spcPct val="150000"/>
              </a:lnSpc>
            </a:pPr>
            <a:r>
              <a:rPr kumimoji="1" lang="en-US" altLang="zh-CN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3.</a:t>
            </a:r>
            <a:r>
              <a:rPr kumimoji="1"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圈生字；</a:t>
            </a:r>
          </a:p>
          <a:p>
            <a:pPr>
              <a:lnSpc>
                <a:spcPct val="150000"/>
              </a:lnSpc>
            </a:pPr>
            <a:r>
              <a:rPr kumimoji="1" lang="en-US" altLang="zh-CN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4.</a:t>
            </a:r>
            <a:r>
              <a:rPr kumimoji="1"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划词语；</a:t>
            </a:r>
          </a:p>
          <a:p>
            <a:pPr>
              <a:lnSpc>
                <a:spcPct val="150000"/>
              </a:lnSpc>
            </a:pPr>
            <a:r>
              <a:rPr kumimoji="1" lang="en-US" altLang="zh-CN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5.</a:t>
            </a:r>
            <a:r>
              <a:rPr kumimoji="1"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学生字；</a:t>
            </a:r>
          </a:p>
          <a:p>
            <a:pPr>
              <a:lnSpc>
                <a:spcPct val="150000"/>
              </a:lnSpc>
            </a:pPr>
            <a:r>
              <a:rPr kumimoji="1" lang="en-US" altLang="zh-CN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6.</a:t>
            </a:r>
            <a:r>
              <a:rPr kumimoji="1"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思课后题；</a:t>
            </a:r>
          </a:p>
          <a:p>
            <a:pPr>
              <a:lnSpc>
                <a:spcPct val="150000"/>
              </a:lnSpc>
            </a:pPr>
            <a:r>
              <a:rPr kumimoji="1" lang="en-US" altLang="zh-CN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7.</a:t>
            </a:r>
            <a:r>
              <a:rPr kumimoji="1"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提问题。</a:t>
            </a:r>
          </a:p>
        </p:txBody>
      </p:sp>
      <p:sp>
        <p:nvSpPr>
          <p:cNvPr id="70661" name="文本框 1"/>
          <p:cNvSpPr txBox="1">
            <a:spLocks noChangeArrowheads="1"/>
          </p:cNvSpPr>
          <p:nvPr/>
        </p:nvSpPr>
        <p:spPr bwMode="auto">
          <a:xfrm>
            <a:off x="6754592" y="5504831"/>
            <a:ext cx="41657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至少读</a:t>
            </a:r>
            <a:r>
              <a:rPr lang="en-US" altLang="zh-CN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3</a:t>
            </a:r>
            <a:r>
              <a:rPr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次标自然段或小节号</a:t>
            </a:r>
            <a:endParaRPr lang="en-US" altLang="zh-CN" sz="2000">
              <a:latin typeface="字魂152号-机甲超级黑" panose="00000500000000000000" pitchFamily="2" charset="-122"/>
              <a:ea typeface="字魂152号-机甲超级黑" panose="00000500000000000000" pitchFamily="2" charset="-122"/>
              <a:cs typeface="+mn-ea"/>
              <a:sym typeface="字魂152号-机甲超级黑" panose="00000500000000000000" pitchFamily="2" charset="-122"/>
            </a:endParaRPr>
          </a:p>
        </p:txBody>
      </p:sp>
      <p:sp>
        <p:nvSpPr>
          <p:cNvPr id="70662" name="文本框 1"/>
          <p:cNvSpPr txBox="1">
            <a:spLocks noChangeArrowheads="1"/>
          </p:cNvSpPr>
          <p:nvPr/>
        </p:nvSpPr>
        <p:spPr bwMode="auto">
          <a:xfrm>
            <a:off x="1603047" y="2639870"/>
            <a:ext cx="1814512" cy="2205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32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能学习</a:t>
            </a:r>
            <a:endParaRPr lang="en-US" altLang="zh-CN" sz="3200">
              <a:latin typeface="字魂152号-机甲超级黑" panose="00000500000000000000" pitchFamily="2" charset="-122"/>
              <a:ea typeface="字魂152号-机甲超级黑" panose="00000500000000000000" pitchFamily="2" charset="-122"/>
              <a:cs typeface="+mn-ea"/>
              <a:sym typeface="字魂152号-机甲超级黑" panose="00000500000000000000" pitchFamily="2" charset="-122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zh-CN" altLang="en-US" sz="32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懂学习</a:t>
            </a:r>
            <a:endParaRPr lang="en-US" altLang="zh-CN" sz="3200">
              <a:latin typeface="字魂152号-机甲超级黑" panose="00000500000000000000" pitchFamily="2" charset="-122"/>
              <a:ea typeface="字魂152号-机甲超级黑" panose="00000500000000000000" pitchFamily="2" charset="-122"/>
              <a:cs typeface="+mn-ea"/>
              <a:sym typeface="字魂152号-机甲超级黑" panose="00000500000000000000" pitchFamily="2" charset="-122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zh-CN" altLang="en-US" sz="32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会学习</a:t>
            </a:r>
            <a:endParaRPr lang="en-US" altLang="zh-CN" sz="3200">
              <a:latin typeface="字魂152号-机甲超级黑" panose="00000500000000000000" pitchFamily="2" charset="-122"/>
              <a:ea typeface="字魂152号-机甲超级黑" panose="00000500000000000000" pitchFamily="2" charset="-122"/>
              <a:cs typeface="+mn-ea"/>
              <a:sym typeface="字魂152号-机甲超级黑" panose="00000500000000000000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11390" y="1252724"/>
            <a:ext cx="4252107" cy="4252107"/>
          </a:xfrm>
          <a:prstGeom prst="rect">
            <a:avLst/>
          </a:prstGeom>
        </p:spPr>
      </p:pic>
      <p:grpSp>
        <p:nvGrpSpPr>
          <p:cNvPr id="9" name="组合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6423CA5-2366-4615-9A06-F2D3BB472EBA}"/>
              </a:ext>
            </a:extLst>
          </p:cNvPr>
          <p:cNvGrpSpPr/>
          <p:nvPr/>
        </p:nvGrpSpPr>
        <p:grpSpPr>
          <a:xfrm>
            <a:off x="680266" y="804874"/>
            <a:ext cx="3782751" cy="723900"/>
            <a:chOff x="642166" y="862024"/>
            <a:chExt cx="3782751" cy="723900"/>
          </a:xfrm>
        </p:grpSpPr>
        <p:sp>
          <p:nvSpPr>
            <p:cNvPr id="10" name="矩形 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7E6F19C-A2C5-43A5-A735-F53B6F21692E}"/>
                </a:ext>
              </a:extLst>
            </p:cNvPr>
            <p:cNvSpPr/>
            <p:nvPr/>
          </p:nvSpPr>
          <p:spPr>
            <a:xfrm>
              <a:off x="1366066" y="931587"/>
              <a:ext cx="3058851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zh-CN" altLang="en-US" sz="3200">
                  <a:latin typeface="字魂152号-机甲超级黑" panose="00000500000000000000" pitchFamily="2" charset="-122"/>
                  <a:ea typeface="字魂152号-机甲超级黑" panose="00000500000000000000" pitchFamily="2" charset="-122"/>
                  <a:cs typeface="+mn-ea"/>
                  <a:sym typeface="字魂152号-机甲超级黑" panose="00000500000000000000" pitchFamily="2" charset="-122"/>
                </a:rPr>
                <a:t>认真预习课文　</a:t>
              </a:r>
              <a:endParaRPr lang="zh-CN" altLang="en-US" sz="3200">
                <a:latin typeface="字魂152号-机甲超级黑" panose="00000500000000000000" pitchFamily="2" charset="-122"/>
                <a:ea typeface="字魂152号-机甲超级黑" panose="00000500000000000000" pitchFamily="2" charset="-122"/>
                <a:sym typeface="字魂152号-机甲超级黑" panose="00000500000000000000" pitchFamily="2" charset="-122"/>
              </a:endParaRPr>
            </a:p>
          </p:txBody>
        </p:sp>
        <p:pic>
          <p:nvPicPr>
            <p:cNvPr id="11" name="图片 10" descr="卡通人物&#10;&#10;低可信度描述已自动生成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F0167CF-079F-4DCA-936D-A88A17BC5FD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2166" y="862024"/>
              <a:ext cx="723900" cy="723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47419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  <p:bldP spid="70661" grpId="0"/>
      <p:bldP spid="7066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3342860" y="2264917"/>
            <a:ext cx="3110524" cy="1528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1"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边听边思考</a:t>
            </a:r>
            <a:endParaRPr kumimoji="1" lang="en-US" altLang="zh-CN" sz="2000">
              <a:latin typeface="字魂152号-机甲超级黑" panose="00000500000000000000" pitchFamily="2" charset="-122"/>
              <a:ea typeface="字魂152号-机甲超级黑" panose="00000500000000000000" pitchFamily="2" charset="-122"/>
              <a:cs typeface="+mn-ea"/>
              <a:sym typeface="字魂152号-机甲超级黑" panose="00000500000000000000" pitchFamily="2" charset="-122"/>
            </a:endParaRPr>
          </a:p>
          <a:p>
            <a:pPr eaLnBrk="1" hangingPunct="1">
              <a:lnSpc>
                <a:spcPct val="120000"/>
              </a:lnSpc>
            </a:pPr>
            <a:endParaRPr kumimoji="1" lang="en-US" altLang="zh-CN" sz="2000">
              <a:latin typeface="字魂152号-机甲超级黑" panose="00000500000000000000" pitchFamily="2" charset="-122"/>
              <a:ea typeface="字魂152号-机甲超级黑" panose="00000500000000000000" pitchFamily="2" charset="-122"/>
              <a:cs typeface="+mn-ea"/>
              <a:sym typeface="字魂152号-机甲超级黑" panose="00000500000000000000" pitchFamily="2" charset="-122"/>
            </a:endParaRPr>
          </a:p>
          <a:p>
            <a:pPr eaLnBrk="1" hangingPunct="1">
              <a:lnSpc>
                <a:spcPct val="120000"/>
              </a:lnSpc>
            </a:pPr>
            <a:r>
              <a:rPr kumimoji="1"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书上圈划，记下重点、难点和疑点</a:t>
            </a:r>
            <a:r>
              <a:rPr kumimoji="1" lang="en-US" altLang="zh-CN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;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284804" y="2087176"/>
            <a:ext cx="1725096" cy="1884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kumimoji="1" lang="en-US" altLang="zh-CN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1.</a:t>
            </a:r>
            <a:r>
              <a:rPr kumimoji="1"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认真听；</a:t>
            </a:r>
          </a:p>
          <a:p>
            <a:pPr>
              <a:lnSpc>
                <a:spcPct val="150000"/>
              </a:lnSpc>
            </a:pPr>
            <a:r>
              <a:rPr kumimoji="1" lang="en-US" altLang="zh-CN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2.</a:t>
            </a:r>
            <a:r>
              <a:rPr kumimoji="1"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善于思；</a:t>
            </a:r>
          </a:p>
          <a:p>
            <a:pPr>
              <a:lnSpc>
                <a:spcPct val="150000"/>
              </a:lnSpc>
            </a:pPr>
            <a:r>
              <a:rPr kumimoji="1" lang="en-US" altLang="zh-CN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3.</a:t>
            </a:r>
            <a:r>
              <a:rPr kumimoji="1"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大胆说；</a:t>
            </a:r>
          </a:p>
          <a:p>
            <a:pPr>
              <a:lnSpc>
                <a:spcPct val="150000"/>
              </a:lnSpc>
            </a:pPr>
            <a:r>
              <a:rPr kumimoji="1" lang="en-US" altLang="zh-CN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4.</a:t>
            </a:r>
            <a:r>
              <a:rPr kumimoji="1"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勤于记；</a:t>
            </a:r>
          </a:p>
        </p:txBody>
      </p:sp>
      <p:sp>
        <p:nvSpPr>
          <p:cNvPr id="71686" name="矩形 1"/>
          <p:cNvSpPr>
            <a:spLocks noChangeArrowheads="1"/>
          </p:cNvSpPr>
          <p:nvPr/>
        </p:nvSpPr>
        <p:spPr bwMode="auto">
          <a:xfrm>
            <a:off x="1284804" y="4484257"/>
            <a:ext cx="6539443" cy="873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1" lang="zh-CN" altLang="en-US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很多同学往往不注意课堂听讲这一环节，一节课的内容在课外却要花几个小时才能弥补上，真是得不偿失。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494528" y="1248507"/>
            <a:ext cx="3502856" cy="4360985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016CF14-3254-4A52-929C-B7744DB7365C}"/>
              </a:ext>
            </a:extLst>
          </p:cNvPr>
          <p:cNvGrpSpPr/>
          <p:nvPr/>
        </p:nvGrpSpPr>
        <p:grpSpPr>
          <a:xfrm>
            <a:off x="680266" y="804874"/>
            <a:ext cx="3370778" cy="723900"/>
            <a:chOff x="642166" y="862024"/>
            <a:chExt cx="3370778" cy="723900"/>
          </a:xfrm>
        </p:grpSpPr>
        <p:sp>
          <p:nvSpPr>
            <p:cNvPr id="8" name="矩形 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500FF7C-6A40-42BC-9E0E-CE9E7E96FB26}"/>
                </a:ext>
              </a:extLst>
            </p:cNvPr>
            <p:cNvSpPr/>
            <p:nvPr/>
          </p:nvSpPr>
          <p:spPr>
            <a:xfrm>
              <a:off x="1366066" y="931587"/>
              <a:ext cx="264687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200">
                  <a:latin typeface="字魂152号-机甲超级黑" panose="00000500000000000000" pitchFamily="2" charset="-122"/>
                  <a:ea typeface="字魂152号-机甲超级黑" panose="00000500000000000000" pitchFamily="2" charset="-122"/>
                  <a:sym typeface="字魂152号-机甲超级黑" panose="00000500000000000000" pitchFamily="2" charset="-122"/>
                </a:rPr>
                <a:t>专心致志听课</a:t>
              </a:r>
            </a:p>
          </p:txBody>
        </p:sp>
        <p:pic>
          <p:nvPicPr>
            <p:cNvPr id="9" name="图片 8" descr="卡通人物&#10;&#10;低可信度描述已自动生成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9B5A422-7D01-4FB3-928F-CCCB6A3C736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2166" y="862024"/>
              <a:ext cx="723900" cy="723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9920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" grpId="0"/>
      <p:bldP spid="7168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1204868" y="4540758"/>
            <a:ext cx="9782265" cy="960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1"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检查有没有掌握学习，上课有没有听。如果课上根本没听懂，下课后也不问，抄袭同学的作业后向老师交差完事，这是对自己的不负责，严厉处罚。     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947974" y="2092713"/>
            <a:ext cx="2928982" cy="1884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kumimoji="1" lang="en-US" altLang="zh-CN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1.</a:t>
            </a:r>
            <a:r>
              <a:rPr kumimoji="1"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串珍珠；（好方法）</a:t>
            </a:r>
          </a:p>
          <a:p>
            <a:pPr>
              <a:lnSpc>
                <a:spcPct val="150000"/>
              </a:lnSpc>
            </a:pPr>
            <a:r>
              <a:rPr kumimoji="1" lang="en-US" altLang="zh-CN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2.</a:t>
            </a:r>
            <a:r>
              <a:rPr kumimoji="1"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及时、认真做；</a:t>
            </a:r>
          </a:p>
          <a:p>
            <a:pPr>
              <a:lnSpc>
                <a:spcPct val="150000"/>
              </a:lnSpc>
            </a:pPr>
            <a:r>
              <a:rPr kumimoji="1" lang="en-US" altLang="zh-CN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3.</a:t>
            </a:r>
            <a:r>
              <a:rPr kumimoji="1"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细检查；</a:t>
            </a:r>
          </a:p>
          <a:p>
            <a:pPr>
              <a:lnSpc>
                <a:spcPct val="150000"/>
              </a:lnSpc>
            </a:pPr>
            <a:r>
              <a:rPr kumimoji="1" lang="en-US" altLang="zh-CN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4.</a:t>
            </a:r>
            <a:r>
              <a:rPr kumimoji="1"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多请教。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91256" y="1049430"/>
            <a:ext cx="4314794" cy="4314794"/>
          </a:xfrm>
          <a:prstGeom prst="rect">
            <a:avLst/>
          </a:prstGeom>
        </p:spPr>
      </p:pic>
      <p:grpSp>
        <p:nvGrpSpPr>
          <p:cNvPr id="6" name="组合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A2731F0-DB13-42F1-A213-83CA852A2166}"/>
              </a:ext>
            </a:extLst>
          </p:cNvPr>
          <p:cNvGrpSpPr/>
          <p:nvPr/>
        </p:nvGrpSpPr>
        <p:grpSpPr>
          <a:xfrm>
            <a:off x="680266" y="804874"/>
            <a:ext cx="2550041" cy="723900"/>
            <a:chOff x="642166" y="862024"/>
            <a:chExt cx="2550041" cy="723900"/>
          </a:xfrm>
        </p:grpSpPr>
        <p:sp>
          <p:nvSpPr>
            <p:cNvPr id="7" name="矩形 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89968DE-156F-48FE-81EF-CDC4F9F3B3E2}"/>
                </a:ext>
              </a:extLst>
            </p:cNvPr>
            <p:cNvSpPr/>
            <p:nvPr/>
          </p:nvSpPr>
          <p:spPr>
            <a:xfrm>
              <a:off x="1366066" y="931587"/>
              <a:ext cx="1826141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200">
                  <a:latin typeface="字魂152号-机甲超级黑" panose="00000500000000000000" pitchFamily="2" charset="-122"/>
                  <a:ea typeface="字魂152号-机甲超级黑" panose="00000500000000000000" pitchFamily="2" charset="-122"/>
                  <a:sym typeface="字魂152号-机甲超级黑" panose="00000500000000000000" pitchFamily="2" charset="-122"/>
                </a:rPr>
                <a:t>独立作业</a:t>
              </a:r>
            </a:p>
          </p:txBody>
        </p:sp>
        <p:pic>
          <p:nvPicPr>
            <p:cNvPr id="8" name="图片 7" descr="卡通人物&#10;&#10;低可信度描述已自动生成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F3BAAF0-6A19-4367-9952-D2A558CE075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2166" y="862024"/>
              <a:ext cx="723900" cy="723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2543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1404166" y="2287587"/>
            <a:ext cx="3581223" cy="960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kumimoji="1" lang="en-US" altLang="zh-CN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1. </a:t>
            </a:r>
            <a:r>
              <a:rPr kumimoji="1"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每天带一本书进校园；</a:t>
            </a:r>
          </a:p>
          <a:p>
            <a:pPr>
              <a:lnSpc>
                <a:spcPct val="150000"/>
              </a:lnSpc>
            </a:pPr>
            <a:r>
              <a:rPr kumimoji="1" lang="en-US" altLang="zh-CN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2. </a:t>
            </a:r>
            <a:r>
              <a:rPr kumimoji="1"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办写作大王展览；</a:t>
            </a:r>
          </a:p>
        </p:txBody>
      </p:sp>
      <p:sp>
        <p:nvSpPr>
          <p:cNvPr id="73733" name="矩形 1"/>
          <p:cNvSpPr>
            <a:spLocks noChangeArrowheads="1"/>
          </p:cNvSpPr>
          <p:nvPr/>
        </p:nvSpPr>
        <p:spPr bwMode="auto">
          <a:xfrm>
            <a:off x="1256908" y="4016120"/>
            <a:ext cx="9678185" cy="1848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kumimoji="1" lang="zh-CN" altLang="en-US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每天要保证有半个小时读书时间，时间可以是整块的，也可以是分散的，每天睡觉前问一问自己，今天读书有半个小时吗？欧阳修利用“马上、枕上、厕上”读书，郑板桥利用“舟中、马上、被底”背诵，是我们学习的榜样。一周读一本，一学期就是十几本，一年就是</a:t>
            </a:r>
            <a:r>
              <a:rPr kumimoji="1" lang="en-US" altLang="zh-CN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30</a:t>
            </a:r>
            <a:r>
              <a:rPr kumimoji="1" lang="zh-CN" altLang="en-US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本，小学六年就是百来本了。这些书，不仅可以让你自信轻松考试，而且将受用一辈子。</a:t>
            </a:r>
            <a:endParaRPr kumimoji="1" lang="en-US" altLang="zh-CN">
              <a:latin typeface="字魂152号-机甲超级黑" panose="00000500000000000000" pitchFamily="2" charset="-122"/>
              <a:ea typeface="字魂152号-机甲超级黑" panose="00000500000000000000" pitchFamily="2" charset="-122"/>
              <a:cs typeface="+mn-ea"/>
              <a:sym typeface="字魂152号-机甲超级黑" panose="00000500000000000000" pitchFamily="2" charset="-122"/>
            </a:endParaRPr>
          </a:p>
          <a:p>
            <a:pPr eaLnBrk="1" hangingPunct="1">
              <a:lnSpc>
                <a:spcPct val="130000"/>
              </a:lnSpc>
            </a:pPr>
            <a:r>
              <a:rPr kumimoji="1" lang="zh-CN" altLang="en-US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（课前</a:t>
            </a:r>
            <a:r>
              <a:rPr kumimoji="1" lang="en-US" altLang="zh-CN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2</a:t>
            </a:r>
            <a:r>
              <a:rPr kumimoji="1" lang="zh-CN" altLang="en-US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分钟故事大王，每个人轮流上台讲，故事和感想。要求：清楚、完整、有趣、感想）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0" y="229113"/>
            <a:ext cx="4116948" cy="4116948"/>
          </a:xfrm>
          <a:prstGeom prst="rect">
            <a:avLst/>
          </a:prstGeom>
        </p:spPr>
      </p:pic>
      <p:grpSp>
        <p:nvGrpSpPr>
          <p:cNvPr id="6" name="组合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01ECAD1-B5B6-4E24-8FCE-F38C256F9F4F}"/>
              </a:ext>
            </a:extLst>
          </p:cNvPr>
          <p:cNvGrpSpPr/>
          <p:nvPr/>
        </p:nvGrpSpPr>
        <p:grpSpPr>
          <a:xfrm>
            <a:off x="680266" y="804874"/>
            <a:ext cx="3370778" cy="723900"/>
            <a:chOff x="642166" y="862024"/>
            <a:chExt cx="3370778" cy="723900"/>
          </a:xfrm>
        </p:grpSpPr>
        <p:sp>
          <p:nvSpPr>
            <p:cNvPr id="7" name="矩形 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A27173B-10A5-4CB0-8ED7-69115C9B4324}"/>
                </a:ext>
              </a:extLst>
            </p:cNvPr>
            <p:cNvSpPr/>
            <p:nvPr/>
          </p:nvSpPr>
          <p:spPr>
            <a:xfrm>
              <a:off x="1366066" y="931587"/>
              <a:ext cx="264687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200" dirty="0">
                  <a:latin typeface="字魂152号-机甲超级黑" panose="00000500000000000000" pitchFamily="2" charset="-122"/>
                  <a:ea typeface="字魂152号-机甲超级黑" panose="00000500000000000000" pitchFamily="2" charset="-122"/>
                  <a:sym typeface="字魂152号-机甲超级黑" panose="00000500000000000000" pitchFamily="2" charset="-122"/>
                </a:rPr>
                <a:t>坚持多读多写</a:t>
              </a:r>
            </a:p>
          </p:txBody>
        </p:sp>
        <p:pic>
          <p:nvPicPr>
            <p:cNvPr id="8" name="图片 7" descr="卡通人物&#10;&#10;低可信度描述已自动生成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419B3EF-948E-42B8-AEC9-0CB4105D286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2166" y="862024"/>
              <a:ext cx="723900" cy="723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1326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  <p:bldP spid="7373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1124269" y="2027376"/>
            <a:ext cx="7237305" cy="3375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1" lang="en-US" altLang="zh-CN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     </a:t>
            </a:r>
            <a:r>
              <a:rPr kumimoji="1"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读书学习要养成勤查字典、词典等工具书的习惯。工具书的种类很多，除了字典、辞典外，还包括文献资料、索引等供查考使用的图书。最常用的工具书如</a:t>
            </a:r>
            <a:r>
              <a:rPr kumimoji="1" lang="en-US" altLang="zh-CN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《</a:t>
            </a:r>
            <a:r>
              <a:rPr kumimoji="1"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新华字典</a:t>
            </a:r>
            <a:r>
              <a:rPr kumimoji="1" lang="en-US" altLang="zh-CN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》</a:t>
            </a:r>
            <a:r>
              <a:rPr kumimoji="1"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、</a:t>
            </a:r>
            <a:r>
              <a:rPr kumimoji="1" lang="en-US" altLang="zh-CN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《</a:t>
            </a:r>
            <a:r>
              <a:rPr kumimoji="1"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现代汉语词典</a:t>
            </a:r>
            <a:r>
              <a:rPr kumimoji="1" lang="en-US" altLang="zh-CN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》</a:t>
            </a:r>
            <a:r>
              <a:rPr kumimoji="1"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、</a:t>
            </a:r>
            <a:r>
              <a:rPr kumimoji="1" lang="en-US" altLang="zh-CN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《</a:t>
            </a:r>
            <a:r>
              <a:rPr kumimoji="1"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古汉语常用字字典</a:t>
            </a:r>
            <a:r>
              <a:rPr kumimoji="1" lang="en-US" altLang="zh-CN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》</a:t>
            </a:r>
            <a:r>
              <a:rPr kumimoji="1"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、</a:t>
            </a:r>
            <a:r>
              <a:rPr kumimoji="1" lang="en-US" altLang="zh-CN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《</a:t>
            </a:r>
            <a:r>
              <a:rPr kumimoji="1"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唐诗鉴赏辞典</a:t>
            </a:r>
            <a:r>
              <a:rPr kumimoji="1" lang="en-US" altLang="zh-CN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》</a:t>
            </a:r>
            <a:r>
              <a:rPr kumimoji="1"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、</a:t>
            </a:r>
            <a:r>
              <a:rPr kumimoji="1" lang="en-US" altLang="zh-CN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《</a:t>
            </a:r>
            <a:r>
              <a:rPr kumimoji="1"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宋词鉴赏辞典</a:t>
            </a:r>
            <a:r>
              <a:rPr kumimoji="1" lang="en-US" altLang="zh-CN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》</a:t>
            </a:r>
            <a:r>
              <a:rPr kumimoji="1"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、</a:t>
            </a:r>
            <a:r>
              <a:rPr kumimoji="1" lang="en-US" altLang="zh-CN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《</a:t>
            </a:r>
            <a:r>
              <a:rPr kumimoji="1"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成语词典</a:t>
            </a:r>
            <a:r>
              <a:rPr kumimoji="1" lang="en-US" altLang="zh-CN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》</a:t>
            </a:r>
            <a:r>
              <a:rPr kumimoji="1"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等。</a:t>
            </a:r>
          </a:p>
          <a:p>
            <a:pPr eaLnBrk="1" hangingPunct="1">
              <a:lnSpc>
                <a:spcPct val="120000"/>
              </a:lnSpc>
            </a:pPr>
            <a:r>
              <a:rPr kumimoji="1"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     敏而好学，不耻下问</a:t>
            </a:r>
            <a:r>
              <a:rPr kumimoji="1" lang="en-US" altLang="zh-CN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.</a:t>
            </a:r>
            <a:r>
              <a:rPr kumimoji="1"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凡是不懂的、有疑惑的、把握不准的，都应当勇于向别人请教，问老师，问同学，问家长，学习还需要有追根刨底的精神，真理往往在研讨中诞生，智慧的火花只有在碰撞中闪现。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520490" y="1598337"/>
            <a:ext cx="4233360" cy="4233360"/>
          </a:xfrm>
          <a:prstGeom prst="rect">
            <a:avLst/>
          </a:prstGeom>
        </p:spPr>
      </p:pic>
      <p:grpSp>
        <p:nvGrpSpPr>
          <p:cNvPr id="5" name="组合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D6BD25B-C9FD-4FF8-84D6-B67990B86170}"/>
              </a:ext>
            </a:extLst>
          </p:cNvPr>
          <p:cNvGrpSpPr/>
          <p:nvPr/>
        </p:nvGrpSpPr>
        <p:grpSpPr>
          <a:xfrm>
            <a:off x="680266" y="804874"/>
            <a:ext cx="4601885" cy="723900"/>
            <a:chOff x="642166" y="862024"/>
            <a:chExt cx="4601885" cy="723900"/>
          </a:xfrm>
        </p:grpSpPr>
        <p:sp>
          <p:nvSpPr>
            <p:cNvPr id="6" name="矩形 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4CA1571-DC65-4A72-8885-6F22EF6B350D}"/>
                </a:ext>
              </a:extLst>
            </p:cNvPr>
            <p:cNvSpPr/>
            <p:nvPr/>
          </p:nvSpPr>
          <p:spPr>
            <a:xfrm>
              <a:off x="1366066" y="931587"/>
              <a:ext cx="3877985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200">
                  <a:latin typeface="字魂152号-机甲超级黑" panose="00000500000000000000" pitchFamily="2" charset="-122"/>
                  <a:ea typeface="字魂152号-机甲超级黑" panose="00000500000000000000" pitchFamily="2" charset="-122"/>
                  <a:sym typeface="字魂152号-机甲超级黑" panose="00000500000000000000" pitchFamily="2" charset="-122"/>
                </a:rPr>
                <a:t>查工具书及主动询问</a:t>
              </a:r>
            </a:p>
          </p:txBody>
        </p:sp>
        <p:pic>
          <p:nvPicPr>
            <p:cNvPr id="7" name="图片 6" descr="卡通人物&#10;&#10;低可信度描述已自动生成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E7BD04E-ABFC-44DE-8ED8-C08F73DB61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2166" y="862024"/>
              <a:ext cx="723900" cy="723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12693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1B245F8-E8A1-4DF4-BC73-03DD01259AA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23272" y="898345"/>
            <a:ext cx="7268228" cy="421511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44305" y="1105999"/>
            <a:ext cx="2923777" cy="4646002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AD73A1F-9091-44E0-A7D3-8AAC57F8CCB7}"/>
              </a:ext>
            </a:extLst>
          </p:cNvPr>
          <p:cNvSpPr txBox="1"/>
          <p:nvPr/>
        </p:nvSpPr>
        <p:spPr>
          <a:xfrm>
            <a:off x="1984872" y="2292083"/>
            <a:ext cx="5145029" cy="14276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以上</a:t>
            </a:r>
            <a:r>
              <a:rPr lang="en-US" altLang="zh-CN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5</a:t>
            </a:r>
            <a:r>
              <a:rPr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种方法，既是学习语文的技巧，也是学好语文的习惯，更是打开语文这把锁的钥匙。真可谓“有了金钥匙，不愁锁不开”。</a:t>
            </a:r>
            <a:endParaRPr lang="zh-CN" altLang="en-US" sz="2000">
              <a:latin typeface="字魂152号-机甲超级黑" panose="00000500000000000000" pitchFamily="2" charset="-122"/>
              <a:ea typeface="字魂152号-机甲超级黑" panose="00000500000000000000" pitchFamily="2" charset="-122"/>
              <a:sym typeface="字魂152号-机甲超级黑" panose="00000500000000000000" pitchFamily="2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8A53392-D72E-423D-99E0-1889CA12CB9F}"/>
              </a:ext>
            </a:extLst>
          </p:cNvPr>
          <p:cNvSpPr txBox="1"/>
          <p:nvPr/>
        </p:nvSpPr>
        <p:spPr>
          <a:xfrm>
            <a:off x="1510172" y="4790289"/>
            <a:ext cx="60944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3600" kern="10">
                <a:latin typeface="字魂152号-机甲超级黑" panose="00000500000000000000" pitchFamily="2" charset="-122"/>
                <a:ea typeface="字魂152号-机甲超级黑" panose="00000500000000000000" pitchFamily="2" charset="-122"/>
                <a:sym typeface="字魂152号-机甲超级黑" panose="00000500000000000000" pitchFamily="2" charset="-122"/>
              </a:rPr>
              <a:t>习惯比聪明更重要</a:t>
            </a:r>
          </a:p>
        </p:txBody>
      </p:sp>
    </p:spTree>
    <p:extLst>
      <p:ext uri="{BB962C8B-B14F-4D97-AF65-F5344CB8AC3E}">
        <p14:creationId xmlns:p14="http://schemas.microsoft.com/office/powerpoint/2010/main" val="60104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8D43C85-5EB3-452C-9BD1-97D24A0FE54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18" name="图片 1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92412AB-63E3-41B3-8A8F-D2C515D9033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519545"/>
            <a:ext cx="12192000" cy="5818910"/>
          </a:xfrm>
          <a:custGeom>
            <a:avLst/>
            <a:gdLst>
              <a:gd name="connsiteX0" fmla="*/ 0 w 12192000"/>
              <a:gd name="connsiteY0" fmla="*/ 0 h 5818910"/>
              <a:gd name="connsiteX1" fmla="*/ 12192000 w 12192000"/>
              <a:gd name="connsiteY1" fmla="*/ 0 h 5818910"/>
              <a:gd name="connsiteX2" fmla="*/ 12192000 w 12192000"/>
              <a:gd name="connsiteY2" fmla="*/ 5818910 h 5818910"/>
              <a:gd name="connsiteX3" fmla="*/ 0 w 12192000"/>
              <a:gd name="connsiteY3" fmla="*/ 5818910 h 5818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5818910">
                <a:moveTo>
                  <a:pt x="0" y="0"/>
                </a:moveTo>
                <a:lnTo>
                  <a:pt x="12192000" y="0"/>
                </a:lnTo>
                <a:lnTo>
                  <a:pt x="12192000" y="5818910"/>
                </a:lnTo>
                <a:lnTo>
                  <a:pt x="0" y="5818910"/>
                </a:lnTo>
                <a:close/>
              </a:path>
            </a:pathLst>
          </a:custGeom>
        </p:spPr>
      </p:pic>
      <p:pic>
        <p:nvPicPr>
          <p:cNvPr id="20" name="图片 1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E6A7A27-F478-495B-91BE-42752C654E3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547" y="3684238"/>
            <a:ext cx="8307598" cy="3173762"/>
          </a:xfrm>
          <a:prstGeom prst="rect">
            <a:avLst/>
          </a:prstGeom>
        </p:spPr>
      </p:pic>
      <p:sp>
        <p:nvSpPr>
          <p:cNvPr id="22" name="文本框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31031DA-602A-4FA7-8F27-CD86EF5D349D}"/>
              </a:ext>
            </a:extLst>
          </p:cNvPr>
          <p:cNvSpPr txBox="1"/>
          <p:nvPr/>
        </p:nvSpPr>
        <p:spPr>
          <a:xfrm>
            <a:off x="1962150" y="1562606"/>
            <a:ext cx="82677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88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老师寄语</a:t>
            </a:r>
          </a:p>
        </p:txBody>
      </p:sp>
    </p:spTree>
    <p:extLst>
      <p:ext uri="{BB962C8B-B14F-4D97-AF65-F5344CB8AC3E}">
        <p14:creationId xmlns:p14="http://schemas.microsoft.com/office/powerpoint/2010/main" val="1563120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0B2B87B-EE44-4532-8406-91382D3E70B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37" name="图片 3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546E72B-B782-4C4E-B8F8-CFEA01DF721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519545"/>
            <a:ext cx="12192000" cy="5818910"/>
          </a:xfrm>
          <a:custGeom>
            <a:avLst/>
            <a:gdLst>
              <a:gd name="connsiteX0" fmla="*/ 0 w 12192000"/>
              <a:gd name="connsiteY0" fmla="*/ 0 h 5818910"/>
              <a:gd name="connsiteX1" fmla="*/ 12192000 w 12192000"/>
              <a:gd name="connsiteY1" fmla="*/ 0 h 5818910"/>
              <a:gd name="connsiteX2" fmla="*/ 12192000 w 12192000"/>
              <a:gd name="connsiteY2" fmla="*/ 5818910 h 5818910"/>
              <a:gd name="connsiteX3" fmla="*/ 0 w 12192000"/>
              <a:gd name="connsiteY3" fmla="*/ 5818910 h 5818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5818910">
                <a:moveTo>
                  <a:pt x="0" y="0"/>
                </a:moveTo>
                <a:lnTo>
                  <a:pt x="12192000" y="0"/>
                </a:lnTo>
                <a:lnTo>
                  <a:pt x="12192000" y="5818910"/>
                </a:lnTo>
                <a:lnTo>
                  <a:pt x="0" y="5818910"/>
                </a:lnTo>
                <a:close/>
              </a:path>
            </a:pathLst>
          </a:custGeom>
        </p:spPr>
      </p:pic>
      <p:sp>
        <p:nvSpPr>
          <p:cNvPr id="9" name="矩形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9918A69-8A33-4D9C-997F-2E29C6E39BF3}"/>
              </a:ext>
            </a:extLst>
          </p:cNvPr>
          <p:cNvSpPr/>
          <p:nvPr/>
        </p:nvSpPr>
        <p:spPr>
          <a:xfrm>
            <a:off x="1795975" y="1525783"/>
            <a:ext cx="8600050" cy="1638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zh-CN" altLang="en-US" sz="36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在暑假里，有什么事情或是人给你留下了比较深的印象？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FF48B1B-371C-4E22-9FE7-88406DD37B8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547" y="3684238"/>
            <a:ext cx="8307598" cy="317376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272683" y="1180730"/>
            <a:ext cx="19175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rgbClr val="FFFFFF"/>
                </a:solidFill>
              </a:rPr>
              <a:t>https://www.ypppt.com/</a:t>
            </a:r>
            <a:endParaRPr lang="zh-CN" altLang="en-US" sz="105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03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31B3A1A-805D-476D-A537-03B0340C2E7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8650" y="342900"/>
            <a:ext cx="6172200" cy="617220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585758" y="2871625"/>
            <a:ext cx="38779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3600" kern="1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赵老师愿意和大家</a:t>
            </a:r>
          </a:p>
        </p:txBody>
      </p:sp>
      <p:sp>
        <p:nvSpPr>
          <p:cNvPr id="3" name="矩形 2"/>
          <p:cNvSpPr/>
          <p:nvPr/>
        </p:nvSpPr>
        <p:spPr>
          <a:xfrm>
            <a:off x="6047423" y="3618874"/>
            <a:ext cx="29546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3600" kern="1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漫游语文世界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0598" y="956574"/>
            <a:ext cx="4944852" cy="494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88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70553" y="1309127"/>
            <a:ext cx="9135598" cy="485920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3419391" y="2867308"/>
            <a:ext cx="3337590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zh-CN" altLang="en-US" sz="24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我们该怎样才能成为会学习语文的好孩子呢？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FE0ED75-82D2-4004-9938-51DE8051D231}"/>
              </a:ext>
            </a:extLst>
          </p:cNvPr>
          <p:cNvGrpSpPr/>
          <p:nvPr/>
        </p:nvGrpSpPr>
        <p:grpSpPr>
          <a:xfrm>
            <a:off x="680266" y="804874"/>
            <a:ext cx="3370778" cy="723900"/>
            <a:chOff x="642166" y="862024"/>
            <a:chExt cx="3370778" cy="723900"/>
          </a:xfrm>
        </p:grpSpPr>
        <p:sp>
          <p:nvSpPr>
            <p:cNvPr id="7" name="矩形 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31E8EEF-CA84-4869-AE00-54B3993F42A4}"/>
                </a:ext>
              </a:extLst>
            </p:cNvPr>
            <p:cNvSpPr/>
            <p:nvPr/>
          </p:nvSpPr>
          <p:spPr>
            <a:xfrm>
              <a:off x="1366066" y="931587"/>
              <a:ext cx="264687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200">
                  <a:latin typeface="字魂152号-机甲超级黑" panose="00000500000000000000" pitchFamily="2" charset="-122"/>
                  <a:ea typeface="字魂152号-机甲超级黑" panose="00000500000000000000" pitchFamily="2" charset="-122"/>
                  <a:cs typeface="+mn-ea"/>
                  <a:sym typeface="字魂152号-机甲超级黑" panose="00000500000000000000" pitchFamily="2" charset="-122"/>
                </a:rPr>
                <a:t>你会优秀吗？</a:t>
              </a:r>
            </a:p>
          </p:txBody>
        </p:sp>
        <p:pic>
          <p:nvPicPr>
            <p:cNvPr id="8" name="图片 7" descr="卡通人物&#10;&#10;低可信度描述已自动生成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0C6A673-CE7D-41CB-9CC0-06D144F1EA1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2166" y="862024"/>
              <a:ext cx="723900" cy="723900"/>
            </a:xfrm>
            <a:prstGeom prst="rect">
              <a:avLst/>
            </a:prstGeom>
          </p:spPr>
        </p:pic>
      </p:grpSp>
      <p:pic>
        <p:nvPicPr>
          <p:cNvPr id="9" name="图片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E17E1FD-7094-4772-9533-FBAB97756A0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491" y="2737430"/>
            <a:ext cx="3663375" cy="366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79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3" name="Text Box 3"/>
          <p:cNvSpPr txBox="1">
            <a:spLocks noChangeArrowheads="1"/>
          </p:cNvSpPr>
          <p:nvPr/>
        </p:nvSpPr>
        <p:spPr bwMode="auto">
          <a:xfrm>
            <a:off x="1404166" y="2046610"/>
            <a:ext cx="5557240" cy="2231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indent="457200">
              <a:lnSpc>
                <a:spcPct val="150000"/>
              </a:lnSpc>
              <a:spcBef>
                <a:spcPct val="50000"/>
              </a:spcBef>
              <a:buSzTx/>
            </a:pPr>
            <a:r>
              <a:rPr lang="zh-CN" altLang="en-US" sz="24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同学们你们看，我们手中的这本语文书就是我们的好朋友，能教会我们知识，帮助我们不断地进步。咱们一起来看一看，多漂亮呀！</a:t>
            </a:r>
          </a:p>
        </p:txBody>
      </p:sp>
      <p:sp>
        <p:nvSpPr>
          <p:cNvPr id="2" name="矩形 1"/>
          <p:cNvSpPr/>
          <p:nvPr/>
        </p:nvSpPr>
        <p:spPr>
          <a:xfrm>
            <a:off x="1404166" y="4612840"/>
            <a:ext cx="48013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SzTx/>
            </a:pPr>
            <a:r>
              <a:rPr lang="zh-CN" altLang="en-US" sz="24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谁能说说在封面上你看到了什么？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2737" y="1319272"/>
            <a:ext cx="4548214" cy="4548214"/>
          </a:xfrm>
          <a:prstGeom prst="rect">
            <a:avLst/>
          </a:prstGeom>
        </p:spPr>
      </p:pic>
      <p:grpSp>
        <p:nvGrpSpPr>
          <p:cNvPr id="5" name="组合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9921E7F-3C5D-4F1D-BBFC-9198697C9470}"/>
              </a:ext>
            </a:extLst>
          </p:cNvPr>
          <p:cNvGrpSpPr/>
          <p:nvPr/>
        </p:nvGrpSpPr>
        <p:grpSpPr>
          <a:xfrm>
            <a:off x="680266" y="804874"/>
            <a:ext cx="3370778" cy="723900"/>
            <a:chOff x="642166" y="862024"/>
            <a:chExt cx="3370778" cy="723900"/>
          </a:xfrm>
        </p:grpSpPr>
        <p:sp>
          <p:nvSpPr>
            <p:cNvPr id="6" name="矩形 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AE4D333-62A8-4CBB-BF0D-AA29D5BF1751}"/>
                </a:ext>
              </a:extLst>
            </p:cNvPr>
            <p:cNvSpPr/>
            <p:nvPr/>
          </p:nvSpPr>
          <p:spPr>
            <a:xfrm>
              <a:off x="1366066" y="931587"/>
              <a:ext cx="264687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200">
                  <a:latin typeface="字魂152号-机甲超级黑" panose="00000500000000000000" pitchFamily="2" charset="-122"/>
                  <a:ea typeface="字魂152号-机甲超级黑" panose="00000500000000000000" pitchFamily="2" charset="-122"/>
                  <a:cs typeface="+mn-ea"/>
                  <a:sym typeface="字魂152号-机甲超级黑" panose="00000500000000000000" pitchFamily="2" charset="-122"/>
                </a:rPr>
                <a:t>你会优秀吗？</a:t>
              </a:r>
            </a:p>
          </p:txBody>
        </p:sp>
        <p:pic>
          <p:nvPicPr>
            <p:cNvPr id="7" name="图片 6" descr="卡通人物&#10;&#10;低可信度描述已自动生成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F6E158A-378F-49A7-B6E8-3EC6F6EBAB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2166" y="862024"/>
              <a:ext cx="723900" cy="723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933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3" grpId="0"/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2253E23-B2D9-4542-9B41-B182DC450D5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8399" y="1024882"/>
            <a:ext cx="7315202" cy="6133656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3893954" y="3276340"/>
            <a:ext cx="4404092" cy="2296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  <a:buSzTx/>
            </a:pPr>
            <a:r>
              <a:rPr lang="zh-CN" altLang="en-US" sz="3200">
                <a:solidFill>
                  <a:schemeClr val="bg1"/>
                </a:solidFill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读读 语文书中最重要的部分——目录部分</a:t>
            </a:r>
          </a:p>
          <a:p>
            <a:pPr algn="ctr">
              <a:lnSpc>
                <a:spcPct val="120000"/>
              </a:lnSpc>
              <a:spcBef>
                <a:spcPct val="50000"/>
              </a:spcBef>
              <a:buSzTx/>
            </a:pPr>
            <a:r>
              <a:rPr lang="zh-CN" altLang="en-US" sz="2400">
                <a:solidFill>
                  <a:schemeClr val="bg1"/>
                </a:solidFill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读了这些题目，你最想读哪个故事？</a:t>
            </a:r>
          </a:p>
        </p:txBody>
      </p:sp>
      <p:grpSp>
        <p:nvGrpSpPr>
          <p:cNvPr id="4" name="组合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E824D38-317D-48CF-8987-68B3B80E1D75}"/>
              </a:ext>
            </a:extLst>
          </p:cNvPr>
          <p:cNvGrpSpPr/>
          <p:nvPr/>
        </p:nvGrpSpPr>
        <p:grpSpPr>
          <a:xfrm>
            <a:off x="680266" y="804874"/>
            <a:ext cx="3370778" cy="723900"/>
            <a:chOff x="642166" y="862024"/>
            <a:chExt cx="3370778" cy="723900"/>
          </a:xfrm>
        </p:grpSpPr>
        <p:sp>
          <p:nvSpPr>
            <p:cNvPr id="5" name="矩形 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43E39EA-5FE3-4BE2-AFCC-543D61F17EDF}"/>
                </a:ext>
              </a:extLst>
            </p:cNvPr>
            <p:cNvSpPr/>
            <p:nvPr/>
          </p:nvSpPr>
          <p:spPr>
            <a:xfrm>
              <a:off x="1366066" y="931587"/>
              <a:ext cx="264687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200">
                  <a:latin typeface="字魂152号-机甲超级黑" panose="00000500000000000000" pitchFamily="2" charset="-122"/>
                  <a:ea typeface="字魂152号-机甲超级黑" panose="00000500000000000000" pitchFamily="2" charset="-122"/>
                  <a:cs typeface="+mn-ea"/>
                  <a:sym typeface="字魂152号-机甲超级黑" panose="00000500000000000000" pitchFamily="2" charset="-122"/>
                </a:rPr>
                <a:t>你会优秀吗？</a:t>
              </a:r>
            </a:p>
          </p:txBody>
        </p:sp>
        <p:pic>
          <p:nvPicPr>
            <p:cNvPr id="6" name="图片 5" descr="卡通人物&#10;&#10;低可信度描述已自动生成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DF4DA4C-FF2A-4052-9DEE-2BEE137C06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2166" y="862024"/>
              <a:ext cx="723900" cy="723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9177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98862" y="2560484"/>
            <a:ext cx="5071621" cy="1884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 刚才我们读了每篇课文的题目；我们随心所欲的谈论着最喜欢的课文，谈论着最漂亮的图画，我们真应该为即将学到这么多知识，读到这么多有趣的课文感到高兴。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15742" y="1528774"/>
            <a:ext cx="4471987" cy="4471987"/>
          </a:xfrm>
          <a:prstGeom prst="rect">
            <a:avLst/>
          </a:prstGeom>
        </p:spPr>
      </p:pic>
      <p:grpSp>
        <p:nvGrpSpPr>
          <p:cNvPr id="4" name="组合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5DB2024-994A-4ADC-BE1D-D8EF2948786C}"/>
              </a:ext>
            </a:extLst>
          </p:cNvPr>
          <p:cNvGrpSpPr/>
          <p:nvPr/>
        </p:nvGrpSpPr>
        <p:grpSpPr>
          <a:xfrm>
            <a:off x="680266" y="804874"/>
            <a:ext cx="3370778" cy="723900"/>
            <a:chOff x="642166" y="862024"/>
            <a:chExt cx="3370778" cy="723900"/>
          </a:xfrm>
        </p:grpSpPr>
        <p:sp>
          <p:nvSpPr>
            <p:cNvPr id="5" name="矩形 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D99E520-0732-4315-8C54-33CECBDB8CED}"/>
                </a:ext>
              </a:extLst>
            </p:cNvPr>
            <p:cNvSpPr/>
            <p:nvPr/>
          </p:nvSpPr>
          <p:spPr>
            <a:xfrm>
              <a:off x="1366066" y="931587"/>
              <a:ext cx="264687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200">
                  <a:latin typeface="字魂152号-机甲超级黑" panose="00000500000000000000" pitchFamily="2" charset="-122"/>
                  <a:ea typeface="字魂152号-机甲超级黑" panose="00000500000000000000" pitchFamily="2" charset="-122"/>
                  <a:cs typeface="+mn-ea"/>
                  <a:sym typeface="字魂152号-机甲超级黑" panose="00000500000000000000" pitchFamily="2" charset="-122"/>
                </a:rPr>
                <a:t>你会优秀吗？</a:t>
              </a:r>
            </a:p>
          </p:txBody>
        </p:sp>
        <p:pic>
          <p:nvPicPr>
            <p:cNvPr id="6" name="图片 5" descr="卡通人物&#10;&#10;低可信度描述已自动生成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C5F91DF-BF46-418E-B478-883243D39C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2166" y="862024"/>
              <a:ext cx="723900" cy="723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1959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809218" y="1815273"/>
            <a:ext cx="6096000" cy="373076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我们必须抓住时间中的分分秒秒，端正自己的学习态度，以饱满的热情投入到学习中去：上课认真听讲、课后认真写作业、考前认真复习、考后认真总结，一定能让自己的学习成绩又一个新的突破，也能在知识的海洋中体会辛勤航行后的巨大喜悦和丰硕收获。</a:t>
            </a:r>
          </a:p>
          <a:p>
            <a:pPr indent="457200">
              <a:lnSpc>
                <a:spcPct val="150000"/>
              </a:lnSpc>
            </a:pPr>
            <a:r>
              <a:rPr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愿大家茁壮成长，尽情展示你们的聪明才智。</a:t>
            </a:r>
          </a:p>
          <a:p>
            <a:pPr indent="457200">
              <a:lnSpc>
                <a:spcPct val="150000"/>
              </a:lnSpc>
            </a:pPr>
            <a:r>
              <a:rPr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新的学期，新的征程。愿我们在这个温暖幸福的大家庭里，快乐每一天，进步每一天，收获每一天！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504" y="1793798"/>
            <a:ext cx="3773714" cy="3773714"/>
          </a:xfrm>
          <a:prstGeom prst="rect">
            <a:avLst/>
          </a:prstGeom>
        </p:spPr>
      </p:pic>
      <p:grpSp>
        <p:nvGrpSpPr>
          <p:cNvPr id="5" name="组合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FFA9C0F-DDAD-47CC-93AB-A6AB37CD844B}"/>
              </a:ext>
            </a:extLst>
          </p:cNvPr>
          <p:cNvGrpSpPr/>
          <p:nvPr/>
        </p:nvGrpSpPr>
        <p:grpSpPr>
          <a:xfrm>
            <a:off x="680266" y="804874"/>
            <a:ext cx="3370778" cy="723900"/>
            <a:chOff x="642166" y="862024"/>
            <a:chExt cx="3370778" cy="723900"/>
          </a:xfrm>
        </p:grpSpPr>
        <p:sp>
          <p:nvSpPr>
            <p:cNvPr id="6" name="矩形 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28D0458-6CC4-43B1-8C4B-C8D4FE61E805}"/>
                </a:ext>
              </a:extLst>
            </p:cNvPr>
            <p:cNvSpPr/>
            <p:nvPr/>
          </p:nvSpPr>
          <p:spPr>
            <a:xfrm>
              <a:off x="1366066" y="931587"/>
              <a:ext cx="264687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200">
                  <a:latin typeface="字魂152号-机甲超级黑" panose="00000500000000000000" pitchFamily="2" charset="-122"/>
                  <a:ea typeface="字魂152号-机甲超级黑" panose="00000500000000000000" pitchFamily="2" charset="-122"/>
                  <a:cs typeface="+mn-ea"/>
                  <a:sym typeface="字魂152号-机甲超级黑" panose="00000500000000000000" pitchFamily="2" charset="-122"/>
                </a:rPr>
                <a:t>老师的希望：</a:t>
              </a:r>
            </a:p>
          </p:txBody>
        </p:sp>
        <p:pic>
          <p:nvPicPr>
            <p:cNvPr id="7" name="图片 6" descr="卡通人物&#10;&#10;低可信度描述已自动生成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F5FC63B-9F55-455C-9479-6E994606A0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2166" y="862024"/>
              <a:ext cx="723900" cy="723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2371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8776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0B2B87B-EE44-4532-8406-91382D3E70B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37" name="图片 3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546E72B-B782-4C4E-B8F8-CFEA01DF721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519545"/>
            <a:ext cx="12192000" cy="5818910"/>
          </a:xfrm>
          <a:custGeom>
            <a:avLst/>
            <a:gdLst>
              <a:gd name="connsiteX0" fmla="*/ 0 w 12192000"/>
              <a:gd name="connsiteY0" fmla="*/ 0 h 5818910"/>
              <a:gd name="connsiteX1" fmla="*/ 12192000 w 12192000"/>
              <a:gd name="connsiteY1" fmla="*/ 0 h 5818910"/>
              <a:gd name="connsiteX2" fmla="*/ 12192000 w 12192000"/>
              <a:gd name="connsiteY2" fmla="*/ 5818910 h 5818910"/>
              <a:gd name="connsiteX3" fmla="*/ 0 w 12192000"/>
              <a:gd name="connsiteY3" fmla="*/ 5818910 h 5818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5818910">
                <a:moveTo>
                  <a:pt x="0" y="0"/>
                </a:moveTo>
                <a:lnTo>
                  <a:pt x="12192000" y="0"/>
                </a:lnTo>
                <a:lnTo>
                  <a:pt x="12192000" y="5818910"/>
                </a:lnTo>
                <a:lnTo>
                  <a:pt x="0" y="5818910"/>
                </a:lnTo>
                <a:close/>
              </a:path>
            </a:pathLst>
          </a:custGeom>
        </p:spPr>
      </p:pic>
      <p:pic>
        <p:nvPicPr>
          <p:cNvPr id="6" name="图片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9AE00FC-CE82-4DF9-910D-F7D427F080B1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9464" y="-521168"/>
            <a:ext cx="7900336" cy="7900336"/>
          </a:xfrm>
          <a:prstGeom prst="rect">
            <a:avLst/>
          </a:prstGeom>
        </p:spPr>
      </p:pic>
      <p:sp>
        <p:nvSpPr>
          <p:cNvPr id="7" name="WordArt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6A81B29-F68B-4CB0-8B49-5CC49B54414A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4051355" y="2651352"/>
            <a:ext cx="5534025" cy="576263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zh-CN" altLang="en-US" sz="3200" kern="1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金秋，门已打开！</a:t>
            </a:r>
          </a:p>
        </p:txBody>
      </p:sp>
      <p:sp>
        <p:nvSpPr>
          <p:cNvPr id="8" name="WordArt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FA85F3E-E604-4E27-95F4-DF6A7C0573CA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4168884" y="3390408"/>
            <a:ext cx="5298966" cy="10795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zh-CN" altLang="en-US" sz="3200" kern="1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进入六年级，你准备好</a:t>
            </a:r>
            <a:endParaRPr lang="en-US" altLang="zh-CN" sz="3200" kern="10" dirty="0">
              <a:latin typeface="字魂152号-机甲超级黑" panose="00000500000000000000" pitchFamily="2" charset="-122"/>
              <a:ea typeface="字魂152号-机甲超级黑" panose="00000500000000000000" pitchFamily="2" charset="-122"/>
              <a:cs typeface="+mn-ea"/>
              <a:sym typeface="字魂152号-机甲超级黑" panose="00000500000000000000" pitchFamily="2" charset="-122"/>
            </a:endParaRPr>
          </a:p>
          <a:p>
            <a:pPr algn="ctr"/>
            <a:r>
              <a:rPr lang="zh-CN" altLang="en-US" sz="3200" kern="1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了没有？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A5B4B02-BD53-411B-8FF9-FB819BDF5C77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3450" y="2517197"/>
            <a:ext cx="3067050" cy="460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593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E6593DF-D0BF-4CBB-B6CC-062E12DDB29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16" name="图片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EDDC195-0C96-470A-8173-FA15EBC2C62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519545"/>
            <a:ext cx="12192000" cy="5818910"/>
          </a:xfrm>
          <a:custGeom>
            <a:avLst/>
            <a:gdLst>
              <a:gd name="connsiteX0" fmla="*/ 0 w 12192000"/>
              <a:gd name="connsiteY0" fmla="*/ 0 h 5818910"/>
              <a:gd name="connsiteX1" fmla="*/ 12192000 w 12192000"/>
              <a:gd name="connsiteY1" fmla="*/ 0 h 5818910"/>
              <a:gd name="connsiteX2" fmla="*/ 12192000 w 12192000"/>
              <a:gd name="connsiteY2" fmla="*/ 5818910 h 5818910"/>
              <a:gd name="connsiteX3" fmla="*/ 0 w 12192000"/>
              <a:gd name="connsiteY3" fmla="*/ 5818910 h 5818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5818910">
                <a:moveTo>
                  <a:pt x="0" y="0"/>
                </a:moveTo>
                <a:lnTo>
                  <a:pt x="12192000" y="0"/>
                </a:lnTo>
                <a:lnTo>
                  <a:pt x="12192000" y="5818910"/>
                </a:lnTo>
                <a:lnTo>
                  <a:pt x="0" y="5818910"/>
                </a:lnTo>
                <a:close/>
              </a:path>
            </a:pathLst>
          </a:custGeom>
        </p:spPr>
      </p:pic>
      <p:sp>
        <p:nvSpPr>
          <p:cNvPr id="22" name="矩形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E13F498-5E57-42F6-8A40-B33810B1D131}"/>
              </a:ext>
            </a:extLst>
          </p:cNvPr>
          <p:cNvSpPr/>
          <p:nvPr/>
        </p:nvSpPr>
        <p:spPr>
          <a:xfrm>
            <a:off x="1464375" y="1806761"/>
            <a:ext cx="5336475" cy="3244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n"/>
            </a:pPr>
            <a:r>
              <a:rPr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当你听到一首动人心魄的歌时，沉浸于歌词所描绘的幽然意境，流连忘返，这就是语文；</a:t>
            </a:r>
          </a:p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n"/>
            </a:pPr>
            <a:r>
              <a:rPr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当你看到一幅雄浑俊雅的书画后，立即被其所吸引，于是你搜肠刮肚，想尽华美饲藻来赞美它，这就是语文；</a:t>
            </a:r>
          </a:p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n"/>
            </a:pPr>
            <a:r>
              <a:rPr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当你发表演讲、主持会议，滔滔不绝，引经据典，妙语连珠，别忘了，这也是语文。</a:t>
            </a:r>
          </a:p>
        </p:txBody>
      </p:sp>
      <p:pic>
        <p:nvPicPr>
          <p:cNvPr id="24" name="图片 2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3916FB4-553B-4A8E-BEE9-F6B28D85C3E7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5390" y="1736025"/>
            <a:ext cx="3385950" cy="33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57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E6593DF-D0BF-4CBB-B6CC-062E12DDB29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16" name="图片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EDDC195-0C96-470A-8173-FA15EBC2C62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519545"/>
            <a:ext cx="12192000" cy="5818910"/>
          </a:xfrm>
          <a:custGeom>
            <a:avLst/>
            <a:gdLst>
              <a:gd name="connsiteX0" fmla="*/ 0 w 12192000"/>
              <a:gd name="connsiteY0" fmla="*/ 0 h 5818910"/>
              <a:gd name="connsiteX1" fmla="*/ 12192000 w 12192000"/>
              <a:gd name="connsiteY1" fmla="*/ 0 h 5818910"/>
              <a:gd name="connsiteX2" fmla="*/ 12192000 w 12192000"/>
              <a:gd name="connsiteY2" fmla="*/ 5818910 h 5818910"/>
              <a:gd name="connsiteX3" fmla="*/ 0 w 12192000"/>
              <a:gd name="connsiteY3" fmla="*/ 5818910 h 5818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5818910">
                <a:moveTo>
                  <a:pt x="0" y="0"/>
                </a:moveTo>
                <a:lnTo>
                  <a:pt x="12192000" y="0"/>
                </a:lnTo>
                <a:lnTo>
                  <a:pt x="12192000" y="5818910"/>
                </a:lnTo>
                <a:lnTo>
                  <a:pt x="0" y="5818910"/>
                </a:lnTo>
                <a:close/>
              </a:path>
            </a:pathLst>
          </a:custGeom>
        </p:spPr>
      </p:pic>
      <p:pic>
        <p:nvPicPr>
          <p:cNvPr id="5" name="图片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91CD7FD-8FD7-4876-82C3-52BE53B9A14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750" y="1200150"/>
            <a:ext cx="5676900" cy="5676900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D832E2A-9AEB-4604-8216-EEF5DC245180}"/>
              </a:ext>
            </a:extLst>
          </p:cNvPr>
          <p:cNvSpPr txBox="1"/>
          <p:nvPr/>
        </p:nvSpPr>
        <p:spPr>
          <a:xfrm>
            <a:off x="1847850" y="1710809"/>
            <a:ext cx="25527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8800">
                <a:effectLst>
                  <a:innerShdw blurRad="114300">
                    <a:schemeClr val="bg1">
                      <a:lumMod val="50000"/>
                    </a:schemeClr>
                  </a:innerShdw>
                </a:effectLst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目录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6BEEEF4-FCFE-4FB2-BF4C-8B9C78BE9D71}"/>
              </a:ext>
            </a:extLst>
          </p:cNvPr>
          <p:cNvSpPr txBox="1"/>
          <p:nvPr/>
        </p:nvSpPr>
        <p:spPr>
          <a:xfrm>
            <a:off x="5915025" y="2036311"/>
            <a:ext cx="4705350" cy="2785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4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规范学习习惯</a:t>
            </a:r>
            <a:endParaRPr lang="en-US" altLang="zh-CN" sz="4000">
              <a:latin typeface="字魂152号-机甲超级黑" panose="00000500000000000000" pitchFamily="2" charset="-122"/>
              <a:ea typeface="字魂152号-机甲超级黑" panose="00000500000000000000" pitchFamily="2" charset="-122"/>
              <a:cs typeface="+mn-ea"/>
              <a:sym typeface="字魂152号-机甲超级黑" panose="00000500000000000000" pitchFamily="2" charset="-122"/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4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小学语文怎么学</a:t>
            </a:r>
            <a:endParaRPr lang="en-US" altLang="zh-CN" sz="4000">
              <a:latin typeface="字魂152号-机甲超级黑" panose="00000500000000000000" pitchFamily="2" charset="-122"/>
              <a:ea typeface="字魂152号-机甲超级黑" panose="00000500000000000000" pitchFamily="2" charset="-122"/>
              <a:cs typeface="+mn-ea"/>
              <a:sym typeface="字魂152号-机甲超级黑" panose="00000500000000000000" pitchFamily="2" charset="-122"/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4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老师寄语</a:t>
            </a:r>
          </a:p>
        </p:txBody>
      </p:sp>
    </p:spTree>
    <p:extLst>
      <p:ext uri="{BB962C8B-B14F-4D97-AF65-F5344CB8AC3E}">
        <p14:creationId xmlns:p14="http://schemas.microsoft.com/office/powerpoint/2010/main" val="741719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8D43C85-5EB3-452C-9BD1-97D24A0FE54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18" name="图片 1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92412AB-63E3-41B3-8A8F-D2C515D9033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519545"/>
            <a:ext cx="12192000" cy="5818910"/>
          </a:xfrm>
          <a:custGeom>
            <a:avLst/>
            <a:gdLst>
              <a:gd name="connsiteX0" fmla="*/ 0 w 12192000"/>
              <a:gd name="connsiteY0" fmla="*/ 0 h 5818910"/>
              <a:gd name="connsiteX1" fmla="*/ 12192000 w 12192000"/>
              <a:gd name="connsiteY1" fmla="*/ 0 h 5818910"/>
              <a:gd name="connsiteX2" fmla="*/ 12192000 w 12192000"/>
              <a:gd name="connsiteY2" fmla="*/ 5818910 h 5818910"/>
              <a:gd name="connsiteX3" fmla="*/ 0 w 12192000"/>
              <a:gd name="connsiteY3" fmla="*/ 5818910 h 5818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5818910">
                <a:moveTo>
                  <a:pt x="0" y="0"/>
                </a:moveTo>
                <a:lnTo>
                  <a:pt x="12192000" y="0"/>
                </a:lnTo>
                <a:lnTo>
                  <a:pt x="12192000" y="5818910"/>
                </a:lnTo>
                <a:lnTo>
                  <a:pt x="0" y="5818910"/>
                </a:lnTo>
                <a:close/>
              </a:path>
            </a:pathLst>
          </a:custGeom>
        </p:spPr>
      </p:pic>
      <p:pic>
        <p:nvPicPr>
          <p:cNvPr id="20" name="图片 1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E6A7A27-F478-495B-91BE-42752C654E3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547" y="3684238"/>
            <a:ext cx="8307598" cy="3173762"/>
          </a:xfrm>
          <a:prstGeom prst="rect">
            <a:avLst/>
          </a:prstGeom>
        </p:spPr>
      </p:pic>
      <p:sp>
        <p:nvSpPr>
          <p:cNvPr id="22" name="文本框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31031DA-602A-4FA7-8F27-CD86EF5D349D}"/>
              </a:ext>
            </a:extLst>
          </p:cNvPr>
          <p:cNvSpPr txBox="1"/>
          <p:nvPr/>
        </p:nvSpPr>
        <p:spPr>
          <a:xfrm>
            <a:off x="2362200" y="1562606"/>
            <a:ext cx="74676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88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规范学习习惯</a:t>
            </a:r>
          </a:p>
        </p:txBody>
      </p:sp>
    </p:spTree>
    <p:extLst>
      <p:ext uri="{BB962C8B-B14F-4D97-AF65-F5344CB8AC3E}">
        <p14:creationId xmlns:p14="http://schemas.microsoft.com/office/powerpoint/2010/main" val="269950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863474" y="2231545"/>
            <a:ext cx="5354424" cy="311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285750" indent="-285750" eaLnBrk="1" hangingPunct="1">
              <a:lnSpc>
                <a:spcPct val="150000"/>
              </a:lnSpc>
              <a:spcBef>
                <a:spcPct val="50000"/>
              </a:spcBef>
              <a:buSzTx/>
              <a:buFont typeface="Wingdings" panose="05000000000000000000" pitchFamily="2" charset="2"/>
              <a:buChar char="l"/>
            </a:pPr>
            <a:r>
              <a:rPr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读书姿势规范：“眼离书本有一尺”，试读，规范“指读”；</a:t>
            </a:r>
          </a:p>
          <a:p>
            <a:pPr marL="285750" indent="-285750" eaLnBrk="1" hangingPunct="1">
              <a:lnSpc>
                <a:spcPct val="150000"/>
              </a:lnSpc>
              <a:spcBef>
                <a:spcPct val="50000"/>
              </a:spcBef>
              <a:buSzTx/>
              <a:buFont typeface="Wingdings" panose="05000000000000000000" pitchFamily="2" charset="2"/>
              <a:buChar char="l"/>
            </a:pPr>
            <a:r>
              <a:rPr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握笔、写字姿势规范：“手离笔尖有一寸，胸离桌子有一拳”</a:t>
            </a:r>
          </a:p>
          <a:p>
            <a:pPr marL="285750" indent="-285750" eaLnBrk="1" hangingPunct="1">
              <a:lnSpc>
                <a:spcPct val="150000"/>
              </a:lnSpc>
              <a:spcBef>
                <a:spcPct val="50000"/>
              </a:spcBef>
              <a:buSzTx/>
              <a:buFont typeface="Wingdings" panose="05000000000000000000" pitchFamily="2" charset="2"/>
              <a:buChar char="l"/>
            </a:pPr>
            <a:r>
              <a:rPr lang="zh-CN" altLang="en-US" sz="2000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手腕操：（画横画竖画圆圈，先撇后捺对称写，左右画圈转手腕，指节收缩益手脑。）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65192" y="1845247"/>
            <a:ext cx="4421208" cy="4421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组合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6BFE2CC-9746-479A-89C8-B5C2C698D36A}"/>
              </a:ext>
            </a:extLst>
          </p:cNvPr>
          <p:cNvGrpSpPr/>
          <p:nvPr/>
        </p:nvGrpSpPr>
        <p:grpSpPr>
          <a:xfrm>
            <a:off x="680266" y="804874"/>
            <a:ext cx="6203285" cy="723900"/>
            <a:chOff x="642166" y="862024"/>
            <a:chExt cx="6203285" cy="723900"/>
          </a:xfrm>
        </p:grpSpPr>
        <p:sp>
          <p:nvSpPr>
            <p:cNvPr id="2" name="矩形 1"/>
            <p:cNvSpPr/>
            <p:nvPr/>
          </p:nvSpPr>
          <p:spPr>
            <a:xfrm>
              <a:off x="1366066" y="931587"/>
              <a:ext cx="5479385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buSzTx/>
              </a:pPr>
              <a:r>
                <a:rPr lang="zh-CN" altLang="en-US" sz="3200">
                  <a:latin typeface="字魂152号-机甲超级黑" panose="00000500000000000000" pitchFamily="2" charset="-122"/>
                  <a:ea typeface="字魂152号-机甲超级黑" panose="00000500000000000000" pitchFamily="2" charset="-122"/>
                  <a:cs typeface="+mn-ea"/>
                  <a:sym typeface="字魂152号-机甲超级黑" panose="00000500000000000000" pitchFamily="2" charset="-122"/>
                </a:rPr>
                <a:t> 规范学习习惯</a:t>
              </a:r>
              <a:r>
                <a:rPr lang="zh-CN" altLang="en-US" sz="1600">
                  <a:latin typeface="字魂152号-机甲超级黑" panose="00000500000000000000" pitchFamily="2" charset="-122"/>
                  <a:ea typeface="字魂152号-机甲超级黑" panose="00000500000000000000" pitchFamily="2" charset="-122"/>
                  <a:cs typeface="+mn-ea"/>
                  <a:sym typeface="字魂152号-机甲超级黑" panose="00000500000000000000" pitchFamily="2" charset="-122"/>
                </a:rPr>
                <a:t>（听、说、读、写、问、想）</a:t>
              </a:r>
              <a:endParaRPr lang="en-US" altLang="zh-CN" sz="16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endParaRPr>
            </a:p>
          </p:txBody>
        </p:sp>
        <p:pic>
          <p:nvPicPr>
            <p:cNvPr id="4" name="图片 3" descr="卡通人物&#10;&#10;低可信度描述已自动生成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E25E514-1D54-4944-A32B-215ED974F2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2166" y="862024"/>
              <a:ext cx="723900" cy="723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7840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793335" y="2025283"/>
            <a:ext cx="7592473" cy="2807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buSzTx/>
            </a:pPr>
            <a:r>
              <a:rPr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       认识“聪”字（板书，引导学生看字形。）</a:t>
            </a:r>
            <a:r>
              <a:rPr lang="en-US" altLang="zh-CN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/>
            </a:r>
            <a:br>
              <a:rPr lang="en-US" altLang="zh-CN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</a:br>
            <a:endParaRPr lang="en-US" altLang="zh-CN" sz="2000">
              <a:latin typeface="字魂152号-机甲超级黑" panose="00000500000000000000" pitchFamily="2" charset="-122"/>
              <a:ea typeface="字魂152号-机甲超级黑" panose="00000500000000000000" pitchFamily="2" charset="-122"/>
              <a:cs typeface="+mn-ea"/>
              <a:sym typeface="字魂152号-机甲超级黑" panose="00000500000000000000" pitchFamily="2" charset="-122"/>
            </a:endParaRPr>
          </a:p>
          <a:p>
            <a:pPr algn="ctr">
              <a:lnSpc>
                <a:spcPct val="150000"/>
              </a:lnSpc>
              <a:spcBef>
                <a:spcPct val="50000"/>
              </a:spcBef>
              <a:buSzTx/>
            </a:pPr>
            <a:r>
              <a:rPr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这个“聪”字告诉我们，要想成为一个聪明的孩子，必须做到：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  <a:buSzTx/>
            </a:pPr>
            <a:r>
              <a:rPr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“耳”到、“眼”到、“口”到、“心”到 。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  <a:buSzTx/>
            </a:pPr>
            <a:r>
              <a:rPr lang="zh-CN" altLang="en-US" sz="200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这是成为优秀生的四件法宝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489"/>
          <a:stretch>
            <a:fillRect/>
          </a:stretch>
        </p:blipFill>
        <p:spPr>
          <a:xfrm>
            <a:off x="465677" y="1075759"/>
            <a:ext cx="3327658" cy="470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117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25583" y="1472695"/>
            <a:ext cx="6400607" cy="3912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SzTx/>
            </a:pPr>
            <a:r>
              <a:rPr lang="zh-CN" altLang="en-US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 上课时，大家要带上这四件法宝：</a:t>
            </a:r>
          </a:p>
          <a:p>
            <a:pPr>
              <a:lnSpc>
                <a:spcPct val="150000"/>
              </a:lnSpc>
              <a:spcBef>
                <a:spcPct val="50000"/>
              </a:spcBef>
              <a:buSzTx/>
            </a:pPr>
            <a:r>
              <a:rPr lang="zh-CN" altLang="en-US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▲带上“眼”——要仔细看清书上的字，黑板上老师的范写，银幕上播放的课件，不要东张西望。</a:t>
            </a:r>
          </a:p>
          <a:p>
            <a:pPr>
              <a:lnSpc>
                <a:spcPct val="150000"/>
              </a:lnSpc>
              <a:spcBef>
                <a:spcPct val="50000"/>
              </a:spcBef>
              <a:buSzTx/>
            </a:pPr>
            <a:r>
              <a:rPr lang="zh-CN" altLang="en-US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▲带上“口”——要大声读书，回答问题，不要畏畏缩缩。</a:t>
            </a:r>
          </a:p>
          <a:p>
            <a:pPr>
              <a:lnSpc>
                <a:spcPct val="150000"/>
              </a:lnSpc>
              <a:spcBef>
                <a:spcPct val="50000"/>
              </a:spcBef>
              <a:buSzTx/>
            </a:pPr>
            <a:r>
              <a:rPr lang="zh-CN" altLang="en-US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▲带上“耳”——要会“听”认真听老师讲解，认真听同学发言，别让自己的耳朵开小差。</a:t>
            </a:r>
          </a:p>
          <a:p>
            <a:pPr>
              <a:lnSpc>
                <a:spcPct val="150000"/>
              </a:lnSpc>
              <a:spcBef>
                <a:spcPct val="50000"/>
              </a:spcBef>
              <a:buSzTx/>
            </a:pPr>
            <a:r>
              <a:rPr lang="zh-CN" altLang="en-US" dirty="0">
                <a:latin typeface="字魂152号-机甲超级黑" panose="00000500000000000000" pitchFamily="2" charset="-122"/>
                <a:ea typeface="字魂152号-机甲超级黑" panose="00000500000000000000" pitchFamily="2" charset="-122"/>
                <a:cs typeface="+mn-ea"/>
                <a:sym typeface="字魂152号-机甲超级黑" panose="00000500000000000000" pitchFamily="2" charset="-122"/>
              </a:rPr>
              <a:t>▲带上“心”——要用心读书，走进书中的故事里，图画里，用心感受其中的美，用自己的心体文中人物的心灵。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4D350F7-7F9F-4F52-9097-E46B3DDCE52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5051" y="1261613"/>
            <a:ext cx="4334774" cy="4334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14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字魂152号-机甲超级黑">
      <a:majorFont>
        <a:latin typeface="字魂152号-机甲超级黑"/>
        <a:ea typeface="字魂152号-机甲超级黑"/>
        <a:cs typeface="Arial"/>
      </a:majorFont>
      <a:minorFont>
        <a:latin typeface="字魂152号-机甲超级黑"/>
        <a:ea typeface="字魂152号-机甲超级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1403</Words>
  <Application>Microsoft Office PowerPoint</Application>
  <PresentationFormat>宽屏</PresentationFormat>
  <Paragraphs>98</Paragraphs>
  <Slides>26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26</vt:i4>
      </vt:variant>
    </vt:vector>
  </HeadingPairs>
  <TitlesOfParts>
    <vt:vector size="37" baseType="lpstr">
      <vt:lpstr>Meiryo</vt:lpstr>
      <vt:lpstr>等线</vt:lpstr>
      <vt:lpstr>宋体</vt:lpstr>
      <vt:lpstr>微软雅黑</vt:lpstr>
      <vt:lpstr>字魂152号-机甲超级黑</vt:lpstr>
      <vt:lpstr>Arial</vt:lpstr>
      <vt:lpstr>Calibri</vt:lpstr>
      <vt:lpstr>Calibri Light</vt:lpstr>
      <vt:lpstr>Wingdings</vt:lpstr>
      <vt:lpstr>Office 主题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2022-09-04T19:40:52Z</cp:lastPrinted>
  <dcterms:created xsi:type="dcterms:W3CDTF">2022-09-04T19:40:52Z</dcterms:created>
  <dcterms:modified xsi:type="dcterms:W3CDTF">2023-03-15T08:03:11Z</dcterms:modified>
</cp:coreProperties>
</file>