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81" r:id="rId3"/>
    <p:sldId id="279" r:id="rId4"/>
    <p:sldId id="280" r:id="rId5"/>
    <p:sldId id="259" r:id="rId6"/>
    <p:sldId id="260" r:id="rId7"/>
    <p:sldId id="261" r:id="rId8"/>
    <p:sldId id="262" r:id="rId9"/>
    <p:sldId id="263" r:id="rId10"/>
    <p:sldId id="282" r:id="rId11"/>
    <p:sldId id="265" r:id="rId12"/>
    <p:sldId id="266" r:id="rId13"/>
    <p:sldId id="267" r:id="rId14"/>
    <p:sldId id="283" r:id="rId15"/>
    <p:sldId id="269" r:id="rId16"/>
    <p:sldId id="270" r:id="rId17"/>
    <p:sldId id="271" r:id="rId18"/>
    <p:sldId id="284" r:id="rId19"/>
    <p:sldId id="273" r:id="rId20"/>
    <p:sldId id="274" r:id="rId21"/>
    <p:sldId id="275" r:id="rId22"/>
    <p:sldId id="276" r:id="rId23"/>
    <p:sldId id="277" r:id="rId24"/>
    <p:sldId id="278" r:id="rId25"/>
    <p:sldId id="285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86" y="126"/>
      </p:cViewPr>
      <p:guideLst>
        <p:guide orient="horz" pos="2160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659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6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88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049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s-ES_tradnl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s-ES_tradnl" err="1"/>
              <a:t>Ultimate Powerpoint Template</a:t>
            </a:r>
            <a:endParaRPr lang="es-ES_tradnl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n-US" err="1"/>
              <a:t>Lorem ipsum dolor sit amet, consectetur adipiscing elit. Fusce diam tortor, mattis quis dapibus vitae, euismod non purus. Maecenas ut lacus nec mauris feugiat tristique.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4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97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1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8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75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84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2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86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31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25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6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F21B6A0-7ADD-4DAA-9C14-9488A217CDF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390525" y="365125"/>
            <a:ext cx="11410950" cy="6127750"/>
          </a:xfrm>
          <a:prstGeom prst="roundRect">
            <a:avLst>
              <a:gd name="adj" fmla="val 9983"/>
            </a:avLst>
          </a:prstGeom>
          <a:solidFill>
            <a:schemeClr val="bg1"/>
          </a:solidFill>
          <a:ln w="22225">
            <a:solidFill>
              <a:srgbClr val="FF98A9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1073743875" descr="学科网 zxxk.com"/>
          <p:cNvPicPr>
            <a:picLocks noChangeAspect="1"/>
          </p:cNvPicPr>
          <p:nvPr/>
        </p:nvPicPr>
        <p:blipFill>
          <a:blip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02632" y="713873"/>
            <a:ext cx="10186736" cy="5574631"/>
            <a:chOff x="660929" y="664075"/>
            <a:chExt cx="10870141" cy="546130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365349" y="-2040345"/>
              <a:ext cx="5461302" cy="1087014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622714" y="-1667066"/>
              <a:ext cx="4946573" cy="10123583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1558"/>
            <a:ext cx="12192000" cy="20764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992" y="3459233"/>
            <a:ext cx="3426003" cy="34260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71094" y="3289227"/>
            <a:ext cx="3582391" cy="35823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387" y="567165"/>
            <a:ext cx="2895608" cy="23164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97270">
            <a:off x="151891" y="-106028"/>
            <a:ext cx="2442237" cy="244223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061423" y="1591294"/>
            <a:ext cx="6069154" cy="316625"/>
          </a:xfrm>
          <a:prstGeom prst="rect">
            <a:avLst/>
          </a:prstGeom>
          <a:solidFill>
            <a:srgbClr val="FF98A9"/>
          </a:solidFill>
        </p:spPr>
        <p:txBody>
          <a:bodyPr wrap="square" lIns="0" t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Kindergarten Summer Vacation Safety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780663" y="2245089"/>
            <a:ext cx="8698335" cy="585891"/>
            <a:chOff x="1780663" y="2064195"/>
            <a:chExt cx="8698335" cy="585891"/>
          </a:xfrm>
        </p:grpSpPr>
        <p:sp>
          <p:nvSpPr>
            <p:cNvPr id="21" name="文本框 20"/>
            <p:cNvSpPr txBox="1"/>
            <p:nvPr/>
          </p:nvSpPr>
          <p:spPr>
            <a:xfrm>
              <a:off x="1780663" y="2065311"/>
              <a:ext cx="86983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600" normalizeH="0" baseline="0" noProof="0">
                  <a:ln w="177800">
                    <a:solidFill>
                      <a:srgbClr val="FF98A9"/>
                    </a:solidFill>
                  </a:ln>
                  <a:noFill/>
                  <a:effectLst>
                    <a:outerShdw blurRad="50800" dist="38100" dir="5400000" algn="t" rotWithShape="0">
                      <a:srgbClr val="0B4957">
                        <a:alpha val="20000"/>
                      </a:srgbClr>
                    </a:outerShdw>
                  </a:effectLst>
                  <a:uLnTx/>
                  <a:uFillTx/>
                  <a:latin typeface="字心坊童梦奇缘W" panose="020B0A04020202020204" pitchFamily="34" charset="-122"/>
                  <a:ea typeface="字心坊童梦奇缘W" panose="020B0A04020202020204" pitchFamily="34" charset="-122"/>
                  <a:sym typeface="微软雅黑" panose="020B0503020204020204" pitchFamily="34" charset="-122"/>
                </a:rPr>
                <a:t>小学一年级暑假安全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80663" y="2064195"/>
              <a:ext cx="86983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600" normalizeH="0" baseline="0" noProof="0" dirty="0">
                  <a:ln w="177800">
                    <a:noFill/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rgbClr val="0B4957">
                        <a:alpha val="20000"/>
                      </a:srgbClr>
                    </a:outerShdw>
                  </a:effectLst>
                  <a:uLnTx/>
                  <a:uFillTx/>
                  <a:latin typeface="字心坊童梦奇缘W" panose="020B0A04020202020204" pitchFamily="34" charset="-122"/>
                  <a:ea typeface="字心坊童梦奇缘W" panose="020B0A04020202020204" pitchFamily="34" charset="-122"/>
                  <a:sym typeface="微软雅黑" panose="020B0503020204020204" pitchFamily="34" charset="-122"/>
                </a:rPr>
                <a:t>小学一年级暑假安全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447339" y="3064317"/>
            <a:ext cx="7297324" cy="78983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快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乐过暑假，安全“不放假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898" y="979305"/>
            <a:ext cx="8583275" cy="52255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63011" y="2900980"/>
            <a:ext cx="5479047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不在河边、亲水平台、工地水坑等区域玩耍。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不捡拾掉入河道等水域的物品，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不在河道边洗东西、抓水草、鱼虾、青蛙等。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0898" y="461010"/>
            <a:ext cx="4003977" cy="815341"/>
            <a:chOff x="710898" y="461010"/>
            <a:chExt cx="4003977" cy="8153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100976" y="653164"/>
              <a:ext cx="2613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防溺水安全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96250" y="1956680"/>
            <a:ext cx="4248156" cy="42481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90023" y="1930034"/>
            <a:ext cx="4987525" cy="400110"/>
          </a:xfrm>
          <a:prstGeom prst="rect">
            <a:avLst/>
          </a:prstGeom>
          <a:solidFill>
            <a:srgbClr val="FF98A9"/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不私自下水游泳</a:t>
            </a:r>
          </a:p>
        </p:txBody>
      </p:sp>
      <p:sp>
        <p:nvSpPr>
          <p:cNvPr id="7" name="矩形 6"/>
          <p:cNvSpPr/>
          <p:nvPr/>
        </p:nvSpPr>
        <p:spPr>
          <a:xfrm>
            <a:off x="5890024" y="2711311"/>
            <a:ext cx="4987526" cy="400110"/>
          </a:xfrm>
          <a:prstGeom prst="rect">
            <a:avLst/>
          </a:prstGeom>
          <a:solidFill>
            <a:srgbClr val="FF98A9"/>
          </a:solidFill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不擅自与他人结伴游泳</a:t>
            </a:r>
          </a:p>
        </p:txBody>
      </p:sp>
      <p:sp>
        <p:nvSpPr>
          <p:cNvPr id="10" name="矩形 9"/>
          <p:cNvSpPr/>
          <p:nvPr/>
        </p:nvSpPr>
        <p:spPr>
          <a:xfrm>
            <a:off x="5890023" y="4273865"/>
            <a:ext cx="4987527" cy="400110"/>
          </a:xfrm>
          <a:prstGeom prst="rect">
            <a:avLst/>
          </a:prstGeom>
          <a:solidFill>
            <a:srgbClr val="FF98A9"/>
          </a:solidFill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不在无家长或教师带领的情况下游泳</a:t>
            </a:r>
          </a:p>
        </p:txBody>
      </p:sp>
      <p:sp>
        <p:nvSpPr>
          <p:cNvPr id="13" name="矩形 12"/>
          <p:cNvSpPr/>
          <p:nvPr/>
        </p:nvSpPr>
        <p:spPr>
          <a:xfrm>
            <a:off x="5890024" y="5055143"/>
            <a:ext cx="4987526" cy="400110"/>
          </a:xfrm>
          <a:prstGeom prst="rect">
            <a:avLst/>
          </a:prstGeom>
          <a:solidFill>
            <a:srgbClr val="FF98A9"/>
          </a:solidFill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不到无安全设施、无救援人员的水域游泳</a:t>
            </a:r>
          </a:p>
        </p:txBody>
      </p:sp>
      <p:sp>
        <p:nvSpPr>
          <p:cNvPr id="16" name="矩形 15"/>
          <p:cNvSpPr/>
          <p:nvPr/>
        </p:nvSpPr>
        <p:spPr>
          <a:xfrm>
            <a:off x="5890024" y="3492588"/>
            <a:ext cx="4987526" cy="400110"/>
          </a:xfrm>
          <a:prstGeom prst="rect">
            <a:avLst/>
          </a:prstGeom>
          <a:solidFill>
            <a:srgbClr val="FF98A9"/>
          </a:solidFill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不到不熟悉的水域游泳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10898" y="461010"/>
            <a:ext cx="4003977" cy="815341"/>
            <a:chOff x="710898" y="461010"/>
            <a:chExt cx="4003977" cy="81534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100976" y="653164"/>
              <a:ext cx="2613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防溺水安全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560" y="1468505"/>
            <a:ext cx="4355566" cy="43555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10898" y="461010"/>
            <a:ext cx="4003977" cy="815341"/>
            <a:chOff x="710898" y="461010"/>
            <a:chExt cx="4003977" cy="81534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100976" y="653164"/>
              <a:ext cx="2613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防溺水安全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2100976" y="2802009"/>
            <a:ext cx="3885744" cy="246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发现同伴溺水，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立即寻求成人帮助，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不手拉手盲目施救，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要智慧救援。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35017" y="1422151"/>
            <a:ext cx="4687423" cy="2043674"/>
            <a:chOff x="6552077" y="1385326"/>
            <a:chExt cx="4687423" cy="204367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077" y="1385326"/>
              <a:ext cx="4087348" cy="20436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6750" y="1385326"/>
              <a:ext cx="2952750" cy="204367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018036" y="2145553"/>
              <a:ext cx="31554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不手拉手盲目施救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148" y="1384282"/>
            <a:ext cx="4921267" cy="49212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9912892" y="-210914"/>
            <a:ext cx="2068194" cy="2490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85110" cy="2331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1924"/>
            <a:ext cx="12192000" cy="28860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228975" y="274510"/>
            <a:ext cx="5734050" cy="6073102"/>
            <a:chOff x="3498847" y="365760"/>
            <a:chExt cx="5249170" cy="5559552"/>
          </a:xfrm>
        </p:grpSpPr>
        <p:sp>
          <p:nvSpPr>
            <p:cNvPr id="14" name="椭圆 13"/>
            <p:cNvSpPr/>
            <p:nvPr/>
          </p:nvSpPr>
          <p:spPr>
            <a:xfrm>
              <a:off x="3632702" y="728215"/>
              <a:ext cx="5035810" cy="50358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8847" y="365760"/>
              <a:ext cx="5249170" cy="555955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325" y="2674553"/>
            <a:ext cx="4173921" cy="41739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9" y="2886076"/>
            <a:ext cx="3697414" cy="3697414"/>
          </a:xfrm>
          <a:prstGeom prst="rect">
            <a:avLst/>
          </a:prstGeom>
        </p:spPr>
      </p:pic>
      <p:sp>
        <p:nvSpPr>
          <p:cNvPr id="22" name="矩形: 圆角 21"/>
          <p:cNvSpPr/>
          <p:nvPr/>
        </p:nvSpPr>
        <p:spPr>
          <a:xfrm>
            <a:off x="4962525" y="1996710"/>
            <a:ext cx="2286000" cy="560070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4054850" y="2771875"/>
            <a:ext cx="4136650" cy="1058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7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cs"/>
                <a:sym typeface="微软雅黑" panose="020B0503020204020204" pitchFamily="34" charset="-122"/>
              </a:rPr>
              <a:t>交通安全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37894" y="4275844"/>
            <a:ext cx="3209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0" lang="zh-CN" altLang="en-US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快乐过暑假，安全“不放假”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289" y="813288"/>
            <a:ext cx="7858125" cy="604471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99014" y="2510972"/>
            <a:ext cx="4467225" cy="246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过马路走斑马线、天桥或地下通道，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1143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不闯红灯，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1143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不翻越隔离栏。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1143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注意要走人行道，靠右行。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0898" y="461010"/>
            <a:ext cx="4003977" cy="815341"/>
            <a:chOff x="710898" y="461010"/>
            <a:chExt cx="4003977" cy="8153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100976" y="653164"/>
              <a:ext cx="2613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交通安全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345" y="1778241"/>
            <a:ext cx="4114806" cy="4114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10581" y="5217624"/>
            <a:ext cx="350774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＜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周岁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不骑自行车</a:t>
            </a:r>
          </a:p>
        </p:txBody>
      </p:sp>
      <p:sp>
        <p:nvSpPr>
          <p:cNvPr id="8" name="矩形 7"/>
          <p:cNvSpPr/>
          <p:nvPr/>
        </p:nvSpPr>
        <p:spPr>
          <a:xfrm>
            <a:off x="6096000" y="5217624"/>
            <a:ext cx="4433231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＜ 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16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周岁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不骑电动自行车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10898" y="461010"/>
            <a:ext cx="4003977" cy="815341"/>
            <a:chOff x="710898" y="461010"/>
            <a:chExt cx="4003977" cy="81534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100976" y="653164"/>
              <a:ext cx="2613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交通安全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827" y="1640376"/>
            <a:ext cx="3577248" cy="35772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650" y="1813901"/>
            <a:ext cx="3872523" cy="3872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10898" y="461010"/>
            <a:ext cx="4003977" cy="815341"/>
            <a:chOff x="710898" y="461010"/>
            <a:chExt cx="4003977" cy="81534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100976" y="653164"/>
              <a:ext cx="2613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交通安全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2407936" y="3278259"/>
            <a:ext cx="3885744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不在暴雨、雷电等天气环境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和易发泥石流、滑坡、塌方等地质灾害环境逗留、玩耍。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941977" y="1746001"/>
            <a:ext cx="4087348" cy="2043674"/>
            <a:chOff x="6552077" y="1385326"/>
            <a:chExt cx="4087348" cy="204367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077" y="1385326"/>
              <a:ext cx="4087348" cy="204367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86674" y="1385326"/>
              <a:ext cx="2952750" cy="204367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094236" y="2145553"/>
              <a:ext cx="31554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打雷快回家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284" y="1612651"/>
            <a:ext cx="4038607" cy="4038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9912892" y="-210914"/>
            <a:ext cx="2068194" cy="2490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85110" cy="2331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1924"/>
            <a:ext cx="12192000" cy="28860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228975" y="274510"/>
            <a:ext cx="5734050" cy="6073102"/>
            <a:chOff x="3498847" y="365760"/>
            <a:chExt cx="5249170" cy="5559552"/>
          </a:xfrm>
        </p:grpSpPr>
        <p:sp>
          <p:nvSpPr>
            <p:cNvPr id="14" name="椭圆 13"/>
            <p:cNvSpPr/>
            <p:nvPr/>
          </p:nvSpPr>
          <p:spPr>
            <a:xfrm>
              <a:off x="3632702" y="728215"/>
              <a:ext cx="5035810" cy="50358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8847" y="365760"/>
              <a:ext cx="5249170" cy="555955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325" y="2674553"/>
            <a:ext cx="4173921" cy="41739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9" y="2886076"/>
            <a:ext cx="3697414" cy="3697414"/>
          </a:xfrm>
          <a:prstGeom prst="rect">
            <a:avLst/>
          </a:prstGeom>
        </p:spPr>
      </p:pic>
      <p:sp>
        <p:nvSpPr>
          <p:cNvPr id="22" name="矩形: 圆角 21"/>
          <p:cNvSpPr/>
          <p:nvPr/>
        </p:nvSpPr>
        <p:spPr>
          <a:xfrm>
            <a:off x="4962525" y="1864830"/>
            <a:ext cx="2286000" cy="560070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4054850" y="2523008"/>
            <a:ext cx="4136650" cy="2114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6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cs"/>
                <a:sym typeface="微软雅黑" panose="020B0503020204020204" pitchFamily="34" charset="-122"/>
              </a:rPr>
              <a:t>外出活动</a:t>
            </a:r>
            <a:endParaRPr lang="en-US" altLang="zh-CN" sz="6600" spc="300" dirty="0">
              <a:solidFill>
                <a:schemeClr val="tx1">
                  <a:lumMod val="65000"/>
                  <a:lumOff val="35000"/>
                </a:schemeClr>
              </a:solidFill>
              <a:latin typeface="字心坊童梦奇缘W" panose="020B0A04020202020204" pitchFamily="34" charset="-122"/>
              <a:ea typeface="字心坊童梦奇缘W" panose="020B0A04020202020204" pitchFamily="34" charset="-122"/>
              <a:cs typeface="+mn-cs"/>
              <a:sym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6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cs"/>
                <a:sym typeface="微软雅黑" panose="020B0503020204020204" pitchFamily="34" charset="-122"/>
              </a:rPr>
              <a:t>安全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37894" y="4692031"/>
            <a:ext cx="3209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0" lang="zh-CN" altLang="en-US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快乐过暑假，安全“不放假”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420" y="1427141"/>
            <a:ext cx="5786256" cy="43364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470515" y="2593292"/>
            <a:ext cx="3521210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不在飘窗、阳台上嬉闹，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不到无护栏的平台玩耍，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不拥挤、攀爬护栏设施。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0898" y="461010"/>
            <a:ext cx="4356402" cy="815341"/>
            <a:chOff x="710898" y="461010"/>
            <a:chExt cx="4356402" cy="8153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100976" y="653164"/>
              <a:ext cx="296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外出活动安全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03" y="1468505"/>
            <a:ext cx="4661172" cy="466117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10898" y="461010"/>
            <a:ext cx="4356402" cy="815341"/>
            <a:chOff x="710898" y="461010"/>
            <a:chExt cx="4356402" cy="81534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100976" y="653164"/>
              <a:ext cx="296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外出活动安全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5570235" y="3278259"/>
            <a:ext cx="5126339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在大众场所出口、楼道要慢行、不拥挤，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讲究通行秩序，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远离拥挤场所，避免拥挤踩踏。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209052" y="1793626"/>
            <a:ext cx="6020028" cy="2043674"/>
            <a:chOff x="6552077" y="1385326"/>
            <a:chExt cx="6020028" cy="204367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077" y="1385326"/>
              <a:ext cx="4087348" cy="204367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19355" y="1385326"/>
              <a:ext cx="2952750" cy="2043674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983242" y="2145553"/>
              <a:ext cx="48291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大众场所排队慢行，不要拥挤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2698" y="1276351"/>
            <a:ext cx="3990975" cy="526732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7245"/>
            <a:ext cx="12192000" cy="13007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24200" y="-1838325"/>
            <a:ext cx="5943600" cy="10534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89" y="2193333"/>
            <a:ext cx="4298122" cy="42981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2204"/>
            <a:ext cx="1190626" cy="14370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00" y="3572559"/>
            <a:ext cx="3962400" cy="328544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462444" y="2479278"/>
            <a:ext cx="1867439" cy="461665"/>
          </a:xfrm>
          <a:prstGeom prst="rect">
            <a:avLst/>
          </a:prstGeom>
          <a:noFill/>
        </p:spPr>
        <p:txBody>
          <a:bodyPr vert="horz" wrap="square" lIns="0" tIns="45720" rIns="0" bIns="45720" numCol="1" anchor="t">
            <a:spAutoFit/>
          </a:bodyPr>
          <a:lstStyle/>
          <a:p>
            <a:pPr marL="0" indent="0" algn="dist" defTabSz="9144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400" b="1" cap="none">
                <a:ln w="6350" cap="flat" cmpd="sng">
                  <a:noFill/>
                </a:ln>
                <a:solidFill>
                  <a:schemeClr val="bg2">
                    <a:lumMod val="2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ea"/>
                <a:sym typeface="字魂59号-创粗黑" panose="00000500000000000000" pitchFamily="2" charset="-122"/>
              </a:rPr>
              <a:t>CONTENTS</a:t>
            </a:r>
            <a:endParaRPr lang="ko-KR" altLang="en-US" sz="2400" b="1" cap="none">
              <a:ln w="6350" cap="flat" cmpd="sng">
                <a:noFill/>
              </a:ln>
              <a:solidFill>
                <a:schemeClr val="bg2">
                  <a:lumMod val="25000"/>
                </a:schemeClr>
              </a:solidFill>
              <a:latin typeface="字心坊童梦奇缘W" panose="020B0A04020202020204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50013" y="1769983"/>
            <a:ext cx="1892300" cy="77089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4400" b="1" cap="none">
                <a:solidFill>
                  <a:schemeClr val="bg2">
                    <a:lumMod val="2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ea"/>
                <a:sym typeface="字魂59号-创粗黑" panose="00000500000000000000" pitchFamily="2" charset="-122"/>
              </a:rPr>
              <a:t>目  录</a:t>
            </a:r>
            <a:endParaRPr lang="ko-KR" altLang="en-US" sz="4400" b="1" cap="none">
              <a:solidFill>
                <a:schemeClr val="bg2">
                  <a:lumMod val="25000"/>
                </a:schemeClr>
              </a:solidFill>
              <a:latin typeface="字心坊童梦奇缘W" panose="020B0A04020202020204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002715" y="1771569"/>
            <a:ext cx="4739272" cy="579121"/>
            <a:chOff x="5002715" y="1639755"/>
            <a:chExt cx="4739272" cy="579121"/>
          </a:xfrm>
        </p:grpSpPr>
        <p:grpSp>
          <p:nvGrpSpPr>
            <p:cNvPr id="21" name="组合 20"/>
            <p:cNvGrpSpPr/>
            <p:nvPr/>
          </p:nvGrpSpPr>
          <p:grpSpPr>
            <a:xfrm>
              <a:off x="5002715" y="1639755"/>
              <a:ext cx="4739272" cy="579121"/>
              <a:chOff x="4602665" y="1565829"/>
              <a:chExt cx="4739272" cy="579121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02665" y="1565829"/>
                <a:ext cx="2895603" cy="57912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791325" y="1565829"/>
                <a:ext cx="2550612" cy="579121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/>
            <p:nvPr/>
          </p:nvSpPr>
          <p:spPr>
            <a:xfrm>
              <a:off x="5495926" y="1695656"/>
              <a:ext cx="3752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01</a:t>
              </a:r>
              <a:r>
                <a:rPr lang="zh-CN" altLang="en-US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、防疫卫生安全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02715" y="2674939"/>
            <a:ext cx="4739272" cy="579121"/>
            <a:chOff x="5002715" y="1639755"/>
            <a:chExt cx="4739272" cy="579121"/>
          </a:xfrm>
        </p:grpSpPr>
        <p:grpSp>
          <p:nvGrpSpPr>
            <p:cNvPr id="28" name="组合 27"/>
            <p:cNvGrpSpPr/>
            <p:nvPr/>
          </p:nvGrpSpPr>
          <p:grpSpPr>
            <a:xfrm>
              <a:off x="5002715" y="1639755"/>
              <a:ext cx="4739272" cy="579121"/>
              <a:chOff x="4602665" y="1565829"/>
              <a:chExt cx="4739272" cy="579121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02665" y="1565829"/>
                <a:ext cx="2895603" cy="579121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791325" y="1565829"/>
                <a:ext cx="2550612" cy="579121"/>
              </a:xfrm>
              <a:prstGeom prst="rect">
                <a:avLst/>
              </a:prstGeom>
            </p:spPr>
          </p:pic>
        </p:grpSp>
        <p:sp>
          <p:nvSpPr>
            <p:cNvPr id="29" name="文本框 28"/>
            <p:cNvSpPr txBox="1"/>
            <p:nvPr/>
          </p:nvSpPr>
          <p:spPr>
            <a:xfrm>
              <a:off x="5495926" y="1695656"/>
              <a:ext cx="2895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02</a:t>
              </a:r>
              <a:r>
                <a:rPr lang="zh-CN" altLang="en-US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、溺水安全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02715" y="3578309"/>
            <a:ext cx="4739272" cy="579121"/>
            <a:chOff x="5002715" y="1639755"/>
            <a:chExt cx="4739272" cy="579121"/>
          </a:xfrm>
        </p:grpSpPr>
        <p:grpSp>
          <p:nvGrpSpPr>
            <p:cNvPr id="33" name="组合 32"/>
            <p:cNvGrpSpPr/>
            <p:nvPr/>
          </p:nvGrpSpPr>
          <p:grpSpPr>
            <a:xfrm>
              <a:off x="5002715" y="1639755"/>
              <a:ext cx="4739272" cy="579121"/>
              <a:chOff x="4602665" y="1565829"/>
              <a:chExt cx="4739272" cy="579121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02665" y="1565829"/>
                <a:ext cx="2895603" cy="579121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791325" y="1565829"/>
                <a:ext cx="2550612" cy="579121"/>
              </a:xfrm>
              <a:prstGeom prst="rect">
                <a:avLst/>
              </a:prstGeom>
            </p:spPr>
          </p:pic>
        </p:grpSp>
        <p:sp>
          <p:nvSpPr>
            <p:cNvPr id="34" name="文本框 33"/>
            <p:cNvSpPr txBox="1"/>
            <p:nvPr/>
          </p:nvSpPr>
          <p:spPr>
            <a:xfrm>
              <a:off x="5495926" y="1695656"/>
              <a:ext cx="2895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03</a:t>
              </a:r>
              <a:r>
                <a:rPr lang="zh-CN" altLang="en-US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、交通安全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02715" y="4481679"/>
            <a:ext cx="4739272" cy="579121"/>
            <a:chOff x="5002715" y="1639755"/>
            <a:chExt cx="4739272" cy="579121"/>
          </a:xfrm>
        </p:grpSpPr>
        <p:grpSp>
          <p:nvGrpSpPr>
            <p:cNvPr id="38" name="组合 37"/>
            <p:cNvGrpSpPr/>
            <p:nvPr/>
          </p:nvGrpSpPr>
          <p:grpSpPr>
            <a:xfrm>
              <a:off x="5002715" y="1639755"/>
              <a:ext cx="4739272" cy="579121"/>
              <a:chOff x="4602665" y="1565829"/>
              <a:chExt cx="4739272" cy="579121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02665" y="1565829"/>
                <a:ext cx="2895603" cy="579121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791325" y="1565829"/>
                <a:ext cx="2550612" cy="579121"/>
              </a:xfrm>
              <a:prstGeom prst="rect">
                <a:avLst/>
              </a:prstGeom>
            </p:spPr>
          </p:pic>
        </p:grpSp>
        <p:sp>
          <p:nvSpPr>
            <p:cNvPr id="39" name="文本框 38"/>
            <p:cNvSpPr txBox="1"/>
            <p:nvPr/>
          </p:nvSpPr>
          <p:spPr>
            <a:xfrm>
              <a:off x="5495926" y="1695656"/>
              <a:ext cx="3752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04</a:t>
              </a:r>
              <a:r>
                <a:rPr lang="zh-CN" altLang="en-US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、外出活动安全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444536" y="1109709"/>
            <a:ext cx="1473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95" y="1427141"/>
            <a:ext cx="5786256" cy="43364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00976" y="2666676"/>
            <a:ext cx="3674539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不在设有危险标志处停留，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不在工地、轨道、高压线等危险区域玩耍。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0898" y="461010"/>
            <a:ext cx="4356402" cy="815341"/>
            <a:chOff x="710898" y="461010"/>
            <a:chExt cx="4356402" cy="8153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100976" y="653164"/>
              <a:ext cx="296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外出活动安全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849" y="1714499"/>
            <a:ext cx="3933831" cy="393383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915025" y="1214987"/>
            <a:ext cx="4883174" cy="4883174"/>
            <a:chOff x="6096000" y="1214987"/>
            <a:chExt cx="4883174" cy="48831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1214987"/>
              <a:ext cx="4883174" cy="4883174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7253072" y="2623885"/>
              <a:ext cx="2569030" cy="1846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防范电信、网络诈骗，</a:t>
              </a:r>
              <a:endPara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不去网吧、酒吧以及歌舞娱乐场所。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0898" y="461010"/>
            <a:ext cx="4356402" cy="815341"/>
            <a:chOff x="710898" y="461010"/>
            <a:chExt cx="4356402" cy="8153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100976" y="653164"/>
              <a:ext cx="296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外出活动安全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345" y="1444440"/>
            <a:ext cx="4318136" cy="431813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14097" y="4786838"/>
            <a:ext cx="3747405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小朋友，这些都要记牢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!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0898" y="461010"/>
            <a:ext cx="4356402" cy="815341"/>
            <a:chOff x="710898" y="461010"/>
            <a:chExt cx="4356402" cy="81534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100976" y="653164"/>
              <a:ext cx="296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外出活动安全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2221391" y="2846322"/>
            <a:ext cx="3387712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不可与陌生人交谈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不吃陌生人给的东西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不跟陌生人去玩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64655" y="1468505"/>
            <a:ext cx="4087348" cy="2043674"/>
            <a:chOff x="6552077" y="1385326"/>
            <a:chExt cx="4087348" cy="20436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077" y="1385326"/>
              <a:ext cx="4087348" cy="20436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86674" y="1385326"/>
              <a:ext cx="2952750" cy="204367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018036" y="2145553"/>
              <a:ext cx="31554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对陌生人说“不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”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998" y="1587863"/>
            <a:ext cx="3945566" cy="394556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353" y="4869619"/>
            <a:ext cx="13536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火警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119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05674" y="4869619"/>
            <a:ext cx="1738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匪警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110</a:t>
            </a:r>
            <a:endParaRPr lang="zh-CN" altLang="en-US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92083" y="4869619"/>
            <a:ext cx="151195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急救中心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120</a:t>
            </a:r>
            <a:endParaRPr lang="zh-CN" altLang="en-US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0898" y="461010"/>
            <a:ext cx="4356402" cy="815341"/>
            <a:chOff x="710898" y="461010"/>
            <a:chExt cx="4356402" cy="81534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100976" y="653164"/>
              <a:ext cx="296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外出活动安全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858971" y="1712811"/>
            <a:ext cx="6547084" cy="523220"/>
          </a:xfrm>
          <a:prstGeom prst="rect">
            <a:avLst/>
          </a:prstGeom>
          <a:solidFill>
            <a:srgbClr val="FF98A9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假期安全要注意，电话号码要牢记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647" y="2162258"/>
            <a:ext cx="2823228" cy="28232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894" y="2542419"/>
            <a:ext cx="2385938" cy="238593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734" y="2095501"/>
            <a:ext cx="2914650" cy="29146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35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9912892" y="-210914"/>
            <a:ext cx="2068194" cy="2490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85110" cy="2331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1924"/>
            <a:ext cx="12192000" cy="28860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228975" y="274510"/>
            <a:ext cx="5734050" cy="6073102"/>
            <a:chOff x="3498847" y="365760"/>
            <a:chExt cx="5249170" cy="5559552"/>
          </a:xfrm>
        </p:grpSpPr>
        <p:sp>
          <p:nvSpPr>
            <p:cNvPr id="14" name="椭圆 13"/>
            <p:cNvSpPr/>
            <p:nvPr/>
          </p:nvSpPr>
          <p:spPr>
            <a:xfrm>
              <a:off x="3632702" y="728215"/>
              <a:ext cx="5035810" cy="50358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8847" y="365760"/>
              <a:ext cx="5249170" cy="555955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325" y="2674553"/>
            <a:ext cx="4173921" cy="41739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9" y="2886076"/>
            <a:ext cx="3697414" cy="3697414"/>
          </a:xfrm>
          <a:prstGeom prst="rect">
            <a:avLst/>
          </a:prstGeom>
        </p:spPr>
      </p:pic>
      <p:sp>
        <p:nvSpPr>
          <p:cNvPr id="22" name="矩形: 圆角 21"/>
          <p:cNvSpPr/>
          <p:nvPr/>
        </p:nvSpPr>
        <p:spPr>
          <a:xfrm>
            <a:off x="4962525" y="1864830"/>
            <a:ext cx="2286000" cy="560070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4054850" y="2523008"/>
            <a:ext cx="4136650" cy="2114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6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cs"/>
                <a:sym typeface="微软雅黑" panose="020B0503020204020204" pitchFamily="34" charset="-122"/>
              </a:rPr>
              <a:t>防疫卫生安全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37894" y="4692031"/>
            <a:ext cx="3209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0" lang="zh-CN" altLang="en-US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快乐过暑假，安全“不放假”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066794" y="1543115"/>
            <a:ext cx="5029206" cy="2324572"/>
            <a:chOff x="1066794" y="1447865"/>
            <a:chExt cx="5029206" cy="232457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66794" y="1447865"/>
              <a:ext cx="5029206" cy="2324572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2009060" y="2170655"/>
              <a:ext cx="3017333" cy="1020565"/>
              <a:chOff x="2009060" y="2170655"/>
              <a:chExt cx="3017333" cy="102056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009060" y="2170655"/>
                <a:ext cx="987794" cy="1020565"/>
              </a:xfrm>
              <a:prstGeom prst="ellipse">
                <a:avLst/>
              </a:prstGeom>
              <a:solidFill>
                <a:srgbClr val="FF98A9"/>
              </a:solidFill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关注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162064" y="2277004"/>
                <a:ext cx="1864329" cy="818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关注卫生和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疾病预防知识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10898" y="461010"/>
            <a:ext cx="4401838" cy="815341"/>
            <a:chOff x="710898" y="461010"/>
            <a:chExt cx="4401838" cy="81534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100976" y="653164"/>
              <a:ext cx="301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防疫卫生安全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66794" y="3727929"/>
            <a:ext cx="5029206" cy="2324572"/>
            <a:chOff x="1066794" y="1447865"/>
            <a:chExt cx="5029206" cy="232457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66794" y="1447865"/>
              <a:ext cx="5029206" cy="2324572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2009060" y="2150302"/>
              <a:ext cx="3017333" cy="1040918"/>
              <a:chOff x="2009060" y="2150302"/>
              <a:chExt cx="3017333" cy="1040918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2009060" y="2170655"/>
                <a:ext cx="987794" cy="1020565"/>
              </a:xfrm>
              <a:prstGeom prst="ellipse">
                <a:avLst/>
              </a:prstGeom>
              <a:solidFill>
                <a:srgbClr val="FF98A9"/>
              </a:solidFill>
            </p:spPr>
            <p:txBody>
              <a:bodyPr wrap="square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做好</a:t>
                </a:r>
                <a:endPara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162064" y="2150302"/>
                <a:ext cx="1864329" cy="961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按要求做好</a:t>
                </a:r>
                <a:endPara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个人防护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029319" y="1543115"/>
            <a:ext cx="5029206" cy="2324572"/>
            <a:chOff x="1066794" y="1447865"/>
            <a:chExt cx="5029206" cy="2324572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66794" y="1447865"/>
              <a:ext cx="5029206" cy="2324572"/>
            </a:xfrm>
            <a:prstGeom prst="rect">
              <a:avLst/>
            </a:prstGeom>
          </p:spPr>
        </p:pic>
        <p:grpSp>
          <p:nvGrpSpPr>
            <p:cNvPr id="42" name="组合 41"/>
            <p:cNvGrpSpPr/>
            <p:nvPr/>
          </p:nvGrpSpPr>
          <p:grpSpPr>
            <a:xfrm>
              <a:off x="2009060" y="2169973"/>
              <a:ext cx="3373509" cy="1021247"/>
              <a:chOff x="2009060" y="2169973"/>
              <a:chExt cx="3373509" cy="1021247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009060" y="2170655"/>
                <a:ext cx="987794" cy="1020565"/>
              </a:xfrm>
              <a:prstGeom prst="ellipse">
                <a:avLst/>
              </a:prstGeom>
              <a:solidFill>
                <a:srgbClr val="FF98A9"/>
              </a:solidFill>
            </p:spPr>
            <p:txBody>
              <a:bodyPr wrap="square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预防</a:t>
                </a:r>
                <a:endPara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096333" y="2169973"/>
                <a:ext cx="2286236" cy="961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预防传染病</a:t>
                </a:r>
                <a:endPara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及暑期中暑、中毒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029319" y="3727929"/>
            <a:ext cx="5029206" cy="2324572"/>
            <a:chOff x="1066794" y="1447865"/>
            <a:chExt cx="5029206" cy="2324572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66794" y="1447865"/>
              <a:ext cx="5029206" cy="2324572"/>
            </a:xfrm>
            <a:prstGeom prst="rect">
              <a:avLst/>
            </a:prstGeom>
          </p:spPr>
        </p:pic>
        <p:grpSp>
          <p:nvGrpSpPr>
            <p:cNvPr id="47" name="组合 46"/>
            <p:cNvGrpSpPr/>
            <p:nvPr/>
          </p:nvGrpSpPr>
          <p:grpSpPr>
            <a:xfrm>
              <a:off x="2009060" y="2170655"/>
              <a:ext cx="3017333" cy="1020565"/>
              <a:chOff x="2009060" y="2170655"/>
              <a:chExt cx="3017333" cy="1020565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2009060" y="2170655"/>
                <a:ext cx="987794" cy="1020565"/>
              </a:xfrm>
              <a:prstGeom prst="ellipse">
                <a:avLst/>
              </a:prstGeom>
              <a:solidFill>
                <a:srgbClr val="FF98A9"/>
              </a:solidFill>
            </p:spPr>
            <p:txBody>
              <a:bodyPr wrap="square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维护</a:t>
                </a:r>
                <a:endPara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162064" y="2200292"/>
                <a:ext cx="1864329" cy="961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维护公共卫生安全</a:t>
                </a: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39" y="1276351"/>
            <a:ext cx="6792100" cy="48507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20356" y="4359792"/>
            <a:ext cx="4378325" cy="1241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不共用毛巾、杯子等卫生洁具，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不随意用手揉眼睛。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618752" y="3018034"/>
            <a:ext cx="4087348" cy="2043674"/>
            <a:chOff x="6552077" y="1385326"/>
            <a:chExt cx="4087348" cy="204367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077" y="1385326"/>
              <a:ext cx="4087348" cy="204367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104364" y="2145553"/>
              <a:ext cx="31554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讲究个人清洁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10898" y="461010"/>
            <a:ext cx="4401838" cy="815341"/>
            <a:chOff x="710898" y="461010"/>
            <a:chExt cx="4401838" cy="81534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100976" y="653164"/>
              <a:ext cx="301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防疫卫生安全</a:t>
              </a:r>
            </a:p>
          </p:txBody>
        </p:sp>
      </p:grpSp>
      <p:sp>
        <p:nvSpPr>
          <p:cNvPr id="15" name="矩形: 圆角 14"/>
          <p:cNvSpPr/>
          <p:nvPr/>
        </p:nvSpPr>
        <p:spPr>
          <a:xfrm>
            <a:off x="1955903" y="2875608"/>
            <a:ext cx="1518524" cy="550734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勤洗手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3782943" y="2875608"/>
            <a:ext cx="1518524" cy="550734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勤换衣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1955903" y="3809058"/>
            <a:ext cx="1518524" cy="550734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勤剪指甲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3782943" y="3809058"/>
            <a:ext cx="1518524" cy="550734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勤洗澡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514532" y="2038559"/>
            <a:ext cx="4295788" cy="1450392"/>
            <a:chOff x="1780663" y="2061469"/>
            <a:chExt cx="8698335" cy="1450392"/>
          </a:xfrm>
        </p:grpSpPr>
        <p:sp>
          <p:nvSpPr>
            <p:cNvPr id="24" name="文本框 23"/>
            <p:cNvSpPr txBox="1"/>
            <p:nvPr/>
          </p:nvSpPr>
          <p:spPr>
            <a:xfrm>
              <a:off x="1780663" y="2065311"/>
              <a:ext cx="8698335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0" i="0" u="none" strike="noStrike" kern="1200" cap="none" spc="600" normalizeH="0" baseline="0" noProof="0">
                  <a:ln w="177800">
                    <a:solidFill>
                      <a:srgbClr val="FF98A9"/>
                    </a:solidFill>
                  </a:ln>
                  <a:noFill/>
                  <a:effectLst>
                    <a:outerShdw blurRad="50800" dist="38100" dir="5400000" algn="t" rotWithShape="0">
                      <a:srgbClr val="0B4957">
                        <a:alpha val="20000"/>
                      </a:srgbClr>
                    </a:outerShdw>
                  </a:effectLst>
                  <a:uLnTx/>
                  <a:uFillTx/>
                  <a:latin typeface="字心坊童梦奇缘W" panose="020B0A04020202020204" pitchFamily="34" charset="-122"/>
                  <a:ea typeface="字心坊童梦奇缘W" panose="020B0A04020202020204" pitchFamily="34" charset="-122"/>
                  <a:sym typeface="微软雅黑" panose="020B0503020204020204" pitchFamily="34" charset="-122"/>
                </a:rPr>
                <a:t>讲卫生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80663" y="2061469"/>
              <a:ext cx="8698335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0" i="0" u="none" strike="noStrike" kern="1200" cap="none" spc="600" normalizeH="0" baseline="0" noProof="0">
                  <a:ln w="177800">
                    <a:noFill/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rgbClr val="0B4957">
                        <a:alpha val="20000"/>
                      </a:srgbClr>
                    </a:outerShdw>
                  </a:effectLst>
                  <a:uLnTx/>
                  <a:uFillTx/>
                  <a:latin typeface="字心坊童梦奇缘W" panose="020B0A04020202020204" pitchFamily="34" charset="-122"/>
                  <a:ea typeface="字心坊童梦奇缘W" panose="020B0A04020202020204" pitchFamily="34" charset="-122"/>
                  <a:sym typeface="微软雅黑" panose="020B0503020204020204" pitchFamily="34" charset="-122"/>
                </a:rPr>
                <a:t>讲卫生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715562"/>
            <a:ext cx="6305550" cy="5715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19874" y="1890373"/>
            <a:ext cx="3228976" cy="307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保持室内清洁、干燥，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定期通风换气，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不随意把室外不清洁、未消毒的物品带入室内，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垃圾分类投放。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0898" y="461010"/>
            <a:ext cx="4401838" cy="815341"/>
            <a:chOff x="710898" y="461010"/>
            <a:chExt cx="4401838" cy="8153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100976" y="653164"/>
              <a:ext cx="301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防疫卫生安全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32" y="1064242"/>
            <a:ext cx="5428718" cy="542871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6096000" y="2862080"/>
            <a:ext cx="5048250" cy="2509315"/>
          </a:xfrm>
          <a:prstGeom prst="roundRect">
            <a:avLst>
              <a:gd name="adj" fmla="val 3518"/>
            </a:avLst>
          </a:prstGeom>
          <a:ln w="22225">
            <a:solidFill>
              <a:srgbClr val="FF98A9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不吃“三无”食品，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不吃未清洗干净的食物，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不喝生水；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少吃高盐、高糖、油炸、熏制食品。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10898" y="461010"/>
            <a:ext cx="4401838" cy="815341"/>
            <a:chOff x="710898" y="461010"/>
            <a:chExt cx="4401838" cy="81534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100976" y="653164"/>
              <a:ext cx="301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防疫卫生安全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90077" y="1375801"/>
            <a:ext cx="5649450" cy="2043674"/>
            <a:chOff x="6552077" y="1385326"/>
            <a:chExt cx="5649450" cy="20436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077" y="1385326"/>
              <a:ext cx="4087348" cy="204367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81249" y="1385326"/>
              <a:ext cx="3420278" cy="204367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104364" y="2145553"/>
              <a:ext cx="480188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吃水果之前要清洗干净哦！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259" y="1699877"/>
            <a:ext cx="4697113" cy="469711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10898" y="461010"/>
            <a:ext cx="4401838" cy="815341"/>
            <a:chOff x="710898" y="461010"/>
            <a:chExt cx="4401838" cy="81534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100976" y="653164"/>
              <a:ext cx="301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防疫卫生安全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6372681" y="3207267"/>
            <a:ext cx="4378325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坚持适当的体育锻炼，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增强体质，保持良好的、充沛的精力。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171077" y="1865509"/>
            <a:ext cx="4087348" cy="2043674"/>
            <a:chOff x="6552077" y="1385326"/>
            <a:chExt cx="4087348" cy="20436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077" y="1385326"/>
              <a:ext cx="4087348" cy="204367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104364" y="2145553"/>
              <a:ext cx="31554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坚持体育锻炼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734" y="1468505"/>
            <a:ext cx="4467231" cy="446723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9912892" y="-210914"/>
            <a:ext cx="2068194" cy="2490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85110" cy="2331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1924"/>
            <a:ext cx="12192000" cy="28860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228975" y="274510"/>
            <a:ext cx="5734050" cy="6073102"/>
            <a:chOff x="3498847" y="365760"/>
            <a:chExt cx="5249170" cy="5559552"/>
          </a:xfrm>
        </p:grpSpPr>
        <p:sp>
          <p:nvSpPr>
            <p:cNvPr id="14" name="椭圆 13"/>
            <p:cNvSpPr/>
            <p:nvPr/>
          </p:nvSpPr>
          <p:spPr>
            <a:xfrm>
              <a:off x="3632702" y="728215"/>
              <a:ext cx="5035810" cy="50358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8847" y="365760"/>
              <a:ext cx="5249170" cy="555955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325" y="2674553"/>
            <a:ext cx="4173921" cy="41739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9" y="2886076"/>
            <a:ext cx="3697414" cy="3697414"/>
          </a:xfrm>
          <a:prstGeom prst="rect">
            <a:avLst/>
          </a:prstGeom>
        </p:spPr>
      </p:pic>
      <p:sp>
        <p:nvSpPr>
          <p:cNvPr id="22" name="矩形: 圆角 21"/>
          <p:cNvSpPr/>
          <p:nvPr/>
        </p:nvSpPr>
        <p:spPr>
          <a:xfrm>
            <a:off x="4962525" y="1864830"/>
            <a:ext cx="2286000" cy="560070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4054850" y="2523008"/>
            <a:ext cx="4136650" cy="2114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6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cs"/>
                <a:sym typeface="微软雅黑" panose="020B0503020204020204" pitchFamily="34" charset="-122"/>
              </a:rPr>
              <a:t>防溺水</a:t>
            </a:r>
            <a:endParaRPr lang="en-US" altLang="zh-CN" sz="6600" spc="300" dirty="0">
              <a:solidFill>
                <a:schemeClr val="tx1">
                  <a:lumMod val="65000"/>
                  <a:lumOff val="35000"/>
                </a:schemeClr>
              </a:solidFill>
              <a:latin typeface="字心坊童梦奇缘W" panose="020B0A04020202020204" pitchFamily="34" charset="-122"/>
              <a:ea typeface="字心坊童梦奇缘W" panose="020B0A04020202020204" pitchFamily="34" charset="-122"/>
              <a:cs typeface="+mn-cs"/>
              <a:sym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6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cs"/>
                <a:sym typeface="微软雅黑" panose="020B0503020204020204" pitchFamily="34" charset="-122"/>
              </a:rPr>
              <a:t>安全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37894" y="4692031"/>
            <a:ext cx="3209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0" lang="zh-CN" altLang="en-US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快乐过暑假，安全“不放假”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ThmZDY2NTcyNjc4NTQyMmEyMTI1MmM1NTA3Njk0YzAifQ==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646</Words>
  <Application>Microsoft Office PowerPoint</Application>
  <PresentationFormat>宽屏</PresentationFormat>
  <Paragraphs>130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맑은 고딕</vt:lpstr>
      <vt:lpstr>Meiryo</vt:lpstr>
      <vt:lpstr>等线</vt:lpstr>
      <vt:lpstr>宋体</vt:lpstr>
      <vt:lpstr>微软雅黑</vt:lpstr>
      <vt:lpstr>字魂59号-创粗黑</vt:lpstr>
      <vt:lpstr>字心坊童梦奇缘W</vt:lpstr>
      <vt:lpstr>Arial</vt:lpstr>
      <vt:lpstr>Calibri</vt:lpstr>
      <vt:lpstr>Calibri Light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10</cp:revision>
  <cp:lastPrinted>2022-06-09T22:10:15Z</cp:lastPrinted>
  <dcterms:created xsi:type="dcterms:W3CDTF">2022-06-09T22:10:15Z</dcterms:created>
  <dcterms:modified xsi:type="dcterms:W3CDTF">2023-03-17T02:49:49Z</dcterms:modified>
</cp:coreProperties>
</file>