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67" r:id="rId4"/>
    <p:sldId id="368" r:id="rId5"/>
    <p:sldId id="369" r:id="rId6"/>
    <p:sldId id="372" r:id="rId7"/>
    <p:sldId id="373" r:id="rId8"/>
    <p:sldId id="382" r:id="rId9"/>
    <p:sldId id="383" r:id="rId10"/>
    <p:sldId id="385" r:id="rId11"/>
    <p:sldId id="387" r:id="rId12"/>
    <p:sldId id="388" r:id="rId13"/>
    <p:sldId id="389" r:id="rId14"/>
    <p:sldId id="390" r:id="rId15"/>
    <p:sldId id="391" r:id="rId16"/>
    <p:sldId id="370" r:id="rId17"/>
    <p:sldId id="375" r:id="rId18"/>
    <p:sldId id="376" r:id="rId19"/>
    <p:sldId id="377" r:id="rId20"/>
    <p:sldId id="378" r:id="rId21"/>
    <p:sldId id="392" r:id="rId22"/>
    <p:sldId id="393" r:id="rId23"/>
    <p:sldId id="371" r:id="rId24"/>
    <p:sldId id="379" r:id="rId25"/>
    <p:sldId id="380" r:id="rId26"/>
    <p:sldId id="381" r:id="rId27"/>
    <p:sldId id="394" r:id="rId28"/>
    <p:sldId id="395" r:id="rId29"/>
    <p:sldId id="396" r:id="rId30"/>
    <p:sldId id="397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5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97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1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23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3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9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4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7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0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1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4494BE-336E-4DD5-BDFB-4C6E1C158C9E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0B6BF1B-4BB8-41FF-BC87-59BB3C7D22B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" y="282783"/>
            <a:ext cx="1812508" cy="1523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243"/>
            <a:ext cx="4341926" cy="3419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478" y="3200719"/>
            <a:ext cx="3875320" cy="387532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795374" y="1440409"/>
            <a:ext cx="7007871" cy="2719705"/>
            <a:chOff x="1199000" y="1945143"/>
            <a:chExt cx="7007871" cy="271970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02143" y="1945143"/>
              <a:ext cx="6904728" cy="2719705"/>
              <a:chOff x="3776" y="2181"/>
              <a:chExt cx="10874" cy="4283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959" y="2865"/>
                <a:ext cx="4100" cy="15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zh-CN" altLang="en-US" sz="6000" dirty="0">
                    <a:ln w="12700">
                      <a:noFill/>
                      <a:prstDash val="solid"/>
                    </a:ln>
                    <a:solidFill>
                      <a:schemeClr val="accent2"/>
                    </a:solidFill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传染病</a:t>
                </a:r>
                <a:endParaRPr kumimoji="0" lang="zh-CN" altLang="en-US" sz="6000" i="0" u="none" strike="noStrike" kern="1200" normalizeH="0" baseline="0" noProof="0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776" y="4382"/>
                <a:ext cx="10310" cy="208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zh-CN" altLang="en-US" sz="8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uLnTx/>
                    <a:uFillTx/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预防知识班会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79" y="2181"/>
                <a:ext cx="2671" cy="2671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1199000" y="1988870"/>
              <a:ext cx="2921239" cy="1569934"/>
              <a:chOff x="2467456" y="1746518"/>
              <a:chExt cx="2921239" cy="15699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2467456" y="1746792"/>
                <a:ext cx="16069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zh-CN" altLang="en-US" sz="9600" dirty="0">
                    <a:ln w="12700">
                      <a:noFill/>
                      <a:prstDash val="solid"/>
                    </a:ln>
                    <a:solidFill>
                      <a:schemeClr val="accent2"/>
                    </a:solidFill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秋</a:t>
                </a:r>
                <a:endParaRPr kumimoji="0" lang="zh-CN" altLang="en-US" sz="9600" i="0" u="none" strike="noStrike" kern="1200" normalizeH="0" baseline="0" noProof="0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781772" y="1746518"/>
                <a:ext cx="16069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zh-CN" altLang="en-US" sz="9600" dirty="0">
                    <a:ln w="12700">
                      <a:noFill/>
                      <a:prstDash val="solid"/>
                    </a:ln>
                    <a:solidFill>
                      <a:schemeClr val="accent2"/>
                    </a:solidFill>
                    <a:latin typeface="汉仪综艺体简" panose="02010600000101010101" pitchFamily="2" charset="-122"/>
                    <a:ea typeface="汉仪综艺体简" panose="02010600000101010101" pitchFamily="2" charset="-122"/>
                    <a:cs typeface="+mn-ea"/>
                    <a:sym typeface="+mn-lt"/>
                  </a:rPr>
                  <a:t>季</a:t>
                </a:r>
                <a:endParaRPr kumimoji="0" lang="zh-CN" altLang="en-US" sz="9600" i="0" u="none" strike="noStrike" kern="1200" normalizeH="0" baseline="0" noProof="0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图形"/>
          <p:cNvSpPr txBox="1"/>
          <p:nvPr/>
        </p:nvSpPr>
        <p:spPr>
          <a:xfrm>
            <a:off x="1985002" y="4295936"/>
            <a:ext cx="60268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dist"/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戴口罩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勤洗手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小举动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大防护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/</a:t>
            </a:r>
            <a:r>
              <a: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良好习惯不松懈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6" presetClass="entr" presetSubtype="21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690395"/>
            <a:ext cx="7010399" cy="3864934"/>
            <a:chOff x="1328057" y="2101334"/>
            <a:chExt cx="7010399" cy="3864934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3221255"/>
              <a:chOff x="2000250" y="2102430"/>
              <a:chExt cx="7010399" cy="322125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202783"/>
                <a:ext cx="4985657" cy="212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除上述一般症状外，最大的特点是口腔周围的唾液腺肿大，以耳垂为中心，向周围扩散，边缘不清楚。张口或者咀嚼时感到腮腺部位疼痛，尤其吃硬的或酸的食物时，疼痛会加剧，肿胀会在</a:t>
                </a:r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4-5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天消退。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458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流行性腮腺炎发病急，同时有发烧、怕冷、头痛、食欲不振等症状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98002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三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流行性腮腺炎</a:t>
                </a: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303" y="2780378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704544"/>
            <a:ext cx="10134600" cy="4049156"/>
            <a:chOff x="1328057" y="2101334"/>
            <a:chExt cx="10134600" cy="4049156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10134600" cy="3405477"/>
              <a:chOff x="2000250" y="2102430"/>
              <a:chExt cx="10134600" cy="340547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523170"/>
                <a:ext cx="6716486" cy="458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56009"/>
                <a:ext cx="10134600" cy="2951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麻疹发病初期，症状和患感冒差不多，有发烧、咳嗽、流鼻涕、眼怕光、流泪等现象。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发病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2-3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天后，口腔黏膜会有改变，口腔内两侧臼齿旁的颊黏膜上，可以看到灰白色针尖大小的小点，周围有红晕。</a:t>
                </a: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这种麻疹黏膜斑是麻疹所特有的症状，是早期诊断的重要依据。发病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3-4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天后，开始出皮疹。皮疹会按照耳后、颈部至面部、躯干、四肢，最后到手心、脚心的顺序出现。出疹一般持续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3-5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天，这期间持续高烧，常伴有呕吐、腹泻等症状。疹子出齐后，体温开始下降，并逐渐恢复正常，症状也随之减轻。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05670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四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麻疹</a:t>
                </a:r>
                <a:endParaRPr lang="en-US" altLang="zh-CN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690395"/>
            <a:ext cx="7010399" cy="3544525"/>
            <a:chOff x="1328057" y="2101334"/>
            <a:chExt cx="7010399" cy="3544525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2900846"/>
              <a:chOff x="2000250" y="2102430"/>
              <a:chExt cx="7010399" cy="290084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1" y="3113207"/>
                <a:ext cx="4702628" cy="1890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Clr>
                    <a:srgbClr val="D97320"/>
                  </a:buClr>
                  <a:buFont typeface="Wingdings" panose="05000000000000000000" charset="0"/>
                  <a:buChar char="l"/>
                </a:pPr>
                <a:r>
                  <a:rPr lang="zh-CN" altLang="en-US"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前驱期：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婴幼儿常无前驱症状。年长儿或成人可有发热头痛、全身不适及上呼吸道症状，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～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日后才出疹。偶可出现前驱疹。</a:t>
                </a:r>
                <a:endPara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fontAlgn="auto">
                  <a:lnSpc>
                    <a:spcPct val="150000"/>
                  </a:lnSpc>
                </a:pPr>
                <a:endPara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marL="285750" indent="-285750" fontAlgn="auto">
                  <a:lnSpc>
                    <a:spcPct val="150000"/>
                  </a:lnSpc>
                  <a:buClr>
                    <a:srgbClr val="D97320"/>
                  </a:buClr>
                  <a:buFont typeface="Wingdings" panose="05000000000000000000" charset="0"/>
                  <a:buChar char="l"/>
                </a:pPr>
                <a:r>
                  <a:rPr lang="zh-CN" altLang="en-US"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出疹期：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发热同时或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～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天后出疹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潜伏期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7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～</a:t>
                </a:r>
                <a:r>
                  <a:rPr lang="en-US" altLang="zh-CN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17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12562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五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水 痘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5910942" y="1508381"/>
            <a:ext cx="5606143" cy="437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皮疹有以下特点：</a:t>
            </a:r>
          </a:p>
          <a:p>
            <a:pPr fontAlgn="auto">
              <a:lnSpc>
                <a:spcPct val="13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先见于躯干、头部，后延及全身。皮疹发展迅速，开始为红斑疹，数小时内变为丘疹，再形成疱疹，疱疹时感皮肤搔痒，然后干结成痂，此过程有时只需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6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8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小时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,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如无感染，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周后痂皮脱落，一般不留痂痕。</a:t>
            </a:r>
          </a:p>
          <a:p>
            <a:pPr fontAlgn="auto">
              <a:lnSpc>
                <a:spcPct val="13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皮疹常呈椭园形，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5mm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，周围有红晕，疱疹浅表易破。疱液初为透明，后混浊，继发感染可呈脓性，结痂时间延长并可留有痂痕；皮疹呈向心性分布，躯干最多，其次为头面部及四肢近端。数目由数个至数千个不等；皮疹分批出现，同一部位可见斑疹、丘疹、疱疹和结痂同时存在；口腔、外阴、眼结合膜等处粘膜可发生浅表疱疹，易破溃形成浅表性溃疡，有疼痛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738257" y="1704544"/>
            <a:ext cx="7010399" cy="4004169"/>
            <a:chOff x="1328057" y="2101334"/>
            <a:chExt cx="7010399" cy="4004169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3360490"/>
              <a:chOff x="2000250" y="2102430"/>
              <a:chExt cx="7010399" cy="336049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2754486"/>
                <a:ext cx="4702628" cy="270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全身症状</a:t>
                </a:r>
              </a:p>
              <a:p>
                <a:pPr fontAlgn="auto"/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、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全身不适、倦怠、乏力、不能坚持日常工作，容易烦躁，有心悸、食欲减退、体重减轻、妇女月经不正常等轻度毒性和植物神经紊乱的症状。</a:t>
                </a:r>
                <a:endPara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fontAlgn="auto"/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2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、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发热：是肺结核的早期症状之一。</a:t>
                </a:r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  <a:p>
                <a:pPr fontAlgn="auto"/>
                <a:r>
                  <a:rPr lang="en-US" altLang="zh-CN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</a:t>
                </a:r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、</a:t>
                </a: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盗汗。多发生在重症患者，在入睡或睡醒时全身出汗，严重者衣服尽湿，伴随衰竭感。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128753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六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肺结核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870857" y="1510042"/>
            <a:ext cx="560614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局部症状：</a:t>
            </a:r>
          </a:p>
          <a:p>
            <a:pPr fontAlgn="auto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咳嗽、咳痰。早期咳嗽轻微，无痰或有少量黏液痰。病变扩大，有空洞形成时，则痰液呈脓性，量较多。若并发支气管结核则咳嗽加剧；如有支气管狭窄，则有局限性哮鸣。支气管淋巴结核压迫支气管时，可引起呛咳或喘鸣音。</a:t>
            </a:r>
            <a:endParaRPr lang="zh-CN" altLang="en-US" sz="1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  <a:p>
            <a:pPr fontAlgn="auto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咯血。约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1/3-1/2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的病人有咯血，咯血量不等。病灶炎症使毛细血管通透性增高，可引起痰中代血或夹血。小血管损伤时可有中等量咯血，空洞壁上较大动脉瘤破裂，可以引起大量咯血。大量咯血后常伴发热，几天的低热是小支气管内血液的吸收所引起的；高热则是病灶扩散的表现。</a:t>
            </a:r>
            <a:endParaRPr lang="zh-CN" altLang="en-US" sz="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  <a:p>
            <a:pPr fontAlgn="auto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胸痛。部位不定的隐痛常是神经发射作用引起的，不受呼吸影响。固定部位针刺样疼痛、随呼吸和咳嗽加重等，是因为炎症波及壁层胸膜所引起的。如果膈胸膜受到刺激，疼痛可放射到肩部和上腹部。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7943" y="1690395"/>
            <a:ext cx="7010399" cy="3924468"/>
            <a:chOff x="1328057" y="2101334"/>
            <a:chExt cx="7010399" cy="3924468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010399" cy="3280789"/>
              <a:chOff x="2000250" y="2102430"/>
              <a:chExt cx="7010399" cy="328078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2754486"/>
                <a:ext cx="4702628" cy="2628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乙脑是由嗜神经的乙脑病毒所致的中枢神经系统性传染病。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经蚊等吸血昆虫传播，流行于夏秋季，临床上以高热、意识障碍、惊厥、呼吸衰竭及脑膜刺激征为特征。部分患者留有严重后遗症，重症患者病死率较高。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561861"/>
                <a:ext cx="7010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331372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  <a:sym typeface="+mn-ea"/>
                  </a:rPr>
                  <a:t>(七)流行性乙型脑炎(简称乙脑)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5910941" y="1769033"/>
            <a:ext cx="5606143" cy="405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潜伏期为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4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21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天，整个病程分为三期：</a:t>
            </a:r>
          </a:p>
          <a:p>
            <a:pPr fontAlgn="auto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、初期：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病程第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天，有高热、呕吐、头痛、嗜睡；</a:t>
            </a:r>
          </a:p>
          <a:p>
            <a:pPr fontAlgn="auto">
              <a:lnSpc>
                <a:spcPct val="120000"/>
              </a:lnSpc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2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、极期：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病程第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～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天，头痛加剧，自好睡、昏睡至昏迷，惊厥或抽痉，肢体瘫痪或僵直，有脑膜刺激征及颅内压增高表现，深度昏迷病人可发生呼吸衰竭。颅内病变部位不同还可出现相应神经系统症状和体征，此期持续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10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天左右；</a:t>
            </a:r>
          </a:p>
          <a:p>
            <a:pPr fontAlgn="auto">
              <a:lnSpc>
                <a:spcPct val="12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t>、恢复期：多数病人体温下降，神志逐渐清醒，语言功能及神经反射逐渐恢复，少数人会有失语、瘫痪、智力障碍等，经治疗在半年内恢复，半年后仍遗留上述症状称之为后遗症。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9678" y="3295303"/>
            <a:ext cx="5620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67" y="1660839"/>
            <a:ext cx="5197161" cy="51971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20489" y="2053259"/>
            <a:ext cx="3362108" cy="880752"/>
            <a:chOff x="4093029" y="1104131"/>
            <a:chExt cx="3362108" cy="880752"/>
          </a:xfrm>
        </p:grpSpPr>
        <p:sp>
          <p:nvSpPr>
            <p:cNvPr id="25" name="对话气泡: 圆角矩形 24"/>
            <p:cNvSpPr/>
            <p:nvPr/>
          </p:nvSpPr>
          <p:spPr>
            <a:xfrm>
              <a:off x="4093029" y="1153886"/>
              <a:ext cx="3362108" cy="830997"/>
            </a:xfrm>
            <a:prstGeom prst="wedgeRoundRectCallout">
              <a:avLst>
                <a:gd name="adj1" fmla="val -31841"/>
                <a:gd name="adj2" fmla="val 86079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51338" y="1104131"/>
              <a:ext cx="29891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第二章节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34143" y="1895754"/>
            <a:ext cx="6096000" cy="3774378"/>
            <a:chOff x="1034143" y="1895754"/>
            <a:chExt cx="6096000" cy="3774378"/>
          </a:xfrm>
        </p:grpSpPr>
        <p:sp>
          <p:nvSpPr>
            <p:cNvPr id="6" name="文本框 5"/>
            <p:cNvSpPr txBox="1"/>
            <p:nvPr/>
          </p:nvSpPr>
          <p:spPr>
            <a:xfrm>
              <a:off x="1034143" y="189575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 dirty="0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(一)</a:t>
              </a:r>
              <a:r>
                <a:rPr lang="en-US" altLang="zh-CN" sz="2400" b="1" dirty="0" err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做好学校卫生</a:t>
              </a:r>
              <a:endParaRPr lang="en-US" altLang="zh-CN" sz="2400" b="1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4143" y="2337360"/>
              <a:ext cx="5148943" cy="333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要搞好室内外卫生，室内经常通风换气，保持空气清新；</a:t>
              </a: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经常晒洗衣物及被褥。</a:t>
              </a:r>
            </a:p>
            <a:p>
              <a:pPr marL="342900" indent="-342900">
                <a:lnSpc>
                  <a:spcPct val="200000"/>
                </a:lnSpc>
                <a:buFont typeface="+mj-lt"/>
                <a:buAutoNum type="arabicPeriod"/>
              </a:pPr>
              <a:r>
                <a:rPr lang="zh-CN" altLang="en-US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搞好粪便管理，清除垃圾，疏通污水沟，消灭蚊蝇滋生地，采取各种措施消灭苍蝇、蚊子、老鼠、蟑螂等四害。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712" y="1831056"/>
            <a:ext cx="4513059" cy="45130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66848" y="1806437"/>
            <a:ext cx="6096000" cy="3827736"/>
            <a:chOff x="5166848" y="3335341"/>
            <a:chExt cx="6096000" cy="3827736"/>
          </a:xfrm>
        </p:grpSpPr>
        <p:sp>
          <p:nvSpPr>
            <p:cNvPr id="6" name="文本框 5"/>
            <p:cNvSpPr txBox="1"/>
            <p:nvPr/>
          </p:nvSpPr>
          <p:spPr>
            <a:xfrm>
              <a:off x="5166848" y="3335341"/>
              <a:ext cx="38317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 dirty="0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(二)</a:t>
              </a:r>
              <a:r>
                <a:rPr lang="en-US" altLang="zh-CN" sz="2400" b="1" dirty="0" err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搞好饮食卫生</a:t>
              </a:r>
              <a:endParaRPr lang="en-US" altLang="zh-CN" sz="2400" b="1" dirty="0">
                <a:solidFill>
                  <a:srgbClr val="D973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66848" y="3795680"/>
              <a:ext cx="6096000" cy="33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不暴饮暴食；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不吃腐败变质食物，不吃生冷不洁食物，不吃苍蝇、蟑螂叮爬过食物；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不吃生的或未煮熟的河鲜或海鲜；隔夜的饭菜和买回来的熟食要重新煮沸蒸透；生食瓜果蔬菜要洗涤消毒；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生吃瓜果要削皮，喝开水不喝生水，碗、筷等餐具要严格消毒，生熟刀板要分开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3" y="1895754"/>
            <a:ext cx="4267207" cy="42672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548129" y="1799590"/>
            <a:ext cx="5578476" cy="4033532"/>
            <a:chOff x="1548129" y="1799590"/>
            <a:chExt cx="5578476" cy="4033532"/>
          </a:xfrm>
        </p:grpSpPr>
        <p:sp>
          <p:nvSpPr>
            <p:cNvPr id="2" name="文本框 1"/>
            <p:cNvSpPr txBox="1"/>
            <p:nvPr/>
          </p:nvSpPr>
          <p:spPr>
            <a:xfrm>
              <a:off x="1591310" y="2358390"/>
              <a:ext cx="5534660" cy="874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l">
                <a:lnSpc>
                  <a:spcPct val="150000"/>
                </a:lnSpc>
                <a:buClr>
                  <a:srgbClr val="D97320"/>
                </a:buClr>
                <a:buSzTx/>
                <a:buFont typeface="Wingdings" panose="05000000000000000000" charset="0"/>
                <a:buChar char="l"/>
              </a:pPr>
              <a:r>
                <a:rPr lang="zh-CN" altLang="en-US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讲究个人卫生，要养成饭前便后洗手、外出归家和拿钱钞后洗手的良好习惯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91310" y="3215640"/>
              <a:ext cx="324319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不随地吐痰，不随地大小便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91310" y="3796665"/>
              <a:ext cx="39356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不到被污染的河、塘中取水、洗澡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91310" y="4377690"/>
              <a:ext cx="39356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日用品常进行日照消毒和适当处理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91310" y="4958715"/>
              <a:ext cx="5535295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加强个人卫生和个人防护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勤洗手、勤洗澡、常刷牙，纠正不良习惯。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48129" y="1799590"/>
              <a:ext cx="4351927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(三)养成个人良好的卫生习惯：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999" y="1686639"/>
            <a:ext cx="4958715" cy="49587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18942" y="2114159"/>
            <a:ext cx="6096000" cy="3229035"/>
            <a:chOff x="3047999" y="3090026"/>
            <a:chExt cx="6096000" cy="3229035"/>
          </a:xfrm>
        </p:grpSpPr>
        <p:sp>
          <p:nvSpPr>
            <p:cNvPr id="6" name="文本框 5"/>
            <p:cNvSpPr txBox="1"/>
            <p:nvPr/>
          </p:nvSpPr>
          <p:spPr>
            <a:xfrm>
              <a:off x="3047999" y="309002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0" algn="l">
                <a:buClrTx/>
                <a:buSzTx/>
                <a:buNone/>
              </a:pPr>
              <a:r>
                <a:rPr lang="en-US" altLang="zh-CN" sz="24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(四)及时发现和控制传染源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47999" y="3782661"/>
              <a:ext cx="5671458" cy="2536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发现病人或可疑病人，要早报告、早隔离、早治疗，防止病毒传播。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病人的食具、用具要严格消毒，粪便和排泄物更要用漂白粉等消毒处理。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对肝炎病人要严格进行隔离治疗，待无传染性后才能回家。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71" y="1651412"/>
            <a:ext cx="4637201" cy="46372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" y="282783"/>
            <a:ext cx="1812508" cy="1523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243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30210" y="1690710"/>
            <a:ext cx="57727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r>
              <a:rPr lang="zh-CN" altLang="en-US" sz="2000" b="1">
                <a:solidFill>
                  <a:srgbClr val="D973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秋季气温变化大，是多种传染病的高发季节。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30072" y="2259738"/>
            <a:ext cx="808275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初秋时，气温较高，是一些呼吸道传染病和肠道传染病高发；到了晚秋，气温逐渐下降，风大干燥，这时是一些呼吸道传染病的高发时节。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4313" y="3415813"/>
            <a:ext cx="5577840" cy="8747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除了气温的变化，孩子本身的抵抗力也比大人弱，极易受到流行性传染疾病的侵袭。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30072" y="4711087"/>
            <a:ext cx="5032147" cy="3689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</a:defRPr>
            </a:lvl1pPr>
          </a:lstStyle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在这个的时候，该怎么做才能让孩子少生病呢？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453" y="3053327"/>
            <a:ext cx="3157575" cy="3157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32450" y="1690710"/>
            <a:ext cx="12872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FFFFF"/>
                </a:solidFill>
              </a:rPr>
              <a:t>https://www.ypppt.com/</a:t>
            </a:r>
            <a:endParaRPr lang="zh-CN" altLang="en-US" sz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6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53885" y="1820263"/>
            <a:ext cx="6096000" cy="3971135"/>
            <a:chOff x="1447800" y="1895754"/>
            <a:chExt cx="6096000" cy="3971135"/>
          </a:xfrm>
        </p:grpSpPr>
        <p:sp>
          <p:nvSpPr>
            <p:cNvPr id="6" name="文本框 5"/>
            <p:cNvSpPr txBox="1"/>
            <p:nvPr/>
          </p:nvSpPr>
          <p:spPr>
            <a:xfrm>
              <a:off x="1447800" y="189575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altLang="zh-CN" sz="24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(五)加强个人防护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800" y="2499492"/>
              <a:ext cx="6096000" cy="33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疾病流行季节，尽量减少到人多的公共场所去，尽可能避免与确诊的呼吸道患者接触。</a:t>
              </a: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加强体育锻炼，可增强血液循环，提高免疫力。平时增加户外活动，多晒太阳，以增强体质，提供机体抗病能力。</a:t>
              </a: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随时关注天气预报，注意气候变化，随时增减衣服，避免淋雨、受凉。</a:t>
              </a: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注意生活规律，保证充足睡眠，补充营养。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885" y="2191995"/>
            <a:ext cx="3900038" cy="39000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如何预防秋季传染病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00860" y="1765539"/>
            <a:ext cx="9095740" cy="4454406"/>
            <a:chOff x="1800860" y="1765539"/>
            <a:chExt cx="9095740" cy="4454406"/>
          </a:xfrm>
        </p:grpSpPr>
        <p:grpSp>
          <p:nvGrpSpPr>
            <p:cNvPr id="9" name="组合 8"/>
            <p:cNvGrpSpPr/>
            <p:nvPr/>
          </p:nvGrpSpPr>
          <p:grpSpPr>
            <a:xfrm>
              <a:off x="1800860" y="2403594"/>
              <a:ext cx="6096000" cy="1439187"/>
              <a:chOff x="1800860" y="2403594"/>
              <a:chExt cx="6096000" cy="143918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1800860" y="2967990"/>
                <a:ext cx="4234180" cy="874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流行季节前可进行相应的疫苗预防接种，如流感、肺炎、流脑等疫苗。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800860" y="240359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solidFill>
                      <a:srgbClr val="D9732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  <a:sym typeface="+mn-ea"/>
                  </a:rPr>
                  <a:t>(六)免疫预防</a:t>
                </a: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194" y="1765539"/>
              <a:ext cx="4454406" cy="44544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9678" y="3295303"/>
            <a:ext cx="5620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67" y="1660839"/>
            <a:ext cx="5197161" cy="51971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20489" y="2053259"/>
            <a:ext cx="3362108" cy="880752"/>
            <a:chOff x="4093029" y="1104131"/>
            <a:chExt cx="3362108" cy="880752"/>
          </a:xfrm>
        </p:grpSpPr>
        <p:sp>
          <p:nvSpPr>
            <p:cNvPr id="25" name="对话气泡: 圆角矩形 24"/>
            <p:cNvSpPr/>
            <p:nvPr/>
          </p:nvSpPr>
          <p:spPr>
            <a:xfrm>
              <a:off x="4093029" y="1153886"/>
              <a:ext cx="3362108" cy="830997"/>
            </a:xfrm>
            <a:prstGeom prst="wedgeRoundRectCallout">
              <a:avLst>
                <a:gd name="adj1" fmla="val -31841"/>
                <a:gd name="adj2" fmla="val 86079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51338" y="1104131"/>
              <a:ext cx="29891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第三章节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20132" y="2080466"/>
            <a:ext cx="5689378" cy="3123337"/>
            <a:chOff x="1768475" y="2176780"/>
            <a:chExt cx="5689378" cy="3123337"/>
          </a:xfrm>
        </p:grpSpPr>
        <p:sp>
          <p:nvSpPr>
            <p:cNvPr id="6" name="文本框 5"/>
            <p:cNvSpPr txBox="1"/>
            <p:nvPr/>
          </p:nvSpPr>
          <p:spPr>
            <a:xfrm>
              <a:off x="1768475" y="2176780"/>
              <a:ext cx="244856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1.</a:t>
              </a:r>
              <a:r>
                <a:rPr lang="zh-CN" altLang="en-US" sz="2000" b="1">
                  <a:solidFill>
                    <a:srgbClr val="D9732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室内经常开窗通风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68475" y="2864892"/>
              <a:ext cx="568937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保持空气流畅， 定期用各种空气消毒剂喷酒房间。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68475" y="3413532"/>
              <a:ext cx="506581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注意室内环境的温度、 湿度、 空气新鲜度。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68475" y="3962807"/>
              <a:ext cx="5608320" cy="1337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温度在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18-20℃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，湿度在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50-60%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最为合适， 每天开窗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3-4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次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次， 每次约 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15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钟左右， 每天用湿布擦桌子的地面， 使室内空气新鲜而湿润。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452" y="1585607"/>
            <a:ext cx="4201886" cy="4201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55913" y="1895754"/>
            <a:ext cx="8218715" cy="3226196"/>
            <a:chOff x="1055913" y="2090449"/>
            <a:chExt cx="8218715" cy="3226196"/>
          </a:xfrm>
        </p:grpSpPr>
        <p:sp>
          <p:nvSpPr>
            <p:cNvPr id="6" name="文本框 5"/>
            <p:cNvSpPr txBox="1"/>
            <p:nvPr/>
          </p:nvSpPr>
          <p:spPr>
            <a:xfrm>
              <a:off x="1055914" y="2090449"/>
              <a:ext cx="82187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2. 加强体育锻炼、 增强体质， 提高机体对病原菌的抵抗力。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5913" y="2780245"/>
              <a:ext cx="8218713" cy="2536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注意从小给孩子必要的身体锻炼， 多增加户 外活动， 提高幼儿对周围环境冷热变化的适应力和对疾病的抵抗力。 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容易患呼吸道疾病的孩子多是因为抵抗力弱， 耐寒能力差造成的。</a:t>
              </a:r>
              <a:endPara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 fontAlgn="auto">
                <a:lnSpc>
                  <a:spcPct val="150000"/>
                </a:lnSpc>
                <a:buFont typeface="+mj-lt"/>
                <a:buAutoNum type="arabicPeriod"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因此建议家长从春天起用冷水为孩子洗脸， 增强孩子的抗寒能力。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852" y="2585550"/>
            <a:ext cx="3732214" cy="3732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075500" y="2029103"/>
            <a:ext cx="6974986" cy="3553455"/>
            <a:chOff x="4975019" y="1993905"/>
            <a:chExt cx="6974986" cy="3553455"/>
          </a:xfrm>
        </p:grpSpPr>
        <p:sp>
          <p:nvSpPr>
            <p:cNvPr id="2" name="文本框 1"/>
            <p:cNvSpPr txBox="1"/>
            <p:nvPr/>
          </p:nvSpPr>
          <p:spPr>
            <a:xfrm>
              <a:off x="4975225" y="2759710"/>
              <a:ext cx="4769485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孩子穿衣要适当， 随气温变化增减， 衣着要以脊背无汗为适度。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975225" y="3566160"/>
              <a:ext cx="4295775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很多家长把孩子包裹得很严密， 误以为这样就不会得病。 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975225" y="4372610"/>
              <a:ext cx="584327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其实孩子活动量大、 容易出汗， 衣服就穿得太多了 ， 孩子不能动， 一活动就汗水淋淋， 风一吹就易感冒。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75225" y="5179060"/>
              <a:ext cx="4826635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平时不要给孩子穿太多衣服。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975019" y="1993905"/>
              <a:ext cx="69749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3. 注意孩子的衣着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37" y="1703249"/>
            <a:ext cx="4441377" cy="444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" y="1895754"/>
            <a:ext cx="6096000" cy="1933584"/>
            <a:chOff x="1219200" y="1895754"/>
            <a:chExt cx="6096000" cy="1933584"/>
          </a:xfrm>
        </p:grpSpPr>
        <p:sp>
          <p:nvSpPr>
            <p:cNvPr id="6" name="文本框 5"/>
            <p:cNvSpPr txBox="1"/>
            <p:nvPr/>
          </p:nvSpPr>
          <p:spPr>
            <a:xfrm>
              <a:off x="1219200" y="1895754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4. 注意给孩子平衡膳食 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200" y="2539433"/>
              <a:ext cx="6096000" cy="1289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这样可以增强身体的抵抗力。</a:t>
              </a: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在饮食上可以多给孩子补充些维生素， </a:t>
              </a: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多给孩子喝水也可以达到预防的目 的。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19199" y="4262211"/>
            <a:ext cx="6749143" cy="911225"/>
            <a:chOff x="2073909" y="2879725"/>
            <a:chExt cx="6749143" cy="911225"/>
          </a:xfrm>
        </p:grpSpPr>
        <p:sp>
          <p:nvSpPr>
            <p:cNvPr id="12" name="文本框 11"/>
            <p:cNvSpPr txBox="1"/>
            <p:nvPr/>
          </p:nvSpPr>
          <p:spPr>
            <a:xfrm>
              <a:off x="2073910" y="3422650"/>
              <a:ext cx="4946015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提高对传染病的免疫力， 以预防传染病。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73909" y="2879725"/>
              <a:ext cx="67491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5. 严格按照儿童计划免疫接种程序按时注射疫苗 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570" y="3018983"/>
            <a:ext cx="3931545" cy="3931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099" y="1690395"/>
            <a:ext cx="8626930" cy="13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D97320"/>
              </a:buClr>
            </a:pPr>
            <a:r>
              <a:rPr lang="en-US" altLang="zh-CN" sz="2400" b="1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rPr>
              <a:t>6. 教育孩子讲究饮食卫生、 个人卫生和文明的生活方式</a:t>
            </a:r>
          </a:p>
          <a:p>
            <a:pPr marL="342900" indent="-342900">
              <a:buClr>
                <a:srgbClr val="D97320"/>
              </a:buClr>
              <a:buFont typeface="Wingdings" panose="05000000000000000000" charset="0"/>
              <a:buChar char="l"/>
            </a:pPr>
            <a:endParaRPr lang="en-US" altLang="zh-CN" b="1">
              <a:solidFill>
                <a:srgbClr val="D9732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  <a:sym typeface="+mn-ea"/>
            </a:endParaRPr>
          </a:p>
          <a:p>
            <a:pPr>
              <a:buClr>
                <a:srgbClr val="D97320"/>
              </a:buClr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养成餐前便后洗手的习惯。 </a:t>
            </a:r>
          </a:p>
          <a:p>
            <a:pPr fontAlgn="auto">
              <a:lnSpc>
                <a:spcPct val="150000"/>
              </a:lnSpc>
              <a:buClr>
                <a:srgbClr val="D97320"/>
              </a:buClr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尽量少去公共场所和人群较为拥挤的地方。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1099" y="3254647"/>
            <a:ext cx="5938520" cy="2671446"/>
            <a:chOff x="1678305" y="2228214"/>
            <a:chExt cx="5938520" cy="2671446"/>
          </a:xfrm>
        </p:grpSpPr>
        <p:sp>
          <p:nvSpPr>
            <p:cNvPr id="9" name="文本框 8"/>
            <p:cNvSpPr txBox="1"/>
            <p:nvPr/>
          </p:nvSpPr>
          <p:spPr>
            <a:xfrm>
              <a:off x="1678305" y="2684780"/>
              <a:ext cx="5938520" cy="2214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0000"/>
                  </a:solidFill>
                  <a:effectLst/>
                </a:defRPr>
              </a:lvl1pPr>
            </a:lstStyle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如发现孩子有发热、咳嗽、流鼻涕、红斑、皮疹、胃肠道不适等疑似症状的，要立即带孩子到医院诊治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并遵医嘱决定是否来校，自觉接受医院的统一安排接受检查和治疗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确保做到</a:t>
              </a:r>
              <a:r>
                <a:rPr lang="zh-CN" altLang="en-US" sz="2000" b="1">
                  <a:solidFill>
                    <a:srgbClr val="D973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“</a:t>
              </a:r>
              <a:r>
                <a:rPr lang="zh-CN" altLang="en-US" sz="20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早发现，早治疗，早报告，早隔离”。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8305" y="2228214"/>
              <a:ext cx="23126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7.及时救治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989" y="2569027"/>
            <a:ext cx="3758235" cy="375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家长需要知道的事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70838" y="2270685"/>
            <a:ext cx="5863590" cy="2993786"/>
            <a:chOff x="4731385" y="1993900"/>
            <a:chExt cx="5863590" cy="2993786"/>
          </a:xfrm>
        </p:grpSpPr>
        <p:sp>
          <p:nvSpPr>
            <p:cNvPr id="2" name="文本框 1"/>
            <p:cNvSpPr txBox="1"/>
            <p:nvPr/>
          </p:nvSpPr>
          <p:spPr>
            <a:xfrm>
              <a:off x="4784725" y="2583815"/>
              <a:ext cx="5809615" cy="1337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0000"/>
                  </a:solidFill>
                  <a:effectLst/>
                </a:defRPr>
              </a:lvl1pPr>
            </a:lstStyle>
            <a:p>
              <a:pPr marL="285750" indent="-285750" fontAlgn="auto">
                <a:lnSpc>
                  <a:spcPct val="150000"/>
                </a:lnSpc>
                <a:buClr>
                  <a:srgbClr val="D97320"/>
                </a:buClr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孩子有身体不适不能上学，请您及时和老师电话沟通，给孩子请假。如确诊为传染性疾病时，要第一时间告知班主任老师，以便学校采取相应的措施。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731385" y="4112895"/>
              <a:ext cx="5863590" cy="874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rgbClr val="000000"/>
                  </a:solidFill>
                  <a:effectLst/>
                </a:defRPr>
              </a:lvl1pPr>
            </a:lstStyle>
            <a:p>
              <a:pPr marL="285750" lvl="0" indent="-285750" algn="l">
                <a:lnSpc>
                  <a:spcPct val="150000"/>
                </a:lnSpc>
                <a:buClr>
                  <a:srgbClr val="D97320"/>
                </a:buClr>
                <a:buSzTx/>
                <a:buFont typeface="Wingdings" panose="05000000000000000000" charset="0"/>
                <a:buChar char="l"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当您自身出现以上不适时，请尽量安排家里其他人接送孩子，有事情可通过电话与学校班主任取得联系。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22825" y="1993900"/>
              <a:ext cx="2546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chemeClr val="accent2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8.及时沟通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3" y="1993900"/>
            <a:ext cx="4112895" cy="411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6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1" y="282783"/>
            <a:ext cx="1812508" cy="1523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439243"/>
            <a:ext cx="4341926" cy="34190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35954" y="2278792"/>
            <a:ext cx="4555679" cy="563432"/>
            <a:chOff x="7843" y="3925"/>
            <a:chExt cx="7174" cy="887"/>
          </a:xfrm>
        </p:grpSpPr>
        <p:sp>
          <p:nvSpPr>
            <p:cNvPr id="6" name="文本框 5"/>
            <p:cNvSpPr txBox="1"/>
            <p:nvPr/>
          </p:nvSpPr>
          <p:spPr>
            <a:xfrm>
              <a:off x="9072" y="3957"/>
              <a:ext cx="5945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常见秋季传染病的种类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7843" y="3925"/>
              <a:ext cx="887" cy="88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35954" y="3254974"/>
            <a:ext cx="4196888" cy="563245"/>
            <a:chOff x="7843" y="3925"/>
            <a:chExt cx="6609" cy="887"/>
          </a:xfrm>
        </p:grpSpPr>
        <p:sp>
          <p:nvSpPr>
            <p:cNvPr id="12" name="文本框 11"/>
            <p:cNvSpPr txBox="1"/>
            <p:nvPr/>
          </p:nvSpPr>
          <p:spPr>
            <a:xfrm>
              <a:off x="9072" y="3957"/>
              <a:ext cx="5380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如何预防秋季传染病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7843" y="3925"/>
              <a:ext cx="887" cy="88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35955" y="4230969"/>
            <a:ext cx="3837464" cy="563245"/>
            <a:chOff x="7843" y="3925"/>
            <a:chExt cx="6043" cy="887"/>
          </a:xfrm>
        </p:grpSpPr>
        <p:sp>
          <p:nvSpPr>
            <p:cNvPr id="16" name="文本框 15"/>
            <p:cNvSpPr txBox="1"/>
            <p:nvPr/>
          </p:nvSpPr>
          <p:spPr>
            <a:xfrm>
              <a:off x="9072" y="3957"/>
              <a:ext cx="481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家长需要知道的事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7843" y="3925"/>
              <a:ext cx="887" cy="887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82685" y="2000752"/>
            <a:ext cx="1660450" cy="3007273"/>
            <a:chOff x="1574293" y="2065007"/>
            <a:chExt cx="1660450" cy="3007273"/>
          </a:xfrm>
        </p:grpSpPr>
        <p:sp>
          <p:nvSpPr>
            <p:cNvPr id="3" name="文本框 2"/>
            <p:cNvSpPr txBox="1"/>
            <p:nvPr/>
          </p:nvSpPr>
          <p:spPr>
            <a:xfrm>
              <a:off x="1574293" y="2065007"/>
              <a:ext cx="81136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42300" y="3342279"/>
              <a:ext cx="492443" cy="1730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汉仪综艺体简" panose="02010600000101010101" pitchFamily="2" charset="-122"/>
                  <a:ea typeface="汉仪综艺体简" panose="02010600000101010101" pitchFamily="2" charset="-122"/>
                  <a:cs typeface="+mn-ea"/>
                  <a:sym typeface="+mn-lt"/>
                </a:rPr>
                <a:t>CONTENT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634" y="3238639"/>
            <a:ext cx="3619361" cy="36193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" y="846042"/>
            <a:ext cx="10417629" cy="51864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335" y="-274"/>
            <a:ext cx="4822666" cy="3419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4341926" cy="341903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29678" y="3295303"/>
            <a:ext cx="5620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67" y="1660839"/>
            <a:ext cx="5197161" cy="51971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20489" y="2053259"/>
            <a:ext cx="3362108" cy="880752"/>
            <a:chOff x="4093029" y="1104131"/>
            <a:chExt cx="3362108" cy="880752"/>
          </a:xfrm>
        </p:grpSpPr>
        <p:sp>
          <p:nvSpPr>
            <p:cNvPr id="25" name="对话气泡: 圆角矩形 24"/>
            <p:cNvSpPr/>
            <p:nvPr/>
          </p:nvSpPr>
          <p:spPr>
            <a:xfrm>
              <a:off x="4093029" y="1153886"/>
              <a:ext cx="3362108" cy="830997"/>
            </a:xfrm>
            <a:prstGeom prst="wedgeRoundRectCallout">
              <a:avLst>
                <a:gd name="adj1" fmla="val -31841"/>
                <a:gd name="adj2" fmla="val 86079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51338" y="1104131"/>
              <a:ext cx="29891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第一章节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01536" y="2150527"/>
            <a:ext cx="5619750" cy="3076630"/>
            <a:chOff x="2000250" y="2102430"/>
            <a:chExt cx="5619750" cy="3076630"/>
          </a:xfrm>
        </p:grpSpPr>
        <p:sp>
          <p:nvSpPr>
            <p:cNvPr id="9" name="文本框 8"/>
            <p:cNvSpPr txBox="1"/>
            <p:nvPr/>
          </p:nvSpPr>
          <p:spPr>
            <a:xfrm>
              <a:off x="2000250" y="2605405"/>
              <a:ext cx="5619750" cy="874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常见的肠道传染病有霍乱、伤寒、副伤寒、痢疾、轮状病毒引起的感染性腹泻和甲型肝炎等。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0250" y="2102430"/>
              <a:ext cx="174919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(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一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)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肠道传染病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000250" y="3795395"/>
              <a:ext cx="5297805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这类传染病是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“吃进去”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的传染病，通常是由于细菌或病毒污染了手、饮用水、餐具或食物等，未经过恰当的处理，进食后发病。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003" y="1629840"/>
            <a:ext cx="4857826" cy="48578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40151" y="2190130"/>
            <a:ext cx="6096000" cy="3050228"/>
            <a:chOff x="4589780" y="2030536"/>
            <a:chExt cx="6096000" cy="3050228"/>
          </a:xfrm>
        </p:grpSpPr>
        <p:sp>
          <p:nvSpPr>
            <p:cNvPr id="6" name="文本框 5"/>
            <p:cNvSpPr txBox="1"/>
            <p:nvPr/>
          </p:nvSpPr>
          <p:spPr>
            <a:xfrm>
              <a:off x="4589780" y="3697099"/>
              <a:ext cx="6096000" cy="138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这类传染病经呼吸道传播，是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“吸进去”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的传染病。细菌或病毒可直接通过空气传播，或通过灰尘中细菌或病毒的飞沫核经呼吸道进入人体后发病。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89780" y="2030536"/>
              <a:ext cx="19800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(二)</a:t>
              </a:r>
              <a:r>
                <a:rPr lang="en-US" altLang="zh-CN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+mn-ea"/>
                </a:rPr>
                <a:t>呼吸道传染病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89780" y="2620645"/>
              <a:ext cx="4839335" cy="874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常见的呼吸道传染病有流感、麻疹、风疹、流行性腮腺炎、水痘、肺结核等。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1" y="1758990"/>
            <a:ext cx="4667870" cy="46678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90650" y="2113316"/>
            <a:ext cx="5619750" cy="2982870"/>
            <a:chOff x="2000250" y="2102430"/>
            <a:chExt cx="5619750" cy="2982870"/>
          </a:xfrm>
        </p:grpSpPr>
        <p:sp>
          <p:nvSpPr>
            <p:cNvPr id="6" name="文本框 5"/>
            <p:cNvSpPr txBox="1"/>
            <p:nvPr/>
          </p:nvSpPr>
          <p:spPr>
            <a:xfrm>
              <a:off x="2000250" y="2605405"/>
              <a:ext cx="5619750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常见的虫媒传染病有乙脑、疟疾、登革热、流行性出血热等。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00250" y="2102430"/>
              <a:ext cx="174919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/>
              <a:r>
                <a:rPr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(三)</a:t>
              </a:r>
              <a:r>
                <a:rPr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虫媒传染病</a:t>
              </a:r>
              <a:endParaRPr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00250" y="3795395"/>
              <a:ext cx="5297805" cy="1289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</a:rPr>
                <a:t>这类传染病是通过一些昆虫传播，如蚊子，先叮咬病人，然后再叮咬健康人，同时将细菌或病毒传入健康人的体内导致发病。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70755" y="1817239"/>
            <a:ext cx="3581400" cy="3578461"/>
            <a:chOff x="7470755" y="1817239"/>
            <a:chExt cx="3581400" cy="3578461"/>
          </a:xfrm>
        </p:grpSpPr>
        <p:grpSp>
          <p:nvGrpSpPr>
            <p:cNvPr id="14" name="组合 13"/>
            <p:cNvGrpSpPr/>
            <p:nvPr/>
          </p:nvGrpSpPr>
          <p:grpSpPr>
            <a:xfrm>
              <a:off x="7470755" y="1817239"/>
              <a:ext cx="3581400" cy="3578461"/>
              <a:chOff x="7470755" y="1817239"/>
              <a:chExt cx="3581400" cy="357846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5559" y="2113316"/>
                <a:ext cx="2986308" cy="2986308"/>
              </a:xfrm>
              <a:prstGeom prst="rect">
                <a:avLst/>
              </a:prstGeom>
            </p:spPr>
          </p:pic>
          <p:sp>
            <p:nvSpPr>
              <p:cNvPr id="13" name="椭圆 12"/>
              <p:cNvSpPr/>
              <p:nvPr/>
            </p:nvSpPr>
            <p:spPr>
              <a:xfrm>
                <a:off x="7470755" y="1817239"/>
                <a:ext cx="3581400" cy="3578461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6" name="直接连接符 15"/>
            <p:cNvCxnSpPr>
              <a:stCxn id="13" idx="7"/>
              <a:endCxn id="13" idx="3"/>
            </p:cNvCxnSpPr>
            <p:nvPr/>
          </p:nvCxnSpPr>
          <p:spPr>
            <a:xfrm flipH="1">
              <a:off x="7995239" y="2341292"/>
              <a:ext cx="2532432" cy="25303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62742" y="1769666"/>
            <a:ext cx="7695565" cy="3458739"/>
            <a:chOff x="1328057" y="2101334"/>
            <a:chExt cx="7695565" cy="3458739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7695565" cy="2815060"/>
              <a:chOff x="2000250" y="2102430"/>
              <a:chExt cx="7695565" cy="281506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246712"/>
                <a:ext cx="6716486" cy="1670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200000"/>
                  </a:lnSpc>
                  <a:buClrTx/>
                  <a:buSzTx/>
                  <a:buFontTx/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  <a:sym typeface="+mn-ea"/>
                  </a:rPr>
                  <a:t>该病以粪便和饮食为主要传播渠道，病人的粪便、尿、呕吐物污染周围环境，食物、食具、水源或人的手染上病毒后未经消毒，很容易传染给他人。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0" y="2605405"/>
                <a:ext cx="7695565" cy="45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甲肝是由甲型肝炎病毒引起的一种以肝脏损害为主的肠道传染病。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2621230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(一)甲型肝炎(简称甲肝)</a:t>
                </a: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393" y="2413345"/>
            <a:ext cx="3742721" cy="37427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0" y="182014"/>
            <a:ext cx="11658601" cy="64909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-275"/>
            <a:ext cx="1915886" cy="15086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697" y="-274"/>
            <a:ext cx="1858303" cy="13174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6428" y="569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汉仪综艺体简" panose="02010600000101010101" pitchFamily="2" charset="-122"/>
                <a:ea typeface="汉仪综艺体简" panose="02010600000101010101" pitchFamily="2" charset="-122"/>
              </a:rPr>
              <a:t>常见秋季传染病的种类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419599" y="1776039"/>
            <a:ext cx="6716487" cy="4185321"/>
            <a:chOff x="1328057" y="2101334"/>
            <a:chExt cx="6716487" cy="4185321"/>
          </a:xfrm>
        </p:grpSpPr>
        <p:sp>
          <p:nvSpPr>
            <p:cNvPr id="6" name="文本框 5"/>
            <p:cNvSpPr txBox="1"/>
            <p:nvPr/>
          </p:nvSpPr>
          <p:spPr>
            <a:xfrm>
              <a:off x="1328057" y="2101334"/>
              <a:ext cx="3864428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几种主要传染病及症状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28057" y="2745013"/>
              <a:ext cx="6716487" cy="3541642"/>
              <a:chOff x="2000250" y="2102430"/>
              <a:chExt cx="6716487" cy="354164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00250" y="3523170"/>
                <a:ext cx="6716486" cy="212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表现为全身症状较重而呼吸症状较轻。开始表现为怕寒、发热，体温可高达</a:t>
                </a:r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39-40℃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，同时患者感觉头痛、全身酸痛、软弱无力，且常感眼干、咽干、轻度咽痛。部分病人可有咳嗽、喷嚏、流涕、鼻塞。有的可见胃肠道症状，如恶心、呕吐、腹痛、腹泻等。有的以肺炎症状为主，发病</a:t>
                </a:r>
                <a:r>
                  <a:rPr lang="en-US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1-2</a:t>
                </a: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天后会出现咳嗽、气喘等症状。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00251" y="2561861"/>
                <a:ext cx="6716486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流感是由流感病毒引起的急性呼吸道传染病，起病很急，传染性强，容易造成暴发性流行。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000250" y="2102430"/>
                <a:ext cx="2852063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二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流行性感冒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(</a:t>
                </a:r>
                <a:r>
                  <a:rPr lang="zh-CN" alt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简称流感</a:t>
                </a:r>
                <a:r>
                  <a:rPr lang="en-US" altLang="zh-CN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charset="-122"/>
                  </a:rPr>
                  <a:t>)</a:t>
                </a: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2604384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COMMONDATA" val="eyJoZGlkIjoiMGViMWRiMmMyYjQxOWVjNDI3OGI1ODQ4ZmViYjE5YTU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2540</Words>
  <Application>Microsoft Office PowerPoint</Application>
  <PresentationFormat>宽屏</PresentationFormat>
  <Paragraphs>167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Meiryo</vt:lpstr>
      <vt:lpstr>阿里巴巴普惠体</vt:lpstr>
      <vt:lpstr>等线</vt:lpstr>
      <vt:lpstr>汉仪综艺体简</vt:lpstr>
      <vt:lpstr>思源黑体 CN Normal</vt:lpstr>
      <vt:lpstr>宋体</vt:lpstr>
      <vt:lpstr>微软雅黑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dcterms:created xsi:type="dcterms:W3CDTF">2022-08-13T07:34:00Z</dcterms:created>
  <dcterms:modified xsi:type="dcterms:W3CDTF">2023-03-17T07:09:15Z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F21A144B7F44462D80FF4040333F2BCF</vt:lpwstr>
  </property>
  <property fmtid="{D5CDD505-2E9C-101B-9397-08002B2CF9AE}" pid="3" name="KSOProductBuildVer">
    <vt:lpwstr>2052-11.1.0.12302</vt:lpwstr>
  </property>
</Properties>
</file>