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3"/>
  </p:notesMasterIdLst>
  <p:sldIdLst>
    <p:sldId id="256" r:id="rId3"/>
    <p:sldId id="290" r:id="rId4"/>
    <p:sldId id="291" r:id="rId5"/>
    <p:sldId id="268" r:id="rId6"/>
    <p:sldId id="262" r:id="rId7"/>
    <p:sldId id="266" r:id="rId8"/>
    <p:sldId id="292" r:id="rId9"/>
    <p:sldId id="295" r:id="rId10"/>
    <p:sldId id="296" r:id="rId11"/>
    <p:sldId id="293" r:id="rId12"/>
    <p:sldId id="12895" r:id="rId13"/>
    <p:sldId id="12896" r:id="rId14"/>
    <p:sldId id="12897" r:id="rId15"/>
    <p:sldId id="294" r:id="rId16"/>
    <p:sldId id="277" r:id="rId17"/>
    <p:sldId id="265" r:id="rId18"/>
    <p:sldId id="275" r:id="rId19"/>
    <p:sldId id="276" r:id="rId20"/>
    <p:sldId id="283" r:id="rId21"/>
    <p:sldId id="12898" r:id="rId22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732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03915-47A5-41B7-80A5-088462520119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A8252-8CCF-4ADA-9B98-9908681999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979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CA8252-8CCF-4ADA-9B98-9908681999D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908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3435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8" name="组合 7"/>
          <p:cNvGrpSpPr/>
          <p:nvPr userDrawn="1"/>
        </p:nvGrpSpPr>
        <p:grpSpPr>
          <a:xfrm>
            <a:off x="146613" y="107067"/>
            <a:ext cx="11898775" cy="6643867"/>
            <a:chOff x="309880" y="218440"/>
            <a:chExt cx="11572240" cy="6421120"/>
          </a:xfrm>
        </p:grpSpPr>
        <p:sp>
          <p:nvSpPr>
            <p:cNvPr id="9" name="矩形 8"/>
            <p:cNvSpPr/>
            <p:nvPr/>
          </p:nvSpPr>
          <p:spPr>
            <a:xfrm>
              <a:off x="309880" y="218440"/>
              <a:ext cx="11572240" cy="6421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464820" y="338237"/>
              <a:ext cx="11262360" cy="61815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EFA723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482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24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9844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583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195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032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7860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442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56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21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F9E65-26BB-4270-AFAE-B5DEEF0984E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4933F-B217-4629-90C0-0BA7C10228F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4.xml"/><Relationship Id="rId7" Type="http://schemas.openxmlformats.org/officeDocument/2006/relationships/image" Target="../media/image6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5.png"/><Relationship Id="rId4" Type="http://schemas.openxmlformats.org/officeDocument/2006/relationships/tags" Target="../tags/tag5.xml"/><Relationship Id="rId9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1083195" y="778857"/>
            <a:ext cx="10025611" cy="5300287"/>
            <a:chOff x="309880" y="218440"/>
            <a:chExt cx="11572240" cy="6421120"/>
          </a:xfrm>
        </p:grpSpPr>
        <p:sp>
          <p:nvSpPr>
            <p:cNvPr id="6" name="矩形 5"/>
            <p:cNvSpPr/>
            <p:nvPr/>
          </p:nvSpPr>
          <p:spPr>
            <a:xfrm>
              <a:off x="309880" y="218440"/>
              <a:ext cx="11572240" cy="6421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64820" y="338237"/>
              <a:ext cx="11262360" cy="61815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EFA723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098799"/>
            <a:ext cx="3434080" cy="3768299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6560" y="0"/>
            <a:ext cx="4155440" cy="2641600"/>
          </a:xfrm>
          <a:prstGeom prst="rect">
            <a:avLst/>
          </a:prstGeom>
        </p:spPr>
      </p:pic>
      <p:sp>
        <p:nvSpPr>
          <p:cNvPr id="3" name="iṩḷidè"/>
          <p:cNvSpPr/>
          <p:nvPr/>
        </p:nvSpPr>
        <p:spPr>
          <a:xfrm>
            <a:off x="2509334" y="3689827"/>
            <a:ext cx="7173332" cy="607221"/>
          </a:xfrm>
          <a:prstGeom prst="rect">
            <a:avLst/>
          </a:prstGeom>
          <a:noFill/>
          <a:ln w="9525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2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流行性感冒（简称流感），是冬春季节最常见的一种传染性疾病流感样症状主要表现为发热，伴畏寒、乏力、头痛、全身酸痛，常有咽痛、鼻塞、流涕等是由流感病毒引起的急性呼吸道感染。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237238" y="2449877"/>
            <a:ext cx="77175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8000">
                <a:solidFill>
                  <a:srgbClr val="EFA723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秋冬季流感预防</a:t>
            </a:r>
            <a:endParaRPr lang="zh-CN" altLang="en-US" sz="8000" spc="600">
              <a:solidFill>
                <a:srgbClr val="EFA723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518592" y="1751412"/>
            <a:ext cx="5154817" cy="565282"/>
            <a:chOff x="4191000" y="1853012"/>
            <a:chExt cx="5154817" cy="565282"/>
          </a:xfrm>
          <a:solidFill>
            <a:srgbClr val="EFA723"/>
          </a:solidFill>
        </p:grpSpPr>
        <p:sp>
          <p:nvSpPr>
            <p:cNvPr id="13" name="椭圆 12"/>
            <p:cNvSpPr/>
            <p:nvPr/>
          </p:nvSpPr>
          <p:spPr>
            <a:xfrm>
              <a:off x="4191000" y="1853012"/>
              <a:ext cx="565282" cy="565282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cs typeface="+mn-ea"/>
                  <a:sym typeface="+mn-lt"/>
                </a:rPr>
                <a:t>关</a:t>
              </a:r>
            </a:p>
          </p:txBody>
        </p:sp>
        <p:sp>
          <p:nvSpPr>
            <p:cNvPr id="14" name="椭圆 13"/>
            <p:cNvSpPr/>
            <p:nvPr/>
          </p:nvSpPr>
          <p:spPr>
            <a:xfrm>
              <a:off x="4846648" y="1853012"/>
              <a:ext cx="565282" cy="565282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cs typeface="+mn-ea"/>
                  <a:sym typeface="+mn-lt"/>
                </a:rPr>
                <a:t>注</a:t>
              </a:r>
            </a:p>
          </p:txBody>
        </p:sp>
        <p:sp>
          <p:nvSpPr>
            <p:cNvPr id="15" name="椭圆 14"/>
            <p:cNvSpPr/>
            <p:nvPr/>
          </p:nvSpPr>
          <p:spPr>
            <a:xfrm>
              <a:off x="5502296" y="1853012"/>
              <a:ext cx="565282" cy="565282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cs typeface="+mn-ea"/>
                  <a:sym typeface="+mn-lt"/>
                </a:rPr>
                <a:t>健</a:t>
              </a:r>
            </a:p>
          </p:txBody>
        </p:sp>
        <p:sp>
          <p:nvSpPr>
            <p:cNvPr id="16" name="椭圆 15"/>
            <p:cNvSpPr/>
            <p:nvPr/>
          </p:nvSpPr>
          <p:spPr>
            <a:xfrm>
              <a:off x="6157944" y="1853012"/>
              <a:ext cx="565282" cy="565282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cs typeface="+mn-ea"/>
                  <a:sym typeface="+mn-lt"/>
                </a:rPr>
                <a:t>康</a:t>
              </a:r>
            </a:p>
          </p:txBody>
        </p:sp>
        <p:sp>
          <p:nvSpPr>
            <p:cNvPr id="17" name="椭圆 16"/>
            <p:cNvSpPr/>
            <p:nvPr/>
          </p:nvSpPr>
          <p:spPr>
            <a:xfrm>
              <a:off x="6813592" y="1853012"/>
              <a:ext cx="565282" cy="565282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cs typeface="+mn-ea"/>
                  <a:sym typeface="+mn-lt"/>
                </a:rPr>
                <a:t>预</a:t>
              </a:r>
            </a:p>
          </p:txBody>
        </p:sp>
        <p:sp>
          <p:nvSpPr>
            <p:cNvPr id="18" name="椭圆 17"/>
            <p:cNvSpPr/>
            <p:nvPr/>
          </p:nvSpPr>
          <p:spPr>
            <a:xfrm>
              <a:off x="7469240" y="1853012"/>
              <a:ext cx="565282" cy="565282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cs typeface="+mn-ea"/>
                  <a:sym typeface="+mn-lt"/>
                </a:rPr>
                <a:t>防</a:t>
              </a:r>
            </a:p>
          </p:txBody>
        </p:sp>
        <p:sp>
          <p:nvSpPr>
            <p:cNvPr id="19" name="椭圆 18"/>
            <p:cNvSpPr/>
            <p:nvPr/>
          </p:nvSpPr>
          <p:spPr>
            <a:xfrm>
              <a:off x="8124888" y="1853012"/>
              <a:ext cx="565282" cy="565282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cs typeface="+mn-ea"/>
                  <a:sym typeface="+mn-lt"/>
                </a:rPr>
                <a:t>感</a:t>
              </a:r>
            </a:p>
          </p:txBody>
        </p:sp>
        <p:sp>
          <p:nvSpPr>
            <p:cNvPr id="20" name="椭圆 19"/>
            <p:cNvSpPr/>
            <p:nvPr/>
          </p:nvSpPr>
          <p:spPr>
            <a:xfrm>
              <a:off x="8780535" y="1853012"/>
              <a:ext cx="565282" cy="565282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cs typeface="+mn-ea"/>
                  <a:sym typeface="+mn-lt"/>
                </a:rPr>
                <a:t>冒</a:t>
              </a:r>
            </a:p>
          </p:txBody>
        </p:sp>
      </p:grpSp>
      <p:pic>
        <p:nvPicPr>
          <p:cNvPr id="22" name="图片 2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36510" y="3606800"/>
            <a:ext cx="3260298" cy="3260298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71069" y="-1158239"/>
            <a:ext cx="3750843" cy="31724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0251" y="-968473"/>
            <a:ext cx="3750843" cy="3172424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2129742" y="-537258"/>
            <a:ext cx="7932516" cy="7932516"/>
            <a:chOff x="3058430" y="427875"/>
            <a:chExt cx="6111433" cy="6111433"/>
          </a:xfrm>
        </p:grpSpPr>
        <p:sp>
          <p:nvSpPr>
            <p:cNvPr id="2" name="椭圆 1"/>
            <p:cNvSpPr/>
            <p:nvPr/>
          </p:nvSpPr>
          <p:spPr>
            <a:xfrm>
              <a:off x="3058430" y="427875"/>
              <a:ext cx="6111433" cy="611143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3185259" y="554704"/>
              <a:ext cx="5857775" cy="585777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FA723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473875" y="1881429"/>
            <a:ext cx="3244249" cy="654752"/>
            <a:chOff x="3911050" y="1052982"/>
            <a:chExt cx="4369900" cy="881930"/>
          </a:xfrm>
          <a:solidFill>
            <a:schemeClr val="accent1"/>
          </a:solidFill>
        </p:grpSpPr>
        <p:sp>
          <p:nvSpPr>
            <p:cNvPr id="27" name="矩形: 圆角 26"/>
            <p:cNvSpPr/>
            <p:nvPr/>
          </p:nvSpPr>
          <p:spPr>
            <a:xfrm>
              <a:off x="3911050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第</a:t>
              </a:r>
            </a:p>
          </p:txBody>
        </p:sp>
        <p:sp>
          <p:nvSpPr>
            <p:cNvPr id="28" name="矩形: 圆角 27"/>
            <p:cNvSpPr/>
            <p:nvPr/>
          </p:nvSpPr>
          <p:spPr>
            <a:xfrm>
              <a:off x="5073707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三</a:t>
              </a:r>
            </a:p>
          </p:txBody>
        </p:sp>
        <p:sp>
          <p:nvSpPr>
            <p:cNvPr id="29" name="矩形: 圆角 28"/>
            <p:cNvSpPr/>
            <p:nvPr/>
          </p:nvSpPr>
          <p:spPr>
            <a:xfrm>
              <a:off x="6236364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部</a:t>
              </a:r>
            </a:p>
          </p:txBody>
        </p:sp>
        <p:sp>
          <p:nvSpPr>
            <p:cNvPr id="30" name="矩形: 圆角 29"/>
            <p:cNvSpPr/>
            <p:nvPr/>
          </p:nvSpPr>
          <p:spPr>
            <a:xfrm>
              <a:off x="7399020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分</a:t>
              </a: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2724150" y="2673751"/>
            <a:ext cx="6800850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</a:pPr>
            <a:r>
              <a:rPr lang="zh-CN" altLang="en-US" sz="72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流感的传播途径</a:t>
            </a:r>
            <a:endParaRPr lang="zh-CN" altLang="zh-CN" sz="7200" dirty="0">
              <a:solidFill>
                <a:schemeClr val="accent1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281524" y="3882106"/>
            <a:ext cx="5628950" cy="824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流行性感冒（简称流感），是冬春季节最常见的一种传染性疾病流感样症状主要表现为发热，伴畏寒、乏力、头痛、全身酸痛，常有咽痛、鼻塞、流涕等是由流感病毒引起的急性呼吸道感染。</a:t>
            </a: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211179" y="3329943"/>
            <a:ext cx="3970816" cy="3970816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32151"/>
            <a:ext cx="4155440" cy="26416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333771" y="2663569"/>
            <a:ext cx="3857053" cy="42324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28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流感的传播途径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476726" y="2383234"/>
            <a:ext cx="4590333" cy="2346174"/>
            <a:chOff x="1239226" y="1782501"/>
            <a:chExt cx="4590333" cy="2346174"/>
          </a:xfrm>
        </p:grpSpPr>
        <p:sp>
          <p:nvSpPr>
            <p:cNvPr id="31" name="PA-矩形 7"/>
            <p:cNvSpPr/>
            <p:nvPr>
              <p:custDataLst>
                <p:tags r:id="rId1"/>
              </p:custDataLst>
            </p:nvPr>
          </p:nvSpPr>
          <p:spPr>
            <a:xfrm>
              <a:off x="1239226" y="2243864"/>
              <a:ext cx="4590333" cy="18848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0">
                <a:lnSpc>
                  <a:spcPct val="150000"/>
                </a:lnSpc>
                <a:buNone/>
              </a:pPr>
              <a:r>
                <a:rPr lang="zh-CN" altLang="en-US" sz="2000" spc="3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飞沫里的病毒，衣服不住喷嚏、咳嗽时喷出的唾液飞沫都携带病毒的载体。近距离交谈时被传染流感的可能性很大。</a:t>
              </a:r>
            </a:p>
          </p:txBody>
        </p:sp>
        <p:sp>
          <p:nvSpPr>
            <p:cNvPr id="32" name="流程图: 可选过程 31"/>
            <p:cNvSpPr/>
            <p:nvPr/>
          </p:nvSpPr>
          <p:spPr>
            <a:xfrm>
              <a:off x="1239226" y="1782501"/>
              <a:ext cx="2060222" cy="423322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飞沫传播</a:t>
              </a: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7059" y="1060987"/>
            <a:ext cx="5172931" cy="51729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28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流感的传播途径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476726" y="2383234"/>
            <a:ext cx="4590333" cy="1884510"/>
            <a:chOff x="1239226" y="1782501"/>
            <a:chExt cx="4590333" cy="1884510"/>
          </a:xfrm>
        </p:grpSpPr>
        <p:sp>
          <p:nvSpPr>
            <p:cNvPr id="31" name="PA-矩形 7"/>
            <p:cNvSpPr/>
            <p:nvPr>
              <p:custDataLst>
                <p:tags r:id="rId1"/>
              </p:custDataLst>
            </p:nvPr>
          </p:nvSpPr>
          <p:spPr>
            <a:xfrm>
              <a:off x="1239226" y="2243864"/>
              <a:ext cx="4590333" cy="14231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接触来的病毒，衣服挡不住患者呼吸道分泌物可以持续排毒3~7天。流感病毒可通过物品接触，感染健康人群。</a:t>
              </a:r>
              <a:endParaRPr lang="en-US" altLang="zh-CN" sz="1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流程图: 可选过程 31"/>
            <p:cNvSpPr/>
            <p:nvPr/>
          </p:nvSpPr>
          <p:spPr>
            <a:xfrm>
              <a:off x="1239226" y="1782501"/>
              <a:ext cx="2060222" cy="423322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接触传播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540158" y="1206158"/>
            <a:ext cx="5651842" cy="565184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26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28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流感的传播途径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1476726" y="2383234"/>
            <a:ext cx="4590333" cy="2307702"/>
            <a:chOff x="1239226" y="1782501"/>
            <a:chExt cx="4590333" cy="2307702"/>
          </a:xfrm>
        </p:grpSpPr>
        <p:sp>
          <p:nvSpPr>
            <p:cNvPr id="31" name="PA-矩形 7"/>
            <p:cNvSpPr/>
            <p:nvPr>
              <p:custDataLst>
                <p:tags r:id="rId1"/>
              </p:custDataLst>
            </p:nvPr>
          </p:nvSpPr>
          <p:spPr>
            <a:xfrm>
              <a:off x="1239226" y="2243864"/>
              <a:ext cx="4590333" cy="18463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0">
                <a:lnSpc>
                  <a:spcPct val="200000"/>
                </a:lnSpc>
                <a:buNone/>
              </a:pPr>
              <a:r>
                <a:rPr lang="zh-CN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最怕空气突然凝固……在密集或通风不良场所，空气能借助气溶胶状态，传染流感病毒。</a:t>
              </a:r>
            </a:p>
          </p:txBody>
        </p:sp>
        <p:sp>
          <p:nvSpPr>
            <p:cNvPr id="32" name="流程图: 可选过程 31"/>
            <p:cNvSpPr/>
            <p:nvPr/>
          </p:nvSpPr>
          <p:spPr>
            <a:xfrm>
              <a:off x="1239226" y="1782501"/>
              <a:ext cx="2060222" cy="423322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密集场所传播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98871" y="476446"/>
            <a:ext cx="6393129" cy="63931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0251" y="-968473"/>
            <a:ext cx="3750843" cy="3172424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2129742" y="-537258"/>
            <a:ext cx="7932516" cy="7932516"/>
            <a:chOff x="3058430" y="427875"/>
            <a:chExt cx="6111433" cy="6111433"/>
          </a:xfrm>
        </p:grpSpPr>
        <p:sp>
          <p:nvSpPr>
            <p:cNvPr id="2" name="椭圆 1"/>
            <p:cNvSpPr/>
            <p:nvPr/>
          </p:nvSpPr>
          <p:spPr>
            <a:xfrm>
              <a:off x="3058430" y="427875"/>
              <a:ext cx="6111433" cy="611143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3185259" y="554704"/>
              <a:ext cx="5857775" cy="585777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FA723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473875" y="1881429"/>
            <a:ext cx="3244249" cy="654752"/>
            <a:chOff x="3911050" y="1052982"/>
            <a:chExt cx="4369900" cy="881930"/>
          </a:xfrm>
          <a:solidFill>
            <a:schemeClr val="accent1"/>
          </a:solidFill>
        </p:grpSpPr>
        <p:sp>
          <p:nvSpPr>
            <p:cNvPr id="27" name="矩形: 圆角 26"/>
            <p:cNvSpPr/>
            <p:nvPr/>
          </p:nvSpPr>
          <p:spPr>
            <a:xfrm>
              <a:off x="3911050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第</a:t>
              </a:r>
            </a:p>
          </p:txBody>
        </p:sp>
        <p:sp>
          <p:nvSpPr>
            <p:cNvPr id="28" name="矩形: 圆角 27"/>
            <p:cNvSpPr/>
            <p:nvPr/>
          </p:nvSpPr>
          <p:spPr>
            <a:xfrm>
              <a:off x="5073707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四</a:t>
              </a:r>
            </a:p>
          </p:txBody>
        </p:sp>
        <p:sp>
          <p:nvSpPr>
            <p:cNvPr id="29" name="矩形: 圆角 28"/>
            <p:cNvSpPr/>
            <p:nvPr/>
          </p:nvSpPr>
          <p:spPr>
            <a:xfrm>
              <a:off x="6236364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部</a:t>
              </a:r>
            </a:p>
          </p:txBody>
        </p:sp>
        <p:sp>
          <p:nvSpPr>
            <p:cNvPr id="30" name="矩形: 圆角 29"/>
            <p:cNvSpPr/>
            <p:nvPr/>
          </p:nvSpPr>
          <p:spPr>
            <a:xfrm>
              <a:off x="7399020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分</a:t>
              </a: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3095625" y="2673751"/>
            <a:ext cx="6096000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</a:pPr>
            <a:r>
              <a:rPr lang="zh-CN" altLang="en-US" sz="72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如何预防流感</a:t>
            </a:r>
            <a:endParaRPr lang="zh-CN" altLang="zh-CN" sz="7200" dirty="0">
              <a:solidFill>
                <a:schemeClr val="accent1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281524" y="3882106"/>
            <a:ext cx="5628950" cy="824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流行性感冒（简称流感），是冬春季节最常见的一种传染性疾病流感样症状主要表现为发热，伴畏寒、乏力、头痛、全身酸痛，常有咽痛、鼻塞、流涕等是由流感病毒引起的急性呼吸道感染。</a:t>
            </a: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211179" y="3329943"/>
            <a:ext cx="3970816" cy="3970816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32151"/>
            <a:ext cx="4155440" cy="26416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333771" y="2663569"/>
            <a:ext cx="3857053" cy="42324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482295" y="2169471"/>
            <a:ext cx="4590333" cy="2726342"/>
            <a:chOff x="1239226" y="1782501"/>
            <a:chExt cx="4590333" cy="2726342"/>
          </a:xfrm>
        </p:grpSpPr>
        <p:sp>
          <p:nvSpPr>
            <p:cNvPr id="4" name="PA-矩形 7"/>
            <p:cNvSpPr/>
            <p:nvPr>
              <p:custDataLst>
                <p:tags r:id="rId1"/>
              </p:custDataLst>
            </p:nvPr>
          </p:nvSpPr>
          <p:spPr>
            <a:xfrm>
              <a:off x="1239226" y="2243864"/>
              <a:ext cx="4590333" cy="22649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面对流感，我们也不是赤手空拳，大招当然就是疫苗啦！接种疫苗是预防流感最有效的手段，木有之一，最常用的是注射灭活流感疫苗，能够明显降低接种者罹患流感的风险。我国现已批准上市的流感疫苗有三价灭活流感疫苗(IIV3)和四价灭活流感疫苗(IIV4)。</a:t>
              </a:r>
            </a:p>
          </p:txBody>
        </p:sp>
        <p:sp>
          <p:nvSpPr>
            <p:cNvPr id="16" name="流程图: 可选过程 15"/>
            <p:cNvSpPr/>
            <p:nvPr/>
          </p:nvSpPr>
          <p:spPr>
            <a:xfrm>
              <a:off x="1239226" y="1782501"/>
              <a:ext cx="2060222" cy="423322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CN" altLang="en-US" sz="2000" b="1">
                  <a:solidFill>
                    <a:schemeClr val="bg1"/>
                  </a:solidFill>
                  <a:cs typeface="+mn-ea"/>
                  <a:sym typeface="+mn-lt"/>
                </a:rPr>
                <a:t>注射疫苗</a:t>
              </a:r>
            </a:p>
          </p:txBody>
        </p:sp>
      </p:grpSp>
      <p:pic>
        <p:nvPicPr>
          <p:cNvPr id="18" name="图片 1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1271" y="983848"/>
            <a:ext cx="4590333" cy="4590333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20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如何预防流感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 bwMode="auto">
          <a:xfrm>
            <a:off x="972809" y="1968969"/>
            <a:ext cx="2171444" cy="38887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3718802" y="1968969"/>
            <a:ext cx="2171444" cy="38887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6464795" y="1968969"/>
            <a:ext cx="2171444" cy="38887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9210789" y="1968969"/>
            <a:ext cx="2171444" cy="38887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  <p:sp>
        <p:nvSpPr>
          <p:cNvPr id="9" name="圆角矩形 8"/>
          <p:cNvSpPr/>
          <p:nvPr/>
        </p:nvSpPr>
        <p:spPr bwMode="auto">
          <a:xfrm>
            <a:off x="1644270" y="1561094"/>
            <a:ext cx="828522" cy="82852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/>
          <a:lstStyle/>
          <a:p>
            <a:pPr algn="ctr"/>
            <a:r>
              <a:rPr lang="en-US" altLang="zh-CN" sz="280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8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圆角矩形 9"/>
          <p:cNvSpPr/>
          <p:nvPr/>
        </p:nvSpPr>
        <p:spPr bwMode="auto">
          <a:xfrm>
            <a:off x="4387470" y="1561094"/>
            <a:ext cx="828522" cy="82852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/>
          <a:lstStyle/>
          <a:p>
            <a:pPr algn="ctr"/>
            <a:r>
              <a:rPr lang="en-US" altLang="zh-CN" sz="280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28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圆角矩形 10"/>
          <p:cNvSpPr/>
          <p:nvPr/>
        </p:nvSpPr>
        <p:spPr bwMode="auto">
          <a:xfrm>
            <a:off x="7178796" y="1561094"/>
            <a:ext cx="828522" cy="82852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/>
          <a:lstStyle/>
          <a:p>
            <a:pPr algn="ctr"/>
            <a:r>
              <a:rPr lang="en-US" altLang="zh-CN" sz="280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28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圆角矩形 12"/>
          <p:cNvSpPr/>
          <p:nvPr/>
        </p:nvSpPr>
        <p:spPr bwMode="auto">
          <a:xfrm>
            <a:off x="9857827" y="1561094"/>
            <a:ext cx="828522" cy="82852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/>
          <a:lstStyle/>
          <a:p>
            <a:pPr algn="ctr"/>
            <a:r>
              <a:rPr lang="en-US" altLang="zh-CN" sz="280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zh-CN" altLang="en-US" sz="28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等腰三角形 14"/>
          <p:cNvSpPr/>
          <p:nvPr/>
        </p:nvSpPr>
        <p:spPr bwMode="auto">
          <a:xfrm rot="5400000">
            <a:off x="3096947" y="3603883"/>
            <a:ext cx="696618" cy="24908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 bwMode="auto">
          <a:xfrm rot="5400000">
            <a:off x="5840147" y="3603883"/>
            <a:ext cx="696618" cy="24908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  <p:sp>
        <p:nvSpPr>
          <p:cNvPr id="17" name="等腰三角形 16"/>
          <p:cNvSpPr/>
          <p:nvPr/>
        </p:nvSpPr>
        <p:spPr bwMode="auto">
          <a:xfrm rot="5400000">
            <a:off x="8599389" y="3603883"/>
            <a:ext cx="696618" cy="249080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  <p:sp>
        <p:nvSpPr>
          <p:cNvPr id="18" name="矩形 54"/>
          <p:cNvSpPr/>
          <p:nvPr/>
        </p:nvSpPr>
        <p:spPr>
          <a:xfrm>
            <a:off x="1090863" y="3333876"/>
            <a:ext cx="1941095" cy="1415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8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接种流感疫苗是其他方法不可替代的</a:t>
            </a:r>
            <a:r>
              <a:rPr lang="en-US" altLang="zh-CN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,</a:t>
            </a: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最有效预防流感及其并发症的手段。</a:t>
            </a:r>
          </a:p>
        </p:txBody>
      </p:sp>
      <p:sp>
        <p:nvSpPr>
          <p:cNvPr id="19" name="文本框 1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07330" y="2643610"/>
            <a:ext cx="1940670" cy="51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zh-CN" altLang="en-US" sz="2000" b="1">
                <a:solidFill>
                  <a:srgbClr val="3D3D3D"/>
                </a:solidFill>
                <a:latin typeface="+mn-lt"/>
                <a:ea typeface="+mn-ea"/>
                <a:cs typeface="+mn-ea"/>
                <a:sym typeface="+mn-lt"/>
              </a:rPr>
              <a:t>有效果</a:t>
            </a:r>
          </a:p>
        </p:txBody>
      </p:sp>
      <p:cxnSp>
        <p:nvCxnSpPr>
          <p:cNvPr id="20" name="直接连接符 19"/>
          <p:cNvCxnSpPr/>
          <p:nvPr/>
        </p:nvCxnSpPr>
        <p:spPr bwMode="auto">
          <a:xfrm>
            <a:off x="1090863" y="3153854"/>
            <a:ext cx="19410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矩形 54"/>
          <p:cNvSpPr/>
          <p:nvPr/>
        </p:nvSpPr>
        <p:spPr>
          <a:xfrm>
            <a:off x="3829082" y="3348931"/>
            <a:ext cx="2069353" cy="1075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8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疫苗毒株的更换由WHO根据全球监测结果来决定。</a:t>
            </a:r>
          </a:p>
        </p:txBody>
      </p:sp>
      <p:sp>
        <p:nvSpPr>
          <p:cNvPr id="22" name="文本框 1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866572" y="2643610"/>
            <a:ext cx="1940670" cy="51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有背景</a:t>
            </a:r>
          </a:p>
        </p:txBody>
      </p:sp>
      <p:cxnSp>
        <p:nvCxnSpPr>
          <p:cNvPr id="23" name="直接连接符 22"/>
          <p:cNvCxnSpPr/>
          <p:nvPr/>
        </p:nvCxnSpPr>
        <p:spPr bwMode="auto">
          <a:xfrm>
            <a:off x="3850105" y="3153854"/>
            <a:ext cx="19410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矩形 54"/>
          <p:cNvSpPr/>
          <p:nvPr/>
        </p:nvSpPr>
        <p:spPr>
          <a:xfrm>
            <a:off x="6697464" y="3380114"/>
            <a:ext cx="1869054" cy="2095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8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在每年的流感季节开始前。在我国， 9、10月份是最佳接种时机。流感开 始以后接种也有预防效果。</a:t>
            </a:r>
          </a:p>
        </p:txBody>
      </p:sp>
      <p:sp>
        <p:nvSpPr>
          <p:cNvPr id="25" name="文本框 19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593730" y="2643610"/>
            <a:ext cx="1940670" cy="51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接种时机</a:t>
            </a:r>
          </a:p>
        </p:txBody>
      </p:sp>
      <p:cxnSp>
        <p:nvCxnSpPr>
          <p:cNvPr id="26" name="直接连接符 25"/>
          <p:cNvCxnSpPr/>
          <p:nvPr/>
        </p:nvCxnSpPr>
        <p:spPr bwMode="auto">
          <a:xfrm>
            <a:off x="6577263" y="3153854"/>
            <a:ext cx="19410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矩形 54"/>
          <p:cNvSpPr/>
          <p:nvPr/>
        </p:nvSpPr>
        <p:spPr>
          <a:xfrm>
            <a:off x="9235149" y="3219436"/>
            <a:ext cx="2203525" cy="2434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8000"/>
              </a:lnSpc>
            </a:pPr>
            <a:r>
              <a:rPr lang="zh-CN" alt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成人及8岁以上儿童接种1针，接种剂为0.5ml。未接种过流感疫苗的6月至8岁儿童第一年接种2针，间隔4周，以后每年接种一针即可。</a:t>
            </a:r>
          </a:p>
        </p:txBody>
      </p:sp>
      <p:sp>
        <p:nvSpPr>
          <p:cNvPr id="28" name="文本框 19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9336930" y="2643610"/>
            <a:ext cx="1940670" cy="510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接种计量</a:t>
            </a:r>
          </a:p>
        </p:txBody>
      </p:sp>
      <p:cxnSp>
        <p:nvCxnSpPr>
          <p:cNvPr id="29" name="直接连接符 28"/>
          <p:cNvCxnSpPr/>
          <p:nvPr/>
        </p:nvCxnSpPr>
        <p:spPr bwMode="auto">
          <a:xfrm>
            <a:off x="9320463" y="3153854"/>
            <a:ext cx="19410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组合 3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30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如何预防流感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0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32" presetID="31" presetClass="entr" presetSubtype="0" fill="hold" grpId="1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4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700"/>
                            </p:stCondLst>
                            <p:childTnLst>
                              <p:par>
                                <p:cTn id="39" presetID="16" presetClass="entr" presetSubtype="2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1" fill="hold" grpId="1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12" presetClass="entr" presetSubtype="8" fill="hold" grpId="8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0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52" presetID="53" presetClass="entr" presetSubtype="0" fill="hold" grpId="5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3100"/>
                            </p:stCondLst>
                            <p:childTnLst>
                              <p:par>
                                <p:cTn id="58" presetID="31" presetClass="entr" presetSubtype="0" fill="hold" grpId="14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4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65" presetID="16" presetClass="entr" presetSubtype="21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3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1300"/>
                            </p:stCondLst>
                            <p:childTnLst>
                              <p:par>
                                <p:cTn id="69" presetID="22" presetClass="entr" presetSubtype="1" fill="hold" grpId="13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6300"/>
                            </p:stCondLst>
                            <p:childTnLst>
                              <p:par>
                                <p:cTn id="73" presetID="12" presetClass="entr" presetSubtype="8" fill="hold" grpId="9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3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6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1600"/>
                            </p:stCondLst>
                            <p:childTnLst>
                              <p:par>
                                <p:cTn id="78" presetID="53" presetClass="entr" presetSubtype="0" fill="hold" grpId="6" nodeType="after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3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37400"/>
                            </p:stCondLst>
                            <p:childTnLst>
                              <p:par>
                                <p:cTn id="84" presetID="31" presetClass="entr" presetSubtype="0" fill="hold" grpId="16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4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43800"/>
                            </p:stCondLst>
                            <p:childTnLst>
                              <p:par>
                                <p:cTn id="91" presetID="16" presetClass="entr" presetSubtype="21" fill="hold" nodeType="after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3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600"/>
                            </p:stCondLst>
                            <p:childTnLst>
                              <p:par>
                                <p:cTn id="95" presetID="22" presetClass="entr" presetSubtype="1" fill="hold" grpId="15" nodeType="after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8100"/>
                            </p:stCondLst>
                            <p:childTnLst>
                              <p:par>
                                <p:cTn id="99" presetID="12" presetClass="entr" presetSubtype="8" fill="hold" grpId="10" nodeType="after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3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2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65900"/>
                            </p:stCondLst>
                            <p:childTnLst>
                              <p:par>
                                <p:cTn id="104" presetID="53" presetClass="entr" presetSubtype="0" fill="hold" grpId="7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3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74200"/>
                            </p:stCondLst>
                            <p:childTnLst>
                              <p:par>
                                <p:cTn id="110" presetID="31" presetClass="entr" presetSubtype="0" fill="hold" grpId="18" nodeType="after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4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83100"/>
                            </p:stCondLst>
                            <p:childTnLst>
                              <p:par>
                                <p:cTn id="117" presetID="16" presetClass="entr" presetSubtype="21" fill="hold" nodeType="after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3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92400"/>
                            </p:stCondLst>
                            <p:childTnLst>
                              <p:par>
                                <p:cTn id="121" presetID="22" presetClass="entr" presetSubtype="1" fill="hold" grpId="17" nodeType="after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1" animBg="1"/>
      <p:bldP spid="7" grpId="2" animBg="1"/>
      <p:bldP spid="8" grpId="3" animBg="1"/>
      <p:bldP spid="9" grpId="4" animBg="1"/>
      <p:bldP spid="10" grpId="5" animBg="1"/>
      <p:bldP spid="11" grpId="6" animBg="1"/>
      <p:bldP spid="13" grpId="7" animBg="1"/>
      <p:bldP spid="15" grpId="8" animBg="1"/>
      <p:bldP spid="16" grpId="9" animBg="1"/>
      <p:bldP spid="17" grpId="10" animBg="1"/>
      <p:bldP spid="18" grpId="11"/>
      <p:bldP spid="19" grpId="12"/>
      <p:bldP spid="21" grpId="13"/>
      <p:bldP spid="22" grpId="14"/>
      <p:bldP spid="24" grpId="15"/>
      <p:bldP spid="25" grpId="16"/>
      <p:bldP spid="27" grpId="17"/>
      <p:bldP spid="28" grpId="18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4906434" y="1667491"/>
            <a:ext cx="6436755" cy="4073219"/>
            <a:chOff x="797422" y="1505446"/>
            <a:chExt cx="6436755" cy="4073219"/>
          </a:xfrm>
        </p:grpSpPr>
        <p:sp>
          <p:nvSpPr>
            <p:cNvPr id="5" name="矩形 21"/>
            <p:cNvSpPr/>
            <p:nvPr/>
          </p:nvSpPr>
          <p:spPr>
            <a:xfrm>
              <a:off x="1480285" y="1505446"/>
              <a:ext cx="5753892" cy="152631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spc="3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多喝水，这个细节要时时刻刻保持，备个水杯，重要性和好处就不多说了保持运动，加强身体锻炼，提高身体免疫力，还要有充足的睡眠一旦感染流感，就减少外出机会，尽量前往医院就医，早发现早治疗。</a:t>
              </a:r>
              <a:endParaRPr lang="en-US" altLang="zh-CN" sz="1600" spc="3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圆角矩形 5"/>
            <p:cNvSpPr/>
            <p:nvPr/>
          </p:nvSpPr>
          <p:spPr bwMode="auto">
            <a:xfrm>
              <a:off x="797422" y="1507824"/>
              <a:ext cx="641684" cy="641684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/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28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" name="矩形 21"/>
            <p:cNvSpPr/>
            <p:nvPr/>
          </p:nvSpPr>
          <p:spPr>
            <a:xfrm>
              <a:off x="1480285" y="4046514"/>
              <a:ext cx="5753892" cy="153215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spc="3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保持个人卫生，除了勤洗手，还要保持口腔和鼻腔的干净，减少密封环境的接触，尤其是去往医院时尽量戴个口罩保持个人卫生，保持口腔和鼻腔的干净，减少密封环境的接触，尤其是去往医院时尽量戴个口罩。</a:t>
              </a:r>
            </a:p>
          </p:txBody>
        </p:sp>
        <p:sp>
          <p:nvSpPr>
            <p:cNvPr id="9" name="圆角矩形 8"/>
            <p:cNvSpPr/>
            <p:nvPr/>
          </p:nvSpPr>
          <p:spPr bwMode="auto">
            <a:xfrm>
              <a:off x="797422" y="4070385"/>
              <a:ext cx="641684" cy="641684"/>
            </a:xfrm>
            <a:prstGeom prst="roundRect">
              <a:avLst/>
            </a:prstGeom>
            <a:solidFill>
              <a:schemeClr val="accent1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/>
            <a:lstStyle/>
            <a:p>
              <a:pPr algn="ctr"/>
              <a:r>
                <a:rPr lang="en-US" altLang="zh-CN" sz="280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sz="28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pic>
        <p:nvPicPr>
          <p:cNvPr id="13" name="图片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9707" y="964400"/>
            <a:ext cx="5399590" cy="5399590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16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如何预防流感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8"/>
          <p:cNvSpPr txBox="1"/>
          <p:nvPr/>
        </p:nvSpPr>
        <p:spPr>
          <a:xfrm>
            <a:off x="1319256" y="2414651"/>
            <a:ext cx="5370912" cy="20286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保持室内空气流通，流感流行高峰期避免去人群聚集场所。</a:t>
            </a:r>
            <a:endParaRPr lang="en-US" alt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冬季气候多变避免着凉感冒注意个人卫生，经常洗手，避免脏手接触口、眼、鼻。饮食应清淡又富含营养，可适当补充维生素及微量元素。</a:t>
            </a: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596096"/>
            <a:ext cx="5665808" cy="566580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</p:pic>
      <p:grpSp>
        <p:nvGrpSpPr>
          <p:cNvPr id="21" name="组合 20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22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如何预防流感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603813" y="1502807"/>
            <a:ext cx="10984374" cy="4163427"/>
            <a:chOff x="603813" y="1502807"/>
            <a:chExt cx="10984374" cy="4163427"/>
          </a:xfrm>
        </p:grpSpPr>
        <p:grpSp>
          <p:nvGrpSpPr>
            <p:cNvPr id="3" name="组合 2"/>
            <p:cNvGrpSpPr/>
            <p:nvPr/>
          </p:nvGrpSpPr>
          <p:grpSpPr>
            <a:xfrm>
              <a:off x="603813" y="1502807"/>
              <a:ext cx="10984374" cy="4163427"/>
              <a:chOff x="520861" y="1838473"/>
              <a:chExt cx="10984374" cy="4163427"/>
            </a:xfrm>
          </p:grpSpPr>
          <p:sp>
            <p:nvSpPr>
              <p:cNvPr id="5" name="Line 14"/>
              <p:cNvSpPr>
                <a:spLocks noChangeShapeType="1"/>
              </p:cNvSpPr>
              <p:nvPr/>
            </p:nvSpPr>
            <p:spPr bwMode="auto">
              <a:xfrm flipH="1">
                <a:off x="4003670" y="2124809"/>
                <a:ext cx="1343927" cy="0"/>
              </a:xfrm>
              <a:prstGeom prst="line">
                <a:avLst/>
              </a:prstGeom>
              <a:noFill/>
              <a:ln w="6350">
                <a:solidFill>
                  <a:schemeClr val="accent1"/>
                </a:solidFill>
                <a:rou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lnSpc>
                    <a:spcPct val="150000"/>
                  </a:lnSpc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Rectangle 15"/>
              <p:cNvSpPr>
                <a:spLocks noChangeArrowheads="1"/>
              </p:cNvSpPr>
              <p:nvPr/>
            </p:nvSpPr>
            <p:spPr bwMode="auto">
              <a:xfrm>
                <a:off x="1122744" y="2027455"/>
                <a:ext cx="2593093" cy="782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zh-CN" alt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在季节交替时，不要带小孩去拥挤的公共场所。</a:t>
                </a:r>
              </a:p>
            </p:txBody>
          </p:sp>
          <p:sp>
            <p:nvSpPr>
              <p:cNvPr id="7" name="Line 16"/>
              <p:cNvSpPr>
                <a:spLocks noChangeShapeType="1"/>
              </p:cNvSpPr>
              <p:nvPr/>
            </p:nvSpPr>
            <p:spPr bwMode="auto">
              <a:xfrm flipH="1">
                <a:off x="3104193" y="4095197"/>
                <a:ext cx="1343928" cy="0"/>
              </a:xfrm>
              <a:prstGeom prst="line">
                <a:avLst/>
              </a:prstGeom>
              <a:noFill/>
              <a:ln w="6350">
                <a:solidFill>
                  <a:schemeClr val="accent1"/>
                </a:solidFill>
                <a:rou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lnSpc>
                    <a:spcPct val="150000"/>
                  </a:lnSpc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" name="Rectangle 17"/>
              <p:cNvSpPr>
                <a:spLocks noChangeArrowheads="1"/>
              </p:cNvSpPr>
              <p:nvPr/>
            </p:nvSpPr>
            <p:spPr bwMode="auto">
              <a:xfrm>
                <a:off x="520861" y="3997844"/>
                <a:ext cx="2295497" cy="1197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lang="zh-CN" alt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合理搭配营养，均衡膳食，预防治疗营养不良及佝偻病。</a:t>
                </a:r>
              </a:p>
            </p:txBody>
          </p:sp>
          <p:sp>
            <p:nvSpPr>
              <p:cNvPr id="9" name="Line 18"/>
              <p:cNvSpPr>
                <a:spLocks noChangeShapeType="1"/>
              </p:cNvSpPr>
              <p:nvPr/>
            </p:nvSpPr>
            <p:spPr bwMode="auto">
              <a:xfrm>
                <a:off x="7519048" y="2969261"/>
                <a:ext cx="1367208" cy="0"/>
              </a:xfrm>
              <a:prstGeom prst="line">
                <a:avLst/>
              </a:prstGeom>
              <a:noFill/>
              <a:ln w="6350">
                <a:solidFill>
                  <a:schemeClr val="accent1"/>
                </a:solidFill>
                <a:rou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lnSpc>
                    <a:spcPct val="150000"/>
                  </a:lnSpc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" name="Rectangle 19"/>
              <p:cNvSpPr>
                <a:spLocks noChangeArrowheads="1"/>
              </p:cNvSpPr>
              <p:nvPr/>
            </p:nvSpPr>
            <p:spPr bwMode="auto">
              <a:xfrm>
                <a:off x="9157157" y="2871908"/>
                <a:ext cx="2348078" cy="782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在气候变化时注意增减衣服。</a:t>
                </a:r>
                <a:endParaRPr lang="en-US" altLang="zh-CN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Line 20"/>
              <p:cNvSpPr>
                <a:spLocks noChangeShapeType="1"/>
              </p:cNvSpPr>
              <p:nvPr/>
            </p:nvSpPr>
            <p:spPr bwMode="auto">
              <a:xfrm>
                <a:off x="6710575" y="4901554"/>
                <a:ext cx="1367208" cy="0"/>
              </a:xfrm>
              <a:prstGeom prst="line">
                <a:avLst/>
              </a:prstGeom>
              <a:noFill/>
              <a:ln w="6350">
                <a:solidFill>
                  <a:schemeClr val="accent1"/>
                </a:solidFill>
                <a:rou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just">
                  <a:lnSpc>
                    <a:spcPct val="150000"/>
                  </a:lnSpc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Rectangle 21"/>
              <p:cNvSpPr>
                <a:spLocks noChangeArrowheads="1"/>
              </p:cNvSpPr>
              <p:nvPr/>
            </p:nvSpPr>
            <p:spPr bwMode="auto">
              <a:xfrm>
                <a:off x="8348683" y="4804200"/>
                <a:ext cx="2508369" cy="11977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zh-CN" alt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增强机体抵抗力，防治病毒侵入是预防感冒的关键。</a:t>
                </a:r>
              </a:p>
            </p:txBody>
          </p:sp>
          <p:sp>
            <p:nvSpPr>
              <p:cNvPr id="16" name="Freeform 9"/>
              <p:cNvSpPr>
                <a:spLocks noEditPoints="1"/>
              </p:cNvSpPr>
              <p:nvPr/>
            </p:nvSpPr>
            <p:spPr bwMode="auto">
              <a:xfrm>
                <a:off x="4094463" y="1838473"/>
                <a:ext cx="3703738" cy="3703738"/>
              </a:xfrm>
              <a:prstGeom prst="quadArrowCallout">
                <a:avLst/>
              </a:prstGeom>
              <a:solidFill>
                <a:schemeClr val="accent1"/>
              </a:solidFill>
              <a:ln>
                <a:solidFill>
                  <a:srgbClr val="FCE78A"/>
                </a:solidFill>
              </a:ln>
            </p:spPr>
            <p:txBody>
              <a:bodyPr/>
              <a:lstStyle/>
              <a:p>
                <a:pPr algn="just">
                  <a:lnSpc>
                    <a:spcPct val="150000"/>
                  </a:lnSpc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57745" y="2418455"/>
              <a:ext cx="1733127" cy="1799977"/>
            </a:xfrm>
            <a:prstGeom prst="rect">
              <a:avLst/>
            </a:prstGeom>
          </p:spPr>
        </p:pic>
      </p:grpSp>
      <p:grpSp>
        <p:nvGrpSpPr>
          <p:cNvPr id="22" name="组合 21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23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如何预防流感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2870522" y="1180618"/>
            <a:ext cx="8527651" cy="4074288"/>
            <a:chOff x="309880" y="218440"/>
            <a:chExt cx="11572240" cy="6421120"/>
          </a:xfrm>
        </p:grpSpPr>
        <p:sp>
          <p:nvSpPr>
            <p:cNvPr id="6" name="矩形 5"/>
            <p:cNvSpPr/>
            <p:nvPr/>
          </p:nvSpPr>
          <p:spPr>
            <a:xfrm>
              <a:off x="309880" y="218440"/>
              <a:ext cx="11572240" cy="6421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464820" y="338237"/>
              <a:ext cx="11262360" cy="61815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EFA723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483980" y="2673751"/>
            <a:ext cx="4105154" cy="596510"/>
            <a:chOff x="1990846" y="1921397"/>
            <a:chExt cx="4105154" cy="596510"/>
          </a:xfrm>
        </p:grpSpPr>
        <p:sp>
          <p:nvSpPr>
            <p:cNvPr id="8" name="矩形: 圆角 7"/>
            <p:cNvSpPr/>
            <p:nvPr/>
          </p:nvSpPr>
          <p:spPr>
            <a:xfrm>
              <a:off x="1990846" y="1921397"/>
              <a:ext cx="578734" cy="57873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01</a:t>
              </a:r>
              <a:endParaRPr lang="zh-CN" altLang="en-US"/>
            </a:p>
          </p:txBody>
        </p:sp>
        <p:sp>
          <p:nvSpPr>
            <p:cNvPr id="9" name="PA-矩形 19"/>
            <p:cNvSpPr/>
            <p:nvPr>
              <p:custDataLst>
                <p:tags r:id="rId4"/>
              </p:custDataLst>
            </p:nvPr>
          </p:nvSpPr>
          <p:spPr>
            <a:xfrm>
              <a:off x="2579981" y="1921397"/>
              <a:ext cx="3516019" cy="59651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什么是流感</a:t>
              </a:r>
              <a:endParaRPr lang="zh-CN" altLang="zh-CN" sz="3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483980" y="3946966"/>
            <a:ext cx="4105154" cy="596510"/>
            <a:chOff x="1990846" y="1921397"/>
            <a:chExt cx="4105154" cy="596510"/>
          </a:xfrm>
        </p:grpSpPr>
        <p:sp>
          <p:nvSpPr>
            <p:cNvPr id="12" name="矩形: 圆角 11"/>
            <p:cNvSpPr/>
            <p:nvPr/>
          </p:nvSpPr>
          <p:spPr>
            <a:xfrm>
              <a:off x="1990846" y="1921397"/>
              <a:ext cx="578734" cy="57873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03</a:t>
              </a:r>
              <a:endParaRPr lang="zh-CN" altLang="en-US"/>
            </a:p>
          </p:txBody>
        </p:sp>
        <p:sp>
          <p:nvSpPr>
            <p:cNvPr id="13" name="PA-矩形 19"/>
            <p:cNvSpPr/>
            <p:nvPr>
              <p:custDataLst>
                <p:tags r:id="rId3"/>
              </p:custDataLst>
            </p:nvPr>
          </p:nvSpPr>
          <p:spPr>
            <a:xfrm>
              <a:off x="2579981" y="1921397"/>
              <a:ext cx="3516019" cy="59651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流感的传播途径</a:t>
              </a:r>
              <a:endParaRPr lang="zh-CN" altLang="zh-CN"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491360" y="2673751"/>
            <a:ext cx="4105154" cy="596510"/>
            <a:chOff x="1990846" y="1921397"/>
            <a:chExt cx="4105154" cy="596510"/>
          </a:xfrm>
        </p:grpSpPr>
        <p:sp>
          <p:nvSpPr>
            <p:cNvPr id="15" name="矩形: 圆角 14"/>
            <p:cNvSpPr/>
            <p:nvPr/>
          </p:nvSpPr>
          <p:spPr>
            <a:xfrm>
              <a:off x="1990846" y="1921397"/>
              <a:ext cx="578734" cy="57873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02</a:t>
              </a:r>
              <a:endParaRPr lang="zh-CN" altLang="en-US"/>
            </a:p>
          </p:txBody>
        </p:sp>
        <p:sp>
          <p:nvSpPr>
            <p:cNvPr id="16" name="PA-矩形 19"/>
            <p:cNvSpPr/>
            <p:nvPr>
              <p:custDataLst>
                <p:tags r:id="rId2"/>
              </p:custDataLst>
            </p:nvPr>
          </p:nvSpPr>
          <p:spPr>
            <a:xfrm>
              <a:off x="2579981" y="1921397"/>
              <a:ext cx="3516019" cy="59651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临床表现</a:t>
              </a:r>
              <a:endParaRPr lang="zh-CN" altLang="zh-CN"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491360" y="3946966"/>
            <a:ext cx="4105154" cy="596510"/>
            <a:chOff x="1990846" y="1921397"/>
            <a:chExt cx="4105154" cy="596510"/>
          </a:xfrm>
        </p:grpSpPr>
        <p:sp>
          <p:nvSpPr>
            <p:cNvPr id="18" name="矩形: 圆角 17"/>
            <p:cNvSpPr/>
            <p:nvPr/>
          </p:nvSpPr>
          <p:spPr>
            <a:xfrm>
              <a:off x="1990846" y="1921397"/>
              <a:ext cx="578734" cy="57873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/>
                <a:t>04</a:t>
              </a:r>
              <a:endParaRPr lang="zh-CN" altLang="en-US"/>
            </a:p>
          </p:txBody>
        </p:sp>
        <p:sp>
          <p:nvSpPr>
            <p:cNvPr id="19" name="PA-矩形 19"/>
            <p:cNvSpPr/>
            <p:nvPr>
              <p:custDataLst>
                <p:tags r:id="rId1"/>
              </p:custDataLst>
            </p:nvPr>
          </p:nvSpPr>
          <p:spPr>
            <a:xfrm>
              <a:off x="2579981" y="1921397"/>
              <a:ext cx="3516019" cy="59651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32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如何预防流感</a:t>
              </a:r>
              <a:endParaRPr lang="zh-CN" altLang="zh-CN" sz="3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6381577" y="1305365"/>
            <a:ext cx="1505540" cy="931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zh-CN" altLang="en-US" sz="4400" b="1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目 录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9195726" y="3609411"/>
            <a:ext cx="2995099" cy="3286595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57552" y="2931746"/>
            <a:ext cx="4563744" cy="4563744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32151"/>
            <a:ext cx="4155440" cy="26416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17853" y="-849676"/>
            <a:ext cx="3750843" cy="31724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65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0251" y="-968473"/>
            <a:ext cx="3750843" cy="3172424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2129742" y="-537258"/>
            <a:ext cx="7932516" cy="7932516"/>
            <a:chOff x="3058430" y="427875"/>
            <a:chExt cx="6111433" cy="6111433"/>
          </a:xfrm>
        </p:grpSpPr>
        <p:sp>
          <p:nvSpPr>
            <p:cNvPr id="2" name="椭圆 1"/>
            <p:cNvSpPr/>
            <p:nvPr/>
          </p:nvSpPr>
          <p:spPr>
            <a:xfrm>
              <a:off x="3058430" y="427875"/>
              <a:ext cx="6111433" cy="611143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3185259" y="554704"/>
              <a:ext cx="5857775" cy="585777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FA723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473875" y="1881429"/>
            <a:ext cx="3244249" cy="654752"/>
            <a:chOff x="3911050" y="1052982"/>
            <a:chExt cx="4369900" cy="881930"/>
          </a:xfrm>
          <a:solidFill>
            <a:schemeClr val="accent1"/>
          </a:solidFill>
        </p:grpSpPr>
        <p:sp>
          <p:nvSpPr>
            <p:cNvPr id="27" name="矩形: 圆角 26"/>
            <p:cNvSpPr/>
            <p:nvPr/>
          </p:nvSpPr>
          <p:spPr>
            <a:xfrm>
              <a:off x="3911050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第</a:t>
              </a:r>
            </a:p>
          </p:txBody>
        </p:sp>
        <p:sp>
          <p:nvSpPr>
            <p:cNvPr id="28" name="矩形: 圆角 27"/>
            <p:cNvSpPr/>
            <p:nvPr/>
          </p:nvSpPr>
          <p:spPr>
            <a:xfrm>
              <a:off x="5073707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一</a:t>
              </a:r>
            </a:p>
          </p:txBody>
        </p:sp>
        <p:sp>
          <p:nvSpPr>
            <p:cNvPr id="29" name="矩形: 圆角 28"/>
            <p:cNvSpPr/>
            <p:nvPr/>
          </p:nvSpPr>
          <p:spPr>
            <a:xfrm>
              <a:off x="6236364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部</a:t>
              </a:r>
            </a:p>
          </p:txBody>
        </p:sp>
        <p:sp>
          <p:nvSpPr>
            <p:cNvPr id="30" name="矩形: 圆角 29"/>
            <p:cNvSpPr/>
            <p:nvPr/>
          </p:nvSpPr>
          <p:spPr>
            <a:xfrm>
              <a:off x="7399020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分</a:t>
              </a: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3372347" y="2673751"/>
            <a:ext cx="5447305" cy="1226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</a:pPr>
            <a:r>
              <a:rPr lang="zh-CN" altLang="en-US" sz="72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什么是流感</a:t>
            </a:r>
            <a:endParaRPr lang="zh-CN" altLang="zh-CN" sz="7200" dirty="0">
              <a:solidFill>
                <a:schemeClr val="accent1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281524" y="3882106"/>
            <a:ext cx="5628950" cy="824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流行性感冒（简称流感），是冬春季节最常见的一种传染性疾病流感样症状主要表现为发热，伴畏寒、乏力、头痛、全身酸痛，常有咽痛、鼻塞、流涕等是由流感病毒引起的急性呼吸道感染。</a:t>
            </a: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211179" y="3329943"/>
            <a:ext cx="3970816" cy="3970816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32151"/>
            <a:ext cx="4155440" cy="26416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333771" y="2663569"/>
            <a:ext cx="3857053" cy="42324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1690127" y="2118167"/>
            <a:ext cx="2897748" cy="526698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zh-CN" altLang="en-US" sz="2400" b="1" spc="600" dirty="0">
                <a:solidFill>
                  <a:schemeClr val="bg1"/>
                </a:solidFill>
                <a:cs typeface="+mn-ea"/>
                <a:sym typeface="+mn-lt"/>
              </a:rPr>
              <a:t>感冒流感</a:t>
            </a:r>
          </a:p>
        </p:txBody>
      </p:sp>
      <p:sp>
        <p:nvSpPr>
          <p:cNvPr id="16" name="矩形 15"/>
          <p:cNvSpPr/>
          <p:nvPr/>
        </p:nvSpPr>
        <p:spPr>
          <a:xfrm>
            <a:off x="1690127" y="2838543"/>
            <a:ext cx="4724630" cy="1526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无寒颤，持续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1-2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天打喷嚏、鼻塞、流鼻涕咽喉痛或肌肉疼痛。</a:t>
            </a:r>
            <a:endParaRPr lang="en-US" altLang="zh-CN" sz="1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伴有寒颤，持续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3-5</a:t>
            </a:r>
            <a:r>
              <a: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天乏力、全身酸痛上呼吸道感染症状较轻</a:t>
            </a: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9776" y="830965"/>
            <a:ext cx="5196069" cy="5196069"/>
          </a:xfrm>
          <a:prstGeom prst="rect">
            <a:avLst/>
          </a:prstGeom>
        </p:spPr>
      </p:pic>
      <p:grpSp>
        <p:nvGrpSpPr>
          <p:cNvPr id="27" name="组合 26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25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什么是流感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4057095" y="692458"/>
            <a:ext cx="14470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46"/>
          <p:cNvSpPr txBox="1">
            <a:spLocks noChangeArrowheads="1"/>
          </p:cNvSpPr>
          <p:nvPr/>
        </p:nvSpPr>
        <p:spPr bwMode="auto">
          <a:xfrm>
            <a:off x="1664247" y="1641658"/>
            <a:ext cx="8863505" cy="1290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52197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52197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52197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52197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521970"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5219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5219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5219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52197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zh-CN" alt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流行性感冒（简称流感），是冬春季节最常见的一种传染性疾病流感样症状主要表现为发热，伴畏寒、乏力、头痛、全身酸痛，常有咽痛、鼻塞、流涕等是由流感病毒引起的急性呼吸道感染。</a:t>
            </a:r>
          </a:p>
        </p:txBody>
      </p:sp>
      <p:sp>
        <p:nvSpPr>
          <p:cNvPr id="3" name="椭圆 2"/>
          <p:cNvSpPr/>
          <p:nvPr/>
        </p:nvSpPr>
        <p:spPr>
          <a:xfrm>
            <a:off x="1921399" y="3514419"/>
            <a:ext cx="1620456" cy="16204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solidFill>
                  <a:schemeClr val="bg1"/>
                </a:solidFill>
                <a:cs typeface="+mn-ea"/>
                <a:sym typeface="+mn-lt"/>
              </a:rPr>
              <a:t>感冒</a:t>
            </a:r>
          </a:p>
        </p:txBody>
      </p:sp>
      <p:sp>
        <p:nvSpPr>
          <p:cNvPr id="4" name="椭圆 3"/>
          <p:cNvSpPr/>
          <p:nvPr/>
        </p:nvSpPr>
        <p:spPr>
          <a:xfrm>
            <a:off x="4163707" y="3514419"/>
            <a:ext cx="1620456" cy="16204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2800">
                <a:solidFill>
                  <a:schemeClr val="bg1"/>
                </a:solidFill>
                <a:cs typeface="+mn-ea"/>
                <a:sym typeface="+mn-lt"/>
              </a:rPr>
              <a:t>困乏</a:t>
            </a:r>
          </a:p>
        </p:txBody>
      </p:sp>
      <p:sp>
        <p:nvSpPr>
          <p:cNvPr id="5" name="椭圆 4"/>
          <p:cNvSpPr/>
          <p:nvPr/>
        </p:nvSpPr>
        <p:spPr>
          <a:xfrm>
            <a:off x="6406015" y="3514419"/>
            <a:ext cx="1620456" cy="16204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2800">
                <a:solidFill>
                  <a:schemeClr val="bg1"/>
                </a:solidFill>
                <a:cs typeface="+mn-ea"/>
                <a:sym typeface="+mn-lt"/>
              </a:rPr>
              <a:t>鼻涕</a:t>
            </a:r>
          </a:p>
        </p:txBody>
      </p:sp>
      <p:sp>
        <p:nvSpPr>
          <p:cNvPr id="6" name="椭圆 5"/>
          <p:cNvSpPr/>
          <p:nvPr/>
        </p:nvSpPr>
        <p:spPr>
          <a:xfrm>
            <a:off x="8648323" y="3514419"/>
            <a:ext cx="1620456" cy="162045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zh-CN" altLang="en-US" sz="2800">
                <a:solidFill>
                  <a:schemeClr val="bg1"/>
                </a:solidFill>
                <a:cs typeface="+mn-ea"/>
                <a:sym typeface="+mn-lt"/>
              </a:rPr>
              <a:t>疲惫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8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什么是流感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1076445" y="2019977"/>
            <a:ext cx="4548851" cy="3063048"/>
            <a:chOff x="1076445" y="2192903"/>
            <a:chExt cx="4548851" cy="3063048"/>
          </a:xfrm>
        </p:grpSpPr>
        <p:grpSp>
          <p:nvGrpSpPr>
            <p:cNvPr id="18" name="组合 17"/>
            <p:cNvGrpSpPr/>
            <p:nvPr/>
          </p:nvGrpSpPr>
          <p:grpSpPr>
            <a:xfrm>
              <a:off x="1076445" y="2192903"/>
              <a:ext cx="4548851" cy="3063048"/>
              <a:chOff x="1342663" y="1959287"/>
              <a:chExt cx="3669175" cy="3689159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1481559" y="2118167"/>
                <a:ext cx="3530279" cy="353027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50000"/>
                  </a:lnSpc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1342663" y="1959287"/>
                <a:ext cx="3530279" cy="35302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50000"/>
                  </a:lnSpc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6" name="矩形 5"/>
            <p:cNvSpPr/>
            <p:nvPr/>
          </p:nvSpPr>
          <p:spPr>
            <a:xfrm>
              <a:off x="1453334" y="2763611"/>
              <a:ext cx="3622876" cy="17055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流行性感冒是流感病毒引起的急性呼吸道感染流感：流感病毒感染所致,主要传染源为流感患者和隐性感染者,飞沫传播为主要传播途径。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566704" y="2019977"/>
            <a:ext cx="4548851" cy="3063048"/>
            <a:chOff x="1076445" y="2192903"/>
            <a:chExt cx="4548851" cy="3063048"/>
          </a:xfrm>
        </p:grpSpPr>
        <p:grpSp>
          <p:nvGrpSpPr>
            <p:cNvPr id="21" name="组合 20"/>
            <p:cNvGrpSpPr/>
            <p:nvPr/>
          </p:nvGrpSpPr>
          <p:grpSpPr>
            <a:xfrm>
              <a:off x="1076445" y="2192903"/>
              <a:ext cx="4548851" cy="3063048"/>
              <a:chOff x="1342663" y="1959287"/>
              <a:chExt cx="3669175" cy="3689159"/>
            </a:xfrm>
          </p:grpSpPr>
          <p:sp>
            <p:nvSpPr>
              <p:cNvPr id="23" name="矩形 22"/>
              <p:cNvSpPr/>
              <p:nvPr/>
            </p:nvSpPr>
            <p:spPr>
              <a:xfrm>
                <a:off x="1481559" y="2118167"/>
                <a:ext cx="3530279" cy="353027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50000"/>
                  </a:lnSpc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342663" y="1959287"/>
                <a:ext cx="3530279" cy="353027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>
                  <a:lnSpc>
                    <a:spcPct val="150000"/>
                  </a:lnSpc>
                </a:pPr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  <p:sp>
          <p:nvSpPr>
            <p:cNvPr id="22" name="矩形 21"/>
            <p:cNvSpPr/>
            <p:nvPr/>
          </p:nvSpPr>
          <p:spPr>
            <a:xfrm>
              <a:off x="1453334" y="2456163"/>
              <a:ext cx="3622876" cy="25365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人群对流感病毒普遍易感,感染后可产生一定免疫气感流行常突然发生,迅速延,流行情况与人群密集程度有甲型流感病毒经常发生变异,传染性大,传播迅速,极易发生大范围流行。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26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什么是流感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0251" y="-968473"/>
            <a:ext cx="3750843" cy="3172424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2129742" y="-537258"/>
            <a:ext cx="7932516" cy="7932516"/>
            <a:chOff x="3058430" y="427875"/>
            <a:chExt cx="6111433" cy="6111433"/>
          </a:xfrm>
        </p:grpSpPr>
        <p:sp>
          <p:nvSpPr>
            <p:cNvPr id="2" name="椭圆 1"/>
            <p:cNvSpPr/>
            <p:nvPr/>
          </p:nvSpPr>
          <p:spPr>
            <a:xfrm>
              <a:off x="3058430" y="427875"/>
              <a:ext cx="6111433" cy="611143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" name="椭圆 2"/>
            <p:cNvSpPr/>
            <p:nvPr/>
          </p:nvSpPr>
          <p:spPr>
            <a:xfrm>
              <a:off x="3185259" y="554704"/>
              <a:ext cx="5857775" cy="585777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EFA723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473875" y="1881429"/>
            <a:ext cx="3244249" cy="654752"/>
            <a:chOff x="3911050" y="1052982"/>
            <a:chExt cx="4369900" cy="881930"/>
          </a:xfrm>
          <a:solidFill>
            <a:schemeClr val="accent1"/>
          </a:solidFill>
        </p:grpSpPr>
        <p:sp>
          <p:nvSpPr>
            <p:cNvPr id="27" name="矩形: 圆角 26"/>
            <p:cNvSpPr/>
            <p:nvPr/>
          </p:nvSpPr>
          <p:spPr>
            <a:xfrm>
              <a:off x="3911050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第</a:t>
              </a:r>
            </a:p>
          </p:txBody>
        </p:sp>
        <p:sp>
          <p:nvSpPr>
            <p:cNvPr id="28" name="矩形: 圆角 27"/>
            <p:cNvSpPr/>
            <p:nvPr/>
          </p:nvSpPr>
          <p:spPr>
            <a:xfrm>
              <a:off x="5073707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二</a:t>
              </a:r>
            </a:p>
          </p:txBody>
        </p:sp>
        <p:sp>
          <p:nvSpPr>
            <p:cNvPr id="29" name="矩形: 圆角 28"/>
            <p:cNvSpPr/>
            <p:nvPr/>
          </p:nvSpPr>
          <p:spPr>
            <a:xfrm>
              <a:off x="6236364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部</a:t>
              </a:r>
            </a:p>
          </p:txBody>
        </p:sp>
        <p:sp>
          <p:nvSpPr>
            <p:cNvPr id="30" name="矩形: 圆角 29"/>
            <p:cNvSpPr/>
            <p:nvPr/>
          </p:nvSpPr>
          <p:spPr>
            <a:xfrm>
              <a:off x="7399020" y="1052982"/>
              <a:ext cx="881930" cy="881930"/>
            </a:xfrm>
            <a:prstGeom prst="roundRect">
              <a:avLst>
                <a:gd name="adj" fmla="val 50000"/>
              </a:avLst>
            </a:prstGeom>
            <a:grpFill/>
            <a:ln w="19050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/>
                <a:t>分</a:t>
              </a: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3372347" y="2673751"/>
            <a:ext cx="5447305" cy="12268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10000"/>
              </a:lnSpc>
            </a:pPr>
            <a:r>
              <a:rPr lang="zh-CN" altLang="en-US" sz="7200" dirty="0">
                <a:solidFill>
                  <a:schemeClr val="accent1"/>
                </a:solidFill>
                <a:latin typeface="庞门正道标题体" panose="02010600030101010101" pitchFamily="2" charset="-122"/>
                <a:ea typeface="庞门正道标题体" panose="02010600030101010101" pitchFamily="2" charset="-122"/>
                <a:cs typeface="+mn-ea"/>
                <a:sym typeface="+mn-lt"/>
              </a:rPr>
              <a:t>临床表现</a:t>
            </a:r>
            <a:endParaRPr lang="zh-CN" altLang="zh-CN" sz="7200" dirty="0">
              <a:solidFill>
                <a:schemeClr val="accent1"/>
              </a:solidFill>
              <a:latin typeface="庞门正道标题体" panose="02010600030101010101" pitchFamily="2" charset="-122"/>
              <a:ea typeface="庞门正道标题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3281524" y="3882106"/>
            <a:ext cx="5628950" cy="824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流行性感冒（简称流感），是冬春季节最常见的一种传染性疾病流感样症状主要表现为发热，伴畏寒、乏力、头痛、全身酸痛，常有咽痛、鼻塞、流涕等是由流感病毒引起的急性呼吸道感染。</a:t>
            </a: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-211179" y="3329943"/>
            <a:ext cx="3970816" cy="3970816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0" y="32151"/>
            <a:ext cx="4155440" cy="26416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333771" y="2663569"/>
            <a:ext cx="3857053" cy="42324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273950" y="2216299"/>
            <a:ext cx="4941655" cy="2726342"/>
            <a:chOff x="1239226" y="1782501"/>
            <a:chExt cx="4941655" cy="2726342"/>
          </a:xfrm>
        </p:grpSpPr>
        <p:sp>
          <p:nvSpPr>
            <p:cNvPr id="5" name="PA-矩形 7"/>
            <p:cNvSpPr/>
            <p:nvPr>
              <p:custDataLst>
                <p:tags r:id="rId1"/>
              </p:custDataLst>
            </p:nvPr>
          </p:nvSpPr>
          <p:spPr>
            <a:xfrm>
              <a:off x="1239226" y="2243864"/>
              <a:ext cx="4941655" cy="22649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常突然起病，畏寒高热，体温可达</a:t>
              </a: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39℃</a:t>
              </a: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～</a:t>
              </a: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40℃</a:t>
              </a: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，多伴头痛、全身肌肉关节酸痛、极度乏力、食欲减退等全身症状，常有咽喉痛、干咳，可有鼻塞、流涕、胸骨后不适等。颜面潮红，眼结膜外眦轻度充血。如无并发症呈自限性过程，多于发病</a:t>
              </a: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</a:t>
              </a: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～</a:t>
              </a: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</a:t>
              </a: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天后体温逐渐消退，全身症状好转，但咳嗽、体力恢复常需</a:t>
              </a: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</a:t>
              </a: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～</a:t>
              </a: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</a:t>
              </a: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周。</a:t>
              </a:r>
            </a:p>
          </p:txBody>
        </p:sp>
        <p:sp>
          <p:nvSpPr>
            <p:cNvPr id="10" name="流程图: 可选过程 9"/>
            <p:cNvSpPr/>
            <p:nvPr/>
          </p:nvSpPr>
          <p:spPr>
            <a:xfrm>
              <a:off x="1239226" y="1782501"/>
              <a:ext cx="2060222" cy="423322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单纯型流感</a:t>
              </a:r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3077" y="761988"/>
            <a:ext cx="6096012" cy="6096012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7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临床表现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961696" y="2343621"/>
            <a:ext cx="4941655" cy="2726342"/>
            <a:chOff x="1239226" y="1782501"/>
            <a:chExt cx="4941655" cy="2726342"/>
          </a:xfrm>
        </p:grpSpPr>
        <p:sp>
          <p:nvSpPr>
            <p:cNvPr id="5" name="PA-矩形 7"/>
            <p:cNvSpPr/>
            <p:nvPr>
              <p:custDataLst>
                <p:tags r:id="rId1"/>
              </p:custDataLst>
            </p:nvPr>
          </p:nvSpPr>
          <p:spPr>
            <a:xfrm>
              <a:off x="1239226" y="2243864"/>
              <a:ext cx="4941655" cy="22649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实质上就是并发了流感病毒性肺炎，多见于老年人、儿童、原有心肺疾患的人群。主要表现为高热持续不退，剧烈咳嗽、咳血痰或脓性痰、呼吸急促、发绀，肺部可闻及湿啰音。胸片提示两肺有散在的絮状阴影。痰培养无致病细菌生长，可分离出流感病毒。可因呼吸循环衰竭而死亡。</a:t>
              </a:r>
            </a:p>
          </p:txBody>
        </p:sp>
        <p:sp>
          <p:nvSpPr>
            <p:cNvPr id="10" name="流程图: 可选过程 9"/>
            <p:cNvSpPr/>
            <p:nvPr/>
          </p:nvSpPr>
          <p:spPr>
            <a:xfrm>
              <a:off x="1239226" y="1782501"/>
              <a:ext cx="2060222" cy="423322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CN" altLang="en-US" sz="2000" b="1" dirty="0">
                  <a:solidFill>
                    <a:schemeClr val="bg1"/>
                  </a:solidFill>
                  <a:cs typeface="+mn-ea"/>
                  <a:sym typeface="+mn-lt"/>
                </a:rPr>
                <a:t>肺炎型流感</a:t>
              </a:r>
            </a:p>
          </p:txBody>
        </p:sp>
      </p:grpSp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0131" y="1180619"/>
            <a:ext cx="4490887" cy="4664108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440656" y="380958"/>
            <a:ext cx="5911922" cy="679135"/>
            <a:chOff x="614423" y="380958"/>
            <a:chExt cx="5911922" cy="679135"/>
          </a:xfrm>
        </p:grpSpPr>
        <p:sp>
          <p:nvSpPr>
            <p:cNvPr id="8" name="iconfont-11069-5205529"/>
            <p:cNvSpPr/>
            <p:nvPr/>
          </p:nvSpPr>
          <p:spPr>
            <a:xfrm>
              <a:off x="614423" y="380958"/>
              <a:ext cx="464617" cy="609685"/>
            </a:xfrm>
            <a:custGeom>
              <a:avLst/>
              <a:gdLst>
                <a:gd name="T0" fmla="*/ 8967 w 10269"/>
                <a:gd name="T1" fmla="*/ 4491 h 13474"/>
                <a:gd name="T2" fmla="*/ 8332 w 10269"/>
                <a:gd name="T3" fmla="*/ 4491 h 13474"/>
                <a:gd name="T4" fmla="*/ 8332 w 10269"/>
                <a:gd name="T5" fmla="*/ 3206 h 13474"/>
                <a:gd name="T6" fmla="*/ 5126 w 10269"/>
                <a:gd name="T7" fmla="*/ 0 h 13474"/>
                <a:gd name="T8" fmla="*/ 1921 w 10269"/>
                <a:gd name="T9" fmla="*/ 3206 h 13474"/>
                <a:gd name="T10" fmla="*/ 1921 w 10269"/>
                <a:gd name="T11" fmla="*/ 4491 h 13474"/>
                <a:gd name="T12" fmla="*/ 1286 w 10269"/>
                <a:gd name="T13" fmla="*/ 4491 h 13474"/>
                <a:gd name="T14" fmla="*/ 0 w 10269"/>
                <a:gd name="T15" fmla="*/ 5777 h 13474"/>
                <a:gd name="T16" fmla="*/ 0 w 10269"/>
                <a:gd name="T17" fmla="*/ 12189 h 13474"/>
                <a:gd name="T18" fmla="*/ 1286 w 10269"/>
                <a:gd name="T19" fmla="*/ 13474 h 13474"/>
                <a:gd name="T20" fmla="*/ 8983 w 10269"/>
                <a:gd name="T21" fmla="*/ 13474 h 13474"/>
                <a:gd name="T22" fmla="*/ 10269 w 10269"/>
                <a:gd name="T23" fmla="*/ 12189 h 13474"/>
                <a:gd name="T24" fmla="*/ 10269 w 10269"/>
                <a:gd name="T25" fmla="*/ 5761 h 13474"/>
                <a:gd name="T26" fmla="*/ 8967 w 10269"/>
                <a:gd name="T27" fmla="*/ 4491 h 13474"/>
                <a:gd name="T28" fmla="*/ 6872 w 10269"/>
                <a:gd name="T29" fmla="*/ 9173 h 13474"/>
                <a:gd name="T30" fmla="*/ 6634 w 10269"/>
                <a:gd name="T31" fmla="*/ 9427 h 13474"/>
                <a:gd name="T32" fmla="*/ 5730 w 10269"/>
                <a:gd name="T33" fmla="*/ 9427 h 13474"/>
                <a:gd name="T34" fmla="*/ 5730 w 10269"/>
                <a:gd name="T35" fmla="*/ 10332 h 13474"/>
                <a:gd name="T36" fmla="*/ 5460 w 10269"/>
                <a:gd name="T37" fmla="*/ 10570 h 13474"/>
                <a:gd name="T38" fmla="*/ 4746 w 10269"/>
                <a:gd name="T39" fmla="*/ 10570 h 13474"/>
                <a:gd name="T40" fmla="*/ 4508 w 10269"/>
                <a:gd name="T41" fmla="*/ 10332 h 13474"/>
                <a:gd name="T42" fmla="*/ 4508 w 10269"/>
                <a:gd name="T43" fmla="*/ 9427 h 13474"/>
                <a:gd name="T44" fmla="*/ 3587 w 10269"/>
                <a:gd name="T45" fmla="*/ 9427 h 13474"/>
                <a:gd name="T46" fmla="*/ 3365 w 10269"/>
                <a:gd name="T47" fmla="*/ 9173 h 13474"/>
                <a:gd name="T48" fmla="*/ 3365 w 10269"/>
                <a:gd name="T49" fmla="*/ 8475 h 13474"/>
                <a:gd name="T50" fmla="*/ 3587 w 10269"/>
                <a:gd name="T51" fmla="*/ 8221 h 13474"/>
                <a:gd name="T52" fmla="*/ 4508 w 10269"/>
                <a:gd name="T53" fmla="*/ 8221 h 13474"/>
                <a:gd name="T54" fmla="*/ 4508 w 10269"/>
                <a:gd name="T55" fmla="*/ 7316 h 13474"/>
                <a:gd name="T56" fmla="*/ 4746 w 10269"/>
                <a:gd name="T57" fmla="*/ 7078 h 13474"/>
                <a:gd name="T58" fmla="*/ 5460 w 10269"/>
                <a:gd name="T59" fmla="*/ 7078 h 13474"/>
                <a:gd name="T60" fmla="*/ 5730 w 10269"/>
                <a:gd name="T61" fmla="*/ 7316 h 13474"/>
                <a:gd name="T62" fmla="*/ 5730 w 10269"/>
                <a:gd name="T63" fmla="*/ 8221 h 13474"/>
                <a:gd name="T64" fmla="*/ 6634 w 10269"/>
                <a:gd name="T65" fmla="*/ 8221 h 13474"/>
                <a:gd name="T66" fmla="*/ 6872 w 10269"/>
                <a:gd name="T67" fmla="*/ 8475 h 13474"/>
                <a:gd name="T68" fmla="*/ 6872 w 10269"/>
                <a:gd name="T69" fmla="*/ 9173 h 13474"/>
                <a:gd name="T70" fmla="*/ 7110 w 10269"/>
                <a:gd name="T71" fmla="*/ 4491 h 13474"/>
                <a:gd name="T72" fmla="*/ 3127 w 10269"/>
                <a:gd name="T73" fmla="*/ 4491 h 13474"/>
                <a:gd name="T74" fmla="*/ 3127 w 10269"/>
                <a:gd name="T75" fmla="*/ 3206 h 13474"/>
                <a:gd name="T76" fmla="*/ 5111 w 10269"/>
                <a:gd name="T77" fmla="*/ 603 h 13474"/>
                <a:gd name="T78" fmla="*/ 7094 w 10269"/>
                <a:gd name="T79" fmla="*/ 3206 h 13474"/>
                <a:gd name="T80" fmla="*/ 7110 w 10269"/>
                <a:gd name="T81" fmla="*/ 4491 h 13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269" h="13474">
                  <a:moveTo>
                    <a:pt x="8967" y="4491"/>
                  </a:moveTo>
                  <a:lnTo>
                    <a:pt x="8332" y="4491"/>
                  </a:lnTo>
                  <a:lnTo>
                    <a:pt x="8332" y="3206"/>
                  </a:lnTo>
                  <a:cubicBezTo>
                    <a:pt x="8332" y="1428"/>
                    <a:pt x="6888" y="0"/>
                    <a:pt x="5126" y="0"/>
                  </a:cubicBezTo>
                  <a:cubicBezTo>
                    <a:pt x="3365" y="0"/>
                    <a:pt x="1921" y="1444"/>
                    <a:pt x="1921" y="3206"/>
                  </a:cubicBezTo>
                  <a:lnTo>
                    <a:pt x="1921" y="4491"/>
                  </a:lnTo>
                  <a:lnTo>
                    <a:pt x="1286" y="4491"/>
                  </a:lnTo>
                  <a:cubicBezTo>
                    <a:pt x="587" y="4491"/>
                    <a:pt x="0" y="5063"/>
                    <a:pt x="0" y="5777"/>
                  </a:cubicBezTo>
                  <a:lnTo>
                    <a:pt x="0" y="12189"/>
                  </a:lnTo>
                  <a:cubicBezTo>
                    <a:pt x="0" y="12887"/>
                    <a:pt x="572" y="13474"/>
                    <a:pt x="1286" y="13474"/>
                  </a:cubicBezTo>
                  <a:lnTo>
                    <a:pt x="8983" y="13474"/>
                  </a:lnTo>
                  <a:cubicBezTo>
                    <a:pt x="9681" y="13474"/>
                    <a:pt x="10269" y="12903"/>
                    <a:pt x="10269" y="12189"/>
                  </a:cubicBezTo>
                  <a:lnTo>
                    <a:pt x="10269" y="5761"/>
                  </a:lnTo>
                  <a:cubicBezTo>
                    <a:pt x="10253" y="5063"/>
                    <a:pt x="9681" y="4491"/>
                    <a:pt x="8967" y="4491"/>
                  </a:cubicBezTo>
                  <a:close/>
                  <a:moveTo>
                    <a:pt x="6872" y="9173"/>
                  </a:moveTo>
                  <a:cubicBezTo>
                    <a:pt x="6872" y="9316"/>
                    <a:pt x="6761" y="9427"/>
                    <a:pt x="6634" y="9427"/>
                  </a:cubicBezTo>
                  <a:lnTo>
                    <a:pt x="5730" y="9427"/>
                  </a:lnTo>
                  <a:lnTo>
                    <a:pt x="5730" y="10332"/>
                  </a:lnTo>
                  <a:cubicBezTo>
                    <a:pt x="5730" y="10459"/>
                    <a:pt x="5603" y="10570"/>
                    <a:pt x="5460" y="10570"/>
                  </a:cubicBezTo>
                  <a:lnTo>
                    <a:pt x="4746" y="10570"/>
                  </a:lnTo>
                  <a:cubicBezTo>
                    <a:pt x="4603" y="10570"/>
                    <a:pt x="4508" y="10459"/>
                    <a:pt x="4508" y="10332"/>
                  </a:cubicBezTo>
                  <a:lnTo>
                    <a:pt x="4508" y="9427"/>
                  </a:lnTo>
                  <a:lnTo>
                    <a:pt x="3587" y="9427"/>
                  </a:lnTo>
                  <a:cubicBezTo>
                    <a:pt x="3460" y="9427"/>
                    <a:pt x="3365" y="9316"/>
                    <a:pt x="3365" y="9173"/>
                  </a:cubicBezTo>
                  <a:lnTo>
                    <a:pt x="3365" y="8475"/>
                  </a:lnTo>
                  <a:cubicBezTo>
                    <a:pt x="3365" y="8332"/>
                    <a:pt x="3460" y="8221"/>
                    <a:pt x="3587" y="8221"/>
                  </a:cubicBezTo>
                  <a:lnTo>
                    <a:pt x="4508" y="8221"/>
                  </a:lnTo>
                  <a:lnTo>
                    <a:pt x="4508" y="7316"/>
                  </a:lnTo>
                  <a:cubicBezTo>
                    <a:pt x="4508" y="7189"/>
                    <a:pt x="4603" y="7078"/>
                    <a:pt x="4746" y="7078"/>
                  </a:cubicBezTo>
                  <a:lnTo>
                    <a:pt x="5460" y="7078"/>
                  </a:lnTo>
                  <a:cubicBezTo>
                    <a:pt x="5603" y="7078"/>
                    <a:pt x="5730" y="7189"/>
                    <a:pt x="5730" y="7316"/>
                  </a:cubicBezTo>
                  <a:lnTo>
                    <a:pt x="5730" y="8221"/>
                  </a:lnTo>
                  <a:lnTo>
                    <a:pt x="6634" y="8221"/>
                  </a:lnTo>
                  <a:cubicBezTo>
                    <a:pt x="6761" y="8221"/>
                    <a:pt x="6872" y="8332"/>
                    <a:pt x="6872" y="8475"/>
                  </a:cubicBezTo>
                  <a:lnTo>
                    <a:pt x="6872" y="9173"/>
                  </a:lnTo>
                  <a:close/>
                  <a:moveTo>
                    <a:pt x="7110" y="4491"/>
                  </a:moveTo>
                  <a:lnTo>
                    <a:pt x="3127" y="4491"/>
                  </a:lnTo>
                  <a:lnTo>
                    <a:pt x="3127" y="3206"/>
                  </a:lnTo>
                  <a:cubicBezTo>
                    <a:pt x="3127" y="2111"/>
                    <a:pt x="3285" y="603"/>
                    <a:pt x="5111" y="603"/>
                  </a:cubicBezTo>
                  <a:cubicBezTo>
                    <a:pt x="6856" y="603"/>
                    <a:pt x="7094" y="2111"/>
                    <a:pt x="7094" y="3206"/>
                  </a:cubicBezTo>
                  <a:lnTo>
                    <a:pt x="7110" y="449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079040" y="526549"/>
              <a:ext cx="5447305" cy="5335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zh-CN" altLang="en-US" sz="2800" b="1">
                  <a:solidFill>
                    <a:schemeClr val="accent1"/>
                  </a:solidFill>
                  <a:latin typeface="+mn-ea"/>
                  <a:cs typeface="+mn-ea"/>
                  <a:sym typeface="+mn-lt"/>
                </a:rPr>
                <a:t>临床表现</a:t>
              </a:r>
              <a:endParaRPr lang="zh-CN" altLang="zh-CN" sz="2800" b="1">
                <a:solidFill>
                  <a:schemeClr val="accent1"/>
                </a:solidFill>
                <a:latin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Unix 3.10 unknown"/>
  <p:tag name="AS_RELEASE_DATE" val="2020.11.30"/>
  <p:tag name="AS_TITLE" val="Aspose.Slides for Java"/>
  <p:tag name="AS_VERSION" val="20.11"/>
  <p:tag name="COMMONDATA" val="eyJoZGlkIjoiMGViMWRiMmMyYjQxOWVjNDI3OGI1ODQ4ZmViYjE5YT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09233147"/>
  <p:tag name="MH_LIBRARY" val="GRAPHIC"/>
  <p:tag name="MH_ORDER" val="文本框 1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09233147"/>
  <p:tag name="MH_LIBRARY" val="GRAPHIC"/>
  <p:tag name="MH_ORDER" val="文本框 1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09233147"/>
  <p:tag name="MH_LIBRARY" val="GRAPHIC"/>
  <p:tag name="MH_ORDER" val="文本框 1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09233147"/>
  <p:tag name="MH_LIBRARY" val="GRAPHIC"/>
  <p:tag name="MH_ORDER" val="文本框 1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84872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9"/>
</p:tagLst>
</file>

<file path=ppt/theme/theme1.xml><?xml version="1.0" encoding="utf-8"?>
<a:theme xmlns:a="http://schemas.openxmlformats.org/drawingml/2006/main" name="第一PPT模板网-WWW.1PPT.COM">
  <a:themeElements>
    <a:clrScheme name="自定义 146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FA723"/>
      </a:accent1>
      <a:accent2>
        <a:srgbClr val="EFA72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ybb4pe2v">
      <a:majorFont>
        <a:latin typeface="思源黑体"/>
        <a:ea typeface="思源黑体"/>
        <a:cs typeface="Arial"/>
      </a:majorFont>
      <a:minorFont>
        <a:latin typeface="思源黑体"/>
        <a:ea typeface="思源黑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1309</Words>
  <Application>Microsoft Office PowerPoint</Application>
  <PresentationFormat>宽屏</PresentationFormat>
  <Paragraphs>112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31" baseType="lpstr">
      <vt:lpstr>Meiryo</vt:lpstr>
      <vt:lpstr>庞门正道标题体</vt:lpstr>
      <vt:lpstr>思源黑体</vt:lpstr>
      <vt:lpstr>宋体</vt:lpstr>
      <vt:lpstr>微软雅黑</vt:lpstr>
      <vt:lpstr>Arial</vt:lpstr>
      <vt:lpstr>Calibri</vt:lpstr>
      <vt:lpstr>Calibri Light</vt:lpstr>
      <vt:lpstr>Wingdings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2022-09-27T22:22:54Z</cp:lastPrinted>
  <dcterms:created xsi:type="dcterms:W3CDTF">2022-09-27T22:22:54Z</dcterms:created>
  <dcterms:modified xsi:type="dcterms:W3CDTF">2023-03-17T07:24:01Z</dcterms:modified>
</cp:coreProperties>
</file>