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56" r:id="rId2"/>
  </p:sldMasterIdLst>
  <p:notesMasterIdLst>
    <p:notesMasterId r:id="rId25"/>
  </p:notesMasterIdLst>
  <p:handoutMasterIdLst>
    <p:handoutMasterId r:id="rId26"/>
  </p:handoutMasterIdLst>
  <p:sldIdLst>
    <p:sldId id="565" r:id="rId3"/>
    <p:sldId id="566" r:id="rId4"/>
    <p:sldId id="567" r:id="rId5"/>
    <p:sldId id="527" r:id="rId6"/>
    <p:sldId id="528" r:id="rId7"/>
    <p:sldId id="529" r:id="rId8"/>
    <p:sldId id="530" r:id="rId9"/>
    <p:sldId id="531" r:id="rId10"/>
    <p:sldId id="532" r:id="rId11"/>
    <p:sldId id="533" r:id="rId12"/>
    <p:sldId id="534" r:id="rId13"/>
    <p:sldId id="568" r:id="rId14"/>
    <p:sldId id="536" r:id="rId15"/>
    <p:sldId id="537" r:id="rId16"/>
    <p:sldId id="538" r:id="rId17"/>
    <p:sldId id="569" r:id="rId18"/>
    <p:sldId id="540" r:id="rId19"/>
    <p:sldId id="541" r:id="rId20"/>
    <p:sldId id="542" r:id="rId21"/>
    <p:sldId id="543" r:id="rId22"/>
    <p:sldId id="606" r:id="rId23"/>
    <p:sldId id="607" r:id="rId24"/>
  </p:sldIdLst>
  <p:sldSz cx="9144000" cy="5143500" type="screen16x9"/>
  <p:notesSz cx="6858000" cy="9144000"/>
  <p:custDataLst>
    <p:tags r:id="rId2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700" autoAdjust="0"/>
  </p:normalViewPr>
  <p:slideViewPr>
    <p:cSldViewPr>
      <p:cViewPr varScale="1">
        <p:scale>
          <a:sx n="141" d="100"/>
          <a:sy n="141" d="100"/>
        </p:scale>
        <p:origin x="750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2023/3/7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098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DD754-F49E-4351-AAFE-19D83F43501C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F6036-E835-44CB-A25A-34C755DFD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388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A12E8-A159-40E7-81F1-C32807A61CAD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64906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A12E8-A159-40E7-81F1-C32807A61CAD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93699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A12E8-A159-40E7-81F1-C32807A61CAD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1580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A12E8-A159-40E7-81F1-C32807A61CAD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76873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A12E8-A159-40E7-81F1-C32807A61CAD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29105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A12E8-A159-40E7-81F1-C32807A61CAD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61918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A12E8-A159-40E7-81F1-C32807A61CAD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4756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02449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A12E8-A159-40E7-81F1-C32807A61CAD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9400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A12E8-A159-40E7-81F1-C32807A61CAD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1838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A12E8-A159-40E7-81F1-C32807A61CAD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2759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A12E8-A159-40E7-81F1-C32807A61CAD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38179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A12E8-A159-40E7-81F1-C32807A61CAD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0201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A12E8-A159-40E7-81F1-C32807A61CAD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1032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A12E8-A159-40E7-81F1-C32807A61CAD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4664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A12E8-A159-40E7-81F1-C32807A61CAD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5788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596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0214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23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032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673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1087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259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088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444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457199" y="498637"/>
            <a:ext cx="2492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mtClean="0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全国文明城市知多少？</a:t>
            </a:r>
          </a:p>
        </p:txBody>
      </p:sp>
      <p:sp>
        <p:nvSpPr>
          <p:cNvPr id="19" name="椭圆 18"/>
          <p:cNvSpPr/>
          <p:nvPr userDrawn="1"/>
        </p:nvSpPr>
        <p:spPr>
          <a:xfrm>
            <a:off x="188258" y="504915"/>
            <a:ext cx="322729" cy="322729"/>
          </a:xfrm>
          <a:prstGeom prst="ellipse">
            <a:avLst/>
          </a:prstGeom>
          <a:solidFill>
            <a:srgbClr val="0992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457199" y="498637"/>
            <a:ext cx="2492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mtClean="0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不文明的行为有哪些？</a:t>
            </a:r>
          </a:p>
        </p:txBody>
      </p:sp>
      <p:sp>
        <p:nvSpPr>
          <p:cNvPr id="19" name="椭圆 18"/>
          <p:cNvSpPr/>
          <p:nvPr userDrawn="1"/>
        </p:nvSpPr>
        <p:spPr>
          <a:xfrm>
            <a:off x="188258" y="504915"/>
            <a:ext cx="322729" cy="322729"/>
          </a:xfrm>
          <a:prstGeom prst="ellipse">
            <a:avLst/>
          </a:prstGeom>
          <a:solidFill>
            <a:srgbClr val="0992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457199" y="498637"/>
            <a:ext cx="2492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mtClean="0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我们的家园该怎么办？</a:t>
            </a:r>
          </a:p>
        </p:txBody>
      </p:sp>
      <p:sp>
        <p:nvSpPr>
          <p:cNvPr id="19" name="椭圆 18"/>
          <p:cNvSpPr/>
          <p:nvPr userDrawn="1"/>
        </p:nvSpPr>
        <p:spPr>
          <a:xfrm>
            <a:off x="188258" y="504915"/>
            <a:ext cx="322729" cy="322729"/>
          </a:xfrm>
          <a:prstGeom prst="ellipse">
            <a:avLst/>
          </a:prstGeom>
          <a:solidFill>
            <a:srgbClr val="0992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图片占位符 7"/>
          <p:cNvSpPr>
            <a:spLocks noGrp="1"/>
          </p:cNvSpPr>
          <p:nvPr>
            <p:ph type="pic" sz="quarter" idx="10"/>
          </p:nvPr>
        </p:nvSpPr>
        <p:spPr>
          <a:xfrm>
            <a:off x="379129" y="942975"/>
            <a:ext cx="5891213" cy="31718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B1B6A-AEF1-4ACD-BD61-958570690F55}" type="datetimeFigureOut">
              <a:rPr lang="zh-CN" altLang="en-US" smtClean="0"/>
              <a:t>2023/3/7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B991-6BD3-42F2-8A94-1903E942543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356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792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B1B6A-AEF1-4ACD-BD61-958570690F55}" type="datetimeFigureOut">
              <a:rPr lang="zh-CN" altLang="en-US" smtClean="0"/>
              <a:t>2023/3/7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CB991-6BD3-42F2-8A94-1903E942543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806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" y="0"/>
            <a:ext cx="9141291" cy="51435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 bwMode="auto">
          <a:xfrm>
            <a:off x="0" y="2495330"/>
            <a:ext cx="9144000" cy="46037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2400" spc="1400" dirty="0">
                <a:latin typeface="+mn-ea"/>
                <a:sym typeface="微软雅黑" panose="020B0503020204020204" pitchFamily="34" charset="-122"/>
              </a:rPr>
              <a:t>高二年级主题班会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0" y="1276350"/>
            <a:ext cx="914400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 smtClean="0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创建文明城市你我</a:t>
            </a:r>
            <a:r>
              <a:rPr lang="zh-CN" altLang="en-US" sz="4400" b="1" dirty="0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一起努力</a:t>
            </a:r>
            <a:endParaRPr lang="zh-CN" altLang="en-US" sz="4400" b="1" dirty="0" smtClean="0">
              <a:solidFill>
                <a:srgbClr val="099243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690543" y="1581150"/>
            <a:ext cx="44910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1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创建文明城市对市民的满意度有什么要求</a:t>
            </a:r>
            <a:r>
              <a:rPr lang="en-US" altLang="zh-CN" b="1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?</a:t>
            </a:r>
          </a:p>
        </p:txBody>
      </p:sp>
      <p:grpSp>
        <p:nvGrpSpPr>
          <p:cNvPr id="20" name="组合 19"/>
          <p:cNvGrpSpPr/>
          <p:nvPr/>
        </p:nvGrpSpPr>
        <p:grpSpPr>
          <a:xfrm>
            <a:off x="5181600" y="1581150"/>
            <a:ext cx="1447800" cy="1447800"/>
            <a:chOff x="811237" y="2113837"/>
            <a:chExt cx="1447800" cy="1447800"/>
          </a:xfrm>
        </p:grpSpPr>
        <p:sp>
          <p:nvSpPr>
            <p:cNvPr id="22" name="矩形 21"/>
            <p:cNvSpPr/>
            <p:nvPr/>
          </p:nvSpPr>
          <p:spPr>
            <a:xfrm>
              <a:off x="977118" y="2376072"/>
              <a:ext cx="1116038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20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市民对本市的道德模范的知晓率≥</a:t>
              </a:r>
              <a:r>
                <a:rPr lang="en-US" altLang="zh-CN" sz="120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80</a:t>
              </a:r>
              <a:r>
                <a:rPr lang="en-US" altLang="zh-CN" sz="1200" smtClean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%</a:t>
              </a:r>
              <a:endParaRPr lang="zh-CN" altLang="en-US" sz="120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811237" y="2113837"/>
              <a:ext cx="1447800" cy="1447800"/>
            </a:xfrm>
            <a:prstGeom prst="ellipse">
              <a:avLst/>
            </a:prstGeom>
            <a:noFill/>
            <a:ln>
              <a:solidFill>
                <a:srgbClr val="09924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6781800" y="1581150"/>
            <a:ext cx="1447800" cy="1447800"/>
            <a:chOff x="811237" y="2113837"/>
            <a:chExt cx="1447800" cy="1447800"/>
          </a:xfrm>
        </p:grpSpPr>
        <p:sp>
          <p:nvSpPr>
            <p:cNvPr id="25" name="矩形 24"/>
            <p:cNvSpPr/>
            <p:nvPr/>
          </p:nvSpPr>
          <p:spPr>
            <a:xfrm>
              <a:off x="977118" y="2376072"/>
              <a:ext cx="1116038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20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市民对本地网吧行业形象的满意率≥</a:t>
              </a:r>
              <a:r>
                <a:rPr lang="en-US" altLang="zh-CN" sz="120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70</a:t>
              </a:r>
              <a:r>
                <a:rPr lang="en-US" altLang="zh-CN" sz="1200" smtClean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%</a:t>
              </a:r>
              <a:endParaRPr lang="zh-CN" altLang="en-US" sz="120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811237" y="2113837"/>
              <a:ext cx="1447800" cy="1447800"/>
            </a:xfrm>
            <a:prstGeom prst="ellipse">
              <a:avLst/>
            </a:prstGeom>
            <a:noFill/>
            <a:ln>
              <a:solidFill>
                <a:srgbClr val="09924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5181600" y="3105150"/>
            <a:ext cx="1447800" cy="1447800"/>
            <a:chOff x="811237" y="2113837"/>
            <a:chExt cx="1447800" cy="1447800"/>
          </a:xfrm>
        </p:grpSpPr>
        <p:sp>
          <p:nvSpPr>
            <p:cNvPr id="28" name="矩形 27"/>
            <p:cNvSpPr/>
            <p:nvPr/>
          </p:nvSpPr>
          <p:spPr>
            <a:xfrm>
              <a:off x="977118" y="2342437"/>
              <a:ext cx="1116038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20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市民对公交站点布局与交通便捷的满意率≥</a:t>
              </a:r>
              <a:r>
                <a:rPr lang="en-US" altLang="zh-CN" sz="120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60</a:t>
              </a:r>
              <a:r>
                <a:rPr lang="en-US" altLang="zh-CN" sz="1200" smtClean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%</a:t>
              </a:r>
              <a:endParaRPr lang="zh-CN" altLang="en-US" sz="120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9" name="椭圆 28"/>
            <p:cNvSpPr/>
            <p:nvPr/>
          </p:nvSpPr>
          <p:spPr>
            <a:xfrm>
              <a:off x="811237" y="2113837"/>
              <a:ext cx="1447800" cy="1447800"/>
            </a:xfrm>
            <a:prstGeom prst="ellipse">
              <a:avLst/>
            </a:prstGeom>
            <a:noFill/>
            <a:ln>
              <a:solidFill>
                <a:srgbClr val="09924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6781800" y="3105150"/>
            <a:ext cx="1447800" cy="1447800"/>
            <a:chOff x="811237" y="2113837"/>
            <a:chExt cx="1447800" cy="1447800"/>
          </a:xfrm>
        </p:grpSpPr>
        <p:sp>
          <p:nvSpPr>
            <p:cNvPr id="31" name="矩形 30"/>
            <p:cNvSpPr/>
            <p:nvPr/>
          </p:nvSpPr>
          <p:spPr>
            <a:xfrm>
              <a:off x="977118" y="2514571"/>
              <a:ext cx="111603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20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群众安全感</a:t>
              </a:r>
              <a:r>
                <a:rPr lang="en-US" altLang="zh-CN" sz="120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&gt;85</a:t>
              </a:r>
              <a:r>
                <a:rPr lang="en-US" altLang="zh-CN" sz="1200" smtClean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%</a:t>
              </a:r>
              <a:endParaRPr lang="zh-CN" altLang="en-US" sz="120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32" name="椭圆 31"/>
            <p:cNvSpPr/>
            <p:nvPr/>
          </p:nvSpPr>
          <p:spPr>
            <a:xfrm>
              <a:off x="811237" y="2113837"/>
              <a:ext cx="1447800" cy="1447800"/>
            </a:xfrm>
            <a:prstGeom prst="ellipse">
              <a:avLst/>
            </a:prstGeom>
            <a:noFill/>
            <a:ln>
              <a:solidFill>
                <a:srgbClr val="09924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3" name="矩形 32"/>
          <p:cNvSpPr/>
          <p:nvPr/>
        </p:nvSpPr>
        <p:spPr>
          <a:xfrm>
            <a:off x="737915" y="2190750"/>
            <a:ext cx="4138885" cy="307777"/>
          </a:xfrm>
          <a:prstGeom prst="rect">
            <a:avLst/>
          </a:prstGeom>
          <a:noFill/>
          <a:ln>
            <a:solidFill>
              <a:srgbClr val="099243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科教、文体、法律、卫生进社区活动覆盖率</a:t>
            </a:r>
            <a:r>
              <a:rPr lang="en-US" altLang="zh-CN" sz="1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&gt;80</a:t>
            </a:r>
            <a:r>
              <a:rPr lang="en-US" altLang="zh-CN" sz="140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%</a:t>
            </a:r>
            <a:endParaRPr lang="zh-CN" altLang="en-US" sz="140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737915" y="2876550"/>
            <a:ext cx="4138885" cy="307777"/>
          </a:xfrm>
          <a:prstGeom prst="rect">
            <a:avLst/>
          </a:prstGeom>
          <a:noFill/>
          <a:ln>
            <a:solidFill>
              <a:srgbClr val="099243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家庭美德的知晓率≥</a:t>
            </a:r>
            <a:r>
              <a:rPr lang="en-US" altLang="zh-CN" sz="1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80%</a:t>
            </a: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；</a:t>
            </a:r>
          </a:p>
        </p:txBody>
      </p:sp>
      <p:sp>
        <p:nvSpPr>
          <p:cNvPr id="49" name="矩形 48"/>
          <p:cNvSpPr/>
          <p:nvPr/>
        </p:nvSpPr>
        <p:spPr>
          <a:xfrm>
            <a:off x="737915" y="3714750"/>
            <a:ext cx="4138885" cy="307777"/>
          </a:xfrm>
          <a:prstGeom prst="rect">
            <a:avLst/>
          </a:prstGeom>
          <a:noFill/>
          <a:ln>
            <a:solidFill>
              <a:srgbClr val="099243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市民对创建工作的支持率</a:t>
            </a:r>
            <a:r>
              <a:rPr lang="en-US" altLang="zh-CN" sz="1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&gt;80%</a:t>
            </a: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3" grpId="0" animBg="1"/>
      <p:bldP spid="48" grpId="0" animBg="1"/>
      <p:bldP spid="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808228" y="2038350"/>
            <a:ext cx="2239772" cy="2351761"/>
            <a:chOff x="808228" y="2038350"/>
            <a:chExt cx="2239772" cy="2351761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08228" y="2038350"/>
              <a:ext cx="2239772" cy="2351761"/>
            </a:xfrm>
            <a:prstGeom prst="rect">
              <a:avLst/>
            </a:prstGeom>
          </p:spPr>
        </p:pic>
        <p:sp>
          <p:nvSpPr>
            <p:cNvPr id="8" name="矩形 7"/>
            <p:cNvSpPr/>
            <p:nvPr/>
          </p:nvSpPr>
          <p:spPr>
            <a:xfrm>
              <a:off x="978063" y="2389822"/>
              <a:ext cx="1778033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公交车上为老、弱、</a:t>
              </a:r>
              <a:r>
                <a:rPr lang="zh-CN" altLang="en-US" sz="1200" smtClean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病残</a:t>
              </a: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、孕及怀抱婴儿者主动让座</a:t>
              </a:r>
              <a:r>
                <a:rPr lang="zh-CN" altLang="en-US" sz="1200" smtClean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；</a:t>
              </a: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友善对待外来人员，耐心热情回答陌生人的</a:t>
              </a:r>
              <a:r>
                <a:rPr lang="zh-CN" altLang="en-US" sz="1200" smtClean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问讯</a:t>
              </a:r>
              <a:endParaRPr lang="en-US" altLang="zh-CN" sz="1200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690543" y="1428750"/>
            <a:ext cx="44910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1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建立公共场所人际互助关系有哪些要求</a:t>
            </a:r>
            <a:r>
              <a:rPr lang="en-US" altLang="zh-CN" b="1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?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3429000" y="2001320"/>
            <a:ext cx="2239772" cy="2351761"/>
            <a:chOff x="808228" y="2038350"/>
            <a:chExt cx="2239772" cy="2351761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08228" y="2038350"/>
              <a:ext cx="2239772" cy="2351761"/>
            </a:xfrm>
            <a:prstGeom prst="rect">
              <a:avLst/>
            </a:prstGeom>
          </p:spPr>
        </p:pic>
        <p:sp>
          <p:nvSpPr>
            <p:cNvPr id="18" name="矩形 17"/>
            <p:cNvSpPr/>
            <p:nvPr/>
          </p:nvSpPr>
          <p:spPr>
            <a:xfrm>
              <a:off x="1113028" y="2389822"/>
              <a:ext cx="1658965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公共场所主动帮助</a:t>
              </a:r>
              <a:r>
                <a:rPr lang="zh-CN" altLang="en-US" sz="1200" smtClean="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老残</a:t>
              </a:r>
              <a:r>
                <a:rPr lang="zh-CN" altLang="en-US" sz="1200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、弱或其他需要帮助的人。</a:t>
              </a:r>
            </a:p>
          </p:txBody>
        </p:sp>
      </p:grpSp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0" y="2109798"/>
            <a:ext cx="2036057" cy="20358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" y="0"/>
            <a:ext cx="9141291" cy="51435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691162" y="361315"/>
            <a:ext cx="102870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smtClean="0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02</a:t>
            </a:r>
          </a:p>
        </p:txBody>
      </p:sp>
      <p:sp>
        <p:nvSpPr>
          <p:cNvPr id="32" name="矩形 31"/>
          <p:cNvSpPr/>
          <p:nvPr/>
        </p:nvSpPr>
        <p:spPr>
          <a:xfrm>
            <a:off x="1915200" y="1283335"/>
            <a:ext cx="5262880" cy="7067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4000" b="1" dirty="0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不文明的行为有哪些？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1783736" y="1991360"/>
            <a:ext cx="5092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creating the courseware for the theme class meeting of civilized city creating theme class meeting of civilized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2" grpId="0"/>
      <p:bldP spid="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1292071" y="1708785"/>
            <a:ext cx="1724180" cy="276999"/>
          </a:xfrm>
          <a:prstGeom prst="rect">
            <a:avLst/>
          </a:prstGeom>
          <a:solidFill>
            <a:srgbClr val="099243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1.</a:t>
            </a:r>
            <a:r>
              <a:rPr lang="zh-CN" altLang="en-US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自觉排队</a:t>
            </a:r>
          </a:p>
        </p:txBody>
      </p:sp>
      <p:sp>
        <p:nvSpPr>
          <p:cNvPr id="31" name="矩形 30"/>
          <p:cNvSpPr/>
          <p:nvPr/>
        </p:nvSpPr>
        <p:spPr>
          <a:xfrm>
            <a:off x="1292071" y="2275166"/>
            <a:ext cx="1724180" cy="276999"/>
          </a:xfrm>
          <a:prstGeom prst="rect">
            <a:avLst/>
          </a:prstGeom>
          <a:solidFill>
            <a:srgbClr val="099243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</a:t>
            </a:r>
            <a:r>
              <a:rPr lang="zh-CN" altLang="en-US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在禁烟区吸烟</a:t>
            </a:r>
          </a:p>
        </p:txBody>
      </p:sp>
      <p:sp>
        <p:nvSpPr>
          <p:cNvPr id="32" name="矩形 31"/>
          <p:cNvSpPr/>
          <p:nvPr/>
        </p:nvSpPr>
        <p:spPr>
          <a:xfrm>
            <a:off x="1292071" y="2841547"/>
            <a:ext cx="1724180" cy="276999"/>
          </a:xfrm>
          <a:prstGeom prst="rect">
            <a:avLst/>
          </a:prstGeom>
          <a:solidFill>
            <a:srgbClr val="099243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3.</a:t>
            </a:r>
            <a:r>
              <a:rPr lang="zh-CN" altLang="en-US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说脏话粗话</a:t>
            </a:r>
          </a:p>
        </p:txBody>
      </p:sp>
      <p:sp>
        <p:nvSpPr>
          <p:cNvPr id="33" name="矩形 32"/>
          <p:cNvSpPr/>
          <p:nvPr/>
        </p:nvSpPr>
        <p:spPr>
          <a:xfrm>
            <a:off x="1292071" y="3407928"/>
            <a:ext cx="1724180" cy="276999"/>
          </a:xfrm>
          <a:prstGeom prst="rect">
            <a:avLst/>
          </a:prstGeom>
          <a:solidFill>
            <a:srgbClr val="099243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4.</a:t>
            </a:r>
            <a:r>
              <a:rPr lang="zh-CN" altLang="en-US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践踏花草破坏绿化</a:t>
            </a:r>
          </a:p>
        </p:txBody>
      </p:sp>
      <p:sp>
        <p:nvSpPr>
          <p:cNvPr id="35" name="矩形 34"/>
          <p:cNvSpPr/>
          <p:nvPr/>
        </p:nvSpPr>
        <p:spPr>
          <a:xfrm>
            <a:off x="1292071" y="3974308"/>
            <a:ext cx="1724180" cy="276999"/>
          </a:xfrm>
          <a:prstGeom prst="rect">
            <a:avLst/>
          </a:prstGeom>
          <a:solidFill>
            <a:srgbClr val="099243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5.</a:t>
            </a:r>
            <a:r>
              <a:rPr lang="zh-CN" altLang="en-US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侵占或故意损坏公物</a:t>
            </a:r>
          </a:p>
        </p:txBody>
      </p:sp>
      <p:sp>
        <p:nvSpPr>
          <p:cNvPr id="36" name="矩形 35"/>
          <p:cNvSpPr/>
          <p:nvPr/>
        </p:nvSpPr>
        <p:spPr>
          <a:xfrm>
            <a:off x="4117340" y="1708785"/>
            <a:ext cx="4038600" cy="276999"/>
          </a:xfrm>
          <a:prstGeom prst="rect">
            <a:avLst/>
          </a:prstGeom>
          <a:solidFill>
            <a:srgbClr val="099243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6.</a:t>
            </a:r>
            <a:r>
              <a:rPr lang="zh-CN" altLang="en-US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随处吐口香糖弄脏环境</a:t>
            </a:r>
          </a:p>
        </p:txBody>
      </p:sp>
      <p:sp>
        <p:nvSpPr>
          <p:cNvPr id="37" name="矩形 36"/>
          <p:cNvSpPr/>
          <p:nvPr/>
        </p:nvSpPr>
        <p:spPr>
          <a:xfrm>
            <a:off x="4117340" y="2275166"/>
            <a:ext cx="4038600" cy="276999"/>
          </a:xfrm>
          <a:prstGeom prst="rect">
            <a:avLst/>
          </a:prstGeom>
          <a:solidFill>
            <a:srgbClr val="099243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</a:t>
            </a:r>
            <a:r>
              <a:rPr lang="zh-CN" altLang="en-US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乱扔垃圾、乱扔烟头、随地吐痰</a:t>
            </a:r>
          </a:p>
        </p:txBody>
      </p:sp>
      <p:sp>
        <p:nvSpPr>
          <p:cNvPr id="39" name="矩形 38"/>
          <p:cNvSpPr/>
          <p:nvPr/>
        </p:nvSpPr>
        <p:spPr>
          <a:xfrm>
            <a:off x="4117340" y="2841547"/>
            <a:ext cx="4038600" cy="276999"/>
          </a:xfrm>
          <a:prstGeom prst="rect">
            <a:avLst/>
          </a:prstGeom>
          <a:solidFill>
            <a:srgbClr val="099243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8.</a:t>
            </a:r>
            <a:r>
              <a:rPr lang="zh-CN" altLang="en-US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乘搭扶手电梯不靠右站立影响他人快步通行</a:t>
            </a:r>
          </a:p>
        </p:txBody>
      </p:sp>
      <p:sp>
        <p:nvSpPr>
          <p:cNvPr id="40" name="矩形 39"/>
          <p:cNvSpPr/>
          <p:nvPr/>
        </p:nvSpPr>
        <p:spPr>
          <a:xfrm>
            <a:off x="4117340" y="3407928"/>
            <a:ext cx="4038600" cy="276999"/>
          </a:xfrm>
          <a:prstGeom prst="rect">
            <a:avLst/>
          </a:prstGeom>
          <a:solidFill>
            <a:srgbClr val="099243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9.</a:t>
            </a:r>
            <a:r>
              <a:rPr lang="zh-CN" altLang="en-US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乘搭公共汽车（升降电梯）争先恐后不按习惯先下后上</a:t>
            </a:r>
          </a:p>
        </p:txBody>
      </p:sp>
      <p:sp>
        <p:nvSpPr>
          <p:cNvPr id="42" name="矩形 41"/>
          <p:cNvSpPr/>
          <p:nvPr/>
        </p:nvSpPr>
        <p:spPr>
          <a:xfrm>
            <a:off x="4117340" y="3974308"/>
            <a:ext cx="4038600" cy="276999"/>
          </a:xfrm>
          <a:prstGeom prst="rect">
            <a:avLst/>
          </a:prstGeom>
          <a:solidFill>
            <a:srgbClr val="099243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10.</a:t>
            </a:r>
            <a:r>
              <a:rPr lang="zh-CN" altLang="en-US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在影剧院边看演出边饮食影响他人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  <p:bldP spid="32" grpId="0" animBg="1"/>
      <p:bldP spid="33" grpId="0" animBg="1"/>
      <p:bldP spid="35" grpId="0" animBg="1"/>
      <p:bldP spid="36" grpId="0" animBg="1"/>
      <p:bldP spid="37" grpId="0" animBg="1"/>
      <p:bldP spid="39" grpId="0" animBg="1"/>
      <p:bldP spid="40" grpId="0" animBg="1"/>
      <p:bldP spid="4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38"/>
          <p:cNvSpPr/>
          <p:nvPr/>
        </p:nvSpPr>
        <p:spPr>
          <a:xfrm>
            <a:off x="821104" y="1828621"/>
            <a:ext cx="2379295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会场、影剧院或图书馆等安静场所大声讲电话或手机铃声扰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人在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公众场所穿睡衣、赤膊或穿着不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雅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3200399" y="1570846"/>
            <a:ext cx="5105401" cy="2524904"/>
            <a:chOff x="685800" y="1504950"/>
            <a:chExt cx="5105401" cy="2524904"/>
          </a:xfrm>
        </p:grpSpPr>
        <p:grpSp>
          <p:nvGrpSpPr>
            <p:cNvPr id="24" name="组合 23"/>
            <p:cNvGrpSpPr/>
            <p:nvPr/>
          </p:nvGrpSpPr>
          <p:grpSpPr>
            <a:xfrm>
              <a:off x="685800" y="1504950"/>
              <a:ext cx="1219200" cy="1219200"/>
              <a:chOff x="811237" y="2113837"/>
              <a:chExt cx="1219200" cy="1219200"/>
            </a:xfrm>
          </p:grpSpPr>
          <p:sp>
            <p:nvSpPr>
              <p:cNvPr id="25" name="矩形 24"/>
              <p:cNvSpPr/>
              <p:nvPr/>
            </p:nvSpPr>
            <p:spPr>
              <a:xfrm>
                <a:off x="977118" y="2376072"/>
                <a:ext cx="900919" cy="646331"/>
              </a:xfrm>
              <a:prstGeom prst="rect">
                <a:avLst/>
              </a:prstGeom>
              <a:ln>
                <a:solidFill>
                  <a:srgbClr val="099243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200">
                    <a:solidFill>
                      <a:schemeClr val="bg2">
                        <a:lumMod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高声喧哗影响他人</a:t>
                </a:r>
              </a:p>
            </p:txBody>
          </p:sp>
          <p:sp>
            <p:nvSpPr>
              <p:cNvPr id="26" name="椭圆 25"/>
              <p:cNvSpPr/>
              <p:nvPr/>
            </p:nvSpPr>
            <p:spPr>
              <a:xfrm>
                <a:off x="811237" y="2113837"/>
                <a:ext cx="1219200" cy="1219200"/>
              </a:xfrm>
              <a:prstGeom prst="ellipse">
                <a:avLst/>
              </a:prstGeom>
              <a:noFill/>
              <a:ln>
                <a:solidFill>
                  <a:srgbClr val="09924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7" name="组合 26"/>
            <p:cNvGrpSpPr/>
            <p:nvPr/>
          </p:nvGrpSpPr>
          <p:grpSpPr>
            <a:xfrm>
              <a:off x="685800" y="2800350"/>
              <a:ext cx="1219200" cy="1219200"/>
              <a:chOff x="811237" y="2113837"/>
              <a:chExt cx="1219200" cy="1219200"/>
            </a:xfrm>
          </p:grpSpPr>
          <p:sp>
            <p:nvSpPr>
              <p:cNvPr id="28" name="矩形 27"/>
              <p:cNvSpPr/>
              <p:nvPr/>
            </p:nvSpPr>
            <p:spPr>
              <a:xfrm>
                <a:off x="977119" y="2376072"/>
                <a:ext cx="857254" cy="613694"/>
              </a:xfrm>
              <a:prstGeom prst="rect">
                <a:avLst/>
              </a:prstGeom>
              <a:ln>
                <a:solidFill>
                  <a:srgbClr val="099243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200">
                    <a:solidFill>
                      <a:schemeClr val="bg2">
                        <a:lumMod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随处</a:t>
                </a:r>
                <a:r>
                  <a:rPr lang="zh-CN" altLang="en-US" sz="1200" smtClean="0">
                    <a:solidFill>
                      <a:schemeClr val="bg2">
                        <a:lumMod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张贴涂鸦</a:t>
                </a:r>
                <a:endParaRPr lang="zh-CN" altLang="en-US" sz="120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29" name="椭圆 28"/>
              <p:cNvSpPr/>
              <p:nvPr/>
            </p:nvSpPr>
            <p:spPr>
              <a:xfrm>
                <a:off x="811237" y="2113837"/>
                <a:ext cx="1219200" cy="1219200"/>
              </a:xfrm>
              <a:prstGeom prst="ellipse">
                <a:avLst/>
              </a:prstGeom>
              <a:noFill/>
              <a:ln>
                <a:solidFill>
                  <a:srgbClr val="09924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35" name="组合 34"/>
            <p:cNvGrpSpPr/>
            <p:nvPr/>
          </p:nvGrpSpPr>
          <p:grpSpPr>
            <a:xfrm>
              <a:off x="1981200" y="1504950"/>
              <a:ext cx="1219200" cy="1219200"/>
              <a:chOff x="811237" y="2113837"/>
              <a:chExt cx="1219200" cy="1219200"/>
            </a:xfrm>
          </p:grpSpPr>
          <p:sp>
            <p:nvSpPr>
              <p:cNvPr id="36" name="矩形 35"/>
              <p:cNvSpPr/>
              <p:nvPr/>
            </p:nvSpPr>
            <p:spPr>
              <a:xfrm>
                <a:off x="977118" y="2376072"/>
                <a:ext cx="900919" cy="613694"/>
              </a:xfrm>
              <a:prstGeom prst="rect">
                <a:avLst/>
              </a:prstGeom>
              <a:ln>
                <a:solidFill>
                  <a:srgbClr val="099243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200" smtClean="0">
                    <a:solidFill>
                      <a:schemeClr val="bg2">
                        <a:lumMod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高空</a:t>
                </a:r>
                <a:endParaRPr lang="en-US" altLang="zh-CN" sz="1200" smtClean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zh-CN" altLang="en-US" sz="1200" smtClean="0">
                    <a:solidFill>
                      <a:schemeClr val="bg2">
                        <a:lumMod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掷</a:t>
                </a:r>
                <a:r>
                  <a:rPr lang="zh-CN" altLang="en-US" sz="1200">
                    <a:solidFill>
                      <a:schemeClr val="bg2">
                        <a:lumMod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物</a:t>
                </a:r>
              </a:p>
            </p:txBody>
          </p:sp>
          <p:sp>
            <p:nvSpPr>
              <p:cNvPr id="37" name="椭圆 36"/>
              <p:cNvSpPr/>
              <p:nvPr/>
            </p:nvSpPr>
            <p:spPr>
              <a:xfrm>
                <a:off x="811237" y="2113837"/>
                <a:ext cx="1219200" cy="1219200"/>
              </a:xfrm>
              <a:prstGeom prst="ellipse">
                <a:avLst/>
              </a:prstGeom>
              <a:noFill/>
              <a:ln>
                <a:solidFill>
                  <a:srgbClr val="09924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38" name="组合 37"/>
            <p:cNvGrpSpPr/>
            <p:nvPr/>
          </p:nvGrpSpPr>
          <p:grpSpPr>
            <a:xfrm>
              <a:off x="1981200" y="2800350"/>
              <a:ext cx="1219200" cy="1219200"/>
              <a:chOff x="811237" y="2113837"/>
              <a:chExt cx="1219200" cy="1219200"/>
            </a:xfrm>
          </p:grpSpPr>
          <p:sp>
            <p:nvSpPr>
              <p:cNvPr id="46" name="矩形 45"/>
              <p:cNvSpPr/>
              <p:nvPr/>
            </p:nvSpPr>
            <p:spPr>
              <a:xfrm>
                <a:off x="912266" y="2418637"/>
                <a:ext cx="1053318" cy="646331"/>
              </a:xfrm>
              <a:prstGeom prst="rect">
                <a:avLst/>
              </a:prstGeom>
              <a:ln>
                <a:solidFill>
                  <a:srgbClr val="099243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200">
                    <a:solidFill>
                      <a:schemeClr val="bg2">
                        <a:lumMod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拒绝给</a:t>
                </a:r>
                <a:r>
                  <a:rPr lang="zh-CN" altLang="en-US" sz="1200" smtClean="0">
                    <a:solidFill>
                      <a:schemeClr val="bg2">
                        <a:lumMod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老幼孕妇</a:t>
                </a:r>
                <a:r>
                  <a:rPr lang="zh-CN" altLang="en-US" sz="1200">
                    <a:solidFill>
                      <a:schemeClr val="bg2">
                        <a:lumMod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让座</a:t>
                </a:r>
              </a:p>
            </p:txBody>
          </p:sp>
          <p:sp>
            <p:nvSpPr>
              <p:cNvPr id="50" name="椭圆 49"/>
              <p:cNvSpPr/>
              <p:nvPr/>
            </p:nvSpPr>
            <p:spPr>
              <a:xfrm>
                <a:off x="811237" y="2113837"/>
                <a:ext cx="1219200" cy="1219200"/>
              </a:xfrm>
              <a:prstGeom prst="ellipse">
                <a:avLst/>
              </a:prstGeom>
              <a:noFill/>
              <a:ln>
                <a:solidFill>
                  <a:srgbClr val="09924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1" name="组合 50"/>
            <p:cNvGrpSpPr/>
            <p:nvPr/>
          </p:nvGrpSpPr>
          <p:grpSpPr>
            <a:xfrm>
              <a:off x="3276600" y="1515254"/>
              <a:ext cx="1219200" cy="1219200"/>
              <a:chOff x="811237" y="2113837"/>
              <a:chExt cx="1219200" cy="1219200"/>
            </a:xfrm>
          </p:grpSpPr>
          <p:sp>
            <p:nvSpPr>
              <p:cNvPr id="52" name="矩形 51"/>
              <p:cNvSpPr/>
              <p:nvPr/>
            </p:nvSpPr>
            <p:spPr>
              <a:xfrm>
                <a:off x="977118" y="2376072"/>
                <a:ext cx="900919" cy="613694"/>
              </a:xfrm>
              <a:prstGeom prst="rect">
                <a:avLst/>
              </a:prstGeom>
              <a:ln>
                <a:solidFill>
                  <a:srgbClr val="099243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200">
                    <a:solidFill>
                      <a:schemeClr val="bg2">
                        <a:lumMod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制造噪音深夜扰民</a:t>
                </a:r>
              </a:p>
            </p:txBody>
          </p:sp>
          <p:sp>
            <p:nvSpPr>
              <p:cNvPr id="57" name="椭圆 56"/>
              <p:cNvSpPr/>
              <p:nvPr/>
            </p:nvSpPr>
            <p:spPr>
              <a:xfrm>
                <a:off x="811237" y="2113837"/>
                <a:ext cx="1219200" cy="1219200"/>
              </a:xfrm>
              <a:prstGeom prst="ellipse">
                <a:avLst/>
              </a:prstGeom>
              <a:noFill/>
              <a:ln>
                <a:solidFill>
                  <a:srgbClr val="09924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8" name="组合 57"/>
            <p:cNvGrpSpPr/>
            <p:nvPr/>
          </p:nvGrpSpPr>
          <p:grpSpPr>
            <a:xfrm>
              <a:off x="3276600" y="2810654"/>
              <a:ext cx="1219200" cy="1219200"/>
              <a:chOff x="811237" y="2113837"/>
              <a:chExt cx="1219200" cy="1219200"/>
            </a:xfrm>
          </p:grpSpPr>
          <p:sp>
            <p:nvSpPr>
              <p:cNvPr id="59" name="矩形 58"/>
              <p:cNvSpPr/>
              <p:nvPr/>
            </p:nvSpPr>
            <p:spPr>
              <a:xfrm>
                <a:off x="942764" y="2325314"/>
                <a:ext cx="956146" cy="923330"/>
              </a:xfrm>
              <a:prstGeom prst="rect">
                <a:avLst/>
              </a:prstGeom>
              <a:ln>
                <a:solidFill>
                  <a:srgbClr val="099243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200">
                    <a:solidFill>
                      <a:schemeClr val="bg2">
                        <a:lumMod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宠物扰人或任由宠物随处大小便</a:t>
                </a:r>
              </a:p>
            </p:txBody>
          </p:sp>
          <p:sp>
            <p:nvSpPr>
              <p:cNvPr id="60" name="椭圆 59"/>
              <p:cNvSpPr/>
              <p:nvPr/>
            </p:nvSpPr>
            <p:spPr>
              <a:xfrm>
                <a:off x="811237" y="2113837"/>
                <a:ext cx="1219200" cy="1219200"/>
              </a:xfrm>
              <a:prstGeom prst="ellipse">
                <a:avLst/>
              </a:prstGeom>
              <a:noFill/>
              <a:ln>
                <a:solidFill>
                  <a:srgbClr val="09924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61" name="组合 60"/>
            <p:cNvGrpSpPr/>
            <p:nvPr/>
          </p:nvGrpSpPr>
          <p:grpSpPr>
            <a:xfrm>
              <a:off x="4572000" y="1504950"/>
              <a:ext cx="1219201" cy="1219200"/>
              <a:chOff x="811237" y="2113837"/>
              <a:chExt cx="1219201" cy="1219200"/>
            </a:xfrm>
          </p:grpSpPr>
          <p:sp>
            <p:nvSpPr>
              <p:cNvPr id="62" name="矩形 61"/>
              <p:cNvSpPr/>
              <p:nvPr/>
            </p:nvSpPr>
            <p:spPr>
              <a:xfrm>
                <a:off x="824718" y="2376072"/>
                <a:ext cx="1205720" cy="646331"/>
              </a:xfrm>
              <a:prstGeom prst="rect">
                <a:avLst/>
              </a:prstGeom>
              <a:ln>
                <a:solidFill>
                  <a:srgbClr val="099243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200">
                    <a:solidFill>
                      <a:schemeClr val="bg2">
                        <a:lumMod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随处晾晒衣物影响市容</a:t>
                </a:r>
              </a:p>
            </p:txBody>
          </p:sp>
          <p:sp>
            <p:nvSpPr>
              <p:cNvPr id="63" name="椭圆 62"/>
              <p:cNvSpPr/>
              <p:nvPr/>
            </p:nvSpPr>
            <p:spPr>
              <a:xfrm>
                <a:off x="811237" y="2113837"/>
                <a:ext cx="1219200" cy="1219200"/>
              </a:xfrm>
              <a:prstGeom prst="ellipse">
                <a:avLst/>
              </a:prstGeom>
              <a:noFill/>
              <a:ln>
                <a:solidFill>
                  <a:srgbClr val="09924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64" name="组合 63"/>
            <p:cNvGrpSpPr/>
            <p:nvPr/>
          </p:nvGrpSpPr>
          <p:grpSpPr>
            <a:xfrm>
              <a:off x="4572000" y="2800350"/>
              <a:ext cx="1219200" cy="1219200"/>
              <a:chOff x="811237" y="2113837"/>
              <a:chExt cx="1219200" cy="1219200"/>
            </a:xfrm>
          </p:grpSpPr>
          <p:sp>
            <p:nvSpPr>
              <p:cNvPr id="65" name="矩形 64"/>
              <p:cNvSpPr/>
              <p:nvPr/>
            </p:nvSpPr>
            <p:spPr>
              <a:xfrm>
                <a:off x="942764" y="2325314"/>
                <a:ext cx="956146" cy="613694"/>
              </a:xfrm>
              <a:prstGeom prst="rect">
                <a:avLst/>
              </a:prstGeom>
              <a:ln>
                <a:solidFill>
                  <a:srgbClr val="099243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200">
                    <a:solidFill>
                      <a:schemeClr val="bg2">
                        <a:lumMod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对服务人员态度恶劣</a:t>
                </a:r>
              </a:p>
            </p:txBody>
          </p:sp>
          <p:sp>
            <p:nvSpPr>
              <p:cNvPr id="66" name="椭圆 65"/>
              <p:cNvSpPr/>
              <p:nvPr/>
            </p:nvSpPr>
            <p:spPr>
              <a:xfrm>
                <a:off x="811237" y="2113837"/>
                <a:ext cx="1219200" cy="1219200"/>
              </a:xfrm>
              <a:prstGeom prst="ellipse">
                <a:avLst/>
              </a:prstGeom>
              <a:noFill/>
              <a:ln>
                <a:solidFill>
                  <a:srgbClr val="09924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67" name="矩形 66"/>
          <p:cNvSpPr/>
          <p:nvPr/>
        </p:nvSpPr>
        <p:spPr>
          <a:xfrm>
            <a:off x="842942" y="1504950"/>
            <a:ext cx="14430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不文明行为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6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838198" y="1613164"/>
            <a:ext cx="5105401" cy="2524904"/>
            <a:chOff x="685800" y="1504950"/>
            <a:chExt cx="5105401" cy="2524904"/>
          </a:xfrm>
        </p:grpSpPr>
        <p:grpSp>
          <p:nvGrpSpPr>
            <p:cNvPr id="39" name="组合 38"/>
            <p:cNvGrpSpPr/>
            <p:nvPr/>
          </p:nvGrpSpPr>
          <p:grpSpPr>
            <a:xfrm>
              <a:off x="685800" y="1504950"/>
              <a:ext cx="1219200" cy="1219200"/>
              <a:chOff x="811237" y="2113837"/>
              <a:chExt cx="1219200" cy="1219200"/>
            </a:xfrm>
          </p:grpSpPr>
          <p:sp>
            <p:nvSpPr>
              <p:cNvPr id="63" name="矩形 62"/>
              <p:cNvSpPr/>
              <p:nvPr/>
            </p:nvSpPr>
            <p:spPr>
              <a:xfrm>
                <a:off x="900918" y="2376072"/>
                <a:ext cx="1053320" cy="646331"/>
              </a:xfrm>
              <a:prstGeom prst="rect">
                <a:avLst/>
              </a:prstGeom>
              <a:ln>
                <a:solidFill>
                  <a:srgbClr val="099243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200" dirty="0">
                    <a:solidFill>
                      <a:schemeClr val="bg2">
                        <a:lumMod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侵占公共用地乱摆摊</a:t>
                </a:r>
              </a:p>
            </p:txBody>
          </p:sp>
          <p:sp>
            <p:nvSpPr>
              <p:cNvPr id="64" name="椭圆 63"/>
              <p:cNvSpPr/>
              <p:nvPr/>
            </p:nvSpPr>
            <p:spPr>
              <a:xfrm>
                <a:off x="811237" y="2113837"/>
                <a:ext cx="1219200" cy="1219200"/>
              </a:xfrm>
              <a:prstGeom prst="ellipse">
                <a:avLst/>
              </a:prstGeom>
              <a:noFill/>
              <a:ln>
                <a:solidFill>
                  <a:srgbClr val="09924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40" name="组合 39"/>
            <p:cNvGrpSpPr/>
            <p:nvPr/>
          </p:nvGrpSpPr>
          <p:grpSpPr>
            <a:xfrm>
              <a:off x="685800" y="2800350"/>
              <a:ext cx="1219200" cy="1219200"/>
              <a:chOff x="811237" y="2113837"/>
              <a:chExt cx="1219200" cy="1219200"/>
            </a:xfrm>
          </p:grpSpPr>
          <p:sp>
            <p:nvSpPr>
              <p:cNvPr id="61" name="矩形 60"/>
              <p:cNvSpPr/>
              <p:nvPr/>
            </p:nvSpPr>
            <p:spPr>
              <a:xfrm>
                <a:off x="864442" y="2325314"/>
                <a:ext cx="1096984" cy="923330"/>
              </a:xfrm>
              <a:prstGeom prst="rect">
                <a:avLst/>
              </a:prstGeom>
              <a:ln>
                <a:solidFill>
                  <a:srgbClr val="099243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200">
                    <a:solidFill>
                      <a:schemeClr val="bg2">
                        <a:lumMod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堵塞走火通道或破坏消防设施</a:t>
                </a:r>
              </a:p>
            </p:txBody>
          </p:sp>
          <p:sp>
            <p:nvSpPr>
              <p:cNvPr id="62" name="椭圆 61"/>
              <p:cNvSpPr/>
              <p:nvPr/>
            </p:nvSpPr>
            <p:spPr>
              <a:xfrm>
                <a:off x="811237" y="2113837"/>
                <a:ext cx="1219200" cy="1219200"/>
              </a:xfrm>
              <a:prstGeom prst="ellipse">
                <a:avLst/>
              </a:prstGeom>
              <a:noFill/>
              <a:ln>
                <a:solidFill>
                  <a:srgbClr val="09924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41" name="组合 40"/>
            <p:cNvGrpSpPr/>
            <p:nvPr/>
          </p:nvGrpSpPr>
          <p:grpSpPr>
            <a:xfrm>
              <a:off x="1981200" y="1504950"/>
              <a:ext cx="1219200" cy="1219200"/>
              <a:chOff x="811237" y="2113837"/>
              <a:chExt cx="1219200" cy="1219200"/>
            </a:xfrm>
          </p:grpSpPr>
          <p:sp>
            <p:nvSpPr>
              <p:cNvPr id="59" name="矩形 58"/>
              <p:cNvSpPr/>
              <p:nvPr/>
            </p:nvSpPr>
            <p:spPr>
              <a:xfrm>
                <a:off x="977118" y="2376072"/>
                <a:ext cx="900919" cy="613694"/>
              </a:xfrm>
              <a:prstGeom prst="rect">
                <a:avLst/>
              </a:prstGeom>
              <a:ln>
                <a:solidFill>
                  <a:srgbClr val="099243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200">
                    <a:solidFill>
                      <a:schemeClr val="bg2">
                        <a:lumMod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服务人员怠慢待客</a:t>
                </a:r>
              </a:p>
            </p:txBody>
          </p:sp>
          <p:sp>
            <p:nvSpPr>
              <p:cNvPr id="60" name="椭圆 59"/>
              <p:cNvSpPr/>
              <p:nvPr/>
            </p:nvSpPr>
            <p:spPr>
              <a:xfrm>
                <a:off x="811237" y="2113837"/>
                <a:ext cx="1219200" cy="1219200"/>
              </a:xfrm>
              <a:prstGeom prst="ellipse">
                <a:avLst/>
              </a:prstGeom>
              <a:noFill/>
              <a:ln>
                <a:solidFill>
                  <a:srgbClr val="09924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42" name="组合 41"/>
            <p:cNvGrpSpPr/>
            <p:nvPr/>
          </p:nvGrpSpPr>
          <p:grpSpPr>
            <a:xfrm>
              <a:off x="1981200" y="2800350"/>
              <a:ext cx="1219200" cy="1219200"/>
              <a:chOff x="811237" y="2113837"/>
              <a:chExt cx="1219200" cy="1219200"/>
            </a:xfrm>
          </p:grpSpPr>
          <p:sp>
            <p:nvSpPr>
              <p:cNvPr id="57" name="矩形 56"/>
              <p:cNvSpPr/>
              <p:nvPr/>
            </p:nvSpPr>
            <p:spPr>
              <a:xfrm>
                <a:off x="912266" y="2418637"/>
                <a:ext cx="1053318" cy="613694"/>
              </a:xfrm>
              <a:prstGeom prst="rect">
                <a:avLst/>
              </a:prstGeom>
              <a:ln>
                <a:solidFill>
                  <a:srgbClr val="099243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200">
                    <a:solidFill>
                      <a:schemeClr val="bg2">
                        <a:lumMod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开会或观看演出不守时</a:t>
                </a:r>
              </a:p>
            </p:txBody>
          </p:sp>
          <p:sp>
            <p:nvSpPr>
              <p:cNvPr id="58" name="椭圆 57"/>
              <p:cNvSpPr/>
              <p:nvPr/>
            </p:nvSpPr>
            <p:spPr>
              <a:xfrm>
                <a:off x="811237" y="2113837"/>
                <a:ext cx="1219200" cy="1219200"/>
              </a:xfrm>
              <a:prstGeom prst="ellipse">
                <a:avLst/>
              </a:prstGeom>
              <a:noFill/>
              <a:ln>
                <a:solidFill>
                  <a:srgbClr val="09924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43" name="组合 42"/>
            <p:cNvGrpSpPr/>
            <p:nvPr/>
          </p:nvGrpSpPr>
          <p:grpSpPr>
            <a:xfrm>
              <a:off x="3276600" y="1515254"/>
              <a:ext cx="1219200" cy="1219200"/>
              <a:chOff x="811237" y="2113837"/>
              <a:chExt cx="1219200" cy="1219200"/>
            </a:xfrm>
          </p:grpSpPr>
          <p:sp>
            <p:nvSpPr>
              <p:cNvPr id="55" name="矩形 54"/>
              <p:cNvSpPr/>
              <p:nvPr/>
            </p:nvSpPr>
            <p:spPr>
              <a:xfrm>
                <a:off x="900918" y="2376072"/>
                <a:ext cx="1053320" cy="923330"/>
              </a:xfrm>
              <a:prstGeom prst="rect">
                <a:avLst/>
              </a:prstGeom>
              <a:ln>
                <a:solidFill>
                  <a:srgbClr val="099243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200">
                    <a:solidFill>
                      <a:schemeClr val="bg2">
                        <a:lumMod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卖东西以次充好或短斤缺两</a:t>
                </a:r>
              </a:p>
            </p:txBody>
          </p:sp>
          <p:sp>
            <p:nvSpPr>
              <p:cNvPr id="56" name="椭圆 55"/>
              <p:cNvSpPr/>
              <p:nvPr/>
            </p:nvSpPr>
            <p:spPr>
              <a:xfrm>
                <a:off x="811237" y="2113837"/>
                <a:ext cx="1219200" cy="1219200"/>
              </a:xfrm>
              <a:prstGeom prst="ellipse">
                <a:avLst/>
              </a:prstGeom>
              <a:noFill/>
              <a:ln>
                <a:solidFill>
                  <a:srgbClr val="09924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44" name="组合 43"/>
            <p:cNvGrpSpPr/>
            <p:nvPr/>
          </p:nvGrpSpPr>
          <p:grpSpPr>
            <a:xfrm>
              <a:off x="3276600" y="2810654"/>
              <a:ext cx="1219200" cy="1219200"/>
              <a:chOff x="811237" y="2113837"/>
              <a:chExt cx="1219200" cy="1219200"/>
            </a:xfrm>
          </p:grpSpPr>
          <p:sp>
            <p:nvSpPr>
              <p:cNvPr id="53" name="矩形 52"/>
              <p:cNvSpPr/>
              <p:nvPr/>
            </p:nvSpPr>
            <p:spPr>
              <a:xfrm>
                <a:off x="866564" y="2325314"/>
                <a:ext cx="1108546" cy="854080"/>
              </a:xfrm>
              <a:prstGeom prst="rect">
                <a:avLst/>
              </a:prstGeom>
              <a:ln>
                <a:solidFill>
                  <a:srgbClr val="099243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100">
                    <a:solidFill>
                      <a:schemeClr val="bg2">
                        <a:lumMod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不加掩饰抠鼻孔、打喷嚏、剔牙、咳嗽</a:t>
                </a:r>
              </a:p>
            </p:txBody>
          </p:sp>
          <p:sp>
            <p:nvSpPr>
              <p:cNvPr id="54" name="椭圆 53"/>
              <p:cNvSpPr/>
              <p:nvPr/>
            </p:nvSpPr>
            <p:spPr>
              <a:xfrm>
                <a:off x="811237" y="2113837"/>
                <a:ext cx="1219200" cy="1219200"/>
              </a:xfrm>
              <a:prstGeom prst="ellipse">
                <a:avLst/>
              </a:prstGeom>
              <a:noFill/>
              <a:ln>
                <a:solidFill>
                  <a:srgbClr val="09924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45" name="组合 44"/>
            <p:cNvGrpSpPr/>
            <p:nvPr/>
          </p:nvGrpSpPr>
          <p:grpSpPr>
            <a:xfrm>
              <a:off x="4572000" y="1504950"/>
              <a:ext cx="1219201" cy="1219200"/>
              <a:chOff x="811237" y="2113837"/>
              <a:chExt cx="1219201" cy="1219200"/>
            </a:xfrm>
          </p:grpSpPr>
          <p:sp>
            <p:nvSpPr>
              <p:cNvPr id="51" name="矩形 50"/>
              <p:cNvSpPr/>
              <p:nvPr/>
            </p:nvSpPr>
            <p:spPr>
              <a:xfrm>
                <a:off x="824718" y="2376072"/>
                <a:ext cx="1205720" cy="613694"/>
              </a:xfrm>
              <a:prstGeom prst="rect">
                <a:avLst/>
              </a:prstGeom>
              <a:ln>
                <a:solidFill>
                  <a:srgbClr val="099243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200" smtClean="0">
                    <a:solidFill>
                      <a:schemeClr val="bg2">
                        <a:lumMod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醉酒</a:t>
                </a:r>
                <a:endParaRPr lang="en-US" altLang="zh-CN" sz="1200" smtClean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zh-CN" altLang="en-US" sz="1200" smtClean="0">
                    <a:solidFill>
                      <a:schemeClr val="bg2">
                        <a:lumMod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闹事</a:t>
                </a:r>
                <a:endParaRPr lang="zh-CN" altLang="en-US" sz="120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52" name="椭圆 51"/>
              <p:cNvSpPr/>
              <p:nvPr/>
            </p:nvSpPr>
            <p:spPr>
              <a:xfrm>
                <a:off x="811237" y="2113837"/>
                <a:ext cx="1219200" cy="1219200"/>
              </a:xfrm>
              <a:prstGeom prst="ellipse">
                <a:avLst/>
              </a:prstGeom>
              <a:noFill/>
              <a:ln>
                <a:solidFill>
                  <a:srgbClr val="09924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47" name="组合 46"/>
            <p:cNvGrpSpPr/>
            <p:nvPr/>
          </p:nvGrpSpPr>
          <p:grpSpPr>
            <a:xfrm>
              <a:off x="4572000" y="2800350"/>
              <a:ext cx="1219200" cy="1219200"/>
              <a:chOff x="811237" y="2113837"/>
              <a:chExt cx="1219200" cy="1219200"/>
            </a:xfrm>
          </p:grpSpPr>
          <p:sp>
            <p:nvSpPr>
              <p:cNvPr id="48" name="矩形 47"/>
              <p:cNvSpPr/>
              <p:nvPr/>
            </p:nvSpPr>
            <p:spPr>
              <a:xfrm>
                <a:off x="942764" y="2349892"/>
                <a:ext cx="956146" cy="646331"/>
              </a:xfrm>
              <a:prstGeom prst="rect">
                <a:avLst/>
              </a:prstGeom>
              <a:ln>
                <a:solidFill>
                  <a:srgbClr val="099243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200" smtClean="0">
                    <a:solidFill>
                      <a:schemeClr val="bg2">
                        <a:lumMod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闯红灯</a:t>
                </a:r>
                <a:endParaRPr lang="en-US" altLang="zh-CN" sz="1200" smtClean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zh-CN" altLang="en-US" sz="1200">
                    <a:solidFill>
                      <a:schemeClr val="bg2">
                        <a:lumMod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逆向</a:t>
                </a:r>
                <a:r>
                  <a:rPr lang="zh-CN" altLang="en-US" sz="1200" smtClean="0">
                    <a:solidFill>
                      <a:schemeClr val="bg2">
                        <a:lumMod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行驶</a:t>
                </a:r>
                <a:endParaRPr lang="zh-CN" altLang="en-US" sz="120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49" name="椭圆 48"/>
              <p:cNvSpPr/>
              <p:nvPr/>
            </p:nvSpPr>
            <p:spPr>
              <a:xfrm>
                <a:off x="811237" y="2113837"/>
                <a:ext cx="1219200" cy="1219200"/>
              </a:xfrm>
              <a:prstGeom prst="ellipse">
                <a:avLst/>
              </a:prstGeom>
              <a:noFill/>
              <a:ln>
                <a:solidFill>
                  <a:srgbClr val="09924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2349" y="2018348"/>
            <a:ext cx="2303341" cy="204914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" y="0"/>
            <a:ext cx="9141291" cy="51435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691162" y="361315"/>
            <a:ext cx="102870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smtClean="0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03</a:t>
            </a:r>
          </a:p>
        </p:txBody>
      </p:sp>
      <p:sp>
        <p:nvSpPr>
          <p:cNvPr id="32" name="矩形 31"/>
          <p:cNvSpPr/>
          <p:nvPr/>
        </p:nvSpPr>
        <p:spPr>
          <a:xfrm>
            <a:off x="1915200" y="1283335"/>
            <a:ext cx="5262880" cy="7067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4000" b="1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我们的家园该怎么办？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1783736" y="1991360"/>
            <a:ext cx="5092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creating the courseware for the theme class meeting of civilized city creating theme class meeting of civilized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2" grpId="0"/>
      <p:bldP spid="3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33800" y="1276350"/>
            <a:ext cx="1905000" cy="1905000"/>
          </a:xfrm>
          <a:prstGeom prst="rect">
            <a:avLst/>
          </a:prstGeom>
        </p:spPr>
      </p:pic>
      <p:sp>
        <p:nvSpPr>
          <p:cNvPr id="53" name="Rectangle 4"/>
          <p:cNvSpPr>
            <a:spLocks noGrp="1" noChangeArrowheads="1"/>
          </p:cNvSpPr>
          <p:nvPr/>
        </p:nvSpPr>
        <p:spPr>
          <a:xfrm>
            <a:off x="4114801" y="2003953"/>
            <a:ext cx="1066800" cy="36957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zh-CN" altLang="en-US" sz="120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爱护</a:t>
            </a: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环境卫生，不乱扔纸屑果皮、塑料袋。</a:t>
            </a: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19601" y="2800350"/>
            <a:ext cx="1905000" cy="1905000"/>
          </a:xfrm>
          <a:prstGeom prst="rect">
            <a:avLst/>
          </a:prstGeom>
        </p:spPr>
      </p:pic>
      <p:sp>
        <p:nvSpPr>
          <p:cNvPr id="13" name="Rectangle 4"/>
          <p:cNvSpPr>
            <a:spLocks noGrp="1" noChangeArrowheads="1"/>
          </p:cNvSpPr>
          <p:nvPr/>
        </p:nvSpPr>
        <p:spPr>
          <a:xfrm>
            <a:off x="4800602" y="3527953"/>
            <a:ext cx="1066800" cy="36957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做到不说脏话，不打架骂人。</a:t>
            </a: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38801" y="1200150"/>
            <a:ext cx="1905000" cy="1905000"/>
          </a:xfrm>
          <a:prstGeom prst="rect">
            <a:avLst/>
          </a:prstGeom>
        </p:spPr>
      </p:pic>
      <p:sp>
        <p:nvSpPr>
          <p:cNvPr id="15" name="Rectangle 4"/>
          <p:cNvSpPr>
            <a:spLocks noGrp="1" noChangeArrowheads="1"/>
          </p:cNvSpPr>
          <p:nvPr/>
        </p:nvSpPr>
        <p:spPr>
          <a:xfrm>
            <a:off x="6019802" y="1927753"/>
            <a:ext cx="1066800" cy="36957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见了老师主动问好，主动帮助弱小同学。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00801" y="2647950"/>
            <a:ext cx="1905000" cy="1905000"/>
          </a:xfrm>
          <a:prstGeom prst="rect">
            <a:avLst/>
          </a:prstGeom>
        </p:spPr>
      </p:pic>
      <p:sp>
        <p:nvSpPr>
          <p:cNvPr id="17" name="Rectangle 4"/>
          <p:cNvSpPr>
            <a:spLocks noGrp="1" noChangeArrowheads="1"/>
          </p:cNvSpPr>
          <p:nvPr/>
        </p:nvSpPr>
        <p:spPr>
          <a:xfrm>
            <a:off x="6781801" y="3409950"/>
            <a:ext cx="1066800" cy="36957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不攀践踏花草树木，不随地吐痰。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88035" y="1581150"/>
            <a:ext cx="2881630" cy="30099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13" grpId="0"/>
      <p:bldP spid="15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4"/>
          <p:cNvSpPr>
            <a:spLocks noGrp="1" noChangeArrowheads="1"/>
          </p:cNvSpPr>
          <p:nvPr/>
        </p:nvSpPr>
        <p:spPr>
          <a:xfrm>
            <a:off x="838200" y="2038350"/>
            <a:ext cx="4631933" cy="198120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爱护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公共设施、爱护公共卫生，遵守公共场所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秩序。乘车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主动给老弱病残孕让座，见了游客，能主动带路，热情为游客服务。不随地吐痰、不乱扔垃圾、不乱穿马路，摒弃公共场所的起哄叫骂、损害公物等不文明行为。不做损坏城市形象的事，用自己的实际行动巩固创卫工作成果。 </a:t>
            </a:r>
          </a:p>
        </p:txBody>
      </p:sp>
      <p:sp>
        <p:nvSpPr>
          <p:cNvPr id="9" name="矩形 8"/>
          <p:cNvSpPr/>
          <p:nvPr/>
        </p:nvSpPr>
        <p:spPr>
          <a:xfrm>
            <a:off x="838200" y="1669018"/>
            <a:ext cx="34242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1" dirty="0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我们该如何爱护自己的家园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3750" y="1892935"/>
            <a:ext cx="2552700" cy="22713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5200" y="1200150"/>
            <a:ext cx="5181600" cy="3451113"/>
          </a:xfrm>
          <a:prstGeom prst="rect">
            <a:avLst/>
          </a:prstGeom>
        </p:spPr>
      </p:pic>
      <p:sp>
        <p:nvSpPr>
          <p:cNvPr id="29" name="Rectangle 5"/>
          <p:cNvSpPr>
            <a:spLocks noGrp="1" noChangeArrowheads="1"/>
          </p:cNvSpPr>
          <p:nvPr/>
        </p:nvSpPr>
        <p:spPr>
          <a:xfrm>
            <a:off x="4610100" y="2038350"/>
            <a:ext cx="3124200" cy="2133599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r>
              <a:rPr lang="zh-CN" altLang="en-US" sz="1400" dirty="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同学们</a:t>
            </a:r>
            <a:r>
              <a:rPr lang="zh-CN" altLang="en-US" sz="140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 让我们行动起来，自觉地抵制所有不文明的行为</a:t>
            </a:r>
            <a:r>
              <a:rPr lang="zh-CN" altLang="en-US" sz="1400" dirty="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。努力</a:t>
            </a:r>
            <a:r>
              <a:rPr lang="zh-CN" altLang="en-US" sz="140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做个好学生、好市民。为我们的城市成为文明之城献上自己的一份力量吧！ </a:t>
            </a:r>
            <a:r>
              <a:rPr lang="zh-CN" altLang="en-US" sz="1400" dirty="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</a:t>
            </a:r>
            <a:endParaRPr lang="zh-CN" altLang="en-US" sz="1400" dirty="0">
              <a:solidFill>
                <a:sysClr val="windowText" lastClr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0570" y="1657985"/>
            <a:ext cx="2686050" cy="23901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" y="0"/>
            <a:ext cx="9141291" cy="5143500"/>
          </a:xfrm>
          <a:prstGeom prst="rect">
            <a:avLst/>
          </a:prstGeom>
        </p:spPr>
      </p:pic>
      <p:sp>
        <p:nvSpPr>
          <p:cNvPr id="30" name="文本框 29"/>
          <p:cNvSpPr txBox="1"/>
          <p:nvPr/>
        </p:nvSpPr>
        <p:spPr>
          <a:xfrm>
            <a:off x="1774794" y="749935"/>
            <a:ext cx="8002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目</a:t>
            </a:r>
            <a:endParaRPr lang="en-US" altLang="zh-CN" sz="4800" b="1">
              <a:solidFill>
                <a:srgbClr val="099243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r>
              <a:rPr lang="zh-CN" altLang="en-US" sz="4800" b="1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录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2895600" y="819150"/>
            <a:ext cx="3667155" cy="438150"/>
            <a:chOff x="2461046" y="1315560"/>
            <a:chExt cx="3667155" cy="438150"/>
          </a:xfrm>
        </p:grpSpPr>
        <p:sp>
          <p:nvSpPr>
            <p:cNvPr id="31" name="文本框 30"/>
            <p:cNvSpPr txBox="1"/>
            <p:nvPr/>
          </p:nvSpPr>
          <p:spPr>
            <a:xfrm>
              <a:off x="2931397" y="1350653"/>
              <a:ext cx="3196804" cy="369332"/>
            </a:xfrm>
            <a:prstGeom prst="rect">
              <a:avLst/>
            </a:prstGeom>
            <a:noFill/>
            <a:ln>
              <a:solidFill>
                <a:srgbClr val="099243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mtClean="0">
                  <a:solidFill>
                    <a:srgbClr val="09924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全国</a:t>
              </a:r>
              <a:r>
                <a:rPr lang="zh-CN" altLang="en-US">
                  <a:solidFill>
                    <a:srgbClr val="09924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文明</a:t>
              </a:r>
              <a:r>
                <a:rPr lang="zh-CN" altLang="en-US" smtClean="0">
                  <a:solidFill>
                    <a:srgbClr val="09924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城市知多少</a:t>
              </a:r>
              <a:r>
                <a:rPr lang="zh-CN" altLang="en-US">
                  <a:solidFill>
                    <a:srgbClr val="09924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？</a:t>
              </a:r>
            </a:p>
          </p:txBody>
        </p:sp>
        <p:sp>
          <p:nvSpPr>
            <p:cNvPr id="38" name="椭圆 37"/>
            <p:cNvSpPr/>
            <p:nvPr/>
          </p:nvSpPr>
          <p:spPr>
            <a:xfrm flipH="1">
              <a:off x="2461046" y="1315560"/>
              <a:ext cx="438150" cy="438150"/>
            </a:xfrm>
            <a:prstGeom prst="ellipse">
              <a:avLst/>
            </a:prstGeom>
            <a:solidFill>
              <a:srgbClr val="0992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2475995" y="1355278"/>
              <a:ext cx="455402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zh-CN" sz="160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01</a:t>
              </a:r>
              <a:endParaRPr lang="zh-CN" altLang="en-US" sz="1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2895600" y="1350184"/>
            <a:ext cx="3667155" cy="438150"/>
            <a:chOff x="2461046" y="1315560"/>
            <a:chExt cx="3667155" cy="438150"/>
          </a:xfrm>
        </p:grpSpPr>
        <p:sp>
          <p:nvSpPr>
            <p:cNvPr id="52" name="文本框 51"/>
            <p:cNvSpPr txBox="1"/>
            <p:nvPr/>
          </p:nvSpPr>
          <p:spPr>
            <a:xfrm>
              <a:off x="2931397" y="1350653"/>
              <a:ext cx="3196804" cy="369332"/>
            </a:xfrm>
            <a:prstGeom prst="rect">
              <a:avLst/>
            </a:prstGeom>
            <a:noFill/>
            <a:ln>
              <a:solidFill>
                <a:srgbClr val="099243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>
                  <a:solidFill>
                    <a:srgbClr val="09924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不</a:t>
              </a:r>
              <a:r>
                <a:rPr lang="zh-CN" altLang="en-US" smtClean="0">
                  <a:solidFill>
                    <a:srgbClr val="09924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文明的行为</a:t>
              </a:r>
              <a:r>
                <a:rPr lang="zh-CN" altLang="en-US">
                  <a:solidFill>
                    <a:srgbClr val="09924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有哪些？</a:t>
              </a:r>
            </a:p>
          </p:txBody>
        </p:sp>
        <p:sp>
          <p:nvSpPr>
            <p:cNvPr id="53" name="椭圆 52"/>
            <p:cNvSpPr/>
            <p:nvPr/>
          </p:nvSpPr>
          <p:spPr>
            <a:xfrm flipH="1">
              <a:off x="2461046" y="1315560"/>
              <a:ext cx="438150" cy="438150"/>
            </a:xfrm>
            <a:prstGeom prst="ellipse">
              <a:avLst/>
            </a:prstGeom>
            <a:solidFill>
              <a:srgbClr val="0992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文本框 53"/>
            <p:cNvSpPr txBox="1"/>
            <p:nvPr/>
          </p:nvSpPr>
          <p:spPr>
            <a:xfrm>
              <a:off x="2475995" y="1355278"/>
              <a:ext cx="455402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zh-CN" sz="16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02</a:t>
              </a:r>
              <a:endPara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2895600" y="1881217"/>
            <a:ext cx="3667155" cy="438150"/>
            <a:chOff x="2461046" y="1315560"/>
            <a:chExt cx="3667155" cy="438150"/>
          </a:xfrm>
        </p:grpSpPr>
        <p:sp>
          <p:nvSpPr>
            <p:cNvPr id="60" name="文本框 59"/>
            <p:cNvSpPr txBox="1"/>
            <p:nvPr/>
          </p:nvSpPr>
          <p:spPr>
            <a:xfrm>
              <a:off x="2931397" y="1350653"/>
              <a:ext cx="3196804" cy="369332"/>
            </a:xfrm>
            <a:prstGeom prst="rect">
              <a:avLst/>
            </a:prstGeom>
            <a:noFill/>
            <a:ln>
              <a:solidFill>
                <a:srgbClr val="099243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>
                  <a:solidFill>
                    <a:srgbClr val="09924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我们的家园该怎么办？</a:t>
              </a:r>
            </a:p>
          </p:txBody>
        </p:sp>
        <p:sp>
          <p:nvSpPr>
            <p:cNvPr id="61" name="椭圆 60"/>
            <p:cNvSpPr/>
            <p:nvPr/>
          </p:nvSpPr>
          <p:spPr>
            <a:xfrm flipH="1">
              <a:off x="2461046" y="1315560"/>
              <a:ext cx="438150" cy="438150"/>
            </a:xfrm>
            <a:prstGeom prst="ellipse">
              <a:avLst/>
            </a:prstGeom>
            <a:solidFill>
              <a:srgbClr val="0992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文本框 61"/>
            <p:cNvSpPr txBox="1"/>
            <p:nvPr/>
          </p:nvSpPr>
          <p:spPr>
            <a:xfrm>
              <a:off x="2475995" y="1355278"/>
              <a:ext cx="455402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zh-CN" sz="160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03</a:t>
              </a:r>
              <a:endParaRPr lang="zh-CN" altLang="en-US" sz="1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2870200" y="2393950"/>
            <a:ext cx="3667155" cy="438150"/>
            <a:chOff x="2461046" y="1315560"/>
            <a:chExt cx="3667155" cy="438150"/>
          </a:xfrm>
        </p:grpSpPr>
        <p:sp>
          <p:nvSpPr>
            <p:cNvPr id="4" name="文本框 3"/>
            <p:cNvSpPr txBox="1"/>
            <p:nvPr/>
          </p:nvSpPr>
          <p:spPr>
            <a:xfrm>
              <a:off x="2931397" y="1350653"/>
              <a:ext cx="3196804" cy="368300"/>
            </a:xfrm>
            <a:prstGeom prst="rect">
              <a:avLst/>
            </a:prstGeom>
            <a:noFill/>
            <a:ln>
              <a:solidFill>
                <a:srgbClr val="099243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mtClean="0">
                  <a:solidFill>
                    <a:srgbClr val="09924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应知应会知多少</a:t>
              </a:r>
              <a:r>
                <a:rPr lang="zh-CN" altLang="en-US">
                  <a:solidFill>
                    <a:srgbClr val="09924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？</a:t>
              </a:r>
              <a:r>
                <a:rPr lang="en-US" altLang="zh-CN">
                  <a:solidFill>
                    <a:srgbClr val="09924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               </a:t>
              </a:r>
            </a:p>
          </p:txBody>
        </p:sp>
        <p:sp>
          <p:nvSpPr>
            <p:cNvPr id="5" name="椭圆 4"/>
            <p:cNvSpPr/>
            <p:nvPr/>
          </p:nvSpPr>
          <p:spPr>
            <a:xfrm flipH="1">
              <a:off x="2461046" y="1315560"/>
              <a:ext cx="438150" cy="438150"/>
            </a:xfrm>
            <a:prstGeom prst="ellipse">
              <a:avLst/>
            </a:prstGeom>
            <a:solidFill>
              <a:srgbClr val="0992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2475995" y="1355278"/>
              <a:ext cx="455402" cy="33718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zh-CN" sz="160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04</a:t>
              </a:r>
              <a:endParaRPr lang="zh-CN" altLang="en-US" sz="1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1336964"/>
            <a:ext cx="4124325" cy="3749386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967911" y="2362021"/>
            <a:ext cx="2514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12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学习争先虽重要</a:t>
            </a:r>
            <a:r>
              <a:rPr lang="zh-CN" altLang="en-US" sz="120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，文明礼貌</a:t>
            </a:r>
            <a:r>
              <a:rPr lang="zh-CN" altLang="en-US" sz="12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也</a:t>
            </a:r>
            <a:r>
              <a:rPr lang="zh-CN" altLang="en-US" sz="120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要好 学校</a:t>
            </a:r>
            <a:r>
              <a:rPr lang="zh-CN" altLang="en-US" sz="12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规定都遵守， </a:t>
            </a:r>
            <a:r>
              <a:rPr lang="zh-CN" altLang="en-US" sz="120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见到</a:t>
            </a:r>
            <a:r>
              <a:rPr lang="zh-CN" altLang="en-US" sz="12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老师</a:t>
            </a:r>
            <a:r>
              <a:rPr lang="zh-CN" altLang="en-US" sz="120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有礼貌 同学</a:t>
            </a:r>
            <a:r>
              <a:rPr lang="zh-CN" altLang="en-US" sz="12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之间相友爱， </a:t>
            </a:r>
            <a:r>
              <a:rPr lang="zh-CN" altLang="en-US" sz="120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友谊</a:t>
            </a:r>
            <a:r>
              <a:rPr lang="zh-CN" altLang="en-US" sz="12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小手牵的</a:t>
            </a:r>
            <a:r>
              <a:rPr lang="zh-CN" altLang="en-US" sz="120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牢 爱护</a:t>
            </a:r>
            <a:r>
              <a:rPr lang="zh-CN" altLang="en-US" sz="12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公物放心上， </a:t>
            </a:r>
            <a:r>
              <a:rPr lang="zh-CN" altLang="en-US" sz="120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树立</a:t>
            </a:r>
            <a:r>
              <a:rPr lang="zh-CN" altLang="en-US" sz="120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新风我</a:t>
            </a:r>
            <a:r>
              <a:rPr lang="zh-CN" altLang="en-US" sz="120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做到</a:t>
            </a:r>
            <a:endParaRPr lang="zh-CN" altLang="en-US" sz="1200">
              <a:solidFill>
                <a:sysClr val="windowText" lastClr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038600" y="1885950"/>
            <a:ext cx="4114800" cy="1721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学做人，讲礼貌，“礼仪之邦”人知晓。 </a:t>
            </a:r>
            <a:r>
              <a:rPr lang="zh-CN" altLang="en-US" sz="1200" dirty="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有</a:t>
            </a:r>
            <a:r>
              <a:rPr lang="zh-CN" altLang="en-US" sz="120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礼节，互尊重，礼貌待人好品行。 </a:t>
            </a:r>
            <a:r>
              <a:rPr lang="zh-CN" altLang="en-US" sz="1200" dirty="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“您好”</a:t>
            </a:r>
            <a:r>
              <a:rPr lang="zh-CN" altLang="en-US" sz="120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“谢谢”“对不起”，文明语言通情理。 </a:t>
            </a:r>
            <a:r>
              <a:rPr lang="zh-CN" altLang="en-US" sz="1200" dirty="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坐</a:t>
            </a:r>
            <a:r>
              <a:rPr lang="zh-CN" altLang="en-US" sz="120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立走，要端庄，举止文明有修养。 </a:t>
            </a:r>
            <a:r>
              <a:rPr lang="zh-CN" altLang="en-US" sz="1200" dirty="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常</a:t>
            </a:r>
            <a:r>
              <a:rPr lang="zh-CN" altLang="en-US" sz="120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洗澡，勤换衣，仪表文明好风纪。 </a:t>
            </a:r>
            <a:r>
              <a:rPr lang="zh-CN" altLang="en-US" sz="1200" dirty="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同学</a:t>
            </a:r>
            <a:r>
              <a:rPr lang="zh-CN" altLang="en-US" sz="120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间，邻里情，民族习惯要尊重。 </a:t>
            </a:r>
            <a:r>
              <a:rPr lang="zh-CN" altLang="en-US" sz="1200" dirty="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见</a:t>
            </a:r>
            <a:r>
              <a:rPr lang="zh-CN" altLang="en-US" sz="120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外宾，要大方，彬彬有礼树形象。 </a:t>
            </a:r>
            <a:r>
              <a:rPr lang="zh-CN" altLang="en-US" sz="1200" dirty="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重</a:t>
            </a:r>
            <a:r>
              <a:rPr lang="zh-CN" altLang="en-US" sz="120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礼节，讲礼仪，社会生活铺路基。</a:t>
            </a:r>
          </a:p>
        </p:txBody>
      </p:sp>
      <p:sp>
        <p:nvSpPr>
          <p:cNvPr id="23" name="矩形 22"/>
          <p:cNvSpPr/>
          <p:nvPr/>
        </p:nvSpPr>
        <p:spPr>
          <a:xfrm>
            <a:off x="838200" y="1428750"/>
            <a:ext cx="198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文明礼仪记心头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2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18160" y="828040"/>
            <a:ext cx="34518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社会主义核心价值观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18160" y="1352550"/>
            <a:ext cx="403034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国家层面：富强、民主、文明、和谐</a:t>
            </a:r>
          </a:p>
          <a:p>
            <a:endParaRPr lang="zh-CN" altLang="en-US"/>
          </a:p>
          <a:p>
            <a:r>
              <a:rPr lang="zh-CN" altLang="en-US"/>
              <a:t>社会层面：自由、平等、公正、法制</a:t>
            </a:r>
          </a:p>
          <a:p>
            <a:endParaRPr lang="zh-CN" altLang="en-US"/>
          </a:p>
          <a:p>
            <a:r>
              <a:rPr lang="zh-CN" altLang="en-US"/>
              <a:t>个人层面：爱国、敬业、诚信、友善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257800" y="828040"/>
            <a:ext cx="21513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校园六好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181600" y="1214120"/>
            <a:ext cx="307721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思想道德建设好、</a:t>
            </a:r>
          </a:p>
          <a:p>
            <a:r>
              <a:rPr lang="zh-CN" altLang="en-US"/>
              <a:t>领导班子建设好、</a:t>
            </a:r>
          </a:p>
          <a:p>
            <a:r>
              <a:rPr lang="zh-CN" altLang="en-US"/>
              <a:t>教师队伍建设好、</a:t>
            </a:r>
          </a:p>
          <a:p>
            <a:r>
              <a:rPr lang="zh-CN" altLang="en-US"/>
              <a:t>校园文化建设好、</a:t>
            </a:r>
          </a:p>
          <a:p>
            <a:r>
              <a:rPr lang="zh-CN" altLang="en-US"/>
              <a:t>优美环境建设好、</a:t>
            </a:r>
          </a:p>
          <a:p>
            <a:r>
              <a:rPr lang="zh-CN" altLang="en-US"/>
              <a:t>活动阵地建设好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33400" y="2952750"/>
            <a:ext cx="24384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文明四让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99110" y="3430270"/>
            <a:ext cx="483489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车让人，让出一份文明</a:t>
            </a:r>
          </a:p>
          <a:p>
            <a:r>
              <a:rPr lang="zh-CN" altLang="en-US"/>
              <a:t>人让车，让出一份安全</a:t>
            </a:r>
          </a:p>
          <a:p>
            <a:r>
              <a:rPr lang="zh-CN" altLang="en-US"/>
              <a:t>车让车，让出一份秩序</a:t>
            </a:r>
          </a:p>
          <a:p>
            <a:r>
              <a:rPr lang="zh-CN" altLang="en-US"/>
              <a:t>人让人，让出一份和谐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4495800" y="3105150"/>
            <a:ext cx="5080000" cy="1476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459105"/>
            <a:r>
              <a:rPr lang="zh-CN" b="1">
                <a:ea typeface="宋体" panose="02010600030101010101" pitchFamily="2" charset="-122"/>
              </a:rPr>
              <a:t>达州市的市花是什么？</a:t>
            </a:r>
            <a:endParaRPr lang="en-US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459105"/>
            <a:r>
              <a:rPr lang="en-US" b="1"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b="1">
                <a:ea typeface="宋体" panose="02010600030101010101" pitchFamily="2" charset="-122"/>
              </a:rPr>
              <a:t>答：市花：腊梅。</a:t>
            </a:r>
          </a:p>
          <a:p>
            <a:pPr indent="459105"/>
            <a:r>
              <a:rPr lang="zh-CN" b="1">
                <a:ea typeface="宋体" panose="02010600030101010101" pitchFamily="2" charset="-122"/>
                <a:sym typeface="+mn-ea"/>
              </a:rPr>
              <a:t>达州市的市树是什么？</a:t>
            </a:r>
            <a:endParaRPr lang="en-US" b="1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indent="459105"/>
            <a:r>
              <a:rPr lang="en-US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 </a:t>
            </a:r>
            <a:r>
              <a:rPr lang="zh-CN" b="1">
                <a:ea typeface="宋体" panose="02010600030101010101" pitchFamily="2" charset="-122"/>
                <a:sym typeface="+mn-ea"/>
              </a:rPr>
              <a:t>答：市树：香樟树、黄葛树</a:t>
            </a:r>
            <a:endParaRPr lang="zh-CN" altLang="en-US" b="1">
              <a:ea typeface="宋体" panose="02010600030101010101" pitchFamily="2" charset="-122"/>
            </a:endParaRPr>
          </a:p>
          <a:p>
            <a:pPr indent="459105"/>
            <a:endParaRPr lang="zh-CN" altLang="en-US" b="1">
              <a:ea typeface="宋体" panose="02010600030101010101" pitchFamily="2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160" y="209550"/>
            <a:ext cx="3873500" cy="4508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212399"/>
            <a:ext cx="9143999" cy="49291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0" tIns="0" rIns="135000" bIns="0" anchor="ctr"/>
          <a:lstStyle/>
          <a:p>
            <a:pPr algn="ctr">
              <a:defRPr/>
            </a:pPr>
            <a:r>
              <a:rPr lang="en-US" altLang="zh-CN" sz="21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1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1636569"/>
            <a:ext cx="9143999" cy="58145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1936373" y="2940767"/>
            <a:ext cx="5179807" cy="126957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1242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" y="0"/>
            <a:ext cx="9141291" cy="51435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691162" y="361315"/>
            <a:ext cx="102870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smtClean="0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01</a:t>
            </a:r>
          </a:p>
        </p:txBody>
      </p:sp>
      <p:sp>
        <p:nvSpPr>
          <p:cNvPr id="32" name="矩形 31"/>
          <p:cNvSpPr/>
          <p:nvPr/>
        </p:nvSpPr>
        <p:spPr>
          <a:xfrm>
            <a:off x="1915200" y="1283335"/>
            <a:ext cx="53142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全国文明</a:t>
            </a:r>
            <a:r>
              <a:rPr lang="zh-CN" altLang="en-US" sz="4000" b="1" dirty="0" smtClean="0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城市知多少</a:t>
            </a:r>
            <a:r>
              <a:rPr lang="zh-CN" altLang="en-US" sz="4000" b="1" dirty="0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？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1783736" y="1991360"/>
            <a:ext cx="5092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creating the courseware for the theme class meeting of civilized city creating theme class meeting of civilized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62000" y="361315"/>
            <a:ext cx="13716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00" dirty="0">
                <a:solidFill>
                  <a:srgbClr val="FFFFFF"/>
                </a:solidFill>
              </a:rPr>
              <a:t>https://www.ypppt.com/</a:t>
            </a:r>
            <a:endParaRPr lang="zh-CN" altLang="en-US" sz="7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762000" y="1657350"/>
            <a:ext cx="4343399" cy="2514600"/>
            <a:chOff x="685800" y="1428750"/>
            <a:chExt cx="4343399" cy="2514600"/>
          </a:xfrm>
        </p:grpSpPr>
        <p:sp>
          <p:nvSpPr>
            <p:cNvPr id="4" name="圆角矩形 3"/>
            <p:cNvSpPr/>
            <p:nvPr/>
          </p:nvSpPr>
          <p:spPr>
            <a:xfrm>
              <a:off x="685800" y="1613416"/>
              <a:ext cx="4343399" cy="2329934"/>
            </a:xfrm>
            <a:prstGeom prst="roundRect">
              <a:avLst>
                <a:gd name="adj" fmla="val 8117"/>
              </a:avLst>
            </a:prstGeom>
            <a:noFill/>
            <a:ln>
              <a:solidFill>
                <a:srgbClr val="09924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" name="矩形 1"/>
            <p:cNvSpPr/>
            <p:nvPr/>
          </p:nvSpPr>
          <p:spPr>
            <a:xfrm>
              <a:off x="1143000" y="1428750"/>
              <a:ext cx="3429000" cy="369332"/>
            </a:xfrm>
            <a:prstGeom prst="rect">
              <a:avLst/>
            </a:prstGeom>
            <a:solidFill>
              <a:srgbClr val="099243"/>
            </a:solidFill>
            <a:ln>
              <a:solidFill>
                <a:srgbClr val="099243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全国文明城市的定义是什么？</a:t>
              </a:r>
            </a:p>
          </p:txBody>
        </p:sp>
        <p:sp>
          <p:nvSpPr>
            <p:cNvPr id="5" name="矩形 4"/>
            <p:cNvSpPr/>
            <p:nvPr/>
          </p:nvSpPr>
          <p:spPr>
            <a:xfrm>
              <a:off x="914401" y="1885950"/>
              <a:ext cx="4038599" cy="1708160"/>
            </a:xfrm>
            <a:prstGeom prst="rect">
              <a:avLst/>
            </a:prstGeom>
            <a:ln>
              <a:solidFill>
                <a:srgbClr val="099243"/>
              </a:solidFill>
            </a:ln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是指在全面建设小康社会，推进社会主义现代化建设新的发展阶段，坚持科学发展观，经济和社会各项事业全面进步，物质文明、政治文明与精神文明建设协调发展，精神文明建设取得显著成就，市民整体素质和文明程度较高的城市。</a:t>
              </a:r>
            </a:p>
          </p:txBody>
        </p:sp>
      </p:grpSp>
      <p:sp>
        <p:nvSpPr>
          <p:cNvPr id="19" name="矩形 18"/>
          <p:cNvSpPr/>
          <p:nvPr/>
        </p:nvSpPr>
        <p:spPr>
          <a:xfrm>
            <a:off x="5468471" y="1805037"/>
            <a:ext cx="2819400" cy="369332"/>
          </a:xfrm>
          <a:prstGeom prst="rect">
            <a:avLst/>
          </a:prstGeom>
          <a:solidFill>
            <a:srgbClr val="099243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几年评选一次？</a:t>
            </a:r>
          </a:p>
        </p:txBody>
      </p:sp>
      <p:sp>
        <p:nvSpPr>
          <p:cNvPr id="20" name="矩形 19"/>
          <p:cNvSpPr/>
          <p:nvPr/>
        </p:nvSpPr>
        <p:spPr>
          <a:xfrm>
            <a:off x="5468471" y="2230816"/>
            <a:ext cx="2895600" cy="41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全国</a:t>
            </a:r>
            <a:r>
              <a:rPr lang="zh-CN" altLang="en-US" sz="160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文明</a:t>
            </a:r>
            <a:r>
              <a:rPr lang="zh-CN" altLang="en-US" sz="160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城市每三年</a:t>
            </a:r>
            <a:r>
              <a:rPr lang="zh-CN" altLang="en-US" sz="160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评选一次　　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28198" y="2642639"/>
            <a:ext cx="1810385" cy="181098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/>
        </p:nvGrpSpPr>
        <p:grpSpPr>
          <a:xfrm>
            <a:off x="2743200" y="1258935"/>
            <a:ext cx="2770807" cy="1998615"/>
            <a:chOff x="685800" y="1745044"/>
            <a:chExt cx="2976995" cy="2147341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85800" y="1745044"/>
              <a:ext cx="2976995" cy="2147341"/>
            </a:xfrm>
            <a:prstGeom prst="rect">
              <a:avLst/>
            </a:prstGeom>
          </p:spPr>
        </p:pic>
        <p:sp>
          <p:nvSpPr>
            <p:cNvPr id="11" name="矩形 10"/>
            <p:cNvSpPr/>
            <p:nvPr/>
          </p:nvSpPr>
          <p:spPr>
            <a:xfrm>
              <a:off x="1447800" y="2495550"/>
              <a:ext cx="152400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提高城市的文明程度</a:t>
              </a:r>
              <a:endPara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4087193" y="2876550"/>
            <a:ext cx="2770807" cy="1998615"/>
            <a:chOff x="685800" y="1745044"/>
            <a:chExt cx="2976995" cy="2147341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85800" y="1745044"/>
              <a:ext cx="2976995" cy="2147341"/>
            </a:xfrm>
            <a:prstGeom prst="rect">
              <a:avLst/>
            </a:prstGeom>
          </p:spPr>
        </p:pic>
        <p:sp>
          <p:nvSpPr>
            <p:cNvPr id="19" name="矩形 18"/>
            <p:cNvSpPr/>
            <p:nvPr/>
          </p:nvSpPr>
          <p:spPr>
            <a:xfrm>
              <a:off x="1447800" y="2495550"/>
              <a:ext cx="152400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并提高市民的幸福指数 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5486400" y="1229400"/>
            <a:ext cx="2770807" cy="1998615"/>
            <a:chOff x="685800" y="1745044"/>
            <a:chExt cx="2976995" cy="2147341"/>
          </a:xfrm>
        </p:grpSpPr>
        <p:pic>
          <p:nvPicPr>
            <p:cNvPr id="21" name="图片 2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85800" y="1745044"/>
              <a:ext cx="2976995" cy="2147341"/>
            </a:xfrm>
            <a:prstGeom prst="rect">
              <a:avLst/>
            </a:prstGeom>
          </p:spPr>
        </p:pic>
        <p:sp>
          <p:nvSpPr>
            <p:cNvPr id="22" name="矩形 21"/>
            <p:cNvSpPr/>
            <p:nvPr/>
          </p:nvSpPr>
          <p:spPr>
            <a:xfrm>
              <a:off x="1447800" y="2495550"/>
              <a:ext cx="152400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提高市民的文明素质</a:t>
              </a:r>
            </a:p>
          </p:txBody>
        </p:sp>
      </p:grpSp>
      <p:pic>
        <p:nvPicPr>
          <p:cNvPr id="13" name="图片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27735" y="1957705"/>
            <a:ext cx="1640205" cy="24218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/>
        </p:nvSpPr>
        <p:spPr>
          <a:xfrm>
            <a:off x="829235" y="1504950"/>
            <a:ext cx="450476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b="1" dirty="0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创建文明城市对市容市貌有哪些要求</a:t>
            </a:r>
            <a:r>
              <a:rPr lang="en-US" altLang="zh-CN" sz="2000" b="1" dirty="0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?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860611" y="2038350"/>
            <a:ext cx="1972099" cy="2286000"/>
            <a:chOff x="986185" y="2033126"/>
            <a:chExt cx="1972099" cy="2286000"/>
          </a:xfrm>
        </p:grpSpPr>
        <p:sp>
          <p:nvSpPr>
            <p:cNvPr id="19" name="矩形 18"/>
            <p:cNvSpPr/>
            <p:nvPr/>
          </p:nvSpPr>
          <p:spPr>
            <a:xfrm>
              <a:off x="1138584" y="2190750"/>
              <a:ext cx="1667299" cy="20313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规划合理，公共建筑、雕塑、</a:t>
              </a:r>
              <a:r>
                <a:rPr lang="zh-CN" altLang="en-US" sz="1400" dirty="0" smtClean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广告牌垃圾桶</a:t>
              </a:r>
              <a:r>
                <a:rPr lang="zh-CN" altLang="en-US" sz="1400" dirty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等造型美观实用，与居住环境相和谐，能给人以美的</a:t>
              </a:r>
              <a:r>
                <a:rPr lang="zh-CN" altLang="en-US" sz="1400" dirty="0" smtClean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享受</a:t>
              </a:r>
              <a:endParaRPr lang="zh-CN" altLang="en-US" sz="14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4" name="圆角矩形 3"/>
            <p:cNvSpPr/>
            <p:nvPr/>
          </p:nvSpPr>
          <p:spPr>
            <a:xfrm>
              <a:off x="986185" y="2033126"/>
              <a:ext cx="1972099" cy="2286000"/>
            </a:xfrm>
            <a:prstGeom prst="roundRect">
              <a:avLst>
                <a:gd name="adj" fmla="val 9166"/>
              </a:avLst>
            </a:prstGeom>
            <a:noFill/>
            <a:ln>
              <a:solidFill>
                <a:srgbClr val="09924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3124200" y="2043574"/>
            <a:ext cx="1972099" cy="2286000"/>
            <a:chOff x="986185" y="2033126"/>
            <a:chExt cx="1972099" cy="2286000"/>
          </a:xfrm>
        </p:grpSpPr>
        <p:sp>
          <p:nvSpPr>
            <p:cNvPr id="21" name="矩形 20"/>
            <p:cNvSpPr/>
            <p:nvPr/>
          </p:nvSpPr>
          <p:spPr>
            <a:xfrm>
              <a:off x="1138584" y="2190750"/>
              <a:ext cx="1667299" cy="16700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dirty="0" smtClean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街道</a:t>
              </a:r>
              <a:r>
                <a:rPr lang="zh-CN" altLang="en-US" sz="1400" dirty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整洁卫生，无乱张贴（包括牛皮癣）现象；公园、绿地、广场等公共场所气氛祥和。</a:t>
              </a:r>
            </a:p>
          </p:txBody>
        </p:sp>
        <p:sp>
          <p:nvSpPr>
            <p:cNvPr id="22" name="圆角矩形 21"/>
            <p:cNvSpPr/>
            <p:nvPr/>
          </p:nvSpPr>
          <p:spPr>
            <a:xfrm>
              <a:off x="986185" y="2033126"/>
              <a:ext cx="1972099" cy="2286000"/>
            </a:xfrm>
            <a:prstGeom prst="roundRect">
              <a:avLst>
                <a:gd name="adj" fmla="val 9166"/>
              </a:avLst>
            </a:prstGeom>
            <a:noFill/>
            <a:ln>
              <a:solidFill>
                <a:srgbClr val="09924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85790" y="1828800"/>
            <a:ext cx="2717165" cy="241490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874010" y="1444795"/>
            <a:ext cx="693873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b="1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创建文明城市对市民在公共场所道德方面有哪些要求</a:t>
            </a:r>
            <a:r>
              <a:rPr lang="en-US" altLang="zh-CN" sz="2000" b="1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?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762000" y="2069726"/>
            <a:ext cx="2178424" cy="2178424"/>
            <a:chOff x="811237" y="2113837"/>
            <a:chExt cx="2178424" cy="2178424"/>
          </a:xfrm>
        </p:grpSpPr>
        <p:sp>
          <p:nvSpPr>
            <p:cNvPr id="9" name="矩形 8"/>
            <p:cNvSpPr/>
            <p:nvPr/>
          </p:nvSpPr>
          <p:spPr>
            <a:xfrm>
              <a:off x="1066799" y="2529595"/>
              <a:ext cx="1667299" cy="13469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公共场所无乱扔杂物、随地吐痰、损坏花草树木、</a:t>
              </a:r>
              <a:r>
                <a:rPr lang="zh-CN" altLang="en-US" sz="1400" smtClean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吵架斗殴</a:t>
              </a:r>
              <a:r>
                <a:rPr lang="zh-CN" altLang="en-US" sz="140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等不文明</a:t>
              </a:r>
              <a:r>
                <a:rPr lang="zh-CN" altLang="en-US" sz="1400" smtClean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行为</a:t>
              </a:r>
              <a:endParaRPr lang="zh-CN" altLang="en-US" sz="140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" name="椭圆 1"/>
            <p:cNvSpPr/>
            <p:nvPr/>
          </p:nvSpPr>
          <p:spPr>
            <a:xfrm>
              <a:off x="811237" y="2113837"/>
              <a:ext cx="2178424" cy="2178424"/>
            </a:xfrm>
            <a:prstGeom prst="ellipse">
              <a:avLst/>
            </a:prstGeom>
            <a:noFill/>
            <a:ln>
              <a:solidFill>
                <a:srgbClr val="09924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3365088" y="2069726"/>
            <a:ext cx="2178424" cy="2178424"/>
            <a:chOff x="811237" y="2113837"/>
            <a:chExt cx="2178424" cy="2178424"/>
          </a:xfrm>
        </p:grpSpPr>
        <p:sp>
          <p:nvSpPr>
            <p:cNvPr id="16" name="矩形 15"/>
            <p:cNvSpPr/>
            <p:nvPr/>
          </p:nvSpPr>
          <p:spPr>
            <a:xfrm>
              <a:off x="1066799" y="2529595"/>
              <a:ext cx="1667299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所有室内公共场所和工作场所全面禁烟，并有明显的禁烟</a:t>
              </a:r>
              <a:r>
                <a:rPr lang="zh-CN" altLang="en-US" sz="1400" smtClean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标识</a:t>
              </a:r>
              <a:endParaRPr lang="zh-CN" altLang="en-US" sz="140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811237" y="2113837"/>
              <a:ext cx="2178424" cy="2178424"/>
            </a:xfrm>
            <a:prstGeom prst="ellipse">
              <a:avLst/>
            </a:prstGeom>
            <a:noFill/>
            <a:ln>
              <a:solidFill>
                <a:srgbClr val="09924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968175" y="2069726"/>
            <a:ext cx="2178424" cy="2178424"/>
            <a:chOff x="811237" y="2113837"/>
            <a:chExt cx="2178424" cy="2178424"/>
          </a:xfrm>
        </p:grpSpPr>
        <p:sp>
          <p:nvSpPr>
            <p:cNvPr id="19" name="矩形 18"/>
            <p:cNvSpPr/>
            <p:nvPr/>
          </p:nvSpPr>
          <p:spPr>
            <a:xfrm>
              <a:off x="1037741" y="2529595"/>
              <a:ext cx="1922862" cy="14654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40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影剧院、图书馆、纪念馆、博物馆、会场等场所安静、文明，无大声喧哗、污言秽语、嬉闹现象。</a:t>
              </a:r>
            </a:p>
          </p:txBody>
        </p:sp>
        <p:sp>
          <p:nvSpPr>
            <p:cNvPr id="20" name="椭圆 19"/>
            <p:cNvSpPr/>
            <p:nvPr/>
          </p:nvSpPr>
          <p:spPr>
            <a:xfrm>
              <a:off x="811237" y="2113837"/>
              <a:ext cx="2178424" cy="2178424"/>
            </a:xfrm>
            <a:prstGeom prst="ellipse">
              <a:avLst/>
            </a:prstGeom>
            <a:noFill/>
            <a:ln>
              <a:solidFill>
                <a:srgbClr val="09924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304800" y="1809750"/>
            <a:ext cx="2743200" cy="2636724"/>
            <a:chOff x="609600" y="1844905"/>
            <a:chExt cx="2743200" cy="2636724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3" cstate="email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200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09600" y="1844905"/>
              <a:ext cx="2743200" cy="2636724"/>
            </a:xfrm>
            <a:prstGeom prst="rect">
              <a:avLst/>
            </a:prstGeom>
          </p:spPr>
        </p:pic>
        <p:sp>
          <p:nvSpPr>
            <p:cNvPr id="9" name="矩形 8"/>
            <p:cNvSpPr/>
            <p:nvPr/>
          </p:nvSpPr>
          <p:spPr>
            <a:xfrm>
              <a:off x="1529794" y="2686213"/>
              <a:ext cx="902811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 b="1">
                  <a:solidFill>
                    <a:srgbClr val="09924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交通</a:t>
              </a:r>
              <a:endParaRPr lang="en-US" altLang="zh-CN" sz="2800" b="1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r>
                <a:rPr lang="zh-CN" altLang="en-US" sz="2800" b="1">
                  <a:solidFill>
                    <a:srgbClr val="09924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意识</a:t>
              </a:r>
            </a:p>
          </p:txBody>
        </p:sp>
      </p:grpSp>
      <p:sp>
        <p:nvSpPr>
          <p:cNvPr id="21" name="矩形 20"/>
          <p:cNvSpPr/>
          <p:nvPr/>
        </p:nvSpPr>
        <p:spPr>
          <a:xfrm>
            <a:off x="457200" y="1236158"/>
            <a:ext cx="49933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b="1" dirty="0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创建文明城市市民应具备哪些交通意识</a:t>
            </a:r>
            <a:r>
              <a:rPr lang="en-US" altLang="zh-CN" sz="2000" b="1" dirty="0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?</a:t>
            </a:r>
          </a:p>
        </p:txBody>
      </p:sp>
      <p:sp>
        <p:nvSpPr>
          <p:cNvPr id="27" name="矩形 26"/>
          <p:cNvSpPr/>
          <p:nvPr/>
        </p:nvSpPr>
        <p:spPr>
          <a:xfrm>
            <a:off x="3200965" y="2190750"/>
            <a:ext cx="295389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车辆、行人各行其道；车辆、行人服从交警指挥；机动车让行</a:t>
            </a:r>
            <a:r>
              <a:rPr lang="zh-CN" altLang="en-US" sz="14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斑马线车辆</a:t>
            </a:r>
            <a:r>
              <a:rPr lang="zh-CN" altLang="en-US" sz="14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、行人不乱穿马路、不</a:t>
            </a:r>
            <a:r>
              <a:rPr lang="zh-CN" altLang="en-US" sz="14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闯红灯保持</a:t>
            </a:r>
            <a:r>
              <a:rPr lang="zh-CN" altLang="en-US" sz="14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交通畅通、不人为造成交通阻塞，在交通站点遵守秩序，排队侯车，依次上</a:t>
            </a:r>
            <a:r>
              <a:rPr lang="zh-CN" altLang="en-US" sz="14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下车</a:t>
            </a:r>
            <a:endParaRPr lang="zh-CN" altLang="en-US" sz="14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92349" y="2018348"/>
            <a:ext cx="2303341" cy="204914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/>
        </p:nvSpPr>
        <p:spPr>
          <a:xfrm>
            <a:off x="768275" y="2114550"/>
            <a:ext cx="3479659" cy="307777"/>
          </a:xfrm>
          <a:prstGeom prst="rect">
            <a:avLst/>
          </a:prstGeom>
          <a:solidFill>
            <a:srgbClr val="099243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群众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对党政机关行政效能的满意度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&gt;90</a:t>
            </a:r>
            <a:r>
              <a:rPr lang="en-US" altLang="zh-CN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%</a:t>
            </a: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68275" y="2670374"/>
            <a:ext cx="3479659" cy="307777"/>
          </a:xfrm>
          <a:prstGeom prst="rect">
            <a:avLst/>
          </a:prstGeom>
          <a:solidFill>
            <a:srgbClr val="099243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群众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对反腐倡廉工作的满意度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&gt;90</a:t>
            </a:r>
            <a:r>
              <a:rPr lang="en-US" altLang="zh-CN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%</a:t>
            </a: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768275" y="3229174"/>
            <a:ext cx="3479659" cy="307777"/>
          </a:xfrm>
          <a:prstGeom prst="rect">
            <a:avLst/>
          </a:prstGeom>
          <a:solidFill>
            <a:srgbClr val="099243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全民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法制宣传教育的普及率≥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80</a:t>
            </a:r>
            <a:r>
              <a:rPr lang="en-US" altLang="zh-CN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%</a:t>
            </a: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768274" y="3787973"/>
            <a:ext cx="3479659" cy="307777"/>
          </a:xfrm>
          <a:prstGeom prst="rect">
            <a:avLst/>
          </a:prstGeom>
          <a:solidFill>
            <a:srgbClr val="099243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市民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对政府诚信的满意度≥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90</a:t>
            </a:r>
            <a:r>
              <a:rPr lang="en-US" altLang="zh-CN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%</a:t>
            </a: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85800" y="1485840"/>
            <a:ext cx="49933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 b="1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创建文明城市对市民的满意度有什么要求</a:t>
            </a:r>
            <a:r>
              <a:rPr lang="en-US" altLang="zh-CN" sz="2000" b="1">
                <a:solidFill>
                  <a:srgbClr val="09924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?</a:t>
            </a:r>
          </a:p>
        </p:txBody>
      </p:sp>
      <p:sp>
        <p:nvSpPr>
          <p:cNvPr id="36" name="矩形 35"/>
          <p:cNvSpPr/>
          <p:nvPr/>
        </p:nvSpPr>
        <p:spPr>
          <a:xfrm>
            <a:off x="4673741" y="2114550"/>
            <a:ext cx="3479659" cy="307777"/>
          </a:xfrm>
          <a:prstGeom prst="rect">
            <a:avLst/>
          </a:prstGeom>
          <a:solidFill>
            <a:srgbClr val="099243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市民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对义务教育的满意度≥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75%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；</a:t>
            </a:r>
          </a:p>
        </p:txBody>
      </p:sp>
      <p:sp>
        <p:nvSpPr>
          <p:cNvPr id="37" name="矩形 36"/>
          <p:cNvSpPr/>
          <p:nvPr/>
        </p:nvSpPr>
        <p:spPr>
          <a:xfrm>
            <a:off x="4673741" y="2670374"/>
            <a:ext cx="3479659" cy="292388"/>
          </a:xfrm>
          <a:prstGeom prst="rect">
            <a:avLst/>
          </a:prstGeom>
          <a:solidFill>
            <a:srgbClr val="099243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3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市民对见义勇为行为的赞同与支持率≥</a:t>
            </a:r>
            <a:r>
              <a:rPr lang="en-US" altLang="zh-CN" sz="13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90</a:t>
            </a:r>
            <a:r>
              <a:rPr lang="en-US" altLang="zh-CN" sz="13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%</a:t>
            </a:r>
            <a:endParaRPr lang="zh-CN" altLang="en-US" sz="13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4673741" y="3229174"/>
            <a:ext cx="3479659" cy="307777"/>
          </a:xfrm>
          <a:prstGeom prst="rect">
            <a:avLst/>
          </a:prstGeom>
          <a:solidFill>
            <a:srgbClr val="099243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市民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种绿、护绿等公益活动参与率≥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70</a:t>
            </a:r>
            <a:r>
              <a:rPr lang="en-US" altLang="zh-CN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%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4673740" y="3787973"/>
            <a:ext cx="3479659" cy="292388"/>
          </a:xfrm>
          <a:prstGeom prst="rect">
            <a:avLst/>
          </a:prstGeom>
          <a:solidFill>
            <a:srgbClr val="099243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3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市民</a:t>
            </a:r>
            <a:r>
              <a:rPr lang="zh-CN" altLang="en-US" sz="13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对捐献骨髓、器官等行为的认同率≥</a:t>
            </a:r>
            <a:r>
              <a:rPr lang="en-US" altLang="zh-CN" sz="13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50%</a:t>
            </a:r>
            <a:r>
              <a:rPr lang="zh-CN" altLang="en-US" sz="13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；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2" grpId="0" animBg="1"/>
      <p:bldP spid="21" grpId="0"/>
      <p:bldP spid="36" grpId="0" animBg="1"/>
      <p:bldP spid="37" grpId="0" animBg="1"/>
      <p:bldP spid="38" grpId="0" animBg="1"/>
      <p:bldP spid="3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ISPRING_FIRST_PUBLISH" val="1"/>
  <p:tag name="ISPRING_OUTPUT_FOLDER" val="F:\我图VIP设计PPT上传\10月份上传文件\390"/>
  <p:tag name="ISPRING_PLAYERS_CUSTOMIZATION" val="UEsDBBQAAgAIAJCuo0gOaiROYgQAAAURAAAdAAAAdW5pdmVyc2FsL2NvbW1vbl9tZXNzYWdlcy5sbmetWG1v2zYQ/l6g/4EQUGADtrQd0KIYEge0xNhEZMmV6DjZMAiMxNhEKDHVi9vs037Nfth+yY6UncR9gaQkgG2YlO+54909d0cfHn/JFdqIspK6OHLeHrxxkChSnclideQs2MmvHxxU1bzIuNKFOHIK7aDj0csXh4oXq4avBHx/+QKhw1xUFSyrkVndr5HMjpz5OHHD2RwHF4kfTsJkTCfOyNX5DS9uka9X+qff3n/48vbd+58PX2/l+sDEM+z7+0DIIr170wMoYFHoJ4BG/CQg58wZmc9hcuGC+TQgzmj7ZZj0PCJnzsh8dsotoogELIl96pGExkkQMusLnzDiOaML3aA13whUa7SR4jOq1wLiWMtSoErJzD5INWwUjehS5oUzTIMkIjGLqMtoGDijWJfl7S8Wljf1WpegrkKZrPilEpnVCRljn9+UogLVvIaMQvCq1xJ+qXMui4NO1RFe0mCSsDD044QE3m7HGZEiQ17JjZqBKBGOSQQAJa9E+QjZxGaZFUdYqWEIUzqZ+vBmxoSpXK0VvOuhdswJxGAuii4pyBESQXbF8TKMPOM0UIU4uuFV9VmX2V5+PAxUFzAN3BBS0GUPwJnB2AFDjCXUjbIUad0FNiNxjCckGYfnkMjAu3CIRHgKdDsdInFBYqAIibtkAnxGJ9gkvKHYLv93/Eq5SWd1i3iagpxx30bqpoId41JggWVadTBMTUw+LiBsFPs/oHGLCt61q5XcCLCjzETZqQgqi0s8k0UfF/SP5ARTn3gJpJUXLhNmS57RmPNbVOga8WzDi1SgS5HyBnL9Fp5lMrPPTJyt/k+N/BvxeltVXm0LUuCR81dD7dmrYd8xq6nAproW+U3dpdo4bGv+Y6wwOf1DE/oc/XH6Y5cEOKLh80Smknmj2qr75PjcWTY0Rp1GPNFT/aP13JbEbW0dUyhYY6n7SxDopqZ/QANU/aVocAKK5m2JhhpOi6sBOoNwCxBo9FiMM3DVngln4MIB8ksyjimD2WgpLitZd44dlo1tgL4f2hTmPCVqcU/GS3GlYcJRgm/a6QO6kI10Z0AfDDd7rYJR5oPJAQCu2uQBSCVzsD/rgbmYkZ0H2gK/d5KlblRmyavktS3y4NsmF9+OTVelzu2u4tUuedsmc/wUK9rDRa3S+YD2f8e/3vF5QL/HRykmOHKniYsDl5hB33BV9RQCChhX+CxOfDw24sCFnNfpGprplW6KrCdQO6t75AQD2PbMseBluv7vn397YnxlSbuLtru/DwIBYpsqSO7A/gx0Laq/ukAYHu/L2UUfqe3dZifX86rDKGThs9wheNtacp3D1kG3XkjybdAwY9idzoAHsU173ZQwug1BmOHoFGqZncKd0YyX11AImdZqEIp1tUnAepj2++tlUytZiCGyT2sl5sCMzhPsefauDeRTMr1ue2YGN4p0e+lWcOnuC+ZOcQB19is8kcl6IKBtTbsqBERv1/c033zbqe5Wlf3D4vD1g/8v/gdQSwMEFAACAAgAkK6jSAh+CyMpAwAAhgwAACcAAAB1bml2ZXJzYWwvZmxhc2hfcHVibGlzaGluZ19zZXR0aW5ncy54bWzVV91u2jAUvucpLE+9LGk7unYooaoKaNVaQIVt7VVlYkOsOnYW21B6tafZg+1JdhwDBbXr0h+kTQgRn5/v/J+Y8Og2FWjCcs2VjPBudQcjJmNFuRxH+MugvX2IkTZEUiKUZBGWCqOjRiXM7FBwnfSZMSCqEcBIXc9MhBNjsnoQTKfTKtdZ7rhKWAP4uhqrNMhyppk0LA8yQWbwY2YZ03iOUAIAvqmSc7VGpYJQ6JHOFbWCIU7Bc8ldUES0BdEJDrzYkMQ341xZSU+UUDnKx8MIvzs8dp+FjIdq8pRJlxPdAKIjmzqhlDsviOjzO4YSxscJuHtQw2jKqUkivFdzKCAdPEQpsH3oxKGcKMiBNHP4lBlCiSH+6O0Zdmv0guBJdCZJyuMBcJCLP8LNwfWnq17r4uy08/l60O2eDU573olCJ1jHCYN1QyE4pGwes6WdkBhD4gT8Bp0REZqFwSppITZScs05d0ZDJSD3hRa0UTpktENStlKN/g2XbZDcxWgEgYhZhI9zTgRG3BDB46WytkNtuCmq3l6VRIAF7cnQeR/fm/fZiROSa7bq1oKjXc7jxjdlBUUzZZHgNwwZhSB+m8JTwtBqcdAoV2lBhfYxSAsOFiecTRk9KnI6B/yToSswkVrQhF7NBDPewnfL79CQjVQOuIxMoLOBzrXHrz4LOCNa34OShY9b/bPTZuv6tNNsXW65AAmdEBk/ExwKztLMbASfzJBUZqEH6YiJ1awoCuW04JWJrfryMmieWuHL/NbFWIHeYEk2Y+U5hfmrB6XNJmRSDKIbrgIaRpBDSTwmMGJYF1xaVhYwJhIpKWaIxLDWtBvrCVdWA8UPsIfWL/fQ6yMui9MYVhtYzCnLS0Hu7O69r+1/ODj8WK8Gv3783H5Sab7we4I4c37jnzy58pdr/+E2DAO3pR9f2ia3/+bO7l20vpbJa6d1OShV0la/FFy3jFT3cxmpC/+S6a28YEq5AEtp7IcM1pLgKTeMvmWLvaBNXvVu9z22mTbZYMyvGY3/JmR/Wl4T1+6FYfDoxdVxUi55ColwK3F5223s13bgpvkoq1IBtPX/Do3Kb1BLAwQUAAIACACQrqNItfwJZLoCAABVCgAAIQAAAHVuaXZlcnNhbC9mbGFzaF9za2luX3NldHRpbmdzLnhtbJVWbW/iMAz+fr8Ccd/p7pWd1CExxkmTdrfpNu172po2Ik2qJGXHv784TdYEKPSwJhH7eWzHsc1StaV88WEySXPBhHwGrSkvFWq8bkKLm2nWai34LBdcA9czLmRN2HTx8af9pIlFXmKJHcixnA3JoQ8zt58xFBfj2xxliJCLuiF8/yBKMctIvi2laHlxMbVq34BklG8N8urHfLUeDMCo0vca6iin9TXKOEojQSnAlL6vUS6yGMmA+UhX9jOS04c6f/sD2o4qqi1t+QlliNaQEuIiXy9RhvHceI9fZY5ynqDhrzbQL59RBqGM7EHGzu++ogwyRNM2/9MjjRQlFjTmnH/Edw4TpDDjh1ldoVwk4IUw0MVXcOWxd70LQO5rOPcpjqsU7AnrerAQ8NEzBgstW0gTf+psqhJvj6028wGLDWHKAEJVD3oyST+RVnk3sa7H/YE3yovQl9P0kFfB2hpWXcKBu1jf41erW7srQqfvuiBDCTunDFLslT3yt6nrETJQ9shnRgt45Gx/nMGhqSP5R74l7jnP199YgRNzLJzVn7wVIz3g6KogVafwmFoUsFCYzgutAd8tTayuSyk5yinlZEdLoqngvxCX7e1lVJocGFyvne6sVFPN4FTD2RzNmg7LZc9xPzpr3JDdz0J/ue480WaL30yJ1iSvavOzpKYTxzNjYgozTU4zcE8aOMh7vhEBx8YeItVEbkG+CMHGhuFCgxrrXnTDNQRPk6AGaXK6yqlzcqr8vK0zkGvzahSUr3Ks7IAVLStm/vQrhTcoDhgD1o6qK+OPE/rel4HCNQEQmVe+a7tDZ6lbpimDHfjhDxT2ykN3S5Xp0qGGW+oH2Oiw5ZxmVE+6XdH3SrxDAv0J/KtJK3J8YBnR9ppkyt4smny/hvtcosXs1xk2X7jJ7Nn1UuTY2I8raJT47+Q/UEsDBBQAAgAIAJCuo0gqlg9n/gIAAJcLAAAmAAAAdW5pdmVyc2FsL2h0bWxfcHVibGlzaGluZ19zZXR0aW5ncy54bWzNlm9PGjEYwN/zKZouvpRT56YjdxgjGIlOiLBNX5lyLVxjr721PfB8tU+zD7ZPsqdXQIiOnUaWhRDo0z6/51/7tOHRfSrQhGnDlYzwbn0HIyZjRbkcR/jL4HT7ECNjiaREKMkiLBVGR81amOVDwU3SZ9bCUoMAI00jsxFOrM0aQTCdTuvcZNrNKpFb4Jt6rNIg08wwaZkOMkEK+LFFxgyeESoA4JsqOVNr1moIhZ70WdFcMMQpeC65C4qIM5sKHPhVQxLfjbXKJT1RQmmkx8MIvzs8dp/5Gk9q8ZRJlxLTBKET2wahlDsniOjzB4YSxscJeHuwj9GUU5tEeG/fUWB18JRSsn3kxFFOFKRA2hk+ZZZQYokfenuW3VszF3gRLSRJeTyAGeTCj3BrcHt202tfXXQuz28H3e7FoNPzTpQ6wSonDFYNheCQynXMFnZCYi2JE/AbdEZEGBYGy6L5spGSK865MRoqAakvtTAagaeiiPCx5kRgxC0RPF7MWqLHzJ5yATE43d36SFr8CPTxxgnRhi0bms8Yl8W4+U3lgqJC5UjwO4asQhBRnsK/hKHldKORVmkpFcRYZASnDE04mzJ6VGZpBvyToRswkeagCZsvE8x6C99z/oCGbKQ0cBmZwFYFOTeeX38ROCPGPELJ3Met/kWn1b7tXLba11suQEInRMYvhEMJWZrZjfBJgaSycz1IR0xyw8qiUE7LuSqx1V9fBsPTXPgyv3UxltAbLMlmrLykMH/1oLLZhEzKg+gOV4mGI8ihJJ4JEzEcdy5zVhUYE4mUFAUiMTQq4471hKvcgMQfYI82r/fQ6yMuy9EYbg6wqCnTlZA7u3vv9z98PDj81KgHv3783F6rNGvhPUGcOd/DT9Y28UUjf9oNw8D1zufbsNX5v+rCvav21yqZumxfDyoVqd2vhOtWWdU9r7Lqyl8bvaUro5IL0GbG/thAoxE85ZbRt9w0ryj8+vvXb4s3KvwGo1i7ff/fIPxo8dxaeV+FwbMPwBrIVx/TzdpvUEsDBBQAAgAIAJCuo0hocVKRmgEAAB8GAAAfAAAAdW5pdmVyc2FsL2h0bWxfc2tpbl9zZXR0aW5ncy5qc42UTW/CMAyG7/wKlF0nxD5hu6HBpEkcJo3btEMoplSkSZWkHR3iv68OX03qjsUX8vLkdewq3na61WIR6z53t+6327/7e6cBalbncO3rokVPUWdGJAuYJSmIRAILkOJ49CTvzgRlzKQznZcfaGtqfkzhP0suTB3PCAtNaIY6XBDgN6FtqMM/J7FTq2tfU63R89xaJXuRkhak7UmlU+4YdvXqVr3EAFYF6AvokkfgmQ7caiPPjg8DjDoXqTTjspyqWPXmPFrHWuVy0ZZ/VWagq0++3gP9p8HLxLMTibFvFtIw8WSI0U5mGoyBQ97HCQYJCz4HUfPtu/UH6hk3CwroIjGJPdKjG4w6nfEYGl0ajjB8TFZejW4OMJqchY3dE3e3GB4heAm6YTW+x/BAleXZPz5gplWMHWmgzZ6fUKH4IpHxIXUfg+Twsmjb1r1zoe76Y+Y9IRU8oRX1/NK22RGChgCtN5aOeU2Qd0rZCUqURA5FaNS0Kug5YsM5gvvPLuPW8miVVuOhGo5VG7heg54pJarbf126Z5irs/sFUEsDBBQAAgAIAJCuo0g9PC/RwQAAAOUBAAAaAAAAdW5pdmVyc2FsL2kxOG5fcHJlc2V0cy54bWydkbEKwjAQhvc+RbjdxG6lJHUT3Bx0lpqmGmkvJZdaH9+UinSRgEMg//F9PyQnd6++Y0/jyTpUkPMtMIPaNRZvCs6n/aYARqHGpu4cGgXogO2qTNq8wKM3ZAKxWIGk4B7CUAoxTRO3NPjYQK4bQywmrl0v4ukditkUw6LC4pb2L/szgyrLGJPX0XbhgFW8x7QgjLxWMDsXjdxi60D8AhqTAEyqwVACaH0CeAwJwI8rQIrvm+ekRwrxo2KQYrWeKnsDUEsDBBQAAgAIAJCuo0izv7NQbQAAAHIAAAAcAAAAdW5pdmVyc2FsL2xvY2FsX3NldHRpbmdzLnhtbA3MPQ6DMAxA4Z1TWJ7K0L+NgcDGWFUqPYAVLITk2CixqnJ7sr3h0+vHfxL4cS6bacDn7YHAGm3ZdA34nadrh1CcdCEx5YBqCOPQ9GKR5MPuFRbYhQ7OM6cazi9KVb4zF1Ynr2e4RNuPFu9DcwJQSwMEFAACAAgARJRXRyO0Tvv7AgAAsAgAABQAAAB1bml2ZXJzYWwvcGxheWVyLnhtbK1V30/bMBB+LtL+h8jv2C0dA6oExJDQHsaE1LHtrTKJm3hN4sx2COWv39nO76VsSHtolZzv++58993Fv3rOUu+JScVFHqAFniOP5aGIeB4H6OHr7fE5urp8d+QXKd0z6fEoQGXODYCmyIuYCiUvNIDvqU4C1DNgYEZeIbmQXO+B+xS420gnS/TuaAYuuQpQonWxIqSqKswVIPJYibQ0JAqHIiOFZIrlmkni0kBeg13pv6Phl4mc6H3BVA9Z6LcHrklajmfFByTVEgsZk5P5fEF+3H1ehwnL6DHPlaZ5yJAHlZzZUj7ScHcnojJlythmvktyzbQ2SVjbzNcrvjjPPSXDADmHTcaUojFTOM1jRByWTID9bUpVUvOoAa3hVTte81q/jXnfNG62c6RzLsrHlKsEjvqQzjoJ9Mkwqp/Z61oFPTQKujVMyJPsV8kli+zrt1aM8wVyAVvF2TyxqkI4gKdbGmoh9zcAAxXVHcRt07BrGraglgO30dcdBWpuu2VUl5I1pZr5Tzxi4guVkhpZXGpZMp+MjDWWDME+cVeum9Q1xE90lp7+Q2+M36g1P9VrnbGA/9GYT0DU1oTnEXu+5eCjWQY11QyKbWxYFyk2MbucVPmY9XQ9MLkc66bARTxNZcxgDCOqKens5BCUSarAJSzlCNs7OAhOeJyk8NOTDOPTgzQZlbtJht7BQXAqwt0EtDW3ZSTjOo7E1CrIJxPrxA9LpUXGX6w8B3tGr6wOXxu55ui64O3B2fyPURzEaAZziyZWl3nq7avm8N7MqVadz6ZwloFaYR6YLgvn1cxCWYx8IralZapv+jk1+7AHHeU8NR3TXN9B76Ja8xfmVTwyX7rF0tQkYUYzAfpwvuwxQD9huwzCW9OhiFuRN3XAmNg3928r2mz5unWu64c67EMNnzirHMbN1EdQRyxFmUejHuKi+4ioFHbatWTUS9kWbrQ4AZGKIkDv4aG+88XpRXfls8VFg7V53bvALpc3rPQ64U5BpNZ1exG/3g3w+BtQSwMEFAACAAgAkK6jSIyYS/o+CAAAjyAAACkAAAB1bml2ZXJzYWwvc2tpbl9jdXN0b21pemF0aW9uX3NldHRpbmdzLnhtbLVa627iShL+v0/RYnWks9IqXMwtK4aVL01iDTEc7CQzu1qhBneCFdvNsRtmOOLHPs0+2D7JVrftYBMgdmYWT6JxddVX1XXrCxnEL16ob2LOAu8Pwj0W2pRzL3yOh39CaLBkPoumEY0pj+sHyqMXuuybGT4xQQNqzEnoksjVxWg8bKCR/KB+T+0bfXhra+0W6rVxC/eRgTs6jF0rxrWiw5jRauqD+hFEghvRJQ35adRBvTD6VsAMYxpxM3Tp96FS5M4PFWdwExHXA7542G2LZ59p3Rtt8aB2s9Pr4H1LVRSli/SO0TQa+17vuqc2EW60Ow1lr/VbSktBzU6ned3dN3utjgJvo+suoLTxdRe1e+12y9i3cAukkapqRkvf95TrZlMFbbh/re9HI63XaKBms6m0jX2nq4y0BgJuBTBUpS8cqBiKpnT3qqY2+woa6SNt1N5jA3f1Duq3cLfR2Lc1TWk0Ds49zC7vrgO19HQyd74DeDIEJ0dFbtVPJNdguYkiYHZosPYJpygkAf1UkzkZcpmx6NclW+/+UksTVCZzxp7ZVaQmRCALsOEJrEFdjmRs0q58YeTpyHM/1RYbzll4tWQhB6irkEUB8WvDPye5k86sjCTb0qiK3BNZ0oO6nvyUFUt1QT7Dc0loyYI1CXdj9syuFmT58hyxTeiWMnO1W9PI98IX4G5c93R8UZHvxdzkNCjYh/viKS+2hnjGVJjXxeIpJemTBfUzjQ35qSB3UPm+R45Et17scSmqNsVzSXRNnmkxAH1VPJdlQtBSjFpPPO8LcfqdA7siyr91kd0nOxoVlSTt8qIUW2/WVfNpHbFn4eyi3PuBfpXzGXSf8FlY2BBPKSExQaGwVJRSt8n5G0eM6etxLxkEoAWCm28uKUlCTrW5PrmbqtbX+XhyM5lr5k1tqCdViURZ/trq9r83O13oXKlcSST7Th2Pi1hIgnUa5bAsZzYZzwEQj+cW/uLUhuJ3ZdHJvTM2LVwbpv+pDDCd4YfaUPwuI3o/m2HLmdtj08Bz055bE0f6ZYwdbNSGX9kGrciWIs7Q1qPfEF9RBO3ZiyiKfc+VA6Jle+GGltBnTO5U05rPsO3MTN0xJ1ZtaLMo2v1VIpMNX0HyrEiMXC8mC5+6Ui2kiBxf51co+MdXHnCygHjhVRntM/XRtG7mzmQytufYMjJKbYhDFxkREZqqA81UG88AIyKwjn9MfC6zTyIg1fcrg9yaN7dj+HGEIbfe88qHH/4Ba6YYQjKlYQlBSBw8g6yz7cfJzBA+BIWIoDWJ428scgtJkw9dCWzT0ieQmrqTw3cETIYNgffCJaQOXfISeHfYttUbPNcmXyDHoTYnFYUmn6EkP1cU+optqCFslxCz1AfzRhUVIcowK5CsBpdE5Lu/Q2S5BDnhza3HNjFQhIehTGQ1xleVNdn4t3sIpKmOz1R7AgzOlm/P3paCKZELy1wJXdCGdGyI7Prt3vzHfKSaY2zMId2MyePckV1SKA3IDoWMI+JuSbikaEGXZAOVsIMx13PlmIi8NOH3jfcHIjztP7+krcsy8JdfPmBSoeGdsAz2y6AMtilr/p524bZ0Bh80ROT6WSvKOODDJtg6ttSZOfk5IYq9YOMnXfpnBOrVuKrBeteOH/dX+bD9H4yxkxasmdDRNI9VEsKwEoslBxZPv5KgaY1AXXpYhIYvTqiVAKxJimEx9AMwD+C5giEP4NFqEI9Ys00HNluPdCFOHyWEZa0mUTsdb3FG9Ckc0F9LdUGfGOyXfEq2yUYG1i4Z/jJRzm2VCkuLYzpjMNwCzOckqQDV9wJxhioHe3+HM1ckq0FhPo9s47uyun3vRa4I4OdNQN/uw54iFkiqT+Isr5NF6e8/aEgyxVmid1ptA/FaoKVjlavPH4qYjdWZfjvXVUvH4kQh6tkvLwfVIXwyduz5WNUEApRJQPhyBavwkzjnlcdKTgQGHqmAl07epiRarv777/+UhzmyJ6GilPq3qjhQ/KJr4le8f1qM0/hfJXAcVSuKypeSgumBKhMtf75yTEjQn3JkIcmyFLBAXHGVUg0lkIZRdRxVv72DKrFlUbBNBHvBiiB36uwzND65168N70j0Ao3TYcyvCiQ9L3KTV7bhcMTdcN8LaUXxH16JxOQdczpXDUOe/aFGfW/5kiy/Lhxg0ms+5LPnKnj6rWpBdz6CpK7Hq2PKxS3rWtASkvdDQ9ieXOteCYcLFZ9AD+eF+5mQR8yfiputt1e5wCAu4iCNhzwSR/rsLc8Rr9i3NHbDJ+LHwJYnHbNOwYap2CymkEXaMfdM1I6bx00px4wPzId1QU+mk4Mu0o+ldF2TN795Ba+0N5bDMSsdypl+IB7zW/Q7f8OfIx7z22JNmcC57q1Nx0N50ew6TiNRnl4mdsBDQ9mlUp7srcgjLBiLa9k4N5GUUOQMmEuHcm10vICm5SxoeYPrZywehK/blzshs9jJacfia4fCwCF965fzd8A97tPzyS3nASWYd7V8P1UBKc+pEki+Pjh2RkJFfLemn2pwECHLlej0cQ2lGJ9qwp3JNzTn5NZZPxPtLCcprbksGsh+Ltt5JZWh6OLVVLGk2C8LDepv/DSoX4rQIIU9H8BwEyxohCEHPOhyaYSKxDz7KrsKe5A70iO5M6N5AL4C7BDOSFkl5AiFxJLbqqxakpf8OOwtuefTLc1aVY6Qc87l+Q9iqI7Lya3yMX3i+fROKZWrIO11h1ws9sAc/ayUPJHllRyNVCw6ThaxnP2JbpUtPgcbTyxHWZsW6Z7v0IwfRb1+QhXwnvP+oJ5fZqFHvfmW9ZgGooB39m8O/gdQSwMEFAACAAgAkK6jSCqKN+aHEQAA8GEAABcAAAB1bml2ZXJzYWwvdW5pdmVyc2FsLnBuZ+3d+VeS2f8AcEszJ2eizcwsbZq0xQXUGjMXWmzSkXKd1FLR1GwzNTMUWVKnsUUldcpdmlzaJW3S3MAlJdSgCZXSlAqFEJUQkR0+9J2az4x+5g/4nvNwDni49znPva/73NUf3lzyOrDvm0WrF2lpaX3j7ubqo6WlA9PS0o7T09WkqHZb7tP8mRfvs2+3VhV1DVfzRSdq1/5dWlrVOH1F2ALN969i3QLjtbQWt396zyPH3I7Q0gq74O66yy8xZGIIfuVBpJIsUOajtJzPH9AGteV+tHya9SNk04+uznrL59ssmXgGKf/ouv5F2jL9+Xt0Lnl5KrRTkJWBFJlobZNiSH7uQT2fdujRUcI2JuOX/fUcWml9FaOnNIlP6yE+LlBIpume9vxm8TC7BDFcL5Gyi2Jk3K9XhZ6fp/v3j7c/rF6lLDvkti2bizvMgrpI3qYZS7uuuNw01P4a0qL194/7Nl7REYoneuamWEV1wM2Vtv/MhrTsTNbucxsjP6BB1U3KsPt3YCb7MiNmlXcjPeWEWd0Y72xQIk4fQZss+Gf2+ZRI7b4fTyuVfKwhDFY1p7rnU8Df+FnUV1ha5ZlFjWTMzv8QuRPivcTAVXd2Rr7REliTd2LZnPvNay1n/PwsogdtN0tz1fghxHvpT3Nv9RBCuZezjNMzt+yWNte9fkuNZpfR0lbuv9R355D97Batn6e/3MB7b8ScOunnNm3ZHEfNmG0P0bWE+bkaZM++XpOMNLBZ0AsgAASAABAAAkAACAABIAAEgAAQAAJAAAgAASAABIAAEAACQAAIAAEgAASAABAAAkAACAABIAAEgAAQAAJAAAgAASAABIAAEAACQAAIAAEgAASAABAAAkAACAABIAAEgAAQAAJAAAgAASAABIAAEAACQAAIAAEgAASAABAA4v8RIkXaNvKI5jIo+R/RAs+nqO1ju8MS0+bG0dM9bb8uP+BVwCqb2WEBW3rOh77PbDNeMCeioJ750YNHD85OhcT+e/v+W/I12ObIOXV9dh5MmWc+v2zn3RezylirKTr1Umib1uwq+QucYS7SkdznHuDm35OmKBvtcU5Tz9gpC0221+NFZ/q6/cFRzU1rx/IY3qP/LNDaHqJEzayA5gXLbfs4jSJhHUkZPe0Q06wSbWVxGSrMLUkiWVUMDclHSd6lF5mqJeSNhm7WjU3IJN7oTFa7qck/YynCtflE+SRFVaH+dtdNF84DRjTlnDO1Hu1CYgedgFSzRfAdeGk7K3TqTTyt5CdLo/TDYARy+0kT9QXDkFe9tG04ebupKlZIdeSjJuLgaFHfczBGcOUKnuYiH7/LecwWC7d3Y5c0CTqN4SVKPlYtH6RikGBRYiP10eSpN0yoWkobNAE3M4J/qHovDkAGmqCn/3geSeD8VlqFLDi6t3Zc/sJROE3N//L0c1JkHtO+ykWXtnmHcuNKk9gFHTQzXtz1Ulq9S9PkzN30ZXEQB8bqn8Din0jVjI3ViKEERsfG7pOl4mbxsPwx+d4rH1IIvphBi8EIiwzVjWxpUnG7WuveI4KXT5SqmY/mv1cz6g9KViG8QY3yyUZEZxWyAVmMHEA2xYFHb65/qgcWqfMmTxVlC2rWTiUHzdT08g4R9gS6XG8OB9PvP1uMPRxQw333V4Wpr3cqR4dYOCgmPLz14hoPxNkqm4iJ7mAE6hoz57vF5ifhL3xRTWZOlHbe8h7ZyBMVYj/kTiSl1jP/pDdEuSHhvlZOXgdrUpzO0PuWpTgR7J1drkrW+UXw8HJ4gr+IaVDfWZL51taE4JTR4b3gIvf9iDFT0tn/wbb0XF42GotDru28ya3JqwjhvJMGtI7suH6cfCg7ST7An+iud7D/3K+2m2mLmq08BfG99zAF16mKu1iSLwqTwPDgPJx5l0opZX6VhOK2DbR442NppJHwQbPA/CCmqSWrO6hS7BX2myrZpGbLhgzRvguEpXu3pMLwmMTbXjbwKxlmf1TZU4N/mFE6j4ktbnmAuy9u8QAzBxBbBk34n2oSkL12akfyAC/58Ll+auGXDm7nxRx8vwJaDe3s/n26NjaDKewt5QzwOTVnD4piWyNoobaLEdGQO6RWPBZ7RbqgbyM3vOMhe8qJGoaFnGpsXApjC0JXw2oXXK9Pj8aRVmw4Z2QEphNJ5IG8SO6o49PBhOblziOR07+nNzs7QDnkz2Ph1rEbRCeWOZaZIyW/9kDEBpvmMbnMW8StUVzLfqcgSH1laM1Esm+G/t2rPiBDjyoxqMBX37wxQ8+cp349tY0/7UQVEUscYjjPP98Q8bJlv8r81uDNpy8DmdyrcSUkrJJO8eBUT8e2jqxOdUdvplbx432qy4mGXYUxeg1nC0xKlWF+8IN2mX50fpgPyUXJwFUy2yOQVJGZHx0rPYYC5coeC5RenSz4jDPM2u7MB371TGQ1hKJITI4P+WsaPG6cOPGYMYDanBUja1CCA+FYpSjtJmWtvnnRa9zx4w3jYekr7oQ37TksNHPIU8Y/EF1KWpArIIz0qk/Lb6XjBDUIbGkC1cCmU1xWgHH368hpyFt06LsTmedtlZUE+q07HLvM9QY7Kj3tQJvoQritbduBqWQYicsrzBvtTaWYqj6mP8C29MnTg/kLG4pmZPiZhdGTZOXnKRetm6UkbDWZSuLa4M9RXtlg+b6o4XTVycJUSop+ruznxAbXV7pnGXmHMsAdd9I9sdbOpAr7+SC4OusJtYE4UoHJ2mlLJazvSAyw2tdJ8NQUe3EzS1CJsH//g/P93V2R6vnPX+ad6uu+rjJhFRH7u5vZkfWWA2tObEniBPJ7hzHyiSunGya4OrkiIqjZ3pN///NC9jbomzVTnnoM+JvnWNWYP0k2Fk6XPUmSfTSEo+KEvb6e0RiVEM+cEfBqOb6kGYWQBkddaJWohbgkXlJf+xg2F1fGi8ubtEBjRBKRZk7Yjh4Q2PbzvEkhBHoVo84khOMPwpeGK5HOTJlItiaUQecnr2SNOo/IC/TMF+rmml01mQQZ6bocVmYRhwUYGfcWPLOH3f1IFtP6dPDXus1/BdK11YxVi5mvtFnH2XABRJXsmibLT2Dg7Jko4T1mMoPVC1/cz9/mMlmivpLDJ6lVHblZq7KbrD1ijCnCQjx561u/p7dNWYxOeOLp5BKe1A9211S0A8eoe++uXMWpFnqpxeeDecLHBBqRSXOFLIWttBh5aVySLtc+SWmJ5D+zTiZvyn/4OKK73Sjs8/p3J6VuGMm7EWCrSj2NWgY9uITuOb4PUoBZBo9jaSY+otVZGP7oILkdq+TBwSbYhuHbHF/olsL7mfPo5MPI5FecpCwcgycy9iRZ5AfNKMj0Xl7wHxE6ZUmrVnMcm9PQIZNS+q+ZFcICaJCmPke2brbF8UHVe1IpAb/2qBGDwojMbX+F/a1LuSfxj6u9kFUtu43bVbcgVyaCqgS4ugfW1zXXB8NYbh25Mm/4+xrPDQFTJJqwWLWAc9FVrpMrayY7ZO3tqh19Vp3q/jpgh2mr67pL2eW3nTB8aHntECm07Wex/l9jLGHVq416Pfijlk5jy8Uyh91uVusrW8tduKZMRLhqe/idmuj9zpk64ddsiWqK3iIhmB4oR1qVCAY4dnAkg3cIfLikVaKyEDVYod2pKDPb9d7OE2erbZXKLAPYmPhT4Rv0zDUrN/R7kmIUDN4Jw/YT+tpfts9IVFc/nNgJCSPdQxPs5X9WJ4iQgk5tqQ2tsTqbEROww+U30+oyk7rdu9HqHG5eXgaccAyidAjGZbzwUTsS19wiRkQyGeGUQRcawjKykxdM4FRdoCgSHjBOypIPkFZEMfLe6JnDMazOzW1JrQOih2jrRKfny0oFHy9/e0GkkvOZTjOvwos2lia+r8WDoIqP7EamcrKDpbeRIV8cO7EW2URvMGwd+X2yfTBd/mWHVHTibfY+k9eO32fgAjn6uVLSQTt1TvFSEDsulOtxZkxchLHrFYxuF2LdzaVrErkhuZxtzril9p3iYCO4jx0839JZfdkqPNhWrbJiHccZwLo6X0oD8i0tYS6yD2XPxSS1cv/e7NQGHofuCUULtoueiLZyW5NRWLcE21g3SAGxzITeGUwj0AuQwc2gsC9bKeLpt9f8Q+pzQs+8tl8zpJlSO/Ne9qivFW9jPjnb4PdaFLnF49sjE26hE8LXM2YOopP0C89qwZT6cSmj5qhr+fFNher4HvIi88jv0EWC/fCoeRX9G0AukrcV1RGrvcfieMdfpoklqvO8iNAJR7Y3h9x2SpV1CCI4R+dOdPK6HP9cJeRGiZrdH+iyuUf31WD1j1TJqnP3rc9peoXTzYxId2cVqqJmhvWBt8hcJM/ALk48DCnAuh9QIhZky8YyZDUVAmevMWkGI1kFnr/2u/xfL6GHS3Vy3SFJrEx7a2Ivu0azkUgfiqc5F2meEaKIpJyIwZS+NlKw7Un1kpcWUAR+V3PaIKeke/p4DmJatPiMYnn4YGnVsM3h/HFxa/tv4g/cks8V/bo4LcVTs2U98lU26usd6DeyDeqaWG9TUwarR21WtEiLZdzaLxxcCeok7MeSLn/FYnDUT0/LdlgOecoUnTwbKE72snjpnrG4sXeNIcwdBNmVP5CSabxX1S1jWpQs0o2FAmXuYyVY6Uce4Z6qdQ6CFGiG5NEqkbMH27vcWuyJldE7aDK1MB06/WJPEV4xsvEIpaAjZ+mTpzmjob/THPPQaZR82UQheJG5i5djb9mtqIufu17M2wd1wwOO+ePLDQ6MHr9+Ct/VnVQCJvMIJKK/5Z1HTeGaXRHo2IQTV7MNbpREZVfuKl/0CuXgQ/oeXVwoRskHmSthOrnGjX6BSHLj9EceMhmOdHBSsLGxI1lDNp8b52ttcPO0T+OxmhF1g4s19BqTU88pHXS8rmf+iA8/w28WY6Kda3jdp9gWuTFo3mHNmWB9/riksoshWhzPBemBxPNWfNmSv+hu0Uyaw1sKLaXEKly35zvxHaxBFBPcYcQ5FmYr1fGEcKXOASh3KlfTS4j80DzV+Y8fQ0zX1ceIv2w9TDGSd7uYtAgmzoPfS7cqIPmCGSUSNBMtHkrrN1tp/oj0DfNTj9Y0rkWuVGwjMHPgrD2kk8tamLuHyO0fQFSJki2V8969czl25MtgkRnd5odVz4R3xWObzJgclewBWgpPnnhsIX3T0haxbP8YfuHwzH44HCMdJdx0V6qjmdOPVUlhmi6d9Mvy1hFJaznxXOyEYx3alP+C4Bkka+9ol6NjR6lDDn/W2Z7ckoByauCTq/2lZz2OEqbEO/o4Cdfwhk81z0dVKVm1kMSOwasVHCgcBbo8jTdQURHER1IRAWuVX/xODJF2w1Vnwkn8Zz9duGGqeLtwIeN1uOe3vIlGDK4Cuk7zvFAvWNZDZp9buVx3zEI7S1DPvuNEk5Wu9YjywcVvAfNtQrIaWBV2biYmC3PjreJPWtBxmOmy5+0gaNOOwl5WP31D+mRcczxfs1f85eMqrFufsOkywXM8cWNIFP/KlyUoNyVcbTZsM3/nlBMDRU2uwtMIDunhCrMTa2DUpYFnYj8Fy68k5lE+9WmPMsp/p6yS4T8Sg5WtXX8/KHKO3VDdnAginXhfc+zhTPxwvAKFibZ06ITf7GwtH96UJbLvOLl4PboYrZqpn++GhubKfH6WMaV5HxTjUdBGiW0WMj/gPehyvCKtrbvH6r/HPn9tzrR0vJCGpdOSGkmqS/LmVPcp42IhizjVZVG0zxR91lf95uN0lPKQ83gx3B7cCF03+8j/KnonpEBJb3uYmN4654Cr6eFHNrfPSbbTZNgvilkx5ywOAZmrZQzSmsv2X+vO/fEAj/8L1i9nqs+tG970b8H6RR2G8O1L/se9W1rydO9eezOg4Kdfu8RX8Rx32s25IsowsxwTpJlzBJo+ts/dZ/mcf3DceJBy4jsW2b+1HPNOs+Dw2UIaNCYZ8mNhYdfs3yeAavftvnsJhlWYFhB7mn9T60K1NC/3vQdcq3aHpv4HUEsDBBQAAgAIAJCuo0iV7pF+SwAAAGsAAAAbAAAAdW5pdmVyc2FsL3VuaXZlcnNhbC5wbmcueG1ss7GvyM1RKEstKs7Mz7NVMtQzULK34+WyKShKLctMLVeoAIoBBSFASaESyDVCcMszU0oygEIG5mYIwYzUzPSMElslCwNzuKA+0EwAUEsBAgAAFAACAAgAkK6jSA5qJE5iBAAABREAAB0AAAAAAAAAAQAAAAAAAAAAAHVuaXZlcnNhbC9jb21tb25fbWVzc2FnZXMubG5nUEsBAgAAFAACAAgAkK6jSAh+CyMpAwAAhgwAACcAAAAAAAAAAQAAAAAAnQQAAHVuaXZlcnNhbC9mbGFzaF9wdWJsaXNoaW5nX3NldHRpbmdzLnhtbFBLAQIAABQAAgAIAJCuo0i1/AlkugIAAFUKAAAhAAAAAAAAAAEAAAAAAAsIAAB1bml2ZXJzYWwvZmxhc2hfc2tpbl9zZXR0aW5ncy54bWxQSwECAAAUAAIACACQrqNIKpYPZ/4CAACXCwAAJgAAAAAAAAABAAAAAAAECwAAdW5pdmVyc2FsL2h0bWxfcHVibGlzaGluZ19zZXR0aW5ncy54bWxQSwECAAAUAAIACACQrqNIaHFSkZoBAAAfBgAAHwAAAAAAAAABAAAAAABGDgAAdW5pdmVyc2FsL2h0bWxfc2tpbl9zZXR0aW5ncy5qc1BLAQIAABQAAgAIAJCuo0g9PC/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/o+CAAAjyAAACkAAAAAAAAAAQAAAAAA6hQAAHVuaXZlcnNhbC9za2luX2N1c3RvbWl6YXRpb25fc2V0dGluZ3MueG1sUEsBAgAAFAACAAgAkK6jSCqKN+aHEQAA8GEAABcAAAAAAAAAAAAAAAAAbx0AAHVuaXZlcnNhbC91bml2ZXJzYWwucG5nUEsBAgAAFAACAAgAkK6jSJXukX5LAAAAawAAABsAAAAAAAAAAQAAAAAAKy8AAHVuaXZlcnNhbC91bml2ZXJzYWwucG5nLnhtbFBLBQYAAAAACwALAEkDAACvLwAAAAA="/>
  <p:tag name="ISPRING_PRESENTATION_TITLE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PASSING_SCORE" val="100.000000"/>
  <p:tag name="ISPRING_SCORM_RATE_QUIZZES" val="0"/>
  <p:tag name="ISPRING_SCORM_RATE_SLIDES" val="1"/>
  <p:tag name="ISPRING_ULTRA_SCORM_COURSE_ID" val="82ADB108-2F67-4B4E-A97E-19ABB6FAC58E"/>
  <p:tag name="ISPRINGCLOUDFOLDERID" val="0"/>
  <p:tag name="ISPRINGCLOUDFOLDERPATH" val="Repository"/>
  <p:tag name="ISPRINGONLINEFOLDERID" val="0"/>
  <p:tag name="ISPRINGONLINEFOLDERPATH" val="Content List"/>
  <p:tag name="KSO_WPP_MARK_KEY" val="e33a83db-3a2d-4355-bc98-1678c80b9641"/>
  <p:tag name="COMMONDATA" val="eyJoZGlkIjoiZmE1MThhOTQ3OWNiY2IyZGQ1OTQ3Yjg2MTI1MzNhMjMifQ=="/>
</p:tagLst>
</file>

<file path=ppt/theme/theme1.xml><?xml version="1.0" encoding="utf-8"?>
<a:theme xmlns:a="http://schemas.openxmlformats.org/drawingml/2006/main" name="第一PPT模板网-WWW.1PPT.COM">
  <a:themeElements>
    <a:clrScheme name="自定义 110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B0F0"/>
      </a:accent1>
      <a:accent2>
        <a:srgbClr val="FEA402"/>
      </a:accent2>
      <a:accent3>
        <a:srgbClr val="00B0F0"/>
      </a:accent3>
      <a:accent4>
        <a:srgbClr val="FEA402"/>
      </a:accent4>
      <a:accent5>
        <a:srgbClr val="00B0F0"/>
      </a:accent5>
      <a:accent6>
        <a:srgbClr val="FEA402"/>
      </a:accent6>
      <a:hlink>
        <a:srgbClr val="00B0F0"/>
      </a:hlink>
      <a:folHlink>
        <a:srgbClr val="FEA402"/>
      </a:folHlink>
    </a:clrScheme>
    <a:fontScheme name="自定义 1">
      <a:majorFont>
        <a:latin typeface="Arial Black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1358</Words>
  <Application>Microsoft Office PowerPoint</Application>
  <PresentationFormat>全屏显示(16:9)</PresentationFormat>
  <Paragraphs>148</Paragraphs>
  <Slides>22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22</vt:i4>
      </vt:variant>
    </vt:vector>
  </HeadingPairs>
  <TitlesOfParts>
    <vt:vector size="31" baseType="lpstr">
      <vt:lpstr>Meiryo</vt:lpstr>
      <vt:lpstr>宋体</vt:lpstr>
      <vt:lpstr>微软雅黑</vt:lpstr>
      <vt:lpstr>Arial</vt:lpstr>
      <vt:lpstr>Arial Black</vt:lpstr>
      <vt:lpstr>Calibri</vt:lpstr>
      <vt:lpstr>Calibri Light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/>
  <cp:lastModifiedBy/>
  <cp:revision>4</cp:revision>
  <dcterms:created xsi:type="dcterms:W3CDTF">2022-01-01T05:42:00Z</dcterms:created>
  <dcterms:modified xsi:type="dcterms:W3CDTF">2023-03-07T01:17:07Z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86C8BB818B3C4C879BA670D3DCA61111</vt:lpwstr>
  </property>
  <property fmtid="{D5CDD505-2E9C-101B-9397-08002B2CF9AE}" pid="3" name="KSOProductBuildVer">
    <vt:lpwstr>2052-11.1.0.12598</vt:lpwstr>
  </property>
</Properties>
</file>