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2"/>
  </p:sldMasterIdLst>
  <p:notesMasterIdLst>
    <p:notesMasterId r:id="rId35"/>
  </p:notesMasterIdLst>
  <p:handoutMasterIdLst>
    <p:handoutMasterId r:id="rId36"/>
  </p:handoutMasterIdLst>
  <p:sldIdLst>
    <p:sldId id="770" r:id="rId3"/>
    <p:sldId id="715" r:id="rId4"/>
    <p:sldId id="716" r:id="rId5"/>
    <p:sldId id="775" r:id="rId6"/>
    <p:sldId id="699" r:id="rId7"/>
    <p:sldId id="736" r:id="rId8"/>
    <p:sldId id="776" r:id="rId9"/>
    <p:sldId id="738" r:id="rId10"/>
    <p:sldId id="739" r:id="rId11"/>
    <p:sldId id="740" r:id="rId12"/>
    <p:sldId id="741" r:id="rId13"/>
    <p:sldId id="742" r:id="rId14"/>
    <p:sldId id="743" r:id="rId15"/>
    <p:sldId id="773" r:id="rId16"/>
    <p:sldId id="745" r:id="rId17"/>
    <p:sldId id="751" r:id="rId18"/>
    <p:sldId id="747" r:id="rId19"/>
    <p:sldId id="748" r:id="rId20"/>
    <p:sldId id="749" r:id="rId21"/>
    <p:sldId id="746" r:id="rId22"/>
    <p:sldId id="752" r:id="rId23"/>
    <p:sldId id="753" r:id="rId24"/>
    <p:sldId id="754" r:id="rId25"/>
    <p:sldId id="755" r:id="rId26"/>
    <p:sldId id="756" r:id="rId27"/>
    <p:sldId id="757" r:id="rId28"/>
    <p:sldId id="758" r:id="rId29"/>
    <p:sldId id="759" r:id="rId30"/>
    <p:sldId id="760" r:id="rId31"/>
    <p:sldId id="761" r:id="rId32"/>
    <p:sldId id="735" r:id="rId33"/>
    <p:sldId id="777" r:id="rId34"/>
  </p:sldIdLst>
  <p:sldSz cx="12190413" cy="6859588"/>
  <p:notesSz cx="6858000" cy="9144000"/>
  <p:custDataLst>
    <p:tags r:id="rId37"/>
  </p:custDataLst>
  <p:defaultText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7">
          <p15:clr>
            <a:srgbClr val="A4A3A4"/>
          </p15:clr>
        </p15:guide>
        <p15:guide id="2" orient="horz" pos="2618">
          <p15:clr>
            <a:srgbClr val="A4A3A4"/>
          </p15:clr>
        </p15:guide>
        <p15:guide id="3" orient="horz" pos="2850">
          <p15:clr>
            <a:srgbClr val="A4A3A4"/>
          </p15:clr>
        </p15:guide>
        <p15:guide id="4" orient="horz" pos="2693">
          <p15:clr>
            <a:srgbClr val="A4A3A4"/>
          </p15:clr>
        </p15:guide>
        <p15:guide id="5" orient="horz" pos="3239">
          <p15:clr>
            <a:srgbClr val="A4A3A4"/>
          </p15:clr>
        </p15:guide>
        <p15:guide id="6" orient="horz" pos="2940">
          <p15:clr>
            <a:srgbClr val="A4A3A4"/>
          </p15:clr>
        </p15:guide>
        <p15:guide id="7" orient="horz" pos="3491">
          <p15:clr>
            <a:srgbClr val="A4A3A4"/>
          </p15:clr>
        </p15:guide>
        <p15:guide id="8" orient="horz" pos="3756">
          <p15:clr>
            <a:srgbClr val="A4A3A4"/>
          </p15:clr>
        </p15:guide>
        <p15:guide id="9" orient="horz" pos="3551">
          <p15:clr>
            <a:srgbClr val="A4A3A4"/>
          </p15:clr>
        </p15:guide>
        <p15:guide id="10" orient="horz" pos="4320">
          <p15:clr>
            <a:srgbClr val="A4A3A4"/>
          </p15:clr>
        </p15:guide>
        <p15:guide id="11" pos="2880">
          <p15:clr>
            <a:srgbClr val="A4A3A4"/>
          </p15:clr>
        </p15:guide>
        <p15:guide id="12" pos="5717">
          <p15:clr>
            <a:srgbClr val="A4A3A4"/>
          </p15:clr>
        </p15:guide>
        <p15:guide id="13" pos="5759">
          <p15:clr>
            <a:srgbClr val="A4A3A4"/>
          </p15:clr>
        </p15:guide>
        <p15:guide id="14" pos="3976">
          <p15:clr>
            <a:srgbClr val="A4A3A4"/>
          </p15:clr>
        </p15:guide>
        <p15:guide id="15" pos="3107">
          <p15:clr>
            <a:srgbClr val="A4A3A4"/>
          </p15:clr>
        </p15:guide>
        <p15:guide id="16" pos="3236">
          <p15:clr>
            <a:srgbClr val="A4A3A4"/>
          </p15:clr>
        </p15:guide>
        <p15:guide id="17" pos="3840">
          <p15:clr>
            <a:srgbClr val="A4A3A4"/>
          </p15:clr>
        </p15:guide>
        <p15:guide id="18" pos="4022">
          <p15:clr>
            <a:srgbClr val="A4A3A4"/>
          </p15:clr>
        </p15:guide>
        <p15:guide id="19" pos="3055">
          <p15:clr>
            <a:srgbClr val="A4A3A4"/>
          </p15:clr>
        </p15:guide>
        <p15:guide id="20" pos="4142">
          <p15:clr>
            <a:srgbClr val="A4A3A4"/>
          </p15:clr>
        </p15:guide>
        <p15:guide id="21" pos="6622">
          <p15:clr>
            <a:srgbClr val="A4A3A4"/>
          </p15:clr>
        </p15:guide>
      </p15:sldGuideLst>
    </p:ext>
    <p:ext uri="{2D200454-40CA-4A62-9FC3-DE9A4176ACB9}">
      <p15:notesGuideLst xmlns:p15="http://schemas.microsoft.com/office/powerpoint/2012/main">
        <p15:guide id="1" orient="horz" pos="285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96314" autoAdjust="0"/>
  </p:normalViewPr>
  <p:slideViewPr>
    <p:cSldViewPr>
      <p:cViewPr varScale="1">
        <p:scale>
          <a:sx n="108" d="100"/>
          <a:sy n="108" d="100"/>
        </p:scale>
        <p:origin x="906" y="114"/>
      </p:cViewPr>
      <p:guideLst>
        <p:guide orient="horz" pos="1667"/>
        <p:guide orient="horz" pos="2618"/>
        <p:guide orient="horz" pos="2850"/>
        <p:guide orient="horz" pos="2693"/>
        <p:guide orient="horz" pos="3239"/>
        <p:guide orient="horz" pos="2940"/>
        <p:guide orient="horz" pos="3491"/>
        <p:guide orient="horz" pos="3756"/>
        <p:guide orient="horz" pos="3551"/>
        <p:guide orient="horz" pos="4320"/>
        <p:guide pos="2880"/>
        <p:guide pos="5717"/>
        <p:guide pos="5759"/>
        <p:guide pos="3976"/>
        <p:guide pos="3107"/>
        <p:guide pos="3236"/>
        <p:guide pos="3840"/>
        <p:guide pos="4022"/>
        <p:guide pos="3055"/>
        <p:guide pos="4142"/>
        <p:guide pos="6622"/>
      </p:guideLst>
    </p:cSldViewPr>
  </p:slideViewPr>
  <p:notesTextViewPr>
    <p:cViewPr>
      <p:scale>
        <a:sx n="100" d="100"/>
        <a:sy n="100" d="100"/>
      </p:scale>
      <p:origin x="0" y="0"/>
    </p:cViewPr>
  </p:notesTextViewPr>
  <p:sorterViewPr>
    <p:cViewPr>
      <p:scale>
        <a:sx n="52" d="100"/>
        <a:sy n="52" d="100"/>
      </p:scale>
      <p:origin x="0" y="0"/>
    </p:cViewPr>
  </p:sorterViewPr>
  <p:notesViewPr>
    <p:cSldViewPr showGuides="1">
      <p:cViewPr varScale="1">
        <p:scale>
          <a:sx n="54" d="100"/>
          <a:sy n="54" d="100"/>
        </p:scale>
        <p:origin x="-2928" y="-84"/>
      </p:cViewPr>
      <p:guideLst>
        <p:guide orient="horz" pos="2858"/>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617082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25EEFF-2679-467A-B247-40FD39B65F2F}" type="datetimeFigureOut">
              <a:rPr lang="zh-CN" altLang="en-US" smtClean="0"/>
              <a:t>2023/3/20</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CC75BC-847C-4F83-9AE3-DC3F6F592ECA}" type="slidenum">
              <a:rPr lang="zh-CN" altLang="en-US" smtClean="0"/>
              <a:t>‹#›</a:t>
            </a:fld>
            <a:endParaRPr lang="zh-CN" altLang="en-US"/>
          </a:p>
        </p:txBody>
      </p:sp>
    </p:spTree>
    <p:extLst>
      <p:ext uri="{BB962C8B-B14F-4D97-AF65-F5344CB8AC3E}">
        <p14:creationId xmlns:p14="http://schemas.microsoft.com/office/powerpoint/2010/main" val="1126354233"/>
      </p:ext>
    </p:extLst>
  </p:cSld>
  <p:clrMap bg1="lt1" tx1="dk1" bg2="lt2" tx2="dk2" accent1="accent1" accent2="accent2" accent3="accent3" accent4="accent4" accent5="accent5" accent6="accent6" hlink="hlink" folHlink="folHlink"/>
  <p:notesStyle>
    <a:lvl1pPr marL="0" algn="l" defTabSz="1219200" rtl="0" eaLnBrk="1" latinLnBrk="0" hangingPunct="1">
      <a:defRPr sz="1600" kern="1200">
        <a:solidFill>
          <a:schemeClr val="tx1"/>
        </a:solidFill>
        <a:latin typeface="+mn-lt"/>
        <a:ea typeface="+mn-ea"/>
        <a:cs typeface="+mn-cs"/>
      </a:defRPr>
    </a:lvl1pPr>
    <a:lvl2pPr marL="609600" algn="l" defTabSz="1219200" rtl="0" eaLnBrk="1" latinLnBrk="0" hangingPunct="1">
      <a:defRPr sz="1600" kern="1200">
        <a:solidFill>
          <a:schemeClr val="tx1"/>
        </a:solidFill>
        <a:latin typeface="+mn-lt"/>
        <a:ea typeface="+mn-ea"/>
        <a:cs typeface="+mn-cs"/>
      </a:defRPr>
    </a:lvl2pPr>
    <a:lvl3pPr marL="1219200" algn="l" defTabSz="1219200" rtl="0" eaLnBrk="1" latinLnBrk="0" hangingPunct="1">
      <a:defRPr sz="1600" kern="1200">
        <a:solidFill>
          <a:schemeClr val="tx1"/>
        </a:solidFill>
        <a:latin typeface="+mn-lt"/>
        <a:ea typeface="+mn-ea"/>
        <a:cs typeface="+mn-cs"/>
      </a:defRPr>
    </a:lvl3pPr>
    <a:lvl4pPr marL="1828165" algn="l" defTabSz="1219200" rtl="0" eaLnBrk="1" latinLnBrk="0" hangingPunct="1">
      <a:defRPr sz="1600" kern="1200">
        <a:solidFill>
          <a:schemeClr val="tx1"/>
        </a:solidFill>
        <a:latin typeface="+mn-lt"/>
        <a:ea typeface="+mn-ea"/>
        <a:cs typeface="+mn-cs"/>
      </a:defRPr>
    </a:lvl4pPr>
    <a:lvl5pPr marL="2437765" algn="l" defTabSz="1219200" rtl="0" eaLnBrk="1" latinLnBrk="0" hangingPunct="1">
      <a:defRPr sz="1600" kern="1200">
        <a:solidFill>
          <a:schemeClr val="tx1"/>
        </a:solidFill>
        <a:latin typeface="+mn-lt"/>
        <a:ea typeface="+mn-ea"/>
        <a:cs typeface="+mn-cs"/>
      </a:defRPr>
    </a:lvl5pPr>
    <a:lvl6pPr marL="3047365" algn="l" defTabSz="1219200" rtl="0" eaLnBrk="1" latinLnBrk="0" hangingPunct="1">
      <a:defRPr sz="1600" kern="1200">
        <a:solidFill>
          <a:schemeClr val="tx1"/>
        </a:solidFill>
        <a:latin typeface="+mn-lt"/>
        <a:ea typeface="+mn-ea"/>
        <a:cs typeface="+mn-cs"/>
      </a:defRPr>
    </a:lvl6pPr>
    <a:lvl7pPr marL="3656965" algn="l" defTabSz="1219200" rtl="0" eaLnBrk="1" latinLnBrk="0" hangingPunct="1">
      <a:defRPr sz="1600" kern="1200">
        <a:solidFill>
          <a:schemeClr val="tx1"/>
        </a:solidFill>
        <a:latin typeface="+mn-lt"/>
        <a:ea typeface="+mn-ea"/>
        <a:cs typeface="+mn-cs"/>
      </a:defRPr>
    </a:lvl7pPr>
    <a:lvl8pPr marL="4266565" algn="l" defTabSz="1219200" rtl="0" eaLnBrk="1" latinLnBrk="0" hangingPunct="1">
      <a:defRPr sz="1600" kern="1200">
        <a:solidFill>
          <a:schemeClr val="tx1"/>
        </a:solidFill>
        <a:latin typeface="+mn-lt"/>
        <a:ea typeface="+mn-ea"/>
        <a:cs typeface="+mn-cs"/>
      </a:defRPr>
    </a:lvl8pPr>
    <a:lvl9pPr marL="487553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BCC75BC-847C-4F83-9AE3-DC3F6F592ECA}" type="slidenum">
              <a:rPr lang="zh-CN" altLang="en-US" smtClean="0"/>
              <a:t>15</a:t>
            </a:fld>
            <a:endParaRPr lang="zh-CN" altLang="en-US"/>
          </a:p>
        </p:txBody>
      </p:sp>
    </p:spTree>
    <p:extLst>
      <p:ext uri="{BB962C8B-B14F-4D97-AF65-F5344CB8AC3E}">
        <p14:creationId xmlns:p14="http://schemas.microsoft.com/office/powerpoint/2010/main" val="325730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32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993250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1"/>
          <p:cNvSpPr/>
          <p:nvPr userDrawn="1"/>
        </p:nvSpPr>
        <p:spPr>
          <a:xfrm>
            <a:off x="766614" y="1341562"/>
            <a:ext cx="10369152" cy="72008"/>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Medium" panose="020B0600000000000000" pitchFamily="34" charset="-122"/>
            </a:endParaRPr>
          </a:p>
        </p:txBody>
      </p:sp>
      <p:sp>
        <p:nvSpPr>
          <p:cNvPr id="3" name="矩形 2"/>
          <p:cNvSpPr/>
          <p:nvPr userDrawn="1"/>
        </p:nvSpPr>
        <p:spPr>
          <a:xfrm>
            <a:off x="5107520" y="1341562"/>
            <a:ext cx="5884229" cy="72008"/>
          </a:xfrm>
          <a:prstGeom prst="rect">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Medium" panose="020B0600000000000000" pitchFamily="34" charset="-122"/>
            </a:endParaRPr>
          </a:p>
        </p:txBody>
      </p:sp>
      <p:sp>
        <p:nvSpPr>
          <p:cNvPr id="4" name="矩形 3"/>
          <p:cNvSpPr/>
          <p:nvPr userDrawn="1"/>
        </p:nvSpPr>
        <p:spPr>
          <a:xfrm>
            <a:off x="766615" y="1341562"/>
            <a:ext cx="144015" cy="72008"/>
          </a:xfrm>
          <a:prstGeom prst="rect">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思源黑体 CN Medium" panose="020B0600000000000000" pitchFamily="34"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1"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par>
                                <p:cTn id="11" presetID="22" presetClass="entr" presetSubtype="4" fill="hold" grpId="2"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1" animBg="1"/>
      <p:bldP spid="4" grpId="2"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091"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1396" y="1826048"/>
            <a:ext cx="5180926" cy="4352346"/>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5902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679" y="365210"/>
            <a:ext cx="10514231" cy="1325870"/>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679" y="1681552"/>
            <a:ext cx="5157116"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655"/>
            <a:ext cx="5157116"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1397" y="1681552"/>
            <a:ext cx="5182513" cy="824103"/>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655"/>
            <a:ext cx="5182513" cy="3685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41462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352634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44027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2513" y="987654"/>
            <a:ext cx="6171397" cy="487475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80238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679" y="457306"/>
            <a:ext cx="3931725" cy="1600571"/>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2513" y="987654"/>
            <a:ext cx="6171397" cy="4874754"/>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679" y="2057876"/>
            <a:ext cx="3931725" cy="3812471"/>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1695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82908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764" y="365209"/>
            <a:ext cx="2628558" cy="5813184"/>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091" y="365209"/>
            <a:ext cx="7733293" cy="581318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2728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标题和内容">
    <p:spTree>
      <p:nvGrpSpPr>
        <p:cNvPr id="1" name=""/>
        <p:cNvGrpSpPr/>
        <p:nvPr/>
      </p:nvGrpSpPr>
      <p:grpSpPr>
        <a:xfrm>
          <a:off x="0" y="0"/>
          <a:ext cx="0" cy="0"/>
          <a:chOff x="0" y="0"/>
          <a:chExt cx="0" cy="0"/>
        </a:xfrm>
      </p:grpSpPr>
      <p:sp>
        <p:nvSpPr>
          <p:cNvPr id="3" name="文本占位符 2"/>
          <p:cNvSpPr>
            <a:spLocks noGrp="1"/>
          </p:cNvSpPr>
          <p:nvPr>
            <p:ph type="body" sz="quarter" idx="10" hasCustomPrompt="1"/>
          </p:nvPr>
        </p:nvSpPr>
        <p:spPr>
          <a:xfrm>
            <a:off x="1630710" y="693490"/>
            <a:ext cx="5472608" cy="575867"/>
          </a:xfrm>
          <a:prstGeom prst="rect">
            <a:avLst/>
          </a:prstGeom>
        </p:spPr>
        <p:txBody>
          <a:bodyPr>
            <a:normAutofit/>
          </a:bodyPr>
          <a:lstStyle>
            <a:lvl1pPr marL="0" indent="0">
              <a:buNone/>
              <a:defRPr sz="2000" b="1">
                <a:latin typeface="思源黑体 CN Medium" panose="020B0600000000000000" pitchFamily="34" charset="-122"/>
                <a:ea typeface="思源黑体 CN Medium" panose="020B0600000000000000" pitchFamily="34" charset="-122"/>
              </a:defRPr>
            </a:lvl1pPr>
          </a:lstStyle>
          <a:p>
            <a:r>
              <a:rPr lang="zh-CN" altLang="en-US">
                <a:solidFill>
                  <a:srgbClr val="C00000"/>
                </a:solidFill>
                <a:latin typeface="微软雅黑" panose="020B0503020204020204" pitchFamily="82" charset="2"/>
                <a:ea typeface="微软雅黑" panose="020B0503020204020204" pitchFamily="82" charset="2"/>
              </a:rPr>
              <a:t>  增强四个意识，维护党中央权威</a:t>
            </a:r>
          </a:p>
        </p:txBody>
      </p:sp>
      <p:sp>
        <p:nvSpPr>
          <p:cNvPr id="33" name="文本框 32"/>
          <p:cNvSpPr txBox="1"/>
          <p:nvPr userDrawn="1"/>
        </p:nvSpPr>
        <p:spPr>
          <a:xfrm>
            <a:off x="35110" y="7205543"/>
            <a:ext cx="1368401" cy="1108253"/>
          </a:xfrm>
          <a:prstGeom prst="rect">
            <a:avLst/>
          </a:prstGeom>
          <a:noFill/>
        </p:spPr>
        <p:txBody>
          <a:bodyPr wrap="square" lIns="121881" tIns="60940" rIns="121881" bIns="60940" rtlCol="0">
            <a:spAutoFit/>
          </a:bodyPr>
          <a:lstStyle/>
          <a:p>
            <a:r>
              <a:rPr lang="zh-CN" altLang="en-US" sz="3200">
                <a:ea typeface="思源黑体 CN Medium" panose="020B0600000000000000" pitchFamily="34" charset="-122"/>
              </a:rPr>
              <a:t>延时符</a:t>
            </a:r>
          </a:p>
        </p:txBody>
      </p:sp>
      <p:pic>
        <p:nvPicPr>
          <p:cNvPr id="40" name="Picture 2"/>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7357927" y="117427"/>
            <a:ext cx="4832486" cy="114347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43" name="Picture 5"/>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flipH="1">
            <a:off x="-97482" y="1251853"/>
            <a:ext cx="12287895" cy="163010"/>
          </a:xfrm>
          <a:prstGeom prst="rect">
            <a:avLst/>
          </a:prstGeom>
          <a:noFill/>
          <a:extLst>
            <a:ext uri="{909E8E84-426E-40DD-AFC4-6F175D3DCCD1}">
              <a14:hiddenFill xmlns:a14="http://schemas.microsoft.com/office/drawing/2010/main">
                <a:solidFill>
                  <a:srgbClr val="FFFFFF"/>
                </a:solidFill>
              </a14:hiddenFill>
            </a:ext>
          </a:extLst>
        </p:spPr>
      </p:pic>
      <p:pic>
        <p:nvPicPr>
          <p:cNvPr id="2" name="图片 1"/>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206520" y="162703"/>
            <a:ext cx="1568205" cy="1029135"/>
          </a:xfrm>
          <a:prstGeom prst="rect">
            <a:avLst/>
          </a:prstGeom>
        </p:spPr>
      </p:pic>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2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802" y="1122623"/>
            <a:ext cx="9142810" cy="2388153"/>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3802" y="3602872"/>
            <a:ext cx="9142810" cy="165614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199765" indent="0" algn="ctr">
              <a:buNone/>
              <a:defRPr sz="1600"/>
            </a:lvl8pPr>
            <a:lvl9pPr marL="3656965"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6177337-1161-4CB2-8B69-3E24C9ADD514}" type="datetimeFigureOut">
              <a:rPr lang="zh-CN" altLang="en-US" smtClean="0"/>
              <a:t>2023/3/20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ED884B-F155-42E3-9801-487CD0C3BEE5}"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a:xfrm>
            <a:off x="611904" y="6315569"/>
            <a:ext cx="2699578" cy="316859"/>
          </a:xfrm>
        </p:spPr>
        <p:txBody>
          <a:bodyPr/>
          <a:lstStyle/>
          <a:p>
            <a:fld id="{760FBDFE-C587-4B4C-A407-44438C67B59E}" type="datetimeFigureOut">
              <a:rPr lang="zh-CN" altLang="en-US" smtClean="0"/>
              <a:t>2023/3/20</a:t>
            </a:fld>
            <a:endParaRPr lang="zh-CN" altLang="en-US"/>
          </a:p>
        </p:txBody>
      </p:sp>
      <p:sp>
        <p:nvSpPr>
          <p:cNvPr id="3" name="页脚占位符 2"/>
          <p:cNvSpPr>
            <a:spLocks noGrp="1"/>
          </p:cNvSpPr>
          <p:nvPr>
            <p:ph type="ftr" sz="quarter" idx="11"/>
            <p:custDataLst>
              <p:tags r:id="rId2"/>
            </p:custDataLst>
          </p:nvPr>
        </p:nvSpPr>
        <p:spPr>
          <a:xfrm>
            <a:off x="4115357" y="6315569"/>
            <a:ext cx="3959381" cy="316859"/>
          </a:xfrm>
        </p:spPr>
        <p:txBody>
          <a:bodyPr/>
          <a:lstStyle/>
          <a:p>
            <a:endParaRPr lang="zh-CN" altLang="en-US"/>
          </a:p>
        </p:txBody>
      </p:sp>
      <p:sp>
        <p:nvSpPr>
          <p:cNvPr id="4" name="灯片编号占位符 3"/>
          <p:cNvSpPr>
            <a:spLocks noGrp="1"/>
          </p:cNvSpPr>
          <p:nvPr>
            <p:ph type="sldNum" sz="quarter" idx="12"/>
            <p:custDataLst>
              <p:tags r:id="rId3"/>
            </p:custDataLst>
          </p:nvPr>
        </p:nvSpPr>
        <p:spPr>
          <a:xfrm>
            <a:off x="8876213" y="6315569"/>
            <a:ext cx="2699578" cy="316859"/>
          </a:xfrm>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3802" y="1122623"/>
            <a:ext cx="9142810" cy="2388153"/>
          </a:xfrm>
        </p:spPr>
        <p:txBody>
          <a:bodyPr anchor="b"/>
          <a:lstStyle>
            <a:lvl1pPr algn="ctr">
              <a:defRPr sz="5999"/>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9169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725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742" y="1710134"/>
            <a:ext cx="10514231" cy="2853398"/>
          </a:xfrm>
        </p:spPr>
        <p:txBody>
          <a:bodyPr anchor="b"/>
          <a:lstStyle>
            <a:lvl1pPr>
              <a:defRPr sz="5999"/>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742" y="4590526"/>
            <a:ext cx="10514231" cy="1500534"/>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2023/3/20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39585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8"/>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p:txStyles>
    <p:titleStyle>
      <a:lvl1pPr algn="ctr" defTabSz="121920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3365"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29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25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07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5530" algn="l" defTabSz="121920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091" y="365210"/>
            <a:ext cx="10514231" cy="1325870"/>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091" y="1826048"/>
            <a:ext cx="10514231" cy="435234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091" y="6357822"/>
            <a:ext cx="2742843" cy="36521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09"/>
            <a:fld id="{16E5758D-A3C3-4E88-8AC0-22500507BD7E}" type="datetimeFigureOut">
              <a:rPr lang="zh-CN" altLang="en-US" smtClean="0">
                <a:solidFill>
                  <a:prstClr val="black">
                    <a:tint val="75000"/>
                  </a:prstClr>
                </a:solidFill>
              </a:rPr>
              <a:pPr defTabSz="914309"/>
              <a:t>2023/3/20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7822"/>
            <a:ext cx="4114264" cy="36521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09"/>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7822"/>
            <a:ext cx="2742843" cy="36521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09"/>
            <a:fld id="{AA4E786F-588D-4932-A7B2-AE3451FA4ACA}" type="slidenum">
              <a:rPr lang="zh-CN" altLang="en-US" smtClean="0">
                <a:solidFill>
                  <a:prstClr val="black">
                    <a:tint val="75000"/>
                  </a:prstClr>
                </a:solidFill>
              </a:rPr>
              <a:pPr defTabSz="914309"/>
              <a:t>‹#›</a:t>
            </a:fld>
            <a:endParaRPr lang="zh-CN" altLang="en-US">
              <a:solidFill>
                <a:prstClr val="black">
                  <a:tint val="75000"/>
                </a:prstClr>
              </a:solidFill>
            </a:endParaRPr>
          </a:p>
        </p:txBody>
      </p:sp>
    </p:spTree>
    <p:extLst>
      <p:ext uri="{BB962C8B-B14F-4D97-AF65-F5344CB8AC3E}">
        <p14:creationId xmlns:p14="http://schemas.microsoft.com/office/powerpoint/2010/main" val="2338037096"/>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6.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Layout" Target="../slideLayouts/slideLayout1.xml"/><Relationship Id="rId5" Type="http://schemas.openxmlformats.org/officeDocument/2006/relationships/tags" Target="../tags/tag13.xml"/><Relationship Id="rId4" Type="http://schemas.openxmlformats.org/officeDocument/2006/relationships/tags" Target="../tags/tag12.xml"/></Relationships>
</file>

<file path=ppt/slides/_rels/slide18.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0" y="1171"/>
            <a:ext cx="12190095" cy="6856928"/>
          </a:xfrm>
          <a:prstGeom prst="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9" name="任意多边形 38"/>
          <p:cNvSpPr/>
          <p:nvPr/>
        </p:nvSpPr>
        <p:spPr>
          <a:xfrm flipH="1">
            <a:off x="6432815" y="4011839"/>
            <a:ext cx="5747757" cy="977747"/>
          </a:xfrm>
          <a:custGeom>
            <a:avLst/>
            <a:gdLst>
              <a:gd name="connsiteX0" fmla="*/ 8412 w 8452"/>
              <a:gd name="connsiteY0" fmla="*/ 1314 h 1540"/>
              <a:gd name="connsiteX1" fmla="*/ 0 w 8452"/>
              <a:gd name="connsiteY1" fmla="*/ 0 h 1540"/>
              <a:gd name="connsiteX2" fmla="*/ 0 w 8452"/>
              <a:gd name="connsiteY2" fmla="*/ 1404 h 1540"/>
              <a:gd name="connsiteX3" fmla="*/ 8452 w 8452"/>
              <a:gd name="connsiteY3" fmla="*/ 1540 h 1540"/>
              <a:gd name="connsiteX4" fmla="*/ 8437 w 8452"/>
              <a:gd name="connsiteY4" fmla="*/ 1314 h 1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2" h="1540">
                <a:moveTo>
                  <a:pt x="8412" y="1314"/>
                </a:moveTo>
                <a:lnTo>
                  <a:pt x="0" y="0"/>
                </a:lnTo>
                <a:lnTo>
                  <a:pt x="0" y="1404"/>
                </a:lnTo>
                <a:lnTo>
                  <a:pt x="8452" y="1540"/>
                </a:lnTo>
                <a:lnTo>
                  <a:pt x="8437" y="1314"/>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8" name="任意多边形 37"/>
          <p:cNvSpPr/>
          <p:nvPr/>
        </p:nvSpPr>
        <p:spPr>
          <a:xfrm rot="20040000" flipH="1">
            <a:off x="5836006" y="2646972"/>
            <a:ext cx="6865182" cy="939018"/>
          </a:xfrm>
          <a:custGeom>
            <a:avLst/>
            <a:gdLst>
              <a:gd name="connsiteX0" fmla="*/ 10763 w 10813"/>
              <a:gd name="connsiteY0" fmla="*/ 1145 h 1479"/>
              <a:gd name="connsiteX1" fmla="*/ 0 w 10813"/>
              <a:gd name="connsiteY1" fmla="*/ 0 h 1479"/>
              <a:gd name="connsiteX2" fmla="*/ 721 w 10813"/>
              <a:gd name="connsiteY2" fmla="*/ 1479 h 1479"/>
              <a:gd name="connsiteX3" fmla="*/ 10813 w 10813"/>
              <a:gd name="connsiteY3" fmla="*/ 1371 h 1479"/>
              <a:gd name="connsiteX4" fmla="*/ 10794 w 10813"/>
              <a:gd name="connsiteY4" fmla="*/ 1145 h 1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13" h="1479">
                <a:moveTo>
                  <a:pt x="10763" y="1145"/>
                </a:moveTo>
                <a:lnTo>
                  <a:pt x="0" y="0"/>
                </a:lnTo>
                <a:lnTo>
                  <a:pt x="721" y="1479"/>
                </a:lnTo>
                <a:lnTo>
                  <a:pt x="10813" y="1371"/>
                </a:lnTo>
                <a:lnTo>
                  <a:pt x="10794" y="1145"/>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5" name="任意多边形 34"/>
          <p:cNvSpPr/>
          <p:nvPr/>
        </p:nvSpPr>
        <p:spPr>
          <a:xfrm rot="5220000">
            <a:off x="3731209" y="1873650"/>
            <a:ext cx="4994130" cy="1196788"/>
          </a:xfrm>
          <a:custGeom>
            <a:avLst/>
            <a:gdLst>
              <a:gd name="connsiteX0" fmla="*/ 7830 w 7866"/>
              <a:gd name="connsiteY0" fmla="*/ 1190 h 1885"/>
              <a:gd name="connsiteX1" fmla="*/ 99 w 7866"/>
              <a:gd name="connsiteY1" fmla="*/ 0 h 1885"/>
              <a:gd name="connsiteX2" fmla="*/ 0 w 7866"/>
              <a:gd name="connsiteY2" fmla="*/ 1885 h 1885"/>
              <a:gd name="connsiteX3" fmla="*/ 7866 w 7866"/>
              <a:gd name="connsiteY3" fmla="*/ 1416 h 1885"/>
              <a:gd name="connsiteX4" fmla="*/ 7852 w 7866"/>
              <a:gd name="connsiteY4" fmla="*/ 1190 h 18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66" h="1885">
                <a:moveTo>
                  <a:pt x="7830" y="1190"/>
                </a:moveTo>
                <a:lnTo>
                  <a:pt x="99" y="0"/>
                </a:lnTo>
                <a:lnTo>
                  <a:pt x="0" y="1885"/>
                </a:lnTo>
                <a:lnTo>
                  <a:pt x="7866" y="1416"/>
                </a:lnTo>
                <a:lnTo>
                  <a:pt x="7852" y="1190"/>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7" name="任意多边形 36"/>
          <p:cNvSpPr/>
          <p:nvPr/>
        </p:nvSpPr>
        <p:spPr>
          <a:xfrm rot="18060000" flipH="1">
            <a:off x="4461789" y="1823052"/>
            <a:ext cx="5973781" cy="974573"/>
          </a:xfrm>
          <a:custGeom>
            <a:avLst/>
            <a:gdLst>
              <a:gd name="connsiteX0" fmla="*/ 9370 w 9409"/>
              <a:gd name="connsiteY0" fmla="*/ 1145 h 1535"/>
              <a:gd name="connsiteX1" fmla="*/ 926 w 9409"/>
              <a:gd name="connsiteY1" fmla="*/ 0 h 1535"/>
              <a:gd name="connsiteX2" fmla="*/ 0 w 9409"/>
              <a:gd name="connsiteY2" fmla="*/ 1535 h 1535"/>
              <a:gd name="connsiteX3" fmla="*/ 9409 w 9409"/>
              <a:gd name="connsiteY3" fmla="*/ 1371 h 1535"/>
              <a:gd name="connsiteX4" fmla="*/ 9394 w 9409"/>
              <a:gd name="connsiteY4" fmla="*/ 1145 h 1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09" h="1535">
                <a:moveTo>
                  <a:pt x="9370" y="1145"/>
                </a:moveTo>
                <a:lnTo>
                  <a:pt x="926" y="0"/>
                </a:lnTo>
                <a:lnTo>
                  <a:pt x="0" y="1535"/>
                </a:lnTo>
                <a:lnTo>
                  <a:pt x="9409" y="1371"/>
                </a:lnTo>
                <a:lnTo>
                  <a:pt x="9394" y="1145"/>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6" name="任意多边形 35"/>
          <p:cNvSpPr/>
          <p:nvPr/>
        </p:nvSpPr>
        <p:spPr>
          <a:xfrm rot="3540000">
            <a:off x="1767270" y="1831941"/>
            <a:ext cx="5973781" cy="974573"/>
          </a:xfrm>
          <a:custGeom>
            <a:avLst/>
            <a:gdLst>
              <a:gd name="connsiteX0" fmla="*/ 9370 w 9409"/>
              <a:gd name="connsiteY0" fmla="*/ 1145 h 1535"/>
              <a:gd name="connsiteX1" fmla="*/ 926 w 9409"/>
              <a:gd name="connsiteY1" fmla="*/ 0 h 1535"/>
              <a:gd name="connsiteX2" fmla="*/ 0 w 9409"/>
              <a:gd name="connsiteY2" fmla="*/ 1535 h 1535"/>
              <a:gd name="connsiteX3" fmla="*/ 9409 w 9409"/>
              <a:gd name="connsiteY3" fmla="*/ 1371 h 1535"/>
              <a:gd name="connsiteX4" fmla="*/ 9394 w 9409"/>
              <a:gd name="connsiteY4" fmla="*/ 1145 h 1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09" h="1535">
                <a:moveTo>
                  <a:pt x="9370" y="1145"/>
                </a:moveTo>
                <a:lnTo>
                  <a:pt x="926" y="0"/>
                </a:lnTo>
                <a:lnTo>
                  <a:pt x="0" y="1535"/>
                </a:lnTo>
                <a:lnTo>
                  <a:pt x="9409" y="1371"/>
                </a:lnTo>
                <a:lnTo>
                  <a:pt x="9394" y="1145"/>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nvGrpSpPr>
          <p:cNvPr id="4" name="组合 3"/>
          <p:cNvGrpSpPr/>
          <p:nvPr/>
        </p:nvGrpSpPr>
        <p:grpSpPr>
          <a:xfrm>
            <a:off x="6262030" y="260793"/>
            <a:ext cx="4820167" cy="3683694"/>
            <a:chOff x="11108" y="892"/>
            <a:chExt cx="6579" cy="4914"/>
          </a:xfrm>
          <a:effectLst>
            <a:outerShdw blurRad="63500" sx="102000" sy="102000" algn="ctr" rotWithShape="0">
              <a:prstClr val="black">
                <a:alpha val="40000"/>
              </a:prstClr>
            </a:outerShdw>
          </a:effectLst>
        </p:grpSpPr>
        <p:sp>
          <p:nvSpPr>
            <p:cNvPr id="58" name="任意多边形 57"/>
            <p:cNvSpPr/>
            <p:nvPr/>
          </p:nvSpPr>
          <p:spPr>
            <a:xfrm>
              <a:off x="11273" y="892"/>
              <a:ext cx="6415" cy="2883"/>
            </a:xfrm>
            <a:custGeom>
              <a:avLst/>
              <a:gdLst>
                <a:gd name="connisteX0" fmla="*/ 105410 w 4073525"/>
                <a:gd name="connsiteY0" fmla="*/ 1610360 h 1830705"/>
                <a:gd name="connisteX1" fmla="*/ 1917065 w 4073525"/>
                <a:gd name="connsiteY1" fmla="*/ 1610360 h 1830705"/>
                <a:gd name="connisteX2" fmla="*/ 2722245 w 4073525"/>
                <a:gd name="connsiteY2" fmla="*/ 0 h 1830705"/>
                <a:gd name="connisteX3" fmla="*/ 2999740 w 4073525"/>
                <a:gd name="connsiteY3" fmla="*/ 1591310 h 1830705"/>
                <a:gd name="connisteX4" fmla="*/ 4073525 w 4073525"/>
                <a:gd name="connsiteY4" fmla="*/ 1591310 h 1830705"/>
                <a:gd name="connisteX5" fmla="*/ 4073525 w 4073525"/>
                <a:gd name="connsiteY5" fmla="*/ 1830705 h 1830705"/>
                <a:gd name="connisteX6" fmla="*/ 2683510 w 4073525"/>
                <a:gd name="connsiteY6" fmla="*/ 1811655 h 1830705"/>
                <a:gd name="connisteX7" fmla="*/ 2568575 w 4073525"/>
                <a:gd name="connsiteY7" fmla="*/ 814705 h 1830705"/>
                <a:gd name="connisteX8" fmla="*/ 2070100 w 4073525"/>
                <a:gd name="connsiteY8" fmla="*/ 1687195 h 1830705"/>
                <a:gd name="connisteX9" fmla="*/ 0 w 4073525"/>
                <a:gd name="connsiteY9" fmla="*/ 1677670 h 1830705"/>
                <a:gd name="connisteX10" fmla="*/ 105410 w 4073525"/>
                <a:gd name="connsiteY10" fmla="*/ 1610360 h 183070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Lst>
              <a:rect l="l" t="t" r="r" b="b"/>
              <a:pathLst>
                <a:path w="4073525" h="1830705">
                  <a:moveTo>
                    <a:pt x="105410" y="1610360"/>
                  </a:moveTo>
                  <a:lnTo>
                    <a:pt x="1917065" y="1610360"/>
                  </a:lnTo>
                  <a:lnTo>
                    <a:pt x="2722245" y="0"/>
                  </a:lnTo>
                  <a:lnTo>
                    <a:pt x="2999740" y="1591310"/>
                  </a:lnTo>
                  <a:lnTo>
                    <a:pt x="4073525" y="1591310"/>
                  </a:lnTo>
                  <a:lnTo>
                    <a:pt x="4073525" y="1830705"/>
                  </a:lnTo>
                  <a:lnTo>
                    <a:pt x="2683510" y="1811655"/>
                  </a:lnTo>
                  <a:lnTo>
                    <a:pt x="2568575" y="814705"/>
                  </a:lnTo>
                  <a:lnTo>
                    <a:pt x="2070100" y="1687195"/>
                  </a:lnTo>
                  <a:lnTo>
                    <a:pt x="0" y="1677670"/>
                  </a:lnTo>
                  <a:lnTo>
                    <a:pt x="105410" y="1610360"/>
                  </a:lnTo>
                  <a:close/>
                </a:path>
              </a:pathLst>
            </a:cu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0" name="任意多边形 59"/>
            <p:cNvSpPr/>
            <p:nvPr/>
          </p:nvSpPr>
          <p:spPr>
            <a:xfrm>
              <a:off x="11108" y="3103"/>
              <a:ext cx="4135" cy="875"/>
            </a:xfrm>
            <a:custGeom>
              <a:avLst/>
              <a:gdLst>
                <a:gd name="connisteX0" fmla="*/ 95250 w 2625725"/>
                <a:gd name="connsiteY0" fmla="*/ 325755 h 555625"/>
                <a:gd name="connisteX1" fmla="*/ 2348230 w 2625725"/>
                <a:gd name="connsiteY1" fmla="*/ 325755 h 555625"/>
                <a:gd name="connisteX2" fmla="*/ 2559050 w 2625725"/>
                <a:gd name="connsiteY2" fmla="*/ 0 h 555625"/>
                <a:gd name="connisteX3" fmla="*/ 2625725 w 2625725"/>
                <a:gd name="connsiteY3" fmla="*/ 47625 h 555625"/>
                <a:gd name="connisteX4" fmla="*/ 2424430 w 2625725"/>
                <a:gd name="connsiteY4" fmla="*/ 354330 h 555625"/>
                <a:gd name="connisteX5" fmla="*/ 2616200 w 2625725"/>
                <a:gd name="connsiteY5" fmla="*/ 546100 h 555625"/>
                <a:gd name="connisteX6" fmla="*/ 2529840 w 2625725"/>
                <a:gd name="connsiteY6" fmla="*/ 555625 h 555625"/>
                <a:gd name="connisteX7" fmla="*/ 2376805 w 2625725"/>
                <a:gd name="connsiteY7" fmla="*/ 374015 h 555625"/>
                <a:gd name="connisteX8" fmla="*/ 0 w 2625725"/>
                <a:gd name="connsiteY8" fmla="*/ 374015 h 555625"/>
                <a:gd name="connisteX9" fmla="*/ 95250 w 2625725"/>
                <a:gd name="connsiteY9" fmla="*/ 325755 h 55562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Lst>
              <a:rect l="l" t="t" r="r" b="b"/>
              <a:pathLst>
                <a:path w="2625725" h="555625">
                  <a:moveTo>
                    <a:pt x="95250" y="325755"/>
                  </a:moveTo>
                  <a:lnTo>
                    <a:pt x="2348230" y="325755"/>
                  </a:lnTo>
                  <a:lnTo>
                    <a:pt x="2559050" y="0"/>
                  </a:lnTo>
                  <a:lnTo>
                    <a:pt x="2625725" y="47625"/>
                  </a:lnTo>
                  <a:lnTo>
                    <a:pt x="2424430" y="354330"/>
                  </a:lnTo>
                  <a:lnTo>
                    <a:pt x="2616200" y="546100"/>
                  </a:lnTo>
                  <a:lnTo>
                    <a:pt x="2529840" y="555625"/>
                  </a:lnTo>
                  <a:lnTo>
                    <a:pt x="2376805" y="374015"/>
                  </a:lnTo>
                  <a:lnTo>
                    <a:pt x="0" y="374015"/>
                  </a:lnTo>
                  <a:lnTo>
                    <a:pt x="95250" y="325755"/>
                  </a:lnTo>
                  <a:close/>
                </a:path>
              </a:pathLst>
            </a:cu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1" name="任意多边形 60"/>
            <p:cNvSpPr/>
            <p:nvPr/>
          </p:nvSpPr>
          <p:spPr>
            <a:xfrm>
              <a:off x="15545" y="3844"/>
              <a:ext cx="2143" cy="1962"/>
            </a:xfrm>
            <a:custGeom>
              <a:avLst/>
              <a:gdLst>
                <a:gd name="connisteX0" fmla="*/ 948690 w 1360805"/>
                <a:gd name="connsiteY0" fmla="*/ 0 h 1245870"/>
                <a:gd name="connisteX1" fmla="*/ 0 w 1360805"/>
                <a:gd name="connsiteY1" fmla="*/ 613410 h 1245870"/>
                <a:gd name="connisteX2" fmla="*/ 133985 w 1360805"/>
                <a:gd name="connsiteY2" fmla="*/ 1245870 h 1245870"/>
                <a:gd name="connisteX3" fmla="*/ 354330 w 1360805"/>
                <a:gd name="connsiteY3" fmla="*/ 1236345 h 1245870"/>
                <a:gd name="connisteX4" fmla="*/ 344805 w 1360805"/>
                <a:gd name="connsiteY4" fmla="*/ 661670 h 1245870"/>
                <a:gd name="connisteX5" fmla="*/ 1360805 w 1360805"/>
                <a:gd name="connsiteY5" fmla="*/ 28575 h 1245870"/>
                <a:gd name="connisteX6" fmla="*/ 948690 w 1360805"/>
                <a:gd name="connsiteY6" fmla="*/ 0 h 124587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rect l="l" t="t" r="r" b="b"/>
              <a:pathLst>
                <a:path w="1360805" h="1245870">
                  <a:moveTo>
                    <a:pt x="948690" y="0"/>
                  </a:moveTo>
                  <a:lnTo>
                    <a:pt x="0" y="613410"/>
                  </a:lnTo>
                  <a:lnTo>
                    <a:pt x="133985" y="1245870"/>
                  </a:lnTo>
                  <a:lnTo>
                    <a:pt x="354330" y="1236345"/>
                  </a:lnTo>
                  <a:lnTo>
                    <a:pt x="344805" y="661670"/>
                  </a:lnTo>
                  <a:lnTo>
                    <a:pt x="1360805" y="28575"/>
                  </a:lnTo>
                  <a:lnTo>
                    <a:pt x="948690" y="0"/>
                  </a:lnTo>
                  <a:close/>
                </a:path>
              </a:pathLst>
            </a:cu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2" name="任意多边形 61"/>
            <p:cNvSpPr/>
            <p:nvPr/>
          </p:nvSpPr>
          <p:spPr>
            <a:xfrm>
              <a:off x="16165" y="4264"/>
              <a:ext cx="1086" cy="1509"/>
            </a:xfrm>
            <a:custGeom>
              <a:avLst/>
              <a:gdLst>
                <a:gd name="connisteX0" fmla="*/ 661035 w 689610"/>
                <a:gd name="connsiteY0" fmla="*/ 0 h 958215"/>
                <a:gd name="connisteX1" fmla="*/ 0 w 689610"/>
                <a:gd name="connsiteY1" fmla="*/ 431165 h 958215"/>
                <a:gd name="connisteX2" fmla="*/ 47625 w 689610"/>
                <a:gd name="connsiteY2" fmla="*/ 958215 h 958215"/>
                <a:gd name="connisteX3" fmla="*/ 105410 w 689610"/>
                <a:gd name="connsiteY3" fmla="*/ 948690 h 958215"/>
                <a:gd name="connisteX4" fmla="*/ 47625 w 689610"/>
                <a:gd name="connsiteY4" fmla="*/ 469900 h 958215"/>
                <a:gd name="connisteX5" fmla="*/ 689610 w 689610"/>
                <a:gd name="connsiteY5" fmla="*/ 57785 h 958215"/>
                <a:gd name="connisteX6" fmla="*/ 661035 w 689610"/>
                <a:gd name="connsiteY6" fmla="*/ 0 h 95821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rect l="l" t="t" r="r" b="b"/>
              <a:pathLst>
                <a:path w="689610" h="958215">
                  <a:moveTo>
                    <a:pt x="661035" y="0"/>
                  </a:moveTo>
                  <a:lnTo>
                    <a:pt x="0" y="431165"/>
                  </a:lnTo>
                  <a:lnTo>
                    <a:pt x="47625" y="958215"/>
                  </a:lnTo>
                  <a:lnTo>
                    <a:pt x="105410" y="948690"/>
                  </a:lnTo>
                  <a:lnTo>
                    <a:pt x="47625" y="469900"/>
                  </a:lnTo>
                  <a:lnTo>
                    <a:pt x="689610" y="57785"/>
                  </a:lnTo>
                  <a:lnTo>
                    <a:pt x="661035" y="0"/>
                  </a:lnTo>
                  <a:close/>
                </a:path>
              </a:pathLst>
            </a:cu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sp>
        <p:nvSpPr>
          <p:cNvPr id="3" name="文本框 2"/>
          <p:cNvSpPr txBox="1"/>
          <p:nvPr/>
        </p:nvSpPr>
        <p:spPr>
          <a:xfrm>
            <a:off x="486617" y="2331927"/>
            <a:ext cx="10462895" cy="1322070"/>
          </a:xfrm>
          <a:prstGeom prst="rect">
            <a:avLst/>
          </a:prstGeom>
          <a:noFill/>
        </p:spPr>
        <p:txBody>
          <a:bodyPr wrap="square" rtlCol="0">
            <a:spAutoFit/>
          </a:bodyPr>
          <a:lstStyle/>
          <a:p>
            <a:r>
              <a:rPr lang="zh-CN" altLang="en-US" sz="7900" dirty="0">
                <a:solidFill>
                  <a:schemeClr val="bg1">
                    <a:lumMod val="95000"/>
                  </a:schemeClr>
                </a:solidFill>
                <a:latin typeface="字魂35号-经典雅黑" panose="00000500000000000000" charset="-122"/>
                <a:ea typeface="字魂35号-经典雅黑" panose="00000500000000000000" charset="-122"/>
                <a:cs typeface="字魂35号-经典雅黑" panose="00000500000000000000" charset="-122"/>
              </a:rPr>
              <a:t>英雄烈士保护法学习</a:t>
            </a:r>
          </a:p>
        </p:txBody>
      </p:sp>
      <p:sp>
        <p:nvSpPr>
          <p:cNvPr id="10" name="五角星 9"/>
          <p:cNvSpPr/>
          <p:nvPr/>
        </p:nvSpPr>
        <p:spPr>
          <a:xfrm>
            <a:off x="1130758" y="1181451"/>
            <a:ext cx="641885" cy="641885"/>
          </a:xfrm>
          <a:prstGeom prst="star5">
            <a:avLst>
              <a:gd name="adj" fmla="val 23249"/>
              <a:gd name="hf" fmla="val 105146"/>
              <a:gd name="vf" fmla="val 110557"/>
            </a:avLst>
          </a:prstGeom>
          <a:solidFill>
            <a:srgbClr val="FDBB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11" name="五角星 10"/>
          <p:cNvSpPr/>
          <p:nvPr/>
        </p:nvSpPr>
        <p:spPr>
          <a:xfrm>
            <a:off x="1971367" y="830986"/>
            <a:ext cx="467922" cy="467922"/>
          </a:xfrm>
          <a:prstGeom prst="star5">
            <a:avLst>
              <a:gd name="adj" fmla="val 23249"/>
              <a:gd name="hf" fmla="val 105146"/>
              <a:gd name="vf" fmla="val 110557"/>
            </a:avLst>
          </a:prstGeom>
          <a:solidFill>
            <a:srgbClr val="FDBB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12" name="五角星 11"/>
          <p:cNvSpPr/>
          <p:nvPr/>
        </p:nvSpPr>
        <p:spPr>
          <a:xfrm>
            <a:off x="2638013" y="813209"/>
            <a:ext cx="359354" cy="359989"/>
          </a:xfrm>
          <a:prstGeom prst="star5">
            <a:avLst>
              <a:gd name="adj" fmla="val 23249"/>
              <a:gd name="hf" fmla="val 105146"/>
              <a:gd name="vf" fmla="val 110557"/>
            </a:avLst>
          </a:prstGeom>
          <a:solidFill>
            <a:srgbClr val="FDBB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13" name="五角星 12"/>
          <p:cNvSpPr/>
          <p:nvPr/>
        </p:nvSpPr>
        <p:spPr>
          <a:xfrm>
            <a:off x="3196091" y="830986"/>
            <a:ext cx="251421" cy="252056"/>
          </a:xfrm>
          <a:prstGeom prst="star5">
            <a:avLst>
              <a:gd name="adj" fmla="val 23249"/>
              <a:gd name="hf" fmla="val 105146"/>
              <a:gd name="vf" fmla="val 110557"/>
            </a:avLst>
          </a:prstGeom>
          <a:solidFill>
            <a:srgbClr val="FDBB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14" name="五角星 13"/>
          <p:cNvSpPr/>
          <p:nvPr/>
        </p:nvSpPr>
        <p:spPr>
          <a:xfrm>
            <a:off x="3646235" y="903365"/>
            <a:ext cx="179677" cy="179677"/>
          </a:xfrm>
          <a:prstGeom prst="star5">
            <a:avLst>
              <a:gd name="adj" fmla="val 23249"/>
              <a:gd name="hf" fmla="val 105146"/>
              <a:gd name="vf" fmla="val 110557"/>
            </a:avLst>
          </a:prstGeom>
          <a:solidFill>
            <a:srgbClr val="FDBB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32" name="任意多边形 31"/>
          <p:cNvSpPr/>
          <p:nvPr/>
        </p:nvSpPr>
        <p:spPr>
          <a:xfrm>
            <a:off x="17142" y="4034695"/>
            <a:ext cx="5747757" cy="977747"/>
          </a:xfrm>
          <a:custGeom>
            <a:avLst/>
            <a:gdLst>
              <a:gd name="connsiteX0" fmla="*/ 8412 w 8452"/>
              <a:gd name="connsiteY0" fmla="*/ 1314 h 1540"/>
              <a:gd name="connsiteX1" fmla="*/ 0 w 8452"/>
              <a:gd name="connsiteY1" fmla="*/ 0 h 1540"/>
              <a:gd name="connsiteX2" fmla="*/ 0 w 8452"/>
              <a:gd name="connsiteY2" fmla="*/ 1404 h 1540"/>
              <a:gd name="connsiteX3" fmla="*/ 8452 w 8452"/>
              <a:gd name="connsiteY3" fmla="*/ 1540 h 1540"/>
              <a:gd name="connsiteX4" fmla="*/ 8437 w 8452"/>
              <a:gd name="connsiteY4" fmla="*/ 1314 h 15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52" h="1540">
                <a:moveTo>
                  <a:pt x="8412" y="1314"/>
                </a:moveTo>
                <a:lnTo>
                  <a:pt x="0" y="0"/>
                </a:lnTo>
                <a:lnTo>
                  <a:pt x="0" y="1404"/>
                </a:lnTo>
                <a:lnTo>
                  <a:pt x="8452" y="1540"/>
                </a:lnTo>
                <a:lnTo>
                  <a:pt x="8437" y="1314"/>
                </a:lnTo>
              </a:path>
            </a:pathLst>
          </a:custGeom>
          <a:gradFill>
            <a:gsLst>
              <a:gs pos="12000">
                <a:srgbClr val="E54233"/>
              </a:gs>
              <a:gs pos="74000">
                <a:srgbClr val="E54135"/>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nvGrpSpPr>
          <p:cNvPr id="31" name="组合 30"/>
          <p:cNvGrpSpPr/>
          <p:nvPr/>
        </p:nvGrpSpPr>
        <p:grpSpPr>
          <a:xfrm>
            <a:off x="5375160" y="4617534"/>
            <a:ext cx="1439775" cy="1439775"/>
            <a:chOff x="8563" y="6991"/>
            <a:chExt cx="1628" cy="1766"/>
          </a:xfrm>
        </p:grpSpPr>
        <p:sp>
          <p:nvSpPr>
            <p:cNvPr id="25" name="椭圆 24"/>
            <p:cNvSpPr/>
            <p:nvPr/>
          </p:nvSpPr>
          <p:spPr>
            <a:xfrm>
              <a:off x="8563" y="6991"/>
              <a:ext cx="1615" cy="1615"/>
            </a:xfrm>
            <a:prstGeom prst="ellipse">
              <a:avLst/>
            </a:prstGeom>
            <a:solidFill>
              <a:srgbClr val="F94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29" name="椭圆 28"/>
            <p:cNvSpPr/>
            <p:nvPr/>
          </p:nvSpPr>
          <p:spPr>
            <a:xfrm>
              <a:off x="8577" y="7143"/>
              <a:ext cx="1615" cy="1615"/>
            </a:xfrm>
            <a:prstGeom prst="ellipse">
              <a:avLst/>
            </a:prstGeom>
            <a:solidFill>
              <a:srgbClr val="F943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grpSp>
        <p:nvGrpSpPr>
          <p:cNvPr id="63" name="组合 62"/>
          <p:cNvGrpSpPr/>
          <p:nvPr/>
        </p:nvGrpSpPr>
        <p:grpSpPr>
          <a:xfrm>
            <a:off x="4861037" y="4435199"/>
            <a:ext cx="2491351" cy="2383659"/>
            <a:chOff x="10561" y="6181"/>
            <a:chExt cx="2883" cy="3897"/>
          </a:xfrm>
        </p:grpSpPr>
        <p:sp>
          <p:nvSpPr>
            <p:cNvPr id="64" name="矩形 63"/>
            <p:cNvSpPr/>
            <p:nvPr/>
          </p:nvSpPr>
          <p:spPr>
            <a:xfrm>
              <a:off x="10561" y="9503"/>
              <a:ext cx="2883" cy="575"/>
            </a:xfrm>
            <a:prstGeom prst="rect">
              <a:avLst/>
            </a:prstGeom>
            <a:solidFill>
              <a:srgbClr val="FFD69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nvGrpSpPr>
            <p:cNvPr id="65" name="组合 64"/>
            <p:cNvGrpSpPr/>
            <p:nvPr/>
          </p:nvGrpSpPr>
          <p:grpSpPr>
            <a:xfrm>
              <a:off x="10813" y="6181"/>
              <a:ext cx="2406" cy="3322"/>
              <a:chOff x="9118" y="7463"/>
              <a:chExt cx="2287" cy="3157"/>
            </a:xfrm>
          </p:grpSpPr>
          <p:sp>
            <p:nvSpPr>
              <p:cNvPr id="66" name="矩形 65"/>
              <p:cNvSpPr/>
              <p:nvPr/>
            </p:nvSpPr>
            <p:spPr>
              <a:xfrm>
                <a:off x="9448" y="7917"/>
                <a:ext cx="1585" cy="208"/>
              </a:xfrm>
              <a:prstGeom prst="rect">
                <a:avLst/>
              </a:prstGeom>
              <a:solidFill>
                <a:srgbClr val="FFD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7" name="矩形 66"/>
              <p:cNvSpPr/>
              <p:nvPr/>
            </p:nvSpPr>
            <p:spPr>
              <a:xfrm>
                <a:off x="9118" y="8126"/>
                <a:ext cx="2287" cy="2494"/>
              </a:xfrm>
              <a:prstGeom prst="rect">
                <a:avLst/>
              </a:prstGeom>
              <a:solidFill>
                <a:srgbClr val="FFD6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8" name="圆角矩形 67"/>
              <p:cNvSpPr/>
              <p:nvPr/>
            </p:nvSpPr>
            <p:spPr>
              <a:xfrm>
                <a:off x="9345" y="8415"/>
                <a:ext cx="162" cy="1902"/>
              </a:xfrm>
              <a:prstGeom prst="round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69" name="圆角矩形 68"/>
              <p:cNvSpPr/>
              <p:nvPr/>
            </p:nvSpPr>
            <p:spPr>
              <a:xfrm>
                <a:off x="9753" y="8415"/>
                <a:ext cx="162" cy="1902"/>
              </a:xfrm>
              <a:prstGeom prst="round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70" name="圆角矩形 69"/>
              <p:cNvSpPr/>
              <p:nvPr/>
            </p:nvSpPr>
            <p:spPr>
              <a:xfrm>
                <a:off x="10161" y="8415"/>
                <a:ext cx="162" cy="1902"/>
              </a:xfrm>
              <a:prstGeom prst="round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71" name="圆角矩形 70"/>
              <p:cNvSpPr/>
              <p:nvPr/>
            </p:nvSpPr>
            <p:spPr>
              <a:xfrm>
                <a:off x="10569" y="8415"/>
                <a:ext cx="162" cy="1902"/>
              </a:xfrm>
              <a:prstGeom prst="round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72" name="圆角矩形 71"/>
              <p:cNvSpPr/>
              <p:nvPr/>
            </p:nvSpPr>
            <p:spPr>
              <a:xfrm>
                <a:off x="10977" y="8415"/>
                <a:ext cx="162" cy="1902"/>
              </a:xfrm>
              <a:prstGeom prst="roundRect">
                <a:avLst/>
              </a:prstGeom>
              <a:solidFill>
                <a:srgbClr val="E43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73" name="圆角矩形 72"/>
              <p:cNvSpPr/>
              <p:nvPr/>
            </p:nvSpPr>
            <p:spPr>
              <a:xfrm>
                <a:off x="10148" y="7463"/>
                <a:ext cx="154" cy="484"/>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grpSp>
      <p:grpSp>
        <p:nvGrpSpPr>
          <p:cNvPr id="52" name="组合 51"/>
          <p:cNvGrpSpPr/>
          <p:nvPr/>
        </p:nvGrpSpPr>
        <p:grpSpPr>
          <a:xfrm>
            <a:off x="0" y="4630199"/>
            <a:ext cx="12228189" cy="2245009"/>
            <a:chOff x="-15" y="7624"/>
            <a:chExt cx="19260" cy="3536"/>
          </a:xfrm>
        </p:grpSpPr>
        <p:sp>
          <p:nvSpPr>
            <p:cNvPr id="26" name="任意多边形 25"/>
            <p:cNvSpPr/>
            <p:nvPr/>
          </p:nvSpPr>
          <p:spPr>
            <a:xfrm>
              <a:off x="-15" y="7624"/>
              <a:ext cx="19260" cy="3536"/>
            </a:xfrm>
            <a:custGeom>
              <a:avLst/>
              <a:gdLst>
                <a:gd name="connsiteX0" fmla="*/ 0 w 19260"/>
                <a:gd name="connsiteY0" fmla="*/ 58 h 2651"/>
                <a:gd name="connsiteX1" fmla="*/ 14 w 19260"/>
                <a:gd name="connsiteY1" fmla="*/ 2632 h 2651"/>
                <a:gd name="connsiteX2" fmla="*/ 19260 w 19260"/>
                <a:gd name="connsiteY2" fmla="*/ 2651 h 2651"/>
                <a:gd name="connsiteX3" fmla="*/ 19224 w 19260"/>
                <a:gd name="connsiteY3" fmla="*/ 0 h 2651"/>
                <a:gd name="connsiteX4" fmla="*/ 10752 w 19260"/>
                <a:gd name="connsiteY4" fmla="*/ 2189 h 2651"/>
                <a:gd name="connsiteX5" fmla="*/ 0 w 19260"/>
                <a:gd name="connsiteY5" fmla="*/ 58 h 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0" h="2651">
                  <a:moveTo>
                    <a:pt x="0" y="58"/>
                  </a:moveTo>
                  <a:lnTo>
                    <a:pt x="14" y="2632"/>
                  </a:lnTo>
                  <a:lnTo>
                    <a:pt x="19260" y="2651"/>
                  </a:lnTo>
                  <a:lnTo>
                    <a:pt x="19224" y="0"/>
                  </a:lnTo>
                  <a:cubicBezTo>
                    <a:pt x="17762" y="368"/>
                    <a:pt x="14591" y="2177"/>
                    <a:pt x="10752" y="2189"/>
                  </a:cubicBezTo>
                  <a:cubicBezTo>
                    <a:pt x="6912" y="2201"/>
                    <a:pt x="1994" y="416"/>
                    <a:pt x="0" y="58"/>
                  </a:cubicBezTo>
                  <a:close/>
                </a:path>
              </a:pathLst>
            </a:custGeom>
            <a:solidFill>
              <a:srgbClr val="FF87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sp>
          <p:nvSpPr>
            <p:cNvPr id="27" name="任意多边形 26"/>
            <p:cNvSpPr/>
            <p:nvPr/>
          </p:nvSpPr>
          <p:spPr>
            <a:xfrm>
              <a:off x="-15" y="8758"/>
              <a:ext cx="19260" cy="2248"/>
            </a:xfrm>
            <a:custGeom>
              <a:avLst/>
              <a:gdLst>
                <a:gd name="connsiteX0" fmla="*/ 0 w 19260"/>
                <a:gd name="connsiteY0" fmla="*/ 58 h 2651"/>
                <a:gd name="connsiteX1" fmla="*/ 14 w 19260"/>
                <a:gd name="connsiteY1" fmla="*/ 2632 h 2651"/>
                <a:gd name="connsiteX2" fmla="*/ 19260 w 19260"/>
                <a:gd name="connsiteY2" fmla="*/ 2651 h 2651"/>
                <a:gd name="connsiteX3" fmla="*/ 19224 w 19260"/>
                <a:gd name="connsiteY3" fmla="*/ 0 h 2651"/>
                <a:gd name="connsiteX4" fmla="*/ 10752 w 19260"/>
                <a:gd name="connsiteY4" fmla="*/ 2189 h 2651"/>
                <a:gd name="connsiteX5" fmla="*/ 0 w 19260"/>
                <a:gd name="connsiteY5" fmla="*/ 58 h 2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0" h="2651">
                  <a:moveTo>
                    <a:pt x="0" y="58"/>
                  </a:moveTo>
                  <a:lnTo>
                    <a:pt x="14" y="2632"/>
                  </a:lnTo>
                  <a:lnTo>
                    <a:pt x="19260" y="2651"/>
                  </a:lnTo>
                  <a:lnTo>
                    <a:pt x="19224" y="0"/>
                  </a:lnTo>
                  <a:cubicBezTo>
                    <a:pt x="17762" y="368"/>
                    <a:pt x="14591" y="2177"/>
                    <a:pt x="10752" y="2189"/>
                  </a:cubicBezTo>
                  <a:cubicBezTo>
                    <a:pt x="6912" y="2201"/>
                    <a:pt x="1994" y="416"/>
                    <a:pt x="0" y="58"/>
                  </a:cubicBez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字魂35号-经典雅黑" panose="00000500000000000000" charset="-122"/>
              </a:endParaRPr>
            </a:p>
          </p:txBody>
        </p:sp>
      </p:grpSp>
      <p:sp>
        <p:nvSpPr>
          <p:cNvPr id="30" name="党"/>
          <p:cNvSpPr txBox="1"/>
          <p:nvPr/>
        </p:nvSpPr>
        <p:spPr>
          <a:xfrm>
            <a:off x="694606" y="3869656"/>
            <a:ext cx="7708055" cy="423193"/>
          </a:xfrm>
          <a:prstGeom prst="rect">
            <a:avLst/>
          </a:prstGeom>
          <a:noFill/>
          <a:ln>
            <a:noFill/>
          </a:ln>
          <a:effectLst>
            <a:innerShdw blurRad="63500" dist="50800" dir="16200000">
              <a:prstClr val="black">
                <a:alpha val="50000"/>
              </a:prstClr>
            </a:innerShdw>
          </a:effectLst>
        </p:spPr>
        <p:txBody>
          <a:bodyPr wrap="square" rtlCol="0">
            <a:spAutoFit/>
          </a:bodyPr>
          <a:lstStyle/>
          <a:p>
            <a:pPr algn="ctr">
              <a:lnSpc>
                <a:spcPct val="110000"/>
              </a:lnSpc>
            </a:pPr>
            <a:r>
              <a:rPr lang="zh-CN" altLang="en-US" sz="2000" b="1" dirty="0">
                <a:ln w="3175">
                  <a:noFill/>
                </a:ln>
                <a:solidFill>
                  <a:schemeClr val="bg1"/>
                </a:solidFill>
                <a:cs typeface="+mn-ea"/>
                <a:sym typeface="+mn-lt"/>
              </a:rPr>
              <a:t>铭记历史  缅怀先烈 维护英雄烈士尊严和合法权益</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75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241498" y="631910"/>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英雄烈士保护法的职责</a:t>
            </a:r>
          </a:p>
        </p:txBody>
      </p:sp>
      <p:sp>
        <p:nvSpPr>
          <p:cNvPr id="65" name="文本框 11"/>
          <p:cNvSpPr txBox="1"/>
          <p:nvPr/>
        </p:nvSpPr>
        <p:spPr>
          <a:xfrm>
            <a:off x="1193614" y="2252182"/>
            <a:ext cx="6602507"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教育行政部门</a:t>
            </a:r>
          </a:p>
        </p:txBody>
      </p:sp>
      <p:sp>
        <p:nvSpPr>
          <p:cNvPr id="26" name="矩形 25"/>
          <p:cNvSpPr/>
          <p:nvPr/>
        </p:nvSpPr>
        <p:spPr>
          <a:xfrm>
            <a:off x="2381259" y="3581485"/>
            <a:ext cx="5067902" cy="584775"/>
          </a:xfrm>
          <a:prstGeom prst="rect">
            <a:avLst/>
          </a:prstGeom>
        </p:spPr>
        <p:txBody>
          <a:bodyPr wrap="square">
            <a:spAutoFit/>
          </a:bodyPr>
          <a:lstStyle/>
          <a:p>
            <a:pPr algn="just">
              <a:spcAft>
                <a:spcPct val="0"/>
              </a:spcAft>
            </a:pPr>
            <a:r>
              <a:rPr lang="zh-CN" altLang="en-US" sz="1600" kern="100">
                <a:solidFill>
                  <a:srgbClr val="502800"/>
                </a:solidFill>
                <a:cs typeface="+mn-ea"/>
                <a:sym typeface="+mn-lt"/>
              </a:rPr>
              <a:t>以青少年学生为重点，将英雄烈士事迹和精神的宣传教育纳入国民教育体系</a:t>
            </a:r>
            <a:endParaRPr lang="zh-CN" altLang="zh-CN" sz="1600" kern="100">
              <a:solidFill>
                <a:srgbClr val="502800"/>
              </a:solidFill>
              <a:cs typeface="+mn-ea"/>
              <a:sym typeface="+mn-lt"/>
            </a:endParaRPr>
          </a:p>
        </p:txBody>
      </p:sp>
      <p:sp>
        <p:nvSpPr>
          <p:cNvPr id="27" name="矩形 26"/>
          <p:cNvSpPr/>
          <p:nvPr/>
        </p:nvSpPr>
        <p:spPr>
          <a:xfrm>
            <a:off x="2389011" y="4856947"/>
            <a:ext cx="5137706" cy="584775"/>
          </a:xfrm>
          <a:prstGeom prst="rect">
            <a:avLst/>
          </a:prstGeom>
        </p:spPr>
        <p:txBody>
          <a:bodyPr wrap="square">
            <a:spAutoFit/>
          </a:bodyPr>
          <a:lstStyle/>
          <a:p>
            <a:pPr algn="just"/>
            <a:r>
              <a:rPr lang="zh-CN" altLang="en-US" sz="1600" kern="100">
                <a:solidFill>
                  <a:srgbClr val="502800"/>
                </a:solidFill>
                <a:cs typeface="+mn-ea"/>
                <a:sym typeface="+mn-lt"/>
              </a:rPr>
              <a:t>组织开展纪念教育活动，加强对学生的爱国主义、集体主义、社会主义教育</a:t>
            </a:r>
            <a:endParaRPr lang="zh-CN" altLang="zh-CN" sz="1600" kern="100">
              <a:solidFill>
                <a:srgbClr val="502800"/>
              </a:solidFill>
              <a:cs typeface="+mn-ea"/>
              <a:sym typeface="+mn-lt"/>
            </a:endParaRPr>
          </a:p>
        </p:txBody>
      </p:sp>
      <p:sp>
        <p:nvSpPr>
          <p:cNvPr id="28" name="矩形: 圆角 10"/>
          <p:cNvSpPr>
            <a:spLocks noChangeAspect="1"/>
          </p:cNvSpPr>
          <p:nvPr/>
        </p:nvSpPr>
        <p:spPr>
          <a:xfrm>
            <a:off x="1292222" y="3567291"/>
            <a:ext cx="576000" cy="576000"/>
          </a:xfrm>
          <a:prstGeom prst="roundRect">
            <a:avLst>
              <a:gd name="adj" fmla="val 50000"/>
            </a:avLst>
          </a:prstGeom>
          <a:solidFill>
            <a:srgbClr val="C00000"/>
          </a:solidFill>
          <a:ln w="76200">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cs typeface="+mn-ea"/>
                <a:sym typeface="+mn-lt"/>
              </a:rPr>
              <a:t>01</a:t>
            </a:r>
            <a:endParaRPr lang="zh-CN" altLang="en-US" sz="1600">
              <a:cs typeface="+mn-ea"/>
              <a:sym typeface="+mn-lt"/>
            </a:endParaRPr>
          </a:p>
        </p:txBody>
      </p:sp>
      <p:sp>
        <p:nvSpPr>
          <p:cNvPr id="29" name="矩形: 圆角 11"/>
          <p:cNvSpPr>
            <a:spLocks noChangeAspect="1"/>
          </p:cNvSpPr>
          <p:nvPr/>
        </p:nvSpPr>
        <p:spPr>
          <a:xfrm>
            <a:off x="1292222" y="4861742"/>
            <a:ext cx="576000" cy="576000"/>
          </a:xfrm>
          <a:prstGeom prst="roundRect">
            <a:avLst>
              <a:gd name="adj" fmla="val 50000"/>
            </a:avLst>
          </a:prstGeom>
          <a:solidFill>
            <a:srgbClr val="C00000"/>
          </a:solidFill>
          <a:ln w="76200">
            <a:solidFill>
              <a:srgbClr val="C00000">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a:cs typeface="+mn-ea"/>
                <a:sym typeface="+mn-lt"/>
              </a:rPr>
              <a:t>02</a:t>
            </a:r>
            <a:endParaRPr lang="zh-CN" altLang="en-US" sz="1600">
              <a:cs typeface="+mn-ea"/>
              <a:sym typeface="+mn-lt"/>
            </a:endParaRPr>
          </a:p>
        </p:txBody>
      </p:sp>
      <p:cxnSp>
        <p:nvCxnSpPr>
          <p:cNvPr id="30" name="直接连接符 29"/>
          <p:cNvCxnSpPr>
            <a:stCxn id="28" idx="2"/>
          </p:cNvCxnSpPr>
          <p:nvPr/>
        </p:nvCxnSpPr>
        <p:spPr>
          <a:xfrm flipH="1">
            <a:off x="1580222" y="4143291"/>
            <a:ext cx="0" cy="1658268"/>
          </a:xfrm>
          <a:prstGeom prst="line">
            <a:avLst/>
          </a:prstGeom>
          <a:ln>
            <a:solidFill>
              <a:srgbClr val="FF950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a:stCxn id="29" idx="2"/>
          </p:cNvCxnSpPr>
          <p:nvPr/>
        </p:nvCxnSpPr>
        <p:spPr>
          <a:xfrm flipH="1">
            <a:off x="1580222" y="5437742"/>
            <a:ext cx="0" cy="704595"/>
          </a:xfrm>
          <a:prstGeom prst="line">
            <a:avLst/>
          </a:prstGeom>
          <a:ln>
            <a:solidFill>
              <a:srgbClr val="FF9500"/>
            </a:solidFill>
          </a:ln>
        </p:spPr>
        <p:style>
          <a:lnRef idx="1">
            <a:schemeClr val="accent1"/>
          </a:lnRef>
          <a:fillRef idx="0">
            <a:schemeClr val="accent1"/>
          </a:fillRef>
          <a:effectRef idx="0">
            <a:schemeClr val="accent1"/>
          </a:effectRef>
          <a:fontRef idx="minor">
            <a:schemeClr val="tx1"/>
          </a:fontRef>
        </p:style>
      </p:cxnSp>
      <p:sp>
        <p:nvSpPr>
          <p:cNvPr id="32" name="箭头: V 形 18"/>
          <p:cNvSpPr/>
          <p:nvPr/>
        </p:nvSpPr>
        <p:spPr>
          <a:xfrm>
            <a:off x="1986801" y="3732584"/>
            <a:ext cx="245409" cy="245409"/>
          </a:xfrm>
          <a:prstGeom prst="chevron">
            <a:avLst>
              <a:gd name="adj" fmla="val 39326"/>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3" name="箭头: V 形 19"/>
          <p:cNvSpPr/>
          <p:nvPr/>
        </p:nvSpPr>
        <p:spPr>
          <a:xfrm>
            <a:off x="1986801" y="5027037"/>
            <a:ext cx="245409" cy="245409"/>
          </a:xfrm>
          <a:prstGeom prst="chevron">
            <a:avLst>
              <a:gd name="adj" fmla="val 39326"/>
            </a:avLst>
          </a:prstGeom>
          <a:solidFill>
            <a:srgbClr val="FF9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cs typeface="+mn-ea"/>
              <a:sym typeface="+mn-lt"/>
            </a:endParaRPr>
          </a:p>
        </p:txBody>
      </p:sp>
      <p:sp>
        <p:nvSpPr>
          <p:cNvPr id="39" name="矩形 38"/>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pic>
        <p:nvPicPr>
          <p:cNvPr id="15" name="图片 14"/>
          <p:cNvPicPr>
            <a:picLocks noChangeAspect="1"/>
          </p:cNvPicPr>
          <p:nvPr/>
        </p:nvPicPr>
        <p:blipFill>
          <a:blip r:embed="rId2">
            <a:extLst>
              <a:ext uri="{28A0092B-C50C-407E-A947-70E740481C1C}">
                <a14:useLocalDpi xmlns:a14="http://schemas.microsoft.com/office/drawing/2010/main"/>
              </a:ext>
            </a:extLst>
          </a:blip>
          <a:stretch>
            <a:fillRect/>
          </a:stretch>
        </p:blipFill>
        <p:spPr>
          <a:xfrm flipH="1">
            <a:off x="7955639" y="2382265"/>
            <a:ext cx="3534851" cy="356799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advClick="0" advTm="3000">
    <p:cov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500"/>
                            </p:stCondLst>
                            <p:childTnLst>
                              <p:par>
                                <p:cTn id="14" presetID="53" presetClass="entr" presetSubtype="0" fill="hold" grpId="2" nodeType="afterEffect">
                                  <p:stCondLst>
                                    <p:cond delay="500"/>
                                  </p:stCondLst>
                                  <p:iterate type="lt">
                                    <p:tmPct val="10000"/>
                                  </p:iterate>
                                  <p:childTnLst>
                                    <p:set>
                                      <p:cBhvr>
                                        <p:cTn id="15" dur="1" fill="hold">
                                          <p:stCondLst>
                                            <p:cond delay="0"/>
                                          </p:stCondLst>
                                        </p:cTn>
                                        <p:tgtEl>
                                          <p:spTgt spid="65"/>
                                        </p:tgtEl>
                                        <p:attrNameLst>
                                          <p:attrName>style.visibility</p:attrName>
                                        </p:attrNameLst>
                                      </p:cBhvr>
                                      <p:to>
                                        <p:strVal val="visible"/>
                                      </p:to>
                                    </p:set>
                                    <p:anim calcmode="lin" valueType="num">
                                      <p:cBhvr>
                                        <p:cTn id="16" dur="1000" fill="hold"/>
                                        <p:tgtEl>
                                          <p:spTgt spid="65"/>
                                        </p:tgtEl>
                                        <p:attrNameLst>
                                          <p:attrName>ppt_w</p:attrName>
                                        </p:attrNameLst>
                                      </p:cBhvr>
                                      <p:tavLst>
                                        <p:tav tm="0">
                                          <p:val>
                                            <p:fltVal val="0"/>
                                          </p:val>
                                        </p:tav>
                                        <p:tav tm="100000">
                                          <p:val>
                                            <p:strVal val="#ppt_w"/>
                                          </p:val>
                                        </p:tav>
                                      </p:tavLst>
                                    </p:anim>
                                    <p:anim calcmode="lin" valueType="num">
                                      <p:cBhvr>
                                        <p:cTn id="17" dur="1000" fill="hold"/>
                                        <p:tgtEl>
                                          <p:spTgt spid="65"/>
                                        </p:tgtEl>
                                        <p:attrNameLst>
                                          <p:attrName>ppt_h</p:attrName>
                                        </p:attrNameLst>
                                      </p:cBhvr>
                                      <p:tavLst>
                                        <p:tav tm="0">
                                          <p:val>
                                            <p:fltVal val="0"/>
                                          </p:val>
                                        </p:tav>
                                        <p:tav tm="100000">
                                          <p:val>
                                            <p:strVal val="#ppt_h"/>
                                          </p:val>
                                        </p:tav>
                                      </p:tavLst>
                                    </p:anim>
                                    <p:animEffect transition="in" filter="fade">
                                      <p:cBhvr>
                                        <p:cTn id="18" dur="1000"/>
                                        <p:tgtEl>
                                          <p:spTgt spid="65"/>
                                        </p:tgtEl>
                                      </p:cBhvr>
                                    </p:animEffect>
                                  </p:childTnLst>
                                </p:cTn>
                              </p:par>
                              <p:par>
                                <p:cTn id="19" presetID="53" presetClass="entr" presetSubtype="0" fill="hold" nodeType="withEffect">
                                  <p:stCondLst>
                                    <p:cond delay="50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400" fill="hold"/>
                                        <p:tgtEl>
                                          <p:spTgt spid="15"/>
                                        </p:tgtEl>
                                        <p:attrNameLst>
                                          <p:attrName>ppt_w</p:attrName>
                                        </p:attrNameLst>
                                      </p:cBhvr>
                                      <p:tavLst>
                                        <p:tav tm="0">
                                          <p:val>
                                            <p:fltVal val="0"/>
                                          </p:val>
                                        </p:tav>
                                        <p:tav tm="100000">
                                          <p:val>
                                            <p:strVal val="#ppt_w"/>
                                          </p:val>
                                        </p:tav>
                                      </p:tavLst>
                                    </p:anim>
                                    <p:anim calcmode="lin" valueType="num">
                                      <p:cBhvr>
                                        <p:cTn id="22" dur="1400" fill="hold"/>
                                        <p:tgtEl>
                                          <p:spTgt spid="15"/>
                                        </p:tgtEl>
                                        <p:attrNameLst>
                                          <p:attrName>ppt_h</p:attrName>
                                        </p:attrNameLst>
                                      </p:cBhvr>
                                      <p:tavLst>
                                        <p:tav tm="0">
                                          <p:val>
                                            <p:fltVal val="0"/>
                                          </p:val>
                                        </p:tav>
                                        <p:tav tm="100000">
                                          <p:val>
                                            <p:strVal val="#ppt_h"/>
                                          </p:val>
                                        </p:tav>
                                      </p:tavLst>
                                    </p:anim>
                                    <p:animEffect transition="in" filter="fade">
                                      <p:cBhvr>
                                        <p:cTn id="23" dur="1400"/>
                                        <p:tgtEl>
                                          <p:spTgt spid="15"/>
                                        </p:tgtEl>
                                      </p:cBhvr>
                                    </p:animEffect>
                                  </p:childTnLst>
                                </p:cTn>
                              </p:par>
                              <p:par>
                                <p:cTn id="24" presetID="2" presetClass="entr" presetSubtype="8" decel="45000" fill="hold" grpId="5" nodeType="withEffect">
                                  <p:stCondLst>
                                    <p:cond delay="500"/>
                                  </p:stCondLst>
                                  <p:childTnLst>
                                    <p:set>
                                      <p:cBhvr>
                                        <p:cTn id="25" dur="1" fill="hold">
                                          <p:stCondLst>
                                            <p:cond delay="0"/>
                                          </p:stCondLst>
                                        </p:cTn>
                                        <p:tgtEl>
                                          <p:spTgt spid="28"/>
                                        </p:tgtEl>
                                        <p:attrNameLst>
                                          <p:attrName>style.visibility</p:attrName>
                                        </p:attrNameLst>
                                      </p:cBhvr>
                                      <p:to>
                                        <p:strVal val="visible"/>
                                      </p:to>
                                    </p:set>
                                    <p:anim calcmode="lin" valueType="num">
                                      <p:cBhvr additive="base">
                                        <p:cTn id="26" dur="1000" fill="hold"/>
                                        <p:tgtEl>
                                          <p:spTgt spid="28"/>
                                        </p:tgtEl>
                                        <p:attrNameLst>
                                          <p:attrName>ppt_x</p:attrName>
                                        </p:attrNameLst>
                                      </p:cBhvr>
                                      <p:tavLst>
                                        <p:tav tm="0">
                                          <p:val>
                                            <p:strVal val="0-#ppt_w/2"/>
                                          </p:val>
                                        </p:tav>
                                        <p:tav tm="100000">
                                          <p:val>
                                            <p:strVal val="#ppt_x"/>
                                          </p:val>
                                        </p:tav>
                                      </p:tavLst>
                                    </p:anim>
                                    <p:anim calcmode="lin" valueType="num">
                                      <p:cBhvr additive="base">
                                        <p:cTn id="27" dur="1000" fill="hold"/>
                                        <p:tgtEl>
                                          <p:spTgt spid="28"/>
                                        </p:tgtEl>
                                        <p:attrNameLst>
                                          <p:attrName>ppt_y</p:attrName>
                                        </p:attrNameLst>
                                      </p:cBhvr>
                                      <p:tavLst>
                                        <p:tav tm="0">
                                          <p:val>
                                            <p:strVal val="#ppt_y"/>
                                          </p:val>
                                        </p:tav>
                                        <p:tav tm="100000">
                                          <p:val>
                                            <p:strVal val="#ppt_y"/>
                                          </p:val>
                                        </p:tav>
                                      </p:tavLst>
                                    </p:anim>
                                  </p:childTnLst>
                                </p:cTn>
                              </p:par>
                              <p:par>
                                <p:cTn id="28" presetID="8" presetClass="emph" presetSubtype="0" fill="hold" grpId="6" nodeType="withEffect">
                                  <p:stCondLst>
                                    <p:cond delay="500"/>
                                  </p:stCondLst>
                                  <p:childTnLst>
                                    <p:animRot by="21600000">
                                      <p:cBhvr>
                                        <p:cTn id="29" dur="1000" fill="hold"/>
                                        <p:tgtEl>
                                          <p:spTgt spid="28"/>
                                        </p:tgtEl>
                                        <p:attrNameLst>
                                          <p:attrName>r</p:attrName>
                                        </p:attrNameLst>
                                      </p:cBhvr>
                                    </p:animRot>
                                  </p:childTnLst>
                                </p:cTn>
                              </p:par>
                              <p:par>
                                <p:cTn id="30" presetID="22" presetClass="entr" presetSubtype="8" fill="hold" grpId="9" nodeType="withEffect">
                                  <p:stCondLst>
                                    <p:cond delay="50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500"/>
                                        <p:tgtEl>
                                          <p:spTgt spid="32"/>
                                        </p:tgtEl>
                                      </p:cBhvr>
                                    </p:animEffect>
                                  </p:childTnLst>
                                </p:cTn>
                              </p:par>
                              <p:par>
                                <p:cTn id="33" presetID="31" presetClass="entr" presetSubtype="0" fill="hold" grpId="3" nodeType="withEffect">
                                  <p:stCondLst>
                                    <p:cond delay="500"/>
                                  </p:stCondLst>
                                  <p:iterate type="lt">
                                    <p:tmPct val="333"/>
                                  </p:iterate>
                                  <p:childTnLst>
                                    <p:set>
                                      <p:cBhvr>
                                        <p:cTn id="34" dur="1" fill="hold">
                                          <p:stCondLst>
                                            <p:cond delay="0"/>
                                          </p:stCondLst>
                                        </p:cTn>
                                        <p:tgtEl>
                                          <p:spTgt spid="26"/>
                                        </p:tgtEl>
                                        <p:attrNameLst>
                                          <p:attrName>style.visibility</p:attrName>
                                        </p:attrNameLst>
                                      </p:cBhvr>
                                      <p:to>
                                        <p:strVal val="visible"/>
                                      </p:to>
                                    </p:set>
                                    <p:anim calcmode="lin" valueType="num">
                                      <p:cBhvr>
                                        <p:cTn id="35" dur="750" fill="hold"/>
                                        <p:tgtEl>
                                          <p:spTgt spid="26"/>
                                        </p:tgtEl>
                                        <p:attrNameLst>
                                          <p:attrName>ppt_w</p:attrName>
                                        </p:attrNameLst>
                                      </p:cBhvr>
                                      <p:tavLst>
                                        <p:tav tm="0">
                                          <p:val>
                                            <p:fltVal val="0"/>
                                          </p:val>
                                        </p:tav>
                                        <p:tav tm="100000">
                                          <p:val>
                                            <p:strVal val="#ppt_w"/>
                                          </p:val>
                                        </p:tav>
                                      </p:tavLst>
                                    </p:anim>
                                    <p:anim calcmode="lin" valueType="num">
                                      <p:cBhvr>
                                        <p:cTn id="36" dur="750" fill="hold"/>
                                        <p:tgtEl>
                                          <p:spTgt spid="26"/>
                                        </p:tgtEl>
                                        <p:attrNameLst>
                                          <p:attrName>ppt_h</p:attrName>
                                        </p:attrNameLst>
                                      </p:cBhvr>
                                      <p:tavLst>
                                        <p:tav tm="0">
                                          <p:val>
                                            <p:fltVal val="0"/>
                                          </p:val>
                                        </p:tav>
                                        <p:tav tm="100000">
                                          <p:val>
                                            <p:strVal val="#ppt_h"/>
                                          </p:val>
                                        </p:tav>
                                      </p:tavLst>
                                    </p:anim>
                                    <p:anim calcmode="lin" valueType="num">
                                      <p:cBhvr>
                                        <p:cTn id="37" dur="750" fill="hold"/>
                                        <p:tgtEl>
                                          <p:spTgt spid="26"/>
                                        </p:tgtEl>
                                        <p:attrNameLst>
                                          <p:attrName>style.rotation</p:attrName>
                                        </p:attrNameLst>
                                      </p:cBhvr>
                                      <p:tavLst>
                                        <p:tav tm="0">
                                          <p:val>
                                            <p:fltVal val="90"/>
                                          </p:val>
                                        </p:tav>
                                        <p:tav tm="100000">
                                          <p:val>
                                            <p:fltVal val="0"/>
                                          </p:val>
                                        </p:tav>
                                      </p:tavLst>
                                    </p:anim>
                                    <p:animEffect transition="in" filter="fade">
                                      <p:cBhvr>
                                        <p:cTn id="38" dur="750"/>
                                        <p:tgtEl>
                                          <p:spTgt spid="26"/>
                                        </p:tgtEl>
                                      </p:cBhvr>
                                    </p:animEffect>
                                  </p:childTnLst>
                                </p:cTn>
                              </p:par>
                              <p:par>
                                <p:cTn id="39" presetID="22" presetClass="entr" presetSubtype="1" fill="hold" nodeType="withEffect">
                                  <p:stCondLst>
                                    <p:cond delay="500"/>
                                  </p:stCondLst>
                                  <p:childTnLst>
                                    <p:set>
                                      <p:cBhvr>
                                        <p:cTn id="40" dur="1" fill="hold">
                                          <p:stCondLst>
                                            <p:cond delay="0"/>
                                          </p:stCondLst>
                                        </p:cTn>
                                        <p:tgtEl>
                                          <p:spTgt spid="30"/>
                                        </p:tgtEl>
                                        <p:attrNameLst>
                                          <p:attrName>style.visibility</p:attrName>
                                        </p:attrNameLst>
                                      </p:cBhvr>
                                      <p:to>
                                        <p:strVal val="visible"/>
                                      </p:to>
                                    </p:set>
                                    <p:animEffect transition="in" filter="wipe(up)">
                                      <p:cBhvr>
                                        <p:cTn id="41" dur="500"/>
                                        <p:tgtEl>
                                          <p:spTgt spid="30"/>
                                        </p:tgtEl>
                                      </p:cBhvr>
                                    </p:animEffect>
                                  </p:childTnLst>
                                </p:cTn>
                              </p:par>
                            </p:childTnLst>
                          </p:cTn>
                        </p:par>
                        <p:par>
                          <p:cTn id="42" fill="hold" nodeType="afterGroup">
                            <p:stCondLst>
                              <p:cond delay="2400"/>
                            </p:stCondLst>
                            <p:childTnLst>
                              <p:par>
                                <p:cTn id="43" presetID="2" presetClass="entr" presetSubtype="8" decel="45000" fill="hold" grpId="7" nodeType="afterEffect">
                                  <p:stCondLst>
                                    <p:cond delay="150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1000" fill="hold"/>
                                        <p:tgtEl>
                                          <p:spTgt spid="29"/>
                                        </p:tgtEl>
                                        <p:attrNameLst>
                                          <p:attrName>ppt_x</p:attrName>
                                        </p:attrNameLst>
                                      </p:cBhvr>
                                      <p:tavLst>
                                        <p:tav tm="0">
                                          <p:val>
                                            <p:strVal val="0-#ppt_w/2"/>
                                          </p:val>
                                        </p:tav>
                                        <p:tav tm="100000">
                                          <p:val>
                                            <p:strVal val="#ppt_x"/>
                                          </p:val>
                                        </p:tav>
                                      </p:tavLst>
                                    </p:anim>
                                    <p:anim calcmode="lin" valueType="num">
                                      <p:cBhvr additive="base">
                                        <p:cTn id="46" dur="1000" fill="hold"/>
                                        <p:tgtEl>
                                          <p:spTgt spid="29"/>
                                        </p:tgtEl>
                                        <p:attrNameLst>
                                          <p:attrName>ppt_y</p:attrName>
                                        </p:attrNameLst>
                                      </p:cBhvr>
                                      <p:tavLst>
                                        <p:tav tm="0">
                                          <p:val>
                                            <p:strVal val="#ppt_y"/>
                                          </p:val>
                                        </p:tav>
                                        <p:tav tm="100000">
                                          <p:val>
                                            <p:strVal val="#ppt_y"/>
                                          </p:val>
                                        </p:tav>
                                      </p:tavLst>
                                    </p:anim>
                                  </p:childTnLst>
                                </p:cTn>
                              </p:par>
                              <p:par>
                                <p:cTn id="47" presetID="8" presetClass="emph" presetSubtype="0" fill="hold" grpId="8" nodeType="withEffect">
                                  <p:stCondLst>
                                    <p:cond delay="1500"/>
                                  </p:stCondLst>
                                  <p:childTnLst>
                                    <p:animRot by="21600000">
                                      <p:cBhvr>
                                        <p:cTn id="48" dur="1000" fill="hold"/>
                                        <p:tgtEl>
                                          <p:spTgt spid="29"/>
                                        </p:tgtEl>
                                        <p:attrNameLst>
                                          <p:attrName>r</p:attrName>
                                        </p:attrNameLst>
                                      </p:cBhvr>
                                    </p:animRot>
                                  </p:childTnLst>
                                </p:cTn>
                              </p:par>
                              <p:par>
                                <p:cTn id="49" presetID="22" presetClass="entr" presetSubtype="8" fill="hold" grpId="10" nodeType="withEffect">
                                  <p:stCondLst>
                                    <p:cond delay="150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par>
                                <p:cTn id="52" presetID="31" presetClass="entr" presetSubtype="0" fill="hold" grpId="4" nodeType="withEffect">
                                  <p:stCondLst>
                                    <p:cond delay="1500"/>
                                  </p:stCondLst>
                                  <p:iterate type="lt">
                                    <p:tmPct val="490"/>
                                  </p:iterate>
                                  <p:childTnLst>
                                    <p:set>
                                      <p:cBhvr>
                                        <p:cTn id="53" dur="1" fill="hold">
                                          <p:stCondLst>
                                            <p:cond delay="0"/>
                                          </p:stCondLst>
                                        </p:cTn>
                                        <p:tgtEl>
                                          <p:spTgt spid="27"/>
                                        </p:tgtEl>
                                        <p:attrNameLst>
                                          <p:attrName>style.visibility</p:attrName>
                                        </p:attrNameLst>
                                      </p:cBhvr>
                                      <p:to>
                                        <p:strVal val="visible"/>
                                      </p:to>
                                    </p:set>
                                    <p:anim calcmode="lin" valueType="num">
                                      <p:cBhvr>
                                        <p:cTn id="54" dur="750" fill="hold"/>
                                        <p:tgtEl>
                                          <p:spTgt spid="27"/>
                                        </p:tgtEl>
                                        <p:attrNameLst>
                                          <p:attrName>ppt_w</p:attrName>
                                        </p:attrNameLst>
                                      </p:cBhvr>
                                      <p:tavLst>
                                        <p:tav tm="0">
                                          <p:val>
                                            <p:fltVal val="0"/>
                                          </p:val>
                                        </p:tav>
                                        <p:tav tm="100000">
                                          <p:val>
                                            <p:strVal val="#ppt_w"/>
                                          </p:val>
                                        </p:tav>
                                      </p:tavLst>
                                    </p:anim>
                                    <p:anim calcmode="lin" valueType="num">
                                      <p:cBhvr>
                                        <p:cTn id="55" dur="750" fill="hold"/>
                                        <p:tgtEl>
                                          <p:spTgt spid="27"/>
                                        </p:tgtEl>
                                        <p:attrNameLst>
                                          <p:attrName>ppt_h</p:attrName>
                                        </p:attrNameLst>
                                      </p:cBhvr>
                                      <p:tavLst>
                                        <p:tav tm="0">
                                          <p:val>
                                            <p:fltVal val="0"/>
                                          </p:val>
                                        </p:tav>
                                        <p:tav tm="100000">
                                          <p:val>
                                            <p:strVal val="#ppt_h"/>
                                          </p:val>
                                        </p:tav>
                                      </p:tavLst>
                                    </p:anim>
                                    <p:anim calcmode="lin" valueType="num">
                                      <p:cBhvr>
                                        <p:cTn id="56" dur="750" fill="hold"/>
                                        <p:tgtEl>
                                          <p:spTgt spid="27"/>
                                        </p:tgtEl>
                                        <p:attrNameLst>
                                          <p:attrName>style.rotation</p:attrName>
                                        </p:attrNameLst>
                                      </p:cBhvr>
                                      <p:tavLst>
                                        <p:tav tm="0">
                                          <p:val>
                                            <p:fltVal val="90"/>
                                          </p:val>
                                        </p:tav>
                                        <p:tav tm="100000">
                                          <p:val>
                                            <p:fltVal val="0"/>
                                          </p:val>
                                        </p:tav>
                                      </p:tavLst>
                                    </p:anim>
                                    <p:animEffect transition="in" filter="fade">
                                      <p:cBhvr>
                                        <p:cTn id="57" dur="750"/>
                                        <p:tgtEl>
                                          <p:spTgt spid="27"/>
                                        </p:tgtEl>
                                      </p:cBhvr>
                                    </p:animEffect>
                                  </p:childTnLst>
                                </p:cTn>
                              </p:par>
                            </p:childTnLst>
                          </p:cTn>
                        </p:par>
                        <p:par>
                          <p:cTn id="58" fill="hold" nodeType="afterGroup">
                            <p:stCondLst>
                              <p:cond delay="4900"/>
                            </p:stCondLst>
                            <p:childTnLst>
                              <p:par>
                                <p:cTn id="59" presetID="22" presetClass="entr" presetSubtype="1" fill="hold" nodeType="afterEffect">
                                  <p:stCondLst>
                                    <p:cond delay="2500"/>
                                  </p:stCondLst>
                                  <p:childTnLst>
                                    <p:set>
                                      <p:cBhvr>
                                        <p:cTn id="60" dur="1" fill="hold">
                                          <p:stCondLst>
                                            <p:cond delay="0"/>
                                          </p:stCondLst>
                                        </p:cTn>
                                        <p:tgtEl>
                                          <p:spTgt spid="31"/>
                                        </p:tgtEl>
                                        <p:attrNameLst>
                                          <p:attrName>style.visibility</p:attrName>
                                        </p:attrNameLst>
                                      </p:cBhvr>
                                      <p:to>
                                        <p:strVal val="visible"/>
                                      </p:to>
                                    </p:set>
                                    <p:animEffect transition="in" filter="wipe(up)">
                                      <p:cBhvr>
                                        <p:cTn id="61" dur="500"/>
                                        <p:tgtEl>
                                          <p:spTgt spid="31"/>
                                        </p:tgtEl>
                                      </p:cBhvr>
                                    </p:animEffect>
                                  </p:childTnLst>
                                </p:cTn>
                              </p:par>
                            </p:childTnLst>
                          </p:cTn>
                        </p:par>
                        <p:par>
                          <p:cTn id="62" fill="hold" nodeType="afterGroup">
                            <p:stCondLst>
                              <p:cond delay="7900"/>
                            </p:stCondLst>
                            <p:childTnLst>
                              <p:par>
                                <p:cTn id="63" presetID="10" presetClass="entr" presetSubtype="0" fill="hold" grpId="11" nodeType="afterEffect">
                                  <p:stCondLst>
                                    <p:cond delay="3000"/>
                                  </p:stCondLst>
                                  <p:childTnLst>
                                    <p:set>
                                      <p:cBhvr>
                                        <p:cTn id="64" dur="1" fill="hold">
                                          <p:stCondLst>
                                            <p:cond delay="0"/>
                                          </p:stCondLst>
                                        </p:cTn>
                                        <p:tgtEl>
                                          <p:spTgt spid="39"/>
                                        </p:tgtEl>
                                        <p:attrNameLst>
                                          <p:attrName>style.visibility</p:attrName>
                                        </p:attrNameLst>
                                      </p:cBhvr>
                                      <p:to>
                                        <p:strVal val="visible"/>
                                      </p:to>
                                    </p:set>
                                    <p:animEffect transition="in" filter="fade">
                                      <p:cBhvr>
                                        <p:cTn id="65"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5" grpId="2"/>
      <p:bldP spid="26" grpId="3"/>
      <p:bldP spid="27" grpId="4"/>
      <p:bldP spid="28" grpId="5" animBg="1"/>
      <p:bldP spid="28" grpId="6" animBg="1"/>
      <p:bldP spid="29" grpId="7" animBg="1"/>
      <p:bldP spid="29" grpId="8" animBg="1"/>
      <p:bldP spid="32" grpId="9" animBg="1"/>
      <p:bldP spid="33" grpId="10" animBg="1"/>
      <p:bldP spid="39" grpId="1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241498" y="631910"/>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英雄烈士保护法的职责</a:t>
            </a:r>
          </a:p>
        </p:txBody>
      </p:sp>
      <p:sp>
        <p:nvSpPr>
          <p:cNvPr id="65" name="文本框 11"/>
          <p:cNvSpPr txBox="1"/>
          <p:nvPr/>
        </p:nvSpPr>
        <p:spPr>
          <a:xfrm>
            <a:off x="2389011" y="1860012"/>
            <a:ext cx="7421872" cy="1423467"/>
          </a:xfrm>
          <a:prstGeom prst="rect">
            <a:avLst/>
          </a:prstGeom>
          <a:noFill/>
        </p:spPr>
        <p:txBody>
          <a:bodyPr wrap="square" lIns="68580" tIns="34290" rIns="68580" bIns="34290" rtlCol="0">
            <a:spAutoFit/>
          </a:bodyPr>
          <a:lstStyle/>
          <a:p>
            <a:pPr algn="ctr"/>
            <a:r>
              <a:rPr lang="zh-CN" altLang="en-US" sz="4400" b="1" dirty="0">
                <a:solidFill>
                  <a:srgbClr val="C00000"/>
                </a:solidFill>
                <a:effectLst>
                  <a:reflection blurRad="6350" stA="55000" endA="300" endPos="45500" dir="5400000" sy="-100000" algn="bl" rotWithShape="0"/>
                </a:effectLst>
                <a:cs typeface="+mn-ea"/>
                <a:sym typeface="+mn-lt"/>
              </a:rPr>
              <a:t>文化、新闻出版、广播电视、电影、网信等部门</a:t>
            </a:r>
          </a:p>
        </p:txBody>
      </p:sp>
      <p:grpSp>
        <p:nvGrpSpPr>
          <p:cNvPr id="15" name="组合 14"/>
          <p:cNvGrpSpPr/>
          <p:nvPr/>
        </p:nvGrpSpPr>
        <p:grpSpPr>
          <a:xfrm>
            <a:off x="1249927" y="3645819"/>
            <a:ext cx="9318172" cy="2160240"/>
            <a:chOff x="1436914" y="3316566"/>
            <a:chExt cx="9318172" cy="2160240"/>
          </a:xfrm>
          <a:solidFill>
            <a:srgbClr val="C00000"/>
          </a:solidFill>
        </p:grpSpPr>
        <p:sp>
          <p:nvSpPr>
            <p:cNvPr id="16" name="矩形: 圆角 4"/>
            <p:cNvSpPr/>
            <p:nvPr/>
          </p:nvSpPr>
          <p:spPr>
            <a:xfrm>
              <a:off x="1436914" y="3316566"/>
              <a:ext cx="9318172" cy="2160240"/>
            </a:xfrm>
            <a:prstGeom prst="roundRect">
              <a:avLst/>
            </a:prstGeom>
            <a:grpFill/>
            <a:ln w="1905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矩形 16"/>
            <p:cNvSpPr/>
            <p:nvPr/>
          </p:nvSpPr>
          <p:spPr>
            <a:xfrm>
              <a:off x="1788659" y="3659108"/>
              <a:ext cx="8614682" cy="1154162"/>
            </a:xfrm>
            <a:prstGeom prst="rect">
              <a:avLst/>
            </a:prstGeom>
            <a:noFill/>
          </p:spPr>
          <p:txBody>
            <a:bodyPr wrap="square" rtlCol="0">
              <a:spAutoFit/>
            </a:bodyPr>
            <a:lstStyle/>
            <a:p>
              <a:pPr algn="ctr">
                <a:lnSpc>
                  <a:spcPct val="150000"/>
                </a:lnSpc>
              </a:pPr>
              <a:r>
                <a:rPr lang="zh-CN" altLang="en-US">
                  <a:solidFill>
                    <a:schemeClr val="bg1"/>
                  </a:solidFill>
                  <a:cs typeface="+mn-ea"/>
                  <a:sym typeface="+mn-lt"/>
                </a:rPr>
                <a:t> 鼓励和支持以英雄烈士事迹为题材，弘扬英雄烈士精神的优秀文学艺术作品、广播电视节目以及出版的创作生产和宣传推广</a:t>
              </a:r>
              <a:endParaRPr lang="zh-CN" altLang="en-US" sz="2400">
                <a:solidFill>
                  <a:schemeClr val="bg1"/>
                </a:solidFill>
                <a:cs typeface="+mn-ea"/>
                <a:sym typeface="+mn-lt"/>
              </a:endParaRPr>
            </a:p>
          </p:txBody>
        </p:sp>
      </p:grpSp>
      <p:sp>
        <p:nvSpPr>
          <p:cNvPr id="18" name="矩形 17"/>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p14:dur="2500" advClick="0" advTm="300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0000"/>
                                  </p:iterate>
                                  <p:childTnLst>
                                    <p:set>
                                      <p:cBhvr>
                                        <p:cTn id="14" dur="1" fill="hold">
                                          <p:stCondLst>
                                            <p:cond delay="0"/>
                                          </p:stCondLst>
                                        </p:cTn>
                                        <p:tgtEl>
                                          <p:spTgt spid="65"/>
                                        </p:tgtEl>
                                        <p:attrNameLst>
                                          <p:attrName>style.visibility</p:attrName>
                                        </p:attrNameLst>
                                      </p:cBhvr>
                                      <p:to>
                                        <p:strVal val="visible"/>
                                      </p:to>
                                    </p:set>
                                    <p:anim calcmode="lin" valueType="num">
                                      <p:cBhvr>
                                        <p:cTn id="15" dur="1000" fill="hold"/>
                                        <p:tgtEl>
                                          <p:spTgt spid="65"/>
                                        </p:tgtEl>
                                        <p:attrNameLst>
                                          <p:attrName>ppt_w</p:attrName>
                                        </p:attrNameLst>
                                      </p:cBhvr>
                                      <p:tavLst>
                                        <p:tav tm="0">
                                          <p:val>
                                            <p:fltVal val="0"/>
                                          </p:val>
                                        </p:tav>
                                        <p:tav tm="100000">
                                          <p:val>
                                            <p:strVal val="#ppt_w"/>
                                          </p:val>
                                        </p:tav>
                                      </p:tavLst>
                                    </p:anim>
                                    <p:anim calcmode="lin" valueType="num">
                                      <p:cBhvr>
                                        <p:cTn id="16" dur="1000" fill="hold"/>
                                        <p:tgtEl>
                                          <p:spTgt spid="65"/>
                                        </p:tgtEl>
                                        <p:attrNameLst>
                                          <p:attrName>ppt_h</p:attrName>
                                        </p:attrNameLst>
                                      </p:cBhvr>
                                      <p:tavLst>
                                        <p:tav tm="0">
                                          <p:val>
                                            <p:fltVal val="0"/>
                                          </p:val>
                                        </p:tav>
                                        <p:tav tm="100000">
                                          <p:val>
                                            <p:strVal val="#ppt_h"/>
                                          </p:val>
                                        </p:tav>
                                      </p:tavLst>
                                    </p:anim>
                                    <p:animEffect transition="in" filter="fade">
                                      <p:cBhvr>
                                        <p:cTn id="17" dur="1000"/>
                                        <p:tgtEl>
                                          <p:spTgt spid="65"/>
                                        </p:tgtEl>
                                      </p:cBhvr>
                                    </p:animEffect>
                                  </p:childTnLst>
                                </p:cTn>
                              </p:par>
                            </p:childTnLst>
                          </p:cTn>
                        </p:par>
                        <p:par>
                          <p:cTn id="18" fill="hold" nodeType="afterGroup">
                            <p:stCondLst>
                              <p:cond delay="1000"/>
                            </p:stCondLst>
                            <p:childTnLst>
                              <p:par>
                                <p:cTn id="19" presetID="53" presetClass="entr" presetSubtype="0" fill="hold" nodeType="after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fltVal val="0"/>
                                          </p:val>
                                        </p:tav>
                                        <p:tav tm="100000">
                                          <p:val>
                                            <p:strVal val="#ppt_w"/>
                                          </p:val>
                                        </p:tav>
                                      </p:tavLst>
                                    </p:anim>
                                    <p:anim calcmode="lin" valueType="num">
                                      <p:cBhvr>
                                        <p:cTn id="22" dur="1000" fill="hold"/>
                                        <p:tgtEl>
                                          <p:spTgt spid="15"/>
                                        </p:tgtEl>
                                        <p:attrNameLst>
                                          <p:attrName>ppt_h</p:attrName>
                                        </p:attrNameLst>
                                      </p:cBhvr>
                                      <p:tavLst>
                                        <p:tav tm="0">
                                          <p:val>
                                            <p:fltVal val="0"/>
                                          </p:val>
                                        </p:tav>
                                        <p:tav tm="100000">
                                          <p:val>
                                            <p:strVal val="#ppt_h"/>
                                          </p:val>
                                        </p:tav>
                                      </p:tavLst>
                                    </p:anim>
                                    <p:animEffect transition="in" filter="fade">
                                      <p:cBhvr>
                                        <p:cTn id="23" dur="1000"/>
                                        <p:tgtEl>
                                          <p:spTgt spid="15"/>
                                        </p:tgtEl>
                                      </p:cBhvr>
                                    </p:animEffect>
                                  </p:childTnLst>
                                </p:cTn>
                              </p:par>
                            </p:childTnLst>
                          </p:cTn>
                        </p:par>
                        <p:par>
                          <p:cTn id="24" fill="hold" nodeType="afterGroup">
                            <p:stCondLst>
                              <p:cond delay="2000"/>
                            </p:stCondLst>
                            <p:childTnLst>
                              <p:par>
                                <p:cTn id="25" presetID="10" presetClass="entr" presetSubtype="0" fill="hold" grpId="3" nodeType="afterEffect">
                                  <p:stCondLst>
                                    <p:cond delay="100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5" grpId="2"/>
      <p:bldP spid="18" grpId="3"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241498" y="631910"/>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英雄烈士保护法的职责</a:t>
            </a:r>
          </a:p>
        </p:txBody>
      </p:sp>
      <p:sp>
        <p:nvSpPr>
          <p:cNvPr id="65" name="文本框 11"/>
          <p:cNvSpPr txBox="1"/>
          <p:nvPr/>
        </p:nvSpPr>
        <p:spPr>
          <a:xfrm>
            <a:off x="2389011" y="1860012"/>
            <a:ext cx="7421872" cy="1423467"/>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广播电台、电视台、报刊出版、互联网服务提供者</a:t>
            </a:r>
          </a:p>
        </p:txBody>
      </p:sp>
      <p:pic>
        <p:nvPicPr>
          <p:cNvPr id="8" name="图片 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83585" y="3728918"/>
            <a:ext cx="2128349" cy="24495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9" name="组合 8"/>
          <p:cNvGrpSpPr/>
          <p:nvPr/>
        </p:nvGrpSpPr>
        <p:grpSpPr>
          <a:xfrm>
            <a:off x="3393938" y="3728919"/>
            <a:ext cx="7946245" cy="2449585"/>
            <a:chOff x="5456121" y="2332410"/>
            <a:chExt cx="5527555" cy="3112595"/>
          </a:xfrm>
        </p:grpSpPr>
        <p:sp>
          <p:nvSpPr>
            <p:cNvPr id="10" name="矩形 9"/>
            <p:cNvSpPr/>
            <p:nvPr/>
          </p:nvSpPr>
          <p:spPr>
            <a:xfrm>
              <a:off x="5456121" y="2332410"/>
              <a:ext cx="5527555" cy="3112595"/>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5682200" y="2867302"/>
              <a:ext cx="4998191" cy="1241680"/>
            </a:xfrm>
            <a:prstGeom prst="rect">
              <a:avLst/>
            </a:prstGeom>
            <a:noFill/>
          </p:spPr>
          <p:txBody>
            <a:bodyPr wrap="square" rtlCol="0">
              <a:spAutoFit/>
            </a:bodyPr>
            <a:lstStyle/>
            <a:p>
              <a:pPr>
                <a:lnSpc>
                  <a:spcPct val="150000"/>
                </a:lnSpc>
              </a:pPr>
              <a:r>
                <a:rPr lang="zh-CN" altLang="en-US" sz="2000">
                  <a:solidFill>
                    <a:schemeClr val="bg1"/>
                  </a:solidFill>
                  <a:cs typeface="+mn-ea"/>
                  <a:sym typeface="+mn-lt"/>
                </a:rPr>
                <a:t>      通过播放或者刊登英雄烈士题材作品、发布公益广告、开设专栏等方式，广泛宣传英雄烈士事迹和精神。</a:t>
              </a:r>
            </a:p>
          </p:txBody>
        </p:sp>
      </p:grpSp>
      <p:sp>
        <p:nvSpPr>
          <p:cNvPr id="12" name="矩形 11"/>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65"/>
                                        </p:tgtEl>
                                        <p:attrNameLst>
                                          <p:attrName>style.visibility</p:attrName>
                                        </p:attrNameLst>
                                      </p:cBhvr>
                                      <p:to>
                                        <p:strVal val="visible"/>
                                      </p:to>
                                    </p:set>
                                    <p:anim calcmode="lin" valueType="num">
                                      <p:cBhvr>
                                        <p:cTn id="15" dur="1000" fill="hold"/>
                                        <p:tgtEl>
                                          <p:spTgt spid="65"/>
                                        </p:tgtEl>
                                        <p:attrNameLst>
                                          <p:attrName>ppt_w</p:attrName>
                                        </p:attrNameLst>
                                      </p:cBhvr>
                                      <p:tavLst>
                                        <p:tav tm="0">
                                          <p:val>
                                            <p:fltVal val="0"/>
                                          </p:val>
                                        </p:tav>
                                        <p:tav tm="100000">
                                          <p:val>
                                            <p:strVal val="#ppt_w"/>
                                          </p:val>
                                        </p:tav>
                                      </p:tavLst>
                                    </p:anim>
                                    <p:anim calcmode="lin" valueType="num">
                                      <p:cBhvr>
                                        <p:cTn id="16" dur="1000" fill="hold"/>
                                        <p:tgtEl>
                                          <p:spTgt spid="65"/>
                                        </p:tgtEl>
                                        <p:attrNameLst>
                                          <p:attrName>ppt_h</p:attrName>
                                        </p:attrNameLst>
                                      </p:cBhvr>
                                      <p:tavLst>
                                        <p:tav tm="0">
                                          <p:val>
                                            <p:fltVal val="0"/>
                                          </p:val>
                                        </p:tav>
                                        <p:tav tm="100000">
                                          <p:val>
                                            <p:strVal val="#ppt_h"/>
                                          </p:val>
                                        </p:tav>
                                      </p:tavLst>
                                    </p:anim>
                                    <p:animEffect transition="in" filter="fade">
                                      <p:cBhvr>
                                        <p:cTn id="17" dur="1000"/>
                                        <p:tgtEl>
                                          <p:spTgt spid="65"/>
                                        </p:tgtEl>
                                      </p:cBhvr>
                                    </p:animEffect>
                                  </p:childTnLst>
                                </p:cTn>
                              </p:par>
                              <p:par>
                                <p:cTn id="18" presetID="2" presetClass="entr" presetSubtype="8"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800" fill="hold"/>
                                        <p:tgtEl>
                                          <p:spTgt spid="8"/>
                                        </p:tgtEl>
                                        <p:attrNameLst>
                                          <p:attrName>ppt_x</p:attrName>
                                        </p:attrNameLst>
                                      </p:cBhvr>
                                      <p:tavLst>
                                        <p:tav tm="0">
                                          <p:val>
                                            <p:strVal val="0-#ppt_w/2"/>
                                          </p:val>
                                        </p:tav>
                                        <p:tav tm="100000">
                                          <p:val>
                                            <p:strVal val="#ppt_x"/>
                                          </p:val>
                                        </p:tav>
                                      </p:tavLst>
                                    </p:anim>
                                    <p:anim calcmode="lin" valueType="num">
                                      <p:cBhvr additive="base">
                                        <p:cTn id="21" dur="800" fill="hold"/>
                                        <p:tgtEl>
                                          <p:spTgt spid="8"/>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800" fill="hold"/>
                                        <p:tgtEl>
                                          <p:spTgt spid="9"/>
                                        </p:tgtEl>
                                        <p:attrNameLst>
                                          <p:attrName>ppt_x</p:attrName>
                                        </p:attrNameLst>
                                      </p:cBhvr>
                                      <p:tavLst>
                                        <p:tav tm="0">
                                          <p:val>
                                            <p:strVal val="1+#ppt_w/2"/>
                                          </p:val>
                                        </p:tav>
                                        <p:tav tm="100000">
                                          <p:val>
                                            <p:strVal val="#ppt_x"/>
                                          </p:val>
                                        </p:tav>
                                      </p:tavLst>
                                    </p:anim>
                                    <p:anim calcmode="lin" valueType="num">
                                      <p:cBhvr additive="base">
                                        <p:cTn id="25" dur="800" fill="hold"/>
                                        <p:tgtEl>
                                          <p:spTgt spid="9"/>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000"/>
                            </p:stCondLst>
                            <p:childTnLst>
                              <p:par>
                                <p:cTn id="27" presetID="10" presetClass="entr" presetSubtype="0" fill="hold" grpId="3"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5" grpId="2"/>
      <p:bldP spid="12" grpId="3"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241498" y="631910"/>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英雄烈士保护法的职责</a:t>
            </a:r>
          </a:p>
        </p:txBody>
      </p:sp>
      <p:sp>
        <p:nvSpPr>
          <p:cNvPr id="65" name="文本框 11"/>
          <p:cNvSpPr txBox="1"/>
          <p:nvPr/>
        </p:nvSpPr>
        <p:spPr>
          <a:xfrm>
            <a:off x="2206774" y="4323429"/>
            <a:ext cx="7421872"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自然人、法人和非法人组织</a:t>
            </a:r>
          </a:p>
        </p:txBody>
      </p:sp>
      <p:sp>
        <p:nvSpPr>
          <p:cNvPr id="12" name="矩形 11"/>
          <p:cNvSpPr/>
          <p:nvPr/>
        </p:nvSpPr>
        <p:spPr>
          <a:xfrm>
            <a:off x="643124" y="5229994"/>
            <a:ext cx="10549172" cy="977191"/>
          </a:xfrm>
          <a:prstGeom prst="rect">
            <a:avLst/>
          </a:prstGeom>
        </p:spPr>
        <p:txBody>
          <a:bodyPr wrap="square">
            <a:spAutoFit/>
          </a:bodyPr>
          <a:lstStyle/>
          <a:p>
            <a:pPr algn="just">
              <a:lnSpc>
                <a:spcPct val="150000"/>
              </a:lnSpc>
            </a:pPr>
            <a:r>
              <a:rPr lang="zh-CN" altLang="en-US" sz="2000" kern="100">
                <a:solidFill>
                  <a:srgbClr val="600000"/>
                </a:solidFill>
                <a:cs typeface="+mn-ea"/>
                <a:sym typeface="+mn-lt"/>
              </a:rPr>
              <a:t>鼓励和支持以捐赠财产、义务宣讲英雄烈士事迹和精神、帮扶英雄烈士遗属等公益活动的方式，参与英雄烈士保护工作。</a:t>
            </a:r>
          </a:p>
        </p:txBody>
      </p:sp>
      <p:pic>
        <p:nvPicPr>
          <p:cNvPr id="13" name="图片 12"/>
          <p:cNvPicPr>
            <a:picLocks noChangeAspect="1"/>
          </p:cNvPicPr>
          <p:nvPr/>
        </p:nvPicPr>
        <p:blipFill>
          <a:blip r:embed="rId2"/>
          <a:stretch>
            <a:fillRect/>
          </a:stretch>
        </p:blipFill>
        <p:spPr>
          <a:xfrm>
            <a:off x="766614" y="1748626"/>
            <a:ext cx="10441160" cy="2354486"/>
          </a:xfrm>
          <a:prstGeom prst="rect">
            <a:avLst/>
          </a:prstGeom>
          <a:noFill/>
          <a:ln>
            <a:noFill/>
          </a:ln>
        </p:spPr>
      </p:pic>
      <p:sp>
        <p:nvSpPr>
          <p:cNvPr id="14" name="矩形 13"/>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65"/>
                                        </p:tgtEl>
                                        <p:attrNameLst>
                                          <p:attrName>style.visibility</p:attrName>
                                        </p:attrNameLst>
                                      </p:cBhvr>
                                      <p:to>
                                        <p:strVal val="visible"/>
                                      </p:to>
                                    </p:set>
                                    <p:anim calcmode="lin" valueType="num">
                                      <p:cBhvr>
                                        <p:cTn id="15" dur="1000" fill="hold"/>
                                        <p:tgtEl>
                                          <p:spTgt spid="65"/>
                                        </p:tgtEl>
                                        <p:attrNameLst>
                                          <p:attrName>ppt_w</p:attrName>
                                        </p:attrNameLst>
                                      </p:cBhvr>
                                      <p:tavLst>
                                        <p:tav tm="0">
                                          <p:val>
                                            <p:fltVal val="0"/>
                                          </p:val>
                                        </p:tav>
                                        <p:tav tm="100000">
                                          <p:val>
                                            <p:strVal val="#ppt_w"/>
                                          </p:val>
                                        </p:tav>
                                      </p:tavLst>
                                    </p:anim>
                                    <p:anim calcmode="lin" valueType="num">
                                      <p:cBhvr>
                                        <p:cTn id="16" dur="1000" fill="hold"/>
                                        <p:tgtEl>
                                          <p:spTgt spid="65"/>
                                        </p:tgtEl>
                                        <p:attrNameLst>
                                          <p:attrName>ppt_h</p:attrName>
                                        </p:attrNameLst>
                                      </p:cBhvr>
                                      <p:tavLst>
                                        <p:tav tm="0">
                                          <p:val>
                                            <p:fltVal val="0"/>
                                          </p:val>
                                        </p:tav>
                                        <p:tav tm="100000">
                                          <p:val>
                                            <p:strVal val="#ppt_h"/>
                                          </p:val>
                                        </p:tav>
                                      </p:tavLst>
                                    </p:anim>
                                    <p:animEffect transition="in" filter="fade">
                                      <p:cBhvr>
                                        <p:cTn id="17" dur="1000"/>
                                        <p:tgtEl>
                                          <p:spTgt spid="65"/>
                                        </p:tgtEl>
                                      </p:cBhvr>
                                    </p:animEffect>
                                  </p:childTnLst>
                                </p:cTn>
                              </p:par>
                              <p:par>
                                <p:cTn id="18" presetID="31" presetClass="entr" presetSubtype="0" fill="hold" grpId="3" nodeType="withEffect">
                                  <p:stCondLst>
                                    <p:cond delay="0"/>
                                  </p:stCondLst>
                                  <p:iterate type="lt">
                                    <p:tmPct val="1127"/>
                                  </p:iterate>
                                  <p:childTnLst>
                                    <p:set>
                                      <p:cBhvr>
                                        <p:cTn id="19" dur="1" fill="hold">
                                          <p:stCondLst>
                                            <p:cond delay="0"/>
                                          </p:stCondLst>
                                        </p:cTn>
                                        <p:tgtEl>
                                          <p:spTgt spid="12"/>
                                        </p:tgtEl>
                                        <p:attrNameLst>
                                          <p:attrName>style.visibility</p:attrName>
                                        </p:attrNameLst>
                                      </p:cBhvr>
                                      <p:to>
                                        <p:strVal val="visible"/>
                                      </p:to>
                                    </p:set>
                                    <p:anim calcmode="lin" valueType="num">
                                      <p:cBhvr>
                                        <p:cTn id="20" dur="1000" fill="hold"/>
                                        <p:tgtEl>
                                          <p:spTgt spid="12"/>
                                        </p:tgtEl>
                                        <p:attrNameLst>
                                          <p:attrName>ppt_w</p:attrName>
                                        </p:attrNameLst>
                                      </p:cBhvr>
                                      <p:tavLst>
                                        <p:tav tm="0">
                                          <p:val>
                                            <p:fltVal val="0"/>
                                          </p:val>
                                        </p:tav>
                                        <p:tav tm="100000">
                                          <p:val>
                                            <p:strVal val="#ppt_w"/>
                                          </p:val>
                                        </p:tav>
                                      </p:tavLst>
                                    </p:anim>
                                    <p:anim calcmode="lin" valueType="num">
                                      <p:cBhvr>
                                        <p:cTn id="21" dur="1000" fill="hold"/>
                                        <p:tgtEl>
                                          <p:spTgt spid="12"/>
                                        </p:tgtEl>
                                        <p:attrNameLst>
                                          <p:attrName>ppt_h</p:attrName>
                                        </p:attrNameLst>
                                      </p:cBhvr>
                                      <p:tavLst>
                                        <p:tav tm="0">
                                          <p:val>
                                            <p:fltVal val="0"/>
                                          </p:val>
                                        </p:tav>
                                        <p:tav tm="100000">
                                          <p:val>
                                            <p:strVal val="#ppt_h"/>
                                          </p:val>
                                        </p:tav>
                                      </p:tavLst>
                                    </p:anim>
                                    <p:anim calcmode="lin" valueType="num">
                                      <p:cBhvr>
                                        <p:cTn id="22" dur="1000" fill="hold"/>
                                        <p:tgtEl>
                                          <p:spTgt spid="12"/>
                                        </p:tgtEl>
                                        <p:attrNameLst>
                                          <p:attrName>style.rotation</p:attrName>
                                        </p:attrNameLst>
                                      </p:cBhvr>
                                      <p:tavLst>
                                        <p:tav tm="0">
                                          <p:val>
                                            <p:fltVal val="90"/>
                                          </p:val>
                                        </p:tav>
                                        <p:tav tm="100000">
                                          <p:val>
                                            <p:fltVal val="0"/>
                                          </p:val>
                                        </p:tav>
                                      </p:tavLst>
                                    </p:anim>
                                    <p:animEffect transition="in" filter="fade">
                                      <p:cBhvr>
                                        <p:cTn id="23" dur="1000"/>
                                        <p:tgtEl>
                                          <p:spTgt spid="12"/>
                                        </p:tgtEl>
                                      </p:cBhvr>
                                    </p:animEffect>
                                  </p:childTnLst>
                                </p:cTn>
                              </p:par>
                              <p:par>
                                <p:cTn id="24" presetID="42"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1000"/>
                            </p:stCondLst>
                            <p:childTnLst>
                              <p:par>
                                <p:cTn id="30" presetID="10" presetClass="entr" presetSubtype="0" fill="hold" grpId="4"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5" grpId="2"/>
      <p:bldP spid="12" grpId="3"/>
      <p:bldP spid="14" grpId="4"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486558" y="811304"/>
            <a:ext cx="5216980" cy="3857022"/>
          </a:xfrm>
          <a:prstGeom prst="rect">
            <a:avLst/>
          </a:prstGeom>
        </p:spPr>
      </p:pic>
      <p:sp>
        <p:nvSpPr>
          <p:cNvPr id="6" name="文本框 5"/>
          <p:cNvSpPr txBox="1"/>
          <p:nvPr/>
        </p:nvSpPr>
        <p:spPr>
          <a:xfrm>
            <a:off x="2639060" y="2277745"/>
            <a:ext cx="7494270" cy="1014730"/>
          </a:xfrm>
          <a:prstGeom prst="rect">
            <a:avLst/>
          </a:prstGeom>
          <a:solidFill>
            <a:schemeClr val="bg1"/>
          </a:solidFill>
          <a:ln>
            <a:noFill/>
          </a:ln>
        </p:spPr>
        <p:txBody>
          <a:bodyPr wrap="square" rtlCol="0">
            <a:spAutoFit/>
          </a:bodyPr>
          <a:lstStyle/>
          <a:p>
            <a:r>
              <a:rPr lang="en-US" altLang="zh-CN" sz="6000">
                <a:latin typeface="字魂35号-经典雅黑" panose="00000500000000000000" charset="-122"/>
                <a:ea typeface="字魂35号-经典雅黑" panose="00000500000000000000" charset="-122"/>
                <a:cs typeface="字魂35号-经典雅黑" panose="00000500000000000000" charset="-122"/>
              </a:rPr>
              <a:t>PART FOUR</a:t>
            </a:r>
          </a:p>
        </p:txBody>
      </p:sp>
      <p:sp>
        <p:nvSpPr>
          <p:cNvPr id="8" name="文本框 7"/>
          <p:cNvSpPr txBox="1"/>
          <p:nvPr/>
        </p:nvSpPr>
        <p:spPr>
          <a:xfrm>
            <a:off x="2609215" y="4798060"/>
            <a:ext cx="7553960" cy="1014730"/>
          </a:xfrm>
          <a:prstGeom prst="rect">
            <a:avLst/>
          </a:prstGeom>
          <a:noFill/>
        </p:spPr>
        <p:txBody>
          <a:bodyPr wrap="square" rtlCol="0">
            <a:spAutoFit/>
          </a:bodyPr>
          <a:lstStyle/>
          <a:p>
            <a:pPr algn="dist"/>
            <a:r>
              <a:rPr lang="zh-CN" altLang="en-US" sz="6000" dirty="0">
                <a:solidFill>
                  <a:schemeClr val="tx1"/>
                </a:solidFill>
                <a:latin typeface="字魂35号-经典雅黑" panose="00000500000000000000" charset="-122"/>
                <a:ea typeface="字魂35号-经典雅黑" panose="00000500000000000000" charset="-122"/>
                <a:cs typeface="字魂35号-经典雅黑" panose="00000500000000000000" charset="-122"/>
              </a:rPr>
              <a:t>纪念英雄烈士的时机</a:t>
            </a:r>
          </a:p>
        </p:txBody>
      </p:sp>
    </p:spTree>
    <p:custDataLst>
      <p:tags r:id="rId1"/>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385514" y="621482"/>
            <a:ext cx="7270873" cy="523220"/>
          </a:xfrm>
          <a:prstGeom prst="rect">
            <a:avLst/>
          </a:prstGeom>
          <a:noFill/>
        </p:spPr>
        <p:txBody>
          <a:bodyPr wrap="square">
            <a:spAutoFit/>
          </a:bodyPr>
          <a:lstStyle/>
          <a:p>
            <a:pPr algn="ctr"/>
            <a:r>
              <a:rPr lang="zh-CN" altLang="en-US" sz="2800">
                <a:solidFill>
                  <a:srgbClr val="C00000"/>
                </a:solidFill>
                <a:cs typeface="+mn-ea"/>
                <a:sym typeface="+mn-lt"/>
              </a:rPr>
              <a:t>纪念英雄烈士的时机</a:t>
            </a:r>
          </a:p>
        </p:txBody>
      </p:sp>
      <p:sp>
        <p:nvSpPr>
          <p:cNvPr id="7" name="文本框 11"/>
          <p:cNvSpPr txBox="1"/>
          <p:nvPr/>
        </p:nvSpPr>
        <p:spPr>
          <a:xfrm>
            <a:off x="2301094" y="2421682"/>
            <a:ext cx="7421872" cy="1423467"/>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举行纪念仪式，缅怀英雄烈士</a:t>
            </a:r>
          </a:p>
        </p:txBody>
      </p:sp>
      <p:grpSp>
        <p:nvGrpSpPr>
          <p:cNvPr id="3" name="组合 2"/>
          <p:cNvGrpSpPr/>
          <p:nvPr/>
        </p:nvGrpSpPr>
        <p:grpSpPr>
          <a:xfrm>
            <a:off x="1416948" y="4005858"/>
            <a:ext cx="1259040" cy="1055826"/>
            <a:chOff x="1110333" y="4005858"/>
            <a:chExt cx="1259040" cy="1055826"/>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10333" y="4005858"/>
              <a:ext cx="1259040" cy="1055826"/>
            </a:xfrm>
            <a:prstGeom prst="rect">
              <a:avLst/>
            </a:prstGeom>
          </p:spPr>
        </p:pic>
        <p:sp>
          <p:nvSpPr>
            <p:cNvPr id="9" name="矩形 8"/>
            <p:cNvSpPr/>
            <p:nvPr/>
          </p:nvSpPr>
          <p:spPr>
            <a:xfrm>
              <a:off x="1232161" y="4081663"/>
              <a:ext cx="800219" cy="923330"/>
            </a:xfrm>
            <a:prstGeom prst="rect">
              <a:avLst/>
            </a:prstGeom>
          </p:spPr>
          <p:txBody>
            <a:bodyPr wrap="none">
              <a:spAutoFit/>
            </a:bodyPr>
            <a:lstStyle/>
            <a:p>
              <a:pPr algn="ctr"/>
              <a:r>
                <a:rPr lang="en-US" altLang="zh-CN" sz="5400">
                  <a:solidFill>
                    <a:srgbClr val="FFFAF0"/>
                  </a:solidFill>
                  <a:cs typeface="+mn-ea"/>
                  <a:sym typeface="+mn-lt"/>
                </a:rPr>
                <a:t>01</a:t>
              </a:r>
              <a:endParaRPr lang="zh-CN" altLang="en-US" sz="5400">
                <a:solidFill>
                  <a:srgbClr val="FFFAF0"/>
                </a:solidFill>
                <a:cs typeface="+mn-ea"/>
                <a:sym typeface="+mn-lt"/>
              </a:endParaRPr>
            </a:p>
          </p:txBody>
        </p:sp>
      </p:grpSp>
      <p:sp>
        <p:nvSpPr>
          <p:cNvPr id="11" name="矩形 10"/>
          <p:cNvSpPr/>
          <p:nvPr/>
        </p:nvSpPr>
        <p:spPr>
          <a:xfrm>
            <a:off x="2630477" y="4127829"/>
            <a:ext cx="1421577" cy="800219"/>
          </a:xfrm>
          <a:prstGeom prst="rect">
            <a:avLst/>
          </a:prstGeom>
        </p:spPr>
        <p:txBody>
          <a:bodyPr wrap="square">
            <a:spAutoFit/>
          </a:bodyPr>
          <a:lstStyle/>
          <a:p>
            <a:pPr algn="ctr">
              <a:lnSpc>
                <a:spcPct val="150000"/>
              </a:lnSpc>
            </a:pPr>
            <a:r>
              <a:rPr lang="en-US" altLang="zh-CN" sz="1600" b="1" kern="100">
                <a:solidFill>
                  <a:srgbClr val="600000"/>
                </a:solidFill>
                <a:cs typeface="+mn-ea"/>
                <a:sym typeface="+mn-lt"/>
              </a:rPr>
              <a:t>9</a:t>
            </a:r>
            <a:r>
              <a:rPr lang="zh-CN" altLang="en-US" sz="1600" b="1" kern="100">
                <a:solidFill>
                  <a:srgbClr val="600000"/>
                </a:solidFill>
                <a:cs typeface="+mn-ea"/>
                <a:sym typeface="+mn-lt"/>
              </a:rPr>
              <a:t>月</a:t>
            </a:r>
            <a:r>
              <a:rPr lang="en-US" altLang="zh-CN" sz="1600" b="1" kern="100">
                <a:solidFill>
                  <a:srgbClr val="600000"/>
                </a:solidFill>
                <a:cs typeface="+mn-ea"/>
                <a:sym typeface="+mn-lt"/>
              </a:rPr>
              <a:t>30</a:t>
            </a:r>
            <a:r>
              <a:rPr lang="zh-CN" altLang="en-US" sz="1600" b="1" kern="100">
                <a:solidFill>
                  <a:srgbClr val="600000"/>
                </a:solidFill>
                <a:cs typeface="+mn-ea"/>
                <a:sym typeface="+mn-lt"/>
              </a:rPr>
              <a:t>日</a:t>
            </a:r>
          </a:p>
          <a:p>
            <a:pPr algn="ctr">
              <a:lnSpc>
                <a:spcPct val="150000"/>
              </a:lnSpc>
            </a:pPr>
            <a:r>
              <a:rPr lang="zh-CN" altLang="en-US" sz="1600" b="1" kern="100">
                <a:solidFill>
                  <a:srgbClr val="600000"/>
                </a:solidFill>
                <a:cs typeface="+mn-ea"/>
                <a:sym typeface="+mn-lt"/>
              </a:rPr>
              <a:t>烈士纪念日</a:t>
            </a:r>
          </a:p>
        </p:txBody>
      </p: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57408" y="4005858"/>
            <a:ext cx="1254622" cy="1055826"/>
          </a:xfrm>
          <a:prstGeom prst="rect">
            <a:avLst/>
          </a:prstGeom>
        </p:spPr>
      </p:pic>
      <p:sp>
        <p:nvSpPr>
          <p:cNvPr id="19" name="矩形 18"/>
          <p:cNvSpPr/>
          <p:nvPr/>
        </p:nvSpPr>
        <p:spPr>
          <a:xfrm>
            <a:off x="4778247" y="4068566"/>
            <a:ext cx="928460" cy="923330"/>
          </a:xfrm>
          <a:prstGeom prst="rect">
            <a:avLst/>
          </a:prstGeom>
        </p:spPr>
        <p:txBody>
          <a:bodyPr wrap="none">
            <a:spAutoFit/>
          </a:bodyPr>
          <a:lstStyle/>
          <a:p>
            <a:pPr algn="ctr"/>
            <a:r>
              <a:rPr lang="en-US" altLang="zh-CN" sz="5400">
                <a:solidFill>
                  <a:srgbClr val="FFFAF0"/>
                </a:solidFill>
                <a:cs typeface="+mn-ea"/>
                <a:sym typeface="+mn-lt"/>
              </a:rPr>
              <a:t>02</a:t>
            </a:r>
            <a:endParaRPr lang="zh-CN" altLang="en-US" sz="5400">
              <a:solidFill>
                <a:srgbClr val="FFFAF0"/>
              </a:solidFill>
              <a:cs typeface="+mn-ea"/>
              <a:sym typeface="+mn-lt"/>
            </a:endParaRPr>
          </a:p>
        </p:txBody>
      </p:sp>
      <p:sp>
        <p:nvSpPr>
          <p:cNvPr id="20" name="矩形 19"/>
          <p:cNvSpPr/>
          <p:nvPr/>
        </p:nvSpPr>
        <p:spPr>
          <a:xfrm>
            <a:off x="5988356" y="4149874"/>
            <a:ext cx="1421577" cy="600164"/>
          </a:xfrm>
          <a:prstGeom prst="rect">
            <a:avLst/>
          </a:prstGeom>
        </p:spPr>
        <p:txBody>
          <a:bodyPr wrap="square">
            <a:spAutoFit/>
          </a:bodyPr>
          <a:lstStyle/>
          <a:p>
            <a:pPr algn="ctr">
              <a:lnSpc>
                <a:spcPct val="150000"/>
              </a:lnSpc>
            </a:pPr>
            <a:r>
              <a:rPr lang="zh-CN" altLang="en-US" b="1" kern="100">
                <a:solidFill>
                  <a:srgbClr val="600000"/>
                </a:solidFill>
                <a:cs typeface="+mn-ea"/>
                <a:sym typeface="+mn-lt"/>
              </a:rPr>
              <a:t>清明节</a:t>
            </a:r>
          </a:p>
        </p:txBody>
      </p:sp>
      <p:grpSp>
        <p:nvGrpSpPr>
          <p:cNvPr id="21" name="组合 20"/>
          <p:cNvGrpSpPr/>
          <p:nvPr/>
        </p:nvGrpSpPr>
        <p:grpSpPr>
          <a:xfrm>
            <a:off x="7924596" y="4005858"/>
            <a:ext cx="1259040" cy="1055826"/>
            <a:chOff x="1110333" y="4005858"/>
            <a:chExt cx="1259040" cy="1055826"/>
          </a:xfrm>
        </p:grpSpPr>
        <p:pic>
          <p:nvPicPr>
            <p:cNvPr id="22" name="图片 2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10333" y="4005858"/>
              <a:ext cx="1259040" cy="1055826"/>
            </a:xfrm>
            <a:prstGeom prst="rect">
              <a:avLst/>
            </a:prstGeom>
          </p:spPr>
        </p:pic>
        <p:sp>
          <p:nvSpPr>
            <p:cNvPr id="25" name="矩形 24"/>
            <p:cNvSpPr/>
            <p:nvPr/>
          </p:nvSpPr>
          <p:spPr>
            <a:xfrm>
              <a:off x="1168041" y="4081663"/>
              <a:ext cx="928460" cy="923330"/>
            </a:xfrm>
            <a:prstGeom prst="rect">
              <a:avLst/>
            </a:prstGeom>
          </p:spPr>
          <p:txBody>
            <a:bodyPr wrap="none">
              <a:spAutoFit/>
            </a:bodyPr>
            <a:lstStyle/>
            <a:p>
              <a:pPr algn="ctr"/>
              <a:r>
                <a:rPr lang="en-US" altLang="zh-CN" sz="5400">
                  <a:solidFill>
                    <a:srgbClr val="FFFAF0"/>
                  </a:solidFill>
                  <a:cs typeface="+mn-ea"/>
                  <a:sym typeface="+mn-lt"/>
                </a:rPr>
                <a:t>03</a:t>
              </a:r>
              <a:endParaRPr lang="zh-CN" altLang="en-US" sz="5400">
                <a:solidFill>
                  <a:srgbClr val="FFFAF0"/>
                </a:solidFill>
                <a:cs typeface="+mn-ea"/>
                <a:sym typeface="+mn-lt"/>
              </a:endParaRPr>
            </a:p>
          </p:txBody>
        </p:sp>
      </p:grpSp>
      <p:sp>
        <p:nvSpPr>
          <p:cNvPr id="26" name="矩形 25"/>
          <p:cNvSpPr/>
          <p:nvPr/>
        </p:nvSpPr>
        <p:spPr>
          <a:xfrm>
            <a:off x="9138125" y="3998307"/>
            <a:ext cx="1421577" cy="977191"/>
          </a:xfrm>
          <a:prstGeom prst="rect">
            <a:avLst/>
          </a:prstGeom>
        </p:spPr>
        <p:txBody>
          <a:bodyPr wrap="square">
            <a:spAutoFit/>
          </a:bodyPr>
          <a:lstStyle/>
          <a:p>
            <a:pPr algn="ctr">
              <a:lnSpc>
                <a:spcPct val="150000"/>
              </a:lnSpc>
            </a:pPr>
            <a:r>
              <a:rPr lang="zh-CN" altLang="en-US" sz="2000" b="1" kern="100">
                <a:solidFill>
                  <a:srgbClr val="600000"/>
                </a:solidFill>
                <a:cs typeface="+mn-ea"/>
                <a:sym typeface="+mn-lt"/>
              </a:rPr>
              <a:t>重要</a:t>
            </a:r>
          </a:p>
          <a:p>
            <a:pPr algn="ctr">
              <a:lnSpc>
                <a:spcPct val="150000"/>
              </a:lnSpc>
            </a:pPr>
            <a:r>
              <a:rPr lang="zh-CN" altLang="en-US" sz="2000" b="1" kern="100">
                <a:solidFill>
                  <a:srgbClr val="600000"/>
                </a:solidFill>
                <a:cs typeface="+mn-ea"/>
                <a:sym typeface="+mn-lt"/>
              </a:rPr>
              <a:t>纪念日</a:t>
            </a:r>
          </a:p>
        </p:txBody>
      </p:sp>
      <p:sp>
        <p:nvSpPr>
          <p:cNvPr id="29" name="矩形 28"/>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Effect transition="in" filter="fade">
                                      <p:cBhvr>
                                        <p:cTn id="17" dur="1000"/>
                                        <p:tgtEl>
                                          <p:spTgt spid="7"/>
                                        </p:tgtEl>
                                      </p:cBhvr>
                                    </p:animEffect>
                                  </p:childTnLst>
                                </p:cTn>
                              </p:par>
                            </p:childTnLst>
                          </p:cTn>
                        </p:par>
                        <p:par>
                          <p:cTn id="18" fill="hold" nodeType="afterGroup">
                            <p:stCondLst>
                              <p:cond delay="1000"/>
                            </p:stCondLst>
                            <p:childTnLst>
                              <p:par>
                                <p:cTn id="19" presetID="53" presetClass="entr" presetSubtype="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ppt_w</p:attrName>
                                        </p:attrNameLst>
                                      </p:cBhvr>
                                      <p:tavLst>
                                        <p:tav tm="0">
                                          <p:val>
                                            <p:fltVal val="0"/>
                                          </p:val>
                                        </p:tav>
                                        <p:tav tm="100000">
                                          <p:val>
                                            <p:strVal val="#ppt_w"/>
                                          </p:val>
                                        </p:tav>
                                      </p:tavLst>
                                    </p:anim>
                                    <p:anim calcmode="lin" valueType="num">
                                      <p:cBhvr>
                                        <p:cTn id="22" dur="500" fill="hold"/>
                                        <p:tgtEl>
                                          <p:spTgt spid="3"/>
                                        </p:tgtEl>
                                        <p:attrNameLst>
                                          <p:attrName>ppt_h</p:attrName>
                                        </p:attrNameLst>
                                      </p:cBhvr>
                                      <p:tavLst>
                                        <p:tav tm="0">
                                          <p:val>
                                            <p:fltVal val="0"/>
                                          </p:val>
                                        </p:tav>
                                        <p:tav tm="100000">
                                          <p:val>
                                            <p:strVal val="#ppt_h"/>
                                          </p:val>
                                        </p:tav>
                                      </p:tavLst>
                                    </p:anim>
                                    <p:animEffect transition="in" filter="fade">
                                      <p:cBhvr>
                                        <p:cTn id="23" dur="500"/>
                                        <p:tgtEl>
                                          <p:spTgt spid="3"/>
                                        </p:tgtEl>
                                      </p:cBhvr>
                                    </p:animEffect>
                                  </p:childTnLst>
                                </p:cTn>
                              </p:par>
                              <p:par>
                                <p:cTn id="24" presetID="53" presetClass="entr" presetSubtype="0"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ppt_w</p:attrName>
                                        </p:attrNameLst>
                                      </p:cBhvr>
                                      <p:tavLst>
                                        <p:tav tm="0">
                                          <p:val>
                                            <p:fltVal val="0"/>
                                          </p:val>
                                        </p:tav>
                                        <p:tav tm="100000">
                                          <p:val>
                                            <p:strVal val="#ppt_w"/>
                                          </p:val>
                                        </p:tav>
                                      </p:tavLst>
                                    </p:anim>
                                    <p:anim calcmode="lin" valueType="num">
                                      <p:cBhvr>
                                        <p:cTn id="27" dur="500" fill="hold"/>
                                        <p:tgtEl>
                                          <p:spTgt spid="4"/>
                                        </p:tgtEl>
                                        <p:attrNameLst>
                                          <p:attrName>ppt_h</p:attrName>
                                        </p:attrNameLst>
                                      </p:cBhvr>
                                      <p:tavLst>
                                        <p:tav tm="0">
                                          <p:val>
                                            <p:fltVal val="0"/>
                                          </p:val>
                                        </p:tav>
                                        <p:tav tm="100000">
                                          <p:val>
                                            <p:strVal val="#ppt_h"/>
                                          </p:val>
                                        </p:tav>
                                      </p:tavLst>
                                    </p:anim>
                                    <p:animEffect transition="in" filter="fade">
                                      <p:cBhvr>
                                        <p:cTn id="28" dur="500"/>
                                        <p:tgtEl>
                                          <p:spTgt spid="4"/>
                                        </p:tgtEl>
                                      </p:cBhvr>
                                    </p:animEffect>
                                  </p:childTnLst>
                                </p:cTn>
                              </p:par>
                              <p:par>
                                <p:cTn id="29" presetID="53" presetClass="entr" presetSubtype="0" fill="hold" grpId="4"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500" fill="hold"/>
                                        <p:tgtEl>
                                          <p:spTgt spid="19"/>
                                        </p:tgtEl>
                                        <p:attrNameLst>
                                          <p:attrName>ppt_w</p:attrName>
                                        </p:attrNameLst>
                                      </p:cBhvr>
                                      <p:tavLst>
                                        <p:tav tm="0">
                                          <p:val>
                                            <p:fltVal val="0"/>
                                          </p:val>
                                        </p:tav>
                                        <p:tav tm="100000">
                                          <p:val>
                                            <p:strVal val="#ppt_w"/>
                                          </p:val>
                                        </p:tav>
                                      </p:tavLst>
                                    </p:anim>
                                    <p:anim calcmode="lin" valueType="num">
                                      <p:cBhvr>
                                        <p:cTn id="32" dur="500" fill="hold"/>
                                        <p:tgtEl>
                                          <p:spTgt spid="19"/>
                                        </p:tgtEl>
                                        <p:attrNameLst>
                                          <p:attrName>ppt_h</p:attrName>
                                        </p:attrNameLst>
                                      </p:cBhvr>
                                      <p:tavLst>
                                        <p:tav tm="0">
                                          <p:val>
                                            <p:fltVal val="0"/>
                                          </p:val>
                                        </p:tav>
                                        <p:tav tm="100000">
                                          <p:val>
                                            <p:strVal val="#ppt_h"/>
                                          </p:val>
                                        </p:tav>
                                      </p:tavLst>
                                    </p:anim>
                                    <p:animEffect transition="in" filter="fade">
                                      <p:cBhvr>
                                        <p:cTn id="33" dur="500"/>
                                        <p:tgtEl>
                                          <p:spTgt spid="19"/>
                                        </p:tgtEl>
                                      </p:cBhvr>
                                    </p:animEffect>
                                  </p:childTnLst>
                                </p:cTn>
                              </p:par>
                              <p:par>
                                <p:cTn id="34" presetID="53"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nodeType="afterGroup">
                            <p:stCondLst>
                              <p:cond delay="1500"/>
                            </p:stCondLst>
                            <p:childTnLst>
                              <p:par>
                                <p:cTn id="40" presetID="31" presetClass="entr" presetSubtype="0" fill="hold" grpId="3" nodeType="afterEffect">
                                  <p:stCondLst>
                                    <p:cond delay="500"/>
                                  </p:stCondLst>
                                  <p:iterate type="lt">
                                    <p:tmPct val="1127"/>
                                  </p:iterate>
                                  <p:childTnLst>
                                    <p:set>
                                      <p:cBhvr>
                                        <p:cTn id="41" dur="1" fill="hold">
                                          <p:stCondLst>
                                            <p:cond delay="0"/>
                                          </p:stCondLst>
                                        </p:cTn>
                                        <p:tgtEl>
                                          <p:spTgt spid="11"/>
                                        </p:tgtEl>
                                        <p:attrNameLst>
                                          <p:attrName>style.visibility</p:attrName>
                                        </p:attrNameLst>
                                      </p:cBhvr>
                                      <p:to>
                                        <p:strVal val="visible"/>
                                      </p:to>
                                    </p:set>
                                    <p:anim calcmode="lin" valueType="num">
                                      <p:cBhvr>
                                        <p:cTn id="42" dur="1000" fill="hold"/>
                                        <p:tgtEl>
                                          <p:spTgt spid="11"/>
                                        </p:tgtEl>
                                        <p:attrNameLst>
                                          <p:attrName>ppt_w</p:attrName>
                                        </p:attrNameLst>
                                      </p:cBhvr>
                                      <p:tavLst>
                                        <p:tav tm="0">
                                          <p:val>
                                            <p:fltVal val="0"/>
                                          </p:val>
                                        </p:tav>
                                        <p:tav tm="100000">
                                          <p:val>
                                            <p:strVal val="#ppt_w"/>
                                          </p:val>
                                        </p:tav>
                                      </p:tavLst>
                                    </p:anim>
                                    <p:anim calcmode="lin" valueType="num">
                                      <p:cBhvr>
                                        <p:cTn id="43" dur="1000" fill="hold"/>
                                        <p:tgtEl>
                                          <p:spTgt spid="11"/>
                                        </p:tgtEl>
                                        <p:attrNameLst>
                                          <p:attrName>ppt_h</p:attrName>
                                        </p:attrNameLst>
                                      </p:cBhvr>
                                      <p:tavLst>
                                        <p:tav tm="0">
                                          <p:val>
                                            <p:fltVal val="0"/>
                                          </p:val>
                                        </p:tav>
                                        <p:tav tm="100000">
                                          <p:val>
                                            <p:strVal val="#ppt_h"/>
                                          </p:val>
                                        </p:tav>
                                      </p:tavLst>
                                    </p:anim>
                                    <p:anim calcmode="lin" valueType="num">
                                      <p:cBhvr>
                                        <p:cTn id="44" dur="1000" fill="hold"/>
                                        <p:tgtEl>
                                          <p:spTgt spid="11"/>
                                        </p:tgtEl>
                                        <p:attrNameLst>
                                          <p:attrName>style.rotation</p:attrName>
                                        </p:attrNameLst>
                                      </p:cBhvr>
                                      <p:tavLst>
                                        <p:tav tm="0">
                                          <p:val>
                                            <p:fltVal val="90"/>
                                          </p:val>
                                        </p:tav>
                                        <p:tav tm="100000">
                                          <p:val>
                                            <p:fltVal val="0"/>
                                          </p:val>
                                        </p:tav>
                                      </p:tavLst>
                                    </p:anim>
                                    <p:animEffect transition="in" filter="fade">
                                      <p:cBhvr>
                                        <p:cTn id="45" dur="1000"/>
                                        <p:tgtEl>
                                          <p:spTgt spid="11"/>
                                        </p:tgtEl>
                                      </p:cBhvr>
                                    </p:animEffect>
                                  </p:childTnLst>
                                </p:cTn>
                              </p:par>
                              <p:par>
                                <p:cTn id="46" presetID="31" presetClass="entr" presetSubtype="0" fill="hold" grpId="5" nodeType="withEffect">
                                  <p:stCondLst>
                                    <p:cond delay="500"/>
                                  </p:stCondLst>
                                  <p:iterate type="lt">
                                    <p:tmPct val="1127"/>
                                  </p:iterate>
                                  <p:childTnLst>
                                    <p:set>
                                      <p:cBhvr>
                                        <p:cTn id="47" dur="1" fill="hold">
                                          <p:stCondLst>
                                            <p:cond delay="0"/>
                                          </p:stCondLst>
                                        </p:cTn>
                                        <p:tgtEl>
                                          <p:spTgt spid="20"/>
                                        </p:tgtEl>
                                        <p:attrNameLst>
                                          <p:attrName>style.visibility</p:attrName>
                                        </p:attrNameLst>
                                      </p:cBhvr>
                                      <p:to>
                                        <p:strVal val="visible"/>
                                      </p:to>
                                    </p:set>
                                    <p:anim calcmode="lin" valueType="num">
                                      <p:cBhvr>
                                        <p:cTn id="48" dur="1000" fill="hold"/>
                                        <p:tgtEl>
                                          <p:spTgt spid="20"/>
                                        </p:tgtEl>
                                        <p:attrNameLst>
                                          <p:attrName>ppt_w</p:attrName>
                                        </p:attrNameLst>
                                      </p:cBhvr>
                                      <p:tavLst>
                                        <p:tav tm="0">
                                          <p:val>
                                            <p:fltVal val="0"/>
                                          </p:val>
                                        </p:tav>
                                        <p:tav tm="100000">
                                          <p:val>
                                            <p:strVal val="#ppt_w"/>
                                          </p:val>
                                        </p:tav>
                                      </p:tavLst>
                                    </p:anim>
                                    <p:anim calcmode="lin" valueType="num">
                                      <p:cBhvr>
                                        <p:cTn id="49" dur="1000" fill="hold"/>
                                        <p:tgtEl>
                                          <p:spTgt spid="20"/>
                                        </p:tgtEl>
                                        <p:attrNameLst>
                                          <p:attrName>ppt_h</p:attrName>
                                        </p:attrNameLst>
                                      </p:cBhvr>
                                      <p:tavLst>
                                        <p:tav tm="0">
                                          <p:val>
                                            <p:fltVal val="0"/>
                                          </p:val>
                                        </p:tav>
                                        <p:tav tm="100000">
                                          <p:val>
                                            <p:strVal val="#ppt_h"/>
                                          </p:val>
                                        </p:tav>
                                      </p:tavLst>
                                    </p:anim>
                                    <p:anim calcmode="lin" valueType="num">
                                      <p:cBhvr>
                                        <p:cTn id="50" dur="1000" fill="hold"/>
                                        <p:tgtEl>
                                          <p:spTgt spid="20"/>
                                        </p:tgtEl>
                                        <p:attrNameLst>
                                          <p:attrName>style.rotation</p:attrName>
                                        </p:attrNameLst>
                                      </p:cBhvr>
                                      <p:tavLst>
                                        <p:tav tm="0">
                                          <p:val>
                                            <p:fltVal val="90"/>
                                          </p:val>
                                        </p:tav>
                                        <p:tav tm="100000">
                                          <p:val>
                                            <p:fltVal val="0"/>
                                          </p:val>
                                        </p:tav>
                                      </p:tavLst>
                                    </p:anim>
                                    <p:animEffect transition="in" filter="fade">
                                      <p:cBhvr>
                                        <p:cTn id="51" dur="1000"/>
                                        <p:tgtEl>
                                          <p:spTgt spid="20"/>
                                        </p:tgtEl>
                                      </p:cBhvr>
                                    </p:animEffect>
                                  </p:childTnLst>
                                </p:cTn>
                              </p:par>
                              <p:par>
                                <p:cTn id="52" presetID="31" presetClass="entr" presetSubtype="0" fill="hold" grpId="6" nodeType="withEffect">
                                  <p:stCondLst>
                                    <p:cond delay="500"/>
                                  </p:stCondLst>
                                  <p:iterate type="lt">
                                    <p:tmPct val="1127"/>
                                  </p:iterate>
                                  <p:childTnLst>
                                    <p:set>
                                      <p:cBhvr>
                                        <p:cTn id="53" dur="1" fill="hold">
                                          <p:stCondLst>
                                            <p:cond delay="0"/>
                                          </p:stCondLst>
                                        </p:cTn>
                                        <p:tgtEl>
                                          <p:spTgt spid="26"/>
                                        </p:tgtEl>
                                        <p:attrNameLst>
                                          <p:attrName>style.visibility</p:attrName>
                                        </p:attrNameLst>
                                      </p:cBhvr>
                                      <p:to>
                                        <p:strVal val="visible"/>
                                      </p:to>
                                    </p:set>
                                    <p:anim calcmode="lin" valueType="num">
                                      <p:cBhvr>
                                        <p:cTn id="54" dur="1000" fill="hold"/>
                                        <p:tgtEl>
                                          <p:spTgt spid="26"/>
                                        </p:tgtEl>
                                        <p:attrNameLst>
                                          <p:attrName>ppt_w</p:attrName>
                                        </p:attrNameLst>
                                      </p:cBhvr>
                                      <p:tavLst>
                                        <p:tav tm="0">
                                          <p:val>
                                            <p:fltVal val="0"/>
                                          </p:val>
                                        </p:tav>
                                        <p:tav tm="100000">
                                          <p:val>
                                            <p:strVal val="#ppt_w"/>
                                          </p:val>
                                        </p:tav>
                                      </p:tavLst>
                                    </p:anim>
                                    <p:anim calcmode="lin" valueType="num">
                                      <p:cBhvr>
                                        <p:cTn id="55" dur="1000" fill="hold"/>
                                        <p:tgtEl>
                                          <p:spTgt spid="26"/>
                                        </p:tgtEl>
                                        <p:attrNameLst>
                                          <p:attrName>ppt_h</p:attrName>
                                        </p:attrNameLst>
                                      </p:cBhvr>
                                      <p:tavLst>
                                        <p:tav tm="0">
                                          <p:val>
                                            <p:fltVal val="0"/>
                                          </p:val>
                                        </p:tav>
                                        <p:tav tm="100000">
                                          <p:val>
                                            <p:strVal val="#ppt_h"/>
                                          </p:val>
                                        </p:tav>
                                      </p:tavLst>
                                    </p:anim>
                                    <p:anim calcmode="lin" valueType="num">
                                      <p:cBhvr>
                                        <p:cTn id="56" dur="1000" fill="hold"/>
                                        <p:tgtEl>
                                          <p:spTgt spid="26"/>
                                        </p:tgtEl>
                                        <p:attrNameLst>
                                          <p:attrName>style.rotation</p:attrName>
                                        </p:attrNameLst>
                                      </p:cBhvr>
                                      <p:tavLst>
                                        <p:tav tm="0">
                                          <p:val>
                                            <p:fltVal val="90"/>
                                          </p:val>
                                        </p:tav>
                                        <p:tav tm="100000">
                                          <p:val>
                                            <p:fltVal val="0"/>
                                          </p:val>
                                        </p:tav>
                                      </p:tavLst>
                                    </p:anim>
                                    <p:animEffect transition="in" filter="fade">
                                      <p:cBhvr>
                                        <p:cTn id="57" dur="1000"/>
                                        <p:tgtEl>
                                          <p:spTgt spid="26"/>
                                        </p:tgtEl>
                                      </p:cBhvr>
                                    </p:animEffect>
                                  </p:childTnLst>
                                </p:cTn>
                              </p:par>
                            </p:childTnLst>
                          </p:cTn>
                        </p:par>
                        <p:par>
                          <p:cTn id="58" fill="hold" nodeType="afterGroup">
                            <p:stCondLst>
                              <p:cond delay="3000"/>
                            </p:stCondLst>
                            <p:childTnLst>
                              <p:par>
                                <p:cTn id="59" presetID="10" presetClass="entr" presetSubtype="0" fill="hold" grpId="7" nodeType="afterEffect">
                                  <p:stCondLst>
                                    <p:cond delay="1601"/>
                                  </p:stCondLst>
                                  <p:childTnLst>
                                    <p:set>
                                      <p:cBhvr>
                                        <p:cTn id="60" dur="1" fill="hold">
                                          <p:stCondLst>
                                            <p:cond delay="0"/>
                                          </p:stCondLst>
                                        </p:cTn>
                                        <p:tgtEl>
                                          <p:spTgt spid="29"/>
                                        </p:tgtEl>
                                        <p:attrNameLst>
                                          <p:attrName>style.visibility</p:attrName>
                                        </p:attrNameLst>
                                      </p:cBhvr>
                                      <p:to>
                                        <p:strVal val="visible"/>
                                      </p:to>
                                    </p:set>
                                    <p:animEffect transition="in" filter="fade">
                                      <p:cBhvr>
                                        <p:cTn id="61"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7" grpId="2"/>
      <p:bldP spid="11" grpId="3"/>
      <p:bldP spid="19" grpId="4"/>
      <p:bldP spid="20" grpId="5"/>
      <p:bldP spid="26" grpId="6"/>
      <p:bldP spid="29" grpId="7"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1"/>
          <p:cNvSpPr/>
          <p:nvPr/>
        </p:nvSpPr>
        <p:spPr>
          <a:xfrm>
            <a:off x="0" y="1714259"/>
            <a:ext cx="12192000" cy="3409784"/>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4194488" y="2915141"/>
            <a:ext cx="6417141" cy="1754326"/>
          </a:xfrm>
          <a:prstGeom prst="rect">
            <a:avLst/>
          </a:prstGeom>
        </p:spPr>
        <p:txBody>
          <a:bodyPr wrap="none">
            <a:spAutoFit/>
          </a:bodyPr>
          <a:lstStyle/>
          <a:p>
            <a:pPr algn="ctr"/>
            <a:r>
              <a:rPr lang="zh-CN" altLang="en-US" sz="5400" dirty="0">
                <a:solidFill>
                  <a:srgbClr val="FFFAF0"/>
                </a:solidFill>
                <a:cs typeface="+mn-ea"/>
                <a:sym typeface="+mn-lt"/>
              </a:rPr>
              <a:t>纪念英雄烈士的时机</a:t>
            </a:r>
            <a:endParaRPr lang="en-US" altLang="zh-CN" sz="5400" dirty="0">
              <a:solidFill>
                <a:srgbClr val="FFFAF0"/>
              </a:solidFill>
              <a:cs typeface="+mn-ea"/>
              <a:sym typeface="+mn-lt"/>
            </a:endParaRPr>
          </a:p>
          <a:p>
            <a:pPr algn="ctr"/>
            <a:r>
              <a:rPr lang="zh-CN" altLang="en-US" sz="5400" dirty="0">
                <a:solidFill>
                  <a:srgbClr val="FFFAF0"/>
                </a:solidFill>
                <a:cs typeface="+mn-ea"/>
                <a:sym typeface="+mn-lt"/>
              </a:rPr>
              <a:t>和权利义务</a:t>
            </a:r>
          </a:p>
        </p:txBody>
      </p:sp>
      <p:pic>
        <p:nvPicPr>
          <p:cNvPr id="15" name="图片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64829" y="5811451"/>
            <a:ext cx="4727171" cy="1064935"/>
          </a:xfrm>
          <a:prstGeom prst="rect">
            <a:avLst/>
          </a:prstGeom>
        </p:spPr>
      </p:pic>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04763" y="5981991"/>
            <a:ext cx="1046130" cy="603324"/>
          </a:xfrm>
          <a:prstGeom prst="rect">
            <a:avLst/>
          </a:prstGeom>
        </p:spPr>
      </p:pic>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11985" y="5580884"/>
            <a:ext cx="998682" cy="639157"/>
          </a:xfrm>
          <a:prstGeom prst="rect">
            <a:avLst/>
          </a:prstGeom>
        </p:spPr>
      </p:pic>
      <p:pic>
        <p:nvPicPr>
          <p:cNvPr id="25" name="图片 2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4835" y="776319"/>
            <a:ext cx="2445919" cy="28264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27" name="组合 26"/>
          <p:cNvGrpSpPr/>
          <p:nvPr/>
        </p:nvGrpSpPr>
        <p:grpSpPr>
          <a:xfrm>
            <a:off x="5887073" y="2066394"/>
            <a:ext cx="2751406" cy="646331"/>
            <a:chOff x="2422798" y="2423423"/>
            <a:chExt cx="2751406" cy="646331"/>
          </a:xfrm>
        </p:grpSpPr>
        <p:sp>
          <p:nvSpPr>
            <p:cNvPr id="28" name="Freeform 5"/>
            <p:cNvSpPr/>
            <p:nvPr/>
          </p:nvSpPr>
          <p:spPr bwMode="auto">
            <a:xfrm>
              <a:off x="2422798" y="2446827"/>
              <a:ext cx="588978" cy="59545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8F0DC"/>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9" name="矩形 28"/>
            <p:cNvSpPr/>
            <p:nvPr/>
          </p:nvSpPr>
          <p:spPr>
            <a:xfrm>
              <a:off x="3142878" y="2423423"/>
              <a:ext cx="2031326" cy="646331"/>
            </a:xfrm>
            <a:prstGeom prst="rect">
              <a:avLst/>
            </a:prstGeom>
          </p:spPr>
          <p:txBody>
            <a:bodyPr wrap="none">
              <a:spAutoFit/>
            </a:bodyPr>
            <a:lstStyle/>
            <a:p>
              <a:pPr algn="ctr"/>
              <a:r>
                <a:rPr lang="zh-CN" altLang="en-US" sz="3600">
                  <a:solidFill>
                    <a:schemeClr val="bg1"/>
                  </a:solidFill>
                  <a:cs typeface="+mn-ea"/>
                  <a:sym typeface="+mn-lt"/>
                </a:rPr>
                <a:t>第三部分</a:t>
              </a:r>
            </a:p>
          </p:txBody>
        </p:sp>
      </p:grpSp>
      <p:sp>
        <p:nvSpPr>
          <p:cNvPr id="11" name="矩形 10"/>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par>
                                <p:cTn id="8" presetID="2" presetClass="entr" presetSubtype="2"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 calcmode="lin" valueType="num">
                                      <p:cBhvr additive="base">
                                        <p:cTn id="10" dur="1000" fill="hold"/>
                                        <p:tgtEl>
                                          <p:spTgt spid="25"/>
                                        </p:tgtEl>
                                        <p:attrNameLst>
                                          <p:attrName>ppt_x</p:attrName>
                                        </p:attrNameLst>
                                      </p:cBhvr>
                                      <p:tavLst>
                                        <p:tav tm="0">
                                          <p:val>
                                            <p:strVal val="1+#ppt_w/2"/>
                                          </p:val>
                                        </p:tav>
                                        <p:tav tm="100000">
                                          <p:val>
                                            <p:strVal val="#ppt_x"/>
                                          </p:val>
                                        </p:tav>
                                      </p:tavLst>
                                    </p:anim>
                                    <p:anim calcmode="lin" valueType="num">
                                      <p:cBhvr additive="base">
                                        <p:cTn id="11" dur="1000" fill="hold"/>
                                        <p:tgtEl>
                                          <p:spTgt spid="25"/>
                                        </p:tgtEl>
                                        <p:attrNameLst>
                                          <p:attrName>ppt_y</p:attrName>
                                        </p:attrNameLst>
                                      </p:cBhvr>
                                      <p:tavLst>
                                        <p:tav tm="0">
                                          <p:val>
                                            <p:strVal val="#ppt_y"/>
                                          </p:val>
                                        </p:tav>
                                        <p:tav tm="100000">
                                          <p:val>
                                            <p:strVal val="#ppt_y"/>
                                          </p:val>
                                        </p:tav>
                                      </p:tavLst>
                                    </p:anim>
                                  </p:childTnLst>
                                </p:cTn>
                              </p:par>
                              <p:par>
                                <p:cTn id="12" presetID="2" presetClass="entr" presetSubtype="4" accel="100000"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1000" fill="hold"/>
                                        <p:tgtEl>
                                          <p:spTgt spid="15"/>
                                        </p:tgtEl>
                                        <p:attrNameLst>
                                          <p:attrName>ppt_x</p:attrName>
                                        </p:attrNameLst>
                                      </p:cBhvr>
                                      <p:tavLst>
                                        <p:tav tm="0">
                                          <p:val>
                                            <p:strVal val="#ppt_x"/>
                                          </p:val>
                                        </p:tav>
                                        <p:tav tm="100000">
                                          <p:val>
                                            <p:strVal val="#ppt_x"/>
                                          </p:val>
                                        </p:tav>
                                      </p:tavLst>
                                    </p:anim>
                                    <p:anim calcmode="lin" valueType="num">
                                      <p:cBhvr additive="base">
                                        <p:cTn id="15" dur="1000" fill="hold"/>
                                        <p:tgtEl>
                                          <p:spTgt spid="15"/>
                                        </p:tgtEl>
                                        <p:attrNameLst>
                                          <p:attrName>ppt_y</p:attrName>
                                        </p:attrNameLst>
                                      </p:cBhvr>
                                      <p:tavLst>
                                        <p:tav tm="0">
                                          <p:val>
                                            <p:strVal val="1+#ppt_h/2"/>
                                          </p:val>
                                        </p:tav>
                                        <p:tav tm="100000">
                                          <p:val>
                                            <p:strVal val="#ppt_y"/>
                                          </p:val>
                                        </p:tav>
                                      </p:tavLst>
                                    </p:anim>
                                  </p:childTnLst>
                                </p:cTn>
                              </p:par>
                              <p:par>
                                <p:cTn id="16" presetID="53"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750" fill="hold"/>
                                        <p:tgtEl>
                                          <p:spTgt spid="16"/>
                                        </p:tgtEl>
                                        <p:attrNameLst>
                                          <p:attrName>ppt_w</p:attrName>
                                        </p:attrNameLst>
                                      </p:cBhvr>
                                      <p:tavLst>
                                        <p:tav tm="0">
                                          <p:val>
                                            <p:fltVal val="0"/>
                                          </p:val>
                                        </p:tav>
                                        <p:tav tm="100000">
                                          <p:val>
                                            <p:strVal val="#ppt_w"/>
                                          </p:val>
                                        </p:tav>
                                      </p:tavLst>
                                    </p:anim>
                                    <p:anim calcmode="lin" valueType="num">
                                      <p:cBhvr>
                                        <p:cTn id="19" dur="750" fill="hold"/>
                                        <p:tgtEl>
                                          <p:spTgt spid="16"/>
                                        </p:tgtEl>
                                        <p:attrNameLst>
                                          <p:attrName>ppt_h</p:attrName>
                                        </p:attrNameLst>
                                      </p:cBhvr>
                                      <p:tavLst>
                                        <p:tav tm="0">
                                          <p:val>
                                            <p:fltVal val="0"/>
                                          </p:val>
                                        </p:tav>
                                        <p:tav tm="100000">
                                          <p:val>
                                            <p:strVal val="#ppt_h"/>
                                          </p:val>
                                        </p:tav>
                                      </p:tavLst>
                                    </p:anim>
                                    <p:animEffect transition="in" filter="fade">
                                      <p:cBhvr>
                                        <p:cTn id="20" dur="750"/>
                                        <p:tgtEl>
                                          <p:spTgt spid="16"/>
                                        </p:tgtEl>
                                      </p:cBhvr>
                                    </p:animEffect>
                                  </p:childTnLst>
                                </p:cTn>
                              </p:par>
                              <p:par>
                                <p:cTn id="21" presetID="42" presetClass="path" presetSubtype="0" accel="50000" decel="50000" fill="hold" nodeType="withEffect">
                                  <p:stCondLst>
                                    <p:cond delay="0"/>
                                  </p:stCondLst>
                                  <p:childTnLst>
                                    <p:animMotion origin="layout" path="M -2.91667E-06 -3.7037E-06 L 0.15521 -0.1074" pathEditMode="relative" rAng="0" ptsTypes="AA">
                                      <p:cBhvr>
                                        <p:cTn id="22" dur="1000" spd="-100000" fill="hold"/>
                                        <p:tgtEl>
                                          <p:spTgt spid="16"/>
                                        </p:tgtEl>
                                        <p:attrNameLst>
                                          <p:attrName>ppt_x</p:attrName>
                                          <p:attrName>ppt_y</p:attrName>
                                        </p:attrNameLst>
                                      </p:cBhvr>
                                      <p:rCtr x="7760" y="-5370"/>
                                    </p:animMotion>
                                  </p:childTnLst>
                                </p:cTn>
                              </p:par>
                              <p:par>
                                <p:cTn id="23" presetID="53"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750" fill="hold"/>
                                        <p:tgtEl>
                                          <p:spTgt spid="17"/>
                                        </p:tgtEl>
                                        <p:attrNameLst>
                                          <p:attrName>ppt_w</p:attrName>
                                        </p:attrNameLst>
                                      </p:cBhvr>
                                      <p:tavLst>
                                        <p:tav tm="0">
                                          <p:val>
                                            <p:fltVal val="0"/>
                                          </p:val>
                                        </p:tav>
                                        <p:tav tm="100000">
                                          <p:val>
                                            <p:strVal val="#ppt_w"/>
                                          </p:val>
                                        </p:tav>
                                      </p:tavLst>
                                    </p:anim>
                                    <p:anim calcmode="lin" valueType="num">
                                      <p:cBhvr>
                                        <p:cTn id="26" dur="750" fill="hold"/>
                                        <p:tgtEl>
                                          <p:spTgt spid="17"/>
                                        </p:tgtEl>
                                        <p:attrNameLst>
                                          <p:attrName>ppt_h</p:attrName>
                                        </p:attrNameLst>
                                      </p:cBhvr>
                                      <p:tavLst>
                                        <p:tav tm="0">
                                          <p:val>
                                            <p:fltVal val="0"/>
                                          </p:val>
                                        </p:tav>
                                        <p:tav tm="100000">
                                          <p:val>
                                            <p:strVal val="#ppt_h"/>
                                          </p:val>
                                        </p:tav>
                                      </p:tavLst>
                                    </p:anim>
                                    <p:animEffect transition="in" filter="fade">
                                      <p:cBhvr>
                                        <p:cTn id="27" dur="750"/>
                                        <p:tgtEl>
                                          <p:spTgt spid="17"/>
                                        </p:tgtEl>
                                      </p:cBhvr>
                                    </p:animEffect>
                                  </p:childTnLst>
                                </p:cTn>
                              </p:par>
                              <p:par>
                                <p:cTn id="28" presetID="42" presetClass="path" presetSubtype="0" accel="50000" decel="50000" fill="hold" nodeType="withEffect">
                                  <p:stCondLst>
                                    <p:cond delay="0"/>
                                  </p:stCondLst>
                                  <p:childTnLst>
                                    <p:animMotion origin="layout" path="M 4.375E-06 3.33333E-06 L 0.12994 3.33333E-06" pathEditMode="relative" rAng="0" ptsTypes="AA">
                                      <p:cBhvr>
                                        <p:cTn id="29" dur="1000" spd="-100000" fill="hold"/>
                                        <p:tgtEl>
                                          <p:spTgt spid="17"/>
                                        </p:tgtEl>
                                        <p:attrNameLst>
                                          <p:attrName>ppt_x</p:attrName>
                                          <p:attrName>ppt_y</p:attrName>
                                        </p:attrNameLst>
                                      </p:cBhvr>
                                      <p:rCtr x="6497" y="0"/>
                                    </p:animMotion>
                                  </p:childTnLst>
                                </p:cTn>
                              </p:par>
                              <p:par>
                                <p:cTn id="30" presetID="42" presetClass="entr" presetSubtype="0" fill="hold" grpId="1" nodeType="withEffect">
                                  <p:stCondLst>
                                    <p:cond delay="0"/>
                                  </p:stCondLst>
                                  <p:iterate type="lt">
                                    <p:tmPct val="10000"/>
                                  </p:iterate>
                                  <p:childTnLst>
                                    <p:set>
                                      <p:cBhvr>
                                        <p:cTn id="31" dur="1" fill="hold">
                                          <p:stCondLst>
                                            <p:cond delay="0"/>
                                          </p:stCondLst>
                                        </p:cTn>
                                        <p:tgtEl>
                                          <p:spTgt spid="13"/>
                                        </p:tgtEl>
                                        <p:attrNameLst>
                                          <p:attrName>style.visibility</p:attrName>
                                        </p:attrNameLst>
                                      </p:cBhvr>
                                      <p:to>
                                        <p:strVal val="visible"/>
                                      </p:to>
                                    </p:set>
                                    <p:animEffect transition="in" filter="fade">
                                      <p:cBhvr>
                                        <p:cTn id="32" dur="750"/>
                                        <p:tgtEl>
                                          <p:spTgt spid="13"/>
                                        </p:tgtEl>
                                      </p:cBhvr>
                                    </p:animEffect>
                                    <p:anim calcmode="lin" valueType="num">
                                      <p:cBhvr>
                                        <p:cTn id="33" dur="750" fill="hold"/>
                                        <p:tgtEl>
                                          <p:spTgt spid="13"/>
                                        </p:tgtEl>
                                        <p:attrNameLst>
                                          <p:attrName>ppt_x</p:attrName>
                                        </p:attrNameLst>
                                      </p:cBhvr>
                                      <p:tavLst>
                                        <p:tav tm="0">
                                          <p:val>
                                            <p:strVal val="#ppt_x"/>
                                          </p:val>
                                        </p:tav>
                                        <p:tav tm="100000">
                                          <p:val>
                                            <p:strVal val="#ppt_x"/>
                                          </p:val>
                                        </p:tav>
                                      </p:tavLst>
                                    </p:anim>
                                    <p:anim calcmode="lin" valueType="num">
                                      <p:cBhvr>
                                        <p:cTn id="34" dur="750" fill="hold"/>
                                        <p:tgtEl>
                                          <p:spTgt spid="13"/>
                                        </p:tgtEl>
                                        <p:attrNameLst>
                                          <p:attrName>ppt_y</p:attrName>
                                        </p:attrNameLst>
                                      </p:cBhvr>
                                      <p:tavLst>
                                        <p:tav tm="0">
                                          <p:val>
                                            <p:strVal val="#ppt_y+.1"/>
                                          </p:val>
                                        </p:tav>
                                        <p:tav tm="100000">
                                          <p:val>
                                            <p:strVal val="#ppt_y"/>
                                          </p:val>
                                        </p:tav>
                                      </p:tavLst>
                                    </p:anim>
                                  </p:childTnLst>
                                </p:cTn>
                              </p:par>
                              <p:par>
                                <p:cTn id="35" presetID="3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p:cTn id="37" dur="1000" fill="hold"/>
                                        <p:tgtEl>
                                          <p:spTgt spid="27"/>
                                        </p:tgtEl>
                                        <p:attrNameLst>
                                          <p:attrName>ppt_w</p:attrName>
                                        </p:attrNameLst>
                                      </p:cBhvr>
                                      <p:tavLst>
                                        <p:tav tm="0">
                                          <p:val>
                                            <p:fltVal val="0"/>
                                          </p:val>
                                        </p:tav>
                                        <p:tav tm="100000">
                                          <p:val>
                                            <p:strVal val="#ppt_w"/>
                                          </p:val>
                                        </p:tav>
                                      </p:tavLst>
                                    </p:anim>
                                    <p:anim calcmode="lin" valueType="num">
                                      <p:cBhvr>
                                        <p:cTn id="38" dur="1000" fill="hold"/>
                                        <p:tgtEl>
                                          <p:spTgt spid="27"/>
                                        </p:tgtEl>
                                        <p:attrNameLst>
                                          <p:attrName>ppt_h</p:attrName>
                                        </p:attrNameLst>
                                      </p:cBhvr>
                                      <p:tavLst>
                                        <p:tav tm="0">
                                          <p:val>
                                            <p:fltVal val="0"/>
                                          </p:val>
                                        </p:tav>
                                        <p:tav tm="100000">
                                          <p:val>
                                            <p:strVal val="#ppt_h"/>
                                          </p:val>
                                        </p:tav>
                                      </p:tavLst>
                                    </p:anim>
                                    <p:anim calcmode="lin" valueType="num">
                                      <p:cBhvr>
                                        <p:cTn id="39" dur="1000" fill="hold"/>
                                        <p:tgtEl>
                                          <p:spTgt spid="27"/>
                                        </p:tgtEl>
                                        <p:attrNameLst>
                                          <p:attrName>style.rotation</p:attrName>
                                        </p:attrNameLst>
                                      </p:cBhvr>
                                      <p:tavLst>
                                        <p:tav tm="0">
                                          <p:val>
                                            <p:fltVal val="90"/>
                                          </p:val>
                                        </p:tav>
                                        <p:tav tm="100000">
                                          <p:val>
                                            <p:fltVal val="0"/>
                                          </p:val>
                                        </p:tav>
                                      </p:tavLst>
                                    </p:anim>
                                    <p:animEffect transition="in" filter="fade">
                                      <p:cBhvr>
                                        <p:cTn id="40" dur="1000"/>
                                        <p:tgtEl>
                                          <p:spTgt spid="27"/>
                                        </p:tgtEl>
                                      </p:cBhvr>
                                    </p:animEffect>
                                  </p:childTnLst>
                                </p:cTn>
                              </p:par>
                            </p:childTnLst>
                          </p:cTn>
                        </p:par>
                        <p:par>
                          <p:cTn id="41" fill="hold" nodeType="afterGroup">
                            <p:stCondLst>
                              <p:cond delay="1000"/>
                            </p:stCondLst>
                            <p:childTnLst>
                              <p:par>
                                <p:cTn id="42" presetID="10" presetClass="entr" presetSubtype="0" fill="hold" grpId="2"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1"/>
      <p:bldP spid="11" grpId="2"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385514" y="621482"/>
            <a:ext cx="7270873" cy="523220"/>
          </a:xfrm>
          <a:prstGeom prst="rect">
            <a:avLst/>
          </a:prstGeom>
          <a:noFill/>
        </p:spPr>
        <p:txBody>
          <a:bodyPr wrap="square">
            <a:spAutoFit/>
          </a:bodyPr>
          <a:lstStyle/>
          <a:p>
            <a:pPr algn="ctr"/>
            <a:r>
              <a:rPr lang="zh-CN" altLang="en-US" sz="2800">
                <a:solidFill>
                  <a:srgbClr val="C00000"/>
                </a:solidFill>
                <a:cs typeface="+mn-ea"/>
                <a:sym typeface="+mn-lt"/>
              </a:rPr>
              <a:t>哪些行为是违法行为</a:t>
            </a:r>
          </a:p>
        </p:txBody>
      </p:sp>
      <p:grpSp>
        <p:nvGrpSpPr>
          <p:cNvPr id="16" name="PA_组合 58"/>
          <p:cNvGrpSpPr/>
          <p:nvPr>
            <p:custDataLst>
              <p:tags r:id="rId1"/>
            </p:custDataLst>
          </p:nvPr>
        </p:nvGrpSpPr>
        <p:grpSpPr>
          <a:xfrm>
            <a:off x="982638" y="2637706"/>
            <a:ext cx="10021339" cy="540001"/>
            <a:chOff x="1114426" y="2301838"/>
            <a:chExt cx="10021339" cy="540001"/>
          </a:xfrm>
        </p:grpSpPr>
        <p:sp>
          <p:nvSpPr>
            <p:cNvPr id="17" name="椭圆 16"/>
            <p:cNvSpPr>
              <a:spLocks noChangeAspect="1"/>
            </p:cNvSpPr>
            <p:nvPr/>
          </p:nvSpPr>
          <p:spPr>
            <a:xfrm>
              <a:off x="1114426" y="2301838"/>
              <a:ext cx="540000" cy="540000"/>
            </a:xfrm>
            <a:prstGeom prst="ellipse">
              <a:avLst/>
            </a:prstGeom>
            <a:solidFill>
              <a:srgbClr val="C00000"/>
            </a:solidFill>
            <a:ln w="762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1</a:t>
              </a:r>
              <a:endParaRPr lang="zh-CN" altLang="en-US" sz="2000" b="1">
                <a:cs typeface="+mn-ea"/>
                <a:sym typeface="+mn-lt"/>
              </a:endParaRPr>
            </a:p>
          </p:txBody>
        </p:sp>
        <p:sp>
          <p:nvSpPr>
            <p:cNvPr id="18" name="文本框 17"/>
            <p:cNvSpPr txBox="1"/>
            <p:nvPr/>
          </p:nvSpPr>
          <p:spPr>
            <a:xfrm>
              <a:off x="1637254" y="2396904"/>
              <a:ext cx="9498511" cy="338554"/>
            </a:xfrm>
            <a:prstGeom prst="rect">
              <a:avLst/>
            </a:prstGeom>
            <a:noFill/>
          </p:spPr>
          <p:txBody>
            <a:bodyPr wrap="square" rtlCol="0">
              <a:spAutoFit/>
            </a:bodyPr>
            <a:lstStyle>
              <a:defPPr>
                <a:defRPr lang="zh-CN"/>
              </a:defPPr>
              <a:lvl1pPr>
                <a:lnSpc>
                  <a:spcPct val="150000"/>
                </a:lnSpc>
                <a:defRPr>
                  <a:solidFill>
                    <a:srgbClr val="FF0000"/>
                  </a:solidFill>
                  <a:latin typeface="方正兰亭黑简体" panose="02000000000000000000" pitchFamily="2" charset="-122"/>
                  <a:ea typeface="方正兰亭黑简体" panose="02000000000000000000" pitchFamily="2" charset="-122"/>
                </a:defRPr>
              </a:lvl1pPr>
            </a:lstStyle>
            <a:p>
              <a:pPr algn="ctr">
                <a:lnSpc>
                  <a:spcPct val="100000"/>
                </a:lnSpc>
              </a:pPr>
              <a:r>
                <a:rPr lang="zh-CN" altLang="en-US" sz="1600">
                  <a:solidFill>
                    <a:schemeClr val="accent3">
                      <a:lumMod val="50000"/>
                    </a:schemeClr>
                  </a:solidFill>
                  <a:latin typeface="+mn-lt"/>
                  <a:ea typeface="+mn-ea"/>
                  <a:cs typeface="+mn-ea"/>
                  <a:sym typeface="+mn-lt"/>
                </a:rPr>
                <a:t>在英雄烈士纪念设施保护范围内从事有损纪念英雄烈士环境和氛围的活动的</a:t>
              </a:r>
            </a:p>
          </p:txBody>
        </p:sp>
        <p:sp>
          <p:nvSpPr>
            <p:cNvPr id="27" name="矩形: 圆角 39"/>
            <p:cNvSpPr/>
            <p:nvPr/>
          </p:nvSpPr>
          <p:spPr>
            <a:xfrm>
              <a:off x="1914524" y="2301839"/>
              <a:ext cx="9221241" cy="540000"/>
            </a:xfrm>
            <a:prstGeom prst="roundRect">
              <a:avLst/>
            </a:prstGeom>
            <a:noFill/>
            <a:ln w="63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grpSp>
        <p:nvGrpSpPr>
          <p:cNvPr id="44" name="PA_组合 58"/>
          <p:cNvGrpSpPr/>
          <p:nvPr>
            <p:custDataLst>
              <p:tags r:id="rId2"/>
            </p:custDataLst>
          </p:nvPr>
        </p:nvGrpSpPr>
        <p:grpSpPr>
          <a:xfrm>
            <a:off x="982638" y="3405622"/>
            <a:ext cx="10021339" cy="540001"/>
            <a:chOff x="1114426" y="2301838"/>
            <a:chExt cx="10021339" cy="540001"/>
          </a:xfrm>
        </p:grpSpPr>
        <p:sp>
          <p:nvSpPr>
            <p:cNvPr id="45" name="椭圆 44"/>
            <p:cNvSpPr>
              <a:spLocks noChangeAspect="1"/>
            </p:cNvSpPr>
            <p:nvPr/>
          </p:nvSpPr>
          <p:spPr>
            <a:xfrm>
              <a:off x="1114426" y="2301838"/>
              <a:ext cx="540000" cy="540000"/>
            </a:xfrm>
            <a:prstGeom prst="ellipse">
              <a:avLst/>
            </a:prstGeom>
            <a:solidFill>
              <a:srgbClr val="C00000"/>
            </a:solidFill>
            <a:ln w="762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2</a:t>
              </a:r>
              <a:endParaRPr lang="zh-CN" altLang="en-US" sz="2000" b="1">
                <a:cs typeface="+mn-ea"/>
                <a:sym typeface="+mn-lt"/>
              </a:endParaRPr>
            </a:p>
          </p:txBody>
        </p:sp>
        <p:sp>
          <p:nvSpPr>
            <p:cNvPr id="46" name="文本框 45"/>
            <p:cNvSpPr txBox="1"/>
            <p:nvPr/>
          </p:nvSpPr>
          <p:spPr>
            <a:xfrm>
              <a:off x="1637254" y="2396904"/>
              <a:ext cx="9498511" cy="338554"/>
            </a:xfrm>
            <a:prstGeom prst="rect">
              <a:avLst/>
            </a:prstGeom>
            <a:noFill/>
          </p:spPr>
          <p:txBody>
            <a:bodyPr wrap="square" rtlCol="0">
              <a:spAutoFit/>
            </a:bodyPr>
            <a:lstStyle>
              <a:defPPr>
                <a:defRPr lang="zh-CN"/>
              </a:defPPr>
              <a:lvl1pPr>
                <a:lnSpc>
                  <a:spcPct val="150000"/>
                </a:lnSpc>
                <a:defRPr>
                  <a:solidFill>
                    <a:srgbClr val="FF0000"/>
                  </a:solidFill>
                  <a:latin typeface="方正兰亭黑简体" panose="02000000000000000000" pitchFamily="2" charset="-122"/>
                  <a:ea typeface="方正兰亭黑简体" panose="02000000000000000000" pitchFamily="2" charset="-122"/>
                </a:defRPr>
              </a:lvl1pPr>
            </a:lstStyle>
            <a:p>
              <a:pPr algn="ctr">
                <a:lnSpc>
                  <a:spcPct val="100000"/>
                </a:lnSpc>
              </a:pPr>
              <a:r>
                <a:rPr lang="zh-CN" altLang="en-US" sz="1600">
                  <a:solidFill>
                    <a:schemeClr val="accent3">
                      <a:lumMod val="50000"/>
                    </a:schemeClr>
                  </a:solidFill>
                  <a:latin typeface="+mn-lt"/>
                  <a:ea typeface="+mn-ea"/>
                  <a:cs typeface="+mn-ea"/>
                  <a:sym typeface="+mn-lt"/>
                </a:rPr>
                <a:t>侵占英雄烈士纪念设施保护范围内的土地和设施，不得破坏不，污损英雄烈士纪念设施</a:t>
              </a:r>
            </a:p>
          </p:txBody>
        </p:sp>
        <p:sp>
          <p:nvSpPr>
            <p:cNvPr id="47" name="矩形: 圆角 39"/>
            <p:cNvSpPr/>
            <p:nvPr/>
          </p:nvSpPr>
          <p:spPr>
            <a:xfrm>
              <a:off x="1914524" y="2301839"/>
              <a:ext cx="9221241" cy="540000"/>
            </a:xfrm>
            <a:prstGeom prst="roundRect">
              <a:avLst/>
            </a:prstGeom>
            <a:noFill/>
            <a:ln w="63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grpSp>
        <p:nvGrpSpPr>
          <p:cNvPr id="48" name="PA_组合 58"/>
          <p:cNvGrpSpPr/>
          <p:nvPr>
            <p:custDataLst>
              <p:tags r:id="rId3"/>
            </p:custDataLst>
          </p:nvPr>
        </p:nvGrpSpPr>
        <p:grpSpPr>
          <a:xfrm>
            <a:off x="982638" y="4159907"/>
            <a:ext cx="10021339" cy="540001"/>
            <a:chOff x="1114426" y="2301838"/>
            <a:chExt cx="10021339" cy="540001"/>
          </a:xfrm>
        </p:grpSpPr>
        <p:sp>
          <p:nvSpPr>
            <p:cNvPr id="49" name="椭圆 48"/>
            <p:cNvSpPr>
              <a:spLocks noChangeAspect="1"/>
            </p:cNvSpPr>
            <p:nvPr/>
          </p:nvSpPr>
          <p:spPr>
            <a:xfrm>
              <a:off x="1114426" y="2301838"/>
              <a:ext cx="540000" cy="540000"/>
            </a:xfrm>
            <a:prstGeom prst="ellipse">
              <a:avLst/>
            </a:prstGeom>
            <a:solidFill>
              <a:srgbClr val="C00000"/>
            </a:solidFill>
            <a:ln w="762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3</a:t>
              </a:r>
              <a:endParaRPr lang="zh-CN" altLang="en-US" sz="2000" b="1">
                <a:cs typeface="+mn-ea"/>
                <a:sym typeface="+mn-lt"/>
              </a:endParaRPr>
            </a:p>
          </p:txBody>
        </p:sp>
        <p:sp>
          <p:nvSpPr>
            <p:cNvPr id="50" name="文本框 49"/>
            <p:cNvSpPr txBox="1"/>
            <p:nvPr/>
          </p:nvSpPr>
          <p:spPr>
            <a:xfrm>
              <a:off x="1637254" y="2396904"/>
              <a:ext cx="9498511" cy="338554"/>
            </a:xfrm>
            <a:prstGeom prst="rect">
              <a:avLst/>
            </a:prstGeom>
            <a:noFill/>
          </p:spPr>
          <p:txBody>
            <a:bodyPr wrap="square" rtlCol="0">
              <a:spAutoFit/>
            </a:bodyPr>
            <a:lstStyle>
              <a:defPPr>
                <a:defRPr lang="zh-CN"/>
              </a:defPPr>
              <a:lvl1pPr>
                <a:lnSpc>
                  <a:spcPct val="150000"/>
                </a:lnSpc>
                <a:defRPr>
                  <a:solidFill>
                    <a:srgbClr val="FF0000"/>
                  </a:solidFill>
                  <a:latin typeface="方正兰亭黑简体" panose="02000000000000000000" pitchFamily="2" charset="-122"/>
                  <a:ea typeface="方正兰亭黑简体" panose="02000000000000000000" pitchFamily="2" charset="-122"/>
                </a:defRPr>
              </a:lvl1pPr>
            </a:lstStyle>
            <a:p>
              <a:pPr algn="ctr">
                <a:lnSpc>
                  <a:spcPct val="100000"/>
                </a:lnSpc>
              </a:pPr>
              <a:r>
                <a:rPr lang="zh-CN" altLang="en-US" sz="1600">
                  <a:solidFill>
                    <a:schemeClr val="accent3">
                      <a:lumMod val="50000"/>
                    </a:schemeClr>
                  </a:solidFill>
                  <a:latin typeface="+mn-lt"/>
                  <a:ea typeface="+mn-ea"/>
                  <a:cs typeface="+mn-ea"/>
                  <a:sym typeface="+mn-lt"/>
                </a:rPr>
                <a:t>禁止歪曲，变丑化、褒渎、否定英雄烈士事迹和精神</a:t>
              </a:r>
            </a:p>
          </p:txBody>
        </p:sp>
        <p:sp>
          <p:nvSpPr>
            <p:cNvPr id="51" name="矩形: 圆角 39"/>
            <p:cNvSpPr/>
            <p:nvPr/>
          </p:nvSpPr>
          <p:spPr>
            <a:xfrm>
              <a:off x="1914524" y="2301839"/>
              <a:ext cx="9221241" cy="540000"/>
            </a:xfrm>
            <a:prstGeom prst="roundRect">
              <a:avLst/>
            </a:prstGeom>
            <a:noFill/>
            <a:ln w="63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grpSp>
        <p:nvGrpSpPr>
          <p:cNvPr id="52" name="PA_组合 58"/>
          <p:cNvGrpSpPr/>
          <p:nvPr>
            <p:custDataLst>
              <p:tags r:id="rId4"/>
            </p:custDataLst>
          </p:nvPr>
        </p:nvGrpSpPr>
        <p:grpSpPr>
          <a:xfrm>
            <a:off x="982638" y="4895402"/>
            <a:ext cx="10039193" cy="584775"/>
            <a:chOff x="1114426" y="2279450"/>
            <a:chExt cx="10039193" cy="584775"/>
          </a:xfrm>
        </p:grpSpPr>
        <p:sp>
          <p:nvSpPr>
            <p:cNvPr id="53" name="椭圆 52"/>
            <p:cNvSpPr>
              <a:spLocks noChangeAspect="1"/>
            </p:cNvSpPr>
            <p:nvPr/>
          </p:nvSpPr>
          <p:spPr>
            <a:xfrm>
              <a:off x="1114426" y="2301838"/>
              <a:ext cx="540000" cy="540000"/>
            </a:xfrm>
            <a:prstGeom prst="ellipse">
              <a:avLst/>
            </a:prstGeom>
            <a:solidFill>
              <a:srgbClr val="C00000"/>
            </a:solidFill>
            <a:ln w="762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4</a:t>
              </a:r>
              <a:endParaRPr lang="zh-CN" altLang="en-US" sz="2000" b="1">
                <a:cs typeface="+mn-ea"/>
                <a:sym typeface="+mn-lt"/>
              </a:endParaRPr>
            </a:p>
          </p:txBody>
        </p:sp>
        <p:sp>
          <p:nvSpPr>
            <p:cNvPr id="54" name="文本框 53"/>
            <p:cNvSpPr txBox="1"/>
            <p:nvPr/>
          </p:nvSpPr>
          <p:spPr>
            <a:xfrm>
              <a:off x="1655108" y="2279450"/>
              <a:ext cx="9498511" cy="584775"/>
            </a:xfrm>
            <a:prstGeom prst="rect">
              <a:avLst/>
            </a:prstGeom>
            <a:noFill/>
          </p:spPr>
          <p:txBody>
            <a:bodyPr wrap="square" rtlCol="0">
              <a:spAutoFit/>
            </a:bodyPr>
            <a:lstStyle>
              <a:defPPr>
                <a:defRPr lang="zh-CN"/>
              </a:defPPr>
              <a:lvl1pPr>
                <a:lnSpc>
                  <a:spcPct val="150000"/>
                </a:lnSpc>
                <a:defRPr>
                  <a:solidFill>
                    <a:srgbClr val="FF0000"/>
                  </a:solidFill>
                  <a:latin typeface="方正兰亭黑简体" panose="02000000000000000000" pitchFamily="2" charset="-122"/>
                  <a:ea typeface="方正兰亭黑简体" panose="02000000000000000000" pitchFamily="2" charset="-122"/>
                </a:defRPr>
              </a:lvl1pPr>
            </a:lstStyle>
            <a:p>
              <a:pPr algn="ctr">
                <a:lnSpc>
                  <a:spcPct val="100000"/>
                </a:lnSpc>
              </a:pPr>
              <a:r>
                <a:rPr lang="zh-CN" altLang="en-US" sz="1600">
                  <a:solidFill>
                    <a:schemeClr val="accent3">
                      <a:lumMod val="50000"/>
                    </a:schemeClr>
                  </a:solidFill>
                  <a:latin typeface="+mn-lt"/>
                  <a:ea typeface="+mn-ea"/>
                  <a:cs typeface="+mn-ea"/>
                  <a:sym typeface="+mn-lt"/>
                </a:rPr>
                <a:t>在公共场所、互联网或者利用广播电视、电影、出版物等，以侮辱、诽谤或者其他方式侵</a:t>
              </a:r>
              <a:endParaRPr lang="en-US" altLang="zh-CN" sz="1600">
                <a:solidFill>
                  <a:schemeClr val="accent3">
                    <a:lumMod val="50000"/>
                  </a:schemeClr>
                </a:solidFill>
                <a:latin typeface="+mn-lt"/>
                <a:ea typeface="+mn-ea"/>
                <a:cs typeface="+mn-ea"/>
                <a:sym typeface="+mn-lt"/>
              </a:endParaRPr>
            </a:p>
            <a:p>
              <a:pPr algn="ctr">
                <a:lnSpc>
                  <a:spcPct val="100000"/>
                </a:lnSpc>
              </a:pPr>
              <a:r>
                <a:rPr lang="zh-CN" altLang="en-US" sz="1600">
                  <a:solidFill>
                    <a:schemeClr val="accent3">
                      <a:lumMod val="50000"/>
                    </a:schemeClr>
                  </a:solidFill>
                  <a:latin typeface="+mn-lt"/>
                  <a:ea typeface="+mn-ea"/>
                  <a:cs typeface="+mn-ea"/>
                  <a:sym typeface="+mn-lt"/>
                </a:rPr>
                <a:t>害英雄烈士的姓名、肖像、名誉、荣誉。</a:t>
              </a:r>
            </a:p>
          </p:txBody>
        </p:sp>
        <p:sp>
          <p:nvSpPr>
            <p:cNvPr id="55" name="矩形: 圆角 39"/>
            <p:cNvSpPr/>
            <p:nvPr/>
          </p:nvSpPr>
          <p:spPr>
            <a:xfrm>
              <a:off x="1914524" y="2301839"/>
              <a:ext cx="9221241" cy="540000"/>
            </a:xfrm>
            <a:prstGeom prst="roundRect">
              <a:avLst/>
            </a:prstGeom>
            <a:noFill/>
            <a:ln w="63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grpSp>
        <p:nvGrpSpPr>
          <p:cNvPr id="56" name="PA_组合 58"/>
          <p:cNvGrpSpPr/>
          <p:nvPr>
            <p:custDataLst>
              <p:tags r:id="rId5"/>
            </p:custDataLst>
          </p:nvPr>
        </p:nvGrpSpPr>
        <p:grpSpPr>
          <a:xfrm>
            <a:off x="982638" y="5672075"/>
            <a:ext cx="10159973" cy="540001"/>
            <a:chOff x="1114426" y="2301838"/>
            <a:chExt cx="10159973" cy="540001"/>
          </a:xfrm>
        </p:grpSpPr>
        <p:sp>
          <p:nvSpPr>
            <p:cNvPr id="57" name="椭圆 56"/>
            <p:cNvSpPr>
              <a:spLocks noChangeAspect="1"/>
            </p:cNvSpPr>
            <p:nvPr/>
          </p:nvSpPr>
          <p:spPr>
            <a:xfrm>
              <a:off x="1114426" y="2301838"/>
              <a:ext cx="540000" cy="540000"/>
            </a:xfrm>
            <a:prstGeom prst="ellipse">
              <a:avLst/>
            </a:prstGeom>
            <a:solidFill>
              <a:srgbClr val="C00000"/>
            </a:solidFill>
            <a:ln w="762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5</a:t>
              </a:r>
              <a:endParaRPr lang="zh-CN" altLang="en-US" sz="2000" b="1">
                <a:cs typeface="+mn-ea"/>
                <a:sym typeface="+mn-lt"/>
              </a:endParaRPr>
            </a:p>
          </p:txBody>
        </p:sp>
        <p:sp>
          <p:nvSpPr>
            <p:cNvPr id="58" name="文本框 57"/>
            <p:cNvSpPr txBox="1"/>
            <p:nvPr/>
          </p:nvSpPr>
          <p:spPr>
            <a:xfrm>
              <a:off x="1775888" y="2385831"/>
              <a:ext cx="9498511" cy="338554"/>
            </a:xfrm>
            <a:prstGeom prst="rect">
              <a:avLst/>
            </a:prstGeom>
            <a:noFill/>
          </p:spPr>
          <p:txBody>
            <a:bodyPr wrap="square" rtlCol="0">
              <a:spAutoFit/>
            </a:bodyPr>
            <a:lstStyle>
              <a:defPPr>
                <a:defRPr lang="zh-CN"/>
              </a:defPPr>
              <a:lvl1pPr>
                <a:lnSpc>
                  <a:spcPct val="150000"/>
                </a:lnSpc>
                <a:defRPr>
                  <a:solidFill>
                    <a:srgbClr val="FF0000"/>
                  </a:solidFill>
                  <a:latin typeface="方正兰亭黑简体" panose="02000000000000000000" pitchFamily="2" charset="-122"/>
                  <a:ea typeface="方正兰亭黑简体" panose="02000000000000000000" pitchFamily="2" charset="-122"/>
                </a:defRPr>
              </a:lvl1pPr>
            </a:lstStyle>
            <a:p>
              <a:pPr algn="ctr">
                <a:lnSpc>
                  <a:spcPct val="100000"/>
                </a:lnSpc>
              </a:pPr>
              <a:r>
                <a:rPr lang="zh-CN" altLang="en-US" sz="1600">
                  <a:solidFill>
                    <a:schemeClr val="accent3">
                      <a:lumMod val="50000"/>
                    </a:schemeClr>
                  </a:solidFill>
                  <a:latin typeface="+mn-lt"/>
                  <a:ea typeface="+mn-ea"/>
                  <a:cs typeface="+mn-ea"/>
                  <a:sym typeface="+mn-lt"/>
                </a:rPr>
                <a:t>将英雄烈士的姓名、肖象用于或者变相用于商标、商业广告，损害英雄烈士的名誉、荣誉</a:t>
              </a:r>
            </a:p>
          </p:txBody>
        </p:sp>
        <p:sp>
          <p:nvSpPr>
            <p:cNvPr id="59" name="矩形: 圆角 39"/>
            <p:cNvSpPr/>
            <p:nvPr/>
          </p:nvSpPr>
          <p:spPr>
            <a:xfrm>
              <a:off x="1914524" y="2301839"/>
              <a:ext cx="9221241" cy="540000"/>
            </a:xfrm>
            <a:prstGeom prst="roundRect">
              <a:avLst/>
            </a:prstGeom>
            <a:noFill/>
            <a:ln w="63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cs typeface="+mn-ea"/>
                <a:sym typeface="+mn-lt"/>
              </a:endParaRPr>
            </a:p>
          </p:txBody>
        </p:sp>
      </p:grpSp>
      <p:sp>
        <p:nvSpPr>
          <p:cNvPr id="60" name="文本框 11"/>
          <p:cNvSpPr txBox="1"/>
          <p:nvPr/>
        </p:nvSpPr>
        <p:spPr>
          <a:xfrm>
            <a:off x="2134766" y="1666830"/>
            <a:ext cx="7421872"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哪些行为是违法行为</a:t>
            </a:r>
          </a:p>
        </p:txBody>
      </p:sp>
      <p:sp>
        <p:nvSpPr>
          <p:cNvPr id="61" name="矩形 60"/>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p14:dur="2500" advClick="0" advTm="300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60"/>
                                        </p:tgtEl>
                                        <p:attrNameLst>
                                          <p:attrName>style.visibility</p:attrName>
                                        </p:attrNameLst>
                                      </p:cBhvr>
                                      <p:to>
                                        <p:strVal val="visible"/>
                                      </p:to>
                                    </p:set>
                                    <p:anim calcmode="lin" valueType="num">
                                      <p:cBhvr>
                                        <p:cTn id="15" dur="1000" fill="hold"/>
                                        <p:tgtEl>
                                          <p:spTgt spid="60"/>
                                        </p:tgtEl>
                                        <p:attrNameLst>
                                          <p:attrName>ppt_w</p:attrName>
                                        </p:attrNameLst>
                                      </p:cBhvr>
                                      <p:tavLst>
                                        <p:tav tm="0">
                                          <p:val>
                                            <p:fltVal val="0"/>
                                          </p:val>
                                        </p:tav>
                                        <p:tav tm="100000">
                                          <p:val>
                                            <p:strVal val="#ppt_w"/>
                                          </p:val>
                                        </p:tav>
                                      </p:tavLst>
                                    </p:anim>
                                    <p:anim calcmode="lin" valueType="num">
                                      <p:cBhvr>
                                        <p:cTn id="16" dur="1000" fill="hold"/>
                                        <p:tgtEl>
                                          <p:spTgt spid="60"/>
                                        </p:tgtEl>
                                        <p:attrNameLst>
                                          <p:attrName>ppt_h</p:attrName>
                                        </p:attrNameLst>
                                      </p:cBhvr>
                                      <p:tavLst>
                                        <p:tav tm="0">
                                          <p:val>
                                            <p:fltVal val="0"/>
                                          </p:val>
                                        </p:tav>
                                        <p:tav tm="100000">
                                          <p:val>
                                            <p:strVal val="#ppt_h"/>
                                          </p:val>
                                        </p:tav>
                                      </p:tavLst>
                                    </p:anim>
                                    <p:animEffect transition="in" filter="fade">
                                      <p:cBhvr>
                                        <p:cTn id="17" dur="1000"/>
                                        <p:tgtEl>
                                          <p:spTgt spid="60"/>
                                        </p:tgtEl>
                                      </p:cBhvr>
                                    </p:animEffect>
                                  </p:childTnLst>
                                </p:cTn>
                              </p:par>
                            </p:childTnLst>
                          </p:cTn>
                        </p:par>
                        <p:par>
                          <p:cTn id="18" fill="hold" nodeType="afterGroup">
                            <p:stCondLst>
                              <p:cond delay="1000"/>
                            </p:stCondLst>
                            <p:childTnLst>
                              <p:par>
                                <p:cTn id="19" presetID="2" presetClass="entr" presetSubtype="8" decel="45000" fill="hold" nodeType="after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1000" fill="hold"/>
                                        <p:tgtEl>
                                          <p:spTgt spid="16"/>
                                        </p:tgtEl>
                                        <p:attrNameLst>
                                          <p:attrName>ppt_x</p:attrName>
                                        </p:attrNameLst>
                                      </p:cBhvr>
                                      <p:tavLst>
                                        <p:tav tm="0">
                                          <p:val>
                                            <p:strVal val="0-#ppt_w/2"/>
                                          </p:val>
                                        </p:tav>
                                        <p:tav tm="100000">
                                          <p:val>
                                            <p:strVal val="#ppt_x"/>
                                          </p:val>
                                        </p:tav>
                                      </p:tavLst>
                                    </p:anim>
                                    <p:anim calcmode="lin" valueType="num">
                                      <p:cBhvr additive="base">
                                        <p:cTn id="22" dur="1000" fill="hold"/>
                                        <p:tgtEl>
                                          <p:spTgt spid="16"/>
                                        </p:tgtEl>
                                        <p:attrNameLst>
                                          <p:attrName>ppt_y</p:attrName>
                                        </p:attrNameLst>
                                      </p:cBhvr>
                                      <p:tavLst>
                                        <p:tav tm="0">
                                          <p:val>
                                            <p:strVal val="#ppt_y"/>
                                          </p:val>
                                        </p:tav>
                                        <p:tav tm="100000">
                                          <p:val>
                                            <p:strVal val="#ppt_y"/>
                                          </p:val>
                                        </p:tav>
                                      </p:tavLst>
                                    </p:anim>
                                  </p:childTnLst>
                                </p:cTn>
                              </p:par>
                              <p:par>
                                <p:cTn id="23" presetID="2" presetClass="entr" presetSubtype="8" decel="45000" fill="hold" nodeType="withEffect">
                                  <p:stCondLst>
                                    <p:cond delay="0"/>
                                  </p:stCondLst>
                                  <p:childTnLst>
                                    <p:set>
                                      <p:cBhvr>
                                        <p:cTn id="24" dur="1" fill="hold">
                                          <p:stCondLst>
                                            <p:cond delay="0"/>
                                          </p:stCondLst>
                                        </p:cTn>
                                        <p:tgtEl>
                                          <p:spTgt spid="44"/>
                                        </p:tgtEl>
                                        <p:attrNameLst>
                                          <p:attrName>style.visibility</p:attrName>
                                        </p:attrNameLst>
                                      </p:cBhvr>
                                      <p:to>
                                        <p:strVal val="visible"/>
                                      </p:to>
                                    </p:set>
                                    <p:anim calcmode="lin" valueType="num">
                                      <p:cBhvr additive="base">
                                        <p:cTn id="25" dur="1000" fill="hold"/>
                                        <p:tgtEl>
                                          <p:spTgt spid="44"/>
                                        </p:tgtEl>
                                        <p:attrNameLst>
                                          <p:attrName>ppt_x</p:attrName>
                                        </p:attrNameLst>
                                      </p:cBhvr>
                                      <p:tavLst>
                                        <p:tav tm="0">
                                          <p:val>
                                            <p:strVal val="0-#ppt_w/2"/>
                                          </p:val>
                                        </p:tav>
                                        <p:tav tm="100000">
                                          <p:val>
                                            <p:strVal val="#ppt_x"/>
                                          </p:val>
                                        </p:tav>
                                      </p:tavLst>
                                    </p:anim>
                                    <p:anim calcmode="lin" valueType="num">
                                      <p:cBhvr additive="base">
                                        <p:cTn id="26" dur="1000" fill="hold"/>
                                        <p:tgtEl>
                                          <p:spTgt spid="44"/>
                                        </p:tgtEl>
                                        <p:attrNameLst>
                                          <p:attrName>ppt_y</p:attrName>
                                        </p:attrNameLst>
                                      </p:cBhvr>
                                      <p:tavLst>
                                        <p:tav tm="0">
                                          <p:val>
                                            <p:strVal val="#ppt_y"/>
                                          </p:val>
                                        </p:tav>
                                        <p:tav tm="100000">
                                          <p:val>
                                            <p:strVal val="#ppt_y"/>
                                          </p:val>
                                        </p:tav>
                                      </p:tavLst>
                                    </p:anim>
                                  </p:childTnLst>
                                </p:cTn>
                              </p:par>
                              <p:par>
                                <p:cTn id="27" presetID="2" presetClass="entr" presetSubtype="8" decel="45000" fill="hold" nodeType="withEffect">
                                  <p:stCondLst>
                                    <p:cond delay="0"/>
                                  </p:stCondLst>
                                  <p:childTnLst>
                                    <p:set>
                                      <p:cBhvr>
                                        <p:cTn id="28" dur="1" fill="hold">
                                          <p:stCondLst>
                                            <p:cond delay="0"/>
                                          </p:stCondLst>
                                        </p:cTn>
                                        <p:tgtEl>
                                          <p:spTgt spid="48"/>
                                        </p:tgtEl>
                                        <p:attrNameLst>
                                          <p:attrName>style.visibility</p:attrName>
                                        </p:attrNameLst>
                                      </p:cBhvr>
                                      <p:to>
                                        <p:strVal val="visible"/>
                                      </p:to>
                                    </p:set>
                                    <p:anim calcmode="lin" valueType="num">
                                      <p:cBhvr additive="base">
                                        <p:cTn id="29" dur="1000" fill="hold"/>
                                        <p:tgtEl>
                                          <p:spTgt spid="48"/>
                                        </p:tgtEl>
                                        <p:attrNameLst>
                                          <p:attrName>ppt_x</p:attrName>
                                        </p:attrNameLst>
                                      </p:cBhvr>
                                      <p:tavLst>
                                        <p:tav tm="0">
                                          <p:val>
                                            <p:strVal val="0-#ppt_w/2"/>
                                          </p:val>
                                        </p:tav>
                                        <p:tav tm="100000">
                                          <p:val>
                                            <p:strVal val="#ppt_x"/>
                                          </p:val>
                                        </p:tav>
                                      </p:tavLst>
                                    </p:anim>
                                    <p:anim calcmode="lin" valueType="num">
                                      <p:cBhvr additive="base">
                                        <p:cTn id="30" dur="1000" fill="hold"/>
                                        <p:tgtEl>
                                          <p:spTgt spid="48"/>
                                        </p:tgtEl>
                                        <p:attrNameLst>
                                          <p:attrName>ppt_y</p:attrName>
                                        </p:attrNameLst>
                                      </p:cBhvr>
                                      <p:tavLst>
                                        <p:tav tm="0">
                                          <p:val>
                                            <p:strVal val="#ppt_y"/>
                                          </p:val>
                                        </p:tav>
                                        <p:tav tm="100000">
                                          <p:val>
                                            <p:strVal val="#ppt_y"/>
                                          </p:val>
                                        </p:tav>
                                      </p:tavLst>
                                    </p:anim>
                                  </p:childTnLst>
                                </p:cTn>
                              </p:par>
                              <p:par>
                                <p:cTn id="31" presetID="2" presetClass="entr" presetSubtype="8" decel="45000" fill="hold" nodeType="with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additive="base">
                                        <p:cTn id="33" dur="1000" fill="hold"/>
                                        <p:tgtEl>
                                          <p:spTgt spid="52"/>
                                        </p:tgtEl>
                                        <p:attrNameLst>
                                          <p:attrName>ppt_x</p:attrName>
                                        </p:attrNameLst>
                                      </p:cBhvr>
                                      <p:tavLst>
                                        <p:tav tm="0">
                                          <p:val>
                                            <p:strVal val="0-#ppt_w/2"/>
                                          </p:val>
                                        </p:tav>
                                        <p:tav tm="100000">
                                          <p:val>
                                            <p:strVal val="#ppt_x"/>
                                          </p:val>
                                        </p:tav>
                                      </p:tavLst>
                                    </p:anim>
                                    <p:anim calcmode="lin" valueType="num">
                                      <p:cBhvr additive="base">
                                        <p:cTn id="34" dur="1000" fill="hold"/>
                                        <p:tgtEl>
                                          <p:spTgt spid="52"/>
                                        </p:tgtEl>
                                        <p:attrNameLst>
                                          <p:attrName>ppt_y</p:attrName>
                                        </p:attrNameLst>
                                      </p:cBhvr>
                                      <p:tavLst>
                                        <p:tav tm="0">
                                          <p:val>
                                            <p:strVal val="#ppt_y"/>
                                          </p:val>
                                        </p:tav>
                                        <p:tav tm="100000">
                                          <p:val>
                                            <p:strVal val="#ppt_y"/>
                                          </p:val>
                                        </p:tav>
                                      </p:tavLst>
                                    </p:anim>
                                  </p:childTnLst>
                                </p:cTn>
                              </p:par>
                              <p:par>
                                <p:cTn id="35" presetID="2" presetClass="entr" presetSubtype="8" decel="45000" fill="hold" nodeType="with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additive="base">
                                        <p:cTn id="37" dur="1000" fill="hold"/>
                                        <p:tgtEl>
                                          <p:spTgt spid="56"/>
                                        </p:tgtEl>
                                        <p:attrNameLst>
                                          <p:attrName>ppt_x</p:attrName>
                                        </p:attrNameLst>
                                      </p:cBhvr>
                                      <p:tavLst>
                                        <p:tav tm="0">
                                          <p:val>
                                            <p:strVal val="0-#ppt_w/2"/>
                                          </p:val>
                                        </p:tav>
                                        <p:tav tm="100000">
                                          <p:val>
                                            <p:strVal val="#ppt_x"/>
                                          </p:val>
                                        </p:tav>
                                      </p:tavLst>
                                    </p:anim>
                                    <p:anim calcmode="lin" valueType="num">
                                      <p:cBhvr additive="base">
                                        <p:cTn id="38" dur="1000" fill="hold"/>
                                        <p:tgtEl>
                                          <p:spTgt spid="56"/>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2000"/>
                            </p:stCondLst>
                            <p:childTnLst>
                              <p:par>
                                <p:cTn id="40" presetID="10" presetClass="entr" presetSubtype="0" fill="hold" grpId="3" nodeType="afterEffect">
                                  <p:stCondLst>
                                    <p:cond delay="1000"/>
                                  </p:stCondLst>
                                  <p:childTnLst>
                                    <p:set>
                                      <p:cBhvr>
                                        <p:cTn id="41" dur="1" fill="hold">
                                          <p:stCondLst>
                                            <p:cond delay="0"/>
                                          </p:stCondLst>
                                        </p:cTn>
                                        <p:tgtEl>
                                          <p:spTgt spid="61"/>
                                        </p:tgtEl>
                                        <p:attrNameLst>
                                          <p:attrName>style.visibility</p:attrName>
                                        </p:attrNameLst>
                                      </p:cBhvr>
                                      <p:to>
                                        <p:strVal val="visible"/>
                                      </p:to>
                                    </p:set>
                                    <p:animEffect transition="in" filter="fade">
                                      <p:cBhvr>
                                        <p:cTn id="42" dur="2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0" grpId="2"/>
      <p:bldP spid="61" grpId="3"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673546"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相关义务和权利</a:t>
            </a:r>
          </a:p>
        </p:txBody>
      </p:sp>
      <p:sp>
        <p:nvSpPr>
          <p:cNvPr id="60" name="文本框 11"/>
          <p:cNvSpPr txBox="1"/>
          <p:nvPr/>
        </p:nvSpPr>
        <p:spPr>
          <a:xfrm>
            <a:off x="2206774" y="1795009"/>
            <a:ext cx="7421872"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相关义务和权利</a:t>
            </a:r>
          </a:p>
        </p:txBody>
      </p:sp>
      <p:sp>
        <p:nvSpPr>
          <p:cNvPr id="25" name="矩形 24"/>
          <p:cNvSpPr/>
          <p:nvPr/>
        </p:nvSpPr>
        <p:spPr>
          <a:xfrm>
            <a:off x="2622016" y="3141762"/>
            <a:ext cx="7950622" cy="954107"/>
          </a:xfrm>
          <a:prstGeom prst="rect">
            <a:avLst/>
          </a:prstGeom>
        </p:spPr>
        <p:txBody>
          <a:bodyPr wrap="square">
            <a:spAutoFit/>
          </a:bodyPr>
          <a:lstStyle/>
          <a:p>
            <a:pPr algn="just"/>
            <a:r>
              <a:rPr lang="zh-CN" altLang="en-US" sz="1400">
                <a:solidFill>
                  <a:srgbClr val="7C4939"/>
                </a:solidFill>
                <a:cs typeface="+mn-ea"/>
                <a:sym typeface="+mn-lt"/>
              </a:rPr>
              <a:t>　    网信和电信、公安等有关部门在对网络信息进行依法监督管理工作中，发现发布或者传输以侮辱、诽谤或者其他方式侵害英雄烈士的姓名、肖像、名誉、荣誉的信息的，应当要求网络运营者停止传输，采取消除等处置措施和其他必要措施；对来源于中华人民共和国境外的上述信息，应当通知有关机构采取技术措施和其他必要措施阻断传播。</a:t>
            </a:r>
          </a:p>
        </p:txBody>
      </p:sp>
      <p:cxnSp>
        <p:nvCxnSpPr>
          <p:cNvPr id="26" name="直接连接符 25"/>
          <p:cNvCxnSpPr/>
          <p:nvPr/>
        </p:nvCxnSpPr>
        <p:spPr>
          <a:xfrm flipH="1">
            <a:off x="1816827" y="2915904"/>
            <a:ext cx="0" cy="4306796"/>
          </a:xfrm>
          <a:prstGeom prst="line">
            <a:avLst/>
          </a:prstGeom>
          <a:ln>
            <a:solidFill>
              <a:srgbClr val="7C4939"/>
            </a:solidFill>
            <a:prstDash val="sysDash"/>
            <a:headEnd type="oval"/>
          </a:ln>
        </p:spPr>
        <p:style>
          <a:lnRef idx="1">
            <a:schemeClr val="accent1"/>
          </a:lnRef>
          <a:fillRef idx="0">
            <a:schemeClr val="accent1"/>
          </a:fillRef>
          <a:effectRef idx="0">
            <a:schemeClr val="accent1"/>
          </a:effectRef>
          <a:fontRef idx="minor">
            <a:schemeClr val="tx1"/>
          </a:fontRef>
        </p:style>
      </p:cxnSp>
      <p:sp>
        <p:nvSpPr>
          <p:cNvPr id="28" name="矩形: 圆角 12"/>
          <p:cNvSpPr>
            <a:spLocks noChangeAspect="1"/>
          </p:cNvSpPr>
          <p:nvPr/>
        </p:nvSpPr>
        <p:spPr>
          <a:xfrm>
            <a:off x="1546827" y="3348815"/>
            <a:ext cx="540000" cy="540000"/>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1</a:t>
            </a:r>
            <a:endParaRPr lang="zh-CN" altLang="en-US" sz="2000" b="1">
              <a:cs typeface="+mn-ea"/>
              <a:sym typeface="+mn-lt"/>
            </a:endParaRPr>
          </a:p>
        </p:txBody>
      </p:sp>
      <p:sp>
        <p:nvSpPr>
          <p:cNvPr id="29" name="矩形: 圆角 13"/>
          <p:cNvSpPr>
            <a:spLocks noChangeAspect="1"/>
          </p:cNvSpPr>
          <p:nvPr/>
        </p:nvSpPr>
        <p:spPr>
          <a:xfrm>
            <a:off x="1546827" y="4548316"/>
            <a:ext cx="540000" cy="540000"/>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2</a:t>
            </a:r>
            <a:endParaRPr lang="zh-CN" altLang="en-US" sz="2000" b="1">
              <a:cs typeface="+mn-ea"/>
              <a:sym typeface="+mn-lt"/>
            </a:endParaRPr>
          </a:p>
        </p:txBody>
      </p:sp>
      <p:sp>
        <p:nvSpPr>
          <p:cNvPr id="30" name="矩形: 圆角 14"/>
          <p:cNvSpPr>
            <a:spLocks noChangeAspect="1"/>
          </p:cNvSpPr>
          <p:nvPr/>
        </p:nvSpPr>
        <p:spPr>
          <a:xfrm>
            <a:off x="1546827" y="5672149"/>
            <a:ext cx="540000" cy="540000"/>
          </a:xfrm>
          <a:prstGeom prst="roundRect">
            <a:avLst>
              <a:gd name="adj" fmla="val 5000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cs typeface="+mn-ea"/>
                <a:sym typeface="+mn-lt"/>
              </a:rPr>
              <a:t>3</a:t>
            </a:r>
            <a:endParaRPr lang="zh-CN" altLang="en-US" sz="2000" b="1">
              <a:cs typeface="+mn-ea"/>
              <a:sym typeface="+mn-lt"/>
            </a:endParaRPr>
          </a:p>
        </p:txBody>
      </p:sp>
      <p:sp>
        <p:nvSpPr>
          <p:cNvPr id="33" name="矩形 32"/>
          <p:cNvSpPr/>
          <p:nvPr/>
        </p:nvSpPr>
        <p:spPr>
          <a:xfrm>
            <a:off x="2622016" y="4580853"/>
            <a:ext cx="7950622" cy="523220"/>
          </a:xfrm>
          <a:prstGeom prst="rect">
            <a:avLst/>
          </a:prstGeom>
        </p:spPr>
        <p:txBody>
          <a:bodyPr wrap="square">
            <a:spAutoFit/>
          </a:bodyPr>
          <a:lstStyle/>
          <a:p>
            <a:pPr algn="just"/>
            <a:r>
              <a:rPr lang="zh-CN" altLang="en-US" sz="1400">
                <a:solidFill>
                  <a:srgbClr val="7C4939"/>
                </a:solidFill>
                <a:cs typeface="+mn-ea"/>
                <a:sym typeface="+mn-lt"/>
              </a:rPr>
              <a:t>       任何组织和个人有权对侵害英雄烈士合法权益和其他违反本法规定的行为，向负责英雄烈士保护工作的部门、网信、公安等有关部门举报，接到举报的部门应当依法及时处理。</a:t>
            </a:r>
          </a:p>
        </p:txBody>
      </p:sp>
      <p:sp>
        <p:nvSpPr>
          <p:cNvPr id="35" name="矩形 34"/>
          <p:cNvSpPr/>
          <p:nvPr/>
        </p:nvSpPr>
        <p:spPr>
          <a:xfrm>
            <a:off x="2622016" y="5696590"/>
            <a:ext cx="7950622" cy="523220"/>
          </a:xfrm>
          <a:prstGeom prst="rect">
            <a:avLst/>
          </a:prstGeom>
        </p:spPr>
        <p:txBody>
          <a:bodyPr wrap="square">
            <a:spAutoFit/>
          </a:bodyPr>
          <a:lstStyle/>
          <a:p>
            <a:pPr algn="just"/>
            <a:r>
              <a:rPr lang="zh-CN" altLang="en-US" sz="1400">
                <a:solidFill>
                  <a:srgbClr val="7C4939"/>
                </a:solidFill>
                <a:cs typeface="+mn-ea"/>
                <a:sym typeface="+mn-lt"/>
              </a:rPr>
              <a:t>       对侵害英雄烈士的姓名、肖像、名誉、荣誉的行为，英雄烈士的近亲属可以依法向人民法院提起诉讼。</a:t>
            </a:r>
          </a:p>
        </p:txBody>
      </p:sp>
      <p:sp>
        <p:nvSpPr>
          <p:cNvPr id="39" name="MH_Text_1"/>
          <p:cNvSpPr/>
          <p:nvPr>
            <p:custDataLst>
              <p:tags r:id="rId1"/>
            </p:custDataLst>
          </p:nvPr>
        </p:nvSpPr>
        <p:spPr>
          <a:xfrm>
            <a:off x="2547327" y="3072826"/>
            <a:ext cx="8100000" cy="1080000"/>
          </a:xfrm>
          <a:prstGeom prst="roundRect">
            <a:avLst>
              <a:gd name="adj" fmla="val 0"/>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lnSpc>
                <a:spcPct val="130000"/>
              </a:lnSpc>
              <a:defRPr/>
            </a:pPr>
            <a:endParaRPr lang="zh-CN" altLang="en-US" sz="1600">
              <a:solidFill>
                <a:schemeClr val="accent1">
                  <a:lumMod val="50000"/>
                </a:schemeClr>
              </a:solidFill>
              <a:cs typeface="+mn-ea"/>
              <a:sym typeface="+mn-lt"/>
            </a:endParaRPr>
          </a:p>
        </p:txBody>
      </p:sp>
      <p:sp>
        <p:nvSpPr>
          <p:cNvPr id="40" name="MH_Text_1"/>
          <p:cNvSpPr/>
          <p:nvPr>
            <p:custDataLst>
              <p:tags r:id="rId2"/>
            </p:custDataLst>
          </p:nvPr>
        </p:nvSpPr>
        <p:spPr>
          <a:xfrm>
            <a:off x="2547327" y="4368970"/>
            <a:ext cx="8100000" cy="900000"/>
          </a:xfrm>
          <a:prstGeom prst="roundRect">
            <a:avLst>
              <a:gd name="adj" fmla="val 0"/>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lnSpc>
                <a:spcPct val="130000"/>
              </a:lnSpc>
              <a:defRPr/>
            </a:pPr>
            <a:endParaRPr lang="zh-CN" altLang="en-US" sz="1600">
              <a:solidFill>
                <a:schemeClr val="accent1">
                  <a:lumMod val="50000"/>
                </a:schemeClr>
              </a:solidFill>
              <a:cs typeface="+mn-ea"/>
              <a:sym typeface="+mn-lt"/>
            </a:endParaRPr>
          </a:p>
        </p:txBody>
      </p:sp>
      <p:sp>
        <p:nvSpPr>
          <p:cNvPr id="41" name="MH_Text_1"/>
          <p:cNvSpPr/>
          <p:nvPr>
            <p:custDataLst>
              <p:tags r:id="rId3"/>
            </p:custDataLst>
          </p:nvPr>
        </p:nvSpPr>
        <p:spPr>
          <a:xfrm>
            <a:off x="2547327" y="5618148"/>
            <a:ext cx="8100000" cy="648000"/>
          </a:xfrm>
          <a:prstGeom prst="roundRect">
            <a:avLst>
              <a:gd name="adj" fmla="val 0"/>
            </a:avLst>
          </a:prstGeom>
          <a:noFill/>
          <a:ln w="635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lnSpc>
                <a:spcPct val="130000"/>
              </a:lnSpc>
              <a:defRPr/>
            </a:pPr>
            <a:endParaRPr lang="zh-CN" altLang="en-US" sz="1600">
              <a:solidFill>
                <a:schemeClr val="accent1">
                  <a:lumMod val="50000"/>
                </a:schemeClr>
              </a:solidFill>
              <a:cs typeface="+mn-ea"/>
              <a:sym typeface="+mn-lt"/>
            </a:endParaRPr>
          </a:p>
        </p:txBody>
      </p:sp>
      <p:cxnSp>
        <p:nvCxnSpPr>
          <p:cNvPr id="43" name="直接箭头连接符 42"/>
          <p:cNvCxnSpPr>
            <a:stCxn id="28" idx="3"/>
            <a:endCxn id="39" idx="1"/>
          </p:cNvCxnSpPr>
          <p:nvPr/>
        </p:nvCxnSpPr>
        <p:spPr>
          <a:xfrm flipV="1">
            <a:off x="2086827" y="3612826"/>
            <a:ext cx="460500" cy="0"/>
          </a:xfrm>
          <a:prstGeom prst="straightConnector1">
            <a:avLst/>
          </a:prstGeom>
          <a:ln>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flipV="1">
            <a:off x="2086827" y="4806338"/>
            <a:ext cx="460500" cy="0"/>
          </a:xfrm>
          <a:prstGeom prst="straightConnector1">
            <a:avLst/>
          </a:prstGeom>
          <a:ln>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直接箭头连接符 61"/>
          <p:cNvCxnSpPr/>
          <p:nvPr/>
        </p:nvCxnSpPr>
        <p:spPr>
          <a:xfrm flipV="1">
            <a:off x="2086827" y="5939153"/>
            <a:ext cx="460500" cy="0"/>
          </a:xfrm>
          <a:prstGeom prst="straightConnector1">
            <a:avLst/>
          </a:prstGeom>
          <a:ln>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4" name="矩形 63"/>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p14:dur="1400" advClick="0" advTm="3000">
        <p14:rippl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60"/>
                                        </p:tgtEl>
                                        <p:attrNameLst>
                                          <p:attrName>style.visibility</p:attrName>
                                        </p:attrNameLst>
                                      </p:cBhvr>
                                      <p:to>
                                        <p:strVal val="visible"/>
                                      </p:to>
                                    </p:set>
                                    <p:anim calcmode="lin" valueType="num">
                                      <p:cBhvr>
                                        <p:cTn id="15" dur="1000" fill="hold"/>
                                        <p:tgtEl>
                                          <p:spTgt spid="60"/>
                                        </p:tgtEl>
                                        <p:attrNameLst>
                                          <p:attrName>ppt_w</p:attrName>
                                        </p:attrNameLst>
                                      </p:cBhvr>
                                      <p:tavLst>
                                        <p:tav tm="0">
                                          <p:val>
                                            <p:fltVal val="0"/>
                                          </p:val>
                                        </p:tav>
                                        <p:tav tm="100000">
                                          <p:val>
                                            <p:strVal val="#ppt_w"/>
                                          </p:val>
                                        </p:tav>
                                      </p:tavLst>
                                    </p:anim>
                                    <p:anim calcmode="lin" valueType="num">
                                      <p:cBhvr>
                                        <p:cTn id="16" dur="1000" fill="hold"/>
                                        <p:tgtEl>
                                          <p:spTgt spid="60"/>
                                        </p:tgtEl>
                                        <p:attrNameLst>
                                          <p:attrName>ppt_h</p:attrName>
                                        </p:attrNameLst>
                                      </p:cBhvr>
                                      <p:tavLst>
                                        <p:tav tm="0">
                                          <p:val>
                                            <p:fltVal val="0"/>
                                          </p:val>
                                        </p:tav>
                                        <p:tav tm="100000">
                                          <p:val>
                                            <p:strVal val="#ppt_h"/>
                                          </p:val>
                                        </p:tav>
                                      </p:tavLst>
                                    </p:anim>
                                    <p:animEffect transition="in" filter="fade">
                                      <p:cBhvr>
                                        <p:cTn id="17" dur="1000"/>
                                        <p:tgtEl>
                                          <p:spTgt spid="60"/>
                                        </p:tgtEl>
                                      </p:cBhvr>
                                    </p:animEffect>
                                  </p:childTnLst>
                                </p:cTn>
                              </p:par>
                            </p:childTnLst>
                          </p:cTn>
                        </p:par>
                        <p:par>
                          <p:cTn id="18" fill="hold" nodeType="afterGroup">
                            <p:stCondLst>
                              <p:cond delay="1000"/>
                            </p:stCondLst>
                            <p:childTnLst>
                              <p:par>
                                <p:cTn id="19" presetID="22" presetClass="entr" presetSubtype="1" fill="hold"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1000"/>
                                        <p:tgtEl>
                                          <p:spTgt spid="26"/>
                                        </p:tgtEl>
                                      </p:cBhvr>
                                    </p:animEffect>
                                  </p:childTnLst>
                                </p:cTn>
                              </p:par>
                              <p:par>
                                <p:cTn id="22" presetID="49" presetClass="entr" presetSubtype="0" decel="100000" fill="hold" grpId="4" nodeType="with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750" fill="hold"/>
                                        <p:tgtEl>
                                          <p:spTgt spid="28"/>
                                        </p:tgtEl>
                                        <p:attrNameLst>
                                          <p:attrName>ppt_w</p:attrName>
                                        </p:attrNameLst>
                                      </p:cBhvr>
                                      <p:tavLst>
                                        <p:tav tm="0">
                                          <p:val>
                                            <p:fltVal val="0"/>
                                          </p:val>
                                        </p:tav>
                                        <p:tav tm="100000">
                                          <p:val>
                                            <p:strVal val="#ppt_w"/>
                                          </p:val>
                                        </p:tav>
                                      </p:tavLst>
                                    </p:anim>
                                    <p:anim calcmode="lin" valueType="num">
                                      <p:cBhvr>
                                        <p:cTn id="25" dur="750" fill="hold"/>
                                        <p:tgtEl>
                                          <p:spTgt spid="28"/>
                                        </p:tgtEl>
                                        <p:attrNameLst>
                                          <p:attrName>ppt_h</p:attrName>
                                        </p:attrNameLst>
                                      </p:cBhvr>
                                      <p:tavLst>
                                        <p:tav tm="0">
                                          <p:val>
                                            <p:fltVal val="0"/>
                                          </p:val>
                                        </p:tav>
                                        <p:tav tm="100000">
                                          <p:val>
                                            <p:strVal val="#ppt_h"/>
                                          </p:val>
                                        </p:tav>
                                      </p:tavLst>
                                    </p:anim>
                                    <p:anim calcmode="lin" valueType="num">
                                      <p:cBhvr>
                                        <p:cTn id="26" dur="750" fill="hold"/>
                                        <p:tgtEl>
                                          <p:spTgt spid="28"/>
                                        </p:tgtEl>
                                        <p:attrNameLst>
                                          <p:attrName>style.rotation</p:attrName>
                                        </p:attrNameLst>
                                      </p:cBhvr>
                                      <p:tavLst>
                                        <p:tav tm="0">
                                          <p:val>
                                            <p:fltVal val="360"/>
                                          </p:val>
                                        </p:tav>
                                        <p:tav tm="100000">
                                          <p:val>
                                            <p:fltVal val="0"/>
                                          </p:val>
                                        </p:tav>
                                      </p:tavLst>
                                    </p:anim>
                                    <p:animEffect transition="in" filter="fade">
                                      <p:cBhvr>
                                        <p:cTn id="27" dur="750"/>
                                        <p:tgtEl>
                                          <p:spTgt spid="28"/>
                                        </p:tgtEl>
                                      </p:cBhvr>
                                    </p:animEffect>
                                  </p:childTnLst>
                                </p:cTn>
                              </p:par>
                              <p:par>
                                <p:cTn id="28" presetID="49" presetClass="entr" presetSubtype="0" decel="100000" fill="hold" grpId="5"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750" fill="hold"/>
                                        <p:tgtEl>
                                          <p:spTgt spid="29"/>
                                        </p:tgtEl>
                                        <p:attrNameLst>
                                          <p:attrName>ppt_w</p:attrName>
                                        </p:attrNameLst>
                                      </p:cBhvr>
                                      <p:tavLst>
                                        <p:tav tm="0">
                                          <p:val>
                                            <p:fltVal val="0"/>
                                          </p:val>
                                        </p:tav>
                                        <p:tav tm="100000">
                                          <p:val>
                                            <p:strVal val="#ppt_w"/>
                                          </p:val>
                                        </p:tav>
                                      </p:tavLst>
                                    </p:anim>
                                    <p:anim calcmode="lin" valueType="num">
                                      <p:cBhvr>
                                        <p:cTn id="31" dur="750" fill="hold"/>
                                        <p:tgtEl>
                                          <p:spTgt spid="29"/>
                                        </p:tgtEl>
                                        <p:attrNameLst>
                                          <p:attrName>ppt_h</p:attrName>
                                        </p:attrNameLst>
                                      </p:cBhvr>
                                      <p:tavLst>
                                        <p:tav tm="0">
                                          <p:val>
                                            <p:fltVal val="0"/>
                                          </p:val>
                                        </p:tav>
                                        <p:tav tm="100000">
                                          <p:val>
                                            <p:strVal val="#ppt_h"/>
                                          </p:val>
                                        </p:tav>
                                      </p:tavLst>
                                    </p:anim>
                                    <p:anim calcmode="lin" valueType="num">
                                      <p:cBhvr>
                                        <p:cTn id="32" dur="750" fill="hold"/>
                                        <p:tgtEl>
                                          <p:spTgt spid="29"/>
                                        </p:tgtEl>
                                        <p:attrNameLst>
                                          <p:attrName>style.rotation</p:attrName>
                                        </p:attrNameLst>
                                      </p:cBhvr>
                                      <p:tavLst>
                                        <p:tav tm="0">
                                          <p:val>
                                            <p:fltVal val="360"/>
                                          </p:val>
                                        </p:tav>
                                        <p:tav tm="100000">
                                          <p:val>
                                            <p:fltVal val="0"/>
                                          </p:val>
                                        </p:tav>
                                      </p:tavLst>
                                    </p:anim>
                                    <p:animEffect transition="in" filter="fade">
                                      <p:cBhvr>
                                        <p:cTn id="33" dur="750"/>
                                        <p:tgtEl>
                                          <p:spTgt spid="29"/>
                                        </p:tgtEl>
                                      </p:cBhvr>
                                    </p:animEffect>
                                  </p:childTnLst>
                                </p:cTn>
                              </p:par>
                              <p:par>
                                <p:cTn id="34" presetID="49" presetClass="entr" presetSubtype="0" decel="100000" fill="hold" grpId="6" nodeType="withEffect">
                                  <p:stCondLst>
                                    <p:cond delay="0"/>
                                  </p:stCondLst>
                                  <p:childTnLst>
                                    <p:set>
                                      <p:cBhvr>
                                        <p:cTn id="35" dur="1" fill="hold">
                                          <p:stCondLst>
                                            <p:cond delay="0"/>
                                          </p:stCondLst>
                                        </p:cTn>
                                        <p:tgtEl>
                                          <p:spTgt spid="30"/>
                                        </p:tgtEl>
                                        <p:attrNameLst>
                                          <p:attrName>style.visibility</p:attrName>
                                        </p:attrNameLst>
                                      </p:cBhvr>
                                      <p:to>
                                        <p:strVal val="visible"/>
                                      </p:to>
                                    </p:set>
                                    <p:anim calcmode="lin" valueType="num">
                                      <p:cBhvr>
                                        <p:cTn id="36" dur="750" fill="hold"/>
                                        <p:tgtEl>
                                          <p:spTgt spid="30"/>
                                        </p:tgtEl>
                                        <p:attrNameLst>
                                          <p:attrName>ppt_w</p:attrName>
                                        </p:attrNameLst>
                                      </p:cBhvr>
                                      <p:tavLst>
                                        <p:tav tm="0">
                                          <p:val>
                                            <p:fltVal val="0"/>
                                          </p:val>
                                        </p:tav>
                                        <p:tav tm="100000">
                                          <p:val>
                                            <p:strVal val="#ppt_w"/>
                                          </p:val>
                                        </p:tav>
                                      </p:tavLst>
                                    </p:anim>
                                    <p:anim calcmode="lin" valueType="num">
                                      <p:cBhvr>
                                        <p:cTn id="37" dur="750" fill="hold"/>
                                        <p:tgtEl>
                                          <p:spTgt spid="30"/>
                                        </p:tgtEl>
                                        <p:attrNameLst>
                                          <p:attrName>ppt_h</p:attrName>
                                        </p:attrNameLst>
                                      </p:cBhvr>
                                      <p:tavLst>
                                        <p:tav tm="0">
                                          <p:val>
                                            <p:fltVal val="0"/>
                                          </p:val>
                                        </p:tav>
                                        <p:tav tm="100000">
                                          <p:val>
                                            <p:strVal val="#ppt_h"/>
                                          </p:val>
                                        </p:tav>
                                      </p:tavLst>
                                    </p:anim>
                                    <p:anim calcmode="lin" valueType="num">
                                      <p:cBhvr>
                                        <p:cTn id="38" dur="750" fill="hold"/>
                                        <p:tgtEl>
                                          <p:spTgt spid="30"/>
                                        </p:tgtEl>
                                        <p:attrNameLst>
                                          <p:attrName>style.rotation</p:attrName>
                                        </p:attrNameLst>
                                      </p:cBhvr>
                                      <p:tavLst>
                                        <p:tav tm="0">
                                          <p:val>
                                            <p:fltVal val="360"/>
                                          </p:val>
                                        </p:tav>
                                        <p:tav tm="100000">
                                          <p:val>
                                            <p:fltVal val="0"/>
                                          </p:val>
                                        </p:tav>
                                      </p:tavLst>
                                    </p:anim>
                                    <p:animEffect transition="in" filter="fade">
                                      <p:cBhvr>
                                        <p:cTn id="39" dur="750"/>
                                        <p:tgtEl>
                                          <p:spTgt spid="30"/>
                                        </p:tgtEl>
                                      </p:cBhvr>
                                    </p:animEffect>
                                  </p:childTnLst>
                                </p:cTn>
                              </p:par>
                              <p:par>
                                <p:cTn id="40" presetID="22" presetClass="entr" presetSubtype="8"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Effect transition="in" filter="wipe(left)">
                                      <p:cBhvr>
                                        <p:cTn id="42" dur="500"/>
                                        <p:tgtEl>
                                          <p:spTgt spid="43"/>
                                        </p:tgtEl>
                                      </p:cBhvr>
                                    </p:animEffect>
                                  </p:childTnLst>
                                </p:cTn>
                              </p:par>
                              <p:par>
                                <p:cTn id="43" presetID="22" presetClass="entr" presetSubtype="8" fill="hold" nodeType="with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500"/>
                                        <p:tgtEl>
                                          <p:spTgt spid="61"/>
                                        </p:tgtEl>
                                      </p:cBhvr>
                                    </p:animEffect>
                                  </p:childTnLst>
                                </p:cTn>
                              </p:par>
                              <p:par>
                                <p:cTn id="46" presetID="22" presetClass="entr" presetSubtype="8" fill="hold" nodeType="withEffect">
                                  <p:stCondLst>
                                    <p:cond delay="0"/>
                                  </p:stCondLst>
                                  <p:childTnLst>
                                    <p:set>
                                      <p:cBhvr>
                                        <p:cTn id="47" dur="1" fill="hold">
                                          <p:stCondLst>
                                            <p:cond delay="0"/>
                                          </p:stCondLst>
                                        </p:cTn>
                                        <p:tgtEl>
                                          <p:spTgt spid="62"/>
                                        </p:tgtEl>
                                        <p:attrNameLst>
                                          <p:attrName>style.visibility</p:attrName>
                                        </p:attrNameLst>
                                      </p:cBhvr>
                                      <p:to>
                                        <p:strVal val="visible"/>
                                      </p:to>
                                    </p:set>
                                    <p:animEffect transition="in" filter="wipe(left)">
                                      <p:cBhvr>
                                        <p:cTn id="48" dur="500"/>
                                        <p:tgtEl>
                                          <p:spTgt spid="62"/>
                                        </p:tgtEl>
                                      </p:cBhvr>
                                    </p:animEffect>
                                  </p:childTnLst>
                                </p:cTn>
                              </p:par>
                              <p:par>
                                <p:cTn id="49" presetID="10" presetClass="entr" presetSubtype="0" fill="hold" grpId="9"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par>
                                <p:cTn id="52" presetID="10" presetClass="entr" presetSubtype="0" fill="hold" grpId="10" nodeType="withEffect">
                                  <p:stCondLst>
                                    <p:cond delay="0"/>
                                  </p:stCondLst>
                                  <p:childTnLst>
                                    <p:set>
                                      <p:cBhvr>
                                        <p:cTn id="53" dur="1" fill="hold">
                                          <p:stCondLst>
                                            <p:cond delay="0"/>
                                          </p:stCondLst>
                                        </p:cTn>
                                        <p:tgtEl>
                                          <p:spTgt spid="40"/>
                                        </p:tgtEl>
                                        <p:attrNameLst>
                                          <p:attrName>style.visibility</p:attrName>
                                        </p:attrNameLst>
                                      </p:cBhvr>
                                      <p:to>
                                        <p:strVal val="visible"/>
                                      </p:to>
                                    </p:set>
                                    <p:animEffect transition="in" filter="fade">
                                      <p:cBhvr>
                                        <p:cTn id="54" dur="500"/>
                                        <p:tgtEl>
                                          <p:spTgt spid="40"/>
                                        </p:tgtEl>
                                      </p:cBhvr>
                                    </p:animEffect>
                                  </p:childTnLst>
                                </p:cTn>
                              </p:par>
                              <p:par>
                                <p:cTn id="55" presetID="10" presetClass="entr" presetSubtype="0" fill="hold" grpId="11" nodeType="with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childTnLst>
                          </p:cTn>
                        </p:par>
                        <p:par>
                          <p:cTn id="58" fill="hold" nodeType="afterGroup">
                            <p:stCondLst>
                              <p:cond delay="2000"/>
                            </p:stCondLst>
                            <p:childTnLst>
                              <p:par>
                                <p:cTn id="59" presetID="22" presetClass="entr" presetSubtype="1" fill="hold" grpId="3" nodeType="afterEffect">
                                  <p:stCondLst>
                                    <p:cond delay="1000"/>
                                  </p:stCondLst>
                                  <p:childTnLst>
                                    <p:set>
                                      <p:cBhvr>
                                        <p:cTn id="60" dur="1" fill="hold">
                                          <p:stCondLst>
                                            <p:cond delay="0"/>
                                          </p:stCondLst>
                                        </p:cTn>
                                        <p:tgtEl>
                                          <p:spTgt spid="25"/>
                                        </p:tgtEl>
                                        <p:attrNameLst>
                                          <p:attrName>style.visibility</p:attrName>
                                        </p:attrNameLst>
                                      </p:cBhvr>
                                      <p:to>
                                        <p:strVal val="visible"/>
                                      </p:to>
                                    </p:set>
                                    <p:animEffect transition="in" filter="wipe(up)">
                                      <p:cBhvr>
                                        <p:cTn id="61" dur="750"/>
                                        <p:tgtEl>
                                          <p:spTgt spid="25"/>
                                        </p:tgtEl>
                                      </p:cBhvr>
                                    </p:animEffect>
                                  </p:childTnLst>
                                </p:cTn>
                              </p:par>
                              <p:par>
                                <p:cTn id="62" presetID="22" presetClass="entr" presetSubtype="1" fill="hold" grpId="7" nodeType="withEffect">
                                  <p:stCondLst>
                                    <p:cond delay="1000"/>
                                  </p:stCondLst>
                                  <p:childTnLst>
                                    <p:set>
                                      <p:cBhvr>
                                        <p:cTn id="63" dur="1" fill="hold">
                                          <p:stCondLst>
                                            <p:cond delay="0"/>
                                          </p:stCondLst>
                                        </p:cTn>
                                        <p:tgtEl>
                                          <p:spTgt spid="33"/>
                                        </p:tgtEl>
                                        <p:attrNameLst>
                                          <p:attrName>style.visibility</p:attrName>
                                        </p:attrNameLst>
                                      </p:cBhvr>
                                      <p:to>
                                        <p:strVal val="visible"/>
                                      </p:to>
                                    </p:set>
                                    <p:animEffect transition="in" filter="wipe(up)">
                                      <p:cBhvr>
                                        <p:cTn id="64" dur="750"/>
                                        <p:tgtEl>
                                          <p:spTgt spid="33"/>
                                        </p:tgtEl>
                                      </p:cBhvr>
                                    </p:animEffect>
                                  </p:childTnLst>
                                </p:cTn>
                              </p:par>
                              <p:par>
                                <p:cTn id="65" presetID="22" presetClass="entr" presetSubtype="1" fill="hold" grpId="8" nodeType="withEffect">
                                  <p:stCondLst>
                                    <p:cond delay="1000"/>
                                  </p:stCondLst>
                                  <p:childTnLst>
                                    <p:set>
                                      <p:cBhvr>
                                        <p:cTn id="66" dur="1" fill="hold">
                                          <p:stCondLst>
                                            <p:cond delay="0"/>
                                          </p:stCondLst>
                                        </p:cTn>
                                        <p:tgtEl>
                                          <p:spTgt spid="35"/>
                                        </p:tgtEl>
                                        <p:attrNameLst>
                                          <p:attrName>style.visibility</p:attrName>
                                        </p:attrNameLst>
                                      </p:cBhvr>
                                      <p:to>
                                        <p:strVal val="visible"/>
                                      </p:to>
                                    </p:set>
                                    <p:animEffect transition="in" filter="wipe(up)">
                                      <p:cBhvr>
                                        <p:cTn id="67" dur="750"/>
                                        <p:tgtEl>
                                          <p:spTgt spid="35"/>
                                        </p:tgtEl>
                                      </p:cBhvr>
                                    </p:animEffect>
                                  </p:childTnLst>
                                </p:cTn>
                              </p:par>
                            </p:childTnLst>
                          </p:cTn>
                        </p:par>
                        <p:par>
                          <p:cTn id="68" fill="hold" nodeType="afterGroup">
                            <p:stCondLst>
                              <p:cond delay="3750"/>
                            </p:stCondLst>
                            <p:childTnLst>
                              <p:par>
                                <p:cTn id="69" presetID="10" presetClass="entr" presetSubtype="0" fill="hold" grpId="12" nodeType="afterEffect">
                                  <p:stCondLst>
                                    <p:cond delay="2000"/>
                                  </p:stCondLst>
                                  <p:childTnLst>
                                    <p:set>
                                      <p:cBhvr>
                                        <p:cTn id="70" dur="1" fill="hold">
                                          <p:stCondLst>
                                            <p:cond delay="0"/>
                                          </p:stCondLst>
                                        </p:cTn>
                                        <p:tgtEl>
                                          <p:spTgt spid="64"/>
                                        </p:tgtEl>
                                        <p:attrNameLst>
                                          <p:attrName>style.visibility</p:attrName>
                                        </p:attrNameLst>
                                      </p:cBhvr>
                                      <p:to>
                                        <p:strVal val="visible"/>
                                      </p:to>
                                    </p:set>
                                    <p:animEffect transition="in" filter="fade">
                                      <p:cBhvr>
                                        <p:cTn id="71" dur="2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0" grpId="2"/>
      <p:bldP spid="25" grpId="3"/>
      <p:bldP spid="28" grpId="4" animBg="1"/>
      <p:bldP spid="29" grpId="5" animBg="1"/>
      <p:bldP spid="30" grpId="6" animBg="1"/>
      <p:bldP spid="33" grpId="7"/>
      <p:bldP spid="35" grpId="8"/>
      <p:bldP spid="39" grpId="9" animBg="1"/>
      <p:bldP spid="40" grpId="10" animBg="1"/>
      <p:bldP spid="41" grpId="11" animBg="1"/>
      <p:bldP spid="64" grpId="12"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817562"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相关法律责任</a:t>
            </a:r>
          </a:p>
        </p:txBody>
      </p:sp>
      <p:sp>
        <p:nvSpPr>
          <p:cNvPr id="60" name="文本框 11"/>
          <p:cNvSpPr txBox="1"/>
          <p:nvPr/>
        </p:nvSpPr>
        <p:spPr>
          <a:xfrm>
            <a:off x="2062758" y="2017484"/>
            <a:ext cx="7421872"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相关义务和权利</a:t>
            </a:r>
          </a:p>
        </p:txBody>
      </p:sp>
      <p:grpSp>
        <p:nvGrpSpPr>
          <p:cNvPr id="18" name="组合 17"/>
          <p:cNvGrpSpPr/>
          <p:nvPr/>
        </p:nvGrpSpPr>
        <p:grpSpPr>
          <a:xfrm>
            <a:off x="1342678" y="3285778"/>
            <a:ext cx="9318172" cy="2376264"/>
            <a:chOff x="1436914" y="3316566"/>
            <a:chExt cx="9318172" cy="2160240"/>
          </a:xfrm>
          <a:solidFill>
            <a:srgbClr val="C00000"/>
          </a:solidFill>
        </p:grpSpPr>
        <p:sp>
          <p:nvSpPr>
            <p:cNvPr id="19" name="矩形: 圆角 4"/>
            <p:cNvSpPr/>
            <p:nvPr/>
          </p:nvSpPr>
          <p:spPr>
            <a:xfrm>
              <a:off x="1436914" y="3316566"/>
              <a:ext cx="9318172" cy="2160240"/>
            </a:xfrm>
            <a:prstGeom prst="roundRect">
              <a:avLst/>
            </a:prstGeom>
            <a:grpFill/>
            <a:ln w="190500">
              <a:solidFill>
                <a:srgbClr val="FF0000">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矩形 19"/>
            <p:cNvSpPr/>
            <p:nvPr/>
          </p:nvSpPr>
          <p:spPr>
            <a:xfrm>
              <a:off x="1788659" y="3460582"/>
              <a:ext cx="8614682" cy="1762720"/>
            </a:xfrm>
            <a:prstGeom prst="rect">
              <a:avLst/>
            </a:prstGeom>
            <a:noFill/>
          </p:spPr>
          <p:txBody>
            <a:bodyPr wrap="square" rtlCol="0">
              <a:spAutoFit/>
            </a:bodyPr>
            <a:lstStyle/>
            <a:p>
              <a:pPr algn="ctr">
                <a:lnSpc>
                  <a:spcPct val="150000"/>
                </a:lnSpc>
              </a:pPr>
              <a:r>
                <a:rPr lang="zh-CN" altLang="en-US" sz="2000" dirty="0">
                  <a:solidFill>
                    <a:schemeClr val="bg1"/>
                  </a:solidFill>
                  <a:cs typeface="+mn-ea"/>
                  <a:sym typeface="+mn-lt"/>
                </a:rPr>
                <a:t>以侮辱、诽谤或者其他方式侵害英雄烈士的姓名、肖像、名誉、荣誉，损害社会公共利益的，依法承担民事责任；构成违反治安管理行为的，由公安机关依法给予治安管理处罚；构成犯罪的，依法追究刑事责任。其它的违法行为根据相关违法情节给予处罚。</a:t>
              </a:r>
            </a:p>
          </p:txBody>
        </p:sp>
      </p:grpSp>
      <p:sp>
        <p:nvSpPr>
          <p:cNvPr id="21" name="矩形 20"/>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p14:dur="1200" advClick="0" advTm="3000">
        <p:dissolv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dissolv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2" nodeType="withEffect">
                                  <p:stCondLst>
                                    <p:cond delay="0"/>
                                  </p:stCondLst>
                                  <p:iterate type="lt">
                                    <p:tmPct val="1905"/>
                                  </p:iterate>
                                  <p:childTnLst>
                                    <p:set>
                                      <p:cBhvr>
                                        <p:cTn id="14" dur="1" fill="hold">
                                          <p:stCondLst>
                                            <p:cond delay="0"/>
                                          </p:stCondLst>
                                        </p:cTn>
                                        <p:tgtEl>
                                          <p:spTgt spid="60"/>
                                        </p:tgtEl>
                                        <p:attrNameLst>
                                          <p:attrName>style.visibility</p:attrName>
                                        </p:attrNameLst>
                                      </p:cBhvr>
                                      <p:to>
                                        <p:strVal val="visible"/>
                                      </p:to>
                                    </p:set>
                                    <p:anim calcmode="lin" valueType="num">
                                      <p:cBhvr>
                                        <p:cTn id="15" dur="1000" fill="hold"/>
                                        <p:tgtEl>
                                          <p:spTgt spid="60"/>
                                        </p:tgtEl>
                                        <p:attrNameLst>
                                          <p:attrName>ppt_w</p:attrName>
                                        </p:attrNameLst>
                                      </p:cBhvr>
                                      <p:tavLst>
                                        <p:tav tm="0">
                                          <p:val>
                                            <p:fltVal val="0"/>
                                          </p:val>
                                        </p:tav>
                                        <p:tav tm="100000">
                                          <p:val>
                                            <p:strVal val="#ppt_w"/>
                                          </p:val>
                                        </p:tav>
                                      </p:tavLst>
                                    </p:anim>
                                    <p:anim calcmode="lin" valueType="num">
                                      <p:cBhvr>
                                        <p:cTn id="16" dur="1000" fill="hold"/>
                                        <p:tgtEl>
                                          <p:spTgt spid="60"/>
                                        </p:tgtEl>
                                        <p:attrNameLst>
                                          <p:attrName>ppt_h</p:attrName>
                                        </p:attrNameLst>
                                      </p:cBhvr>
                                      <p:tavLst>
                                        <p:tav tm="0">
                                          <p:val>
                                            <p:fltVal val="0"/>
                                          </p:val>
                                        </p:tav>
                                        <p:tav tm="100000">
                                          <p:val>
                                            <p:strVal val="#ppt_h"/>
                                          </p:val>
                                        </p:tav>
                                      </p:tavLst>
                                    </p:anim>
                                    <p:animEffect transition="in" filter="fade">
                                      <p:cBhvr>
                                        <p:cTn id="17" dur="1000"/>
                                        <p:tgtEl>
                                          <p:spTgt spid="60"/>
                                        </p:tgtEl>
                                      </p:cBhvr>
                                    </p:animEffect>
                                  </p:childTnLst>
                                </p:cTn>
                              </p:par>
                            </p:childTnLst>
                          </p:cTn>
                        </p:par>
                        <p:par>
                          <p:cTn id="18" fill="hold" nodeType="afterGroup">
                            <p:stCondLst>
                              <p:cond delay="1000"/>
                            </p:stCondLst>
                            <p:childTnLst>
                              <p:par>
                                <p:cTn id="19" presetID="53" presetClass="entr" presetSubtype="0" fill="hold" nodeType="after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p:cTn id="21" dur="1000" fill="hold"/>
                                        <p:tgtEl>
                                          <p:spTgt spid="18"/>
                                        </p:tgtEl>
                                        <p:attrNameLst>
                                          <p:attrName>ppt_w</p:attrName>
                                        </p:attrNameLst>
                                      </p:cBhvr>
                                      <p:tavLst>
                                        <p:tav tm="0">
                                          <p:val>
                                            <p:fltVal val="0"/>
                                          </p:val>
                                        </p:tav>
                                        <p:tav tm="100000">
                                          <p:val>
                                            <p:strVal val="#ppt_w"/>
                                          </p:val>
                                        </p:tav>
                                      </p:tavLst>
                                    </p:anim>
                                    <p:anim calcmode="lin" valueType="num">
                                      <p:cBhvr>
                                        <p:cTn id="22" dur="1000" fill="hold"/>
                                        <p:tgtEl>
                                          <p:spTgt spid="18"/>
                                        </p:tgtEl>
                                        <p:attrNameLst>
                                          <p:attrName>ppt_h</p:attrName>
                                        </p:attrNameLst>
                                      </p:cBhvr>
                                      <p:tavLst>
                                        <p:tav tm="0">
                                          <p:val>
                                            <p:fltVal val="0"/>
                                          </p:val>
                                        </p:tav>
                                        <p:tav tm="100000">
                                          <p:val>
                                            <p:strVal val="#ppt_h"/>
                                          </p:val>
                                        </p:tav>
                                      </p:tavLst>
                                    </p:anim>
                                    <p:animEffect transition="in" filter="fade">
                                      <p:cBhvr>
                                        <p:cTn id="23" dur="1000"/>
                                        <p:tgtEl>
                                          <p:spTgt spid="18"/>
                                        </p:tgtEl>
                                      </p:cBhvr>
                                    </p:animEffect>
                                  </p:childTnLst>
                                </p:cTn>
                              </p:par>
                            </p:childTnLst>
                          </p:cTn>
                        </p:par>
                        <p:par>
                          <p:cTn id="24" fill="hold" nodeType="afterGroup">
                            <p:stCondLst>
                              <p:cond delay="2000"/>
                            </p:stCondLst>
                            <p:childTnLst>
                              <p:par>
                                <p:cTn id="25" presetID="10" presetClass="entr" presetSubtype="0" fill="hold" grpId="3" nodeType="afterEffect">
                                  <p:stCondLst>
                                    <p:cond delay="100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60" grpId="2"/>
      <p:bldP spid="21" grpId="3"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圆角 3"/>
          <p:cNvSpPr/>
          <p:nvPr/>
        </p:nvSpPr>
        <p:spPr>
          <a:xfrm>
            <a:off x="865743" y="621482"/>
            <a:ext cx="10458926" cy="652239"/>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zh-CN" altLang="en-US" sz="3200" b="1">
                <a:solidFill>
                  <a:srgbClr val="FFFAF0"/>
                </a:solidFill>
                <a:cs typeface="+mn-ea"/>
                <a:sym typeface="+mn-lt"/>
              </a:rPr>
              <a:t>前    言</a:t>
            </a:r>
          </a:p>
        </p:txBody>
      </p:sp>
      <p:sp>
        <p:nvSpPr>
          <p:cNvPr id="19" name="矩形 18"/>
          <p:cNvSpPr/>
          <p:nvPr/>
        </p:nvSpPr>
        <p:spPr>
          <a:xfrm>
            <a:off x="845999" y="2133650"/>
            <a:ext cx="5688632" cy="3747180"/>
          </a:xfrm>
          <a:prstGeom prst="rect">
            <a:avLst/>
          </a:prstGeom>
        </p:spPr>
        <p:txBody>
          <a:bodyPr wrap="square">
            <a:spAutoFit/>
          </a:bodyPr>
          <a:lstStyle/>
          <a:p>
            <a:pPr>
              <a:lnSpc>
                <a:spcPct val="150000"/>
              </a:lnSpc>
            </a:pPr>
            <a:r>
              <a:rPr lang="zh-CN" altLang="en-US" sz="2000">
                <a:solidFill>
                  <a:srgbClr val="7C4939"/>
                </a:solidFill>
                <a:cs typeface="+mn-ea"/>
                <a:sym typeface="+mn-lt"/>
              </a:rPr>
              <a:t>    “实现我们的目标</a:t>
            </a:r>
            <a:r>
              <a:rPr lang="en-US" altLang="zh-CN" sz="2000">
                <a:solidFill>
                  <a:srgbClr val="7C4939"/>
                </a:solidFill>
                <a:cs typeface="+mn-ea"/>
                <a:sym typeface="+mn-lt"/>
              </a:rPr>
              <a:t>,</a:t>
            </a:r>
            <a:r>
              <a:rPr lang="zh-CN" altLang="en-US" sz="2000">
                <a:solidFill>
                  <a:srgbClr val="7C4939"/>
                </a:solidFill>
                <a:cs typeface="+mn-ea"/>
                <a:sym typeface="+mn-lt"/>
              </a:rPr>
              <a:t>需要英雄</a:t>
            </a:r>
            <a:r>
              <a:rPr lang="en-US" altLang="zh-CN" sz="2000">
                <a:solidFill>
                  <a:srgbClr val="7C4939"/>
                </a:solidFill>
                <a:cs typeface="+mn-ea"/>
                <a:sym typeface="+mn-lt"/>
              </a:rPr>
              <a:t>,</a:t>
            </a:r>
            <a:r>
              <a:rPr lang="zh-CN" altLang="en-US" sz="2000">
                <a:solidFill>
                  <a:srgbClr val="7C4939"/>
                </a:solidFill>
                <a:cs typeface="+mn-ea"/>
                <a:sym typeface="+mn-lt"/>
              </a:rPr>
              <a:t>需要英雄精神。我们要铭记一切为中华民族和中国人民作出贡献的英雄们</a:t>
            </a:r>
            <a:r>
              <a:rPr lang="en-US" altLang="zh-CN" sz="2000">
                <a:solidFill>
                  <a:srgbClr val="7C4939"/>
                </a:solidFill>
                <a:cs typeface="+mn-ea"/>
                <a:sym typeface="+mn-lt"/>
              </a:rPr>
              <a:t>,</a:t>
            </a:r>
            <a:r>
              <a:rPr lang="zh-CN" altLang="en-US" sz="2000">
                <a:solidFill>
                  <a:srgbClr val="7C4939"/>
                </a:solidFill>
                <a:cs typeface="+mn-ea"/>
                <a:sym typeface="+mn-lt"/>
              </a:rPr>
              <a:t>崇尚英雄</a:t>
            </a:r>
            <a:r>
              <a:rPr lang="en-US" altLang="zh-CN" sz="2000">
                <a:solidFill>
                  <a:srgbClr val="7C4939"/>
                </a:solidFill>
                <a:cs typeface="+mn-ea"/>
                <a:sym typeface="+mn-lt"/>
              </a:rPr>
              <a:t>,</a:t>
            </a:r>
            <a:r>
              <a:rPr lang="zh-CN" altLang="en-US" sz="2000">
                <a:solidFill>
                  <a:srgbClr val="7C4939"/>
                </a:solidFill>
                <a:cs typeface="+mn-ea"/>
                <a:sym typeface="+mn-lt"/>
              </a:rPr>
              <a:t>捍卫英雄</a:t>
            </a:r>
            <a:r>
              <a:rPr lang="en-US" altLang="zh-CN" sz="2000">
                <a:solidFill>
                  <a:srgbClr val="7C4939"/>
                </a:solidFill>
                <a:cs typeface="+mn-ea"/>
                <a:sym typeface="+mn-lt"/>
              </a:rPr>
              <a:t>,</a:t>
            </a:r>
            <a:r>
              <a:rPr lang="zh-CN" altLang="en-US" sz="2000">
                <a:solidFill>
                  <a:srgbClr val="7C4939"/>
                </a:solidFill>
                <a:cs typeface="+mn-ea"/>
                <a:sym typeface="+mn-lt"/>
              </a:rPr>
              <a:t>学习英雄</a:t>
            </a:r>
            <a:r>
              <a:rPr lang="en-US" altLang="zh-CN" sz="2000">
                <a:solidFill>
                  <a:srgbClr val="7C4939"/>
                </a:solidFill>
                <a:cs typeface="+mn-ea"/>
                <a:sym typeface="+mn-lt"/>
              </a:rPr>
              <a:t>,</a:t>
            </a:r>
            <a:r>
              <a:rPr lang="zh-CN" altLang="en-US" sz="2000">
                <a:solidFill>
                  <a:srgbClr val="7C4939"/>
                </a:solidFill>
                <a:cs typeface="+mn-ea"/>
                <a:sym typeface="+mn-lt"/>
              </a:rPr>
              <a:t>关爱英雄。”</a:t>
            </a:r>
          </a:p>
          <a:p>
            <a:pPr>
              <a:lnSpc>
                <a:spcPct val="150000"/>
              </a:lnSpc>
            </a:pPr>
            <a:r>
              <a:rPr lang="zh-CN" altLang="en-US" sz="2000">
                <a:solidFill>
                  <a:srgbClr val="7C4939"/>
                </a:solidFill>
                <a:cs typeface="+mn-ea"/>
                <a:sym typeface="+mn-lt"/>
              </a:rPr>
              <a:t>     “制定英雄烈士保护法是建设具有强大凝聚力和引领力的社会主义意识形态</a:t>
            </a:r>
            <a:r>
              <a:rPr lang="en-US" altLang="zh-CN" sz="2000">
                <a:solidFill>
                  <a:srgbClr val="7C4939"/>
                </a:solidFill>
                <a:cs typeface="+mn-ea"/>
                <a:sym typeface="+mn-lt"/>
              </a:rPr>
              <a:t>,</a:t>
            </a:r>
            <a:r>
              <a:rPr lang="zh-CN" altLang="en-US" sz="2000">
                <a:solidFill>
                  <a:srgbClr val="7C4939"/>
                </a:solidFill>
                <a:cs typeface="+mn-ea"/>
                <a:sym typeface="+mn-lt"/>
              </a:rPr>
              <a:t>巩固中国共产党执政地位和中国特色社会主义制度的内在要求</a:t>
            </a:r>
            <a:r>
              <a:rPr lang="en-US" altLang="zh-CN" sz="2000">
                <a:solidFill>
                  <a:srgbClr val="7C4939"/>
                </a:solidFill>
                <a:cs typeface="+mn-ea"/>
                <a:sym typeface="+mn-lt"/>
              </a:rPr>
              <a:t>,</a:t>
            </a:r>
            <a:r>
              <a:rPr lang="zh-CN" altLang="en-US" sz="2000">
                <a:solidFill>
                  <a:srgbClr val="7C4939"/>
                </a:solidFill>
                <a:cs typeface="+mn-ea"/>
                <a:sym typeface="+mn-lt"/>
              </a:rPr>
              <a:t>是弘扬社会主义核心价值观和爱国主义精神</a:t>
            </a:r>
            <a:r>
              <a:rPr lang="en-US" altLang="zh-CN" sz="2000">
                <a:solidFill>
                  <a:srgbClr val="7C4939"/>
                </a:solidFill>
                <a:cs typeface="+mn-ea"/>
                <a:sym typeface="+mn-lt"/>
              </a:rPr>
              <a:t>,</a:t>
            </a:r>
            <a:r>
              <a:rPr lang="zh-CN" altLang="en-US" sz="2000">
                <a:solidFill>
                  <a:srgbClr val="7C4939"/>
                </a:solidFill>
                <a:cs typeface="+mn-ea"/>
                <a:sym typeface="+mn-lt"/>
              </a:rPr>
              <a:t>崇尚捍卫英雄烈士</a:t>
            </a:r>
            <a:r>
              <a:rPr lang="en-US" altLang="zh-CN" sz="2000">
                <a:solidFill>
                  <a:srgbClr val="7C4939"/>
                </a:solidFill>
                <a:cs typeface="+mn-ea"/>
                <a:sym typeface="+mn-lt"/>
              </a:rPr>
              <a:t>,</a:t>
            </a:r>
            <a:r>
              <a:rPr lang="zh-CN" altLang="en-US" sz="2000">
                <a:solidFill>
                  <a:srgbClr val="7C4939"/>
                </a:solidFill>
                <a:cs typeface="+mn-ea"/>
                <a:sym typeface="+mn-lt"/>
              </a:rPr>
              <a:t>维护社会公共利益的必要措施。”</a:t>
            </a:r>
          </a:p>
        </p:txBody>
      </p:sp>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6815286" y="1989634"/>
            <a:ext cx="4758109" cy="3710568"/>
          </a:xfrm>
          <a:prstGeom prst="rect">
            <a:avLst/>
          </a:prstGeom>
        </p:spPr>
      </p:pic>
      <p:sp>
        <p:nvSpPr>
          <p:cNvPr id="2" name="文本框 1"/>
          <p:cNvSpPr txBox="1"/>
          <p:nvPr/>
        </p:nvSpPr>
        <p:spPr>
          <a:xfrm>
            <a:off x="845999" y="1701602"/>
            <a:ext cx="1360775" cy="215444"/>
          </a:xfrm>
          <a:prstGeom prst="rect">
            <a:avLst/>
          </a:prstGeom>
          <a:noFill/>
        </p:spPr>
        <p:txBody>
          <a:bodyPr wrap="square" rtlCol="0">
            <a:spAutoFit/>
          </a:bodyPr>
          <a:lstStyle/>
          <a:p>
            <a:r>
              <a:rPr lang="en-US" altLang="zh-CN" sz="800" dirty="0">
                <a:solidFill>
                  <a:srgbClr val="FCFCFC"/>
                </a:solidFill>
              </a:rPr>
              <a:t>https://www.ypppt.com/</a:t>
            </a:r>
            <a:endParaRPr lang="zh-CN" altLang="en-US" sz="800" dirty="0">
              <a:solidFill>
                <a:srgbClr val="FCFCFC"/>
              </a:solidFill>
            </a:endParaRPr>
          </a:p>
        </p:txBody>
      </p:sp>
    </p:spTree>
  </p:cSld>
  <p:clrMapOvr>
    <a:masterClrMapping/>
  </p:clrMapOvr>
  <mc:AlternateContent xmlns:mc="http://schemas.openxmlformats.org/markup-compatibility/2006" xmlns:p14="http://schemas.microsoft.com/office/powerpoint/2010/main">
    <mc:Choice Requires="p14">
      <p:transition spd="slow" advClick="0" advTm="3000">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1250" fill="hold"/>
                                        <p:tgtEl>
                                          <p:spTgt spid="17"/>
                                        </p:tgtEl>
                                        <p:attrNameLst>
                                          <p:attrName>ppt_x</p:attrName>
                                        </p:attrNameLst>
                                      </p:cBhvr>
                                      <p:tavLst>
                                        <p:tav tm="0">
                                          <p:val>
                                            <p:strVal val="#ppt_x"/>
                                          </p:val>
                                        </p:tav>
                                        <p:tav tm="100000">
                                          <p:val>
                                            <p:strVal val="#ppt_x"/>
                                          </p:val>
                                        </p:tav>
                                      </p:tavLst>
                                    </p:anim>
                                    <p:anim calcmode="lin" valueType="num">
                                      <p:cBhvr additive="base">
                                        <p:cTn id="8" dur="1250" fill="hold"/>
                                        <p:tgtEl>
                                          <p:spTgt spid="17"/>
                                        </p:tgtEl>
                                        <p:attrNameLst>
                                          <p:attrName>ppt_y</p:attrName>
                                        </p:attrNameLst>
                                      </p:cBhvr>
                                      <p:tavLst>
                                        <p:tav tm="0">
                                          <p:val>
                                            <p:strVal val="0-#ppt_h/2"/>
                                          </p:val>
                                        </p:tav>
                                        <p:tav tm="100000">
                                          <p:val>
                                            <p:strVal val="#ppt_y"/>
                                          </p:val>
                                        </p:tav>
                                      </p:tavLst>
                                    </p:anim>
                                  </p:childTnLst>
                                </p:cTn>
                              </p:par>
                              <p:par>
                                <p:cTn id="9" presetID="22" presetClass="entr" presetSubtype="1" fill="hold" grpId="1" nodeType="with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animEffect transition="in" filter="wipe(up)">
                                      <p:cBhvr>
                                        <p:cTn id="11" dur="1250"/>
                                        <p:tgtEl>
                                          <p:spTgt spid="19">
                                            <p:txEl>
                                              <p:pRg st="0" end="0"/>
                                            </p:txEl>
                                          </p:spTgt>
                                        </p:tgtEl>
                                      </p:cBhvr>
                                    </p:animEffect>
                                  </p:childTnLst>
                                </p:cTn>
                              </p:par>
                              <p:par>
                                <p:cTn id="12" presetID="22" presetClass="entr" presetSubtype="1" fill="hold" grpId="1" nodeType="withEffect">
                                  <p:stCondLst>
                                    <p:cond delay="0"/>
                                  </p:stCondLst>
                                  <p:childTnLst>
                                    <p:set>
                                      <p:cBhvr>
                                        <p:cTn id="13" dur="1" fill="hold">
                                          <p:stCondLst>
                                            <p:cond delay="0"/>
                                          </p:stCondLst>
                                        </p:cTn>
                                        <p:tgtEl>
                                          <p:spTgt spid="19">
                                            <p:txEl>
                                              <p:pRg st="1" end="1"/>
                                            </p:txEl>
                                          </p:spTgt>
                                        </p:tgtEl>
                                        <p:attrNameLst>
                                          <p:attrName>style.visibility</p:attrName>
                                        </p:attrNameLst>
                                      </p:cBhvr>
                                      <p:to>
                                        <p:strVal val="visible"/>
                                      </p:to>
                                    </p:set>
                                    <p:animEffect transition="in" filter="wipe(up)">
                                      <p:cBhvr>
                                        <p:cTn id="14" dur="1250"/>
                                        <p:tgtEl>
                                          <p:spTgt spid="19">
                                            <p:txEl>
                                              <p:pRg st="1" end="1"/>
                                            </p:txEl>
                                          </p:spTgt>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圆角 1"/>
          <p:cNvSpPr/>
          <p:nvPr/>
        </p:nvSpPr>
        <p:spPr>
          <a:xfrm>
            <a:off x="0" y="1714259"/>
            <a:ext cx="12192000" cy="3409784"/>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4861875" y="3136405"/>
            <a:ext cx="5032147" cy="923330"/>
          </a:xfrm>
          <a:prstGeom prst="rect">
            <a:avLst/>
          </a:prstGeom>
        </p:spPr>
        <p:txBody>
          <a:bodyPr wrap="none">
            <a:spAutoFit/>
          </a:bodyPr>
          <a:lstStyle/>
          <a:p>
            <a:pPr algn="ctr"/>
            <a:r>
              <a:rPr lang="zh-CN" altLang="en-US" sz="5400" dirty="0">
                <a:solidFill>
                  <a:srgbClr val="FFFAF0"/>
                </a:solidFill>
                <a:cs typeface="+mn-ea"/>
                <a:sym typeface="+mn-lt"/>
              </a:rPr>
              <a:t>英雄烈士法全文</a:t>
            </a:r>
          </a:p>
        </p:txBody>
      </p:sp>
      <p:pic>
        <p:nvPicPr>
          <p:cNvPr id="15" name="图片 1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464829" y="5811451"/>
            <a:ext cx="4727171" cy="1064935"/>
          </a:xfrm>
          <a:prstGeom prst="rect">
            <a:avLst/>
          </a:prstGeom>
        </p:spPr>
      </p:pic>
      <p:pic>
        <p:nvPicPr>
          <p:cNvPr id="16" name="图片 1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04763" y="5981991"/>
            <a:ext cx="1046130" cy="603324"/>
          </a:xfrm>
          <a:prstGeom prst="rect">
            <a:avLst/>
          </a:prstGeom>
        </p:spPr>
      </p:pic>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611985" y="5580884"/>
            <a:ext cx="998682" cy="639157"/>
          </a:xfrm>
          <a:prstGeom prst="rect">
            <a:avLst/>
          </a:prstGeom>
        </p:spPr>
      </p:pic>
      <p:pic>
        <p:nvPicPr>
          <p:cNvPr id="25" name="图片 2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04835" y="776319"/>
            <a:ext cx="2445919" cy="28264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27" name="组合 26"/>
          <p:cNvGrpSpPr/>
          <p:nvPr/>
        </p:nvGrpSpPr>
        <p:grpSpPr>
          <a:xfrm>
            <a:off x="5887073" y="2066394"/>
            <a:ext cx="2751409" cy="646331"/>
            <a:chOff x="2422798" y="2423423"/>
            <a:chExt cx="2751409" cy="646331"/>
          </a:xfrm>
        </p:grpSpPr>
        <p:sp>
          <p:nvSpPr>
            <p:cNvPr id="28" name="Freeform 5"/>
            <p:cNvSpPr/>
            <p:nvPr/>
          </p:nvSpPr>
          <p:spPr bwMode="auto">
            <a:xfrm>
              <a:off x="2422798" y="2446827"/>
              <a:ext cx="588978" cy="59545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8F0DC"/>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9" name="矩形 28"/>
            <p:cNvSpPr/>
            <p:nvPr/>
          </p:nvSpPr>
          <p:spPr>
            <a:xfrm>
              <a:off x="3142881" y="2423423"/>
              <a:ext cx="2031326" cy="646331"/>
            </a:xfrm>
            <a:prstGeom prst="rect">
              <a:avLst/>
            </a:prstGeom>
          </p:spPr>
          <p:txBody>
            <a:bodyPr wrap="none">
              <a:spAutoFit/>
            </a:bodyPr>
            <a:lstStyle/>
            <a:p>
              <a:pPr algn="ctr"/>
              <a:r>
                <a:rPr lang="zh-CN" altLang="en-US" sz="3600">
                  <a:solidFill>
                    <a:schemeClr val="bg1"/>
                  </a:solidFill>
                  <a:cs typeface="+mn-ea"/>
                  <a:sym typeface="+mn-lt"/>
                </a:rPr>
                <a:t>第五部分</a:t>
              </a:r>
            </a:p>
          </p:txBody>
        </p:sp>
      </p:grpSp>
      <p:sp>
        <p:nvSpPr>
          <p:cNvPr id="11" name="矩形 10"/>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par>
                                <p:cTn id="8" presetID="2" presetClass="entr" presetSubtype="2"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 calcmode="lin" valueType="num">
                                      <p:cBhvr additive="base">
                                        <p:cTn id="10" dur="1000" fill="hold"/>
                                        <p:tgtEl>
                                          <p:spTgt spid="25"/>
                                        </p:tgtEl>
                                        <p:attrNameLst>
                                          <p:attrName>ppt_x</p:attrName>
                                        </p:attrNameLst>
                                      </p:cBhvr>
                                      <p:tavLst>
                                        <p:tav tm="0">
                                          <p:val>
                                            <p:strVal val="1+#ppt_w/2"/>
                                          </p:val>
                                        </p:tav>
                                        <p:tav tm="100000">
                                          <p:val>
                                            <p:strVal val="#ppt_x"/>
                                          </p:val>
                                        </p:tav>
                                      </p:tavLst>
                                    </p:anim>
                                    <p:anim calcmode="lin" valueType="num">
                                      <p:cBhvr additive="base">
                                        <p:cTn id="11" dur="1000" fill="hold"/>
                                        <p:tgtEl>
                                          <p:spTgt spid="25"/>
                                        </p:tgtEl>
                                        <p:attrNameLst>
                                          <p:attrName>ppt_y</p:attrName>
                                        </p:attrNameLst>
                                      </p:cBhvr>
                                      <p:tavLst>
                                        <p:tav tm="0">
                                          <p:val>
                                            <p:strVal val="#ppt_y"/>
                                          </p:val>
                                        </p:tav>
                                        <p:tav tm="100000">
                                          <p:val>
                                            <p:strVal val="#ppt_y"/>
                                          </p:val>
                                        </p:tav>
                                      </p:tavLst>
                                    </p:anim>
                                  </p:childTnLst>
                                </p:cTn>
                              </p:par>
                              <p:par>
                                <p:cTn id="12" presetID="2" presetClass="entr" presetSubtype="4" accel="100000" fill="hold" nodeType="with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additive="base">
                                        <p:cTn id="14" dur="1000" fill="hold"/>
                                        <p:tgtEl>
                                          <p:spTgt spid="15"/>
                                        </p:tgtEl>
                                        <p:attrNameLst>
                                          <p:attrName>ppt_x</p:attrName>
                                        </p:attrNameLst>
                                      </p:cBhvr>
                                      <p:tavLst>
                                        <p:tav tm="0">
                                          <p:val>
                                            <p:strVal val="#ppt_x"/>
                                          </p:val>
                                        </p:tav>
                                        <p:tav tm="100000">
                                          <p:val>
                                            <p:strVal val="#ppt_x"/>
                                          </p:val>
                                        </p:tav>
                                      </p:tavLst>
                                    </p:anim>
                                    <p:anim calcmode="lin" valueType="num">
                                      <p:cBhvr additive="base">
                                        <p:cTn id="15" dur="1000" fill="hold"/>
                                        <p:tgtEl>
                                          <p:spTgt spid="15"/>
                                        </p:tgtEl>
                                        <p:attrNameLst>
                                          <p:attrName>ppt_y</p:attrName>
                                        </p:attrNameLst>
                                      </p:cBhvr>
                                      <p:tavLst>
                                        <p:tav tm="0">
                                          <p:val>
                                            <p:strVal val="1+#ppt_h/2"/>
                                          </p:val>
                                        </p:tav>
                                        <p:tav tm="100000">
                                          <p:val>
                                            <p:strVal val="#ppt_y"/>
                                          </p:val>
                                        </p:tav>
                                      </p:tavLst>
                                    </p:anim>
                                  </p:childTnLst>
                                </p:cTn>
                              </p:par>
                              <p:par>
                                <p:cTn id="16" presetID="53"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750" fill="hold"/>
                                        <p:tgtEl>
                                          <p:spTgt spid="16"/>
                                        </p:tgtEl>
                                        <p:attrNameLst>
                                          <p:attrName>ppt_w</p:attrName>
                                        </p:attrNameLst>
                                      </p:cBhvr>
                                      <p:tavLst>
                                        <p:tav tm="0">
                                          <p:val>
                                            <p:fltVal val="0"/>
                                          </p:val>
                                        </p:tav>
                                        <p:tav tm="100000">
                                          <p:val>
                                            <p:strVal val="#ppt_w"/>
                                          </p:val>
                                        </p:tav>
                                      </p:tavLst>
                                    </p:anim>
                                    <p:anim calcmode="lin" valueType="num">
                                      <p:cBhvr>
                                        <p:cTn id="19" dur="750" fill="hold"/>
                                        <p:tgtEl>
                                          <p:spTgt spid="16"/>
                                        </p:tgtEl>
                                        <p:attrNameLst>
                                          <p:attrName>ppt_h</p:attrName>
                                        </p:attrNameLst>
                                      </p:cBhvr>
                                      <p:tavLst>
                                        <p:tav tm="0">
                                          <p:val>
                                            <p:fltVal val="0"/>
                                          </p:val>
                                        </p:tav>
                                        <p:tav tm="100000">
                                          <p:val>
                                            <p:strVal val="#ppt_h"/>
                                          </p:val>
                                        </p:tav>
                                      </p:tavLst>
                                    </p:anim>
                                    <p:animEffect transition="in" filter="fade">
                                      <p:cBhvr>
                                        <p:cTn id="20" dur="750"/>
                                        <p:tgtEl>
                                          <p:spTgt spid="16"/>
                                        </p:tgtEl>
                                      </p:cBhvr>
                                    </p:animEffect>
                                  </p:childTnLst>
                                </p:cTn>
                              </p:par>
                              <p:par>
                                <p:cTn id="21" presetID="42" presetClass="path" presetSubtype="0" accel="50000" decel="50000" fill="hold" nodeType="withEffect">
                                  <p:stCondLst>
                                    <p:cond delay="0"/>
                                  </p:stCondLst>
                                  <p:childTnLst>
                                    <p:animMotion origin="layout" path="M -2.91667E-06 -3.7037E-06 L 0.15521 -0.1074" pathEditMode="relative" rAng="0" ptsTypes="AA">
                                      <p:cBhvr>
                                        <p:cTn id="22" dur="1000" spd="-100000" fill="hold"/>
                                        <p:tgtEl>
                                          <p:spTgt spid="16"/>
                                        </p:tgtEl>
                                        <p:attrNameLst>
                                          <p:attrName>ppt_x</p:attrName>
                                          <p:attrName>ppt_y</p:attrName>
                                        </p:attrNameLst>
                                      </p:cBhvr>
                                      <p:rCtr x="7760" y="-5370"/>
                                    </p:animMotion>
                                  </p:childTnLst>
                                </p:cTn>
                              </p:par>
                              <p:par>
                                <p:cTn id="23" presetID="53"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750" fill="hold"/>
                                        <p:tgtEl>
                                          <p:spTgt spid="17"/>
                                        </p:tgtEl>
                                        <p:attrNameLst>
                                          <p:attrName>ppt_w</p:attrName>
                                        </p:attrNameLst>
                                      </p:cBhvr>
                                      <p:tavLst>
                                        <p:tav tm="0">
                                          <p:val>
                                            <p:fltVal val="0"/>
                                          </p:val>
                                        </p:tav>
                                        <p:tav tm="100000">
                                          <p:val>
                                            <p:strVal val="#ppt_w"/>
                                          </p:val>
                                        </p:tav>
                                      </p:tavLst>
                                    </p:anim>
                                    <p:anim calcmode="lin" valueType="num">
                                      <p:cBhvr>
                                        <p:cTn id="26" dur="750" fill="hold"/>
                                        <p:tgtEl>
                                          <p:spTgt spid="17"/>
                                        </p:tgtEl>
                                        <p:attrNameLst>
                                          <p:attrName>ppt_h</p:attrName>
                                        </p:attrNameLst>
                                      </p:cBhvr>
                                      <p:tavLst>
                                        <p:tav tm="0">
                                          <p:val>
                                            <p:fltVal val="0"/>
                                          </p:val>
                                        </p:tav>
                                        <p:tav tm="100000">
                                          <p:val>
                                            <p:strVal val="#ppt_h"/>
                                          </p:val>
                                        </p:tav>
                                      </p:tavLst>
                                    </p:anim>
                                    <p:animEffect transition="in" filter="fade">
                                      <p:cBhvr>
                                        <p:cTn id="27" dur="750"/>
                                        <p:tgtEl>
                                          <p:spTgt spid="17"/>
                                        </p:tgtEl>
                                      </p:cBhvr>
                                    </p:animEffect>
                                  </p:childTnLst>
                                </p:cTn>
                              </p:par>
                              <p:par>
                                <p:cTn id="28" presetID="42" presetClass="path" presetSubtype="0" accel="50000" decel="50000" fill="hold" nodeType="withEffect">
                                  <p:stCondLst>
                                    <p:cond delay="0"/>
                                  </p:stCondLst>
                                  <p:childTnLst>
                                    <p:animMotion origin="layout" path="M 4.375E-06 3.33333E-06 L 0.12994 3.33333E-06" pathEditMode="relative" rAng="0" ptsTypes="AA">
                                      <p:cBhvr>
                                        <p:cTn id="29" dur="1000" spd="-100000" fill="hold"/>
                                        <p:tgtEl>
                                          <p:spTgt spid="17"/>
                                        </p:tgtEl>
                                        <p:attrNameLst>
                                          <p:attrName>ppt_x</p:attrName>
                                          <p:attrName>ppt_y</p:attrName>
                                        </p:attrNameLst>
                                      </p:cBhvr>
                                      <p:rCtr x="6497" y="0"/>
                                    </p:animMotion>
                                  </p:childTnLst>
                                </p:cTn>
                              </p:par>
                              <p:par>
                                <p:cTn id="30" presetID="42" presetClass="entr" presetSubtype="0" fill="hold" grpId="1" nodeType="withEffect">
                                  <p:stCondLst>
                                    <p:cond delay="0"/>
                                  </p:stCondLst>
                                  <p:iterate type="lt">
                                    <p:tmPct val="10000"/>
                                  </p:iterate>
                                  <p:childTnLst>
                                    <p:set>
                                      <p:cBhvr>
                                        <p:cTn id="31" dur="1" fill="hold">
                                          <p:stCondLst>
                                            <p:cond delay="0"/>
                                          </p:stCondLst>
                                        </p:cTn>
                                        <p:tgtEl>
                                          <p:spTgt spid="13"/>
                                        </p:tgtEl>
                                        <p:attrNameLst>
                                          <p:attrName>style.visibility</p:attrName>
                                        </p:attrNameLst>
                                      </p:cBhvr>
                                      <p:to>
                                        <p:strVal val="visible"/>
                                      </p:to>
                                    </p:set>
                                    <p:animEffect transition="in" filter="fade">
                                      <p:cBhvr>
                                        <p:cTn id="32" dur="750"/>
                                        <p:tgtEl>
                                          <p:spTgt spid="13"/>
                                        </p:tgtEl>
                                      </p:cBhvr>
                                    </p:animEffect>
                                    <p:anim calcmode="lin" valueType="num">
                                      <p:cBhvr>
                                        <p:cTn id="33" dur="750" fill="hold"/>
                                        <p:tgtEl>
                                          <p:spTgt spid="13"/>
                                        </p:tgtEl>
                                        <p:attrNameLst>
                                          <p:attrName>ppt_x</p:attrName>
                                        </p:attrNameLst>
                                      </p:cBhvr>
                                      <p:tavLst>
                                        <p:tav tm="0">
                                          <p:val>
                                            <p:strVal val="#ppt_x"/>
                                          </p:val>
                                        </p:tav>
                                        <p:tav tm="100000">
                                          <p:val>
                                            <p:strVal val="#ppt_x"/>
                                          </p:val>
                                        </p:tav>
                                      </p:tavLst>
                                    </p:anim>
                                    <p:anim calcmode="lin" valueType="num">
                                      <p:cBhvr>
                                        <p:cTn id="34" dur="750" fill="hold"/>
                                        <p:tgtEl>
                                          <p:spTgt spid="13"/>
                                        </p:tgtEl>
                                        <p:attrNameLst>
                                          <p:attrName>ppt_y</p:attrName>
                                        </p:attrNameLst>
                                      </p:cBhvr>
                                      <p:tavLst>
                                        <p:tav tm="0">
                                          <p:val>
                                            <p:strVal val="#ppt_y+.1"/>
                                          </p:val>
                                        </p:tav>
                                        <p:tav tm="100000">
                                          <p:val>
                                            <p:strVal val="#ppt_y"/>
                                          </p:val>
                                        </p:tav>
                                      </p:tavLst>
                                    </p:anim>
                                  </p:childTnLst>
                                </p:cTn>
                              </p:par>
                              <p:par>
                                <p:cTn id="35" presetID="3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anim calcmode="lin" valueType="num">
                                      <p:cBhvr>
                                        <p:cTn id="37" dur="1000" fill="hold"/>
                                        <p:tgtEl>
                                          <p:spTgt spid="27"/>
                                        </p:tgtEl>
                                        <p:attrNameLst>
                                          <p:attrName>ppt_w</p:attrName>
                                        </p:attrNameLst>
                                      </p:cBhvr>
                                      <p:tavLst>
                                        <p:tav tm="0">
                                          <p:val>
                                            <p:fltVal val="0"/>
                                          </p:val>
                                        </p:tav>
                                        <p:tav tm="100000">
                                          <p:val>
                                            <p:strVal val="#ppt_w"/>
                                          </p:val>
                                        </p:tav>
                                      </p:tavLst>
                                    </p:anim>
                                    <p:anim calcmode="lin" valueType="num">
                                      <p:cBhvr>
                                        <p:cTn id="38" dur="1000" fill="hold"/>
                                        <p:tgtEl>
                                          <p:spTgt spid="27"/>
                                        </p:tgtEl>
                                        <p:attrNameLst>
                                          <p:attrName>ppt_h</p:attrName>
                                        </p:attrNameLst>
                                      </p:cBhvr>
                                      <p:tavLst>
                                        <p:tav tm="0">
                                          <p:val>
                                            <p:fltVal val="0"/>
                                          </p:val>
                                        </p:tav>
                                        <p:tav tm="100000">
                                          <p:val>
                                            <p:strVal val="#ppt_h"/>
                                          </p:val>
                                        </p:tav>
                                      </p:tavLst>
                                    </p:anim>
                                    <p:anim calcmode="lin" valueType="num">
                                      <p:cBhvr>
                                        <p:cTn id="39" dur="1000" fill="hold"/>
                                        <p:tgtEl>
                                          <p:spTgt spid="27"/>
                                        </p:tgtEl>
                                        <p:attrNameLst>
                                          <p:attrName>style.rotation</p:attrName>
                                        </p:attrNameLst>
                                      </p:cBhvr>
                                      <p:tavLst>
                                        <p:tav tm="0">
                                          <p:val>
                                            <p:fltVal val="90"/>
                                          </p:val>
                                        </p:tav>
                                        <p:tav tm="100000">
                                          <p:val>
                                            <p:fltVal val="0"/>
                                          </p:val>
                                        </p:tav>
                                      </p:tavLst>
                                    </p:anim>
                                    <p:animEffect transition="in" filter="fade">
                                      <p:cBhvr>
                                        <p:cTn id="40" dur="1000"/>
                                        <p:tgtEl>
                                          <p:spTgt spid="27"/>
                                        </p:tgtEl>
                                      </p:cBhvr>
                                    </p:animEffect>
                                  </p:childTnLst>
                                </p:cTn>
                              </p:par>
                            </p:childTnLst>
                          </p:cTn>
                        </p:par>
                        <p:par>
                          <p:cTn id="41" fill="hold" nodeType="afterGroup">
                            <p:stCondLst>
                              <p:cond delay="1000"/>
                            </p:stCondLst>
                            <p:childTnLst>
                              <p:par>
                                <p:cTn id="42" presetID="10" presetClass="entr" presetSubtype="0" fill="hold" grpId="2"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1"/>
      <p:bldP spid="11" grpId="2"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53312" y="1998152"/>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311484" y="2316357"/>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第一条</a:t>
            </a:r>
          </a:p>
        </p:txBody>
      </p:sp>
      <p:sp>
        <p:nvSpPr>
          <p:cNvPr id="11" name="矩形 10"/>
          <p:cNvSpPr/>
          <p:nvPr/>
        </p:nvSpPr>
        <p:spPr>
          <a:xfrm>
            <a:off x="1311484" y="359289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第二条</a:t>
            </a:r>
          </a:p>
        </p:txBody>
      </p:sp>
      <p:sp>
        <p:nvSpPr>
          <p:cNvPr id="12" name="矩形 11"/>
          <p:cNvSpPr/>
          <p:nvPr/>
        </p:nvSpPr>
        <p:spPr>
          <a:xfrm>
            <a:off x="1311484" y="490532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第三条</a:t>
            </a:r>
          </a:p>
        </p:txBody>
      </p:sp>
      <p:sp>
        <p:nvSpPr>
          <p:cNvPr id="13" name="矩形 12"/>
          <p:cNvSpPr/>
          <p:nvPr/>
        </p:nvSpPr>
        <p:spPr>
          <a:xfrm>
            <a:off x="3358902" y="2205658"/>
            <a:ext cx="7794171" cy="830997"/>
          </a:xfrm>
          <a:prstGeom prst="rect">
            <a:avLst/>
          </a:prstGeom>
        </p:spPr>
        <p:txBody>
          <a:bodyPr wrap="square">
            <a:spAutoFit/>
          </a:bodyPr>
          <a:lstStyle/>
          <a:p>
            <a:r>
              <a:rPr lang="zh-CN" altLang="en-US" sz="1600">
                <a:solidFill>
                  <a:schemeClr val="accent3">
                    <a:lumMod val="50000"/>
                  </a:schemeClr>
                </a:solidFill>
                <a:cs typeface="+mn-ea"/>
                <a:sym typeface="+mn-lt"/>
              </a:rPr>
              <a:t>为了加强对英雄烈士的保护，维护社会公共利益，传承和弘扬英雄烈士精神、爱国主义精神，培育和践行社会主义核心价值观，激发实现中华民族伟大复兴中国梦的强大精神力量，根据宪法，制定本法。</a:t>
            </a:r>
          </a:p>
        </p:txBody>
      </p:sp>
      <p:sp>
        <p:nvSpPr>
          <p:cNvPr id="15" name="矩形 14"/>
          <p:cNvSpPr/>
          <p:nvPr/>
        </p:nvSpPr>
        <p:spPr>
          <a:xfrm>
            <a:off x="3358902" y="3501802"/>
            <a:ext cx="7794171" cy="830997"/>
          </a:xfrm>
          <a:prstGeom prst="rect">
            <a:avLst/>
          </a:prstGeom>
        </p:spPr>
        <p:txBody>
          <a:bodyPr wrap="square">
            <a:spAutoFit/>
          </a:bodyPr>
          <a:lstStyle/>
          <a:p>
            <a:r>
              <a:rPr lang="zh-CN" altLang="en-US" sz="1600">
                <a:solidFill>
                  <a:schemeClr val="accent3">
                    <a:lumMod val="50000"/>
                  </a:schemeClr>
                </a:solidFill>
                <a:cs typeface="+mn-ea"/>
                <a:sym typeface="+mn-lt"/>
              </a:rPr>
              <a:t>国家和人民永远尊崇、铭记英雄烈士为国家、人民和民族作出的牺牲和贡献。</a:t>
            </a:r>
          </a:p>
          <a:p>
            <a:r>
              <a:rPr lang="zh-CN" altLang="en-US" sz="1600">
                <a:solidFill>
                  <a:schemeClr val="accent3">
                    <a:lumMod val="50000"/>
                  </a:schemeClr>
                </a:solidFill>
                <a:cs typeface="+mn-ea"/>
                <a:sym typeface="+mn-lt"/>
              </a:rPr>
              <a:t>近代以来，为了争取民族独立和人民解放，实现国家富强和人民幸福，促进世界和平和人类进步而毕生奋斗、英勇献身的英雄烈士，功勋彪炳史册，精神永垂不朽。</a:t>
            </a:r>
          </a:p>
        </p:txBody>
      </p:sp>
      <p:sp>
        <p:nvSpPr>
          <p:cNvPr id="16" name="矩形 15"/>
          <p:cNvSpPr/>
          <p:nvPr/>
        </p:nvSpPr>
        <p:spPr>
          <a:xfrm>
            <a:off x="3358902" y="4808842"/>
            <a:ext cx="7794171" cy="1077218"/>
          </a:xfrm>
          <a:prstGeom prst="rect">
            <a:avLst/>
          </a:prstGeom>
        </p:spPr>
        <p:txBody>
          <a:bodyPr wrap="square">
            <a:spAutoFit/>
          </a:bodyPr>
          <a:lstStyle/>
          <a:p>
            <a:r>
              <a:rPr lang="zh-CN" altLang="en-US" sz="1600">
                <a:solidFill>
                  <a:schemeClr val="accent3">
                    <a:lumMod val="50000"/>
                  </a:schemeClr>
                </a:solidFill>
                <a:cs typeface="+mn-ea"/>
                <a:sym typeface="+mn-lt"/>
              </a:rPr>
              <a:t>英雄烈士事迹和精神是中华民族的共同历史记忆和社会主义核心价值观的重要体现。</a:t>
            </a:r>
          </a:p>
          <a:p>
            <a:r>
              <a:rPr lang="zh-CN" altLang="en-US" sz="1600">
                <a:solidFill>
                  <a:schemeClr val="accent3">
                    <a:lumMod val="50000"/>
                  </a:schemeClr>
                </a:solidFill>
                <a:cs typeface="+mn-ea"/>
                <a:sym typeface="+mn-lt"/>
              </a:rPr>
              <a:t>国家保护英雄烈士，对英雄烈士予以褒扬、纪念，加强对英雄烈士事迹和精神的宣传、教育，维护英雄烈士尊严和合法权益。</a:t>
            </a:r>
          </a:p>
          <a:p>
            <a:r>
              <a:rPr lang="zh-CN" altLang="en-US" sz="1600">
                <a:solidFill>
                  <a:schemeClr val="accent3">
                    <a:lumMod val="50000"/>
                  </a:schemeClr>
                </a:solidFill>
                <a:cs typeface="+mn-ea"/>
                <a:sym typeface="+mn-lt"/>
              </a:rPr>
              <a:t>全社会都应当崇尚、学习、捍卫英雄烈士。</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第四条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第五条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第六条</a:t>
            </a:r>
          </a:p>
        </p:txBody>
      </p:sp>
      <p:sp>
        <p:nvSpPr>
          <p:cNvPr id="13" name="矩形 12"/>
          <p:cNvSpPr/>
          <p:nvPr/>
        </p:nvSpPr>
        <p:spPr>
          <a:xfrm>
            <a:off x="3318088" y="2149164"/>
            <a:ext cx="7794171" cy="1384995"/>
          </a:xfrm>
          <a:prstGeom prst="rect">
            <a:avLst/>
          </a:prstGeom>
        </p:spPr>
        <p:txBody>
          <a:bodyPr wrap="square">
            <a:spAutoFit/>
          </a:bodyPr>
          <a:lstStyle/>
          <a:p>
            <a:r>
              <a:rPr lang="zh-CN" altLang="en-US" sz="1400">
                <a:solidFill>
                  <a:schemeClr val="accent3">
                    <a:lumMod val="50000"/>
                  </a:schemeClr>
                </a:solidFill>
                <a:cs typeface="+mn-ea"/>
                <a:sym typeface="+mn-lt"/>
              </a:rPr>
              <a:t>各级人民政府应当加强对英雄烈士的保护，将宣传、弘扬英雄烈士事迹和精神作为社会主义精神文明建设的重要内容。</a:t>
            </a:r>
          </a:p>
          <a:p>
            <a:r>
              <a:rPr lang="zh-CN" altLang="en-US" sz="1400">
                <a:solidFill>
                  <a:schemeClr val="accent3">
                    <a:lumMod val="50000"/>
                  </a:schemeClr>
                </a:solidFill>
                <a:cs typeface="+mn-ea"/>
                <a:sym typeface="+mn-lt"/>
              </a:rPr>
              <a:t>县级以上人民政府负责英雄烈士保护工作的部门和其他有关部门应当依法履行职责，做好英雄烈士保护工作。</a:t>
            </a:r>
          </a:p>
          <a:p>
            <a:r>
              <a:rPr lang="zh-CN" altLang="en-US" sz="1400">
                <a:solidFill>
                  <a:schemeClr val="accent3">
                    <a:lumMod val="50000"/>
                  </a:schemeClr>
                </a:solidFill>
                <a:cs typeface="+mn-ea"/>
                <a:sym typeface="+mn-lt"/>
              </a:rPr>
              <a:t>军队有关部门按照国务院、中央军事委员会的规定，做好英雄烈士保护工作。</a:t>
            </a:r>
          </a:p>
          <a:p>
            <a:r>
              <a:rPr lang="zh-CN" altLang="en-US" sz="1400">
                <a:solidFill>
                  <a:schemeClr val="accent3">
                    <a:lumMod val="50000"/>
                  </a:schemeClr>
                </a:solidFill>
                <a:cs typeface="+mn-ea"/>
                <a:sym typeface="+mn-lt"/>
              </a:rPr>
              <a:t>县级以上人民政府应当将英雄烈士保护工作经费列入本级预算。</a:t>
            </a:r>
          </a:p>
        </p:txBody>
      </p:sp>
      <p:sp>
        <p:nvSpPr>
          <p:cNvPr id="15" name="矩形 14"/>
          <p:cNvSpPr/>
          <p:nvPr/>
        </p:nvSpPr>
        <p:spPr>
          <a:xfrm>
            <a:off x="3318088" y="3652814"/>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每年</a:t>
            </a:r>
            <a:r>
              <a:rPr lang="en-US" altLang="zh-CN" sz="1400">
                <a:solidFill>
                  <a:schemeClr val="accent3">
                    <a:lumMod val="50000"/>
                  </a:schemeClr>
                </a:solidFill>
                <a:cs typeface="+mn-ea"/>
                <a:sym typeface="+mn-lt"/>
              </a:rPr>
              <a:t>9</a:t>
            </a:r>
            <a:r>
              <a:rPr lang="zh-CN" altLang="en-US" sz="1400">
                <a:solidFill>
                  <a:schemeClr val="accent3">
                    <a:lumMod val="50000"/>
                  </a:schemeClr>
                </a:solidFill>
                <a:cs typeface="+mn-ea"/>
                <a:sym typeface="+mn-lt"/>
              </a:rPr>
              <a:t>月</a:t>
            </a:r>
            <a:r>
              <a:rPr lang="en-US" altLang="zh-CN" sz="1400">
                <a:solidFill>
                  <a:schemeClr val="accent3">
                    <a:lumMod val="50000"/>
                  </a:schemeClr>
                </a:solidFill>
                <a:cs typeface="+mn-ea"/>
                <a:sym typeface="+mn-lt"/>
              </a:rPr>
              <a:t>30</a:t>
            </a:r>
            <a:r>
              <a:rPr lang="zh-CN" altLang="en-US" sz="1400">
                <a:solidFill>
                  <a:schemeClr val="accent3">
                    <a:lumMod val="50000"/>
                  </a:schemeClr>
                </a:solidFill>
                <a:cs typeface="+mn-ea"/>
                <a:sym typeface="+mn-lt"/>
              </a:rPr>
              <a:t>日为烈士纪念日，国家在首都北京天安门广场人民英雄纪念碑前举行纪念仪式，缅怀英雄烈士。</a:t>
            </a:r>
          </a:p>
          <a:p>
            <a:r>
              <a:rPr lang="zh-CN" altLang="en-US" sz="1400">
                <a:solidFill>
                  <a:schemeClr val="accent3">
                    <a:lumMod val="50000"/>
                  </a:schemeClr>
                </a:solidFill>
                <a:cs typeface="+mn-ea"/>
                <a:sym typeface="+mn-lt"/>
              </a:rPr>
              <a:t>县级以上地方人民政府、军队有关部门应当在烈士纪念日举行纪念活动。</a:t>
            </a:r>
          </a:p>
          <a:p>
            <a:r>
              <a:rPr lang="zh-CN" altLang="en-US" sz="1400">
                <a:solidFill>
                  <a:schemeClr val="accent3">
                    <a:lumMod val="50000"/>
                  </a:schemeClr>
                </a:solidFill>
                <a:cs typeface="+mn-ea"/>
                <a:sym typeface="+mn-lt"/>
              </a:rPr>
              <a:t>举行英雄烈士纪念活动，邀请英雄烈士遗属代表参加。</a:t>
            </a:r>
          </a:p>
        </p:txBody>
      </p:sp>
      <p:sp>
        <p:nvSpPr>
          <p:cNvPr id="16" name="矩形 15"/>
          <p:cNvSpPr/>
          <p:nvPr/>
        </p:nvSpPr>
        <p:spPr>
          <a:xfrm>
            <a:off x="3318088" y="5068749"/>
            <a:ext cx="7794171" cy="584775"/>
          </a:xfrm>
          <a:prstGeom prst="rect">
            <a:avLst/>
          </a:prstGeom>
        </p:spPr>
        <p:txBody>
          <a:bodyPr wrap="square">
            <a:spAutoFit/>
          </a:bodyPr>
          <a:lstStyle/>
          <a:p>
            <a:r>
              <a:rPr lang="zh-CN" altLang="en-US" sz="1600">
                <a:solidFill>
                  <a:schemeClr val="accent3">
                    <a:lumMod val="50000"/>
                  </a:schemeClr>
                </a:solidFill>
                <a:cs typeface="+mn-ea"/>
                <a:sym typeface="+mn-lt"/>
              </a:rPr>
              <a:t>在清明节和重要纪念日，机关、团体、乡村、社区、学校、企业事业单位和军队有关单位根据实际情况，组织开展英雄烈士纪念活动。</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第七条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第八条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第九条</a:t>
            </a:r>
          </a:p>
        </p:txBody>
      </p:sp>
      <p:sp>
        <p:nvSpPr>
          <p:cNvPr id="13" name="矩形 12"/>
          <p:cNvSpPr/>
          <p:nvPr/>
        </p:nvSpPr>
        <p:spPr>
          <a:xfrm>
            <a:off x="3318088" y="2149164"/>
            <a:ext cx="7794171" cy="1169551"/>
          </a:xfrm>
          <a:prstGeom prst="rect">
            <a:avLst/>
          </a:prstGeom>
        </p:spPr>
        <p:txBody>
          <a:bodyPr wrap="square">
            <a:spAutoFit/>
          </a:bodyPr>
          <a:lstStyle/>
          <a:p>
            <a:r>
              <a:rPr lang="zh-CN" altLang="en-US" sz="1400">
                <a:solidFill>
                  <a:schemeClr val="accent3">
                    <a:lumMod val="50000"/>
                  </a:schemeClr>
                </a:solidFill>
                <a:cs typeface="+mn-ea"/>
                <a:sym typeface="+mn-lt"/>
              </a:rPr>
              <a:t>国家建立并保护英雄烈士纪念设施，纪念、缅怀英雄烈士。</a:t>
            </a:r>
          </a:p>
          <a:p>
            <a:r>
              <a:rPr lang="zh-CN" altLang="en-US" sz="1400">
                <a:solidFill>
                  <a:schemeClr val="accent3">
                    <a:lumMod val="50000"/>
                  </a:schemeClr>
                </a:solidFill>
                <a:cs typeface="+mn-ea"/>
                <a:sym typeface="+mn-lt"/>
              </a:rPr>
              <a:t>矗立在首都北京天安门广场的人民英雄纪念碑，是近代以来中国人民和中华民族争取民族独立解放、人民自由幸福和国家繁荣富强精神的象征，是国家和人民纪念、缅怀英雄烈士的永久性纪念设施。</a:t>
            </a:r>
          </a:p>
          <a:p>
            <a:r>
              <a:rPr lang="zh-CN" altLang="en-US" sz="1400">
                <a:solidFill>
                  <a:schemeClr val="accent3">
                    <a:lumMod val="50000"/>
                  </a:schemeClr>
                </a:solidFill>
                <a:cs typeface="+mn-ea"/>
                <a:sym typeface="+mn-lt"/>
              </a:rPr>
              <a:t>人民英雄纪念碑及其名称、碑题、碑文、浮雕、图形、标志等受法律保护。</a:t>
            </a:r>
          </a:p>
        </p:txBody>
      </p:sp>
      <p:sp>
        <p:nvSpPr>
          <p:cNvPr id="15" name="矩形 14"/>
          <p:cNvSpPr/>
          <p:nvPr/>
        </p:nvSpPr>
        <p:spPr>
          <a:xfrm>
            <a:off x="3318088" y="3448417"/>
            <a:ext cx="7794171" cy="1169551"/>
          </a:xfrm>
          <a:prstGeom prst="rect">
            <a:avLst/>
          </a:prstGeom>
        </p:spPr>
        <p:txBody>
          <a:bodyPr wrap="square">
            <a:spAutoFit/>
          </a:bodyPr>
          <a:lstStyle/>
          <a:p>
            <a:r>
              <a:rPr lang="zh-CN" altLang="en-US" sz="1400">
                <a:solidFill>
                  <a:schemeClr val="accent3">
                    <a:lumMod val="50000"/>
                  </a:schemeClr>
                </a:solidFill>
                <a:cs typeface="+mn-ea"/>
                <a:sym typeface="+mn-lt"/>
              </a:rPr>
              <a:t>县级以上人民政府应当将英雄烈士纪念设施建设和保护纳入国民经济和社会发展规划、城乡规划，加强对英雄烈士纪念设施的保护和管理；对具有重要纪念意义、教育意义的英雄烈士纪念设施依照</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中华人民共和国文物保护法</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的规定，核定公布为文物保护单位。</a:t>
            </a:r>
          </a:p>
          <a:p>
            <a:r>
              <a:rPr lang="zh-CN" altLang="en-US" sz="1400">
                <a:solidFill>
                  <a:schemeClr val="accent3">
                    <a:lumMod val="50000"/>
                  </a:schemeClr>
                </a:solidFill>
                <a:cs typeface="+mn-ea"/>
                <a:sym typeface="+mn-lt"/>
              </a:rPr>
              <a:t>中央财政对革命老区、民族地区、边疆地区、贫困地区英雄烈士纪念设施的修缮保护，应当按照国家规定予以补助。</a:t>
            </a:r>
          </a:p>
        </p:txBody>
      </p:sp>
      <p:sp>
        <p:nvSpPr>
          <p:cNvPr id="16" name="矩形 15"/>
          <p:cNvSpPr/>
          <p:nvPr/>
        </p:nvSpPr>
        <p:spPr>
          <a:xfrm>
            <a:off x="3318087" y="5007487"/>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英雄烈士纪念设施应当免费向社会开放，供公众瞻仰、悼念英雄烈士，开展纪念教育活动，告慰先烈英灵。</a:t>
            </a:r>
          </a:p>
          <a:p>
            <a:endParaRPr lang="zh-CN" altLang="en-US" sz="1400">
              <a:solidFill>
                <a:schemeClr val="accent3">
                  <a:lumMod val="50000"/>
                </a:schemeClr>
              </a:solidFill>
              <a:cs typeface="+mn-ea"/>
              <a:sym typeface="+mn-lt"/>
            </a:endParaRPr>
          </a:p>
          <a:p>
            <a:r>
              <a:rPr lang="zh-CN" altLang="en-US" sz="1400">
                <a:solidFill>
                  <a:schemeClr val="accent3">
                    <a:lumMod val="50000"/>
                  </a:schemeClr>
                </a:solidFill>
                <a:cs typeface="+mn-ea"/>
                <a:sym typeface="+mn-lt"/>
              </a:rPr>
              <a:t>前款规定的纪念设施由军队有关单位管理的，按照军队有关规定实行开放。</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第十一条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第十二条</a:t>
            </a:r>
          </a:p>
        </p:txBody>
      </p:sp>
      <p:sp>
        <p:nvSpPr>
          <p:cNvPr id="13" name="矩形 12"/>
          <p:cNvSpPr/>
          <p:nvPr/>
        </p:nvSpPr>
        <p:spPr>
          <a:xfrm>
            <a:off x="3318088" y="2149164"/>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英雄烈士纪念设施保护单位应当健全服务和管理工作规范，方便瞻仰、悼念英雄烈士，保持英雄烈士纪念设施庄严、肃穆、清净的环境和氛围。</a:t>
            </a:r>
          </a:p>
          <a:p>
            <a:r>
              <a:rPr lang="zh-CN" altLang="en-US" sz="1400">
                <a:solidFill>
                  <a:schemeClr val="accent3">
                    <a:lumMod val="50000"/>
                  </a:schemeClr>
                </a:solidFill>
                <a:cs typeface="+mn-ea"/>
                <a:sym typeface="+mn-lt"/>
              </a:rPr>
              <a:t>任何组织和个人不得在英雄烈士纪念设施保护范围内从事有损纪念英雄烈士环境和氛围的活动，不得侵占英雄烈士纪念设施保护范围内的土地和设施，不得破坏、污损英雄烈士纪念设施。</a:t>
            </a:r>
          </a:p>
        </p:txBody>
      </p:sp>
      <p:sp>
        <p:nvSpPr>
          <p:cNvPr id="15" name="矩形 14"/>
          <p:cNvSpPr/>
          <p:nvPr/>
        </p:nvSpPr>
        <p:spPr>
          <a:xfrm>
            <a:off x="3323405" y="3761906"/>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安葬英雄烈士时，县级以上人民政府、军队有关部门应当举行庄严、肃穆、文明、节俭的送迎、安葬仪式。</a:t>
            </a:r>
          </a:p>
        </p:txBody>
      </p:sp>
      <p:sp>
        <p:nvSpPr>
          <p:cNvPr id="16" name="矩形 15"/>
          <p:cNvSpPr/>
          <p:nvPr/>
        </p:nvSpPr>
        <p:spPr>
          <a:xfrm>
            <a:off x="3318087" y="5007487"/>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国家建立健全英雄烈士祭扫制度和礼仪规范，引导公民庄严有序地开展祭扫活动。</a:t>
            </a:r>
          </a:p>
          <a:p>
            <a:endParaRPr lang="zh-CN" altLang="en-US" sz="1400">
              <a:solidFill>
                <a:schemeClr val="accent3">
                  <a:lumMod val="50000"/>
                </a:schemeClr>
              </a:solidFill>
              <a:cs typeface="+mn-ea"/>
              <a:sym typeface="+mn-lt"/>
            </a:endParaRPr>
          </a:p>
          <a:p>
            <a:r>
              <a:rPr lang="zh-CN" altLang="en-US" sz="1400">
                <a:solidFill>
                  <a:schemeClr val="accent3">
                    <a:lumMod val="50000"/>
                  </a:schemeClr>
                </a:solidFill>
                <a:cs typeface="+mn-ea"/>
                <a:sym typeface="+mn-lt"/>
              </a:rPr>
              <a:t>县级以上人民政府有关部门应当为英雄烈士遗属祭扫提供便利。</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第十三条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第十四条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第十五条</a:t>
            </a:r>
          </a:p>
        </p:txBody>
      </p:sp>
      <p:sp>
        <p:nvSpPr>
          <p:cNvPr id="13" name="矩形 12"/>
          <p:cNvSpPr/>
          <p:nvPr/>
        </p:nvSpPr>
        <p:spPr>
          <a:xfrm>
            <a:off x="3317036" y="2516325"/>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县级以上人民政府有关部门应当引导公民通过瞻仰英雄烈士纪念设施、集体宣誓、网上祭奠等形式，铭记英雄烈士的事迹，传承和弘扬英雄烈士的精神。</a:t>
            </a:r>
          </a:p>
        </p:txBody>
      </p:sp>
      <p:sp>
        <p:nvSpPr>
          <p:cNvPr id="15" name="矩形 14"/>
          <p:cNvSpPr/>
          <p:nvPr/>
        </p:nvSpPr>
        <p:spPr>
          <a:xfrm>
            <a:off x="3317036" y="3556139"/>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英雄烈士在国外安葬的，中华人民共和国驻该国外交、领事代表机构应当结合驻在国实际情况组织开展祭扫活动。</a:t>
            </a:r>
          </a:p>
          <a:p>
            <a:r>
              <a:rPr lang="zh-CN" altLang="en-US" sz="1400">
                <a:solidFill>
                  <a:schemeClr val="accent3">
                    <a:lumMod val="50000"/>
                  </a:schemeClr>
                </a:solidFill>
                <a:cs typeface="+mn-ea"/>
                <a:sym typeface="+mn-lt"/>
              </a:rPr>
              <a:t>国家通过与有关国家的合作，查找、收集英雄烈士遗骸、遗物和史料，加强对位于国外的英雄烈士纪念设施的修缮保护工作。</a:t>
            </a:r>
          </a:p>
        </p:txBody>
      </p:sp>
      <p:sp>
        <p:nvSpPr>
          <p:cNvPr id="16" name="矩形 15"/>
          <p:cNvSpPr/>
          <p:nvPr/>
        </p:nvSpPr>
        <p:spPr>
          <a:xfrm>
            <a:off x="3317035" y="5063669"/>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国家鼓励和支持开展对英雄烈士事迹和精神的研究，以辩证唯物主义和历史唯物主义为指导认识和记述历史。</a:t>
            </a: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第十六条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第十七条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第十八条</a:t>
            </a:r>
          </a:p>
        </p:txBody>
      </p:sp>
      <p:sp>
        <p:nvSpPr>
          <p:cNvPr id="13" name="矩形 12"/>
          <p:cNvSpPr/>
          <p:nvPr/>
        </p:nvSpPr>
        <p:spPr>
          <a:xfrm>
            <a:off x="3317034" y="2387323"/>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各级人民政府、军队有关部门应当加强对英雄烈士遗物、史料的收集、保护和陈列展示工作，组织开展英雄烈士史料的研究、编纂和宣传工作。</a:t>
            </a:r>
          </a:p>
          <a:p>
            <a:r>
              <a:rPr lang="zh-CN" altLang="en-US" sz="1400">
                <a:solidFill>
                  <a:schemeClr val="accent3">
                    <a:lumMod val="50000"/>
                  </a:schemeClr>
                </a:solidFill>
                <a:cs typeface="+mn-ea"/>
                <a:sym typeface="+mn-lt"/>
              </a:rPr>
              <a:t>国家鼓励和支持革命老区发挥当地资源优势，开展英雄烈士事迹和精神的研究、宣传和教育工作。</a:t>
            </a:r>
          </a:p>
        </p:txBody>
      </p:sp>
      <p:sp>
        <p:nvSpPr>
          <p:cNvPr id="15" name="矩形 14"/>
          <p:cNvSpPr/>
          <p:nvPr/>
        </p:nvSpPr>
        <p:spPr>
          <a:xfrm>
            <a:off x="3317034" y="3663861"/>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教育行政部门应当以青少年学生为重点，将英雄烈士事迹和精神的宣传教育纳入国民教育体系。</a:t>
            </a:r>
          </a:p>
          <a:p>
            <a:r>
              <a:rPr lang="zh-CN" altLang="en-US" sz="1400">
                <a:solidFill>
                  <a:schemeClr val="accent3">
                    <a:lumMod val="50000"/>
                  </a:schemeClr>
                </a:solidFill>
                <a:cs typeface="+mn-ea"/>
                <a:sym typeface="+mn-lt"/>
              </a:rPr>
              <a:t>教育行政部门、各级各类学校应当将英雄烈士事迹和精神纳入教育内容，组织开展纪念教育活动，加强对学生的爱国主义、集体主义、社会主义教育。</a:t>
            </a:r>
          </a:p>
        </p:txBody>
      </p:sp>
      <p:sp>
        <p:nvSpPr>
          <p:cNvPr id="16" name="矩形 15"/>
          <p:cNvSpPr/>
          <p:nvPr/>
        </p:nvSpPr>
        <p:spPr>
          <a:xfrm>
            <a:off x="3317035" y="5063669"/>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文化、新闻出版、广播电视、电影、网信等部门应当鼓励和支持以英雄烈士事迹为题材、弘扬英雄烈士精神的优秀文学艺术作品、广播电视节目以及出版物的创作生产和宣传推广。</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51855"/>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第十九条</a:t>
            </a:r>
          </a:p>
        </p:txBody>
      </p:sp>
      <p:sp>
        <p:nvSpPr>
          <p:cNvPr id="11" name="矩形 10"/>
          <p:cNvSpPr/>
          <p:nvPr/>
        </p:nvSpPr>
        <p:spPr>
          <a:xfrm>
            <a:off x="1270670" y="372839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第二十一条</a:t>
            </a:r>
          </a:p>
        </p:txBody>
      </p:sp>
      <p:sp>
        <p:nvSpPr>
          <p:cNvPr id="13" name="矩形 12"/>
          <p:cNvSpPr/>
          <p:nvPr/>
        </p:nvSpPr>
        <p:spPr>
          <a:xfrm>
            <a:off x="3317034" y="2417395"/>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广播电台、电视台、报刊出版单位、互联网信息服务提供者，应当通过播放或者刊登英雄烈士题材作品、发布公益广告、开设专栏等方式，广泛宣传英雄烈士事迹和精神。</a:t>
            </a:r>
          </a:p>
        </p:txBody>
      </p:sp>
      <p:sp>
        <p:nvSpPr>
          <p:cNvPr id="15" name="矩形 14"/>
          <p:cNvSpPr/>
          <p:nvPr/>
        </p:nvSpPr>
        <p:spPr>
          <a:xfrm>
            <a:off x="3317034" y="3663861"/>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国家鼓励和支持自然人、法人和非法人组织以捐赠财产、义务宣讲英雄烈士事迹和精神、帮扶英雄烈士遗属等公益活动的方式，参与英雄烈士保护工作。</a:t>
            </a:r>
          </a:p>
          <a:p>
            <a:r>
              <a:rPr lang="zh-CN" altLang="en-US" sz="1400">
                <a:solidFill>
                  <a:schemeClr val="accent3">
                    <a:lumMod val="50000"/>
                  </a:schemeClr>
                </a:solidFill>
                <a:cs typeface="+mn-ea"/>
                <a:sym typeface="+mn-lt"/>
              </a:rPr>
              <a:t>自然人、法人和非法人组织捐赠财产用于英雄烈士保护的，依法享受税收优惠。</a:t>
            </a:r>
          </a:p>
        </p:txBody>
      </p:sp>
      <p:sp>
        <p:nvSpPr>
          <p:cNvPr id="16" name="矩形 15"/>
          <p:cNvSpPr/>
          <p:nvPr/>
        </p:nvSpPr>
        <p:spPr>
          <a:xfrm>
            <a:off x="3317033" y="4868569"/>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国家实行英雄烈士抚恤优待制度。英雄烈士遗属按照国家规定享受教育、就业、养老、住房、医疗等方面的优待。抚恤优待水平应当与国民经济和社会发展相适应并逐步提高。</a:t>
            </a:r>
          </a:p>
          <a:p>
            <a:r>
              <a:rPr lang="zh-CN" altLang="en-US" sz="1400">
                <a:solidFill>
                  <a:schemeClr val="accent3">
                    <a:lumMod val="50000"/>
                  </a:schemeClr>
                </a:solidFill>
                <a:cs typeface="+mn-ea"/>
                <a:sym typeface="+mn-lt"/>
              </a:rPr>
              <a:t>国务院有关部门、军队有关部门和地方人民政府应当关心英雄烈士遗属的生活情况，每年定期走访慰问英雄烈士遗属。</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21682"/>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第二十二条</a:t>
            </a:r>
          </a:p>
        </p:txBody>
      </p:sp>
      <p:sp>
        <p:nvSpPr>
          <p:cNvPr id="11" name="矩形 10"/>
          <p:cNvSpPr/>
          <p:nvPr/>
        </p:nvSpPr>
        <p:spPr>
          <a:xfrm>
            <a:off x="1270670" y="3756298"/>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第二十三条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第二十四条</a:t>
            </a:r>
          </a:p>
        </p:txBody>
      </p:sp>
      <p:sp>
        <p:nvSpPr>
          <p:cNvPr id="13" name="矩形 12"/>
          <p:cNvSpPr/>
          <p:nvPr/>
        </p:nvSpPr>
        <p:spPr>
          <a:xfrm>
            <a:off x="3317032" y="1830401"/>
            <a:ext cx="7794171" cy="1600438"/>
          </a:xfrm>
          <a:prstGeom prst="rect">
            <a:avLst/>
          </a:prstGeom>
        </p:spPr>
        <p:txBody>
          <a:bodyPr wrap="square">
            <a:spAutoFit/>
          </a:bodyPr>
          <a:lstStyle/>
          <a:p>
            <a:r>
              <a:rPr lang="zh-CN" altLang="en-US" sz="1400">
                <a:solidFill>
                  <a:schemeClr val="accent3">
                    <a:lumMod val="50000"/>
                  </a:schemeClr>
                </a:solidFill>
                <a:cs typeface="+mn-ea"/>
                <a:sym typeface="+mn-lt"/>
              </a:rPr>
              <a:t>禁止歪曲、丑化、亵渎、否定英雄烈士事迹和精神。</a:t>
            </a:r>
          </a:p>
          <a:p>
            <a:r>
              <a:rPr lang="zh-CN" altLang="en-US" sz="1400">
                <a:solidFill>
                  <a:schemeClr val="accent3">
                    <a:lumMod val="50000"/>
                  </a:schemeClr>
                </a:solidFill>
                <a:cs typeface="+mn-ea"/>
                <a:sym typeface="+mn-lt"/>
              </a:rPr>
              <a:t>英雄烈士的姓名、肖像、名誉、荣誉受法律保护。任何组织和个人不得在公共场所、互联网或者利用广播电视、电影、出版物等，以侮辱、诽谤或者其他方式侵害英雄烈士的姓名、肖像、名誉、荣誉。任何组织和个人不得将英雄烈士的姓名、肖像用于或者变相用于商标、商业广告，损害英雄烈士的名誉、荣誉。</a:t>
            </a:r>
          </a:p>
          <a:p>
            <a:r>
              <a:rPr lang="zh-CN" altLang="en-US" sz="1400">
                <a:solidFill>
                  <a:schemeClr val="accent3">
                    <a:lumMod val="50000"/>
                  </a:schemeClr>
                </a:solidFill>
                <a:cs typeface="+mn-ea"/>
                <a:sym typeface="+mn-lt"/>
              </a:rPr>
              <a:t>公安、文化、新闻出版、广播电视、电影、网信、市场监督管理、负责英雄烈士保护工作的部门发现前款规定行为的，应当依法及时处理。</a:t>
            </a:r>
          </a:p>
        </p:txBody>
      </p:sp>
      <p:sp>
        <p:nvSpPr>
          <p:cNvPr id="15" name="矩形 14"/>
          <p:cNvSpPr/>
          <p:nvPr/>
        </p:nvSpPr>
        <p:spPr>
          <a:xfrm>
            <a:off x="3317031" y="3537774"/>
            <a:ext cx="7794171" cy="1600438"/>
          </a:xfrm>
          <a:prstGeom prst="rect">
            <a:avLst/>
          </a:prstGeom>
        </p:spPr>
        <p:txBody>
          <a:bodyPr wrap="square">
            <a:spAutoFit/>
          </a:bodyPr>
          <a:lstStyle/>
          <a:p>
            <a:r>
              <a:rPr lang="zh-CN" altLang="en-US" sz="1400">
                <a:solidFill>
                  <a:schemeClr val="accent3">
                    <a:lumMod val="50000"/>
                  </a:schemeClr>
                </a:solidFill>
                <a:cs typeface="+mn-ea"/>
                <a:sym typeface="+mn-lt"/>
              </a:rPr>
              <a:t>网信和电信、公安等有关部门在对网络信息进行依法监督管理工作中，发现发布或者传输以侮辱、诽谤或者其他方式侵害英雄烈士的姓名、肖像、名誉、荣誉的信息的，应当要求网络运营者停止传输，采取消除等处置措施和其他必要措施；对来源于中华人民共和国境外的上述信息，应当通知有关机构采取技术措施和其他必要措施阻断传播。</a:t>
            </a:r>
          </a:p>
          <a:p>
            <a:r>
              <a:rPr lang="zh-CN" altLang="en-US" sz="1400">
                <a:solidFill>
                  <a:schemeClr val="accent3">
                    <a:lumMod val="50000"/>
                  </a:schemeClr>
                </a:solidFill>
                <a:cs typeface="+mn-ea"/>
                <a:sym typeface="+mn-lt"/>
              </a:rPr>
              <a:t>网络运营者发现其用户发布前款规定的信息的，应当立即停止传输该信息，采取消除等处置措施，防止信息扩散，保存有关记录，并向有关主管部门报告。网络运营者未采取停止传输、消除等处置措施的，依照</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中华人民共和国网络安全法</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的规定处罚。</a:t>
            </a:r>
          </a:p>
        </p:txBody>
      </p:sp>
      <p:sp>
        <p:nvSpPr>
          <p:cNvPr id="16" name="矩形 15"/>
          <p:cNvSpPr/>
          <p:nvPr/>
        </p:nvSpPr>
        <p:spPr>
          <a:xfrm>
            <a:off x="3317031" y="5245147"/>
            <a:ext cx="7794171" cy="523220"/>
          </a:xfrm>
          <a:prstGeom prst="rect">
            <a:avLst/>
          </a:prstGeom>
        </p:spPr>
        <p:txBody>
          <a:bodyPr wrap="square">
            <a:spAutoFit/>
          </a:bodyPr>
          <a:lstStyle/>
          <a:p>
            <a:r>
              <a:rPr lang="zh-CN" altLang="en-US" sz="1400">
                <a:solidFill>
                  <a:schemeClr val="accent3">
                    <a:lumMod val="50000"/>
                  </a:schemeClr>
                </a:solidFill>
                <a:cs typeface="+mn-ea"/>
                <a:sym typeface="+mn-lt"/>
              </a:rPr>
              <a:t>任何组织和个人有权对侵害英雄烈士合法权益和其他违反本法规定的行为，向负责英雄烈士保护工作的部门、网信、公安等有关部门举报，接到举报的部门应当依法及时处理。</a:t>
            </a: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21682"/>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第二十五条</a:t>
            </a:r>
          </a:p>
        </p:txBody>
      </p:sp>
      <p:sp>
        <p:nvSpPr>
          <p:cNvPr id="11" name="矩形 10"/>
          <p:cNvSpPr/>
          <p:nvPr/>
        </p:nvSpPr>
        <p:spPr>
          <a:xfrm>
            <a:off x="1270670" y="3756298"/>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第二十六条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第二十七条</a:t>
            </a:r>
          </a:p>
        </p:txBody>
      </p:sp>
      <p:sp>
        <p:nvSpPr>
          <p:cNvPr id="13" name="矩形 12"/>
          <p:cNvSpPr/>
          <p:nvPr/>
        </p:nvSpPr>
        <p:spPr>
          <a:xfrm>
            <a:off x="3317032" y="1830401"/>
            <a:ext cx="7794171" cy="1600438"/>
          </a:xfrm>
          <a:prstGeom prst="rect">
            <a:avLst/>
          </a:prstGeom>
        </p:spPr>
        <p:txBody>
          <a:bodyPr wrap="square">
            <a:spAutoFit/>
          </a:bodyPr>
          <a:lstStyle/>
          <a:p>
            <a:r>
              <a:rPr lang="zh-CN" altLang="en-US" sz="1400">
                <a:solidFill>
                  <a:schemeClr val="accent3">
                    <a:lumMod val="50000"/>
                  </a:schemeClr>
                </a:solidFill>
                <a:cs typeface="+mn-ea"/>
                <a:sym typeface="+mn-lt"/>
              </a:rPr>
              <a:t>对侵害英雄烈士的姓名、肖像、名誉、荣誉的行为，英雄烈士的近亲属可以依法向人民法院提起诉讼。</a:t>
            </a:r>
          </a:p>
          <a:p>
            <a:r>
              <a:rPr lang="zh-CN" altLang="en-US" sz="1400">
                <a:solidFill>
                  <a:schemeClr val="accent3">
                    <a:lumMod val="50000"/>
                  </a:schemeClr>
                </a:solidFill>
                <a:cs typeface="+mn-ea"/>
                <a:sym typeface="+mn-lt"/>
              </a:rPr>
              <a:t>英雄烈士没有近亲属或者近亲属不提起诉讼的，检察机关依法对侵害英雄烈士的姓名、肖像、名誉、荣誉，损害社会公共利益的行为向人民法院提起诉讼。</a:t>
            </a:r>
          </a:p>
          <a:p>
            <a:r>
              <a:rPr lang="zh-CN" altLang="en-US" sz="1400">
                <a:solidFill>
                  <a:schemeClr val="accent3">
                    <a:lumMod val="50000"/>
                  </a:schemeClr>
                </a:solidFill>
                <a:cs typeface="+mn-ea"/>
                <a:sym typeface="+mn-lt"/>
              </a:rPr>
              <a:t>负责英雄烈士保护工作的部门和其他有关部门在履行职责过程中发现第一款规定的行为，需要检察机关提起诉讼的，应当向检察机关报告。</a:t>
            </a:r>
          </a:p>
          <a:p>
            <a:r>
              <a:rPr lang="zh-CN" altLang="en-US" sz="1400">
                <a:solidFill>
                  <a:schemeClr val="accent3">
                    <a:lumMod val="50000"/>
                  </a:schemeClr>
                </a:solidFill>
                <a:cs typeface="+mn-ea"/>
                <a:sym typeface="+mn-lt"/>
              </a:rPr>
              <a:t>英雄烈士近亲属依照第一款规定提起诉讼的，法律援助机构应当依法提供法律援助服务。</a:t>
            </a:r>
          </a:p>
        </p:txBody>
      </p:sp>
      <p:sp>
        <p:nvSpPr>
          <p:cNvPr id="15" name="矩形 14"/>
          <p:cNvSpPr/>
          <p:nvPr/>
        </p:nvSpPr>
        <p:spPr>
          <a:xfrm>
            <a:off x="3314357" y="3634884"/>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以侮辱、诽谤或者其他方式侵害英雄烈士的姓名、肖像、名誉、荣誉，损害社会公共利益的，依法承担民事责任；构成违反治安管理行为的，由公安机关依法给予治安管理处罚；构成犯罪的，依法追究刑事责任。</a:t>
            </a:r>
          </a:p>
        </p:txBody>
      </p:sp>
      <p:sp>
        <p:nvSpPr>
          <p:cNvPr id="16" name="矩形 15"/>
          <p:cNvSpPr/>
          <p:nvPr/>
        </p:nvSpPr>
        <p:spPr>
          <a:xfrm>
            <a:off x="3314356" y="4725938"/>
            <a:ext cx="7794171" cy="1600438"/>
          </a:xfrm>
          <a:prstGeom prst="rect">
            <a:avLst/>
          </a:prstGeom>
        </p:spPr>
        <p:txBody>
          <a:bodyPr wrap="square">
            <a:spAutoFit/>
          </a:bodyPr>
          <a:lstStyle/>
          <a:p>
            <a:r>
              <a:rPr lang="zh-CN" altLang="en-US" sz="1400">
                <a:solidFill>
                  <a:schemeClr val="accent3">
                    <a:lumMod val="50000"/>
                  </a:schemeClr>
                </a:solidFill>
                <a:cs typeface="+mn-ea"/>
                <a:sym typeface="+mn-lt"/>
              </a:rPr>
              <a:t>在英雄烈士纪念设施保护范围内从事有损纪念英雄烈士环境和氛围的活动的，纪念设施保护单位应当及时劝阻；不听劝阻的，由县级以上地方人民政府负责英雄烈士保护工作的部门、文物主管部门按照职责规定给予批评教育，责令改正；构成违反治安管理行为的，由公安机关依法给予治安管理处罚。</a:t>
            </a:r>
          </a:p>
          <a:p>
            <a:endParaRPr lang="zh-CN" altLang="en-US" sz="1400">
              <a:solidFill>
                <a:schemeClr val="accent3">
                  <a:lumMod val="50000"/>
                </a:schemeClr>
              </a:solidFill>
              <a:cs typeface="+mn-ea"/>
              <a:sym typeface="+mn-lt"/>
            </a:endParaRPr>
          </a:p>
          <a:p>
            <a:r>
              <a:rPr lang="zh-CN" altLang="en-US" sz="1400">
                <a:solidFill>
                  <a:schemeClr val="accent3">
                    <a:lumMod val="50000"/>
                  </a:schemeClr>
                </a:solidFill>
                <a:cs typeface="+mn-ea"/>
                <a:sym typeface="+mn-lt"/>
              </a:rPr>
              <a:t>亵渎、否定英雄烈士事迹和精神，宣扬、美化侵略战争和侵略行为，寻衅滋事，扰乱公共秩序，构成违反治安管理行为的，由公安机关依法给予治安管理处罚；构成犯罪的，依法追究刑事责任。</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圆角矩形 39"/>
          <p:cNvSpPr/>
          <p:nvPr/>
        </p:nvSpPr>
        <p:spPr>
          <a:xfrm>
            <a:off x="-1177602" y="1452518"/>
            <a:ext cx="72008" cy="105068"/>
          </a:xfrm>
          <a:prstGeom prst="round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cs typeface="+mn-ea"/>
                <a:sym typeface="+mn-lt"/>
              </a:rPr>
              <a:t> </a:t>
            </a:r>
            <a:endParaRPr lang="zh-CN" altLang="en-US">
              <a:cs typeface="+mn-ea"/>
              <a:sym typeface="+mn-lt"/>
            </a:endParaRPr>
          </a:p>
        </p:txBody>
      </p:sp>
      <p:sp>
        <p:nvSpPr>
          <p:cNvPr id="9" name="文本框 8"/>
          <p:cNvSpPr txBox="1"/>
          <p:nvPr/>
        </p:nvSpPr>
        <p:spPr>
          <a:xfrm>
            <a:off x="5542407" y="1557586"/>
            <a:ext cx="6336437" cy="584775"/>
          </a:xfrm>
          <a:prstGeom prst="rect">
            <a:avLst/>
          </a:prstGeom>
          <a:noFill/>
        </p:spPr>
        <p:txBody>
          <a:bodyPr wrap="square" rtlCol="0">
            <a:spAutoFit/>
          </a:bodyPr>
          <a:lstStyle/>
          <a:p>
            <a:r>
              <a:rPr lang="zh-CN" altLang="en-US" sz="3200">
                <a:solidFill>
                  <a:srgbClr val="C00000"/>
                </a:solidFill>
                <a:cs typeface="+mn-ea"/>
                <a:sym typeface="+mn-lt"/>
              </a:rPr>
              <a:t>制定英雄烈士保护法的重要意义 </a:t>
            </a:r>
          </a:p>
        </p:txBody>
      </p:sp>
      <p:sp>
        <p:nvSpPr>
          <p:cNvPr id="10" name="文本框 9"/>
          <p:cNvSpPr txBox="1"/>
          <p:nvPr/>
        </p:nvSpPr>
        <p:spPr>
          <a:xfrm>
            <a:off x="5542408" y="2387172"/>
            <a:ext cx="5365177" cy="584775"/>
          </a:xfrm>
          <a:prstGeom prst="rect">
            <a:avLst/>
          </a:prstGeom>
          <a:noFill/>
        </p:spPr>
        <p:txBody>
          <a:bodyPr wrap="square" rtlCol="0">
            <a:spAutoFit/>
          </a:bodyPr>
          <a:lstStyle/>
          <a:p>
            <a:r>
              <a:rPr lang="zh-CN" altLang="en-US" sz="3200">
                <a:solidFill>
                  <a:srgbClr val="C00000"/>
                </a:solidFill>
                <a:cs typeface="+mn-ea"/>
                <a:sym typeface="+mn-lt"/>
              </a:rPr>
              <a:t>英雄烈士保护法范围职责</a:t>
            </a:r>
          </a:p>
        </p:txBody>
      </p:sp>
      <p:sp>
        <p:nvSpPr>
          <p:cNvPr id="11" name="文本框 10"/>
          <p:cNvSpPr txBox="1"/>
          <p:nvPr/>
        </p:nvSpPr>
        <p:spPr>
          <a:xfrm>
            <a:off x="5542408" y="3251268"/>
            <a:ext cx="6674424" cy="584775"/>
          </a:xfrm>
          <a:prstGeom prst="rect">
            <a:avLst/>
          </a:prstGeom>
          <a:noFill/>
        </p:spPr>
        <p:txBody>
          <a:bodyPr wrap="square" rtlCol="0">
            <a:spAutoFit/>
          </a:bodyPr>
          <a:lstStyle>
            <a:defPPr>
              <a:defRPr lang="zh-CN"/>
            </a:defPPr>
            <a:lvl1pPr>
              <a:defRPr sz="2800">
                <a:solidFill>
                  <a:srgbClr val="C00000"/>
                </a:solidFill>
                <a:latin typeface="方正清刻本悦宋简体" panose="02000000000000000000" pitchFamily="2" charset="-122"/>
                <a:ea typeface="方正清刻本悦宋简体" panose="02000000000000000000" pitchFamily="2" charset="-122"/>
              </a:defRPr>
            </a:lvl1pPr>
          </a:lstStyle>
          <a:p>
            <a:r>
              <a:rPr lang="zh-CN" altLang="en-US" sz="3200">
                <a:latin typeface="+mn-lt"/>
                <a:ea typeface="+mn-ea"/>
                <a:cs typeface="+mn-ea"/>
                <a:sym typeface="+mn-lt"/>
              </a:rPr>
              <a:t>纪念英雄烈士的时机</a:t>
            </a:r>
          </a:p>
        </p:txBody>
      </p:sp>
      <p:sp>
        <p:nvSpPr>
          <p:cNvPr id="12" name="文本框 11"/>
          <p:cNvSpPr txBox="1"/>
          <p:nvPr/>
        </p:nvSpPr>
        <p:spPr>
          <a:xfrm>
            <a:off x="5542407" y="4187372"/>
            <a:ext cx="6467643" cy="584775"/>
          </a:xfrm>
          <a:prstGeom prst="rect">
            <a:avLst/>
          </a:prstGeom>
          <a:noFill/>
        </p:spPr>
        <p:txBody>
          <a:bodyPr wrap="square" rtlCol="0">
            <a:spAutoFit/>
          </a:bodyPr>
          <a:lstStyle>
            <a:defPPr>
              <a:defRPr lang="zh-CN"/>
            </a:defPPr>
            <a:lvl1pPr>
              <a:defRPr sz="2800">
                <a:solidFill>
                  <a:srgbClr val="C00000"/>
                </a:solidFill>
                <a:latin typeface="方正清刻本悦宋简体" panose="02000000000000000000" pitchFamily="2" charset="-122"/>
                <a:ea typeface="方正清刻本悦宋简体" panose="02000000000000000000" pitchFamily="2" charset="-122"/>
              </a:defRPr>
            </a:lvl1pPr>
          </a:lstStyle>
          <a:p>
            <a:r>
              <a:rPr lang="zh-CN" altLang="en-US" sz="3200">
                <a:latin typeface="+mn-lt"/>
                <a:ea typeface="+mn-ea"/>
                <a:cs typeface="+mn-ea"/>
                <a:sym typeface="+mn-lt"/>
              </a:rPr>
              <a:t>纪念英雄烈士的时机和权利义务</a:t>
            </a:r>
          </a:p>
        </p:txBody>
      </p:sp>
      <p:grpSp>
        <p:nvGrpSpPr>
          <p:cNvPr id="17" name="组合 16"/>
          <p:cNvGrpSpPr/>
          <p:nvPr/>
        </p:nvGrpSpPr>
        <p:grpSpPr>
          <a:xfrm>
            <a:off x="694606" y="1817054"/>
            <a:ext cx="3263969" cy="830997"/>
            <a:chOff x="1688078" y="3483598"/>
            <a:chExt cx="2831387" cy="830997"/>
          </a:xfrm>
        </p:grpSpPr>
        <p:sp>
          <p:nvSpPr>
            <p:cNvPr id="18" name="矩形 17"/>
            <p:cNvSpPr/>
            <p:nvPr/>
          </p:nvSpPr>
          <p:spPr>
            <a:xfrm>
              <a:off x="1688078" y="3483598"/>
              <a:ext cx="1620932" cy="830997"/>
            </a:xfrm>
            <a:prstGeom prst="rect">
              <a:avLst/>
            </a:prstGeom>
          </p:spPr>
          <p:txBody>
            <a:bodyPr wrap="square">
              <a:spAutoFit/>
            </a:bodyPr>
            <a:lstStyle/>
            <a:p>
              <a:pPr algn="ctr"/>
              <a:r>
                <a:rPr lang="zh-CN" altLang="en-US" sz="4800" i="0">
                  <a:solidFill>
                    <a:srgbClr val="C00000"/>
                  </a:solidFill>
                  <a:cs typeface="+mn-ea"/>
                  <a:sym typeface="+mn-lt"/>
                </a:rPr>
                <a:t>目录  </a:t>
              </a:r>
            </a:p>
          </p:txBody>
        </p:sp>
        <p:sp>
          <p:nvSpPr>
            <p:cNvPr id="19" name="矩形 18"/>
            <p:cNvSpPr/>
            <p:nvPr/>
          </p:nvSpPr>
          <p:spPr>
            <a:xfrm>
              <a:off x="3018402" y="3636916"/>
              <a:ext cx="1501063" cy="646331"/>
            </a:xfrm>
            <a:prstGeom prst="rect">
              <a:avLst/>
            </a:prstGeom>
          </p:spPr>
          <p:txBody>
            <a:bodyPr wrap="square">
              <a:spAutoFit/>
            </a:bodyPr>
            <a:lstStyle/>
            <a:p>
              <a:pPr algn="ctr"/>
              <a:r>
                <a:rPr lang="en-US" altLang="zh-CN" sz="3600" i="0">
                  <a:solidFill>
                    <a:srgbClr val="C00000"/>
                  </a:solidFill>
                  <a:cs typeface="+mn-ea"/>
                  <a:sym typeface="+mn-lt"/>
                </a:rPr>
                <a:t>MULU</a:t>
              </a:r>
              <a:r>
                <a:rPr lang="zh-CN" altLang="en-US" sz="3600" i="0">
                  <a:solidFill>
                    <a:srgbClr val="C00000"/>
                  </a:solidFill>
                  <a:cs typeface="+mn-ea"/>
                  <a:sym typeface="+mn-lt"/>
                </a:rPr>
                <a:t>  </a:t>
              </a:r>
            </a:p>
          </p:txBody>
        </p:sp>
      </p:grpSp>
      <p:sp>
        <p:nvSpPr>
          <p:cNvPr id="21" name="Freeform 5"/>
          <p:cNvSpPr>
            <a:spLocks noChangeAspect="1"/>
          </p:cNvSpPr>
          <p:nvPr/>
        </p:nvSpPr>
        <p:spPr bwMode="auto">
          <a:xfrm>
            <a:off x="4767870" y="1554258"/>
            <a:ext cx="540000" cy="501429"/>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2" name="Freeform 5"/>
          <p:cNvSpPr>
            <a:spLocks noChangeAspect="1"/>
          </p:cNvSpPr>
          <p:nvPr/>
        </p:nvSpPr>
        <p:spPr bwMode="auto">
          <a:xfrm>
            <a:off x="4767870" y="2394595"/>
            <a:ext cx="540000" cy="50143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3" name="Freeform 5"/>
          <p:cNvSpPr>
            <a:spLocks noChangeAspect="1"/>
          </p:cNvSpPr>
          <p:nvPr/>
        </p:nvSpPr>
        <p:spPr bwMode="auto">
          <a:xfrm>
            <a:off x="4767870" y="3292940"/>
            <a:ext cx="540000" cy="50143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Freeform 5"/>
          <p:cNvSpPr>
            <a:spLocks noChangeAspect="1"/>
          </p:cNvSpPr>
          <p:nvPr/>
        </p:nvSpPr>
        <p:spPr bwMode="auto">
          <a:xfrm>
            <a:off x="4767870" y="4187372"/>
            <a:ext cx="540000" cy="50143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7" name="矩形 26"/>
          <p:cNvSpPr/>
          <p:nvPr/>
        </p:nvSpPr>
        <p:spPr>
          <a:xfrm>
            <a:off x="5137884" y="6454130"/>
            <a:ext cx="7103318" cy="405458"/>
          </a:xfrm>
          <a:prstGeom prst="rect">
            <a:avLst/>
          </a:prstGeom>
          <a:solidFill>
            <a:srgbClr val="BB000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cs typeface="+mn-ea"/>
                <a:sym typeface="+mn-lt"/>
              </a:rPr>
              <a:t> </a:t>
            </a:r>
            <a:endParaRPr lang="zh-CN" altLang="en-US">
              <a:cs typeface="+mn-ea"/>
              <a:sym typeface="+mn-lt"/>
            </a:endParaRPr>
          </a:p>
        </p:txBody>
      </p:sp>
      <p:sp>
        <p:nvSpPr>
          <p:cNvPr id="28" name="矩形 27"/>
          <p:cNvSpPr/>
          <p:nvPr/>
        </p:nvSpPr>
        <p:spPr>
          <a:xfrm>
            <a:off x="0" y="6454130"/>
            <a:ext cx="5195270" cy="405458"/>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0" y="3173489"/>
            <a:ext cx="4943078" cy="3223722"/>
          </a:xfrm>
          <a:prstGeom prst="rect">
            <a:avLst/>
          </a:prstGeom>
        </p:spPr>
      </p:pic>
      <p:sp>
        <p:nvSpPr>
          <p:cNvPr id="25" name="文本框 24"/>
          <p:cNvSpPr txBox="1"/>
          <p:nvPr/>
        </p:nvSpPr>
        <p:spPr>
          <a:xfrm>
            <a:off x="5542407" y="5016958"/>
            <a:ext cx="5365177" cy="584775"/>
          </a:xfrm>
          <a:prstGeom prst="rect">
            <a:avLst/>
          </a:prstGeom>
          <a:noFill/>
        </p:spPr>
        <p:txBody>
          <a:bodyPr wrap="square" rtlCol="0">
            <a:spAutoFit/>
          </a:bodyPr>
          <a:lstStyle>
            <a:defPPr>
              <a:defRPr lang="zh-CN"/>
            </a:defPPr>
            <a:lvl1pPr>
              <a:defRPr sz="2800">
                <a:solidFill>
                  <a:srgbClr val="C00000"/>
                </a:solidFill>
                <a:latin typeface="方正清刻本悦宋简体" panose="02000000000000000000" pitchFamily="2" charset="-122"/>
                <a:ea typeface="方正清刻本悦宋简体" panose="02000000000000000000" pitchFamily="2" charset="-122"/>
              </a:defRPr>
            </a:lvl1pPr>
          </a:lstStyle>
          <a:p>
            <a:r>
              <a:rPr lang="zh-CN" altLang="en-US" sz="3200">
                <a:latin typeface="+mn-lt"/>
                <a:ea typeface="+mn-ea"/>
                <a:cs typeface="+mn-ea"/>
                <a:sym typeface="+mn-lt"/>
              </a:rPr>
              <a:t>英雄烈士保护法全文</a:t>
            </a:r>
          </a:p>
        </p:txBody>
      </p:sp>
      <p:sp>
        <p:nvSpPr>
          <p:cNvPr id="26" name="Freeform 5"/>
          <p:cNvSpPr>
            <a:spLocks noChangeAspect="1"/>
          </p:cNvSpPr>
          <p:nvPr/>
        </p:nvSpPr>
        <p:spPr bwMode="auto">
          <a:xfrm>
            <a:off x="4767870" y="5016958"/>
            <a:ext cx="540000" cy="50143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Tree>
  </p:cSld>
  <p:clrMapOvr>
    <a:masterClrMapping/>
  </p:clrMapOvr>
  <p:transition spd="slow" advClick="0" advTm="3000">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2" fill="hold" grpId="14"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1+#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par>
                                <p:cTn id="9" presetID="2" presetClass="entr" presetSubtype="4" fill="hold" grpId="13" nodeType="with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additive="base">
                                        <p:cTn id="11" dur="500" fill="hold"/>
                                        <p:tgtEl>
                                          <p:spTgt spid="27"/>
                                        </p:tgtEl>
                                        <p:attrNameLst>
                                          <p:attrName>ppt_x</p:attrName>
                                        </p:attrNameLst>
                                      </p:cBhvr>
                                      <p:tavLst>
                                        <p:tav tm="0">
                                          <p:val>
                                            <p:strVal val="#ppt_x"/>
                                          </p:val>
                                        </p:tav>
                                        <p:tav tm="100000">
                                          <p:val>
                                            <p:strVal val="#ppt_x"/>
                                          </p:val>
                                        </p:tav>
                                      </p:tavLst>
                                    </p:anim>
                                    <p:anim calcmode="lin" valueType="num">
                                      <p:cBhvr additive="base">
                                        <p:cTn id="12" dur="500" fill="hold"/>
                                        <p:tgtEl>
                                          <p:spTgt spid="27"/>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8" fill="hold" nodeType="afterEffect">
                                  <p:stCondLst>
                                    <p:cond delay="50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900" fill="hold"/>
                                        <p:tgtEl>
                                          <p:spTgt spid="2"/>
                                        </p:tgtEl>
                                        <p:attrNameLst>
                                          <p:attrName>ppt_x</p:attrName>
                                        </p:attrNameLst>
                                      </p:cBhvr>
                                      <p:tavLst>
                                        <p:tav tm="0">
                                          <p:val>
                                            <p:strVal val="0-#ppt_w/2"/>
                                          </p:val>
                                        </p:tav>
                                        <p:tav tm="100000">
                                          <p:val>
                                            <p:strVal val="#ppt_x"/>
                                          </p:val>
                                        </p:tav>
                                      </p:tavLst>
                                    </p:anim>
                                    <p:anim calcmode="lin" valueType="num">
                                      <p:cBhvr additive="base">
                                        <p:cTn id="17" dur="900" fill="hold"/>
                                        <p:tgtEl>
                                          <p:spTgt spid="2"/>
                                        </p:tgtEl>
                                        <p:attrNameLst>
                                          <p:attrName>ppt_y</p:attrName>
                                        </p:attrNameLst>
                                      </p:cBhvr>
                                      <p:tavLst>
                                        <p:tav tm="0">
                                          <p:val>
                                            <p:strVal val="#ppt_y"/>
                                          </p:val>
                                        </p:tav>
                                        <p:tav tm="100000">
                                          <p:val>
                                            <p:strVal val="#ppt_y"/>
                                          </p:val>
                                        </p:tav>
                                      </p:tavLst>
                                    </p:anim>
                                  </p:childTnLst>
                                </p:cTn>
                              </p:par>
                              <p:par>
                                <p:cTn id="18" presetID="22" presetClass="entr" presetSubtype="8" fill="hold" nodeType="withEffect">
                                  <p:stCondLst>
                                    <p:cond delay="50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1100"/>
                                        <p:tgtEl>
                                          <p:spTgt spid="17"/>
                                        </p:tgtEl>
                                      </p:cBhvr>
                                    </p:animEffect>
                                  </p:childTnLst>
                                </p:cTn>
                              </p:par>
                              <p:par>
                                <p:cTn id="21" presetID="10" presetClass="entr" presetSubtype="0" fill="hold" grpId="5" nodeType="withEffect">
                                  <p:stCondLst>
                                    <p:cond delay="50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750"/>
                                        <p:tgtEl>
                                          <p:spTgt spid="21"/>
                                        </p:tgtEl>
                                      </p:cBhvr>
                                    </p:animEffect>
                                  </p:childTnLst>
                                </p:cTn>
                              </p:par>
                              <p:par>
                                <p:cTn id="24" presetID="35" presetClass="path" presetSubtype="0" decel="100000" fill="hold" grpId="6" nodeType="withEffect">
                                  <p:stCondLst>
                                    <p:cond delay="500"/>
                                  </p:stCondLst>
                                  <p:childTnLst>
                                    <p:animMotion origin="layout" path="M -3.49264E-06 -8.72483E-07 L -0.1103 -0.00116" pathEditMode="relative" rAng="0" ptsTypes="AA">
                                      <p:cBhvr>
                                        <p:cTn id="25" dur="1000" spd="-100000" fill="hold"/>
                                        <p:tgtEl>
                                          <p:spTgt spid="21"/>
                                        </p:tgtEl>
                                        <p:attrNameLst>
                                          <p:attrName>ppt_x</p:attrName>
                                          <p:attrName>ppt_y</p:attrName>
                                        </p:attrNameLst>
                                      </p:cBhvr>
                                      <p:rCtr x="-5522" y="-69"/>
                                    </p:animMotion>
                                  </p:childTnLst>
                                </p:cTn>
                              </p:par>
                              <p:par>
                                <p:cTn id="26" presetID="10" presetClass="entr" presetSubtype="0" fill="hold" grpId="7" nodeType="withEffect">
                                  <p:stCondLst>
                                    <p:cond delay="50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750"/>
                                        <p:tgtEl>
                                          <p:spTgt spid="22"/>
                                        </p:tgtEl>
                                      </p:cBhvr>
                                    </p:animEffect>
                                  </p:childTnLst>
                                </p:cTn>
                              </p:par>
                              <p:par>
                                <p:cTn id="29" presetID="35" presetClass="path" presetSubtype="0" decel="100000" fill="hold" grpId="8" nodeType="withEffect">
                                  <p:stCondLst>
                                    <p:cond delay="500"/>
                                  </p:stCondLst>
                                  <p:childTnLst>
                                    <p:animMotion origin="layout" path="M -3.49264E-06 3.76302E-06 L -0.1103 -0.00116" pathEditMode="relative" rAng="0" ptsTypes="AA">
                                      <p:cBhvr>
                                        <p:cTn id="30" dur="1000" spd="-100000" fill="hold"/>
                                        <p:tgtEl>
                                          <p:spTgt spid="22"/>
                                        </p:tgtEl>
                                        <p:attrNameLst>
                                          <p:attrName>ppt_x</p:attrName>
                                          <p:attrName>ppt_y</p:attrName>
                                        </p:attrNameLst>
                                      </p:cBhvr>
                                      <p:rCtr x="-5522" y="-69"/>
                                    </p:animMotion>
                                  </p:childTnLst>
                                </p:cTn>
                              </p:par>
                              <p:par>
                                <p:cTn id="31" presetID="10" presetClass="entr" presetSubtype="0" fill="hold" grpId="9" nodeType="withEffect">
                                  <p:stCondLst>
                                    <p:cond delay="50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750"/>
                                        <p:tgtEl>
                                          <p:spTgt spid="23"/>
                                        </p:tgtEl>
                                      </p:cBhvr>
                                    </p:animEffect>
                                  </p:childTnLst>
                                </p:cTn>
                              </p:par>
                              <p:par>
                                <p:cTn id="34" presetID="35" presetClass="path" presetSubtype="0" decel="100000" fill="hold" grpId="10" nodeType="withEffect">
                                  <p:stCondLst>
                                    <p:cond delay="500"/>
                                  </p:stCondLst>
                                  <p:childTnLst>
                                    <p:animMotion origin="layout" path="M -3.49264E-06 -4.43416E-06 L -0.1103 -0.00115" pathEditMode="relative" rAng="0" ptsTypes="AA">
                                      <p:cBhvr>
                                        <p:cTn id="35" dur="1000" spd="-100000" fill="hold"/>
                                        <p:tgtEl>
                                          <p:spTgt spid="23"/>
                                        </p:tgtEl>
                                        <p:attrNameLst>
                                          <p:attrName>ppt_x</p:attrName>
                                          <p:attrName>ppt_y</p:attrName>
                                        </p:attrNameLst>
                                      </p:cBhvr>
                                      <p:rCtr x="-5522" y="-69"/>
                                    </p:animMotion>
                                  </p:childTnLst>
                                </p:cTn>
                              </p:par>
                              <p:par>
                                <p:cTn id="36" presetID="10" presetClass="entr" presetSubtype="0" fill="hold" grpId="11" nodeType="withEffect">
                                  <p:stCondLst>
                                    <p:cond delay="50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750"/>
                                        <p:tgtEl>
                                          <p:spTgt spid="24"/>
                                        </p:tgtEl>
                                      </p:cBhvr>
                                    </p:animEffect>
                                  </p:childTnLst>
                                </p:cTn>
                              </p:par>
                              <p:par>
                                <p:cTn id="39" presetID="35" presetClass="path" presetSubtype="0" decel="100000" fill="hold" grpId="12" nodeType="withEffect">
                                  <p:stCondLst>
                                    <p:cond delay="500"/>
                                  </p:stCondLst>
                                  <p:childTnLst>
                                    <p:animMotion origin="layout" path="M -3.49264E-06 2.24485E-07 L -0.1103 -0.00116" pathEditMode="relative" rAng="0" ptsTypes="AA">
                                      <p:cBhvr>
                                        <p:cTn id="40" dur="1000" spd="-100000" fill="hold"/>
                                        <p:tgtEl>
                                          <p:spTgt spid="24"/>
                                        </p:tgtEl>
                                        <p:attrNameLst>
                                          <p:attrName>ppt_x</p:attrName>
                                          <p:attrName>ppt_y</p:attrName>
                                        </p:attrNameLst>
                                      </p:cBhvr>
                                      <p:rCtr x="-5522" y="-69"/>
                                    </p:animMotion>
                                  </p:childTnLst>
                                </p:cTn>
                              </p:par>
                              <p:par>
                                <p:cTn id="41" presetID="10" presetClass="entr" presetSubtype="0" fill="hold" grpId="16" nodeType="withEffect">
                                  <p:stCondLst>
                                    <p:cond delay="500"/>
                                  </p:stCondLst>
                                  <p:childTnLst>
                                    <p:set>
                                      <p:cBhvr>
                                        <p:cTn id="42" dur="1" fill="hold">
                                          <p:stCondLst>
                                            <p:cond delay="0"/>
                                          </p:stCondLst>
                                        </p:cTn>
                                        <p:tgtEl>
                                          <p:spTgt spid="26"/>
                                        </p:tgtEl>
                                        <p:attrNameLst>
                                          <p:attrName>style.visibility</p:attrName>
                                        </p:attrNameLst>
                                      </p:cBhvr>
                                      <p:to>
                                        <p:strVal val="visible"/>
                                      </p:to>
                                    </p:set>
                                    <p:animEffect transition="in" filter="fade">
                                      <p:cBhvr>
                                        <p:cTn id="43" dur="750"/>
                                        <p:tgtEl>
                                          <p:spTgt spid="26"/>
                                        </p:tgtEl>
                                      </p:cBhvr>
                                    </p:animEffect>
                                  </p:childTnLst>
                                </p:cTn>
                              </p:par>
                              <p:par>
                                <p:cTn id="44" presetID="35" presetClass="path" presetSubtype="0" decel="100000" fill="hold" grpId="17" nodeType="withEffect">
                                  <p:stCondLst>
                                    <p:cond delay="500"/>
                                  </p:stCondLst>
                                  <p:childTnLst>
                                    <p:animMotion origin="layout" path="M -3.49264E-06 2.24485E-07 L -0.1103 -0.00116" pathEditMode="relative" rAng="0" ptsTypes="AA">
                                      <p:cBhvr>
                                        <p:cTn id="45" dur="1000" spd="-100000" fill="hold"/>
                                        <p:tgtEl>
                                          <p:spTgt spid="26"/>
                                        </p:tgtEl>
                                        <p:attrNameLst>
                                          <p:attrName>ppt_x</p:attrName>
                                          <p:attrName>ppt_y</p:attrName>
                                        </p:attrNameLst>
                                      </p:cBhvr>
                                      <p:rCtr x="-5522" y="-69"/>
                                    </p:animMotion>
                                  </p:childTnLst>
                                </p:cTn>
                              </p:par>
                              <p:par>
                                <p:cTn id="46" presetID="2" presetClass="entr" presetSubtype="2" decel="100000" fill="hold" grpId="1" nodeType="withEffect">
                                  <p:stCondLst>
                                    <p:cond delay="500"/>
                                  </p:stCondLst>
                                  <p:iterate type="lt">
                                    <p:tmPct val="5000"/>
                                  </p:iterate>
                                  <p:childTnLst>
                                    <p:set>
                                      <p:cBhvr>
                                        <p:cTn id="47" dur="1" fill="hold">
                                          <p:stCondLst>
                                            <p:cond delay="0"/>
                                          </p:stCondLst>
                                        </p:cTn>
                                        <p:tgtEl>
                                          <p:spTgt spid="9"/>
                                        </p:tgtEl>
                                        <p:attrNameLst>
                                          <p:attrName>style.visibility</p:attrName>
                                        </p:attrNameLst>
                                      </p:cBhvr>
                                      <p:to>
                                        <p:strVal val="visible"/>
                                      </p:to>
                                    </p:set>
                                    <p:anim calcmode="lin" valueType="num">
                                      <p:cBhvr additive="base">
                                        <p:cTn id="48" dur="1000" fill="hold"/>
                                        <p:tgtEl>
                                          <p:spTgt spid="9"/>
                                        </p:tgtEl>
                                        <p:attrNameLst>
                                          <p:attrName>ppt_x</p:attrName>
                                        </p:attrNameLst>
                                      </p:cBhvr>
                                      <p:tavLst>
                                        <p:tav tm="0">
                                          <p:val>
                                            <p:strVal val="1+#ppt_w/2"/>
                                          </p:val>
                                        </p:tav>
                                        <p:tav tm="100000">
                                          <p:val>
                                            <p:strVal val="#ppt_x"/>
                                          </p:val>
                                        </p:tav>
                                      </p:tavLst>
                                    </p:anim>
                                    <p:anim calcmode="lin" valueType="num">
                                      <p:cBhvr additive="base">
                                        <p:cTn id="49" dur="1000" fill="hold"/>
                                        <p:tgtEl>
                                          <p:spTgt spid="9"/>
                                        </p:tgtEl>
                                        <p:attrNameLst>
                                          <p:attrName>ppt_y</p:attrName>
                                        </p:attrNameLst>
                                      </p:cBhvr>
                                      <p:tavLst>
                                        <p:tav tm="0">
                                          <p:val>
                                            <p:strVal val="#ppt_y"/>
                                          </p:val>
                                        </p:tav>
                                        <p:tav tm="100000">
                                          <p:val>
                                            <p:strVal val="#ppt_y"/>
                                          </p:val>
                                        </p:tav>
                                      </p:tavLst>
                                    </p:anim>
                                  </p:childTnLst>
                                </p:cTn>
                              </p:par>
                              <p:par>
                                <p:cTn id="50" presetID="2" presetClass="entr" presetSubtype="2" decel="100000" fill="hold" grpId="2" nodeType="withEffect">
                                  <p:stCondLst>
                                    <p:cond delay="500"/>
                                  </p:stCondLst>
                                  <p:iterate type="lt">
                                    <p:tmPct val="5000"/>
                                  </p:iterate>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1000" fill="hold"/>
                                        <p:tgtEl>
                                          <p:spTgt spid="10"/>
                                        </p:tgtEl>
                                        <p:attrNameLst>
                                          <p:attrName>ppt_x</p:attrName>
                                        </p:attrNameLst>
                                      </p:cBhvr>
                                      <p:tavLst>
                                        <p:tav tm="0">
                                          <p:val>
                                            <p:strVal val="1+#ppt_w/2"/>
                                          </p:val>
                                        </p:tav>
                                        <p:tav tm="100000">
                                          <p:val>
                                            <p:strVal val="#ppt_x"/>
                                          </p:val>
                                        </p:tav>
                                      </p:tavLst>
                                    </p:anim>
                                    <p:anim calcmode="lin" valueType="num">
                                      <p:cBhvr additive="base">
                                        <p:cTn id="53" dur="1000" fill="hold"/>
                                        <p:tgtEl>
                                          <p:spTgt spid="10"/>
                                        </p:tgtEl>
                                        <p:attrNameLst>
                                          <p:attrName>ppt_y</p:attrName>
                                        </p:attrNameLst>
                                      </p:cBhvr>
                                      <p:tavLst>
                                        <p:tav tm="0">
                                          <p:val>
                                            <p:strVal val="#ppt_y"/>
                                          </p:val>
                                        </p:tav>
                                        <p:tav tm="100000">
                                          <p:val>
                                            <p:strVal val="#ppt_y"/>
                                          </p:val>
                                        </p:tav>
                                      </p:tavLst>
                                    </p:anim>
                                  </p:childTnLst>
                                </p:cTn>
                              </p:par>
                              <p:par>
                                <p:cTn id="54" presetID="2" presetClass="entr" presetSubtype="2" decel="100000" fill="hold" grpId="3" nodeType="withEffect">
                                  <p:stCondLst>
                                    <p:cond delay="500"/>
                                  </p:stCondLst>
                                  <p:iterate type="lt">
                                    <p:tmPct val="5000"/>
                                  </p:iterate>
                                  <p:childTnLst>
                                    <p:set>
                                      <p:cBhvr>
                                        <p:cTn id="55" dur="1" fill="hold">
                                          <p:stCondLst>
                                            <p:cond delay="0"/>
                                          </p:stCondLst>
                                        </p:cTn>
                                        <p:tgtEl>
                                          <p:spTgt spid="11"/>
                                        </p:tgtEl>
                                        <p:attrNameLst>
                                          <p:attrName>style.visibility</p:attrName>
                                        </p:attrNameLst>
                                      </p:cBhvr>
                                      <p:to>
                                        <p:strVal val="visible"/>
                                      </p:to>
                                    </p:set>
                                    <p:anim calcmode="lin" valueType="num">
                                      <p:cBhvr additive="base">
                                        <p:cTn id="56" dur="1000" fill="hold"/>
                                        <p:tgtEl>
                                          <p:spTgt spid="11"/>
                                        </p:tgtEl>
                                        <p:attrNameLst>
                                          <p:attrName>ppt_x</p:attrName>
                                        </p:attrNameLst>
                                      </p:cBhvr>
                                      <p:tavLst>
                                        <p:tav tm="0">
                                          <p:val>
                                            <p:strVal val="1+#ppt_w/2"/>
                                          </p:val>
                                        </p:tav>
                                        <p:tav tm="100000">
                                          <p:val>
                                            <p:strVal val="#ppt_x"/>
                                          </p:val>
                                        </p:tav>
                                      </p:tavLst>
                                    </p:anim>
                                    <p:anim calcmode="lin" valueType="num">
                                      <p:cBhvr additive="base">
                                        <p:cTn id="57" dur="1000" fill="hold"/>
                                        <p:tgtEl>
                                          <p:spTgt spid="11"/>
                                        </p:tgtEl>
                                        <p:attrNameLst>
                                          <p:attrName>ppt_y</p:attrName>
                                        </p:attrNameLst>
                                      </p:cBhvr>
                                      <p:tavLst>
                                        <p:tav tm="0">
                                          <p:val>
                                            <p:strVal val="#ppt_y"/>
                                          </p:val>
                                        </p:tav>
                                        <p:tav tm="100000">
                                          <p:val>
                                            <p:strVal val="#ppt_y"/>
                                          </p:val>
                                        </p:tav>
                                      </p:tavLst>
                                    </p:anim>
                                  </p:childTnLst>
                                </p:cTn>
                              </p:par>
                              <p:par>
                                <p:cTn id="58" presetID="2" presetClass="entr" presetSubtype="2" decel="100000" fill="hold" grpId="4" nodeType="withEffect">
                                  <p:stCondLst>
                                    <p:cond delay="500"/>
                                  </p:stCondLst>
                                  <p:iterate type="lt">
                                    <p:tmPct val="5000"/>
                                  </p:iterate>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1000" fill="hold"/>
                                        <p:tgtEl>
                                          <p:spTgt spid="12"/>
                                        </p:tgtEl>
                                        <p:attrNameLst>
                                          <p:attrName>ppt_x</p:attrName>
                                        </p:attrNameLst>
                                      </p:cBhvr>
                                      <p:tavLst>
                                        <p:tav tm="0">
                                          <p:val>
                                            <p:strVal val="1+#ppt_w/2"/>
                                          </p:val>
                                        </p:tav>
                                        <p:tav tm="100000">
                                          <p:val>
                                            <p:strVal val="#ppt_x"/>
                                          </p:val>
                                        </p:tav>
                                      </p:tavLst>
                                    </p:anim>
                                    <p:anim calcmode="lin" valueType="num">
                                      <p:cBhvr additive="base">
                                        <p:cTn id="61" dur="1000" fill="hold"/>
                                        <p:tgtEl>
                                          <p:spTgt spid="12"/>
                                        </p:tgtEl>
                                        <p:attrNameLst>
                                          <p:attrName>ppt_y</p:attrName>
                                        </p:attrNameLst>
                                      </p:cBhvr>
                                      <p:tavLst>
                                        <p:tav tm="0">
                                          <p:val>
                                            <p:strVal val="#ppt_y"/>
                                          </p:val>
                                        </p:tav>
                                        <p:tav tm="100000">
                                          <p:val>
                                            <p:strVal val="#ppt_y"/>
                                          </p:val>
                                        </p:tav>
                                      </p:tavLst>
                                    </p:anim>
                                  </p:childTnLst>
                                </p:cTn>
                              </p:par>
                              <p:par>
                                <p:cTn id="62" presetID="2" presetClass="entr" presetSubtype="2" decel="100000" fill="hold" grpId="15" nodeType="withEffect">
                                  <p:stCondLst>
                                    <p:cond delay="500"/>
                                  </p:stCondLst>
                                  <p:iterate type="lt">
                                    <p:tmPct val="5000"/>
                                  </p:iterate>
                                  <p:childTnLst>
                                    <p:set>
                                      <p:cBhvr>
                                        <p:cTn id="63" dur="1" fill="hold">
                                          <p:stCondLst>
                                            <p:cond delay="0"/>
                                          </p:stCondLst>
                                        </p:cTn>
                                        <p:tgtEl>
                                          <p:spTgt spid="25"/>
                                        </p:tgtEl>
                                        <p:attrNameLst>
                                          <p:attrName>style.visibility</p:attrName>
                                        </p:attrNameLst>
                                      </p:cBhvr>
                                      <p:to>
                                        <p:strVal val="visible"/>
                                      </p:to>
                                    </p:set>
                                    <p:anim calcmode="lin" valueType="num">
                                      <p:cBhvr additive="base">
                                        <p:cTn id="64" dur="1000" fill="hold"/>
                                        <p:tgtEl>
                                          <p:spTgt spid="25"/>
                                        </p:tgtEl>
                                        <p:attrNameLst>
                                          <p:attrName>ppt_x</p:attrName>
                                        </p:attrNameLst>
                                      </p:cBhvr>
                                      <p:tavLst>
                                        <p:tav tm="0">
                                          <p:val>
                                            <p:strVal val="1+#ppt_w/2"/>
                                          </p:val>
                                        </p:tav>
                                        <p:tav tm="100000">
                                          <p:val>
                                            <p:strVal val="#ppt_x"/>
                                          </p:val>
                                        </p:tav>
                                      </p:tavLst>
                                    </p:anim>
                                    <p:anim calcmode="lin" valueType="num">
                                      <p:cBhvr additive="base">
                                        <p:cTn id="65" dur="10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66" fill="hold" nodeType="clickPar">
                      <p:stCondLst>
                        <p:cond delay="indefinite"/>
                      </p:stCondLst>
                      <p:childTnLst>
                        <p:par>
                          <p:cTn id="67" fill="hold" nodeType="afterGroup">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barn(inVertical)">
                                      <p:cBhvr>
                                        <p:cTn id="70" dur="1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9" grpId="1"/>
      <p:bldP spid="10" grpId="2"/>
      <p:bldP spid="11" grpId="3"/>
      <p:bldP spid="12" grpId="4"/>
      <p:bldP spid="21" grpId="5" animBg="1"/>
      <p:bldP spid="21" grpId="6" animBg="1"/>
      <p:bldP spid="22" grpId="7" animBg="1"/>
      <p:bldP spid="22" grpId="8" animBg="1"/>
      <p:bldP spid="23" grpId="9" animBg="1"/>
      <p:bldP spid="23" grpId="10" animBg="1"/>
      <p:bldP spid="24" grpId="11" animBg="1"/>
      <p:bldP spid="24" grpId="12" animBg="1"/>
      <p:bldP spid="27" grpId="13" animBg="1"/>
      <p:bldP spid="28" grpId="14" animBg="1"/>
      <p:bldP spid="25" grpId="15"/>
      <p:bldP spid="26" grpId="16" animBg="1"/>
      <p:bldP spid="26" grpId="17"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745554" y="612288"/>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英雄烈士法全文</a:t>
            </a:r>
          </a:p>
        </p:txBody>
      </p:sp>
      <p:cxnSp>
        <p:nvCxnSpPr>
          <p:cNvPr id="8" name="直接箭头连接符 7"/>
          <p:cNvCxnSpPr/>
          <p:nvPr/>
        </p:nvCxnSpPr>
        <p:spPr>
          <a:xfrm flipH="1">
            <a:off x="2112498" y="2133650"/>
            <a:ext cx="0" cy="3962400"/>
          </a:xfrm>
          <a:prstGeom prst="straightConnector1">
            <a:avLst/>
          </a:prstGeom>
          <a:ln w="25400">
            <a:solidFill>
              <a:srgbClr val="FF0000"/>
            </a:solidFill>
            <a:prstDash val="sysDash"/>
            <a:headEnd type="oval"/>
            <a:tailEnd type="triangle"/>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270670" y="2421682"/>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第二十八条</a:t>
            </a:r>
          </a:p>
        </p:txBody>
      </p:sp>
      <p:sp>
        <p:nvSpPr>
          <p:cNvPr id="11" name="矩形 10"/>
          <p:cNvSpPr/>
          <p:nvPr/>
        </p:nvSpPr>
        <p:spPr>
          <a:xfrm>
            <a:off x="1270670" y="3756298"/>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第二十九条</a:t>
            </a:r>
          </a:p>
        </p:txBody>
      </p:sp>
      <p:sp>
        <p:nvSpPr>
          <p:cNvPr id="12" name="矩形 11"/>
          <p:cNvSpPr/>
          <p:nvPr/>
        </p:nvSpPr>
        <p:spPr>
          <a:xfrm>
            <a:off x="1270670" y="5040823"/>
            <a:ext cx="1654628" cy="609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cs typeface="+mn-ea"/>
                <a:sym typeface="+mn-lt"/>
              </a:rPr>
              <a:t>第三十条</a:t>
            </a:r>
          </a:p>
        </p:txBody>
      </p:sp>
      <p:sp>
        <p:nvSpPr>
          <p:cNvPr id="13" name="矩形 12"/>
          <p:cNvSpPr/>
          <p:nvPr/>
        </p:nvSpPr>
        <p:spPr>
          <a:xfrm>
            <a:off x="3314356" y="2249428"/>
            <a:ext cx="7794171" cy="954107"/>
          </a:xfrm>
          <a:prstGeom prst="rect">
            <a:avLst/>
          </a:prstGeom>
        </p:spPr>
        <p:txBody>
          <a:bodyPr wrap="square">
            <a:spAutoFit/>
          </a:bodyPr>
          <a:lstStyle/>
          <a:p>
            <a:r>
              <a:rPr lang="zh-CN" altLang="en-US" sz="1400">
                <a:solidFill>
                  <a:schemeClr val="accent3">
                    <a:lumMod val="50000"/>
                  </a:schemeClr>
                </a:solidFill>
                <a:cs typeface="+mn-ea"/>
                <a:sym typeface="+mn-lt"/>
              </a:rPr>
              <a:t>侵占、破坏、污损英雄烈士纪念设施的，由县级以上人民政府负责英雄烈士保护工作的部门责令改正；造成损失的，依法承担民事责任；被侵占、破坏、污损的纪念设施属于文物保护单位的，依照</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中华人民共和国文物保护法</a:t>
            </a:r>
            <a:r>
              <a:rPr lang="en-US" altLang="zh-CN" sz="1400">
                <a:solidFill>
                  <a:schemeClr val="accent3">
                    <a:lumMod val="50000"/>
                  </a:schemeClr>
                </a:solidFill>
                <a:cs typeface="+mn-ea"/>
                <a:sym typeface="+mn-lt"/>
              </a:rPr>
              <a:t>》</a:t>
            </a:r>
            <a:r>
              <a:rPr lang="zh-CN" altLang="en-US" sz="1400">
                <a:solidFill>
                  <a:schemeClr val="accent3">
                    <a:lumMod val="50000"/>
                  </a:schemeClr>
                </a:solidFill>
                <a:cs typeface="+mn-ea"/>
                <a:sym typeface="+mn-lt"/>
              </a:rPr>
              <a:t>的规定处罚；构成违反治安管理行为的，由公安机关依法给予治安管理处罚；构成犯罪的，依法追究刑事责任。</a:t>
            </a:r>
          </a:p>
        </p:txBody>
      </p:sp>
      <p:sp>
        <p:nvSpPr>
          <p:cNvPr id="15" name="矩形 14"/>
          <p:cNvSpPr/>
          <p:nvPr/>
        </p:nvSpPr>
        <p:spPr>
          <a:xfrm>
            <a:off x="3314357" y="3634884"/>
            <a:ext cx="7794171" cy="738664"/>
          </a:xfrm>
          <a:prstGeom prst="rect">
            <a:avLst/>
          </a:prstGeom>
        </p:spPr>
        <p:txBody>
          <a:bodyPr wrap="square">
            <a:spAutoFit/>
          </a:bodyPr>
          <a:lstStyle/>
          <a:p>
            <a:r>
              <a:rPr lang="zh-CN" altLang="en-US" sz="1400">
                <a:solidFill>
                  <a:schemeClr val="accent3">
                    <a:lumMod val="50000"/>
                  </a:schemeClr>
                </a:solidFill>
                <a:cs typeface="+mn-ea"/>
                <a:sym typeface="+mn-lt"/>
              </a:rPr>
              <a:t>县级以上人民政府有关部门及其工作人员在英雄烈士保护工作中滥用职权、玩忽职守、徇私舞弊的，对直接负责的主管人员和其他直接责任人员，依法给予处分；构成犯罪的，依法追究刑事责任。</a:t>
            </a:r>
          </a:p>
        </p:txBody>
      </p:sp>
      <p:sp>
        <p:nvSpPr>
          <p:cNvPr id="16" name="矩形 15"/>
          <p:cNvSpPr/>
          <p:nvPr/>
        </p:nvSpPr>
        <p:spPr>
          <a:xfrm>
            <a:off x="3314356" y="5191734"/>
            <a:ext cx="7794171" cy="307777"/>
          </a:xfrm>
          <a:prstGeom prst="rect">
            <a:avLst/>
          </a:prstGeom>
        </p:spPr>
        <p:txBody>
          <a:bodyPr wrap="square">
            <a:spAutoFit/>
          </a:bodyPr>
          <a:lstStyle/>
          <a:p>
            <a:r>
              <a:rPr lang="zh-CN" altLang="en-US" sz="1400">
                <a:solidFill>
                  <a:schemeClr val="accent3">
                    <a:lumMod val="50000"/>
                  </a:schemeClr>
                </a:solidFill>
                <a:cs typeface="+mn-ea"/>
                <a:sym typeface="+mn-lt"/>
              </a:rPr>
              <a:t>本法自</a:t>
            </a:r>
            <a:r>
              <a:rPr lang="en-US" altLang="zh-CN" sz="1400">
                <a:solidFill>
                  <a:schemeClr val="accent3">
                    <a:lumMod val="50000"/>
                  </a:schemeClr>
                </a:solidFill>
                <a:cs typeface="+mn-ea"/>
                <a:sym typeface="+mn-lt"/>
              </a:rPr>
              <a:t>2018</a:t>
            </a:r>
            <a:r>
              <a:rPr lang="zh-CN" altLang="en-US" sz="1400">
                <a:solidFill>
                  <a:schemeClr val="accent3">
                    <a:lumMod val="50000"/>
                  </a:schemeClr>
                </a:solidFill>
                <a:cs typeface="+mn-ea"/>
                <a:sym typeface="+mn-lt"/>
              </a:rPr>
              <a:t>年</a:t>
            </a:r>
            <a:r>
              <a:rPr lang="en-US" altLang="zh-CN" sz="1400">
                <a:solidFill>
                  <a:schemeClr val="accent3">
                    <a:lumMod val="50000"/>
                  </a:schemeClr>
                </a:solidFill>
                <a:cs typeface="+mn-ea"/>
                <a:sym typeface="+mn-lt"/>
              </a:rPr>
              <a:t>5</a:t>
            </a:r>
            <a:r>
              <a:rPr lang="zh-CN" altLang="en-US" sz="1400">
                <a:solidFill>
                  <a:schemeClr val="accent3">
                    <a:lumMod val="50000"/>
                  </a:schemeClr>
                </a:solidFill>
                <a:cs typeface="+mn-ea"/>
                <a:sym typeface="+mn-lt"/>
              </a:rPr>
              <a:t>月</a:t>
            </a:r>
            <a:r>
              <a:rPr lang="en-US" altLang="zh-CN" sz="1400">
                <a:solidFill>
                  <a:schemeClr val="accent3">
                    <a:lumMod val="50000"/>
                  </a:schemeClr>
                </a:solidFill>
                <a:cs typeface="+mn-ea"/>
                <a:sym typeface="+mn-lt"/>
              </a:rPr>
              <a:t>1</a:t>
            </a:r>
            <a:r>
              <a:rPr lang="zh-CN" altLang="en-US" sz="1400">
                <a:solidFill>
                  <a:schemeClr val="accent3">
                    <a:lumMod val="50000"/>
                  </a:schemeClr>
                </a:solidFill>
                <a:cs typeface="+mn-ea"/>
                <a:sym typeface="+mn-lt"/>
              </a:rPr>
              <a:t>日起施行。</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2" presetClass="entr" presetSubtype="1"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1000"/>
                                        <p:tgtEl>
                                          <p:spTgt spid="8"/>
                                        </p:tgtEl>
                                      </p:cBhvr>
                                    </p:animEffect>
                                  </p:childTnLst>
                                </p:cTn>
                              </p:par>
                              <p:par>
                                <p:cTn id="16" presetID="2" presetClass="entr" presetSubtype="8" decel="45000" fill="hold" grpId="2" nodeType="with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1000" fill="hold"/>
                                        <p:tgtEl>
                                          <p:spTgt spid="9"/>
                                        </p:tgtEl>
                                        <p:attrNameLst>
                                          <p:attrName>ppt_x</p:attrName>
                                        </p:attrNameLst>
                                      </p:cBhvr>
                                      <p:tavLst>
                                        <p:tav tm="0">
                                          <p:val>
                                            <p:strVal val="0-#ppt_w/2"/>
                                          </p:val>
                                        </p:tav>
                                        <p:tav tm="100000">
                                          <p:val>
                                            <p:strVal val="#ppt_x"/>
                                          </p:val>
                                        </p:tav>
                                      </p:tavLst>
                                    </p:anim>
                                    <p:anim calcmode="lin" valueType="num">
                                      <p:cBhvr additive="base">
                                        <p:cTn id="19" dur="1000" fill="hold"/>
                                        <p:tgtEl>
                                          <p:spTgt spid="9"/>
                                        </p:tgtEl>
                                        <p:attrNameLst>
                                          <p:attrName>ppt_y</p:attrName>
                                        </p:attrNameLst>
                                      </p:cBhvr>
                                      <p:tavLst>
                                        <p:tav tm="0">
                                          <p:val>
                                            <p:strVal val="#ppt_y"/>
                                          </p:val>
                                        </p:tav>
                                        <p:tav tm="100000">
                                          <p:val>
                                            <p:strVal val="#ppt_y"/>
                                          </p:val>
                                        </p:tav>
                                      </p:tavLst>
                                    </p:anim>
                                  </p:childTnLst>
                                </p:cTn>
                              </p:par>
                              <p:par>
                                <p:cTn id="20" presetID="2" presetClass="entr" presetSubtype="8" decel="4500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decel="45000" fill="hold" grpId="4"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1000" fill="hold"/>
                                        <p:tgtEl>
                                          <p:spTgt spid="12"/>
                                        </p:tgtEl>
                                        <p:attrNameLst>
                                          <p:attrName>ppt_x</p:attrName>
                                        </p:attrNameLst>
                                      </p:cBhvr>
                                      <p:tavLst>
                                        <p:tav tm="0">
                                          <p:val>
                                            <p:strVal val="0-#ppt_w/2"/>
                                          </p:val>
                                        </p:tav>
                                        <p:tav tm="100000">
                                          <p:val>
                                            <p:strVal val="#ppt_x"/>
                                          </p:val>
                                        </p:tav>
                                      </p:tavLst>
                                    </p:anim>
                                    <p:anim calcmode="lin" valueType="num">
                                      <p:cBhvr additive="base">
                                        <p:cTn id="27" dur="1000" fill="hold"/>
                                        <p:tgtEl>
                                          <p:spTgt spid="12"/>
                                        </p:tgtEl>
                                        <p:attrNameLst>
                                          <p:attrName>ppt_y</p:attrName>
                                        </p:attrNameLst>
                                      </p:cBhvr>
                                      <p:tavLst>
                                        <p:tav tm="0">
                                          <p:val>
                                            <p:strVal val="#ppt_y"/>
                                          </p:val>
                                        </p:tav>
                                        <p:tav tm="100000">
                                          <p:val>
                                            <p:strVal val="#ppt_y"/>
                                          </p:val>
                                        </p:tav>
                                      </p:tavLst>
                                    </p:anim>
                                  </p:childTnLst>
                                </p:cTn>
                              </p:par>
                              <p:par>
                                <p:cTn id="28" presetID="31" presetClass="entr" presetSubtype="0" fill="hold" grpId="5" nodeType="withEffect">
                                  <p:stCondLst>
                                    <p:cond delay="0"/>
                                  </p:stCondLst>
                                  <p:iterate type="lt">
                                    <p:tmPct val="823"/>
                                  </p:iterate>
                                  <p:childTnLst>
                                    <p:set>
                                      <p:cBhvr>
                                        <p:cTn id="29" dur="1" fill="hold">
                                          <p:stCondLst>
                                            <p:cond delay="0"/>
                                          </p:stCondLst>
                                        </p:cTn>
                                        <p:tgtEl>
                                          <p:spTgt spid="13"/>
                                        </p:tgtEl>
                                        <p:attrNameLst>
                                          <p:attrName>style.visibility</p:attrName>
                                        </p:attrNameLst>
                                      </p:cBhvr>
                                      <p:to>
                                        <p:strVal val="visible"/>
                                      </p:to>
                                    </p:set>
                                    <p:anim calcmode="lin" valueType="num">
                                      <p:cBhvr>
                                        <p:cTn id="30" dur="750" fill="hold"/>
                                        <p:tgtEl>
                                          <p:spTgt spid="13"/>
                                        </p:tgtEl>
                                        <p:attrNameLst>
                                          <p:attrName>ppt_w</p:attrName>
                                        </p:attrNameLst>
                                      </p:cBhvr>
                                      <p:tavLst>
                                        <p:tav tm="0">
                                          <p:val>
                                            <p:fltVal val="0"/>
                                          </p:val>
                                        </p:tav>
                                        <p:tav tm="100000">
                                          <p:val>
                                            <p:strVal val="#ppt_w"/>
                                          </p:val>
                                        </p:tav>
                                      </p:tavLst>
                                    </p:anim>
                                    <p:anim calcmode="lin" valueType="num">
                                      <p:cBhvr>
                                        <p:cTn id="31" dur="750" fill="hold"/>
                                        <p:tgtEl>
                                          <p:spTgt spid="13"/>
                                        </p:tgtEl>
                                        <p:attrNameLst>
                                          <p:attrName>ppt_h</p:attrName>
                                        </p:attrNameLst>
                                      </p:cBhvr>
                                      <p:tavLst>
                                        <p:tav tm="0">
                                          <p:val>
                                            <p:fltVal val="0"/>
                                          </p:val>
                                        </p:tav>
                                        <p:tav tm="100000">
                                          <p:val>
                                            <p:strVal val="#ppt_h"/>
                                          </p:val>
                                        </p:tav>
                                      </p:tavLst>
                                    </p:anim>
                                    <p:anim calcmode="lin" valueType="num">
                                      <p:cBhvr>
                                        <p:cTn id="32" dur="750" fill="hold"/>
                                        <p:tgtEl>
                                          <p:spTgt spid="13"/>
                                        </p:tgtEl>
                                        <p:attrNameLst>
                                          <p:attrName>style.rotation</p:attrName>
                                        </p:attrNameLst>
                                      </p:cBhvr>
                                      <p:tavLst>
                                        <p:tav tm="0">
                                          <p:val>
                                            <p:fltVal val="90"/>
                                          </p:val>
                                        </p:tav>
                                        <p:tav tm="100000">
                                          <p:val>
                                            <p:fltVal val="0"/>
                                          </p:val>
                                        </p:tav>
                                      </p:tavLst>
                                    </p:anim>
                                    <p:animEffect transition="in" filter="fade">
                                      <p:cBhvr>
                                        <p:cTn id="33" dur="750"/>
                                        <p:tgtEl>
                                          <p:spTgt spid="13"/>
                                        </p:tgtEl>
                                      </p:cBhvr>
                                    </p:animEffect>
                                  </p:childTnLst>
                                </p:cTn>
                              </p:par>
                              <p:par>
                                <p:cTn id="34" presetID="31" presetClass="entr" presetSubtype="0" fill="hold" grpId="6" nodeType="withEffect">
                                  <p:stCondLst>
                                    <p:cond delay="0"/>
                                  </p:stCondLst>
                                  <p:iterate type="lt">
                                    <p:tmPct val="926"/>
                                  </p:iterate>
                                  <p:childTnLst>
                                    <p:set>
                                      <p:cBhvr>
                                        <p:cTn id="35" dur="1" fill="hold">
                                          <p:stCondLst>
                                            <p:cond delay="0"/>
                                          </p:stCondLst>
                                        </p:cTn>
                                        <p:tgtEl>
                                          <p:spTgt spid="15"/>
                                        </p:tgtEl>
                                        <p:attrNameLst>
                                          <p:attrName>style.visibility</p:attrName>
                                        </p:attrNameLst>
                                      </p:cBhvr>
                                      <p:to>
                                        <p:strVal val="visible"/>
                                      </p:to>
                                    </p:set>
                                    <p:anim calcmode="lin" valueType="num">
                                      <p:cBhvr>
                                        <p:cTn id="36" dur="750" fill="hold"/>
                                        <p:tgtEl>
                                          <p:spTgt spid="15"/>
                                        </p:tgtEl>
                                        <p:attrNameLst>
                                          <p:attrName>ppt_w</p:attrName>
                                        </p:attrNameLst>
                                      </p:cBhvr>
                                      <p:tavLst>
                                        <p:tav tm="0">
                                          <p:val>
                                            <p:fltVal val="0"/>
                                          </p:val>
                                        </p:tav>
                                        <p:tav tm="100000">
                                          <p:val>
                                            <p:strVal val="#ppt_w"/>
                                          </p:val>
                                        </p:tav>
                                      </p:tavLst>
                                    </p:anim>
                                    <p:anim calcmode="lin" valueType="num">
                                      <p:cBhvr>
                                        <p:cTn id="37" dur="750" fill="hold"/>
                                        <p:tgtEl>
                                          <p:spTgt spid="15"/>
                                        </p:tgtEl>
                                        <p:attrNameLst>
                                          <p:attrName>ppt_h</p:attrName>
                                        </p:attrNameLst>
                                      </p:cBhvr>
                                      <p:tavLst>
                                        <p:tav tm="0">
                                          <p:val>
                                            <p:fltVal val="0"/>
                                          </p:val>
                                        </p:tav>
                                        <p:tav tm="100000">
                                          <p:val>
                                            <p:strVal val="#ppt_h"/>
                                          </p:val>
                                        </p:tav>
                                      </p:tavLst>
                                    </p:anim>
                                    <p:anim calcmode="lin" valueType="num">
                                      <p:cBhvr>
                                        <p:cTn id="38" dur="750" fill="hold"/>
                                        <p:tgtEl>
                                          <p:spTgt spid="15"/>
                                        </p:tgtEl>
                                        <p:attrNameLst>
                                          <p:attrName>style.rotation</p:attrName>
                                        </p:attrNameLst>
                                      </p:cBhvr>
                                      <p:tavLst>
                                        <p:tav tm="0">
                                          <p:val>
                                            <p:fltVal val="90"/>
                                          </p:val>
                                        </p:tav>
                                        <p:tav tm="100000">
                                          <p:val>
                                            <p:fltVal val="0"/>
                                          </p:val>
                                        </p:tav>
                                      </p:tavLst>
                                    </p:anim>
                                    <p:animEffect transition="in" filter="fade">
                                      <p:cBhvr>
                                        <p:cTn id="39" dur="750"/>
                                        <p:tgtEl>
                                          <p:spTgt spid="15"/>
                                        </p:tgtEl>
                                      </p:cBhvr>
                                    </p:animEffect>
                                  </p:childTnLst>
                                </p:cTn>
                              </p:par>
                              <p:par>
                                <p:cTn id="40" presetID="31" presetClass="entr" presetSubtype="0" fill="hold" grpId="7" nodeType="withEffect">
                                  <p:stCondLst>
                                    <p:cond delay="0"/>
                                  </p:stCondLst>
                                  <p:iterate type="lt">
                                    <p:tmPct val="3333"/>
                                  </p:iterate>
                                  <p:childTnLst>
                                    <p:set>
                                      <p:cBhvr>
                                        <p:cTn id="41" dur="1" fill="hold">
                                          <p:stCondLst>
                                            <p:cond delay="0"/>
                                          </p:stCondLst>
                                        </p:cTn>
                                        <p:tgtEl>
                                          <p:spTgt spid="16"/>
                                        </p:tgtEl>
                                        <p:attrNameLst>
                                          <p:attrName>style.visibility</p:attrName>
                                        </p:attrNameLst>
                                      </p:cBhvr>
                                      <p:to>
                                        <p:strVal val="visible"/>
                                      </p:to>
                                    </p:set>
                                    <p:anim calcmode="lin" valueType="num">
                                      <p:cBhvr>
                                        <p:cTn id="42" dur="750" fill="hold"/>
                                        <p:tgtEl>
                                          <p:spTgt spid="16"/>
                                        </p:tgtEl>
                                        <p:attrNameLst>
                                          <p:attrName>ppt_w</p:attrName>
                                        </p:attrNameLst>
                                      </p:cBhvr>
                                      <p:tavLst>
                                        <p:tav tm="0">
                                          <p:val>
                                            <p:fltVal val="0"/>
                                          </p:val>
                                        </p:tav>
                                        <p:tav tm="100000">
                                          <p:val>
                                            <p:strVal val="#ppt_w"/>
                                          </p:val>
                                        </p:tav>
                                      </p:tavLst>
                                    </p:anim>
                                    <p:anim calcmode="lin" valueType="num">
                                      <p:cBhvr>
                                        <p:cTn id="43" dur="750" fill="hold"/>
                                        <p:tgtEl>
                                          <p:spTgt spid="16"/>
                                        </p:tgtEl>
                                        <p:attrNameLst>
                                          <p:attrName>ppt_h</p:attrName>
                                        </p:attrNameLst>
                                      </p:cBhvr>
                                      <p:tavLst>
                                        <p:tav tm="0">
                                          <p:val>
                                            <p:fltVal val="0"/>
                                          </p:val>
                                        </p:tav>
                                        <p:tav tm="100000">
                                          <p:val>
                                            <p:strVal val="#ppt_h"/>
                                          </p:val>
                                        </p:tav>
                                      </p:tavLst>
                                    </p:anim>
                                    <p:anim calcmode="lin" valueType="num">
                                      <p:cBhvr>
                                        <p:cTn id="44" dur="750" fill="hold"/>
                                        <p:tgtEl>
                                          <p:spTgt spid="16"/>
                                        </p:tgtEl>
                                        <p:attrNameLst>
                                          <p:attrName>style.rotation</p:attrName>
                                        </p:attrNameLst>
                                      </p:cBhvr>
                                      <p:tavLst>
                                        <p:tav tm="0">
                                          <p:val>
                                            <p:fltVal val="90"/>
                                          </p:val>
                                        </p:tav>
                                        <p:tav tm="100000">
                                          <p:val>
                                            <p:fltVal val="0"/>
                                          </p:val>
                                        </p:tav>
                                      </p:tavLst>
                                    </p:anim>
                                    <p:animEffect transition="in" filter="fade">
                                      <p:cBhvr>
                                        <p:cTn id="45" dur="75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9" grpId="2" animBg="1"/>
      <p:bldP spid="11" grpId="3" animBg="1"/>
      <p:bldP spid="12" grpId="4" animBg="1"/>
      <p:bldP spid="13" grpId="5"/>
      <p:bldP spid="15" grpId="6"/>
      <p:bldP spid="16" grpId="7"/>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
          <p:cNvSpPr/>
          <p:nvPr/>
        </p:nvSpPr>
        <p:spPr>
          <a:xfrm>
            <a:off x="982638" y="3164033"/>
            <a:ext cx="2952328" cy="1954032"/>
          </a:xfrm>
          <a:prstGeom prst="roundRect">
            <a:avLst>
              <a:gd name="adj" fmla="val 0"/>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1126654" y="638322"/>
            <a:ext cx="7270873" cy="523220"/>
          </a:xfrm>
          <a:prstGeom prst="rect">
            <a:avLst/>
          </a:prstGeom>
          <a:noFill/>
        </p:spPr>
        <p:txBody>
          <a:bodyPr wrap="square">
            <a:spAutoFit/>
          </a:bodyPr>
          <a:lstStyle/>
          <a:p>
            <a:pPr algn="ctr"/>
            <a:r>
              <a:rPr lang="zh-CN" altLang="en-US" sz="2800">
                <a:solidFill>
                  <a:srgbClr val="C00000"/>
                </a:solidFill>
                <a:cs typeface="+mn-ea"/>
                <a:sym typeface="+mn-lt"/>
              </a:rPr>
              <a:t>习总书记对英雄烈士保护立法的重要批示</a:t>
            </a:r>
          </a:p>
        </p:txBody>
      </p:sp>
      <p:sp>
        <p:nvSpPr>
          <p:cNvPr id="9" name="矩形 8"/>
          <p:cNvSpPr/>
          <p:nvPr/>
        </p:nvSpPr>
        <p:spPr>
          <a:xfrm>
            <a:off x="4422954" y="2133650"/>
            <a:ext cx="6424780" cy="3785652"/>
          </a:xfrm>
          <a:prstGeom prst="rect">
            <a:avLst/>
          </a:prstGeom>
          <a:noFill/>
        </p:spPr>
        <p:txBody>
          <a:bodyPr wrap="square" rtlCol="0">
            <a:spAutoFit/>
          </a:bodyPr>
          <a:lstStyle/>
          <a:p>
            <a:pPr algn="just">
              <a:lnSpc>
                <a:spcPct val="150000"/>
              </a:lnSpc>
            </a:pPr>
            <a:r>
              <a:rPr lang="zh-CN" altLang="en-US" sz="2000">
                <a:solidFill>
                  <a:srgbClr val="BB0003"/>
                </a:solidFill>
                <a:cs typeface="+mn-ea"/>
                <a:sym typeface="+mn-lt"/>
              </a:rPr>
              <a:t>     “实现我们的目标</a:t>
            </a:r>
            <a:r>
              <a:rPr lang="en-US" altLang="zh-CN" sz="2000">
                <a:solidFill>
                  <a:srgbClr val="BB0003"/>
                </a:solidFill>
                <a:cs typeface="+mn-ea"/>
                <a:sym typeface="+mn-lt"/>
              </a:rPr>
              <a:t>,</a:t>
            </a:r>
            <a:r>
              <a:rPr lang="zh-CN" altLang="en-US" sz="2000">
                <a:solidFill>
                  <a:srgbClr val="BB0003"/>
                </a:solidFill>
                <a:cs typeface="+mn-ea"/>
                <a:sym typeface="+mn-lt"/>
              </a:rPr>
              <a:t>需要英雄</a:t>
            </a:r>
            <a:r>
              <a:rPr lang="en-US" altLang="zh-CN" sz="2000">
                <a:solidFill>
                  <a:srgbClr val="BB0003"/>
                </a:solidFill>
                <a:cs typeface="+mn-ea"/>
                <a:sym typeface="+mn-lt"/>
              </a:rPr>
              <a:t>,</a:t>
            </a:r>
            <a:r>
              <a:rPr lang="zh-CN" altLang="en-US" sz="2000">
                <a:solidFill>
                  <a:srgbClr val="BB0003"/>
                </a:solidFill>
                <a:cs typeface="+mn-ea"/>
                <a:sym typeface="+mn-lt"/>
              </a:rPr>
              <a:t>需要英雄精神。我们要铭记一切为中华民族和中国人民作出贡献的英雄们</a:t>
            </a:r>
            <a:r>
              <a:rPr lang="en-US" altLang="zh-CN" sz="2000">
                <a:solidFill>
                  <a:srgbClr val="BB0003"/>
                </a:solidFill>
                <a:cs typeface="+mn-ea"/>
                <a:sym typeface="+mn-lt"/>
              </a:rPr>
              <a:t>,</a:t>
            </a:r>
            <a:r>
              <a:rPr lang="zh-CN" altLang="en-US" sz="2000">
                <a:solidFill>
                  <a:srgbClr val="BB0003"/>
                </a:solidFill>
                <a:cs typeface="+mn-ea"/>
                <a:sym typeface="+mn-lt"/>
              </a:rPr>
              <a:t>崇尚英雄</a:t>
            </a:r>
            <a:r>
              <a:rPr lang="en-US" altLang="zh-CN" sz="2000">
                <a:solidFill>
                  <a:srgbClr val="BB0003"/>
                </a:solidFill>
                <a:cs typeface="+mn-ea"/>
                <a:sym typeface="+mn-lt"/>
              </a:rPr>
              <a:t>,</a:t>
            </a:r>
            <a:r>
              <a:rPr lang="zh-CN" altLang="en-US" sz="2000">
                <a:solidFill>
                  <a:srgbClr val="BB0003"/>
                </a:solidFill>
                <a:cs typeface="+mn-ea"/>
                <a:sym typeface="+mn-lt"/>
              </a:rPr>
              <a:t>捍卫英雄</a:t>
            </a:r>
            <a:r>
              <a:rPr lang="en-US" altLang="zh-CN" sz="2000">
                <a:solidFill>
                  <a:srgbClr val="BB0003"/>
                </a:solidFill>
                <a:cs typeface="+mn-ea"/>
                <a:sym typeface="+mn-lt"/>
              </a:rPr>
              <a:t>,</a:t>
            </a:r>
            <a:r>
              <a:rPr lang="zh-CN" altLang="en-US" sz="2000">
                <a:solidFill>
                  <a:srgbClr val="BB0003"/>
                </a:solidFill>
                <a:cs typeface="+mn-ea"/>
                <a:sym typeface="+mn-lt"/>
              </a:rPr>
              <a:t>学习英雄</a:t>
            </a:r>
            <a:r>
              <a:rPr lang="en-US" altLang="zh-CN" sz="2000">
                <a:solidFill>
                  <a:srgbClr val="BB0003"/>
                </a:solidFill>
                <a:cs typeface="+mn-ea"/>
                <a:sym typeface="+mn-lt"/>
              </a:rPr>
              <a:t>,</a:t>
            </a:r>
            <a:r>
              <a:rPr lang="zh-CN" altLang="en-US" sz="2000">
                <a:solidFill>
                  <a:srgbClr val="BB0003"/>
                </a:solidFill>
                <a:cs typeface="+mn-ea"/>
                <a:sym typeface="+mn-lt"/>
              </a:rPr>
              <a:t>关爱英雄。”</a:t>
            </a:r>
          </a:p>
          <a:p>
            <a:pPr>
              <a:lnSpc>
                <a:spcPct val="150000"/>
              </a:lnSpc>
            </a:pPr>
            <a:r>
              <a:rPr lang="zh-CN" altLang="en-US" sz="2000">
                <a:solidFill>
                  <a:srgbClr val="BB0003"/>
                </a:solidFill>
                <a:cs typeface="+mn-ea"/>
                <a:sym typeface="+mn-lt"/>
              </a:rPr>
              <a:t>     “制定英雄烈士保护法是建设具有强大凝聚力和引领力的社会主义意识形态</a:t>
            </a:r>
            <a:r>
              <a:rPr lang="en-US" altLang="zh-CN" sz="2000">
                <a:solidFill>
                  <a:srgbClr val="BB0003"/>
                </a:solidFill>
                <a:cs typeface="+mn-ea"/>
                <a:sym typeface="+mn-lt"/>
              </a:rPr>
              <a:t>,</a:t>
            </a:r>
            <a:r>
              <a:rPr lang="zh-CN" altLang="en-US" sz="2000">
                <a:solidFill>
                  <a:srgbClr val="BB0003"/>
                </a:solidFill>
                <a:cs typeface="+mn-ea"/>
                <a:sym typeface="+mn-lt"/>
              </a:rPr>
              <a:t>巩固中国共产党执政地位和中国特色社会主义制度的内在要求</a:t>
            </a:r>
            <a:r>
              <a:rPr lang="en-US" altLang="zh-CN" sz="2000">
                <a:solidFill>
                  <a:srgbClr val="BB0003"/>
                </a:solidFill>
                <a:cs typeface="+mn-ea"/>
                <a:sym typeface="+mn-lt"/>
              </a:rPr>
              <a:t>,</a:t>
            </a:r>
            <a:r>
              <a:rPr lang="zh-CN" altLang="en-US" sz="2000">
                <a:solidFill>
                  <a:srgbClr val="BB0003"/>
                </a:solidFill>
                <a:cs typeface="+mn-ea"/>
                <a:sym typeface="+mn-lt"/>
              </a:rPr>
              <a:t>是弘扬社会主义核心价值观和爱国主义精神</a:t>
            </a:r>
            <a:r>
              <a:rPr lang="en-US" altLang="zh-CN" sz="2000">
                <a:solidFill>
                  <a:srgbClr val="BB0003"/>
                </a:solidFill>
                <a:cs typeface="+mn-ea"/>
                <a:sym typeface="+mn-lt"/>
              </a:rPr>
              <a:t>,</a:t>
            </a:r>
            <a:r>
              <a:rPr lang="zh-CN" altLang="en-US" sz="2000">
                <a:solidFill>
                  <a:srgbClr val="BB0003"/>
                </a:solidFill>
                <a:cs typeface="+mn-ea"/>
                <a:sym typeface="+mn-lt"/>
              </a:rPr>
              <a:t>崇尚捍卫英雄烈士</a:t>
            </a:r>
            <a:r>
              <a:rPr lang="en-US" altLang="zh-CN" sz="2000">
                <a:solidFill>
                  <a:srgbClr val="BB0003"/>
                </a:solidFill>
                <a:cs typeface="+mn-ea"/>
                <a:sym typeface="+mn-lt"/>
              </a:rPr>
              <a:t>,</a:t>
            </a:r>
            <a:r>
              <a:rPr lang="zh-CN" altLang="en-US" sz="2000">
                <a:solidFill>
                  <a:srgbClr val="BB0003"/>
                </a:solidFill>
                <a:cs typeface="+mn-ea"/>
                <a:sym typeface="+mn-lt"/>
              </a:rPr>
              <a:t>维护社会公共利益的必要措施。”</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8622" y="1485578"/>
            <a:ext cx="3584332" cy="4878894"/>
          </a:xfrm>
          <a:prstGeom prst="rect">
            <a:avLst/>
          </a:prstGeom>
        </p:spPr>
      </p:pic>
      <p:sp>
        <p:nvSpPr>
          <p:cNvPr id="13" name="矩形 12"/>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advClick="0" advTm="3000">
        <p14:flash/>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1"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2"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1000" fill="hold"/>
                                        <p:tgtEl>
                                          <p:spTgt spid="12"/>
                                        </p:tgtEl>
                                        <p:attrNameLst>
                                          <p:attrName>ppt_x</p:attrName>
                                        </p:attrNameLst>
                                      </p:cBhvr>
                                      <p:tavLst>
                                        <p:tav tm="0">
                                          <p:val>
                                            <p:strVal val="#ppt_x"/>
                                          </p:val>
                                        </p:tav>
                                        <p:tav tm="100000">
                                          <p:val>
                                            <p:strVal val="#ppt_x"/>
                                          </p:val>
                                        </p:tav>
                                      </p:tavLst>
                                    </p:anim>
                                    <p:anim calcmode="lin" valueType="num">
                                      <p:cBhvr additive="base">
                                        <p:cTn id="16" dur="1000" fill="hold"/>
                                        <p:tgtEl>
                                          <p:spTgt spid="12"/>
                                        </p:tgtEl>
                                        <p:attrNameLst>
                                          <p:attrName>ppt_y</p:attrName>
                                        </p:attrNameLst>
                                      </p:cBhvr>
                                      <p:tavLst>
                                        <p:tav tm="0">
                                          <p:val>
                                            <p:strVal val="1+#ppt_h/2"/>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par>
                          <p:cTn id="22" fill="hold" nodeType="afterGroup">
                            <p:stCondLst>
                              <p:cond delay="1000"/>
                            </p:stCondLst>
                            <p:childTnLst>
                              <p:par>
                                <p:cTn id="23" presetID="22" presetClass="entr" presetSubtype="1" fill="hold" grpId="3" nodeType="afterEffect">
                                  <p:stCondLst>
                                    <p:cond delay="500"/>
                                  </p:stCondLst>
                                  <p:childTnLst>
                                    <p:set>
                                      <p:cBhvr>
                                        <p:cTn id="24" dur="1" fill="hold">
                                          <p:stCondLst>
                                            <p:cond delay="0"/>
                                          </p:stCondLst>
                                        </p:cTn>
                                        <p:tgtEl>
                                          <p:spTgt spid="9"/>
                                        </p:tgtEl>
                                        <p:attrNameLst>
                                          <p:attrName>style.visibility</p:attrName>
                                        </p:attrNameLst>
                                      </p:cBhvr>
                                      <p:to>
                                        <p:strVal val="visible"/>
                                      </p:to>
                                    </p:set>
                                    <p:animEffect transition="in" filter="wipe(up)">
                                      <p:cBhvr>
                                        <p:cTn id="25" dur="1500"/>
                                        <p:tgtEl>
                                          <p:spTgt spid="9"/>
                                        </p:tgtEl>
                                      </p:cBhvr>
                                    </p:animEffect>
                                  </p:childTnLst>
                                </p:cTn>
                              </p:par>
                            </p:childTnLst>
                          </p:cTn>
                        </p:par>
                        <p:par>
                          <p:cTn id="26" fill="hold" nodeType="afterGroup">
                            <p:stCondLst>
                              <p:cond delay="3000"/>
                            </p:stCondLst>
                            <p:childTnLst>
                              <p:par>
                                <p:cTn id="27" presetID="10" presetClass="entr" presetSubtype="0" fill="hold" grpId="4" nodeType="afterEffect">
                                  <p:stCondLst>
                                    <p:cond delay="200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3" grpId="1" animBg="1"/>
      <p:bldP spid="24" grpId="2"/>
      <p:bldP spid="9" grpId="3"/>
      <p:bldP spid="13" grpId="4"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50722"/>
            <a:ext cx="12190412" cy="65713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79977" tIns="0" rIns="179977" bIns="0" anchor="ctr"/>
          <a:lstStyle/>
          <a:p>
            <a:pPr algn="ctr" defTabSz="914309">
              <a:defRPr/>
            </a:pPr>
            <a:r>
              <a:rPr lang="en-US" altLang="zh-CN" sz="28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3049"/>
            <a:ext cx="12190412" cy="7751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309">
              <a:defRPr/>
            </a:pP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494" y="3921752"/>
            <a:ext cx="6905510" cy="1692551"/>
          </a:xfrm>
          <a:prstGeom prst="rect">
            <a:avLst/>
          </a:prstGeom>
          <a:noFill/>
          <a:ln w="25400" cap="flat" cmpd="sng" algn="ctr">
            <a:noFill/>
            <a:prstDash val="solid"/>
          </a:ln>
          <a:effectLst/>
        </p:spPr>
        <p:txBody>
          <a:bodyPr rtlCol="0" anchor="ctr"/>
          <a:lstStyle/>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309">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13963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l="3533" t="20122" r="16701" b="19512"/>
          <a:stretch>
            <a:fillRect/>
          </a:stretch>
        </p:blipFill>
        <p:spPr>
          <a:xfrm>
            <a:off x="3729725" y="813844"/>
            <a:ext cx="4730646" cy="3771311"/>
          </a:xfrm>
          <a:prstGeom prst="rect">
            <a:avLst/>
          </a:prstGeom>
        </p:spPr>
      </p:pic>
      <p:sp>
        <p:nvSpPr>
          <p:cNvPr id="6" name="文本框 5"/>
          <p:cNvSpPr txBox="1"/>
          <p:nvPr/>
        </p:nvSpPr>
        <p:spPr>
          <a:xfrm>
            <a:off x="2639060" y="2133600"/>
            <a:ext cx="8190230" cy="1322070"/>
          </a:xfrm>
          <a:prstGeom prst="rect">
            <a:avLst/>
          </a:prstGeom>
          <a:solidFill>
            <a:schemeClr val="bg1"/>
          </a:solidFill>
          <a:ln>
            <a:noFill/>
          </a:ln>
        </p:spPr>
        <p:txBody>
          <a:bodyPr wrap="square" rtlCol="0">
            <a:spAutoFit/>
          </a:bodyPr>
          <a:lstStyle/>
          <a:p>
            <a:r>
              <a:rPr lang="en-US" altLang="zh-CN" sz="8000">
                <a:latin typeface="字魂35号-经典雅黑" panose="00000500000000000000" charset="-122"/>
                <a:ea typeface="字魂35号-经典雅黑" panose="00000500000000000000" charset="-122"/>
                <a:cs typeface="汉仪劲楷简" panose="00020600040101010101" charset="-122"/>
              </a:rPr>
              <a:t>PART ONE</a:t>
            </a:r>
          </a:p>
        </p:txBody>
      </p:sp>
      <p:sp>
        <p:nvSpPr>
          <p:cNvPr id="2" name="文本框 1"/>
          <p:cNvSpPr txBox="1"/>
          <p:nvPr/>
        </p:nvSpPr>
        <p:spPr>
          <a:xfrm>
            <a:off x="2639060" y="4585335"/>
            <a:ext cx="7553960" cy="1938020"/>
          </a:xfrm>
          <a:prstGeom prst="rect">
            <a:avLst/>
          </a:prstGeom>
          <a:noFill/>
        </p:spPr>
        <p:txBody>
          <a:bodyPr wrap="square" rtlCol="0">
            <a:spAutoFit/>
          </a:bodyPr>
          <a:lstStyle/>
          <a:p>
            <a:pPr algn="ctr"/>
            <a:r>
              <a:rPr lang="zh-CN" altLang="en-US" sz="6000" dirty="0">
                <a:solidFill>
                  <a:schemeClr val="tx1"/>
                </a:solidFill>
                <a:latin typeface="字魂35号-经典雅黑" panose="00000500000000000000" charset="-122"/>
                <a:ea typeface="字魂35号-经典雅黑" panose="00000500000000000000" charset="-122"/>
                <a:cs typeface="字魂35号-经典雅黑" panose="00000500000000000000" charset="-122"/>
              </a:rPr>
              <a:t>制定英雄烈士保护法的重要意义</a:t>
            </a:r>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86907" y="2153105"/>
            <a:ext cx="10378461" cy="3822200"/>
          </a:xfrm>
          <a:prstGeom prst="rect">
            <a:avLst/>
          </a:prstGeom>
        </p:spPr>
      </p:pic>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14763" y="616525"/>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英雄烈士保护法表决时间</a:t>
            </a: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62043" y="3501848"/>
            <a:ext cx="9006858" cy="1124714"/>
          </a:xfrm>
          <a:prstGeom prst="rect">
            <a:avLst/>
          </a:prstGeom>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473303" y="1773610"/>
            <a:ext cx="3541783" cy="2880366"/>
          </a:xfrm>
          <a:prstGeom prst="rect">
            <a:avLst/>
          </a:prstGeom>
        </p:spPr>
      </p:pic>
      <p:pic>
        <p:nvPicPr>
          <p:cNvPr id="6" name="图片 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006974" y="2523907"/>
            <a:ext cx="5724156" cy="2304293"/>
          </a:xfrm>
          <a:prstGeom prst="rect">
            <a:avLst/>
          </a:prstGeom>
        </p:spPr>
      </p:pic>
      <p:sp>
        <p:nvSpPr>
          <p:cNvPr id="15" name="矩形 14"/>
          <p:cNvSpPr/>
          <p:nvPr/>
        </p:nvSpPr>
        <p:spPr>
          <a:xfrm>
            <a:off x="662424" y="4662449"/>
            <a:ext cx="10602944" cy="977191"/>
          </a:xfrm>
          <a:prstGeom prst="rect">
            <a:avLst/>
          </a:prstGeom>
        </p:spPr>
        <p:txBody>
          <a:bodyPr wrap="square">
            <a:spAutoFit/>
          </a:bodyPr>
          <a:lstStyle/>
          <a:p>
            <a:pPr algn="ctr">
              <a:lnSpc>
                <a:spcPct val="150000"/>
              </a:lnSpc>
            </a:pPr>
            <a:r>
              <a:rPr lang="en-US" altLang="zh-CN" sz="2000" b="1" dirty="0">
                <a:solidFill>
                  <a:srgbClr val="7C4939"/>
                </a:solidFill>
                <a:cs typeface="+mn-ea"/>
                <a:sym typeface="+mn-lt"/>
              </a:rPr>
              <a:t>2018</a:t>
            </a:r>
            <a:r>
              <a:rPr lang="zh-CN" altLang="en-US" sz="2000" b="1" dirty="0">
                <a:solidFill>
                  <a:srgbClr val="7C4939"/>
                </a:solidFill>
                <a:cs typeface="+mn-ea"/>
                <a:sym typeface="+mn-lt"/>
              </a:rPr>
              <a:t>年</a:t>
            </a:r>
            <a:r>
              <a:rPr lang="en-US" altLang="zh-CN" sz="2000" b="1" dirty="0">
                <a:solidFill>
                  <a:srgbClr val="7C4939"/>
                </a:solidFill>
                <a:cs typeface="+mn-ea"/>
                <a:sym typeface="+mn-lt"/>
              </a:rPr>
              <a:t>4</a:t>
            </a:r>
            <a:r>
              <a:rPr lang="zh-CN" altLang="en-US" sz="2000" b="1" dirty="0">
                <a:solidFill>
                  <a:srgbClr val="7C4939"/>
                </a:solidFill>
                <a:cs typeface="+mn-ea"/>
                <a:sym typeface="+mn-lt"/>
              </a:rPr>
              <a:t>月</a:t>
            </a:r>
            <a:r>
              <a:rPr lang="en-US" altLang="zh-CN" sz="2000" b="1" dirty="0">
                <a:solidFill>
                  <a:srgbClr val="7C4939"/>
                </a:solidFill>
                <a:cs typeface="+mn-ea"/>
                <a:sym typeface="+mn-lt"/>
              </a:rPr>
              <a:t>27</a:t>
            </a:r>
            <a:r>
              <a:rPr lang="zh-CN" altLang="en-US" sz="2000" b="1" dirty="0">
                <a:solidFill>
                  <a:srgbClr val="7C4939"/>
                </a:solidFill>
                <a:cs typeface="+mn-ea"/>
                <a:sym typeface="+mn-lt"/>
              </a:rPr>
              <a:t>日，十三届时全国人大常委会第二次会议</a:t>
            </a:r>
          </a:p>
          <a:p>
            <a:pPr algn="ctr">
              <a:lnSpc>
                <a:spcPct val="150000"/>
              </a:lnSpc>
            </a:pPr>
            <a:r>
              <a:rPr lang="zh-CN" altLang="en-US" sz="2000" b="1" dirty="0">
                <a:solidFill>
                  <a:srgbClr val="7C4939"/>
                </a:solidFill>
                <a:cs typeface="+mn-ea"/>
                <a:sym typeface="+mn-lt"/>
              </a:rPr>
              <a:t>全票表决通过了英雄烈士保护法。</a:t>
            </a:r>
          </a:p>
        </p:txBody>
      </p:sp>
    </p:spTree>
  </p:cSld>
  <p:clrMapOvr>
    <a:masterClrMapping/>
  </p:clrMapOvr>
  <mc:AlternateContent xmlns:mc="http://schemas.openxmlformats.org/markup-compatibility/2006" xmlns:p14="http://schemas.microsoft.com/office/powerpoint/2010/main">
    <mc:Choice Requires="p14">
      <p:transition spd="slow" p14:dur="2500" advClick="0" advTm="3000">
        <p:checke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checker/>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2" presetClass="entr" presetSubtype="8"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1+#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cond evt="onBegin" delay="0">
                          <p:tn val="25"/>
                        </p:cond>
                      </p:stCondLst>
                      <p:childTnLst>
                        <p:par>
                          <p:cTn id="27" fill="hold" nodeType="afterGroup">
                            <p:stCondLst>
                              <p:cond delay="0"/>
                            </p:stCondLst>
                            <p:childTnLst>
                              <p:par>
                                <p:cTn id="28" presetID="22" presetClass="entr" presetSubtype="4"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par>
                                <p:cTn id="31" presetID="22" presetClass="entr" presetSubtype="1" fill="hold" grpId="2" nodeType="with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ipe(up)">
                                      <p:cBhvr>
                                        <p:cTn id="33" dur="1250"/>
                                        <p:tgtEl>
                                          <p:spTgt spid="15">
                                            <p:txEl>
                                              <p:pRg st="0" end="0"/>
                                            </p:txEl>
                                          </p:spTgt>
                                        </p:tgtEl>
                                      </p:cBhvr>
                                    </p:animEffect>
                                  </p:childTnLst>
                                </p:cTn>
                              </p:par>
                              <p:par>
                                <p:cTn id="34" presetID="22" presetClass="entr" presetSubtype="1" fill="hold" grpId="2" nodeType="withEffect">
                                  <p:stCondLst>
                                    <p:cond delay="0"/>
                                  </p:stCondLst>
                                  <p:childTnLst>
                                    <p:set>
                                      <p:cBhvr>
                                        <p:cTn id="35" dur="1" fill="hold">
                                          <p:stCondLst>
                                            <p:cond delay="0"/>
                                          </p:stCondLst>
                                        </p:cTn>
                                        <p:tgtEl>
                                          <p:spTgt spid="15">
                                            <p:txEl>
                                              <p:pRg st="1" end="1"/>
                                            </p:txEl>
                                          </p:spTgt>
                                        </p:tgtEl>
                                        <p:attrNameLst>
                                          <p:attrName>style.visibility</p:attrName>
                                        </p:attrNameLst>
                                      </p:cBhvr>
                                      <p:to>
                                        <p:strVal val="visible"/>
                                      </p:to>
                                    </p:set>
                                    <p:animEffect transition="in" filter="wipe(up)">
                                      <p:cBhvr>
                                        <p:cTn id="36" dur="1250"/>
                                        <p:tgtEl>
                                          <p:spTgt spid="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15" grpId="2"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550590" y="629010"/>
            <a:ext cx="7270873" cy="523220"/>
          </a:xfrm>
          <a:prstGeom prst="rect">
            <a:avLst/>
          </a:prstGeom>
          <a:noFill/>
        </p:spPr>
        <p:txBody>
          <a:bodyPr wrap="square">
            <a:spAutoFit/>
          </a:bodyPr>
          <a:lstStyle/>
          <a:p>
            <a:pPr algn="ctr"/>
            <a:r>
              <a:rPr lang="zh-CN" altLang="en-US" sz="2800">
                <a:solidFill>
                  <a:srgbClr val="C00000"/>
                </a:solidFill>
                <a:cs typeface="+mn-ea"/>
                <a:sym typeface="+mn-lt"/>
              </a:rPr>
              <a:t>制定英雄烈士保护法的重要意义 </a:t>
            </a:r>
          </a:p>
        </p:txBody>
      </p:sp>
      <p:cxnSp>
        <p:nvCxnSpPr>
          <p:cNvPr id="9" name="直接连接符 8"/>
          <p:cNvCxnSpPr/>
          <p:nvPr/>
        </p:nvCxnSpPr>
        <p:spPr>
          <a:xfrm flipH="1">
            <a:off x="5779793" y="2050871"/>
            <a:ext cx="0" cy="4059977"/>
          </a:xfrm>
          <a:prstGeom prst="line">
            <a:avLst/>
          </a:prstGeom>
          <a:ln w="12700">
            <a:solidFill>
              <a:srgbClr val="C00000"/>
            </a:solidFill>
            <a:prstDash val="sysDash"/>
            <a:tailEnd type="oval"/>
          </a:ln>
        </p:spPr>
        <p:style>
          <a:lnRef idx="1">
            <a:schemeClr val="accent1"/>
          </a:lnRef>
          <a:fillRef idx="0">
            <a:schemeClr val="accent1"/>
          </a:fillRef>
          <a:effectRef idx="0">
            <a:schemeClr val="accent1"/>
          </a:effectRef>
          <a:fontRef idx="minor">
            <a:schemeClr val="tx1"/>
          </a:fontRef>
        </p:style>
      </p:cxnSp>
      <p:grpSp>
        <p:nvGrpSpPr>
          <p:cNvPr id="10" name="组合 9"/>
          <p:cNvGrpSpPr>
            <a:grpSpLocks noChangeAspect="1"/>
          </p:cNvGrpSpPr>
          <p:nvPr/>
        </p:nvGrpSpPr>
        <p:grpSpPr>
          <a:xfrm>
            <a:off x="5467793" y="2274925"/>
            <a:ext cx="624000" cy="624000"/>
            <a:chOff x="-67239" y="3132613"/>
            <a:chExt cx="540000" cy="540000"/>
          </a:xfrm>
        </p:grpSpPr>
        <p:sp>
          <p:nvSpPr>
            <p:cNvPr id="11" name="矩形: 圆角 22"/>
            <p:cNvSpPr>
              <a:spLocks noChangeAspect="1"/>
            </p:cNvSpPr>
            <p:nvPr/>
          </p:nvSpPr>
          <p:spPr>
            <a:xfrm>
              <a:off x="-67239" y="3132613"/>
              <a:ext cx="540000" cy="540000"/>
            </a:xfrm>
            <a:prstGeom prst="roundRect">
              <a:avLst>
                <a:gd name="adj" fmla="val 50000"/>
              </a:avLst>
            </a:prstGeom>
            <a:solidFill>
              <a:srgbClr val="C0000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cs typeface="+mn-ea"/>
                <a:sym typeface="+mn-lt"/>
              </a:endParaRPr>
            </a:p>
          </p:txBody>
        </p:sp>
        <p:sp>
          <p:nvSpPr>
            <p:cNvPr id="12" name="Freeform 5"/>
            <p:cNvSpPr>
              <a:spLocks noChangeAspect="1"/>
            </p:cNvSpPr>
            <p:nvPr/>
          </p:nvSpPr>
          <p:spPr bwMode="auto">
            <a:xfrm>
              <a:off x="76761" y="3254209"/>
              <a:ext cx="252000" cy="25625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FAF0"/>
            </a:solidFill>
            <a:ln>
              <a:noFill/>
            </a:ln>
            <a:effectLst/>
          </p:spPr>
          <p:txBody>
            <a:bodyPr vert="horz" wrap="square" lIns="121920" tIns="60960" rIns="121920" bIns="60960" numCol="1" anchor="t" anchorCtr="0" compatLnSpc="1"/>
            <a:lstStyle/>
            <a:p>
              <a:endParaRPr lang="zh-CN" altLang="en-US" sz="3600">
                <a:cs typeface="+mn-ea"/>
                <a:sym typeface="+mn-lt"/>
              </a:endParaRPr>
            </a:p>
          </p:txBody>
        </p:sp>
      </p:grpSp>
      <p:grpSp>
        <p:nvGrpSpPr>
          <p:cNvPr id="13" name="组合 12"/>
          <p:cNvGrpSpPr>
            <a:grpSpLocks noChangeAspect="1"/>
          </p:cNvGrpSpPr>
          <p:nvPr/>
        </p:nvGrpSpPr>
        <p:grpSpPr>
          <a:xfrm>
            <a:off x="5467793" y="3235101"/>
            <a:ext cx="624000" cy="624000"/>
            <a:chOff x="-67239" y="3132613"/>
            <a:chExt cx="540000" cy="540000"/>
          </a:xfrm>
        </p:grpSpPr>
        <p:sp>
          <p:nvSpPr>
            <p:cNvPr id="14" name="矩形: 圆角 25"/>
            <p:cNvSpPr>
              <a:spLocks noChangeAspect="1"/>
            </p:cNvSpPr>
            <p:nvPr/>
          </p:nvSpPr>
          <p:spPr>
            <a:xfrm>
              <a:off x="-67239" y="3132613"/>
              <a:ext cx="540000" cy="540000"/>
            </a:xfrm>
            <a:prstGeom prst="roundRect">
              <a:avLst>
                <a:gd name="adj" fmla="val 50000"/>
              </a:avLst>
            </a:prstGeom>
            <a:solidFill>
              <a:srgbClr val="C0000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cs typeface="+mn-ea"/>
                <a:sym typeface="+mn-lt"/>
              </a:endParaRPr>
            </a:p>
          </p:txBody>
        </p:sp>
        <p:sp>
          <p:nvSpPr>
            <p:cNvPr id="16" name="Freeform 5"/>
            <p:cNvSpPr>
              <a:spLocks noChangeAspect="1"/>
            </p:cNvSpPr>
            <p:nvPr/>
          </p:nvSpPr>
          <p:spPr bwMode="auto">
            <a:xfrm>
              <a:off x="76761" y="3254209"/>
              <a:ext cx="252000" cy="25625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FAF0"/>
            </a:solidFill>
            <a:ln>
              <a:noFill/>
            </a:ln>
            <a:effectLst/>
          </p:spPr>
          <p:txBody>
            <a:bodyPr vert="horz" wrap="square" lIns="121920" tIns="60960" rIns="121920" bIns="60960" numCol="1" anchor="t" anchorCtr="0" compatLnSpc="1"/>
            <a:lstStyle/>
            <a:p>
              <a:endParaRPr lang="zh-CN" altLang="en-US" sz="3600">
                <a:cs typeface="+mn-ea"/>
                <a:sym typeface="+mn-lt"/>
              </a:endParaRPr>
            </a:p>
          </p:txBody>
        </p:sp>
      </p:grpSp>
      <p:grpSp>
        <p:nvGrpSpPr>
          <p:cNvPr id="17" name="组合 16"/>
          <p:cNvGrpSpPr>
            <a:grpSpLocks noChangeAspect="1"/>
          </p:cNvGrpSpPr>
          <p:nvPr/>
        </p:nvGrpSpPr>
        <p:grpSpPr>
          <a:xfrm>
            <a:off x="5467793" y="4147133"/>
            <a:ext cx="624000" cy="624000"/>
            <a:chOff x="-67239" y="3132613"/>
            <a:chExt cx="540000" cy="540000"/>
          </a:xfrm>
        </p:grpSpPr>
        <p:sp>
          <p:nvSpPr>
            <p:cNvPr id="18" name="矩形: 圆角 28"/>
            <p:cNvSpPr>
              <a:spLocks noChangeAspect="1"/>
            </p:cNvSpPr>
            <p:nvPr/>
          </p:nvSpPr>
          <p:spPr>
            <a:xfrm>
              <a:off x="-67239" y="3132613"/>
              <a:ext cx="540000" cy="540000"/>
            </a:xfrm>
            <a:prstGeom prst="roundRect">
              <a:avLst>
                <a:gd name="adj" fmla="val 50000"/>
              </a:avLst>
            </a:prstGeom>
            <a:solidFill>
              <a:srgbClr val="C0000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cs typeface="+mn-ea"/>
                <a:sym typeface="+mn-lt"/>
              </a:endParaRPr>
            </a:p>
          </p:txBody>
        </p:sp>
        <p:sp>
          <p:nvSpPr>
            <p:cNvPr id="19" name="Freeform 5"/>
            <p:cNvSpPr>
              <a:spLocks noChangeAspect="1"/>
            </p:cNvSpPr>
            <p:nvPr/>
          </p:nvSpPr>
          <p:spPr bwMode="auto">
            <a:xfrm>
              <a:off x="76761" y="3254209"/>
              <a:ext cx="252000" cy="25625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FAF0"/>
            </a:solidFill>
            <a:ln>
              <a:noFill/>
            </a:ln>
            <a:effectLst/>
          </p:spPr>
          <p:txBody>
            <a:bodyPr vert="horz" wrap="square" lIns="121920" tIns="60960" rIns="121920" bIns="60960" numCol="1" anchor="t" anchorCtr="0" compatLnSpc="1"/>
            <a:lstStyle/>
            <a:p>
              <a:endParaRPr lang="zh-CN" altLang="en-US" sz="3600">
                <a:cs typeface="+mn-ea"/>
                <a:sym typeface="+mn-lt"/>
              </a:endParaRPr>
            </a:p>
          </p:txBody>
        </p:sp>
      </p:grpSp>
      <p:sp>
        <p:nvSpPr>
          <p:cNvPr id="20" name="矩形 19"/>
          <p:cNvSpPr/>
          <p:nvPr/>
        </p:nvSpPr>
        <p:spPr>
          <a:xfrm>
            <a:off x="6311230" y="2277666"/>
            <a:ext cx="4639324" cy="686969"/>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cs typeface="+mn-ea"/>
                <a:sym typeface="+mn-lt"/>
              </a:rPr>
              <a:t>加强对英雄烈士的保</a:t>
            </a:r>
            <a:endParaRPr lang="en-US" altLang="zh-CN" sz="2000" dirty="0">
              <a:solidFill>
                <a:schemeClr val="bg1"/>
              </a:solidFill>
              <a:cs typeface="+mn-ea"/>
              <a:sym typeface="+mn-lt"/>
            </a:endParaRPr>
          </a:p>
          <a:p>
            <a:pPr algn="ctr"/>
            <a:r>
              <a:rPr lang="zh-CN" altLang="en-US" sz="2000" dirty="0">
                <a:solidFill>
                  <a:schemeClr val="bg1"/>
                </a:solidFill>
                <a:cs typeface="+mn-ea"/>
                <a:sym typeface="+mn-lt"/>
              </a:rPr>
              <a:t>护维护社会公共利益</a:t>
            </a:r>
          </a:p>
        </p:txBody>
      </p:sp>
      <p:sp>
        <p:nvSpPr>
          <p:cNvPr id="21" name="矩形 20"/>
          <p:cNvSpPr/>
          <p:nvPr/>
        </p:nvSpPr>
        <p:spPr>
          <a:xfrm>
            <a:off x="6301653" y="3211029"/>
            <a:ext cx="4639324" cy="686969"/>
          </a:xfrm>
          <a:prstGeom prst="rect">
            <a:avLst/>
          </a:prstGeom>
          <a:solidFill>
            <a:schemeClr val="accent1">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cs typeface="+mn-ea"/>
                <a:sym typeface="+mn-lt"/>
              </a:rPr>
              <a:t>加强对英雄烈士的保</a:t>
            </a:r>
          </a:p>
          <a:p>
            <a:pPr algn="ctr"/>
            <a:r>
              <a:rPr lang="zh-CN" altLang="en-US" sz="2000" dirty="0">
                <a:solidFill>
                  <a:schemeClr val="bg1"/>
                </a:solidFill>
                <a:cs typeface="+mn-ea"/>
                <a:sym typeface="+mn-lt"/>
              </a:rPr>
              <a:t>护维护社会公共利益</a:t>
            </a:r>
          </a:p>
        </p:txBody>
      </p:sp>
      <p:sp>
        <p:nvSpPr>
          <p:cNvPr id="22" name="矩形 21"/>
          <p:cNvSpPr/>
          <p:nvPr/>
        </p:nvSpPr>
        <p:spPr>
          <a:xfrm>
            <a:off x="6301653" y="4156172"/>
            <a:ext cx="4639324" cy="686969"/>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cs typeface="+mn-ea"/>
                <a:sym typeface="+mn-lt"/>
              </a:rPr>
              <a:t>培育和践行社会主义核心</a:t>
            </a:r>
          </a:p>
          <a:p>
            <a:pPr algn="ctr"/>
            <a:r>
              <a:rPr lang="zh-CN" altLang="en-US" sz="2000" dirty="0">
                <a:solidFill>
                  <a:schemeClr val="bg1"/>
                </a:solidFill>
                <a:cs typeface="+mn-ea"/>
                <a:sym typeface="+mn-lt"/>
              </a:rPr>
              <a:t>价值观</a:t>
            </a:r>
          </a:p>
        </p:txBody>
      </p:sp>
      <p:grpSp>
        <p:nvGrpSpPr>
          <p:cNvPr id="25" name="组合 24"/>
          <p:cNvGrpSpPr>
            <a:grpSpLocks noChangeAspect="1"/>
          </p:cNvGrpSpPr>
          <p:nvPr/>
        </p:nvGrpSpPr>
        <p:grpSpPr>
          <a:xfrm>
            <a:off x="5467793" y="5092276"/>
            <a:ext cx="624000" cy="624000"/>
            <a:chOff x="-67239" y="3132613"/>
            <a:chExt cx="540000" cy="540000"/>
          </a:xfrm>
        </p:grpSpPr>
        <p:sp>
          <p:nvSpPr>
            <p:cNvPr id="26" name="矩形: 圆角 28"/>
            <p:cNvSpPr>
              <a:spLocks noChangeAspect="1"/>
            </p:cNvSpPr>
            <p:nvPr/>
          </p:nvSpPr>
          <p:spPr>
            <a:xfrm>
              <a:off x="-67239" y="3132613"/>
              <a:ext cx="540000" cy="540000"/>
            </a:xfrm>
            <a:prstGeom prst="roundRect">
              <a:avLst>
                <a:gd name="adj" fmla="val 50000"/>
              </a:avLst>
            </a:prstGeom>
            <a:solidFill>
              <a:srgbClr val="C00000"/>
            </a:solidFill>
            <a:ln w="635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600">
                <a:cs typeface="+mn-ea"/>
                <a:sym typeface="+mn-lt"/>
              </a:endParaRPr>
            </a:p>
          </p:txBody>
        </p:sp>
        <p:sp>
          <p:nvSpPr>
            <p:cNvPr id="27" name="Freeform 5"/>
            <p:cNvSpPr>
              <a:spLocks noChangeAspect="1"/>
            </p:cNvSpPr>
            <p:nvPr/>
          </p:nvSpPr>
          <p:spPr bwMode="auto">
            <a:xfrm>
              <a:off x="76761" y="3254209"/>
              <a:ext cx="252000" cy="256250"/>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FFFAF0"/>
            </a:solidFill>
            <a:ln>
              <a:noFill/>
            </a:ln>
            <a:effectLst/>
          </p:spPr>
          <p:txBody>
            <a:bodyPr vert="horz" wrap="square" lIns="121920" tIns="60960" rIns="121920" bIns="60960" numCol="1" anchor="t" anchorCtr="0" compatLnSpc="1"/>
            <a:lstStyle/>
            <a:p>
              <a:endParaRPr lang="zh-CN" altLang="en-US" sz="3600">
                <a:cs typeface="+mn-ea"/>
                <a:sym typeface="+mn-lt"/>
              </a:endParaRPr>
            </a:p>
          </p:txBody>
        </p:sp>
      </p:grpSp>
      <p:sp>
        <p:nvSpPr>
          <p:cNvPr id="28" name="矩形 27"/>
          <p:cNvSpPr/>
          <p:nvPr/>
        </p:nvSpPr>
        <p:spPr>
          <a:xfrm>
            <a:off x="6301653" y="5101315"/>
            <a:ext cx="4639324" cy="686969"/>
          </a:xfrm>
          <a:prstGeom prst="rect">
            <a:avLst/>
          </a:prstGeom>
          <a:solidFill>
            <a:schemeClr val="accent1">
              <a:lumMod val="5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cs typeface="+mn-ea"/>
                <a:sym typeface="+mn-lt"/>
              </a:rPr>
              <a:t>激发实现中华民族伟大复兴</a:t>
            </a:r>
          </a:p>
          <a:p>
            <a:pPr algn="ctr"/>
            <a:r>
              <a:rPr lang="zh-CN" altLang="en-US" sz="2000" dirty="0">
                <a:solidFill>
                  <a:schemeClr val="bg1"/>
                </a:solidFill>
                <a:cs typeface="+mn-ea"/>
                <a:sym typeface="+mn-lt"/>
              </a:rPr>
              <a:t>中国梦的强大精神力量。</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44596" y="3230986"/>
            <a:ext cx="3691761" cy="28221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9" name="文本框 11"/>
          <p:cNvSpPr txBox="1"/>
          <p:nvPr/>
        </p:nvSpPr>
        <p:spPr>
          <a:xfrm>
            <a:off x="-210778" y="2234682"/>
            <a:ext cx="6602507" cy="746358"/>
          </a:xfrm>
          <a:prstGeom prst="rect">
            <a:avLst/>
          </a:prstGeom>
          <a:noFill/>
        </p:spPr>
        <p:txBody>
          <a:bodyPr wrap="square" lIns="68580" tIns="34290" rIns="68580" bIns="34290" rtlCol="0">
            <a:spAutoFit/>
          </a:bodyPr>
          <a:lstStyle/>
          <a:p>
            <a:pPr algn="ctr"/>
            <a:r>
              <a:rPr lang="zh-CN" altLang="en-US" sz="4400" b="1" dirty="0">
                <a:solidFill>
                  <a:srgbClr val="C00000"/>
                </a:solidFill>
                <a:effectLst>
                  <a:reflection blurRad="6350" stA="55000" endA="300" endPos="45500" dir="5400000" sy="-100000" algn="bl" rotWithShape="0"/>
                </a:effectLst>
                <a:cs typeface="+mn-ea"/>
                <a:sym typeface="+mn-lt"/>
              </a:rPr>
              <a:t>重要意义 </a:t>
            </a:r>
          </a:p>
        </p:txBody>
      </p:sp>
    </p:spTree>
  </p:cSld>
  <p:clrMapOvr>
    <a:masterClrMapping/>
  </p:clrMapOvr>
  <p:transition spd="slow" advClick="0"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300" fill="hold"/>
                                        <p:tgtEl>
                                          <p:spTgt spid="3"/>
                                        </p:tgtEl>
                                        <p:attrNameLst>
                                          <p:attrName>ppt_w</p:attrName>
                                        </p:attrNameLst>
                                      </p:cBhvr>
                                      <p:tavLst>
                                        <p:tav tm="0">
                                          <p:val>
                                            <p:fltVal val="0"/>
                                          </p:val>
                                        </p:tav>
                                        <p:tav tm="100000">
                                          <p:val>
                                            <p:strVal val="#ppt_w"/>
                                          </p:val>
                                        </p:tav>
                                      </p:tavLst>
                                    </p:anim>
                                    <p:anim calcmode="lin" valueType="num">
                                      <p:cBhvr>
                                        <p:cTn id="16" dur="1300" fill="hold"/>
                                        <p:tgtEl>
                                          <p:spTgt spid="3"/>
                                        </p:tgtEl>
                                        <p:attrNameLst>
                                          <p:attrName>ppt_h</p:attrName>
                                        </p:attrNameLst>
                                      </p:cBhvr>
                                      <p:tavLst>
                                        <p:tav tm="0">
                                          <p:val>
                                            <p:fltVal val="0"/>
                                          </p:val>
                                        </p:tav>
                                        <p:tav tm="100000">
                                          <p:val>
                                            <p:strVal val="#ppt_h"/>
                                          </p:val>
                                        </p:tav>
                                      </p:tavLst>
                                    </p:anim>
                                    <p:animEffect transition="in" filter="fade">
                                      <p:cBhvr>
                                        <p:cTn id="17" dur="1300"/>
                                        <p:tgtEl>
                                          <p:spTgt spid="3"/>
                                        </p:tgtEl>
                                      </p:cBhvr>
                                    </p:animEffect>
                                  </p:childTnLst>
                                </p:cTn>
                              </p:par>
                              <p:par>
                                <p:cTn id="18" presetID="53" presetClass="entr" presetSubtype="0" fill="hold" grpId="6" nodeType="withEffect">
                                  <p:stCondLst>
                                    <p:cond delay="0"/>
                                  </p:stCondLst>
                                  <p:iterate type="lt">
                                    <p:tmPct val="10000"/>
                                  </p:iterate>
                                  <p:childTnLst>
                                    <p:set>
                                      <p:cBhvr>
                                        <p:cTn id="19" dur="1" fill="hold">
                                          <p:stCondLst>
                                            <p:cond delay="0"/>
                                          </p:stCondLst>
                                        </p:cTn>
                                        <p:tgtEl>
                                          <p:spTgt spid="29"/>
                                        </p:tgtEl>
                                        <p:attrNameLst>
                                          <p:attrName>style.visibility</p:attrName>
                                        </p:attrNameLst>
                                      </p:cBhvr>
                                      <p:to>
                                        <p:strVal val="visible"/>
                                      </p:to>
                                    </p:set>
                                    <p:anim calcmode="lin" valueType="num">
                                      <p:cBhvr>
                                        <p:cTn id="20" dur="1000" fill="hold"/>
                                        <p:tgtEl>
                                          <p:spTgt spid="29"/>
                                        </p:tgtEl>
                                        <p:attrNameLst>
                                          <p:attrName>ppt_w</p:attrName>
                                        </p:attrNameLst>
                                      </p:cBhvr>
                                      <p:tavLst>
                                        <p:tav tm="0">
                                          <p:val>
                                            <p:fltVal val="0"/>
                                          </p:val>
                                        </p:tav>
                                        <p:tav tm="100000">
                                          <p:val>
                                            <p:strVal val="#ppt_w"/>
                                          </p:val>
                                        </p:tav>
                                      </p:tavLst>
                                    </p:anim>
                                    <p:anim calcmode="lin" valueType="num">
                                      <p:cBhvr>
                                        <p:cTn id="21" dur="1000" fill="hold"/>
                                        <p:tgtEl>
                                          <p:spTgt spid="29"/>
                                        </p:tgtEl>
                                        <p:attrNameLst>
                                          <p:attrName>ppt_h</p:attrName>
                                        </p:attrNameLst>
                                      </p:cBhvr>
                                      <p:tavLst>
                                        <p:tav tm="0">
                                          <p:val>
                                            <p:fltVal val="0"/>
                                          </p:val>
                                        </p:tav>
                                        <p:tav tm="100000">
                                          <p:val>
                                            <p:strVal val="#ppt_h"/>
                                          </p:val>
                                        </p:tav>
                                      </p:tavLst>
                                    </p:anim>
                                    <p:animEffect transition="in" filter="fade">
                                      <p:cBhvr>
                                        <p:cTn id="22" dur="1000"/>
                                        <p:tgtEl>
                                          <p:spTgt spid="29"/>
                                        </p:tgtEl>
                                      </p:cBhvr>
                                    </p:animEffect>
                                  </p:childTnLst>
                                </p:cTn>
                              </p:par>
                            </p:childTnLst>
                          </p:cTn>
                        </p:par>
                        <p:par>
                          <p:cTn id="23" fill="hold" nodeType="afterGroup">
                            <p:stCondLst>
                              <p:cond delay="1300"/>
                            </p:stCondLst>
                            <p:childTnLst>
                              <p:par>
                                <p:cTn id="24" presetID="22" presetClass="entr" presetSubtype="1"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500"/>
                                        <p:tgtEl>
                                          <p:spTgt spid="9"/>
                                        </p:tgtEl>
                                      </p:cBhvr>
                                    </p:animEffect>
                                  </p:childTnLst>
                                </p:cTn>
                              </p:par>
                              <p:par>
                                <p:cTn id="27" presetID="2" presetClass="entr" presetSubtype="4"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750" fill="hold"/>
                                        <p:tgtEl>
                                          <p:spTgt spid="10"/>
                                        </p:tgtEl>
                                        <p:attrNameLst>
                                          <p:attrName>ppt_x</p:attrName>
                                        </p:attrNameLst>
                                      </p:cBhvr>
                                      <p:tavLst>
                                        <p:tav tm="0">
                                          <p:val>
                                            <p:strVal val="#ppt_x"/>
                                          </p:val>
                                        </p:tav>
                                        <p:tav tm="100000">
                                          <p:val>
                                            <p:strVal val="#ppt_x"/>
                                          </p:val>
                                        </p:tav>
                                      </p:tavLst>
                                    </p:anim>
                                    <p:anim calcmode="lin" valueType="num">
                                      <p:cBhvr additive="base">
                                        <p:cTn id="30" dur="750" fill="hold"/>
                                        <p:tgtEl>
                                          <p:spTgt spid="10"/>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650" fill="hold"/>
                                        <p:tgtEl>
                                          <p:spTgt spid="13"/>
                                        </p:tgtEl>
                                        <p:attrNameLst>
                                          <p:attrName>ppt_x</p:attrName>
                                        </p:attrNameLst>
                                      </p:cBhvr>
                                      <p:tavLst>
                                        <p:tav tm="0">
                                          <p:val>
                                            <p:strVal val="#ppt_x"/>
                                          </p:val>
                                        </p:tav>
                                        <p:tav tm="100000">
                                          <p:val>
                                            <p:strVal val="#ppt_x"/>
                                          </p:val>
                                        </p:tav>
                                      </p:tavLst>
                                    </p:anim>
                                    <p:anim calcmode="lin" valueType="num">
                                      <p:cBhvr additive="base">
                                        <p:cTn id="34" dur="650" fill="hold"/>
                                        <p:tgtEl>
                                          <p:spTgt spid="13"/>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anim calcmode="lin" valueType="num">
                                      <p:cBhvr additive="base">
                                        <p:cTn id="37" dur="750" fill="hold"/>
                                        <p:tgtEl>
                                          <p:spTgt spid="17"/>
                                        </p:tgtEl>
                                        <p:attrNameLst>
                                          <p:attrName>ppt_x</p:attrName>
                                        </p:attrNameLst>
                                      </p:cBhvr>
                                      <p:tavLst>
                                        <p:tav tm="0">
                                          <p:val>
                                            <p:strVal val="#ppt_x"/>
                                          </p:val>
                                        </p:tav>
                                        <p:tav tm="100000">
                                          <p:val>
                                            <p:strVal val="#ppt_x"/>
                                          </p:val>
                                        </p:tav>
                                      </p:tavLst>
                                    </p:anim>
                                    <p:anim calcmode="lin" valueType="num">
                                      <p:cBhvr additive="base">
                                        <p:cTn id="38" dur="750" fill="hold"/>
                                        <p:tgtEl>
                                          <p:spTgt spid="17"/>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additive="base">
                                        <p:cTn id="41" dur="750" fill="hold"/>
                                        <p:tgtEl>
                                          <p:spTgt spid="25"/>
                                        </p:tgtEl>
                                        <p:attrNameLst>
                                          <p:attrName>ppt_x</p:attrName>
                                        </p:attrNameLst>
                                      </p:cBhvr>
                                      <p:tavLst>
                                        <p:tav tm="0">
                                          <p:val>
                                            <p:strVal val="#ppt_x"/>
                                          </p:val>
                                        </p:tav>
                                        <p:tav tm="100000">
                                          <p:val>
                                            <p:strVal val="#ppt_x"/>
                                          </p:val>
                                        </p:tav>
                                      </p:tavLst>
                                    </p:anim>
                                    <p:anim calcmode="lin" valueType="num">
                                      <p:cBhvr additive="base">
                                        <p:cTn id="42" dur="750" fill="hold"/>
                                        <p:tgtEl>
                                          <p:spTgt spid="25"/>
                                        </p:tgtEl>
                                        <p:attrNameLst>
                                          <p:attrName>ppt_y</p:attrName>
                                        </p:attrNameLst>
                                      </p:cBhvr>
                                      <p:tavLst>
                                        <p:tav tm="0">
                                          <p:val>
                                            <p:strVal val="1+#ppt_h/2"/>
                                          </p:val>
                                        </p:tav>
                                        <p:tav tm="100000">
                                          <p:val>
                                            <p:strVal val="#ppt_y"/>
                                          </p:val>
                                        </p:tav>
                                      </p:tavLst>
                                    </p:anim>
                                  </p:childTnLst>
                                </p:cTn>
                              </p:par>
                            </p:childTnLst>
                          </p:cTn>
                        </p:par>
                        <p:par>
                          <p:cTn id="43" fill="hold" nodeType="afterGroup">
                            <p:stCondLst>
                              <p:cond delay="2050"/>
                            </p:stCondLst>
                            <p:childTnLst>
                              <p:par>
                                <p:cTn id="44" presetID="12" presetClass="entr" presetSubtype="8" fill="hold" grpId="2" nodeType="afterEffect">
                                  <p:stCondLst>
                                    <p:cond delay="500"/>
                                  </p:stCondLst>
                                  <p:childTnLst>
                                    <p:set>
                                      <p:cBhvr>
                                        <p:cTn id="45" dur="1" fill="hold">
                                          <p:stCondLst>
                                            <p:cond delay="0"/>
                                          </p:stCondLst>
                                        </p:cTn>
                                        <p:tgtEl>
                                          <p:spTgt spid="20"/>
                                        </p:tgtEl>
                                        <p:attrNameLst>
                                          <p:attrName>style.visibility</p:attrName>
                                        </p:attrNameLst>
                                      </p:cBhvr>
                                      <p:to>
                                        <p:strVal val="visible"/>
                                      </p:to>
                                    </p:set>
                                    <p:anim calcmode="lin" valueType="num">
                                      <p:cBhvr additive="base">
                                        <p:cTn id="46" dur="1500"/>
                                        <p:tgtEl>
                                          <p:spTgt spid="20"/>
                                        </p:tgtEl>
                                        <p:attrNameLst>
                                          <p:attrName>ppt_x</p:attrName>
                                        </p:attrNameLst>
                                      </p:cBhvr>
                                      <p:tavLst>
                                        <p:tav tm="0">
                                          <p:val>
                                            <p:strVal val="#ppt_x-#ppt_w*1.125000"/>
                                          </p:val>
                                        </p:tav>
                                        <p:tav tm="100000">
                                          <p:val>
                                            <p:strVal val="#ppt_x"/>
                                          </p:val>
                                        </p:tav>
                                      </p:tavLst>
                                    </p:anim>
                                    <p:animEffect transition="in" filter="wipe(right)">
                                      <p:cBhvr>
                                        <p:cTn id="47" dur="1500"/>
                                        <p:tgtEl>
                                          <p:spTgt spid="20"/>
                                        </p:tgtEl>
                                      </p:cBhvr>
                                    </p:animEffect>
                                  </p:childTnLst>
                                </p:cTn>
                              </p:par>
                              <p:par>
                                <p:cTn id="48" presetID="12" presetClass="entr" presetSubtype="8" fill="hold" grpId="3" nodeType="withEffect">
                                  <p:stCondLst>
                                    <p:cond delay="500"/>
                                  </p:stCondLst>
                                  <p:childTnLst>
                                    <p:set>
                                      <p:cBhvr>
                                        <p:cTn id="49" dur="1" fill="hold">
                                          <p:stCondLst>
                                            <p:cond delay="0"/>
                                          </p:stCondLst>
                                        </p:cTn>
                                        <p:tgtEl>
                                          <p:spTgt spid="21"/>
                                        </p:tgtEl>
                                        <p:attrNameLst>
                                          <p:attrName>style.visibility</p:attrName>
                                        </p:attrNameLst>
                                      </p:cBhvr>
                                      <p:to>
                                        <p:strVal val="visible"/>
                                      </p:to>
                                    </p:set>
                                    <p:anim calcmode="lin" valueType="num">
                                      <p:cBhvr additive="base">
                                        <p:cTn id="50" dur="1500"/>
                                        <p:tgtEl>
                                          <p:spTgt spid="21"/>
                                        </p:tgtEl>
                                        <p:attrNameLst>
                                          <p:attrName>ppt_x</p:attrName>
                                        </p:attrNameLst>
                                      </p:cBhvr>
                                      <p:tavLst>
                                        <p:tav tm="0">
                                          <p:val>
                                            <p:strVal val="#ppt_x-#ppt_w*1.125000"/>
                                          </p:val>
                                        </p:tav>
                                        <p:tav tm="100000">
                                          <p:val>
                                            <p:strVal val="#ppt_x"/>
                                          </p:val>
                                        </p:tav>
                                      </p:tavLst>
                                    </p:anim>
                                    <p:animEffect transition="in" filter="wipe(right)">
                                      <p:cBhvr>
                                        <p:cTn id="51" dur="1500"/>
                                        <p:tgtEl>
                                          <p:spTgt spid="21"/>
                                        </p:tgtEl>
                                      </p:cBhvr>
                                    </p:animEffect>
                                  </p:childTnLst>
                                </p:cTn>
                              </p:par>
                              <p:par>
                                <p:cTn id="52" presetID="12" presetClass="entr" presetSubtype="8" fill="hold" grpId="4" nodeType="withEffect">
                                  <p:stCondLst>
                                    <p:cond delay="500"/>
                                  </p:stCondLst>
                                  <p:childTnLst>
                                    <p:set>
                                      <p:cBhvr>
                                        <p:cTn id="53" dur="1" fill="hold">
                                          <p:stCondLst>
                                            <p:cond delay="0"/>
                                          </p:stCondLst>
                                        </p:cTn>
                                        <p:tgtEl>
                                          <p:spTgt spid="22"/>
                                        </p:tgtEl>
                                        <p:attrNameLst>
                                          <p:attrName>style.visibility</p:attrName>
                                        </p:attrNameLst>
                                      </p:cBhvr>
                                      <p:to>
                                        <p:strVal val="visible"/>
                                      </p:to>
                                    </p:set>
                                    <p:anim calcmode="lin" valueType="num">
                                      <p:cBhvr additive="base">
                                        <p:cTn id="54" dur="1500"/>
                                        <p:tgtEl>
                                          <p:spTgt spid="22"/>
                                        </p:tgtEl>
                                        <p:attrNameLst>
                                          <p:attrName>ppt_x</p:attrName>
                                        </p:attrNameLst>
                                      </p:cBhvr>
                                      <p:tavLst>
                                        <p:tav tm="0">
                                          <p:val>
                                            <p:strVal val="#ppt_x-#ppt_w*1.125000"/>
                                          </p:val>
                                        </p:tav>
                                        <p:tav tm="100000">
                                          <p:val>
                                            <p:strVal val="#ppt_x"/>
                                          </p:val>
                                        </p:tav>
                                      </p:tavLst>
                                    </p:anim>
                                    <p:animEffect transition="in" filter="wipe(right)">
                                      <p:cBhvr>
                                        <p:cTn id="55" dur="1500"/>
                                        <p:tgtEl>
                                          <p:spTgt spid="22"/>
                                        </p:tgtEl>
                                      </p:cBhvr>
                                    </p:animEffect>
                                  </p:childTnLst>
                                </p:cTn>
                              </p:par>
                              <p:par>
                                <p:cTn id="56" presetID="12" presetClass="entr" presetSubtype="8" fill="hold" grpId="5" nodeType="withEffect">
                                  <p:stCondLst>
                                    <p:cond delay="500"/>
                                  </p:stCondLst>
                                  <p:childTnLst>
                                    <p:set>
                                      <p:cBhvr>
                                        <p:cTn id="57" dur="1" fill="hold">
                                          <p:stCondLst>
                                            <p:cond delay="0"/>
                                          </p:stCondLst>
                                        </p:cTn>
                                        <p:tgtEl>
                                          <p:spTgt spid="28"/>
                                        </p:tgtEl>
                                        <p:attrNameLst>
                                          <p:attrName>style.visibility</p:attrName>
                                        </p:attrNameLst>
                                      </p:cBhvr>
                                      <p:to>
                                        <p:strVal val="visible"/>
                                      </p:to>
                                    </p:set>
                                    <p:anim calcmode="lin" valueType="num">
                                      <p:cBhvr additive="base">
                                        <p:cTn id="58" dur="1500"/>
                                        <p:tgtEl>
                                          <p:spTgt spid="28"/>
                                        </p:tgtEl>
                                        <p:attrNameLst>
                                          <p:attrName>ppt_x</p:attrName>
                                        </p:attrNameLst>
                                      </p:cBhvr>
                                      <p:tavLst>
                                        <p:tav tm="0">
                                          <p:val>
                                            <p:strVal val="#ppt_x-#ppt_w*1.125000"/>
                                          </p:val>
                                        </p:tav>
                                        <p:tav tm="100000">
                                          <p:val>
                                            <p:strVal val="#ppt_x"/>
                                          </p:val>
                                        </p:tav>
                                      </p:tavLst>
                                    </p:anim>
                                    <p:animEffect transition="in" filter="wipe(right)">
                                      <p:cBhvr>
                                        <p:cTn id="59" dur="1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20" grpId="2" animBg="1"/>
      <p:bldP spid="21" grpId="3" animBg="1"/>
      <p:bldP spid="22" grpId="4" animBg="1"/>
      <p:bldP spid="28" grpId="5" animBg="1"/>
      <p:bldP spid="29" grpId="6"/>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3526874" y="796067"/>
            <a:ext cx="5136347" cy="3743375"/>
          </a:xfrm>
          <a:prstGeom prst="rect">
            <a:avLst/>
          </a:prstGeom>
        </p:spPr>
      </p:pic>
      <p:sp>
        <p:nvSpPr>
          <p:cNvPr id="6" name="文本框 5"/>
          <p:cNvSpPr txBox="1"/>
          <p:nvPr/>
        </p:nvSpPr>
        <p:spPr>
          <a:xfrm>
            <a:off x="2990066" y="1976982"/>
            <a:ext cx="6209965" cy="1445260"/>
          </a:xfrm>
          <a:prstGeom prst="rect">
            <a:avLst/>
          </a:prstGeom>
          <a:solidFill>
            <a:schemeClr val="bg1"/>
          </a:solidFill>
          <a:ln>
            <a:noFill/>
          </a:ln>
        </p:spPr>
        <p:txBody>
          <a:bodyPr wrap="square" rtlCol="0">
            <a:spAutoFit/>
          </a:bodyPr>
          <a:lstStyle/>
          <a:p>
            <a:r>
              <a:rPr lang="en-US" altLang="zh-CN" sz="8800">
                <a:latin typeface="汉仪劲楷简" panose="00020600040101010101" charset="-122"/>
                <a:ea typeface="汉仪劲楷简" panose="00020600040101010101" charset="-122"/>
                <a:cs typeface="汉仪劲楷简" panose="00020600040101010101" charset="-122"/>
              </a:rPr>
              <a:t>PART TWO</a:t>
            </a:r>
          </a:p>
        </p:txBody>
      </p:sp>
      <p:sp>
        <p:nvSpPr>
          <p:cNvPr id="8" name="文本框 7"/>
          <p:cNvSpPr txBox="1"/>
          <p:nvPr/>
        </p:nvSpPr>
        <p:spPr>
          <a:xfrm>
            <a:off x="1567180" y="4798060"/>
            <a:ext cx="9055735" cy="1014730"/>
          </a:xfrm>
          <a:prstGeom prst="rect">
            <a:avLst/>
          </a:prstGeom>
          <a:noFill/>
        </p:spPr>
        <p:txBody>
          <a:bodyPr wrap="square" rtlCol="0">
            <a:spAutoFit/>
          </a:bodyPr>
          <a:lstStyle/>
          <a:p>
            <a:pPr algn="dist"/>
            <a:r>
              <a:rPr lang="zh-CN" altLang="en-US" sz="6000" dirty="0">
                <a:solidFill>
                  <a:schemeClr val="tx1"/>
                </a:solidFill>
                <a:latin typeface="字魂35号-经典雅黑" panose="00000500000000000000" charset="-122"/>
                <a:ea typeface="字魂35号-经典雅黑" panose="00000500000000000000" charset="-122"/>
                <a:cs typeface="汉仪劲楷简" panose="00020600040101010101" charset="-122"/>
              </a:rPr>
              <a:t>英雄烈士保护法范围职责</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385514" y="653346"/>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英雄烈士保护法范围</a:t>
            </a:r>
          </a:p>
        </p:txBody>
      </p:sp>
      <p:sp>
        <p:nvSpPr>
          <p:cNvPr id="30" name="椭圆 29"/>
          <p:cNvSpPr/>
          <p:nvPr/>
        </p:nvSpPr>
        <p:spPr>
          <a:xfrm>
            <a:off x="766614" y="2512421"/>
            <a:ext cx="1808067" cy="1808067"/>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zh-CN" altLang="en-US" sz="3600" b="1">
                <a:gradFill>
                  <a:gsLst>
                    <a:gs pos="100000">
                      <a:schemeClr val="bg1"/>
                    </a:gs>
                    <a:gs pos="28000">
                      <a:schemeClr val="accent1">
                        <a:lumMod val="5000"/>
                        <a:lumOff val="95000"/>
                      </a:schemeClr>
                    </a:gs>
                    <a:gs pos="70000">
                      <a:srgbClr val="FFC000"/>
                    </a:gs>
                  </a:gsLst>
                  <a:lin ang="5400000" scaled="1"/>
                </a:gradFill>
                <a:cs typeface="+mn-ea"/>
                <a:sym typeface="+mn-lt"/>
              </a:rPr>
              <a:t>近代</a:t>
            </a:r>
          </a:p>
          <a:p>
            <a:pPr algn="ctr"/>
            <a:r>
              <a:rPr lang="zh-CN" altLang="en-US" sz="3600" b="1">
                <a:gradFill>
                  <a:gsLst>
                    <a:gs pos="100000">
                      <a:schemeClr val="bg1"/>
                    </a:gs>
                    <a:gs pos="28000">
                      <a:schemeClr val="accent1">
                        <a:lumMod val="5000"/>
                        <a:lumOff val="95000"/>
                      </a:schemeClr>
                    </a:gs>
                    <a:gs pos="70000">
                      <a:srgbClr val="FFC000"/>
                    </a:gs>
                  </a:gsLst>
                  <a:lin ang="5400000" scaled="1"/>
                </a:gradFill>
                <a:cs typeface="+mn-ea"/>
                <a:sym typeface="+mn-lt"/>
              </a:rPr>
              <a:t>以来</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574681" y="2255812"/>
            <a:ext cx="576064" cy="2210333"/>
          </a:xfrm>
          <a:prstGeom prst="rect">
            <a:avLst/>
          </a:prstGeom>
        </p:spPr>
      </p:pic>
      <p:sp>
        <p:nvSpPr>
          <p:cNvPr id="31" name="矩形 30"/>
          <p:cNvSpPr/>
          <p:nvPr/>
        </p:nvSpPr>
        <p:spPr>
          <a:xfrm>
            <a:off x="3222753" y="2133650"/>
            <a:ext cx="4785057" cy="757542"/>
          </a:xfrm>
          <a:prstGeom prst="rect">
            <a:avLst/>
          </a:prstGeom>
          <a:solidFill>
            <a:schemeClr val="accent1">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cs typeface="+mn-ea"/>
                <a:sym typeface="+mn-lt"/>
              </a:rPr>
              <a:t>为了争取民族独立和人民解放</a:t>
            </a:r>
          </a:p>
        </p:txBody>
      </p:sp>
      <p:sp>
        <p:nvSpPr>
          <p:cNvPr id="32" name="矩形 31"/>
          <p:cNvSpPr/>
          <p:nvPr/>
        </p:nvSpPr>
        <p:spPr>
          <a:xfrm>
            <a:off x="3222753" y="3025867"/>
            <a:ext cx="4785057" cy="757542"/>
          </a:xfrm>
          <a:prstGeom prst="rect">
            <a:avLst/>
          </a:prstGeom>
          <a:solidFill>
            <a:srgbClr val="CC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cs typeface="+mn-ea"/>
                <a:sym typeface="+mn-lt"/>
              </a:rPr>
              <a:t>实现国家富强和人民幸福</a:t>
            </a:r>
          </a:p>
        </p:txBody>
      </p:sp>
      <p:sp>
        <p:nvSpPr>
          <p:cNvPr id="33" name="矩形 32"/>
          <p:cNvSpPr/>
          <p:nvPr/>
        </p:nvSpPr>
        <p:spPr>
          <a:xfrm>
            <a:off x="3222753" y="3933850"/>
            <a:ext cx="4785057" cy="757542"/>
          </a:xfrm>
          <a:prstGeom prst="rect">
            <a:avLst/>
          </a:prstGeom>
          <a:solidFill>
            <a:schemeClr val="accent1">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solidFill>
                  <a:schemeClr val="bg1"/>
                </a:solidFill>
                <a:cs typeface="+mn-ea"/>
                <a:sym typeface="+mn-lt"/>
              </a:rPr>
              <a:t>促进世界和平和人类进步</a:t>
            </a:r>
          </a:p>
        </p:txBody>
      </p:sp>
      <p:pic>
        <p:nvPicPr>
          <p:cNvPr id="34" name="图片 3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975281" y="2224273"/>
            <a:ext cx="720080" cy="2210333"/>
          </a:xfrm>
          <a:prstGeom prst="rect">
            <a:avLst/>
          </a:prstGeom>
        </p:spPr>
      </p:pic>
      <p:grpSp>
        <p:nvGrpSpPr>
          <p:cNvPr id="35" name="组合 34"/>
          <p:cNvGrpSpPr/>
          <p:nvPr/>
        </p:nvGrpSpPr>
        <p:grpSpPr>
          <a:xfrm>
            <a:off x="8721654" y="2133650"/>
            <a:ext cx="2199719" cy="2557742"/>
            <a:chOff x="5464195" y="2133650"/>
            <a:chExt cx="5527555" cy="3600400"/>
          </a:xfrm>
        </p:grpSpPr>
        <p:sp>
          <p:nvSpPr>
            <p:cNvPr id="36" name="矩形 35"/>
            <p:cNvSpPr/>
            <p:nvPr/>
          </p:nvSpPr>
          <p:spPr>
            <a:xfrm>
              <a:off x="5464195" y="2133650"/>
              <a:ext cx="5527555" cy="3600400"/>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7" name="文本框 36"/>
            <p:cNvSpPr txBox="1"/>
            <p:nvPr/>
          </p:nvSpPr>
          <p:spPr>
            <a:xfrm>
              <a:off x="5728876" y="2431600"/>
              <a:ext cx="4998191" cy="2859390"/>
            </a:xfrm>
            <a:prstGeom prst="rect">
              <a:avLst/>
            </a:prstGeom>
            <a:noFill/>
          </p:spPr>
          <p:txBody>
            <a:bodyPr wrap="square" rtlCol="0">
              <a:spAutoFit/>
            </a:bodyPr>
            <a:lstStyle/>
            <a:p>
              <a:pPr>
                <a:lnSpc>
                  <a:spcPct val="150000"/>
                </a:lnSpc>
              </a:pPr>
              <a:r>
                <a:rPr lang="zh-CN" altLang="en-US" sz="2800">
                  <a:solidFill>
                    <a:schemeClr val="bg1"/>
                  </a:solidFill>
                  <a:cs typeface="+mn-ea"/>
                  <a:sym typeface="+mn-lt"/>
                </a:rPr>
                <a:t>而毕生奋斗、</a:t>
              </a:r>
            </a:p>
            <a:p>
              <a:pPr>
                <a:lnSpc>
                  <a:spcPct val="150000"/>
                </a:lnSpc>
              </a:pPr>
              <a:r>
                <a:rPr lang="zh-CN" altLang="en-US" sz="2800">
                  <a:solidFill>
                    <a:schemeClr val="bg1"/>
                  </a:solidFill>
                  <a:cs typeface="+mn-ea"/>
                  <a:sym typeface="+mn-lt"/>
                </a:rPr>
                <a:t>英勇献身的英雄烈士</a:t>
              </a:r>
            </a:p>
          </p:txBody>
        </p:sp>
      </p:grpSp>
      <p:sp>
        <p:nvSpPr>
          <p:cNvPr id="38" name="矩形 37"/>
          <p:cNvSpPr/>
          <p:nvPr/>
        </p:nvSpPr>
        <p:spPr>
          <a:xfrm>
            <a:off x="901044" y="4882952"/>
            <a:ext cx="10162713" cy="1569660"/>
          </a:xfrm>
          <a:prstGeom prst="rect">
            <a:avLst/>
          </a:prstGeom>
        </p:spPr>
        <p:txBody>
          <a:bodyPr wrap="square">
            <a:spAutoFit/>
          </a:bodyPr>
          <a:lstStyle/>
          <a:p>
            <a:pPr algn="just">
              <a:lnSpc>
                <a:spcPct val="150000"/>
              </a:lnSpc>
            </a:pPr>
            <a:r>
              <a:rPr lang="zh-CN" altLang="en-US" sz="1600" kern="100" dirty="0">
                <a:solidFill>
                  <a:srgbClr val="600000"/>
                </a:solidFill>
                <a:cs typeface="+mn-ea"/>
                <a:sym typeface="+mn-lt"/>
              </a:rPr>
              <a:t>国家和人民永远尊崇、铭记英雄烈士为国家、人民和民族作出的牺牲和贡献。英雄烈士事迹和精神是中华民族的共同历史记忆和社会主义核心价值观的重要体现。</a:t>
            </a:r>
          </a:p>
          <a:p>
            <a:pPr algn="just">
              <a:lnSpc>
                <a:spcPct val="150000"/>
              </a:lnSpc>
            </a:pPr>
            <a:r>
              <a:rPr lang="zh-CN" altLang="en-US" sz="1600" kern="100" dirty="0">
                <a:solidFill>
                  <a:srgbClr val="600000"/>
                </a:solidFill>
                <a:cs typeface="+mn-ea"/>
                <a:sym typeface="+mn-lt"/>
              </a:rPr>
              <a:t>国家保护英雄烈士，对英雄烈士予以褒扬、纪念，加强对英雄烈士事迹和精神的宣传、教育，维护英雄烈士尊严和合法权益，全社会都应当崇尚、学习、捍卫英雄烈士。</a:t>
            </a:r>
          </a:p>
        </p:txBody>
      </p:sp>
      <p:sp>
        <p:nvSpPr>
          <p:cNvPr id="39" name="矩形 38"/>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advTm="3000">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2" presetClass="entr" presetSubtype="2" decel="60000" fill="hold" grpId="2"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1500" fill="hold"/>
                                        <p:tgtEl>
                                          <p:spTgt spid="30"/>
                                        </p:tgtEl>
                                        <p:attrNameLst>
                                          <p:attrName>ppt_x</p:attrName>
                                        </p:attrNameLst>
                                      </p:cBhvr>
                                      <p:tavLst>
                                        <p:tav tm="0">
                                          <p:val>
                                            <p:strVal val="1+#ppt_w/2"/>
                                          </p:val>
                                        </p:tav>
                                        <p:tav tm="100000">
                                          <p:val>
                                            <p:strVal val="#ppt_x"/>
                                          </p:val>
                                        </p:tav>
                                      </p:tavLst>
                                    </p:anim>
                                    <p:anim calcmode="lin" valueType="num">
                                      <p:cBhvr additive="base">
                                        <p:cTn id="16" dur="1500" fill="hold"/>
                                        <p:tgtEl>
                                          <p:spTgt spid="30"/>
                                        </p:tgtEl>
                                        <p:attrNameLst>
                                          <p:attrName>ppt_y</p:attrName>
                                        </p:attrNameLst>
                                      </p:cBhvr>
                                      <p:tavLst>
                                        <p:tav tm="0">
                                          <p:val>
                                            <p:strVal val="#ppt_y"/>
                                          </p:val>
                                        </p:tav>
                                        <p:tav tm="100000">
                                          <p:val>
                                            <p:strVal val="#ppt_y"/>
                                          </p:val>
                                        </p:tav>
                                      </p:tavLst>
                                    </p:anim>
                                  </p:childTnLst>
                                </p:cTn>
                              </p:par>
                              <p:par>
                                <p:cTn id="17" presetID="8" presetClass="emph" presetSubtype="0" decel="60000" fill="hold" grpId="3" nodeType="withEffect">
                                  <p:stCondLst>
                                    <p:cond delay="0"/>
                                  </p:stCondLst>
                                  <p:childTnLst>
                                    <p:animRot by="-21600000">
                                      <p:cBhvr>
                                        <p:cTn id="18" dur="1500" fill="hold"/>
                                        <p:tgtEl>
                                          <p:spTgt spid="30"/>
                                        </p:tgtEl>
                                        <p:attrNameLst>
                                          <p:attrName>r</p:attrName>
                                        </p:attrNameLst>
                                      </p:cBhvr>
                                    </p:animRot>
                                  </p:childTnLst>
                                </p:cTn>
                              </p:par>
                            </p:childTnLst>
                          </p:cTn>
                        </p:par>
                        <p:par>
                          <p:cTn id="19" fill="hold" nodeType="afterGroup">
                            <p:stCondLst>
                              <p:cond delay="1500"/>
                            </p:stCondLst>
                            <p:childTnLst>
                              <p:par>
                                <p:cTn id="20" presetID="22" presetClass="entr" presetSubtype="8" fill="hold" nodeType="afterEffect">
                                  <p:stCondLst>
                                    <p:cond delay="50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par>
                                <p:cTn id="23" presetID="31" presetClass="entr" presetSubtype="0" fill="hold" grpId="7" nodeType="withEffect">
                                  <p:stCondLst>
                                    <p:cond delay="500"/>
                                  </p:stCondLst>
                                  <p:iterate type="lt">
                                    <p:tmPct val="1703"/>
                                  </p:iterate>
                                  <p:childTnLst>
                                    <p:set>
                                      <p:cBhvr>
                                        <p:cTn id="24" dur="1" fill="hold">
                                          <p:stCondLst>
                                            <p:cond delay="0"/>
                                          </p:stCondLst>
                                        </p:cTn>
                                        <p:tgtEl>
                                          <p:spTgt spid="38"/>
                                        </p:tgtEl>
                                        <p:attrNameLst>
                                          <p:attrName>style.visibility</p:attrName>
                                        </p:attrNameLst>
                                      </p:cBhvr>
                                      <p:to>
                                        <p:strVal val="visible"/>
                                      </p:to>
                                    </p:set>
                                    <p:anim calcmode="lin" valueType="num">
                                      <p:cBhvr>
                                        <p:cTn id="25" dur="1000" fill="hold"/>
                                        <p:tgtEl>
                                          <p:spTgt spid="38"/>
                                        </p:tgtEl>
                                        <p:attrNameLst>
                                          <p:attrName>ppt_w</p:attrName>
                                        </p:attrNameLst>
                                      </p:cBhvr>
                                      <p:tavLst>
                                        <p:tav tm="0">
                                          <p:val>
                                            <p:fltVal val="0"/>
                                          </p:val>
                                        </p:tav>
                                        <p:tav tm="100000">
                                          <p:val>
                                            <p:strVal val="#ppt_w"/>
                                          </p:val>
                                        </p:tav>
                                      </p:tavLst>
                                    </p:anim>
                                    <p:anim calcmode="lin" valueType="num">
                                      <p:cBhvr>
                                        <p:cTn id="26" dur="1000" fill="hold"/>
                                        <p:tgtEl>
                                          <p:spTgt spid="38"/>
                                        </p:tgtEl>
                                        <p:attrNameLst>
                                          <p:attrName>ppt_h</p:attrName>
                                        </p:attrNameLst>
                                      </p:cBhvr>
                                      <p:tavLst>
                                        <p:tav tm="0">
                                          <p:val>
                                            <p:fltVal val="0"/>
                                          </p:val>
                                        </p:tav>
                                        <p:tav tm="100000">
                                          <p:val>
                                            <p:strVal val="#ppt_h"/>
                                          </p:val>
                                        </p:tav>
                                      </p:tavLst>
                                    </p:anim>
                                    <p:anim calcmode="lin" valueType="num">
                                      <p:cBhvr>
                                        <p:cTn id="27" dur="1000" fill="hold"/>
                                        <p:tgtEl>
                                          <p:spTgt spid="38"/>
                                        </p:tgtEl>
                                        <p:attrNameLst>
                                          <p:attrName>style.rotation</p:attrName>
                                        </p:attrNameLst>
                                      </p:cBhvr>
                                      <p:tavLst>
                                        <p:tav tm="0">
                                          <p:val>
                                            <p:fltVal val="90"/>
                                          </p:val>
                                        </p:tav>
                                        <p:tav tm="100000">
                                          <p:val>
                                            <p:fltVal val="0"/>
                                          </p:val>
                                        </p:tav>
                                      </p:tavLst>
                                    </p:anim>
                                    <p:animEffect transition="in" filter="fade">
                                      <p:cBhvr>
                                        <p:cTn id="28" dur="1000"/>
                                        <p:tgtEl>
                                          <p:spTgt spid="38"/>
                                        </p:tgtEl>
                                      </p:cBhvr>
                                    </p:animEffect>
                                  </p:childTnLst>
                                </p:cTn>
                              </p:par>
                              <p:par>
                                <p:cTn id="29" presetID="22" presetClass="entr" presetSubtype="8" fill="hold" grpId="4" nodeType="withEffect">
                                  <p:stCondLst>
                                    <p:cond delay="50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1250"/>
                                        <p:tgtEl>
                                          <p:spTgt spid="31"/>
                                        </p:tgtEl>
                                      </p:cBhvr>
                                    </p:animEffect>
                                  </p:childTnLst>
                                </p:cTn>
                              </p:par>
                              <p:par>
                                <p:cTn id="32" presetID="12" presetClass="entr" presetSubtype="8" fill="hold" grpId="5" nodeType="withEffect">
                                  <p:stCondLst>
                                    <p:cond delay="500"/>
                                  </p:stCondLst>
                                  <p:childTnLst>
                                    <p:set>
                                      <p:cBhvr>
                                        <p:cTn id="33" dur="1" fill="hold">
                                          <p:stCondLst>
                                            <p:cond delay="0"/>
                                          </p:stCondLst>
                                        </p:cTn>
                                        <p:tgtEl>
                                          <p:spTgt spid="32"/>
                                        </p:tgtEl>
                                        <p:attrNameLst>
                                          <p:attrName>style.visibility</p:attrName>
                                        </p:attrNameLst>
                                      </p:cBhvr>
                                      <p:to>
                                        <p:strVal val="visible"/>
                                      </p:to>
                                    </p:set>
                                    <p:anim calcmode="lin" valueType="num">
                                      <p:cBhvr additive="base">
                                        <p:cTn id="34" dur="1250"/>
                                        <p:tgtEl>
                                          <p:spTgt spid="32"/>
                                        </p:tgtEl>
                                        <p:attrNameLst>
                                          <p:attrName>ppt_x</p:attrName>
                                        </p:attrNameLst>
                                      </p:cBhvr>
                                      <p:tavLst>
                                        <p:tav tm="0">
                                          <p:val>
                                            <p:strVal val="#ppt_x-#ppt_w*1.125000"/>
                                          </p:val>
                                        </p:tav>
                                        <p:tav tm="100000">
                                          <p:val>
                                            <p:strVal val="#ppt_x"/>
                                          </p:val>
                                        </p:tav>
                                      </p:tavLst>
                                    </p:anim>
                                    <p:animEffect transition="in" filter="wipe(right)">
                                      <p:cBhvr>
                                        <p:cTn id="35" dur="1250"/>
                                        <p:tgtEl>
                                          <p:spTgt spid="32"/>
                                        </p:tgtEl>
                                      </p:cBhvr>
                                    </p:animEffect>
                                  </p:childTnLst>
                                </p:cTn>
                              </p:par>
                              <p:par>
                                <p:cTn id="36" presetID="12" presetClass="entr" presetSubtype="8" fill="hold" grpId="6" nodeType="withEffect">
                                  <p:stCondLst>
                                    <p:cond delay="500"/>
                                  </p:stCondLst>
                                  <p:childTnLst>
                                    <p:set>
                                      <p:cBhvr>
                                        <p:cTn id="37" dur="1" fill="hold">
                                          <p:stCondLst>
                                            <p:cond delay="0"/>
                                          </p:stCondLst>
                                        </p:cTn>
                                        <p:tgtEl>
                                          <p:spTgt spid="33"/>
                                        </p:tgtEl>
                                        <p:attrNameLst>
                                          <p:attrName>style.visibility</p:attrName>
                                        </p:attrNameLst>
                                      </p:cBhvr>
                                      <p:to>
                                        <p:strVal val="visible"/>
                                      </p:to>
                                    </p:set>
                                    <p:anim calcmode="lin" valueType="num">
                                      <p:cBhvr additive="base">
                                        <p:cTn id="38" dur="1150"/>
                                        <p:tgtEl>
                                          <p:spTgt spid="33"/>
                                        </p:tgtEl>
                                        <p:attrNameLst>
                                          <p:attrName>ppt_x</p:attrName>
                                        </p:attrNameLst>
                                      </p:cBhvr>
                                      <p:tavLst>
                                        <p:tav tm="0">
                                          <p:val>
                                            <p:strVal val="#ppt_x-#ppt_w*1.125000"/>
                                          </p:val>
                                        </p:tav>
                                        <p:tav tm="100000">
                                          <p:val>
                                            <p:strVal val="#ppt_x"/>
                                          </p:val>
                                        </p:tav>
                                      </p:tavLst>
                                    </p:anim>
                                    <p:animEffect transition="in" filter="wipe(right)">
                                      <p:cBhvr>
                                        <p:cTn id="39" dur="1150"/>
                                        <p:tgtEl>
                                          <p:spTgt spid="33"/>
                                        </p:tgtEl>
                                      </p:cBhvr>
                                    </p:animEffect>
                                  </p:childTnLst>
                                </p:cTn>
                              </p:par>
                              <p:par>
                                <p:cTn id="40" presetID="22" presetClass="entr" presetSubtype="8" fill="hold" nodeType="withEffect">
                                  <p:stCondLst>
                                    <p:cond delay="50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par>
                                <p:cTn id="43" presetID="2" presetClass="entr" presetSubtype="2" fill="hold" nodeType="withEffect">
                                  <p:stCondLst>
                                    <p:cond delay="500"/>
                                  </p:stCondLst>
                                  <p:childTnLst>
                                    <p:set>
                                      <p:cBhvr>
                                        <p:cTn id="44" dur="1" fill="hold">
                                          <p:stCondLst>
                                            <p:cond delay="0"/>
                                          </p:stCondLst>
                                        </p:cTn>
                                        <p:tgtEl>
                                          <p:spTgt spid="35"/>
                                        </p:tgtEl>
                                        <p:attrNameLst>
                                          <p:attrName>style.visibility</p:attrName>
                                        </p:attrNameLst>
                                      </p:cBhvr>
                                      <p:to>
                                        <p:strVal val="visible"/>
                                      </p:to>
                                    </p:set>
                                    <p:anim calcmode="lin" valueType="num">
                                      <p:cBhvr additive="base">
                                        <p:cTn id="45" dur="1000" fill="hold"/>
                                        <p:tgtEl>
                                          <p:spTgt spid="35"/>
                                        </p:tgtEl>
                                        <p:attrNameLst>
                                          <p:attrName>ppt_x</p:attrName>
                                        </p:attrNameLst>
                                      </p:cBhvr>
                                      <p:tavLst>
                                        <p:tav tm="0">
                                          <p:val>
                                            <p:strVal val="1+#ppt_w/2"/>
                                          </p:val>
                                        </p:tav>
                                        <p:tav tm="100000">
                                          <p:val>
                                            <p:strVal val="#ppt_x"/>
                                          </p:val>
                                        </p:tav>
                                      </p:tavLst>
                                    </p:anim>
                                    <p:anim calcmode="lin" valueType="num">
                                      <p:cBhvr additive="base">
                                        <p:cTn id="46" dur="1000" fill="hold"/>
                                        <p:tgtEl>
                                          <p:spTgt spid="35"/>
                                        </p:tgtEl>
                                        <p:attrNameLst>
                                          <p:attrName>ppt_y</p:attrName>
                                        </p:attrNameLst>
                                      </p:cBhvr>
                                      <p:tavLst>
                                        <p:tav tm="0">
                                          <p:val>
                                            <p:strVal val="#ppt_y"/>
                                          </p:val>
                                        </p:tav>
                                        <p:tav tm="100000">
                                          <p:val>
                                            <p:strVal val="#ppt_y"/>
                                          </p:val>
                                        </p:tav>
                                      </p:tavLst>
                                    </p:anim>
                                  </p:childTnLst>
                                </p:cTn>
                              </p:par>
                            </p:childTnLst>
                          </p:cTn>
                        </p:par>
                        <p:par>
                          <p:cTn id="47" fill="hold" nodeType="afterGroup">
                            <p:stCondLst>
                              <p:cond delay="3250"/>
                            </p:stCondLst>
                            <p:childTnLst>
                              <p:par>
                                <p:cTn id="48" presetID="10" presetClass="entr" presetSubtype="0" fill="hold" grpId="8" nodeType="afterEffect">
                                  <p:stCondLst>
                                    <p:cond delay="3452"/>
                                  </p:stCondLst>
                                  <p:childTnLst>
                                    <p:set>
                                      <p:cBhvr>
                                        <p:cTn id="49" dur="1" fill="hold">
                                          <p:stCondLst>
                                            <p:cond delay="0"/>
                                          </p:stCondLst>
                                        </p:cTn>
                                        <p:tgtEl>
                                          <p:spTgt spid="39"/>
                                        </p:tgtEl>
                                        <p:attrNameLst>
                                          <p:attrName>style.visibility</p:attrName>
                                        </p:attrNameLst>
                                      </p:cBhvr>
                                      <p:to>
                                        <p:strVal val="visible"/>
                                      </p:to>
                                    </p:set>
                                    <p:animEffect transition="in" filter="fade">
                                      <p:cBhvr>
                                        <p:cTn id="50"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30" grpId="2" animBg="1"/>
      <p:bldP spid="30" grpId="3" animBg="1"/>
      <p:bldP spid="31" grpId="4" animBg="1"/>
      <p:bldP spid="32" grpId="5" animBg="1"/>
      <p:bldP spid="33" grpId="6" animBg="1"/>
      <p:bldP spid="38" grpId="7"/>
      <p:bldP spid="39" grpId="8"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5"/>
          <p:cNvSpPr/>
          <p:nvPr/>
        </p:nvSpPr>
        <p:spPr bwMode="auto">
          <a:xfrm>
            <a:off x="982638" y="621482"/>
            <a:ext cx="506257" cy="51402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sp>
        <p:nvSpPr>
          <p:cNvPr id="24" name="矩形 23"/>
          <p:cNvSpPr/>
          <p:nvPr/>
        </p:nvSpPr>
        <p:spPr>
          <a:xfrm>
            <a:off x="-241498" y="631910"/>
            <a:ext cx="7270873" cy="523220"/>
          </a:xfrm>
          <a:prstGeom prst="rect">
            <a:avLst/>
          </a:prstGeom>
          <a:noFill/>
        </p:spPr>
        <p:txBody>
          <a:bodyPr wrap="square">
            <a:spAutoFit/>
          </a:bodyPr>
          <a:lstStyle/>
          <a:p>
            <a:pPr algn="ctr"/>
            <a:r>
              <a:rPr lang="zh-CN" altLang="en-US" sz="2800">
                <a:solidFill>
                  <a:srgbClr val="C00000"/>
                </a:solidFill>
                <a:cs typeface="+mn-ea"/>
                <a:sym typeface="+mn-lt"/>
              </a:rPr>
              <a:t>英雄烈士保护法的职责</a:t>
            </a:r>
          </a:p>
        </p:txBody>
      </p:sp>
      <p:sp>
        <p:nvSpPr>
          <p:cNvPr id="45" name="矩形 44"/>
          <p:cNvSpPr/>
          <p:nvPr/>
        </p:nvSpPr>
        <p:spPr>
          <a:xfrm>
            <a:off x="1066652" y="4070535"/>
            <a:ext cx="3225713" cy="523220"/>
          </a:xfrm>
          <a:prstGeom prst="rect">
            <a:avLst/>
          </a:prstGeom>
        </p:spPr>
        <p:txBody>
          <a:bodyPr wrap="square">
            <a:spAutoFit/>
          </a:bodyPr>
          <a:lstStyle/>
          <a:p>
            <a:pPr algn="r"/>
            <a:r>
              <a:rPr lang="zh-CN" altLang="en-US" sz="1400">
                <a:solidFill>
                  <a:srgbClr val="502800"/>
                </a:solidFill>
                <a:cs typeface="+mn-ea"/>
                <a:sym typeface="+mn-lt"/>
              </a:rPr>
              <a:t>将宣传，弘扬英雄烈士事迹和精神作为社会主义精神文明建设的重要内容</a:t>
            </a:r>
            <a:endParaRPr lang="en-US" altLang="zh-CN" sz="1400">
              <a:solidFill>
                <a:srgbClr val="502800"/>
              </a:solidFill>
              <a:cs typeface="+mn-ea"/>
              <a:sym typeface="+mn-lt"/>
            </a:endParaRPr>
          </a:p>
        </p:txBody>
      </p:sp>
      <p:sp>
        <p:nvSpPr>
          <p:cNvPr id="46" name="矩形 45"/>
          <p:cNvSpPr/>
          <p:nvPr/>
        </p:nvSpPr>
        <p:spPr>
          <a:xfrm>
            <a:off x="1629846" y="5699936"/>
            <a:ext cx="3142498" cy="523220"/>
          </a:xfrm>
          <a:prstGeom prst="rect">
            <a:avLst/>
          </a:prstGeom>
        </p:spPr>
        <p:txBody>
          <a:bodyPr wrap="square">
            <a:spAutoFit/>
          </a:bodyPr>
          <a:lstStyle/>
          <a:p>
            <a:pPr algn="r"/>
            <a:r>
              <a:rPr lang="zh-CN" altLang="en-US" sz="1400">
                <a:solidFill>
                  <a:srgbClr val="502800"/>
                </a:solidFill>
                <a:cs typeface="+mn-ea"/>
                <a:sym typeface="+mn-lt"/>
              </a:rPr>
              <a:t>将英雄烈士纪念设施建设和保护纳入国民经济和社会发展规划、城乡规划</a:t>
            </a:r>
            <a:endParaRPr lang="en-US" altLang="zh-CN" sz="1400">
              <a:solidFill>
                <a:srgbClr val="502800"/>
              </a:solidFill>
              <a:cs typeface="+mn-ea"/>
              <a:sym typeface="+mn-lt"/>
            </a:endParaRPr>
          </a:p>
        </p:txBody>
      </p:sp>
      <p:sp>
        <p:nvSpPr>
          <p:cNvPr id="47" name="矩形 46"/>
          <p:cNvSpPr/>
          <p:nvPr/>
        </p:nvSpPr>
        <p:spPr>
          <a:xfrm>
            <a:off x="7899635" y="3911374"/>
            <a:ext cx="3142498" cy="523220"/>
          </a:xfrm>
          <a:prstGeom prst="rect">
            <a:avLst/>
          </a:prstGeom>
        </p:spPr>
        <p:txBody>
          <a:bodyPr wrap="square">
            <a:spAutoFit/>
          </a:bodyPr>
          <a:lstStyle/>
          <a:p>
            <a:r>
              <a:rPr lang="zh-CN" altLang="en-US" sz="1400">
                <a:solidFill>
                  <a:srgbClr val="502800"/>
                </a:solidFill>
                <a:cs typeface="+mn-ea"/>
                <a:sym typeface="+mn-lt"/>
              </a:rPr>
              <a:t>加强对英雄烈士纪念设施的保护和管理</a:t>
            </a:r>
            <a:endParaRPr lang="en-US" altLang="zh-CN" sz="1400">
              <a:solidFill>
                <a:srgbClr val="502800"/>
              </a:solidFill>
              <a:cs typeface="+mn-ea"/>
              <a:sym typeface="+mn-lt"/>
            </a:endParaRPr>
          </a:p>
        </p:txBody>
      </p:sp>
      <p:sp>
        <p:nvSpPr>
          <p:cNvPr id="48" name="矩形 47"/>
          <p:cNvSpPr/>
          <p:nvPr/>
        </p:nvSpPr>
        <p:spPr>
          <a:xfrm>
            <a:off x="7415191" y="5703219"/>
            <a:ext cx="3142498" cy="523220"/>
          </a:xfrm>
          <a:prstGeom prst="rect">
            <a:avLst/>
          </a:prstGeom>
        </p:spPr>
        <p:txBody>
          <a:bodyPr wrap="square">
            <a:spAutoFit/>
          </a:bodyPr>
          <a:lstStyle/>
          <a:p>
            <a:r>
              <a:rPr lang="zh-CN" altLang="en-US" sz="1400">
                <a:solidFill>
                  <a:srgbClr val="502800"/>
                </a:solidFill>
                <a:cs typeface="+mn-ea"/>
                <a:sym typeface="+mn-lt"/>
              </a:rPr>
              <a:t>引导公民通过信仰英雄烈士纪念设施、集体宣誓、网上祭奠</a:t>
            </a:r>
          </a:p>
        </p:txBody>
      </p:sp>
      <p:grpSp>
        <p:nvGrpSpPr>
          <p:cNvPr id="49" name="1"/>
          <p:cNvGrpSpPr/>
          <p:nvPr/>
        </p:nvGrpSpPr>
        <p:grpSpPr>
          <a:xfrm>
            <a:off x="4549991" y="3008991"/>
            <a:ext cx="3092018" cy="2979591"/>
            <a:chOff x="4799856" y="2420888"/>
            <a:chExt cx="2850766" cy="2747113"/>
          </a:xfrm>
        </p:grpSpPr>
        <p:sp>
          <p:nvSpPr>
            <p:cNvPr id="50" name="44"/>
            <p:cNvSpPr/>
            <p:nvPr/>
          </p:nvSpPr>
          <p:spPr bwMode="auto">
            <a:xfrm>
              <a:off x="6291905" y="4271340"/>
              <a:ext cx="814277" cy="896661"/>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 name="T21" fmla="*/ 0 w 876"/>
                <a:gd name="T22" fmla="*/ 0 h 952"/>
                <a:gd name="T23" fmla="*/ 876 w 876"/>
                <a:gd name="T24" fmla="*/ 952 h 9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6" h="952">
                  <a:moveTo>
                    <a:pt x="0" y="30"/>
                  </a:moveTo>
                  <a:lnTo>
                    <a:pt x="0" y="492"/>
                  </a:lnTo>
                  <a:lnTo>
                    <a:pt x="876" y="952"/>
                  </a:lnTo>
                  <a:lnTo>
                    <a:pt x="712" y="0"/>
                  </a:lnTo>
                  <a:lnTo>
                    <a:pt x="378" y="0"/>
                  </a:lnTo>
                  <a:lnTo>
                    <a:pt x="422" y="252"/>
                  </a:lnTo>
                  <a:lnTo>
                    <a:pt x="0" y="30"/>
                  </a:lnTo>
                  <a:close/>
                </a:path>
              </a:pathLst>
            </a:custGeom>
            <a:solidFill>
              <a:srgbClr val="FF9500"/>
            </a:solidFill>
            <a:ln w="9525">
              <a:noFill/>
              <a:miter lim="800000"/>
            </a:ln>
          </p:spPr>
          <p:txBody>
            <a:bodyPr anchor="ctr"/>
            <a:lstStyle/>
            <a:p>
              <a:pPr algn="ctr"/>
              <a:endParaRPr>
                <a:cs typeface="+mn-ea"/>
                <a:sym typeface="+mn-lt"/>
              </a:endParaRPr>
            </a:p>
          </p:txBody>
        </p:sp>
        <p:sp>
          <p:nvSpPr>
            <p:cNvPr id="51" name="33"/>
            <p:cNvSpPr/>
            <p:nvPr/>
          </p:nvSpPr>
          <p:spPr bwMode="auto">
            <a:xfrm>
              <a:off x="5342707" y="4271340"/>
              <a:ext cx="817452" cy="896661"/>
            </a:xfrm>
            <a:custGeom>
              <a:avLst/>
              <a:gdLst>
                <a:gd name="T0" fmla="*/ 2147483647 w 878"/>
                <a:gd name="T1" fmla="*/ 2147483647 h 952"/>
                <a:gd name="T2" fmla="*/ 2147483647 w 878"/>
                <a:gd name="T3" fmla="*/ 2147483647 h 952"/>
                <a:gd name="T4" fmla="*/ 2147483647 w 878"/>
                <a:gd name="T5" fmla="*/ 0 h 952"/>
                <a:gd name="T6" fmla="*/ 2147483647 w 878"/>
                <a:gd name="T7" fmla="*/ 0 h 952"/>
                <a:gd name="T8" fmla="*/ 0 w 878"/>
                <a:gd name="T9" fmla="*/ 2147483647 h 952"/>
                <a:gd name="T10" fmla="*/ 2147483647 w 878"/>
                <a:gd name="T11" fmla="*/ 2147483647 h 952"/>
                <a:gd name="T12" fmla="*/ 2147483647 w 878"/>
                <a:gd name="T13" fmla="*/ 2147483647 h 952"/>
                <a:gd name="T14" fmla="*/ 0 60000 65536"/>
                <a:gd name="T15" fmla="*/ 0 60000 65536"/>
                <a:gd name="T16" fmla="*/ 0 60000 65536"/>
                <a:gd name="T17" fmla="*/ 0 60000 65536"/>
                <a:gd name="T18" fmla="*/ 0 60000 65536"/>
                <a:gd name="T19" fmla="*/ 0 60000 65536"/>
                <a:gd name="T20" fmla="*/ 0 60000 65536"/>
                <a:gd name="T21" fmla="*/ 0 w 878"/>
                <a:gd name="T22" fmla="*/ 0 h 952"/>
                <a:gd name="T23" fmla="*/ 878 w 878"/>
                <a:gd name="T24" fmla="*/ 952 h 95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78" h="952">
                  <a:moveTo>
                    <a:pt x="878" y="30"/>
                  </a:moveTo>
                  <a:lnTo>
                    <a:pt x="456" y="252"/>
                  </a:lnTo>
                  <a:lnTo>
                    <a:pt x="498" y="0"/>
                  </a:lnTo>
                  <a:lnTo>
                    <a:pt x="164" y="0"/>
                  </a:lnTo>
                  <a:lnTo>
                    <a:pt x="0" y="952"/>
                  </a:lnTo>
                  <a:lnTo>
                    <a:pt x="878" y="492"/>
                  </a:lnTo>
                  <a:lnTo>
                    <a:pt x="878" y="30"/>
                  </a:lnTo>
                  <a:close/>
                </a:path>
              </a:pathLst>
            </a:custGeom>
            <a:solidFill>
              <a:srgbClr val="FF9500"/>
            </a:solidFill>
            <a:ln w="9525">
              <a:noFill/>
              <a:miter lim="800000"/>
            </a:ln>
          </p:spPr>
          <p:txBody>
            <a:bodyPr anchor="ctr"/>
            <a:lstStyle/>
            <a:p>
              <a:pPr algn="ctr"/>
              <a:endParaRPr>
                <a:cs typeface="+mn-ea"/>
                <a:sym typeface="+mn-lt"/>
              </a:endParaRPr>
            </a:p>
          </p:txBody>
        </p:sp>
        <p:sp>
          <p:nvSpPr>
            <p:cNvPr id="52" name="22"/>
            <p:cNvSpPr/>
            <p:nvPr/>
          </p:nvSpPr>
          <p:spPr bwMode="auto">
            <a:xfrm>
              <a:off x="6225239" y="2420888"/>
              <a:ext cx="1425383" cy="1699688"/>
            </a:xfrm>
            <a:custGeom>
              <a:avLst/>
              <a:gdLst>
                <a:gd name="T0" fmla="*/ 2147483647 w 1534"/>
                <a:gd name="T1" fmla="*/ 2147483647 h 1804"/>
                <a:gd name="T2" fmla="*/ 0 w 1534"/>
                <a:gd name="T3" fmla="*/ 0 h 1804"/>
                <a:gd name="T4" fmla="*/ 0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2147483647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4"/>
                <a:gd name="T31" fmla="*/ 0 h 1804"/>
                <a:gd name="T32" fmla="*/ 1534 w 1534"/>
                <a:gd name="T33" fmla="*/ 1804 h 18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solidFill>
              <a:srgbClr val="7D0000"/>
            </a:solidFill>
            <a:ln w="9525">
              <a:noFill/>
              <a:miter lim="800000"/>
            </a:ln>
          </p:spPr>
          <p:txBody>
            <a:bodyPr anchor="ctr"/>
            <a:lstStyle/>
            <a:p>
              <a:pPr algn="ctr"/>
              <a:endParaRPr>
                <a:cs typeface="+mn-ea"/>
                <a:sym typeface="+mn-lt"/>
              </a:endParaRPr>
            </a:p>
          </p:txBody>
        </p:sp>
        <p:sp>
          <p:nvSpPr>
            <p:cNvPr id="53" name="11"/>
            <p:cNvSpPr/>
            <p:nvPr/>
          </p:nvSpPr>
          <p:spPr bwMode="auto">
            <a:xfrm>
              <a:off x="4799856" y="2420888"/>
              <a:ext cx="1425383" cy="1699688"/>
            </a:xfrm>
            <a:custGeom>
              <a:avLst/>
              <a:gdLst>
                <a:gd name="T0" fmla="*/ 2147483647 w 1534"/>
                <a:gd name="T1" fmla="*/ 2147483647 h 1804"/>
                <a:gd name="T2" fmla="*/ 0 w 1534"/>
                <a:gd name="T3" fmla="*/ 2147483647 h 1804"/>
                <a:gd name="T4" fmla="*/ 2147483647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0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4"/>
                <a:gd name="T31" fmla="*/ 0 h 1804"/>
                <a:gd name="T32" fmla="*/ 1534 w 1534"/>
                <a:gd name="T33" fmla="*/ 1804 h 180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solidFill>
              <a:srgbClr val="C00000"/>
            </a:solidFill>
            <a:ln w="9525">
              <a:noFill/>
              <a:miter lim="800000"/>
            </a:ln>
          </p:spPr>
          <p:txBody>
            <a:bodyPr anchor="ctr"/>
            <a:lstStyle/>
            <a:p>
              <a:pPr algn="ctr"/>
              <a:endParaRPr>
                <a:cs typeface="+mn-ea"/>
                <a:sym typeface="+mn-lt"/>
              </a:endParaRPr>
            </a:p>
          </p:txBody>
        </p:sp>
      </p:grpSp>
      <p:sp>
        <p:nvSpPr>
          <p:cNvPr id="54" name="Freeform 5"/>
          <p:cNvSpPr/>
          <p:nvPr/>
        </p:nvSpPr>
        <p:spPr bwMode="auto">
          <a:xfrm>
            <a:off x="5809217" y="4212003"/>
            <a:ext cx="573566" cy="573566"/>
          </a:xfrm>
          <a:custGeom>
            <a:avLst/>
            <a:gdLst>
              <a:gd name="T0" fmla="*/ 2313 w 16074"/>
              <a:gd name="T1" fmla="*/ 11564 h 16128"/>
              <a:gd name="T2" fmla="*/ 3529 w 16074"/>
              <a:gd name="T3" fmla="*/ 12395 h 16128"/>
              <a:gd name="T4" fmla="*/ 4818 w 16074"/>
              <a:gd name="T5" fmla="*/ 13031 h 16128"/>
              <a:gd name="T6" fmla="*/ 6189 w 16074"/>
              <a:gd name="T7" fmla="*/ 13418 h 16128"/>
              <a:gd name="T8" fmla="*/ 7653 w 16074"/>
              <a:gd name="T9" fmla="*/ 13501 h 16128"/>
              <a:gd name="T10" fmla="*/ 9219 w 16074"/>
              <a:gd name="T11" fmla="*/ 13224 h 16128"/>
              <a:gd name="T12" fmla="*/ 5225 w 16074"/>
              <a:gd name="T13" fmla="*/ 7326 h 16128"/>
              <a:gd name="T14" fmla="*/ 5604 w 16074"/>
              <a:gd name="T15" fmla="*/ 2588 h 16128"/>
              <a:gd name="T16" fmla="*/ 5918 w 16074"/>
              <a:gd name="T17" fmla="*/ 2680 h 16128"/>
              <a:gd name="T18" fmla="*/ 6274 w 16074"/>
              <a:gd name="T19" fmla="*/ 2719 h 16128"/>
              <a:gd name="T20" fmla="*/ 6671 w 16074"/>
              <a:gd name="T21" fmla="*/ 2688 h 16128"/>
              <a:gd name="T22" fmla="*/ 7102 w 16074"/>
              <a:gd name="T23" fmla="*/ 2577 h 16128"/>
              <a:gd name="T24" fmla="*/ 7563 w 16074"/>
              <a:gd name="T25" fmla="*/ 2375 h 16128"/>
              <a:gd name="T26" fmla="*/ 8053 w 16074"/>
              <a:gd name="T27" fmla="*/ 2066 h 16128"/>
              <a:gd name="T28" fmla="*/ 12930 w 16074"/>
              <a:gd name="T29" fmla="*/ 10057 h 16128"/>
              <a:gd name="T30" fmla="*/ 13396 w 16074"/>
              <a:gd name="T31" fmla="*/ 8301 h 16128"/>
              <a:gd name="T32" fmla="*/ 13347 w 16074"/>
              <a:gd name="T33" fmla="*/ 6443 h 16128"/>
              <a:gd name="T34" fmla="*/ 12801 w 16074"/>
              <a:gd name="T35" fmla="*/ 4583 h 16128"/>
              <a:gd name="T36" fmla="*/ 11773 w 16074"/>
              <a:gd name="T37" fmla="*/ 2822 h 16128"/>
              <a:gd name="T38" fmla="*/ 10277 w 16074"/>
              <a:gd name="T39" fmla="*/ 1262 h 16128"/>
              <a:gd name="T40" fmla="*/ 8329 w 16074"/>
              <a:gd name="T41" fmla="*/ 0 h 16128"/>
              <a:gd name="T42" fmla="*/ 10526 w 16074"/>
              <a:gd name="T43" fmla="*/ 458 h 16128"/>
              <a:gd name="T44" fmla="*/ 12659 w 16074"/>
              <a:gd name="T45" fmla="*/ 1583 h 16128"/>
              <a:gd name="T46" fmla="*/ 14464 w 16074"/>
              <a:gd name="T47" fmla="*/ 3304 h 16128"/>
              <a:gd name="T48" fmla="*/ 15679 w 16074"/>
              <a:gd name="T49" fmla="*/ 5557 h 16128"/>
              <a:gd name="T50" fmla="*/ 16044 w 16074"/>
              <a:gd name="T51" fmla="*/ 8271 h 16128"/>
              <a:gd name="T52" fmla="*/ 15294 w 16074"/>
              <a:gd name="T53" fmla="*/ 11379 h 16128"/>
              <a:gd name="T54" fmla="*/ 12655 w 16074"/>
              <a:gd name="T55" fmla="*/ 14684 h 16128"/>
              <a:gd name="T56" fmla="*/ 10870 w 16074"/>
              <a:gd name="T57" fmla="*/ 15495 h 16128"/>
              <a:gd name="T58" fmla="*/ 9145 w 16074"/>
              <a:gd name="T59" fmla="*/ 15974 h 16128"/>
              <a:gd name="T60" fmla="*/ 7486 w 16074"/>
              <a:gd name="T61" fmla="*/ 16128 h 16128"/>
              <a:gd name="T62" fmla="*/ 5906 w 16074"/>
              <a:gd name="T63" fmla="*/ 15967 h 16128"/>
              <a:gd name="T64" fmla="*/ 4415 w 16074"/>
              <a:gd name="T65" fmla="*/ 15498 h 16128"/>
              <a:gd name="T66" fmla="*/ 3023 w 16074"/>
              <a:gd name="T67" fmla="*/ 14731 h 16128"/>
              <a:gd name="T68" fmla="*/ 2528 w 16074"/>
              <a:gd name="T69" fmla="*/ 14487 h 16128"/>
              <a:gd name="T70" fmla="*/ 2530 w 16074"/>
              <a:gd name="T71" fmla="*/ 14735 h 16128"/>
              <a:gd name="T72" fmla="*/ 2473 w 16074"/>
              <a:gd name="T73" fmla="*/ 14983 h 16128"/>
              <a:gd name="T74" fmla="*/ 2363 w 16074"/>
              <a:gd name="T75" fmla="*/ 15222 h 16128"/>
              <a:gd name="T76" fmla="*/ 2207 w 16074"/>
              <a:gd name="T77" fmla="*/ 15444 h 16128"/>
              <a:gd name="T78" fmla="*/ 2013 w 16074"/>
              <a:gd name="T79" fmla="*/ 15642 h 16128"/>
              <a:gd name="T80" fmla="*/ 1779 w 16074"/>
              <a:gd name="T81" fmla="*/ 15812 h 16128"/>
              <a:gd name="T82" fmla="*/ 1496 w 16074"/>
              <a:gd name="T83" fmla="*/ 15944 h 16128"/>
              <a:gd name="T84" fmla="*/ 1210 w 16074"/>
              <a:gd name="T85" fmla="*/ 16001 h 16128"/>
              <a:gd name="T86" fmla="*/ 933 w 16074"/>
              <a:gd name="T87" fmla="*/ 15986 h 16128"/>
              <a:gd name="T88" fmla="*/ 671 w 16074"/>
              <a:gd name="T89" fmla="*/ 15902 h 16128"/>
              <a:gd name="T90" fmla="*/ 436 w 16074"/>
              <a:gd name="T91" fmla="*/ 15751 h 16128"/>
              <a:gd name="T92" fmla="*/ 234 w 16074"/>
              <a:gd name="T93" fmla="*/ 15534 h 16128"/>
              <a:gd name="T94" fmla="*/ 33 w 16074"/>
              <a:gd name="T95" fmla="*/ 15112 h 16128"/>
              <a:gd name="T96" fmla="*/ 17 w 16074"/>
              <a:gd name="T97" fmla="*/ 14651 h 16128"/>
              <a:gd name="T98" fmla="*/ 179 w 16074"/>
              <a:gd name="T99" fmla="*/ 14226 h 16128"/>
              <a:gd name="T100" fmla="*/ 478 w 16074"/>
              <a:gd name="T101" fmla="*/ 13874 h 16128"/>
              <a:gd name="T102" fmla="*/ 878 w 16074"/>
              <a:gd name="T103" fmla="*/ 13632 h 16128"/>
              <a:gd name="T104" fmla="*/ 1339 w 16074"/>
              <a:gd name="T105" fmla="*/ 13536 h 16128"/>
              <a:gd name="T106" fmla="*/ 1477 w 16074"/>
              <a:gd name="T107" fmla="*/ 13406 h 16128"/>
              <a:gd name="T108" fmla="*/ 1100 w 16074"/>
              <a:gd name="T109" fmla="*/ 12990 h 16128"/>
              <a:gd name="T110" fmla="*/ 736 w 16074"/>
              <a:gd name="T111" fmla="*/ 12545 h 16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074" h="16127">
                <a:moveTo>
                  <a:pt x="454" y="12169"/>
                </a:moveTo>
                <a:lnTo>
                  <a:pt x="1614" y="10993"/>
                </a:lnTo>
                <a:lnTo>
                  <a:pt x="1844" y="11188"/>
                </a:lnTo>
                <a:lnTo>
                  <a:pt x="2077" y="11378"/>
                </a:lnTo>
                <a:lnTo>
                  <a:pt x="2313" y="11564"/>
                </a:lnTo>
                <a:lnTo>
                  <a:pt x="2550" y="11742"/>
                </a:lnTo>
                <a:lnTo>
                  <a:pt x="2792" y="11916"/>
                </a:lnTo>
                <a:lnTo>
                  <a:pt x="3035" y="12083"/>
                </a:lnTo>
                <a:lnTo>
                  <a:pt x="3280" y="12242"/>
                </a:lnTo>
                <a:lnTo>
                  <a:pt x="3529" y="12395"/>
                </a:lnTo>
                <a:lnTo>
                  <a:pt x="3781" y="12540"/>
                </a:lnTo>
                <a:lnTo>
                  <a:pt x="4035" y="12677"/>
                </a:lnTo>
                <a:lnTo>
                  <a:pt x="4293" y="12804"/>
                </a:lnTo>
                <a:lnTo>
                  <a:pt x="4554" y="12923"/>
                </a:lnTo>
                <a:lnTo>
                  <a:pt x="4818" y="13031"/>
                </a:lnTo>
                <a:lnTo>
                  <a:pt x="5086" y="13131"/>
                </a:lnTo>
                <a:lnTo>
                  <a:pt x="5356" y="13220"/>
                </a:lnTo>
                <a:lnTo>
                  <a:pt x="5630" y="13298"/>
                </a:lnTo>
                <a:lnTo>
                  <a:pt x="5908" y="13364"/>
                </a:lnTo>
                <a:lnTo>
                  <a:pt x="6189" y="13418"/>
                </a:lnTo>
                <a:lnTo>
                  <a:pt x="6474" y="13461"/>
                </a:lnTo>
                <a:lnTo>
                  <a:pt x="6763" y="13491"/>
                </a:lnTo>
                <a:lnTo>
                  <a:pt x="7056" y="13508"/>
                </a:lnTo>
                <a:lnTo>
                  <a:pt x="7352" y="13511"/>
                </a:lnTo>
                <a:lnTo>
                  <a:pt x="7653" y="13501"/>
                </a:lnTo>
                <a:lnTo>
                  <a:pt x="7958" y="13476"/>
                </a:lnTo>
                <a:lnTo>
                  <a:pt x="8267" y="13437"/>
                </a:lnTo>
                <a:lnTo>
                  <a:pt x="8579" y="13381"/>
                </a:lnTo>
                <a:lnTo>
                  <a:pt x="8897" y="13311"/>
                </a:lnTo>
                <a:lnTo>
                  <a:pt x="9219" y="13224"/>
                </a:lnTo>
                <a:lnTo>
                  <a:pt x="9546" y="13121"/>
                </a:lnTo>
                <a:lnTo>
                  <a:pt x="9877" y="13001"/>
                </a:lnTo>
                <a:lnTo>
                  <a:pt x="10212" y="12863"/>
                </a:lnTo>
                <a:lnTo>
                  <a:pt x="10554" y="12708"/>
                </a:lnTo>
                <a:lnTo>
                  <a:pt x="5225" y="7326"/>
                </a:lnTo>
                <a:lnTo>
                  <a:pt x="3765" y="8813"/>
                </a:lnTo>
                <a:lnTo>
                  <a:pt x="1503" y="6582"/>
                </a:lnTo>
                <a:lnTo>
                  <a:pt x="5491" y="2537"/>
                </a:lnTo>
                <a:lnTo>
                  <a:pt x="5547" y="2563"/>
                </a:lnTo>
                <a:lnTo>
                  <a:pt x="5604" y="2588"/>
                </a:lnTo>
                <a:lnTo>
                  <a:pt x="5663" y="2610"/>
                </a:lnTo>
                <a:lnTo>
                  <a:pt x="5724" y="2631"/>
                </a:lnTo>
                <a:lnTo>
                  <a:pt x="5787" y="2649"/>
                </a:lnTo>
                <a:lnTo>
                  <a:pt x="5852" y="2666"/>
                </a:lnTo>
                <a:lnTo>
                  <a:pt x="5918" y="2680"/>
                </a:lnTo>
                <a:lnTo>
                  <a:pt x="5986" y="2693"/>
                </a:lnTo>
                <a:lnTo>
                  <a:pt x="6055" y="2703"/>
                </a:lnTo>
                <a:lnTo>
                  <a:pt x="6127" y="2711"/>
                </a:lnTo>
                <a:lnTo>
                  <a:pt x="6200" y="2716"/>
                </a:lnTo>
                <a:lnTo>
                  <a:pt x="6274" y="2719"/>
                </a:lnTo>
                <a:lnTo>
                  <a:pt x="6351" y="2719"/>
                </a:lnTo>
                <a:lnTo>
                  <a:pt x="6429" y="2716"/>
                </a:lnTo>
                <a:lnTo>
                  <a:pt x="6508" y="2710"/>
                </a:lnTo>
                <a:lnTo>
                  <a:pt x="6588" y="2700"/>
                </a:lnTo>
                <a:lnTo>
                  <a:pt x="6671" y="2688"/>
                </a:lnTo>
                <a:lnTo>
                  <a:pt x="6755" y="2673"/>
                </a:lnTo>
                <a:lnTo>
                  <a:pt x="6840" y="2654"/>
                </a:lnTo>
                <a:lnTo>
                  <a:pt x="6925" y="2632"/>
                </a:lnTo>
                <a:lnTo>
                  <a:pt x="7013" y="2607"/>
                </a:lnTo>
                <a:lnTo>
                  <a:pt x="7102" y="2577"/>
                </a:lnTo>
                <a:lnTo>
                  <a:pt x="7192" y="2545"/>
                </a:lnTo>
                <a:lnTo>
                  <a:pt x="7283" y="2508"/>
                </a:lnTo>
                <a:lnTo>
                  <a:pt x="7375" y="2468"/>
                </a:lnTo>
                <a:lnTo>
                  <a:pt x="7469" y="2423"/>
                </a:lnTo>
                <a:lnTo>
                  <a:pt x="7563" y="2375"/>
                </a:lnTo>
                <a:lnTo>
                  <a:pt x="7659" y="2321"/>
                </a:lnTo>
                <a:lnTo>
                  <a:pt x="7756" y="2265"/>
                </a:lnTo>
                <a:lnTo>
                  <a:pt x="7854" y="2203"/>
                </a:lnTo>
                <a:lnTo>
                  <a:pt x="7953" y="2137"/>
                </a:lnTo>
                <a:lnTo>
                  <a:pt x="8053" y="2066"/>
                </a:lnTo>
                <a:lnTo>
                  <a:pt x="9204" y="3243"/>
                </a:lnTo>
                <a:lnTo>
                  <a:pt x="7220" y="5296"/>
                </a:lnTo>
                <a:lnTo>
                  <a:pt x="12597" y="10708"/>
                </a:lnTo>
                <a:lnTo>
                  <a:pt x="12775" y="10387"/>
                </a:lnTo>
                <a:lnTo>
                  <a:pt x="12930" y="10057"/>
                </a:lnTo>
                <a:lnTo>
                  <a:pt x="13065" y="9719"/>
                </a:lnTo>
                <a:lnTo>
                  <a:pt x="13179" y="9373"/>
                </a:lnTo>
                <a:lnTo>
                  <a:pt x="13271" y="9022"/>
                </a:lnTo>
                <a:lnTo>
                  <a:pt x="13344" y="8664"/>
                </a:lnTo>
                <a:lnTo>
                  <a:pt x="13396" y="8301"/>
                </a:lnTo>
                <a:lnTo>
                  <a:pt x="13426" y="7934"/>
                </a:lnTo>
                <a:lnTo>
                  <a:pt x="13437" y="7564"/>
                </a:lnTo>
                <a:lnTo>
                  <a:pt x="13427" y="7192"/>
                </a:lnTo>
                <a:lnTo>
                  <a:pt x="13398" y="6818"/>
                </a:lnTo>
                <a:lnTo>
                  <a:pt x="13347" y="6443"/>
                </a:lnTo>
                <a:lnTo>
                  <a:pt x="13277" y="6068"/>
                </a:lnTo>
                <a:lnTo>
                  <a:pt x="13188" y="5694"/>
                </a:lnTo>
                <a:lnTo>
                  <a:pt x="13079" y="5321"/>
                </a:lnTo>
                <a:lnTo>
                  <a:pt x="12949" y="4950"/>
                </a:lnTo>
                <a:lnTo>
                  <a:pt x="12801" y="4583"/>
                </a:lnTo>
                <a:lnTo>
                  <a:pt x="12634" y="4220"/>
                </a:lnTo>
                <a:lnTo>
                  <a:pt x="12447" y="3862"/>
                </a:lnTo>
                <a:lnTo>
                  <a:pt x="12241" y="3509"/>
                </a:lnTo>
                <a:lnTo>
                  <a:pt x="12017" y="3162"/>
                </a:lnTo>
                <a:lnTo>
                  <a:pt x="11773" y="2822"/>
                </a:lnTo>
                <a:lnTo>
                  <a:pt x="11511" y="2492"/>
                </a:lnTo>
                <a:lnTo>
                  <a:pt x="11230" y="2169"/>
                </a:lnTo>
                <a:lnTo>
                  <a:pt x="10931" y="1856"/>
                </a:lnTo>
                <a:lnTo>
                  <a:pt x="10613" y="1553"/>
                </a:lnTo>
                <a:lnTo>
                  <a:pt x="10277" y="1262"/>
                </a:lnTo>
                <a:lnTo>
                  <a:pt x="9924" y="982"/>
                </a:lnTo>
                <a:lnTo>
                  <a:pt x="9551" y="716"/>
                </a:lnTo>
                <a:lnTo>
                  <a:pt x="9162" y="463"/>
                </a:lnTo>
                <a:lnTo>
                  <a:pt x="8754" y="224"/>
                </a:lnTo>
                <a:lnTo>
                  <a:pt x="8329" y="0"/>
                </a:lnTo>
                <a:lnTo>
                  <a:pt x="8761" y="35"/>
                </a:lnTo>
                <a:lnTo>
                  <a:pt x="9199" y="99"/>
                </a:lnTo>
                <a:lnTo>
                  <a:pt x="9641" y="192"/>
                </a:lnTo>
                <a:lnTo>
                  <a:pt x="10084" y="310"/>
                </a:lnTo>
                <a:lnTo>
                  <a:pt x="10526" y="458"/>
                </a:lnTo>
                <a:lnTo>
                  <a:pt x="10966" y="632"/>
                </a:lnTo>
                <a:lnTo>
                  <a:pt x="11402" y="832"/>
                </a:lnTo>
                <a:lnTo>
                  <a:pt x="11830" y="1057"/>
                </a:lnTo>
                <a:lnTo>
                  <a:pt x="12250" y="1307"/>
                </a:lnTo>
                <a:lnTo>
                  <a:pt x="12659" y="1583"/>
                </a:lnTo>
                <a:lnTo>
                  <a:pt x="13054" y="1881"/>
                </a:lnTo>
                <a:lnTo>
                  <a:pt x="13435" y="2203"/>
                </a:lnTo>
                <a:lnTo>
                  <a:pt x="13798" y="2548"/>
                </a:lnTo>
                <a:lnTo>
                  <a:pt x="14141" y="2915"/>
                </a:lnTo>
                <a:lnTo>
                  <a:pt x="14464" y="3304"/>
                </a:lnTo>
                <a:lnTo>
                  <a:pt x="14762" y="3714"/>
                </a:lnTo>
                <a:lnTo>
                  <a:pt x="15036" y="4146"/>
                </a:lnTo>
                <a:lnTo>
                  <a:pt x="15281" y="4596"/>
                </a:lnTo>
                <a:lnTo>
                  <a:pt x="15496" y="5067"/>
                </a:lnTo>
                <a:lnTo>
                  <a:pt x="15679" y="5557"/>
                </a:lnTo>
                <a:lnTo>
                  <a:pt x="15829" y="6065"/>
                </a:lnTo>
                <a:lnTo>
                  <a:pt x="15942" y="6591"/>
                </a:lnTo>
                <a:lnTo>
                  <a:pt x="16016" y="7135"/>
                </a:lnTo>
                <a:lnTo>
                  <a:pt x="16052" y="7695"/>
                </a:lnTo>
                <a:lnTo>
                  <a:pt x="16044" y="8271"/>
                </a:lnTo>
                <a:lnTo>
                  <a:pt x="15991" y="8863"/>
                </a:lnTo>
                <a:lnTo>
                  <a:pt x="15892" y="9471"/>
                </a:lnTo>
                <a:lnTo>
                  <a:pt x="15744" y="10093"/>
                </a:lnTo>
                <a:lnTo>
                  <a:pt x="15545" y="10729"/>
                </a:lnTo>
                <a:lnTo>
                  <a:pt x="15294" y="11379"/>
                </a:lnTo>
                <a:lnTo>
                  <a:pt x="14987" y="12042"/>
                </a:lnTo>
                <a:lnTo>
                  <a:pt x="14623" y="12717"/>
                </a:lnTo>
                <a:lnTo>
                  <a:pt x="16074" y="14218"/>
                </a:lnTo>
                <a:lnTo>
                  <a:pt x="14156" y="16081"/>
                </a:lnTo>
                <a:lnTo>
                  <a:pt x="12655" y="14684"/>
                </a:lnTo>
                <a:lnTo>
                  <a:pt x="12293" y="14873"/>
                </a:lnTo>
                <a:lnTo>
                  <a:pt x="11934" y="15048"/>
                </a:lnTo>
                <a:lnTo>
                  <a:pt x="11578" y="15211"/>
                </a:lnTo>
                <a:lnTo>
                  <a:pt x="11223" y="15360"/>
                </a:lnTo>
                <a:lnTo>
                  <a:pt x="10870" y="15495"/>
                </a:lnTo>
                <a:lnTo>
                  <a:pt x="10520" y="15617"/>
                </a:lnTo>
                <a:lnTo>
                  <a:pt x="10173" y="15726"/>
                </a:lnTo>
                <a:lnTo>
                  <a:pt x="9828" y="15822"/>
                </a:lnTo>
                <a:lnTo>
                  <a:pt x="9485" y="15904"/>
                </a:lnTo>
                <a:lnTo>
                  <a:pt x="9145" y="15974"/>
                </a:lnTo>
                <a:lnTo>
                  <a:pt x="8808" y="16030"/>
                </a:lnTo>
                <a:lnTo>
                  <a:pt x="8472" y="16074"/>
                </a:lnTo>
                <a:lnTo>
                  <a:pt x="8140" y="16105"/>
                </a:lnTo>
                <a:lnTo>
                  <a:pt x="7812" y="16123"/>
                </a:lnTo>
                <a:lnTo>
                  <a:pt x="7486" y="16128"/>
                </a:lnTo>
                <a:lnTo>
                  <a:pt x="7164" y="16121"/>
                </a:lnTo>
                <a:lnTo>
                  <a:pt x="6845" y="16101"/>
                </a:lnTo>
                <a:lnTo>
                  <a:pt x="6529" y="16069"/>
                </a:lnTo>
                <a:lnTo>
                  <a:pt x="6216" y="16024"/>
                </a:lnTo>
                <a:lnTo>
                  <a:pt x="5906" y="15967"/>
                </a:lnTo>
                <a:lnTo>
                  <a:pt x="5601" y="15897"/>
                </a:lnTo>
                <a:lnTo>
                  <a:pt x="5298" y="15816"/>
                </a:lnTo>
                <a:lnTo>
                  <a:pt x="5001" y="15722"/>
                </a:lnTo>
                <a:lnTo>
                  <a:pt x="4706" y="15616"/>
                </a:lnTo>
                <a:lnTo>
                  <a:pt x="4415" y="15498"/>
                </a:lnTo>
                <a:lnTo>
                  <a:pt x="4129" y="15368"/>
                </a:lnTo>
                <a:lnTo>
                  <a:pt x="3846" y="15227"/>
                </a:lnTo>
                <a:lnTo>
                  <a:pt x="3568" y="15073"/>
                </a:lnTo>
                <a:lnTo>
                  <a:pt x="3293" y="14907"/>
                </a:lnTo>
                <a:lnTo>
                  <a:pt x="3023" y="14731"/>
                </a:lnTo>
                <a:lnTo>
                  <a:pt x="2757" y="14542"/>
                </a:lnTo>
                <a:lnTo>
                  <a:pt x="2496" y="14342"/>
                </a:lnTo>
                <a:lnTo>
                  <a:pt x="2509" y="14390"/>
                </a:lnTo>
                <a:lnTo>
                  <a:pt x="2520" y="14439"/>
                </a:lnTo>
                <a:lnTo>
                  <a:pt x="2528" y="14487"/>
                </a:lnTo>
                <a:lnTo>
                  <a:pt x="2533" y="14536"/>
                </a:lnTo>
                <a:lnTo>
                  <a:pt x="2536" y="14586"/>
                </a:lnTo>
                <a:lnTo>
                  <a:pt x="2537" y="14635"/>
                </a:lnTo>
                <a:lnTo>
                  <a:pt x="2534" y="14686"/>
                </a:lnTo>
                <a:lnTo>
                  <a:pt x="2530" y="14735"/>
                </a:lnTo>
                <a:lnTo>
                  <a:pt x="2523" y="14785"/>
                </a:lnTo>
                <a:lnTo>
                  <a:pt x="2514" y="14835"/>
                </a:lnTo>
                <a:lnTo>
                  <a:pt x="2502" y="14884"/>
                </a:lnTo>
                <a:lnTo>
                  <a:pt x="2489" y="14934"/>
                </a:lnTo>
                <a:lnTo>
                  <a:pt x="2473" y="14983"/>
                </a:lnTo>
                <a:lnTo>
                  <a:pt x="2454" y="15031"/>
                </a:lnTo>
                <a:lnTo>
                  <a:pt x="2434" y="15080"/>
                </a:lnTo>
                <a:lnTo>
                  <a:pt x="2412" y="15127"/>
                </a:lnTo>
                <a:lnTo>
                  <a:pt x="2388" y="15174"/>
                </a:lnTo>
                <a:lnTo>
                  <a:pt x="2363" y="15222"/>
                </a:lnTo>
                <a:lnTo>
                  <a:pt x="2334" y="15267"/>
                </a:lnTo>
                <a:lnTo>
                  <a:pt x="2305" y="15313"/>
                </a:lnTo>
                <a:lnTo>
                  <a:pt x="2275" y="15358"/>
                </a:lnTo>
                <a:lnTo>
                  <a:pt x="2241" y="15401"/>
                </a:lnTo>
                <a:lnTo>
                  <a:pt x="2207" y="15444"/>
                </a:lnTo>
                <a:lnTo>
                  <a:pt x="2171" y="15486"/>
                </a:lnTo>
                <a:lnTo>
                  <a:pt x="2134" y="15526"/>
                </a:lnTo>
                <a:lnTo>
                  <a:pt x="2095" y="15567"/>
                </a:lnTo>
                <a:lnTo>
                  <a:pt x="2055" y="15605"/>
                </a:lnTo>
                <a:lnTo>
                  <a:pt x="2013" y="15642"/>
                </a:lnTo>
                <a:lnTo>
                  <a:pt x="1971" y="15677"/>
                </a:lnTo>
                <a:lnTo>
                  <a:pt x="1927" y="15713"/>
                </a:lnTo>
                <a:lnTo>
                  <a:pt x="1881" y="15745"/>
                </a:lnTo>
                <a:lnTo>
                  <a:pt x="1836" y="15777"/>
                </a:lnTo>
                <a:lnTo>
                  <a:pt x="1779" y="15812"/>
                </a:lnTo>
                <a:lnTo>
                  <a:pt x="1723" y="15845"/>
                </a:lnTo>
                <a:lnTo>
                  <a:pt x="1666" y="15874"/>
                </a:lnTo>
                <a:lnTo>
                  <a:pt x="1610" y="15900"/>
                </a:lnTo>
                <a:lnTo>
                  <a:pt x="1552" y="15923"/>
                </a:lnTo>
                <a:lnTo>
                  <a:pt x="1496" y="15944"/>
                </a:lnTo>
                <a:lnTo>
                  <a:pt x="1438" y="15961"/>
                </a:lnTo>
                <a:lnTo>
                  <a:pt x="1381" y="15975"/>
                </a:lnTo>
                <a:lnTo>
                  <a:pt x="1324" y="15987"/>
                </a:lnTo>
                <a:lnTo>
                  <a:pt x="1267" y="15995"/>
                </a:lnTo>
                <a:lnTo>
                  <a:pt x="1210" y="16001"/>
                </a:lnTo>
                <a:lnTo>
                  <a:pt x="1154" y="16003"/>
                </a:lnTo>
                <a:lnTo>
                  <a:pt x="1098" y="16003"/>
                </a:lnTo>
                <a:lnTo>
                  <a:pt x="1043" y="16000"/>
                </a:lnTo>
                <a:lnTo>
                  <a:pt x="987" y="15995"/>
                </a:lnTo>
                <a:lnTo>
                  <a:pt x="933" y="15986"/>
                </a:lnTo>
                <a:lnTo>
                  <a:pt x="879" y="15975"/>
                </a:lnTo>
                <a:lnTo>
                  <a:pt x="826" y="15961"/>
                </a:lnTo>
                <a:lnTo>
                  <a:pt x="773" y="15944"/>
                </a:lnTo>
                <a:lnTo>
                  <a:pt x="722" y="15924"/>
                </a:lnTo>
                <a:lnTo>
                  <a:pt x="671" y="15902"/>
                </a:lnTo>
                <a:lnTo>
                  <a:pt x="622" y="15877"/>
                </a:lnTo>
                <a:lnTo>
                  <a:pt x="573" y="15849"/>
                </a:lnTo>
                <a:lnTo>
                  <a:pt x="527" y="15819"/>
                </a:lnTo>
                <a:lnTo>
                  <a:pt x="480" y="15786"/>
                </a:lnTo>
                <a:lnTo>
                  <a:pt x="436" y="15751"/>
                </a:lnTo>
                <a:lnTo>
                  <a:pt x="393" y="15713"/>
                </a:lnTo>
                <a:lnTo>
                  <a:pt x="350" y="15671"/>
                </a:lnTo>
                <a:lnTo>
                  <a:pt x="310" y="15628"/>
                </a:lnTo>
                <a:lnTo>
                  <a:pt x="271" y="15583"/>
                </a:lnTo>
                <a:lnTo>
                  <a:pt x="234" y="15534"/>
                </a:lnTo>
                <a:lnTo>
                  <a:pt x="199" y="15483"/>
                </a:lnTo>
                <a:lnTo>
                  <a:pt x="143" y="15391"/>
                </a:lnTo>
                <a:lnTo>
                  <a:pt x="98" y="15299"/>
                </a:lnTo>
                <a:lnTo>
                  <a:pt x="61" y="15206"/>
                </a:lnTo>
                <a:lnTo>
                  <a:pt x="33" y="15112"/>
                </a:lnTo>
                <a:lnTo>
                  <a:pt x="14" y="15019"/>
                </a:lnTo>
                <a:lnTo>
                  <a:pt x="3" y="14925"/>
                </a:lnTo>
                <a:lnTo>
                  <a:pt x="0" y="14833"/>
                </a:lnTo>
                <a:lnTo>
                  <a:pt x="5" y="14741"/>
                </a:lnTo>
                <a:lnTo>
                  <a:pt x="17" y="14651"/>
                </a:lnTo>
                <a:lnTo>
                  <a:pt x="36" y="14562"/>
                </a:lnTo>
                <a:lnTo>
                  <a:pt x="63" y="14475"/>
                </a:lnTo>
                <a:lnTo>
                  <a:pt x="95" y="14389"/>
                </a:lnTo>
                <a:lnTo>
                  <a:pt x="133" y="14307"/>
                </a:lnTo>
                <a:lnTo>
                  <a:pt x="179" y="14226"/>
                </a:lnTo>
                <a:lnTo>
                  <a:pt x="228" y="14148"/>
                </a:lnTo>
                <a:lnTo>
                  <a:pt x="284" y="14075"/>
                </a:lnTo>
                <a:lnTo>
                  <a:pt x="344" y="14004"/>
                </a:lnTo>
                <a:lnTo>
                  <a:pt x="409" y="13938"/>
                </a:lnTo>
                <a:lnTo>
                  <a:pt x="478" y="13874"/>
                </a:lnTo>
                <a:lnTo>
                  <a:pt x="551" y="13816"/>
                </a:lnTo>
                <a:lnTo>
                  <a:pt x="628" y="13762"/>
                </a:lnTo>
                <a:lnTo>
                  <a:pt x="708" y="13714"/>
                </a:lnTo>
                <a:lnTo>
                  <a:pt x="791" y="13670"/>
                </a:lnTo>
                <a:lnTo>
                  <a:pt x="878" y="13632"/>
                </a:lnTo>
                <a:lnTo>
                  <a:pt x="967" y="13601"/>
                </a:lnTo>
                <a:lnTo>
                  <a:pt x="1057" y="13575"/>
                </a:lnTo>
                <a:lnTo>
                  <a:pt x="1150" y="13556"/>
                </a:lnTo>
                <a:lnTo>
                  <a:pt x="1244" y="13542"/>
                </a:lnTo>
                <a:lnTo>
                  <a:pt x="1339" y="13536"/>
                </a:lnTo>
                <a:lnTo>
                  <a:pt x="1436" y="13538"/>
                </a:lnTo>
                <a:lnTo>
                  <a:pt x="1533" y="13548"/>
                </a:lnTo>
                <a:lnTo>
                  <a:pt x="1630" y="13565"/>
                </a:lnTo>
                <a:lnTo>
                  <a:pt x="1553" y="13486"/>
                </a:lnTo>
                <a:lnTo>
                  <a:pt x="1477" y="13406"/>
                </a:lnTo>
                <a:lnTo>
                  <a:pt x="1400" y="13325"/>
                </a:lnTo>
                <a:lnTo>
                  <a:pt x="1324" y="13243"/>
                </a:lnTo>
                <a:lnTo>
                  <a:pt x="1248" y="13159"/>
                </a:lnTo>
                <a:lnTo>
                  <a:pt x="1174" y="13075"/>
                </a:lnTo>
                <a:lnTo>
                  <a:pt x="1100" y="12990"/>
                </a:lnTo>
                <a:lnTo>
                  <a:pt x="1026" y="12903"/>
                </a:lnTo>
                <a:lnTo>
                  <a:pt x="953" y="12815"/>
                </a:lnTo>
                <a:lnTo>
                  <a:pt x="880" y="12726"/>
                </a:lnTo>
                <a:lnTo>
                  <a:pt x="807" y="12636"/>
                </a:lnTo>
                <a:lnTo>
                  <a:pt x="736" y="12545"/>
                </a:lnTo>
                <a:lnTo>
                  <a:pt x="665" y="12453"/>
                </a:lnTo>
                <a:lnTo>
                  <a:pt x="594" y="12359"/>
                </a:lnTo>
                <a:lnTo>
                  <a:pt x="524" y="12264"/>
                </a:lnTo>
                <a:lnTo>
                  <a:pt x="454" y="12169"/>
                </a:lnTo>
                <a:close/>
              </a:path>
            </a:pathLst>
          </a:custGeom>
          <a:solidFill>
            <a:srgbClr val="C00000"/>
          </a:solidFill>
          <a:ln>
            <a:noFill/>
          </a:ln>
          <a:effectLst/>
        </p:spPr>
        <p:txBody>
          <a:bodyPr vert="horz" wrap="square" lIns="91440" tIns="45720" rIns="91440" bIns="45720" numCol="1" anchor="t" anchorCtr="0" compatLnSpc="1"/>
          <a:lstStyle/>
          <a:p>
            <a:endParaRPr lang="zh-CN" altLang="en-US">
              <a:solidFill>
                <a:schemeClr val="tx1"/>
              </a:solidFill>
              <a:cs typeface="+mn-ea"/>
              <a:sym typeface="+mn-lt"/>
            </a:endParaRPr>
          </a:p>
        </p:txBody>
      </p:sp>
      <p:cxnSp>
        <p:nvCxnSpPr>
          <p:cNvPr id="55" name="直接连接符 54"/>
          <p:cNvCxnSpPr/>
          <p:nvPr/>
        </p:nvCxnSpPr>
        <p:spPr>
          <a:xfrm>
            <a:off x="1997866" y="5016040"/>
            <a:ext cx="2968982" cy="0"/>
          </a:xfrm>
          <a:prstGeom prst="line">
            <a:avLst/>
          </a:prstGeom>
          <a:ln w="3175" cap="rnd">
            <a:solidFill>
              <a:srgbClr val="FF9500"/>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7291652" y="5016040"/>
            <a:ext cx="2968982" cy="0"/>
          </a:xfrm>
          <a:prstGeom prst="line">
            <a:avLst/>
          </a:prstGeom>
          <a:ln w="3175" cap="rnd">
            <a:solidFill>
              <a:srgbClr val="FF9500"/>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57" name="2"/>
          <p:cNvSpPr>
            <a:spLocks noChangeAspect="1"/>
          </p:cNvSpPr>
          <p:nvPr/>
        </p:nvSpPr>
        <p:spPr>
          <a:xfrm>
            <a:off x="4426848" y="3860784"/>
            <a:ext cx="540000" cy="540000"/>
          </a:xfrm>
          <a:prstGeom prst="ellipse">
            <a:avLst/>
          </a:prstGeom>
          <a:solidFill>
            <a:srgbClr val="C00000"/>
          </a:solidFill>
          <a:ln w="38100">
            <a:solidFill>
              <a:srgbClr val="FFFDF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a:cs typeface="+mn-ea"/>
                <a:sym typeface="+mn-lt"/>
              </a:rPr>
              <a:t>1</a:t>
            </a:r>
            <a:endParaRPr>
              <a:cs typeface="+mn-ea"/>
              <a:sym typeface="+mn-lt"/>
            </a:endParaRPr>
          </a:p>
        </p:txBody>
      </p:sp>
      <p:sp>
        <p:nvSpPr>
          <p:cNvPr id="58" name="2"/>
          <p:cNvSpPr>
            <a:spLocks noChangeAspect="1"/>
          </p:cNvSpPr>
          <p:nvPr/>
        </p:nvSpPr>
        <p:spPr>
          <a:xfrm>
            <a:off x="7291652" y="3860784"/>
            <a:ext cx="540000" cy="540000"/>
          </a:xfrm>
          <a:prstGeom prst="ellipse">
            <a:avLst/>
          </a:prstGeom>
          <a:solidFill>
            <a:srgbClr val="C00000"/>
          </a:solidFill>
          <a:ln w="38100">
            <a:solidFill>
              <a:srgbClr val="FFFDF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a:cs typeface="+mn-ea"/>
                <a:sym typeface="+mn-lt"/>
              </a:rPr>
              <a:t>2</a:t>
            </a:r>
            <a:endParaRPr>
              <a:cs typeface="+mn-ea"/>
              <a:sym typeface="+mn-lt"/>
            </a:endParaRPr>
          </a:p>
        </p:txBody>
      </p:sp>
      <p:sp>
        <p:nvSpPr>
          <p:cNvPr id="59" name="2"/>
          <p:cNvSpPr>
            <a:spLocks noChangeAspect="1"/>
          </p:cNvSpPr>
          <p:nvPr/>
        </p:nvSpPr>
        <p:spPr>
          <a:xfrm>
            <a:off x="4868782" y="5603733"/>
            <a:ext cx="540000" cy="540000"/>
          </a:xfrm>
          <a:prstGeom prst="ellipse">
            <a:avLst/>
          </a:prstGeom>
          <a:solidFill>
            <a:srgbClr val="C00000"/>
          </a:solidFill>
          <a:ln w="38100">
            <a:solidFill>
              <a:srgbClr val="FFFDF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a:cs typeface="+mn-ea"/>
                <a:sym typeface="+mn-lt"/>
              </a:rPr>
              <a:t>3</a:t>
            </a:r>
            <a:endParaRPr>
              <a:cs typeface="+mn-ea"/>
              <a:sym typeface="+mn-lt"/>
            </a:endParaRPr>
          </a:p>
        </p:txBody>
      </p:sp>
      <p:sp>
        <p:nvSpPr>
          <p:cNvPr id="60" name="2"/>
          <p:cNvSpPr>
            <a:spLocks noChangeAspect="1"/>
          </p:cNvSpPr>
          <p:nvPr/>
        </p:nvSpPr>
        <p:spPr>
          <a:xfrm>
            <a:off x="6783220" y="5604473"/>
            <a:ext cx="540000" cy="540000"/>
          </a:xfrm>
          <a:prstGeom prst="ellipse">
            <a:avLst/>
          </a:prstGeom>
          <a:solidFill>
            <a:srgbClr val="C00000"/>
          </a:solidFill>
          <a:ln w="38100">
            <a:solidFill>
              <a:srgbClr val="FFFDF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a:cs typeface="+mn-ea"/>
                <a:sym typeface="+mn-lt"/>
              </a:rPr>
              <a:t>4</a:t>
            </a:r>
            <a:endParaRPr>
              <a:cs typeface="+mn-ea"/>
              <a:sym typeface="+mn-lt"/>
            </a:endParaRPr>
          </a:p>
        </p:txBody>
      </p:sp>
      <p:sp>
        <p:nvSpPr>
          <p:cNvPr id="61" name="矩形 60"/>
          <p:cNvSpPr/>
          <p:nvPr/>
        </p:nvSpPr>
        <p:spPr>
          <a:xfrm>
            <a:off x="2345433" y="3476178"/>
            <a:ext cx="2031325" cy="461665"/>
          </a:xfrm>
          <a:prstGeom prst="rect">
            <a:avLst/>
          </a:prstGeom>
        </p:spPr>
        <p:txBody>
          <a:bodyPr wrap="none">
            <a:spAutoFit/>
          </a:bodyPr>
          <a:lstStyle/>
          <a:p>
            <a:pPr algn="ctr"/>
            <a:r>
              <a:rPr lang="zh-CN" altLang="en-US">
                <a:solidFill>
                  <a:srgbClr val="C00000"/>
                </a:solidFill>
                <a:cs typeface="+mn-ea"/>
                <a:sym typeface="+mn-lt"/>
              </a:rPr>
              <a:t>将宣传，弘扬</a:t>
            </a:r>
            <a:endParaRPr lang="zh-CN" altLang="en-US" sz="2400">
              <a:solidFill>
                <a:srgbClr val="C00000"/>
              </a:solidFill>
              <a:cs typeface="+mn-ea"/>
              <a:sym typeface="+mn-lt"/>
            </a:endParaRPr>
          </a:p>
        </p:txBody>
      </p:sp>
      <p:sp>
        <p:nvSpPr>
          <p:cNvPr id="62" name="矩形 61"/>
          <p:cNvSpPr/>
          <p:nvPr/>
        </p:nvSpPr>
        <p:spPr>
          <a:xfrm>
            <a:off x="3356572" y="5231219"/>
            <a:ext cx="1415772" cy="461665"/>
          </a:xfrm>
          <a:prstGeom prst="rect">
            <a:avLst/>
          </a:prstGeom>
        </p:spPr>
        <p:txBody>
          <a:bodyPr wrap="none">
            <a:spAutoFit/>
          </a:bodyPr>
          <a:lstStyle/>
          <a:p>
            <a:pPr algn="ctr"/>
            <a:r>
              <a:rPr lang="zh-CN" altLang="en-US">
                <a:solidFill>
                  <a:srgbClr val="C00000"/>
                </a:solidFill>
                <a:cs typeface="+mn-ea"/>
                <a:sym typeface="+mn-lt"/>
              </a:rPr>
              <a:t>纳入规划</a:t>
            </a:r>
            <a:endParaRPr lang="zh-CN" altLang="en-US" sz="2400">
              <a:solidFill>
                <a:srgbClr val="C00000"/>
              </a:solidFill>
              <a:cs typeface="+mn-ea"/>
              <a:sym typeface="+mn-lt"/>
            </a:endParaRPr>
          </a:p>
        </p:txBody>
      </p:sp>
      <p:sp>
        <p:nvSpPr>
          <p:cNvPr id="63" name="矩形 62"/>
          <p:cNvSpPr/>
          <p:nvPr/>
        </p:nvSpPr>
        <p:spPr>
          <a:xfrm>
            <a:off x="7857753" y="3401816"/>
            <a:ext cx="2339102" cy="461665"/>
          </a:xfrm>
          <a:prstGeom prst="rect">
            <a:avLst/>
          </a:prstGeom>
        </p:spPr>
        <p:txBody>
          <a:bodyPr wrap="none">
            <a:spAutoFit/>
          </a:bodyPr>
          <a:lstStyle/>
          <a:p>
            <a:pPr algn="ctr"/>
            <a:r>
              <a:rPr lang="zh-CN" altLang="en-US">
                <a:solidFill>
                  <a:srgbClr val="C00000"/>
                </a:solidFill>
                <a:cs typeface="+mn-ea"/>
                <a:sym typeface="+mn-lt"/>
              </a:rPr>
              <a:t>加强保护和管理</a:t>
            </a:r>
            <a:endParaRPr lang="zh-CN" altLang="en-US" sz="2400">
              <a:solidFill>
                <a:srgbClr val="C00000"/>
              </a:solidFill>
              <a:cs typeface="+mn-ea"/>
              <a:sym typeface="+mn-lt"/>
            </a:endParaRPr>
          </a:p>
        </p:txBody>
      </p:sp>
      <p:sp>
        <p:nvSpPr>
          <p:cNvPr id="64" name="矩形 63"/>
          <p:cNvSpPr/>
          <p:nvPr/>
        </p:nvSpPr>
        <p:spPr>
          <a:xfrm>
            <a:off x="7343346" y="5203130"/>
            <a:ext cx="2031325" cy="461665"/>
          </a:xfrm>
          <a:prstGeom prst="rect">
            <a:avLst/>
          </a:prstGeom>
        </p:spPr>
        <p:txBody>
          <a:bodyPr wrap="none">
            <a:spAutoFit/>
          </a:bodyPr>
          <a:lstStyle/>
          <a:p>
            <a:pPr algn="ctr"/>
            <a:r>
              <a:rPr lang="zh-CN" altLang="en-US">
                <a:solidFill>
                  <a:srgbClr val="C00000"/>
                </a:solidFill>
                <a:cs typeface="+mn-ea"/>
                <a:sym typeface="+mn-lt"/>
              </a:rPr>
              <a:t>引导公民纪念</a:t>
            </a:r>
            <a:endParaRPr lang="zh-CN" altLang="en-US" sz="2400">
              <a:solidFill>
                <a:srgbClr val="C00000"/>
              </a:solidFill>
              <a:cs typeface="+mn-ea"/>
              <a:sym typeface="+mn-lt"/>
            </a:endParaRPr>
          </a:p>
        </p:txBody>
      </p:sp>
      <p:sp>
        <p:nvSpPr>
          <p:cNvPr id="65" name="文本框 11"/>
          <p:cNvSpPr txBox="1"/>
          <p:nvPr/>
        </p:nvSpPr>
        <p:spPr>
          <a:xfrm>
            <a:off x="2692451" y="1948634"/>
            <a:ext cx="6602507" cy="746358"/>
          </a:xfrm>
          <a:prstGeom prst="rect">
            <a:avLst/>
          </a:prstGeom>
          <a:noFill/>
        </p:spPr>
        <p:txBody>
          <a:bodyPr wrap="square" lIns="68580" tIns="34290" rIns="68580" bIns="34290" rtlCol="0">
            <a:spAutoFit/>
          </a:bodyPr>
          <a:lstStyle/>
          <a:p>
            <a:pPr algn="ctr"/>
            <a:r>
              <a:rPr lang="zh-CN" altLang="en-US" sz="4400" b="1">
                <a:solidFill>
                  <a:srgbClr val="C00000"/>
                </a:solidFill>
                <a:effectLst>
                  <a:reflection blurRad="6350" stA="55000" endA="300" endPos="45500" dir="5400000" sy="-100000" algn="bl" rotWithShape="0"/>
                </a:effectLst>
                <a:cs typeface="+mn-ea"/>
                <a:sym typeface="+mn-lt"/>
              </a:rPr>
              <a:t>县级以上地方人民政府</a:t>
            </a:r>
          </a:p>
        </p:txBody>
      </p:sp>
      <p:sp>
        <p:nvSpPr>
          <p:cNvPr id="66" name="矩形 65"/>
          <p:cNvSpPr>
            <a:spLocks noChangeAspect="1"/>
          </p:cNvSpPr>
          <p:nvPr/>
        </p:nvSpPr>
        <p:spPr>
          <a:xfrm>
            <a:off x="7464829" y="7563794"/>
            <a:ext cx="720000" cy="72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a:cs typeface="+mn-ea"/>
                <a:sym typeface="+mn-lt"/>
              </a:rPr>
              <a:t>延时符</a:t>
            </a:r>
          </a:p>
        </p:txBody>
      </p:sp>
    </p:spTree>
  </p:cSld>
  <p:clrMapOvr>
    <a:masterClrMapping/>
  </p:clrMapOvr>
  <p:transition spd="slow" advClick="0" advTm="3000">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 presetClass="entr" presetSubtype="2" fill="hold" grpId="1" nodeType="with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1+#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par>
                                <p:cTn id="13" presetID="53" presetClass="entr" presetSubtype="0" fill="hold" grpId="15" nodeType="withEffect">
                                  <p:stCondLst>
                                    <p:cond delay="0"/>
                                  </p:stCondLst>
                                  <p:iterate type="lt">
                                    <p:tmPct val="10000"/>
                                  </p:iterate>
                                  <p:childTnLst>
                                    <p:set>
                                      <p:cBhvr>
                                        <p:cTn id="14" dur="1" fill="hold">
                                          <p:stCondLst>
                                            <p:cond delay="0"/>
                                          </p:stCondLst>
                                        </p:cTn>
                                        <p:tgtEl>
                                          <p:spTgt spid="65"/>
                                        </p:tgtEl>
                                        <p:attrNameLst>
                                          <p:attrName>style.visibility</p:attrName>
                                        </p:attrNameLst>
                                      </p:cBhvr>
                                      <p:to>
                                        <p:strVal val="visible"/>
                                      </p:to>
                                    </p:set>
                                    <p:anim calcmode="lin" valueType="num">
                                      <p:cBhvr>
                                        <p:cTn id="15" dur="1000" fill="hold"/>
                                        <p:tgtEl>
                                          <p:spTgt spid="65"/>
                                        </p:tgtEl>
                                        <p:attrNameLst>
                                          <p:attrName>ppt_w</p:attrName>
                                        </p:attrNameLst>
                                      </p:cBhvr>
                                      <p:tavLst>
                                        <p:tav tm="0">
                                          <p:val>
                                            <p:fltVal val="0"/>
                                          </p:val>
                                        </p:tav>
                                        <p:tav tm="100000">
                                          <p:val>
                                            <p:strVal val="#ppt_w"/>
                                          </p:val>
                                        </p:tav>
                                      </p:tavLst>
                                    </p:anim>
                                    <p:anim calcmode="lin" valueType="num">
                                      <p:cBhvr>
                                        <p:cTn id="16" dur="1000" fill="hold"/>
                                        <p:tgtEl>
                                          <p:spTgt spid="65"/>
                                        </p:tgtEl>
                                        <p:attrNameLst>
                                          <p:attrName>ppt_h</p:attrName>
                                        </p:attrNameLst>
                                      </p:cBhvr>
                                      <p:tavLst>
                                        <p:tav tm="0">
                                          <p:val>
                                            <p:fltVal val="0"/>
                                          </p:val>
                                        </p:tav>
                                        <p:tav tm="100000">
                                          <p:val>
                                            <p:strVal val="#ppt_h"/>
                                          </p:val>
                                        </p:tav>
                                      </p:tavLst>
                                    </p:anim>
                                    <p:animEffect transition="in" filter="fade">
                                      <p:cBhvr>
                                        <p:cTn id="17" dur="1000"/>
                                        <p:tgtEl>
                                          <p:spTgt spid="65"/>
                                        </p:tgtEl>
                                      </p:cBhvr>
                                    </p:animEffect>
                                  </p:childTnLst>
                                </p:cTn>
                              </p:par>
                            </p:childTnLst>
                          </p:cTn>
                        </p:par>
                        <p:par>
                          <p:cTn id="18" fill="hold" nodeType="afterGroup">
                            <p:stCondLst>
                              <p:cond delay="1000"/>
                            </p:stCondLst>
                            <p:childTnLst>
                              <p:par>
                                <p:cTn id="19" presetID="49" presetClass="entr" presetSubtype="0" decel="100000"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1000" fill="hold"/>
                                        <p:tgtEl>
                                          <p:spTgt spid="49"/>
                                        </p:tgtEl>
                                        <p:attrNameLst>
                                          <p:attrName>ppt_w</p:attrName>
                                        </p:attrNameLst>
                                      </p:cBhvr>
                                      <p:tavLst>
                                        <p:tav tm="0">
                                          <p:val>
                                            <p:fltVal val="0"/>
                                          </p:val>
                                        </p:tav>
                                        <p:tav tm="100000">
                                          <p:val>
                                            <p:strVal val="#ppt_w"/>
                                          </p:val>
                                        </p:tav>
                                      </p:tavLst>
                                    </p:anim>
                                    <p:anim calcmode="lin" valueType="num">
                                      <p:cBhvr>
                                        <p:cTn id="22" dur="1000" fill="hold"/>
                                        <p:tgtEl>
                                          <p:spTgt spid="49"/>
                                        </p:tgtEl>
                                        <p:attrNameLst>
                                          <p:attrName>ppt_h</p:attrName>
                                        </p:attrNameLst>
                                      </p:cBhvr>
                                      <p:tavLst>
                                        <p:tav tm="0">
                                          <p:val>
                                            <p:fltVal val="0"/>
                                          </p:val>
                                        </p:tav>
                                        <p:tav tm="100000">
                                          <p:val>
                                            <p:strVal val="#ppt_h"/>
                                          </p:val>
                                        </p:tav>
                                      </p:tavLst>
                                    </p:anim>
                                    <p:anim calcmode="lin" valueType="num">
                                      <p:cBhvr>
                                        <p:cTn id="23" dur="1000" fill="hold"/>
                                        <p:tgtEl>
                                          <p:spTgt spid="49"/>
                                        </p:tgtEl>
                                        <p:attrNameLst>
                                          <p:attrName>style.rotation</p:attrName>
                                        </p:attrNameLst>
                                      </p:cBhvr>
                                      <p:tavLst>
                                        <p:tav tm="0">
                                          <p:val>
                                            <p:fltVal val="360"/>
                                          </p:val>
                                        </p:tav>
                                        <p:tav tm="100000">
                                          <p:val>
                                            <p:fltVal val="0"/>
                                          </p:val>
                                        </p:tav>
                                      </p:tavLst>
                                    </p:anim>
                                    <p:animEffect transition="in" filter="fade">
                                      <p:cBhvr>
                                        <p:cTn id="24" dur="1000"/>
                                        <p:tgtEl>
                                          <p:spTgt spid="49"/>
                                        </p:tgtEl>
                                      </p:cBhvr>
                                    </p:animEffect>
                                  </p:childTnLst>
                                </p:cTn>
                              </p:par>
                              <p:par>
                                <p:cTn id="25" presetID="53" presetClass="entr" presetSubtype="0" fill="hold" grpId="6" nodeType="withEffect">
                                  <p:stCondLst>
                                    <p:cond delay="0"/>
                                  </p:stCondLst>
                                  <p:childTnLst>
                                    <p:set>
                                      <p:cBhvr>
                                        <p:cTn id="26" dur="1" fill="hold">
                                          <p:stCondLst>
                                            <p:cond delay="0"/>
                                          </p:stCondLst>
                                        </p:cTn>
                                        <p:tgtEl>
                                          <p:spTgt spid="54"/>
                                        </p:tgtEl>
                                        <p:attrNameLst>
                                          <p:attrName>style.visibility</p:attrName>
                                        </p:attrNameLst>
                                      </p:cBhvr>
                                      <p:to>
                                        <p:strVal val="visible"/>
                                      </p:to>
                                    </p:set>
                                    <p:anim calcmode="lin" valueType="num">
                                      <p:cBhvr>
                                        <p:cTn id="27" dur="1000" fill="hold"/>
                                        <p:tgtEl>
                                          <p:spTgt spid="54"/>
                                        </p:tgtEl>
                                        <p:attrNameLst>
                                          <p:attrName>ppt_w</p:attrName>
                                        </p:attrNameLst>
                                      </p:cBhvr>
                                      <p:tavLst>
                                        <p:tav tm="0">
                                          <p:val>
                                            <p:fltVal val="0"/>
                                          </p:val>
                                        </p:tav>
                                        <p:tav tm="100000">
                                          <p:val>
                                            <p:strVal val="#ppt_w"/>
                                          </p:val>
                                        </p:tav>
                                      </p:tavLst>
                                    </p:anim>
                                    <p:anim calcmode="lin" valueType="num">
                                      <p:cBhvr>
                                        <p:cTn id="28" dur="1000" fill="hold"/>
                                        <p:tgtEl>
                                          <p:spTgt spid="54"/>
                                        </p:tgtEl>
                                        <p:attrNameLst>
                                          <p:attrName>ppt_h</p:attrName>
                                        </p:attrNameLst>
                                      </p:cBhvr>
                                      <p:tavLst>
                                        <p:tav tm="0">
                                          <p:val>
                                            <p:fltVal val="0"/>
                                          </p:val>
                                        </p:tav>
                                        <p:tav tm="100000">
                                          <p:val>
                                            <p:strVal val="#ppt_h"/>
                                          </p:val>
                                        </p:tav>
                                      </p:tavLst>
                                    </p:anim>
                                    <p:animEffect transition="in" filter="fade">
                                      <p:cBhvr>
                                        <p:cTn id="29" dur="1000"/>
                                        <p:tgtEl>
                                          <p:spTgt spid="54"/>
                                        </p:tgtEl>
                                      </p:cBhvr>
                                    </p:animEffect>
                                  </p:childTnLst>
                                </p:cTn>
                              </p:par>
                              <p:par>
                                <p:cTn id="30" presetID="53" presetClass="entr" presetSubtype="0" fill="hold" grpId="7" nodeType="with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1000" fill="hold"/>
                                        <p:tgtEl>
                                          <p:spTgt spid="57"/>
                                        </p:tgtEl>
                                        <p:attrNameLst>
                                          <p:attrName>ppt_w</p:attrName>
                                        </p:attrNameLst>
                                      </p:cBhvr>
                                      <p:tavLst>
                                        <p:tav tm="0">
                                          <p:val>
                                            <p:fltVal val="0"/>
                                          </p:val>
                                        </p:tav>
                                        <p:tav tm="100000">
                                          <p:val>
                                            <p:strVal val="#ppt_w"/>
                                          </p:val>
                                        </p:tav>
                                      </p:tavLst>
                                    </p:anim>
                                    <p:anim calcmode="lin" valueType="num">
                                      <p:cBhvr>
                                        <p:cTn id="33" dur="1000" fill="hold"/>
                                        <p:tgtEl>
                                          <p:spTgt spid="57"/>
                                        </p:tgtEl>
                                        <p:attrNameLst>
                                          <p:attrName>ppt_h</p:attrName>
                                        </p:attrNameLst>
                                      </p:cBhvr>
                                      <p:tavLst>
                                        <p:tav tm="0">
                                          <p:val>
                                            <p:fltVal val="0"/>
                                          </p:val>
                                        </p:tav>
                                        <p:tav tm="100000">
                                          <p:val>
                                            <p:strVal val="#ppt_h"/>
                                          </p:val>
                                        </p:tav>
                                      </p:tavLst>
                                    </p:anim>
                                    <p:animEffect transition="in" filter="fade">
                                      <p:cBhvr>
                                        <p:cTn id="34" dur="1000"/>
                                        <p:tgtEl>
                                          <p:spTgt spid="57"/>
                                        </p:tgtEl>
                                      </p:cBhvr>
                                    </p:animEffect>
                                  </p:childTnLst>
                                </p:cTn>
                              </p:par>
                              <p:par>
                                <p:cTn id="35" presetID="53" presetClass="entr" presetSubtype="0" fill="hold" grpId="8" nodeType="withEffect">
                                  <p:stCondLst>
                                    <p:cond delay="0"/>
                                  </p:stCondLst>
                                  <p:childTnLst>
                                    <p:set>
                                      <p:cBhvr>
                                        <p:cTn id="36" dur="1" fill="hold">
                                          <p:stCondLst>
                                            <p:cond delay="0"/>
                                          </p:stCondLst>
                                        </p:cTn>
                                        <p:tgtEl>
                                          <p:spTgt spid="58"/>
                                        </p:tgtEl>
                                        <p:attrNameLst>
                                          <p:attrName>style.visibility</p:attrName>
                                        </p:attrNameLst>
                                      </p:cBhvr>
                                      <p:to>
                                        <p:strVal val="visible"/>
                                      </p:to>
                                    </p:set>
                                    <p:anim calcmode="lin" valueType="num">
                                      <p:cBhvr>
                                        <p:cTn id="37" dur="1000" fill="hold"/>
                                        <p:tgtEl>
                                          <p:spTgt spid="58"/>
                                        </p:tgtEl>
                                        <p:attrNameLst>
                                          <p:attrName>ppt_w</p:attrName>
                                        </p:attrNameLst>
                                      </p:cBhvr>
                                      <p:tavLst>
                                        <p:tav tm="0">
                                          <p:val>
                                            <p:fltVal val="0"/>
                                          </p:val>
                                        </p:tav>
                                        <p:tav tm="100000">
                                          <p:val>
                                            <p:strVal val="#ppt_w"/>
                                          </p:val>
                                        </p:tav>
                                      </p:tavLst>
                                    </p:anim>
                                    <p:anim calcmode="lin" valueType="num">
                                      <p:cBhvr>
                                        <p:cTn id="38" dur="1000" fill="hold"/>
                                        <p:tgtEl>
                                          <p:spTgt spid="58"/>
                                        </p:tgtEl>
                                        <p:attrNameLst>
                                          <p:attrName>ppt_h</p:attrName>
                                        </p:attrNameLst>
                                      </p:cBhvr>
                                      <p:tavLst>
                                        <p:tav tm="0">
                                          <p:val>
                                            <p:fltVal val="0"/>
                                          </p:val>
                                        </p:tav>
                                        <p:tav tm="100000">
                                          <p:val>
                                            <p:strVal val="#ppt_h"/>
                                          </p:val>
                                        </p:tav>
                                      </p:tavLst>
                                    </p:anim>
                                    <p:animEffect transition="in" filter="fade">
                                      <p:cBhvr>
                                        <p:cTn id="39" dur="1000"/>
                                        <p:tgtEl>
                                          <p:spTgt spid="58"/>
                                        </p:tgtEl>
                                      </p:cBhvr>
                                    </p:animEffect>
                                  </p:childTnLst>
                                </p:cTn>
                              </p:par>
                              <p:par>
                                <p:cTn id="40" presetID="53" presetClass="entr" presetSubtype="0" fill="hold" grpId="9" nodeType="withEffect">
                                  <p:stCondLst>
                                    <p:cond delay="0"/>
                                  </p:stCondLst>
                                  <p:childTnLst>
                                    <p:set>
                                      <p:cBhvr>
                                        <p:cTn id="41" dur="1" fill="hold">
                                          <p:stCondLst>
                                            <p:cond delay="0"/>
                                          </p:stCondLst>
                                        </p:cTn>
                                        <p:tgtEl>
                                          <p:spTgt spid="59"/>
                                        </p:tgtEl>
                                        <p:attrNameLst>
                                          <p:attrName>style.visibility</p:attrName>
                                        </p:attrNameLst>
                                      </p:cBhvr>
                                      <p:to>
                                        <p:strVal val="visible"/>
                                      </p:to>
                                    </p:set>
                                    <p:anim calcmode="lin" valueType="num">
                                      <p:cBhvr>
                                        <p:cTn id="42" dur="1000" fill="hold"/>
                                        <p:tgtEl>
                                          <p:spTgt spid="59"/>
                                        </p:tgtEl>
                                        <p:attrNameLst>
                                          <p:attrName>ppt_w</p:attrName>
                                        </p:attrNameLst>
                                      </p:cBhvr>
                                      <p:tavLst>
                                        <p:tav tm="0">
                                          <p:val>
                                            <p:fltVal val="0"/>
                                          </p:val>
                                        </p:tav>
                                        <p:tav tm="100000">
                                          <p:val>
                                            <p:strVal val="#ppt_w"/>
                                          </p:val>
                                        </p:tav>
                                      </p:tavLst>
                                    </p:anim>
                                    <p:anim calcmode="lin" valueType="num">
                                      <p:cBhvr>
                                        <p:cTn id="43" dur="1000" fill="hold"/>
                                        <p:tgtEl>
                                          <p:spTgt spid="59"/>
                                        </p:tgtEl>
                                        <p:attrNameLst>
                                          <p:attrName>ppt_h</p:attrName>
                                        </p:attrNameLst>
                                      </p:cBhvr>
                                      <p:tavLst>
                                        <p:tav tm="0">
                                          <p:val>
                                            <p:fltVal val="0"/>
                                          </p:val>
                                        </p:tav>
                                        <p:tav tm="100000">
                                          <p:val>
                                            <p:strVal val="#ppt_h"/>
                                          </p:val>
                                        </p:tav>
                                      </p:tavLst>
                                    </p:anim>
                                    <p:animEffect transition="in" filter="fade">
                                      <p:cBhvr>
                                        <p:cTn id="44" dur="1000"/>
                                        <p:tgtEl>
                                          <p:spTgt spid="59"/>
                                        </p:tgtEl>
                                      </p:cBhvr>
                                    </p:animEffect>
                                  </p:childTnLst>
                                </p:cTn>
                              </p:par>
                              <p:par>
                                <p:cTn id="45" presetID="53" presetClass="entr" presetSubtype="0" fill="hold" grpId="10" nodeType="withEffect">
                                  <p:stCondLst>
                                    <p:cond delay="0"/>
                                  </p:stCondLst>
                                  <p:childTnLst>
                                    <p:set>
                                      <p:cBhvr>
                                        <p:cTn id="46" dur="1" fill="hold">
                                          <p:stCondLst>
                                            <p:cond delay="0"/>
                                          </p:stCondLst>
                                        </p:cTn>
                                        <p:tgtEl>
                                          <p:spTgt spid="60"/>
                                        </p:tgtEl>
                                        <p:attrNameLst>
                                          <p:attrName>style.visibility</p:attrName>
                                        </p:attrNameLst>
                                      </p:cBhvr>
                                      <p:to>
                                        <p:strVal val="visible"/>
                                      </p:to>
                                    </p:set>
                                    <p:anim calcmode="lin" valueType="num">
                                      <p:cBhvr>
                                        <p:cTn id="47" dur="1000" fill="hold"/>
                                        <p:tgtEl>
                                          <p:spTgt spid="60"/>
                                        </p:tgtEl>
                                        <p:attrNameLst>
                                          <p:attrName>ppt_w</p:attrName>
                                        </p:attrNameLst>
                                      </p:cBhvr>
                                      <p:tavLst>
                                        <p:tav tm="0">
                                          <p:val>
                                            <p:fltVal val="0"/>
                                          </p:val>
                                        </p:tav>
                                        <p:tav tm="100000">
                                          <p:val>
                                            <p:strVal val="#ppt_w"/>
                                          </p:val>
                                        </p:tav>
                                      </p:tavLst>
                                    </p:anim>
                                    <p:anim calcmode="lin" valueType="num">
                                      <p:cBhvr>
                                        <p:cTn id="48" dur="1000" fill="hold"/>
                                        <p:tgtEl>
                                          <p:spTgt spid="60"/>
                                        </p:tgtEl>
                                        <p:attrNameLst>
                                          <p:attrName>ppt_h</p:attrName>
                                        </p:attrNameLst>
                                      </p:cBhvr>
                                      <p:tavLst>
                                        <p:tav tm="0">
                                          <p:val>
                                            <p:fltVal val="0"/>
                                          </p:val>
                                        </p:tav>
                                        <p:tav tm="100000">
                                          <p:val>
                                            <p:strVal val="#ppt_h"/>
                                          </p:val>
                                        </p:tav>
                                      </p:tavLst>
                                    </p:anim>
                                    <p:animEffect transition="in" filter="fade">
                                      <p:cBhvr>
                                        <p:cTn id="49" dur="1000"/>
                                        <p:tgtEl>
                                          <p:spTgt spid="60"/>
                                        </p:tgtEl>
                                      </p:cBhvr>
                                    </p:animEffect>
                                  </p:childTnLst>
                                </p:cTn>
                              </p:par>
                              <p:par>
                                <p:cTn id="50" presetID="22" presetClass="entr" presetSubtype="2" fill="hold" nodeType="withEffect">
                                  <p:stCondLst>
                                    <p:cond delay="0"/>
                                  </p:stCondLst>
                                  <p:childTnLst>
                                    <p:set>
                                      <p:cBhvr>
                                        <p:cTn id="51" dur="1" fill="hold">
                                          <p:stCondLst>
                                            <p:cond delay="0"/>
                                          </p:stCondLst>
                                        </p:cTn>
                                        <p:tgtEl>
                                          <p:spTgt spid="55"/>
                                        </p:tgtEl>
                                        <p:attrNameLst>
                                          <p:attrName>style.visibility</p:attrName>
                                        </p:attrNameLst>
                                      </p:cBhvr>
                                      <p:to>
                                        <p:strVal val="visible"/>
                                      </p:to>
                                    </p:set>
                                    <p:animEffect transition="in" filter="wipe(right)">
                                      <p:cBhvr>
                                        <p:cTn id="52" dur="1000"/>
                                        <p:tgtEl>
                                          <p:spTgt spid="55"/>
                                        </p:tgtEl>
                                      </p:cBhvr>
                                    </p:animEffect>
                                  </p:childTnLst>
                                </p:cTn>
                              </p:par>
                              <p:par>
                                <p:cTn id="53" presetID="22" presetClass="entr" presetSubtype="8" fill="hold" nodeType="withEffect">
                                  <p:stCondLst>
                                    <p:cond delay="0"/>
                                  </p:stCondLst>
                                  <p:childTnLst>
                                    <p:set>
                                      <p:cBhvr>
                                        <p:cTn id="54" dur="1" fill="hold">
                                          <p:stCondLst>
                                            <p:cond delay="0"/>
                                          </p:stCondLst>
                                        </p:cTn>
                                        <p:tgtEl>
                                          <p:spTgt spid="56"/>
                                        </p:tgtEl>
                                        <p:attrNameLst>
                                          <p:attrName>style.visibility</p:attrName>
                                        </p:attrNameLst>
                                      </p:cBhvr>
                                      <p:to>
                                        <p:strVal val="visible"/>
                                      </p:to>
                                    </p:set>
                                    <p:animEffect transition="in" filter="wipe(left)">
                                      <p:cBhvr>
                                        <p:cTn id="55" dur="1000"/>
                                        <p:tgtEl>
                                          <p:spTgt spid="56"/>
                                        </p:tgtEl>
                                      </p:cBhvr>
                                    </p:animEffect>
                                  </p:childTnLst>
                                </p:cTn>
                              </p:par>
                            </p:childTnLst>
                          </p:cTn>
                        </p:par>
                        <p:par>
                          <p:cTn id="56" fill="hold" nodeType="afterGroup">
                            <p:stCondLst>
                              <p:cond delay="2000"/>
                            </p:stCondLst>
                            <p:childTnLst>
                              <p:par>
                                <p:cTn id="57" presetID="22" presetClass="entr" presetSubtype="2" fill="hold" grpId="11" nodeType="afterEffect">
                                  <p:stCondLst>
                                    <p:cond delay="1000"/>
                                  </p:stCondLst>
                                  <p:childTnLst>
                                    <p:set>
                                      <p:cBhvr>
                                        <p:cTn id="58" dur="1" fill="hold">
                                          <p:stCondLst>
                                            <p:cond delay="0"/>
                                          </p:stCondLst>
                                        </p:cTn>
                                        <p:tgtEl>
                                          <p:spTgt spid="61"/>
                                        </p:tgtEl>
                                        <p:attrNameLst>
                                          <p:attrName>style.visibility</p:attrName>
                                        </p:attrNameLst>
                                      </p:cBhvr>
                                      <p:to>
                                        <p:strVal val="visible"/>
                                      </p:to>
                                    </p:set>
                                    <p:animEffect transition="in" filter="wipe(right)">
                                      <p:cBhvr>
                                        <p:cTn id="59" dur="1000"/>
                                        <p:tgtEl>
                                          <p:spTgt spid="61"/>
                                        </p:tgtEl>
                                      </p:cBhvr>
                                    </p:animEffect>
                                  </p:childTnLst>
                                </p:cTn>
                              </p:par>
                              <p:par>
                                <p:cTn id="60" presetID="22" presetClass="entr" presetSubtype="8" fill="hold" grpId="13" nodeType="withEffect">
                                  <p:stCondLst>
                                    <p:cond delay="1000"/>
                                  </p:stCondLst>
                                  <p:childTnLst>
                                    <p:set>
                                      <p:cBhvr>
                                        <p:cTn id="61" dur="1" fill="hold">
                                          <p:stCondLst>
                                            <p:cond delay="0"/>
                                          </p:stCondLst>
                                        </p:cTn>
                                        <p:tgtEl>
                                          <p:spTgt spid="63"/>
                                        </p:tgtEl>
                                        <p:attrNameLst>
                                          <p:attrName>style.visibility</p:attrName>
                                        </p:attrNameLst>
                                      </p:cBhvr>
                                      <p:to>
                                        <p:strVal val="visible"/>
                                      </p:to>
                                    </p:set>
                                    <p:animEffect transition="in" filter="wipe(left)">
                                      <p:cBhvr>
                                        <p:cTn id="62" dur="1000"/>
                                        <p:tgtEl>
                                          <p:spTgt spid="63"/>
                                        </p:tgtEl>
                                      </p:cBhvr>
                                    </p:animEffect>
                                  </p:childTnLst>
                                </p:cTn>
                              </p:par>
                              <p:par>
                                <p:cTn id="63" presetID="22" presetClass="entr" presetSubtype="2" fill="hold" grpId="12" nodeType="withEffect">
                                  <p:stCondLst>
                                    <p:cond delay="1000"/>
                                  </p:stCondLst>
                                  <p:childTnLst>
                                    <p:set>
                                      <p:cBhvr>
                                        <p:cTn id="64" dur="1" fill="hold">
                                          <p:stCondLst>
                                            <p:cond delay="0"/>
                                          </p:stCondLst>
                                        </p:cTn>
                                        <p:tgtEl>
                                          <p:spTgt spid="62"/>
                                        </p:tgtEl>
                                        <p:attrNameLst>
                                          <p:attrName>style.visibility</p:attrName>
                                        </p:attrNameLst>
                                      </p:cBhvr>
                                      <p:to>
                                        <p:strVal val="visible"/>
                                      </p:to>
                                    </p:set>
                                    <p:animEffect transition="in" filter="wipe(right)">
                                      <p:cBhvr>
                                        <p:cTn id="65" dur="1000"/>
                                        <p:tgtEl>
                                          <p:spTgt spid="62"/>
                                        </p:tgtEl>
                                      </p:cBhvr>
                                    </p:animEffect>
                                  </p:childTnLst>
                                </p:cTn>
                              </p:par>
                              <p:par>
                                <p:cTn id="66" presetID="22" presetClass="entr" presetSubtype="8" fill="hold" grpId="14" nodeType="withEffect">
                                  <p:stCondLst>
                                    <p:cond delay="1000"/>
                                  </p:stCondLst>
                                  <p:childTnLst>
                                    <p:set>
                                      <p:cBhvr>
                                        <p:cTn id="67" dur="1" fill="hold">
                                          <p:stCondLst>
                                            <p:cond delay="0"/>
                                          </p:stCondLst>
                                        </p:cTn>
                                        <p:tgtEl>
                                          <p:spTgt spid="64"/>
                                        </p:tgtEl>
                                        <p:attrNameLst>
                                          <p:attrName>style.visibility</p:attrName>
                                        </p:attrNameLst>
                                      </p:cBhvr>
                                      <p:to>
                                        <p:strVal val="visible"/>
                                      </p:to>
                                    </p:set>
                                    <p:animEffect transition="in" filter="wipe(left)">
                                      <p:cBhvr>
                                        <p:cTn id="68" dur="1000"/>
                                        <p:tgtEl>
                                          <p:spTgt spid="64"/>
                                        </p:tgtEl>
                                      </p:cBhvr>
                                    </p:animEffect>
                                  </p:childTnLst>
                                </p:cTn>
                              </p:par>
                              <p:par>
                                <p:cTn id="69" presetID="31" presetClass="entr" presetSubtype="0" fill="hold" grpId="2" nodeType="withEffect">
                                  <p:stCondLst>
                                    <p:cond delay="1000"/>
                                  </p:stCondLst>
                                  <p:iterate type="lt">
                                    <p:tmPct val="709"/>
                                  </p:iterate>
                                  <p:childTnLst>
                                    <p:set>
                                      <p:cBhvr>
                                        <p:cTn id="70" dur="1" fill="hold">
                                          <p:stCondLst>
                                            <p:cond delay="0"/>
                                          </p:stCondLst>
                                        </p:cTn>
                                        <p:tgtEl>
                                          <p:spTgt spid="45"/>
                                        </p:tgtEl>
                                        <p:attrNameLst>
                                          <p:attrName>style.visibility</p:attrName>
                                        </p:attrNameLst>
                                      </p:cBhvr>
                                      <p:to>
                                        <p:strVal val="visible"/>
                                      </p:to>
                                    </p:set>
                                    <p:anim calcmode="lin" valueType="num">
                                      <p:cBhvr>
                                        <p:cTn id="71" dur="750" fill="hold"/>
                                        <p:tgtEl>
                                          <p:spTgt spid="45"/>
                                        </p:tgtEl>
                                        <p:attrNameLst>
                                          <p:attrName>ppt_w</p:attrName>
                                        </p:attrNameLst>
                                      </p:cBhvr>
                                      <p:tavLst>
                                        <p:tav tm="0">
                                          <p:val>
                                            <p:fltVal val="0"/>
                                          </p:val>
                                        </p:tav>
                                        <p:tav tm="100000">
                                          <p:val>
                                            <p:strVal val="#ppt_w"/>
                                          </p:val>
                                        </p:tav>
                                      </p:tavLst>
                                    </p:anim>
                                    <p:anim calcmode="lin" valueType="num">
                                      <p:cBhvr>
                                        <p:cTn id="72" dur="750" fill="hold"/>
                                        <p:tgtEl>
                                          <p:spTgt spid="45"/>
                                        </p:tgtEl>
                                        <p:attrNameLst>
                                          <p:attrName>ppt_h</p:attrName>
                                        </p:attrNameLst>
                                      </p:cBhvr>
                                      <p:tavLst>
                                        <p:tav tm="0">
                                          <p:val>
                                            <p:fltVal val="0"/>
                                          </p:val>
                                        </p:tav>
                                        <p:tav tm="100000">
                                          <p:val>
                                            <p:strVal val="#ppt_h"/>
                                          </p:val>
                                        </p:tav>
                                      </p:tavLst>
                                    </p:anim>
                                    <p:anim calcmode="lin" valueType="num">
                                      <p:cBhvr>
                                        <p:cTn id="73" dur="750" fill="hold"/>
                                        <p:tgtEl>
                                          <p:spTgt spid="45"/>
                                        </p:tgtEl>
                                        <p:attrNameLst>
                                          <p:attrName>style.rotation</p:attrName>
                                        </p:attrNameLst>
                                      </p:cBhvr>
                                      <p:tavLst>
                                        <p:tav tm="0">
                                          <p:val>
                                            <p:fltVal val="90"/>
                                          </p:val>
                                        </p:tav>
                                        <p:tav tm="100000">
                                          <p:val>
                                            <p:fltVal val="0"/>
                                          </p:val>
                                        </p:tav>
                                      </p:tavLst>
                                    </p:anim>
                                    <p:animEffect transition="in" filter="fade">
                                      <p:cBhvr>
                                        <p:cTn id="74" dur="750"/>
                                        <p:tgtEl>
                                          <p:spTgt spid="45"/>
                                        </p:tgtEl>
                                      </p:cBhvr>
                                    </p:animEffect>
                                  </p:childTnLst>
                                </p:cTn>
                              </p:par>
                              <p:par>
                                <p:cTn id="75" presetID="31" presetClass="entr" presetSubtype="0" fill="hold" grpId="4" nodeType="withEffect">
                                  <p:stCondLst>
                                    <p:cond delay="1000"/>
                                  </p:stCondLst>
                                  <p:iterate type="lt">
                                    <p:tmPct val="877"/>
                                  </p:iterate>
                                  <p:childTnLst>
                                    <p:set>
                                      <p:cBhvr>
                                        <p:cTn id="76" dur="1" fill="hold">
                                          <p:stCondLst>
                                            <p:cond delay="0"/>
                                          </p:stCondLst>
                                        </p:cTn>
                                        <p:tgtEl>
                                          <p:spTgt spid="47"/>
                                        </p:tgtEl>
                                        <p:attrNameLst>
                                          <p:attrName>style.visibility</p:attrName>
                                        </p:attrNameLst>
                                      </p:cBhvr>
                                      <p:to>
                                        <p:strVal val="visible"/>
                                      </p:to>
                                    </p:set>
                                    <p:anim calcmode="lin" valueType="num">
                                      <p:cBhvr>
                                        <p:cTn id="77" dur="750" fill="hold"/>
                                        <p:tgtEl>
                                          <p:spTgt spid="47"/>
                                        </p:tgtEl>
                                        <p:attrNameLst>
                                          <p:attrName>ppt_w</p:attrName>
                                        </p:attrNameLst>
                                      </p:cBhvr>
                                      <p:tavLst>
                                        <p:tav tm="0">
                                          <p:val>
                                            <p:fltVal val="0"/>
                                          </p:val>
                                        </p:tav>
                                        <p:tav tm="100000">
                                          <p:val>
                                            <p:strVal val="#ppt_w"/>
                                          </p:val>
                                        </p:tav>
                                      </p:tavLst>
                                    </p:anim>
                                    <p:anim calcmode="lin" valueType="num">
                                      <p:cBhvr>
                                        <p:cTn id="78" dur="750" fill="hold"/>
                                        <p:tgtEl>
                                          <p:spTgt spid="47"/>
                                        </p:tgtEl>
                                        <p:attrNameLst>
                                          <p:attrName>ppt_h</p:attrName>
                                        </p:attrNameLst>
                                      </p:cBhvr>
                                      <p:tavLst>
                                        <p:tav tm="0">
                                          <p:val>
                                            <p:fltVal val="0"/>
                                          </p:val>
                                        </p:tav>
                                        <p:tav tm="100000">
                                          <p:val>
                                            <p:strVal val="#ppt_h"/>
                                          </p:val>
                                        </p:tav>
                                      </p:tavLst>
                                    </p:anim>
                                    <p:anim calcmode="lin" valueType="num">
                                      <p:cBhvr>
                                        <p:cTn id="79" dur="750" fill="hold"/>
                                        <p:tgtEl>
                                          <p:spTgt spid="47"/>
                                        </p:tgtEl>
                                        <p:attrNameLst>
                                          <p:attrName>style.rotation</p:attrName>
                                        </p:attrNameLst>
                                      </p:cBhvr>
                                      <p:tavLst>
                                        <p:tav tm="0">
                                          <p:val>
                                            <p:fltVal val="90"/>
                                          </p:val>
                                        </p:tav>
                                        <p:tav tm="100000">
                                          <p:val>
                                            <p:fltVal val="0"/>
                                          </p:val>
                                        </p:tav>
                                      </p:tavLst>
                                    </p:anim>
                                    <p:animEffect transition="in" filter="fade">
                                      <p:cBhvr>
                                        <p:cTn id="80" dur="750"/>
                                        <p:tgtEl>
                                          <p:spTgt spid="47"/>
                                        </p:tgtEl>
                                      </p:cBhvr>
                                    </p:animEffect>
                                  </p:childTnLst>
                                </p:cTn>
                              </p:par>
                              <p:par>
                                <p:cTn id="81" presetID="31" presetClass="entr" presetSubtype="0" fill="hold" grpId="5" nodeType="withEffect">
                                  <p:stCondLst>
                                    <p:cond delay="1000"/>
                                  </p:stCondLst>
                                  <p:iterate type="lt">
                                    <p:tmPct val="694"/>
                                  </p:iterate>
                                  <p:childTnLst>
                                    <p:set>
                                      <p:cBhvr>
                                        <p:cTn id="82" dur="1" fill="hold">
                                          <p:stCondLst>
                                            <p:cond delay="0"/>
                                          </p:stCondLst>
                                        </p:cTn>
                                        <p:tgtEl>
                                          <p:spTgt spid="48"/>
                                        </p:tgtEl>
                                        <p:attrNameLst>
                                          <p:attrName>style.visibility</p:attrName>
                                        </p:attrNameLst>
                                      </p:cBhvr>
                                      <p:to>
                                        <p:strVal val="visible"/>
                                      </p:to>
                                    </p:set>
                                    <p:anim calcmode="lin" valueType="num">
                                      <p:cBhvr>
                                        <p:cTn id="83" dur="750" fill="hold"/>
                                        <p:tgtEl>
                                          <p:spTgt spid="48"/>
                                        </p:tgtEl>
                                        <p:attrNameLst>
                                          <p:attrName>ppt_w</p:attrName>
                                        </p:attrNameLst>
                                      </p:cBhvr>
                                      <p:tavLst>
                                        <p:tav tm="0">
                                          <p:val>
                                            <p:fltVal val="0"/>
                                          </p:val>
                                        </p:tav>
                                        <p:tav tm="100000">
                                          <p:val>
                                            <p:strVal val="#ppt_w"/>
                                          </p:val>
                                        </p:tav>
                                      </p:tavLst>
                                    </p:anim>
                                    <p:anim calcmode="lin" valueType="num">
                                      <p:cBhvr>
                                        <p:cTn id="84" dur="750" fill="hold"/>
                                        <p:tgtEl>
                                          <p:spTgt spid="48"/>
                                        </p:tgtEl>
                                        <p:attrNameLst>
                                          <p:attrName>ppt_h</p:attrName>
                                        </p:attrNameLst>
                                      </p:cBhvr>
                                      <p:tavLst>
                                        <p:tav tm="0">
                                          <p:val>
                                            <p:fltVal val="0"/>
                                          </p:val>
                                        </p:tav>
                                        <p:tav tm="100000">
                                          <p:val>
                                            <p:strVal val="#ppt_h"/>
                                          </p:val>
                                        </p:tav>
                                      </p:tavLst>
                                    </p:anim>
                                    <p:anim calcmode="lin" valueType="num">
                                      <p:cBhvr>
                                        <p:cTn id="85" dur="750" fill="hold"/>
                                        <p:tgtEl>
                                          <p:spTgt spid="48"/>
                                        </p:tgtEl>
                                        <p:attrNameLst>
                                          <p:attrName>style.rotation</p:attrName>
                                        </p:attrNameLst>
                                      </p:cBhvr>
                                      <p:tavLst>
                                        <p:tav tm="0">
                                          <p:val>
                                            <p:fltVal val="90"/>
                                          </p:val>
                                        </p:tav>
                                        <p:tav tm="100000">
                                          <p:val>
                                            <p:fltVal val="0"/>
                                          </p:val>
                                        </p:tav>
                                      </p:tavLst>
                                    </p:anim>
                                    <p:animEffect transition="in" filter="fade">
                                      <p:cBhvr>
                                        <p:cTn id="86" dur="750"/>
                                        <p:tgtEl>
                                          <p:spTgt spid="48"/>
                                        </p:tgtEl>
                                      </p:cBhvr>
                                    </p:animEffect>
                                  </p:childTnLst>
                                </p:cTn>
                              </p:par>
                              <p:par>
                                <p:cTn id="87" presetID="31" presetClass="entr" presetSubtype="0" fill="hold" grpId="3" nodeType="withEffect">
                                  <p:stCondLst>
                                    <p:cond delay="1000"/>
                                  </p:stCondLst>
                                  <p:iterate type="lt">
                                    <p:tmPct val="794"/>
                                  </p:iterate>
                                  <p:childTnLst>
                                    <p:set>
                                      <p:cBhvr>
                                        <p:cTn id="88" dur="1" fill="hold">
                                          <p:stCondLst>
                                            <p:cond delay="0"/>
                                          </p:stCondLst>
                                        </p:cTn>
                                        <p:tgtEl>
                                          <p:spTgt spid="46"/>
                                        </p:tgtEl>
                                        <p:attrNameLst>
                                          <p:attrName>style.visibility</p:attrName>
                                        </p:attrNameLst>
                                      </p:cBhvr>
                                      <p:to>
                                        <p:strVal val="visible"/>
                                      </p:to>
                                    </p:set>
                                    <p:anim calcmode="lin" valueType="num">
                                      <p:cBhvr>
                                        <p:cTn id="89" dur="750" fill="hold"/>
                                        <p:tgtEl>
                                          <p:spTgt spid="46"/>
                                        </p:tgtEl>
                                        <p:attrNameLst>
                                          <p:attrName>ppt_w</p:attrName>
                                        </p:attrNameLst>
                                      </p:cBhvr>
                                      <p:tavLst>
                                        <p:tav tm="0">
                                          <p:val>
                                            <p:fltVal val="0"/>
                                          </p:val>
                                        </p:tav>
                                        <p:tav tm="100000">
                                          <p:val>
                                            <p:strVal val="#ppt_w"/>
                                          </p:val>
                                        </p:tav>
                                      </p:tavLst>
                                    </p:anim>
                                    <p:anim calcmode="lin" valueType="num">
                                      <p:cBhvr>
                                        <p:cTn id="90" dur="750" fill="hold"/>
                                        <p:tgtEl>
                                          <p:spTgt spid="46"/>
                                        </p:tgtEl>
                                        <p:attrNameLst>
                                          <p:attrName>ppt_h</p:attrName>
                                        </p:attrNameLst>
                                      </p:cBhvr>
                                      <p:tavLst>
                                        <p:tav tm="0">
                                          <p:val>
                                            <p:fltVal val="0"/>
                                          </p:val>
                                        </p:tav>
                                        <p:tav tm="100000">
                                          <p:val>
                                            <p:strVal val="#ppt_h"/>
                                          </p:val>
                                        </p:tav>
                                      </p:tavLst>
                                    </p:anim>
                                    <p:anim calcmode="lin" valueType="num">
                                      <p:cBhvr>
                                        <p:cTn id="91" dur="750" fill="hold"/>
                                        <p:tgtEl>
                                          <p:spTgt spid="46"/>
                                        </p:tgtEl>
                                        <p:attrNameLst>
                                          <p:attrName>style.rotation</p:attrName>
                                        </p:attrNameLst>
                                      </p:cBhvr>
                                      <p:tavLst>
                                        <p:tav tm="0">
                                          <p:val>
                                            <p:fltVal val="90"/>
                                          </p:val>
                                        </p:tav>
                                        <p:tav tm="100000">
                                          <p:val>
                                            <p:fltVal val="0"/>
                                          </p:val>
                                        </p:tav>
                                      </p:tavLst>
                                    </p:anim>
                                    <p:animEffect transition="in" filter="fade">
                                      <p:cBhvr>
                                        <p:cTn id="92" dur="750"/>
                                        <p:tgtEl>
                                          <p:spTgt spid="46"/>
                                        </p:tgtEl>
                                      </p:cBhvr>
                                    </p:animEffect>
                                  </p:childTnLst>
                                </p:cTn>
                              </p:par>
                            </p:childTnLst>
                          </p:cTn>
                        </p:par>
                        <p:par>
                          <p:cTn id="93" fill="hold" nodeType="afterGroup">
                            <p:stCondLst>
                              <p:cond delay="4000"/>
                            </p:stCondLst>
                            <p:childTnLst>
                              <p:par>
                                <p:cTn id="94" presetID="10" presetClass="entr" presetSubtype="0" fill="hold" grpId="16" nodeType="afterEffect">
                                  <p:stCondLst>
                                    <p:cond delay="2000"/>
                                  </p:stCondLst>
                                  <p:childTnLst>
                                    <p:set>
                                      <p:cBhvr>
                                        <p:cTn id="95" dur="1" fill="hold">
                                          <p:stCondLst>
                                            <p:cond delay="0"/>
                                          </p:stCondLst>
                                        </p:cTn>
                                        <p:tgtEl>
                                          <p:spTgt spid="66"/>
                                        </p:tgtEl>
                                        <p:attrNameLst>
                                          <p:attrName>style.visibility</p:attrName>
                                        </p:attrNameLst>
                                      </p:cBhvr>
                                      <p:to>
                                        <p:strVal val="visible"/>
                                      </p:to>
                                    </p:set>
                                    <p:animEffect transition="in" filter="fade">
                                      <p:cBhvr>
                                        <p:cTn id="96" dur="20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1"/>
      <p:bldP spid="45" grpId="2"/>
      <p:bldP spid="46" grpId="3"/>
      <p:bldP spid="47" grpId="4"/>
      <p:bldP spid="48" grpId="5"/>
      <p:bldP spid="54" grpId="6" animBg="1"/>
      <p:bldP spid="57" grpId="7" animBg="1"/>
      <p:bldP spid="58" grpId="8" animBg="1"/>
      <p:bldP spid="59" grpId="9" animBg="1"/>
      <p:bldP spid="60" grpId="10" animBg="1"/>
      <p:bldP spid="61" grpId="11"/>
      <p:bldP spid="62" grpId="12"/>
      <p:bldP spid="63" grpId="13"/>
      <p:bldP spid="64" grpId="14"/>
      <p:bldP spid="65" grpId="15"/>
      <p:bldP spid="66" grpId="16"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ISPRING_OUTPUT_FOLDER" val="C:\Users\abc\Desktop"/>
  <p:tag name="ISPRING_PLAYERS_CUSTOMIZATION" val="UEsDBBQAAgAIAJpWWE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CaVlh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JpWWEi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mlZYSC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mlZY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mlZYS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mlZYSLO/s1BtAAAAcgAAABwAAAB1bml2ZXJzYWwvbG9jYWxfc2V0dGluZ3MueG1sDcw9DoMwDEDhnVNYnsrQv42BwMZYVSo9gBUshOTYKLGqcnuyveHT68d/EvhxLptpwOftgcAabdl0Dfidp2uHUJx0ITHlgGoI49D0YpHkw+4VFtiFDs4zpxrOL0pVvjMXVievZ7hE248W70NzAlBLAwQUAAIACABElFdHI7RO+/sCAACwCAAAFAAAAHVuaXZlcnNhbC9wbGF5ZXIueG1srVXfT9swEH4u0v6HyO/YLR0DqgTEkNAexoTUse2tMombeE3izHYI5a/f2c7vpWxIe2iVnO/77nz33cW/es5S74lJxUUeoAWeI4/loYh4Hgfo4evt8Tm6unx35Bcp3TPp8ShAZc4NgKbIi5gKJS80gO+pTgLUM2BgRl4huZBc74H7FLjbSCdL9O5oBi65ClCidbEipKoqzBUg8liJtDQkCociI4VkiuWaSeLSQF6DXem/o+GXiZzofcFUD1notweuSVqOZ8UHJNUSCxmTk/l8QX7cfV6HCcvoMc+VpnnIkAeVnNlSPtJwdyeiMmXK2Ga+S3LNtDZJWNvM1yu+OM89JcMAOYdNxpSiMVM4zWNEHJZMgP1tSlVS86gBreFVO17zWr+Ned80brZzpHMuyseUqwSO+pDOOgn0yTCqn9nrWgU9NAq6NUzIk+xXySWL7Ou3VozzBXIBW8XZPLGqQjiAp1saaiH3NwADFdUdxG3TsGsatqCWA7fR1x0Fam67ZVSXkjWlmvlPPGLiC5WSGllcalkyn4yMNZYMwT5xV66b1DXET3SWnv5Db4zfqDU/1WudsYD/0ZhPQNTWhOcRe77l4KNZBjXVDIptbFgXKTYxu5xU+Zj1dD0wuRzrpsBFPE1lzGAMI6op6ezkEJRJqsAlLOUI2zs4CE54nKTw05MM49ODNBmVu0mG3sFBcCrC3QS0NbdlJOM6jsTUKsgnE+vED0ulRcZfrDwHe0avrA5fG7nm6Lrg7cHZ/I9RHMRoBnOLJlaXeertq+bw3sypVp3PpnCWgVphHpguC+fVzEJZjHwitqVlqm/6OTX7sAcd5Tw1HdNc30HvolrzF+ZVPDJfusXS1CRhRjMB+nC+7DFAP2G7DMJb06GIW5E3dcCY2Df3byvabPm6da7rhzrsQw2fOKscxs3UR1BHLEWZR6Me4qL7iKgUdtq1ZNRL2RZutDgBkYoiQO/hob7zxelFd+WzxUWDtXndu8Aulzes9DrhTkGk1nV7Eb/eDfD4G1BLAwQUAAIACACaVlhIJdAvvcMIAAAPPgAAKQAAAHVuaXZlcnNhbC9za2luX2N1c3RvbWl6YXRpb25fc2V0dGluZ3MueG1s7Rtrb6vI9fv9FSNXK22lKn7gVypfVxjGCboO9hqS3NuqsrCZxCjAeGHse73yh/01+8P6S3pmgBgc24EkVdUKk0ThzHnNec3jJL3wyfGVdcio5/xmMYf6BmHM8R/D/ieEegvq0mASkJCwsLqH3Du+Tb9r/gPlMICGzPJtK7AVPhr2a2goPqjbkbtqF96ag2YDdZq4gbtIxS0Fxi4l9VJSYExt1JVe9YBFxDcgC+Kz41x71czoSwLND0nANN8mP/pSFjs9lJ3BVWDZDuCF/XaTP7tE6k5t8gc1661OC+8asiRJbaS01Lpa23U6lx25jnCt2apJu0G3ITUkVG+16pftXb3TaEnwNrxsA5cmvmyjZqfZbKi7Bm4ANZLlgdpQdh3psl6XQRruXiq74XDQqdVQvV6Xmuqu1ZaGgxoCbAl4yFKXG1BSpYHU3skDud6V0FAZDobNHVZxW2mhbgO3a7VdczCQarW9cfezS5trD809ncScrzA86oKjozy2qkeCq7dYBwEgm8RbuRYjyLc88rkiYtJnImLRzwu62v65EgeoCOYEPdErC42AAObM+oYDUIIUug5CEjPrVcVQgicUS2dGGo4c+3NlvmaM+hcL6jPQ68KngWe5lf6fouCJp5aHkm5IUITuwVqQvbiO+OQli2VBQMNzjmhBvZXlb0f0kV7MrcXTY0DXvp1LzeV2RQLX8Z8Au3bZUfBZQa4TMo0RL6Mf7vInP9kKgiMkXL025k8uSteaEzeRWBOfAnR7ka9b5IB044QOE6RynT/nSFfWI8k6oCvz5zyND1KyXuvw53UiRn4wQJd4/jfOorvWlgRZIVG9PEtFV+tV0XhaBfSRGztL97qjn+lcCuXHf+Qa1viTi4hPkAvM5aXYbGL+6gFi/HpYS3oeSAHnpotLDBIsJ4OZMr6ZyPq32Wh8NZ4NtKtKX4myEvG0/LnR7v6ot9pQuWK6nJyMG3k0yvJCglmrlo+Xbk7HoxkwxKOZjr+alT7/WZh0fGuONB1X+vEvhRlMpviu0uc/85DeTqdYN2fGSFPxTDNm+tgUdhlhE6uV/je6RktrQxCjaOOQ74gtCYLy7AQEha5jiwFesh1/TXLIU8c3sqbPptgwp5piamO90jdoEGz/Ijhba7aE4FlaIbKd0Jq7xBZiIUTE+Cq93MEXWzqAST3L8S/ySJ/K95p+NTPH45Exw7qaQCp97NtIDSwuqTijqWzgKfAILFjI30Y+E9EnOCDZdQszudaurkfwbXJFrp3HpQvf7A3aTDC4ZEL8HIQQOHgKUWcY9+Opym0IApGFVlYYfqeBnQmatOty8NZ0ZQyhqZgp/iZnk/AGxzv+AkKHLFgOfjfYMOQrPBuMv0KMQ26OCxKNv0BKfilI9A0bkEPYyEGmy3falcwzgqdhkiBJDi4sHu/uFlmLBdBxa24cug4Bwi0MaSKyMbwoLMnAv9yCIzV5dCLbI8ZgbPH26GwIqBLYsMzlkAVlSMEqj65fbrW/z4ayNsLqDMJNHd/PTFEluVDP2iKfMmTZG8tfEDQnC2sNmbCFMduxxRj3vFDh17XzG7JYXH9+ikuXruKvP71BpUzBO6IZbJhBGGxTVuw16dxs8QzeqAiP9ZNa5DHAm1UwFKzLU238MS4KHW/tRlX6Ixz1rFxRZ72qx/vtld9t/wFljKgEDzSoaAOHFiLCsBLzJQcWT7cQoaYPQVx88oSCz4+ohRjo45iHTtE72NyB5TKK3IFFi7G4xwNDM2GzdU/m/PSRg1jkauS14/7mZ0SXwAn9OVXn5IHCfskl1ibayMDaJdyfx8uprVJmaTE1cwSK68DzMQoq4Oo6Hj9D5WN7e4MTU0SrQWY+93Tt2iK7XedJrAhg57VHXu7DHgLqCahrhUlcR4vS396pSDTFaSR3UmwD8ZyguX2Vys93eczA8lS5nimyrmB+ouD57Oang+zgNhmZxmwkDzgHSBPPYoslrMIP/JyXn1d0IlDxUAZ+8eQNYgWL5b9+/yM/mwN9IiiKoX8tygeSn1dN/MzvHzplJPxnDj6mPMiSipechPGBKiHNf74yNQjQDzmyWNGy5FGPX3HlEg0pELtRNk1Zub6BLDFEUtB1AHvBgkxu5OkXKHxir1/p31jBExROk1K3KCNheR6brLAO+yPumrmOTwqSv3sl4pM3tclMVlVx9occdZ3FU7T82nCAia/5kEsfi/BTrmUdqvMBS2I7rDhPsbglVQtKQvS+Lwibo2vdM2B/oeJaUMNZ5n7GZwF1J/xm6+VVLiDwizgI4z4L+JE+eUtjhEv6PfZdjJWGHGJOQIUJ3yv2Hyw3jJH3wEP0Kc8dO40bQw4R76gL64ISTSeNnx04JFOUgbj6TVM8w17oDueseGg/0RTwEF8nP9gL/BTwEN/gi8oYDnYvdTocSpMm93EDK0jDU86LGR3xHiARX9SpWMXkLYvDVRjxi9kwNZMYkMX0qE36YnU0HY/ECc1haY2rJ1Tu+c8bmBtOM9+KeYe88ZAZ2Adw9XwE95jDXHI6vMU8IAnTthbvnwqZsRc1EA6NEUER267I5wocRazFktf6sIJiHp8r3JxRk+YU3SqpaLygpSiFNudJPVHRRUEvJNLndbyYKBrl+3miXvWFnXrVcx7qxWxPO9Bfe3MSYIgBB+pc7KEsMI2+TC7D7sSe9IDuxGiaAVsCbx9OSUkmpACZwBIbqyRbopf0OOwumeOSDXFjnBQgZZzz8++FkB3ng1tmI/LA0uEdQwpnQVzs9rGYLYIp+EkqcSbLFP7sSMGkY9Y8FLM/Uq2S9Scl7MiSlBRqHu/pGk3ZgdurR2QB7inz96rplRaK1JFO69n265FWbtl9LbuvZfe17L7+z3RfP5Xt17L9WrZfy/Zr2X4t269l+7Vsv5bt17L9WrZfy/Zr2X4t269l+7Vsv5bt1w9uv56/7D7ov6Zu7z+6/bpnXXZfz/iubL6Wzdey+Vo2X/9vm69n/xzov9d7PYQBKfA7+T/f/wZQSwMEFAACAAgAm1ZYSEpyykhxDQAAJyIAABcAAAB1bml2ZXJzYWwvdW5pdmVyc2FsLnBuZ+2aaVRTWbaAr+UE4oDtK9FiarUFqwQZIgQkJIUyaBWCNQgyGEAmRUgICEiAYEG1iAMp4QnBAFlVdmPXC3MwIYEQFWUwCSmaClMCQRkihBDDJQmBBDqBqlq9Vv/rn2/lxx3O+e45d++zz95n37tO4YUAv107PtkBAMCuc2e9vwaALf4AsBljtE1Xs3razk932ZT6td9poK7XYkZX2BLvdd4LABrxJpqorbqycfLZkFQA2N2hPzZ1of8RAwCH2s55e317EykdPX/PLmP01luwXAPgAFqeCebIcOH7L7Zu9Tn6lxN/2XH6gtHsZz/deWdzJ3L/Z1+ZHj5k6u3v2ncrsulep9m0HAr/WCJU877kVZzrXQzfaub5lPx/rWRGVsDg6EUXVUB6BxHdnrkwS66vatMssJ8is+U+OnluPWlW4K8d6vdWdgheTPJyV8GUOH11a+RIt2vFtpLBiNwc90O6mueXnR9MniS0KQbC2Ma6MjD/07Wjqmm3Sv7Z9eevhvYwRWurKvZDPczoay7OIu9dvy2P/Eh3Mc3Tt/rcyEZfd4igP39vAAZgAAZgAAZgAAZgAAZgAAZgAAZgAAZgAAZgAP+/wSsmSytF2+pvNfj/ttvgHTboNnlnD4QHS12YLAmsgimHom1Jak681SmwZVrOnajoag3drf9rWapVziWELVAJXQjc4hNry2auR38vTKAhC9rtp+WiSde1Fy8mnw0iPdQvzdobshv2kDPbwJZg9mYAeD764c3xelhzxHJEVyLY21RbmomupicJwDIn3kxs6dqF7dtLnpJwWDVgna5vknoZoXm7J7C2ky+Gq+glZRE4teXg2mww65S6E9qOmfUQqXs9OlNTkTff/pU2qA3MXe5f6ZSSyspRCBS6ipLEYGmmHFQPBHWsORA7cH3SS9jl0++5ujQhPiFOk365mr8U+AYZAwAWV9q9EZ2XmtRKGosZPs8sj3ORORHESi/ZMUyyI73WJcFKlZBZF+0KE6naVZWo7+s6B4/gYQtFEhsqR0HBwOEfvttTgUw/heqsWTE+SulFqHsC2y3P23yRyHu99EsB/Ebc3GP1dMp05QwVAzIIRk4TVJIKrKtBHtnzDt5LRJWmoXKRbAgOIcpP6c+q5iYJ7u0EblE4ZomBMPmrBcqkU4j9ylhCVbQzT56vcVaMRzZhL9Be62RKcHWM70g7Eb/5hgt3LDGx3jUuHp+n9Z0VDsSi8BKioh2/h5Lx2rtYTf8q6t0QLBgEveuk7oI8tutomxXVs8jm8znVtsy1FRHr/gkiBXkkmIkPuS0Vg9XE2DEkD/qx/9gDz35UgoMzAKBYw8czFQcXhmpKc9AuvMZyMfbZXPAhQnhf+vuXsZu7EpNlUCzvyp6SDB7MNmfexo4Te2ZA0ybVOn0VbbJ/nxX1WqcSSzjQx/SZFok9afFM3zqsNQi2BTg8RpnYrkismjOiec3EIb3qAnRvUuOy5ub9IDaL9lg8xEl/kX+KVBiZcl7QKUkQjmXns9Zu58a6/pPGPNCSSRajTGwebAdTn3QMVYsSafTHqz/9GaMzOEOFGZ45gc0ebMQixr7n52wGkjO4bw92ZY8Vh9bmM/mwrqu7uSH2az9uKbk+4ooMnlAyXjCg5j0QpF1mRm1Vq8qZUIPKNbIpozHQuqlfFw3vmXmTYDlXO+0eBD4tCZaMm+b1uCSZ15MxRHfOu5prNqUc+pEgcd14HDfKZeXsM0RBTzjLMh2iFDsOE2doZ0I703EP6ajWWm6m2NFd5pIyutIyd0Pvll2TdHFVGC4OFkdWNOhUJniuaUC2IjlEFuI4kzyMGWwMrZIw/B3LD6QMkK5XPvggjSESUd0pkDjPQLehKmLmCeoxZ68rVWXGoWG/jnz0JhwVFYXgCXvh3v5/G+L1X23M6Ls++ZnKqZ59xordsd8fp6SQ7OsRsoyXs+2bgJYs1HL9SXhNkOSKzrROrfMR/f/jX3fNFU7b1UdZTL7DTT8WcPlGFsyNUif+oaxxa3GS0PtuknCO33iZhZiR7P+GOqPkje6HTi/TYQ6+HLCdgQtXwKddaUap5V0pyGZ6HX9Fbgd+KcXnaibKZVpKnTV5ZRswPk/vJZlWOczPtoq084IJcSqIEwbiFkpK0DiQaBuxMjJ4oq1SrpXlrkkFBJ3L3KfXHoSWWWY85DOGwripDzPtKPdXJNQuN7bTWtUUIbeesxSSC4I4zyL6KB1H3aQEf7048Hr6lBiy1/+WOQ2LqOM4vISKssE1kVqmYTawwkNGoQCQwa5ovaIIkTf1fkK96kgK4X2CzJa/NkHHt1tUyAXisXlj8ClCO7O4bO9rceUZXBkEhseYK/uuHO5cZUhNeHzHCVsbriO7zV72quQgVYEZc1RB+8P5F3nxhwkAFKXACSugNxjaqTfrY+2BxM78fUr86gynIekV3vioToHIJtEdUot8WVJPQrL+WnRQSftGH9UDnw7LmE5gr2NfDEIaWzvQo4sB9xI77ETpoyEvYsxZTVwI27MvxsR31xnBsid69PLrNtcgySQszzh5IkjWxc3scMWl0ZvWJ2/RdnkwJu595zJ1sEvTtsNmwoy19HpGEeZNeNv2YDWp/l6OxfA7zuyFSval2hKda5gN7xE4Rxwl3E/yRPVnWBYRd9iAIzoEGtk8fxDGtIaKdwmW+L+rFETau8elI3GId3tl6HT33F6nCZX5IuUF4hQ33YMcZW1MZX5NBUmJXj8WzIQPJFTqPIjevZNSAw7FqePwP1DyzhX44u3/xG0QRcfKqvN6Nt4jXuqwXk1eqEXnSBa3NkIHuS182HOP2jE8EbydpJlNiU0TAYDQksy7U3Dq+lDAJUbSL+jG6NvGxqmrxcNIoag3HGG+mrXC9KP+4lwGke1M7X7junqBnNak86/DEM7EWGlWKVgT2RTR68R+xqrV/uimC8GoIwSNXwG7qLWIv1Djv7PcTGILlxeW1GdPHbeNWFselIHvn+CrsueirT0qfd2+u/cf4uA9lUMLqe8OxQ3Jopp8vuNSvVjST5te53d+d/DEyHsRaWeah8XT3HPTpr8LkshurMyIXfXsoKKouTJxWPmQc8d+olKMHk6UqLy2l2Qm1Qz0ZG4pWZJErGEXfg7MmT15l2OisAv0VPw6cxIi5VAY9uOsdXufeSqIqKuZNwdutU4Mx5Mu4wJgr3aKk2qghPvSC49XH1WwExdlqm/dJY6P2KEbZi6PCivSWh2GWPzJP473+GDcSM6xkd1+I8JvHcsHOxMqK/wcC4fzJykk7ZxzcQ2nGcKbpd5aC2VaB1NPsXatYAQsGvvRemSlwdSTJWze3TKXjkxzCTmyyTIA0rF/b9wly+J+wZjSrvzHrJ8tEn7zntva6CrpeNJVx2GHibi87hpSiFk0riqTOlU11DyqbCmMdK4v5C+33IlsAl+aOFRYJfQfS3mIz548YotYleMDcapWEYatGd+OcPNcvEvhOrTwV6ZMyaqJkGmzyaDa4AkeA7cxDFMPoGMtC+e+6Ur8B8nsxDQo9+9nxUA2RdaJTr/RZJdqs/eZUiU0QvJFsqJRbw2whQGf/qWCjhN4xHSi2Rcg3JoSNb1gPJEGEfAFaYJlJgo2wrkehdxHVmD2voiJD9BFF7trpuW2qjJduvGzmj6hzzpI2fJ7EeGoH8APYT4fzdOwLIsrChyMp/maGFFMxoi1AZfW4w7vSwdms6bt5txG4G3MWlWLyyTvnMcokQvIS/a8sS6duv1omsopZsclaIOYoT1JyeIV6NKiDP8uacOOLUK0Auf+alZ7c1+QapcuwVrkQHh2CIgVhY/VB0hOFW55ZgrbYvciRvzQz4ru8P19/jbl+xvWuqEr65d/CNv6h3BtxhsRGfuu0LaUZI7n/77OBWPqsMd6fR2H9/rPV1/88ziOrGIf0s02YsPGojiIzJKGiiH0pCBJpF4H7NSj4NL1lbF39ocK9/hz0IYsq30Fk0IU+fPn2iBZ2Zk287Vz3JwN+yT1Rv3bQn/AUyVMZU8h/jeyCZJrdTPtn4OkNY0YjQ7n8SwRtjmVCIc2kZFYeel3sYssw5m21n+TWJGMgOdyLBSOh+8MYrfrUwZYtzQvP78nabRyxlkE1zkuCz7qlmhK7/ZDLPeVyHJkWewHGCsUS81Fj+3d3iLSB/gp3SSCMo9PCpXCLn1ci+Q83ETmFXdd6R1uDN3ICxsJ4pvPhMFp+rwwdr7p0Qyok7DnCR7O2Hnk+G++mDt94CVxKTABBXpZ6AXDeCjB8vA4ooqgaqYXOny1Z7cNTe6T3n03S8EPDuTFLvzdIefawbOu/+7QulTbygr0ETj5lrBRoNX1k49jGRtNJ6rbP203DlYrMz/qruDF7PYhsDuL63EK8tOCzzhujVsAYFzZcl5AKcO8d5Vdjlg9E/4pQfgxD74y1zOBR+CWxbdV04yDtMfbda9o0W7Zp999YOqv/xg47bhJd76TlavLB8uO/LFHQedwuXZ++u8EoU//F/PaFdEasmiLvvW96kdCDzUv0mG9k7X5y84d1xzL3+ptlnL6j10QbZb+cUuDrNW0hYEwtH28viM33/7T1YUatJu7GlHezmF+sstLv/MDOOcT4F13OjLvX1BLAwQUAAIACACbVlhIle6RfksAAABrAAAAGwAAAHVuaXZlcnNhbC91bml2ZXJzYWwucG5nLnhtbLOxr8jNUShLLSrOzM+zVTLUM1Cyt+PlsikoSi3LTC1XqACKAQUhQEmhEsg1QnDLM1NKMoBCBuZmCMGM1Mz0jBJbJQsDc7igPtBMAFBLAQIAABQAAgAIAJpWWEgVDq0oZAQAAAcRAAAdAAAAAAAAAAEAAAAAAAAAAAB1bml2ZXJzYWwvY29tbW9uX21lc3NhZ2VzLmxuZ1BLAQIAABQAAgAIAJpWWEgIfgsjKQMAAIYMAAAnAAAAAAAAAAEAAAAAAJ8EAAB1bml2ZXJzYWwvZmxhc2hfcHVibGlzaGluZ19zZXR0aW5ncy54bWxQSwECAAAUAAIACACaVlhItfwJZLoCAABVCgAAIQAAAAAAAAABAAAAAAANCAAAdW5pdmVyc2FsL2ZsYXNoX3NraW5fc2V0dGluZ3MueG1sUEsBAgAAFAACAAgAmlZYSCqWD2f+AgAAlwsAACYAAAAAAAAAAQAAAAAABgsAAHVuaXZlcnNhbC9odG1sX3B1Ymxpc2hpbmdfc2V0dGluZ3MueG1sUEsBAgAAFAACAAgAmlZYSGhxUpGaAQAAHwYAAB8AAAAAAAAAAQAAAAAASA4AAHVuaXZlcnNhbC9odG1sX3NraW5fc2V0dGluZ3MuanNQSwECAAAUAAIACACaVlhIPTwv0cEAAADlAQAAGgAAAAAAAAABAAAAAAAfEAAAdW5pdmVyc2FsL2kxOG5fcHJlc2V0cy54bWxQSwECAAAUAAIACACaVlhIs7+zUG0AAAByAAAAHAAAAAAAAAABAAAAAAAYEQAAdW5pdmVyc2FsL2xvY2FsX3NldHRpbmdzLnhtbFBLAQIAABQAAgAIAESUV0cjtE77+wIAALAIAAAUAAAAAAAAAAEAAAAAAL8RAAB1bml2ZXJzYWwvcGxheWVyLnhtbFBLAQIAABQAAgAIAJpWWEgl0C+9wwgAAA8+AAApAAAAAAAAAAEAAAAAAOwUAAB1bml2ZXJzYWwvc2tpbl9jdXN0b21pemF0aW9uX3NldHRpbmdzLnhtbFBLAQIAABQAAgAIAJtWWEhKcspIcQ0AACciAAAXAAAAAAAAAAAAAAAAAPYdAAB1bml2ZXJzYWwvdW5pdmVyc2FsLnBuZ1BLAQIAABQAAgAIAJtWWEiV7pF+SwAAAGsAAAAbAAAAAAAAAAEAAAAAAJwrAAB1bml2ZXJzYWwvdW5pdmVyc2FsLnBuZy54bWxQSwUGAAAAAAsACwBJAwAAICwAAAAA"/>
  <p:tag name="ISPRING_PRESENTATION_TITLE" val="英雄烈士保护法"/>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C59778E3-0D3A-424A-88B7-959005D03E54"/>
  <p:tag name="ISPRING_ULTRA_SCORM_SLIDE_COUNT" val="7"/>
  <p:tag name="ISPRINGCLOUDFOLDERID" val="0"/>
  <p:tag name="ISPRINGCLOUDFOLDERPATH" val="Repository"/>
  <p:tag name="ISPRINGONLINEFOLDERID" val="0"/>
  <p:tag name="ISPRINGONLINEFOLDERPATH" val="Content List"/>
</p:tagLst>
</file>

<file path=ppt/tags/tag10.xml><?xml version="1.0" encoding="utf-8"?>
<p:tagLst xmlns:a="http://schemas.openxmlformats.org/drawingml/2006/main" xmlns:r="http://schemas.openxmlformats.org/officeDocument/2006/relationships" xmlns:p="http://schemas.openxmlformats.org/presentationml/2006/main">
  <p:tag name="PA" val="v4.0.0"/>
</p:tagLst>
</file>

<file path=ppt/tags/tag11.xml><?xml version="1.0" encoding="utf-8"?>
<p:tagLst xmlns:a="http://schemas.openxmlformats.org/drawingml/2006/main" xmlns:r="http://schemas.openxmlformats.org/officeDocument/2006/relationships" xmlns:p="http://schemas.openxmlformats.org/presentationml/2006/main">
  <p:tag name="PA" val="v4.0.0"/>
</p:tagLst>
</file>

<file path=ppt/tags/tag12.xml><?xml version="1.0" encoding="utf-8"?>
<p:tagLst xmlns:a="http://schemas.openxmlformats.org/drawingml/2006/main" xmlns:r="http://schemas.openxmlformats.org/officeDocument/2006/relationships" xmlns:p="http://schemas.openxmlformats.org/presentationml/2006/main">
  <p:tag name="PA" val="v4.0.0"/>
</p:tagLst>
</file>

<file path=ppt/tags/tag13.xml><?xml version="1.0" encoding="utf-8"?>
<p:tagLst xmlns:a="http://schemas.openxmlformats.org/drawingml/2006/main" xmlns:r="http://schemas.openxmlformats.org/officeDocument/2006/relationships" xmlns:p="http://schemas.openxmlformats.org/presentationml/2006/main">
  <p:tag name="PA" val="v4.0.0"/>
</p:tagLst>
</file>

<file path=ppt/tags/tag14.xml><?xml version="1.0" encoding="utf-8"?>
<p:tagLst xmlns:a="http://schemas.openxmlformats.org/drawingml/2006/main" xmlns:r="http://schemas.openxmlformats.org/officeDocument/2006/relationships" xmlns:p="http://schemas.openxmlformats.org/presentationml/2006/main">
  <p:tag name="MH" val="20170421162259"/>
  <p:tag name="MH_LIBRARY" val="GRAPHIC"/>
  <p:tag name="MH_ORDER" val="1"/>
  <p:tag name="MH_TYPE" val="Text"/>
</p:tagLst>
</file>

<file path=ppt/tags/tag15.xml><?xml version="1.0" encoding="utf-8"?>
<p:tagLst xmlns:a="http://schemas.openxmlformats.org/drawingml/2006/main" xmlns:r="http://schemas.openxmlformats.org/officeDocument/2006/relationships" xmlns:p="http://schemas.openxmlformats.org/presentationml/2006/main">
  <p:tag name="MH" val="20170421162259"/>
  <p:tag name="MH_LIBRARY" val="GRAPHIC"/>
  <p:tag name="MH_ORDER" val="1"/>
  <p:tag name="MH_TYPE" val="Text"/>
</p:tagLst>
</file>

<file path=ppt/tags/tag16.xml><?xml version="1.0" encoding="utf-8"?>
<p:tagLst xmlns:a="http://schemas.openxmlformats.org/drawingml/2006/main" xmlns:r="http://schemas.openxmlformats.org/officeDocument/2006/relationships" xmlns:p="http://schemas.openxmlformats.org/presentationml/2006/main">
  <p:tag name="MH" val="20170421162259"/>
  <p:tag name="MH_LIBRARY" val="GRAPHIC"/>
  <p:tag name="MH_ORDER" val="1"/>
  <p:tag name="MH_TYPE" val="Text"/>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176"/>
</p:tagLst>
</file>

<file path=ppt/tags/tag9.xml><?xml version="1.0" encoding="utf-8"?>
<p:tagLst xmlns:a="http://schemas.openxmlformats.org/drawingml/2006/main" xmlns:r="http://schemas.openxmlformats.org/officeDocument/2006/relationships" xmlns:p="http://schemas.openxmlformats.org/presentationml/2006/main">
  <p:tag name="PA" val="v4.0.0"/>
</p:tagLst>
</file>

<file path=ppt/theme/theme1.xml><?xml version="1.0" encoding="utf-8"?>
<a:theme xmlns:a="http://schemas.openxmlformats.org/drawingml/2006/main" name="第一PPT模板网-WWW.1PPT.COM">
  <a:themeElements>
    <a:clrScheme name="自定义 5">
      <a:dk1>
        <a:srgbClr val="000000"/>
      </a:dk1>
      <a:lt1>
        <a:srgbClr val="FFFFFF"/>
      </a:lt1>
      <a:dk2>
        <a:srgbClr val="000000"/>
      </a:dk2>
      <a:lt2>
        <a:srgbClr val="FFFFFF"/>
      </a:lt2>
      <a:accent1>
        <a:srgbClr val="9B0D13"/>
      </a:accent1>
      <a:accent2>
        <a:srgbClr val="FFBE00"/>
      </a:accent2>
      <a:accent3>
        <a:srgbClr val="D03F56"/>
      </a:accent3>
      <a:accent4>
        <a:srgbClr val="7030A0"/>
      </a:accent4>
      <a:accent5>
        <a:srgbClr val="EEECE1"/>
      </a:accent5>
      <a:accent6>
        <a:srgbClr val="F79646"/>
      </a:accent6>
      <a:hlink>
        <a:srgbClr val="0000FF"/>
      </a:hlink>
      <a:folHlink>
        <a:srgbClr val="800080"/>
      </a:folHlink>
    </a:clrScheme>
    <a:fontScheme name="brktfwod">
      <a:majorFont>
        <a:latin typeface="方正准圆_GBK"/>
        <a:ea typeface="方正正黑简体"/>
        <a:cs typeface="Arial"/>
      </a:majorFont>
      <a:minorFont>
        <a:latin typeface="方正准圆_GBK"/>
        <a:ea typeface="方正正黑简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9050"/>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3188</Words>
  <Application>Microsoft Office PowerPoint</Application>
  <PresentationFormat>自定义</PresentationFormat>
  <Paragraphs>238</Paragraphs>
  <Slides>32</Slides>
  <Notes>2</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32</vt:i4>
      </vt:variant>
    </vt:vector>
  </HeadingPairs>
  <TitlesOfParts>
    <vt:vector size="45" baseType="lpstr">
      <vt:lpstr>Meiryo</vt:lpstr>
      <vt:lpstr>方正正黑简体</vt:lpstr>
      <vt:lpstr>方正准圆_GBK</vt:lpstr>
      <vt:lpstr>汉仪劲楷简</vt:lpstr>
      <vt:lpstr>思源黑体 CN Medium</vt:lpstr>
      <vt:lpstr>宋体</vt:lpstr>
      <vt:lpstr>微软雅黑</vt:lpstr>
      <vt:lpstr>字魂35号-经典雅黑</vt:lpstr>
      <vt:lpstr>Arial</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2022-04-01T12:47:43Z</cp:lastPrinted>
  <dcterms:created xsi:type="dcterms:W3CDTF">2022-04-01T12:47:43Z</dcterms:created>
  <dcterms:modified xsi:type="dcterms:W3CDTF">2023-03-20T10:16:54Z</dcterms:modified>
</cp:coreProperties>
</file>