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</p:sldMasterIdLst>
  <p:notesMasterIdLst>
    <p:notesMasterId r:id="rId37"/>
  </p:notesMasterIdLst>
  <p:handoutMasterIdLst>
    <p:handoutMasterId r:id="rId38"/>
  </p:handoutMasterIdLst>
  <p:sldIdLst>
    <p:sldId id="256" r:id="rId3"/>
    <p:sldId id="3175" r:id="rId4"/>
    <p:sldId id="3176" r:id="rId5"/>
    <p:sldId id="259" r:id="rId6"/>
    <p:sldId id="293" r:id="rId7"/>
    <p:sldId id="294" r:id="rId8"/>
    <p:sldId id="295" r:id="rId9"/>
    <p:sldId id="296" r:id="rId10"/>
    <p:sldId id="298" r:id="rId11"/>
    <p:sldId id="3181" r:id="rId12"/>
    <p:sldId id="3183" r:id="rId13"/>
    <p:sldId id="3182" r:id="rId14"/>
    <p:sldId id="3166" r:id="rId15"/>
    <p:sldId id="3184" r:id="rId16"/>
    <p:sldId id="3186" r:id="rId17"/>
    <p:sldId id="272" r:id="rId18"/>
    <p:sldId id="306" r:id="rId19"/>
    <p:sldId id="308" r:id="rId20"/>
    <p:sldId id="3187" r:id="rId21"/>
    <p:sldId id="277" r:id="rId22"/>
    <p:sldId id="310" r:id="rId23"/>
    <p:sldId id="311" r:id="rId24"/>
    <p:sldId id="312" r:id="rId25"/>
    <p:sldId id="313" r:id="rId26"/>
    <p:sldId id="314" r:id="rId27"/>
    <p:sldId id="315" r:id="rId28"/>
    <p:sldId id="317" r:id="rId29"/>
    <p:sldId id="3185" r:id="rId30"/>
    <p:sldId id="3188" r:id="rId31"/>
    <p:sldId id="287" r:id="rId32"/>
    <p:sldId id="288" r:id="rId33"/>
    <p:sldId id="289" r:id="rId34"/>
    <p:sldId id="291" r:id="rId35"/>
    <p:sldId id="3189" r:id="rId36"/>
  </p:sldIdLst>
  <p:sldSz cx="12192000" cy="6858000"/>
  <p:notesSz cx="6858000" cy="9144000"/>
  <p:custDataLst>
    <p:tags r:id="rId3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" initials="k" lastIdx="1" clrIdx="0">
    <p:extLst>
      <p:ext uri="{19B8F6BF-5375-455C-9EA6-DF929625EA0E}">
        <p15:presenceInfo xmlns:p15="http://schemas.microsoft.com/office/powerpoint/2012/main" userId="k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858" y="78"/>
      </p:cViewPr>
      <p:guideLst>
        <p:guide orient="horz" pos="2160"/>
        <p:guide pos="1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gs" Target="tags/tag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05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4C3ED-D291-484F-9DFB-BBF3BD5313BB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B59F8-B82F-4365-958C-3C77E600A0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538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B59F8-B82F-4365-958C-3C77E600A06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2570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5812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矩形 3"/>
          <p:cNvSpPr/>
          <p:nvPr userDrawn="1"/>
        </p:nvSpPr>
        <p:spPr>
          <a:xfrm>
            <a:off x="-1" y="587829"/>
            <a:ext cx="12192001" cy="5747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-1" y="522514"/>
            <a:ext cx="12192001" cy="65315"/>
          </a:xfrm>
          <a:prstGeom prst="rect">
            <a:avLst/>
          </a:prstGeom>
          <a:solidFill>
            <a:srgbClr val="31C69F"/>
          </a:solidFill>
          <a:ln>
            <a:solidFill>
              <a:srgbClr val="31C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-1" y="6270171"/>
            <a:ext cx="12192001" cy="65315"/>
          </a:xfrm>
          <a:prstGeom prst="rect">
            <a:avLst/>
          </a:prstGeom>
          <a:solidFill>
            <a:srgbClr val="31C69F"/>
          </a:solidFill>
          <a:ln>
            <a:solidFill>
              <a:srgbClr val="31C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78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90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755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35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965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79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228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57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8316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668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6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D:\qq&#25991;&#20214;\712321467\Image\C2C\Image2\%7b75232B38-A165-1FB7-499C-2E1C792CACB5%7d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AE9D8-758A-4400-9131-4ED03C459437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EC05C-E86C-4610-A901-6B95834CA93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5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10" name="标题 1"/>
          <p:cNvSpPr txBox="1"/>
          <p:nvPr/>
        </p:nvSpPr>
        <p:spPr>
          <a:xfrm>
            <a:off x="1829281" y="1865669"/>
            <a:ext cx="8533436" cy="201272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9600" b="1" dirty="0">
                <a:ln w="12700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22000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夏季</a:t>
            </a:r>
            <a:r>
              <a:rPr lang="zh-CN" altLang="en-US" sz="9600" b="1" dirty="0">
                <a:ln w="127000">
                  <a:noFill/>
                </a:ln>
                <a:solidFill>
                  <a:srgbClr val="EF8D84"/>
                </a:solidFill>
                <a:effectLst>
                  <a:outerShdw blurRad="38100" dist="38100" dir="2700000" algn="tl">
                    <a:srgbClr val="000000">
                      <a:alpha val="22000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防暑降温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716138" y="3737690"/>
            <a:ext cx="675971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中小学炎夏防暑降温主题PPT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015343" y="1296102"/>
            <a:ext cx="5998028" cy="801641"/>
            <a:chOff x="3015343" y="1296102"/>
            <a:chExt cx="5998028" cy="801641"/>
          </a:xfrm>
        </p:grpSpPr>
        <p:sp>
          <p:nvSpPr>
            <p:cNvPr id="14" name="平行四边形 13"/>
            <p:cNvSpPr/>
            <p:nvPr/>
          </p:nvSpPr>
          <p:spPr>
            <a:xfrm>
              <a:off x="3015343" y="1296102"/>
              <a:ext cx="3363686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夏日炎炎似火烧</a:t>
              </a:r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5443483" y="1444601"/>
              <a:ext cx="3569888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安全隐患真不少</a:t>
              </a:r>
              <a:endParaRPr lang="zh-CN" altLang="en-US" sz="1200">
                <a:solidFill>
                  <a:schemeClr val="bg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7635" y="4292407"/>
            <a:ext cx="4571687" cy="257308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4004210"/>
            <a:ext cx="4026603" cy="314947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761" b="97831" l="9810" r="91639">
                        <a14:foregroundMark x1="60089" y1="92733" x2="79376" y2="94035"/>
                        <a14:foregroundMark x1="91639" y1="62907" x2="88517" y2="79176"/>
                        <a14:foregroundMark x1="61873" y1="95770" x2="72352" y2="979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7062" y="21034"/>
            <a:ext cx="1900949" cy="195513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15600" y="7490"/>
            <a:ext cx="1683722" cy="1378883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9933960">
            <a:off x="4015938" y="4992974"/>
            <a:ext cx="1481618" cy="20127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705655" y="2661897"/>
            <a:ext cx="5483936" cy="346409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spcBef>
                <a:spcPct val="0"/>
              </a:spcBef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【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性状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】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本品为深棕色的澄清液体（久贮略有浑浊）；味辛、苦。 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【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功能主治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】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解表祛暑，化湿和中。用于外感风寒，内伤湿滞，夏伤署湿，头痛昏重，脘腹胀痛，呕吐泻泄；胃肠型感冒。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【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用法用量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】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口服。一次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5-10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毫升，一日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次，用时摇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匀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673451" y="2661897"/>
            <a:ext cx="4691234" cy="2480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70AD47">
                  <a:lumMod val="60000"/>
                  <a:lumOff val="40000"/>
                </a:srgbClr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【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性状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】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本品为浅灰棕色颗粒；气香，味辛、甜。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70AD47">
                  <a:lumMod val="60000"/>
                  <a:lumOff val="40000"/>
                </a:srgbClr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【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功能与主治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】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解表化湿，理气和中。用于暑湿感冒，头痛身重胸闷，或恶寒发热，脘腹胀痛，呕吐泄泻。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70AD47">
                  <a:lumMod val="60000"/>
                  <a:lumOff val="40000"/>
                </a:srgbClr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【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用法用量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】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开水冲服，一次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10g,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一日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2 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次。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sp>
        <p:nvSpPr>
          <p:cNvPr id="19" name="平行四边形 18"/>
          <p:cNvSpPr/>
          <p:nvPr/>
        </p:nvSpPr>
        <p:spPr>
          <a:xfrm>
            <a:off x="994420" y="1915240"/>
            <a:ext cx="4310285" cy="461665"/>
          </a:xfrm>
          <a:prstGeom prst="parallelogram">
            <a:avLst>
              <a:gd name="adj" fmla="val 50000"/>
            </a:avLst>
          </a:prstGeom>
          <a:solidFill>
            <a:srgbClr val="31C69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b="1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藿香正气水</a:t>
            </a:r>
          </a:p>
        </p:txBody>
      </p:sp>
      <p:sp>
        <p:nvSpPr>
          <p:cNvPr id="22" name="平行四边形 21"/>
          <p:cNvSpPr/>
          <p:nvPr/>
        </p:nvSpPr>
        <p:spPr>
          <a:xfrm>
            <a:off x="6786126" y="1915240"/>
            <a:ext cx="4310285" cy="461665"/>
          </a:xfrm>
          <a:prstGeom prst="parallelogram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藿香正气冲剂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6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6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6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6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uiExpand="1" build="p"/>
      <p:bldP spid="17" grpId="0"/>
      <p:bldP spid="19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96903" y="1968251"/>
            <a:ext cx="5323031" cy="2503115"/>
            <a:chOff x="596903" y="1968251"/>
            <a:chExt cx="5323031" cy="2503115"/>
          </a:xfrm>
        </p:grpSpPr>
        <p:sp>
          <p:nvSpPr>
            <p:cNvPr id="23" name="Rectangle 5"/>
            <p:cNvSpPr txBox="1">
              <a:spLocks noRot="1" noChangeArrowheads="1"/>
            </p:cNvSpPr>
            <p:nvPr/>
          </p:nvSpPr>
          <p:spPr>
            <a:xfrm>
              <a:off x="596903" y="2671365"/>
              <a:ext cx="5323031" cy="180000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性状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本品为软胶囊，除去胶囊后内容物为棕褐色膏状物。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功能主治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解表化湿，理气和中。用于胃肠型感冒，头痛昏重，脘腹胀痛，呕吐、泄泻。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用法用量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口服，一次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2—4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粒。一日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2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次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Arial" panose="020B0604020202020204" pitchFamily="34" charset="0"/>
                <a:buNone/>
              </a:pPr>
              <a:endPara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25" name="平行四边形 24"/>
            <p:cNvSpPr/>
            <p:nvPr/>
          </p:nvSpPr>
          <p:spPr>
            <a:xfrm>
              <a:off x="1103277" y="1968251"/>
              <a:ext cx="4310285" cy="461665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>
                  <a:solidFill>
                    <a:srgbClr val="31C69F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藿香正气软胶囊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560726" y="1968251"/>
            <a:ext cx="5086988" cy="3084762"/>
            <a:chOff x="6560726" y="1968251"/>
            <a:chExt cx="5086988" cy="3084762"/>
          </a:xfrm>
        </p:grpSpPr>
        <p:sp>
          <p:nvSpPr>
            <p:cNvPr id="24" name="文本框 23"/>
            <p:cNvSpPr txBox="1"/>
            <p:nvPr/>
          </p:nvSpPr>
          <p:spPr>
            <a:xfrm>
              <a:off x="6560726" y="2572719"/>
              <a:ext cx="5086988" cy="24802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性状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本品为棕色的软胶囊，内容物为含有少量悬浮固体浸膏的黄色油状液体；气芳香，味辛辣。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功能与主治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健胃，祛暑。用于因中暑而引起的头晕，恶心，腹痛，胃肠不适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用法用量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口服，一次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2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粒</a:t>
              </a:r>
            </a:p>
          </p:txBody>
        </p:sp>
        <p:sp>
          <p:nvSpPr>
            <p:cNvPr id="26" name="平行四边形 25"/>
            <p:cNvSpPr/>
            <p:nvPr/>
          </p:nvSpPr>
          <p:spPr>
            <a:xfrm>
              <a:off x="6894983" y="1968251"/>
              <a:ext cx="4310285" cy="461665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十滴水软胶囊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604269" y="2100297"/>
            <a:ext cx="5121014" cy="3205626"/>
            <a:chOff x="6604269" y="2100297"/>
            <a:chExt cx="5121014" cy="3205626"/>
          </a:xfrm>
        </p:grpSpPr>
        <p:sp>
          <p:nvSpPr>
            <p:cNvPr id="17" name="文本框 16"/>
            <p:cNvSpPr txBox="1"/>
            <p:nvPr/>
          </p:nvSpPr>
          <p:spPr>
            <a:xfrm>
              <a:off x="6604269" y="2825629"/>
              <a:ext cx="5121014" cy="24802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0AD47">
                    <a:lumMod val="60000"/>
                    <a:lumOff val="40000"/>
                  </a:srgbClr>
                </a:buClr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【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性状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】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为品白色或淡黄色软膏；气芳香，对皮肤表面有清凉刺激感，在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40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摄氏度以上熔化。</a:t>
              </a:r>
            </a:p>
            <a:p>
              <a:pPr marL="0" marR="0" lvl="0" indent="0" algn="l" defTabSz="914400" rtl="0" eaLnBrk="1" fontAlgn="auto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0AD47">
                    <a:lumMod val="60000"/>
                    <a:lumOff val="40000"/>
                  </a:srgbClr>
                </a:buClr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【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功能主治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】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清凉散热，醒脑提神，止痒止痛。用于感冒头痛，中暑，晕车， 蚊虫蜇咬等。</a:t>
              </a:r>
            </a:p>
            <a:p>
              <a:pPr marL="0" marR="0" lvl="0" indent="0" algn="l" defTabSz="914400" rtl="0" eaLnBrk="1" fontAlgn="auto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0AD47">
                    <a:lumMod val="60000"/>
                    <a:lumOff val="40000"/>
                  </a:srgbClr>
                </a:buClr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【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用法用量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】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外用，需要时涂擦于太阳穴或患处。</a:t>
              </a:r>
            </a:p>
          </p:txBody>
        </p:sp>
        <p:sp>
          <p:nvSpPr>
            <p:cNvPr id="22" name="平行四边形 21"/>
            <p:cNvSpPr/>
            <p:nvPr/>
          </p:nvSpPr>
          <p:spPr>
            <a:xfrm>
              <a:off x="6938526" y="2100297"/>
              <a:ext cx="4310285" cy="461665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>
                  <a:solidFill>
                    <a:srgbClr val="31C69F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清 凉 油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32119" y="2100297"/>
            <a:ext cx="5403581" cy="3704298"/>
            <a:chOff x="832119" y="2100297"/>
            <a:chExt cx="5403581" cy="3704298"/>
          </a:xfrm>
        </p:grpSpPr>
        <p:sp>
          <p:nvSpPr>
            <p:cNvPr id="19" name="平行四边形 18"/>
            <p:cNvSpPr/>
            <p:nvPr/>
          </p:nvSpPr>
          <p:spPr>
            <a:xfrm>
              <a:off x="1146820" y="2100297"/>
              <a:ext cx="4310285" cy="461665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板蓝根冲剂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832119" y="2831858"/>
              <a:ext cx="5403581" cy="29727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>
                <a:lnSpc>
                  <a:spcPct val="200000"/>
                </a:lnSpc>
                <a:spcBef>
                  <a:spcPct val="0"/>
                </a:spcBef>
                <a:buClr>
                  <a:srgbClr val="70AD47">
                    <a:lumMod val="60000"/>
                    <a:lumOff val="40000"/>
                  </a:srgbClr>
                </a:buClr>
                <a:buNone/>
                <a:defRPr/>
              </a:pP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性状</a:t>
              </a: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本品为黄褐色颗粒，或长方形块状冲剂；味甘、微苦。</a:t>
              </a:r>
            </a:p>
            <a:p>
              <a:pPr marL="0" lvl="0" indent="0">
                <a:lnSpc>
                  <a:spcPct val="200000"/>
                </a:lnSpc>
                <a:spcBef>
                  <a:spcPct val="0"/>
                </a:spcBef>
                <a:buClr>
                  <a:srgbClr val="70AD47">
                    <a:lumMod val="60000"/>
                    <a:lumOff val="40000"/>
                  </a:srgbClr>
                </a:buClr>
                <a:buNone/>
                <a:defRPr/>
              </a:pP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功能主治</a:t>
              </a: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清热解毒，凉血消肿。用于温病发热，热毒发斑，风热感冒，咽喉肿烂，流行性乙型脑炎，肝炎，腮腺炎。</a:t>
              </a:r>
            </a:p>
            <a:p>
              <a:pPr marL="0" lvl="0" indent="0">
                <a:lnSpc>
                  <a:spcPct val="200000"/>
                </a:lnSpc>
                <a:spcBef>
                  <a:spcPct val="0"/>
                </a:spcBef>
                <a:buClr>
                  <a:srgbClr val="70AD47">
                    <a:lumMod val="60000"/>
                    <a:lumOff val="40000"/>
                  </a:srgbClr>
                </a:buClr>
                <a:buNone/>
                <a:defRPr/>
              </a:pP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用法用量</a:t>
              </a: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冲服，一次</a:t>
              </a: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15g,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，一日</a:t>
              </a: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3 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次；</a:t>
              </a:r>
              <a:endPara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96903" y="1968251"/>
            <a:ext cx="5323031" cy="2503115"/>
            <a:chOff x="596903" y="1968251"/>
            <a:chExt cx="5323031" cy="2503115"/>
          </a:xfrm>
        </p:grpSpPr>
        <p:sp>
          <p:nvSpPr>
            <p:cNvPr id="22" name="Rectangle 5"/>
            <p:cNvSpPr txBox="1">
              <a:spLocks noRot="1" noChangeArrowheads="1"/>
            </p:cNvSpPr>
            <p:nvPr/>
          </p:nvSpPr>
          <p:spPr>
            <a:xfrm>
              <a:off x="596903" y="2671365"/>
              <a:ext cx="5323031" cy="180000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lnSpc>
                  <a:spcPct val="200000"/>
                </a:lnSpc>
                <a:spcBef>
                  <a:spcPct val="0"/>
                </a:spcBef>
                <a:buClr>
                  <a:srgbClr val="70AD47">
                    <a:lumMod val="60000"/>
                    <a:lumOff val="40000"/>
                  </a:srgbClr>
                </a:buClr>
                <a:buNone/>
                <a:defRPr/>
              </a:pP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性 状</a:t>
              </a: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本品为淡绿色澄清油状液体；有特殊的香气，味凉而辣。</a:t>
              </a:r>
            </a:p>
            <a:p>
              <a:pPr marL="0" lvl="0" indent="0">
                <a:lnSpc>
                  <a:spcPct val="200000"/>
                </a:lnSpc>
                <a:spcBef>
                  <a:spcPct val="0"/>
                </a:spcBef>
                <a:buClr>
                  <a:srgbClr val="70AD47">
                    <a:lumMod val="60000"/>
                    <a:lumOff val="40000"/>
                  </a:srgbClr>
                </a:buClr>
                <a:buNone/>
                <a:defRPr/>
              </a:pP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功能与主治</a:t>
              </a: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清凉、止痛、驱风、止痒。用于蚊虫叮咬及伤风感冒 引起的头痛，头晕，晕车不适。</a:t>
              </a:r>
            </a:p>
            <a:p>
              <a:pPr marL="0" lvl="0" indent="0">
                <a:lnSpc>
                  <a:spcPct val="200000"/>
                </a:lnSpc>
                <a:spcBef>
                  <a:spcPct val="0"/>
                </a:spcBef>
                <a:buClr>
                  <a:srgbClr val="70AD47">
                    <a:lumMod val="60000"/>
                    <a:lumOff val="40000"/>
                  </a:srgbClr>
                </a:buClr>
                <a:buNone/>
                <a:defRPr/>
              </a:pP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用法用量</a:t>
              </a:r>
              <a:r>
                <a:rPr lang="en-US" altLang="zh-CN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prstClr val="black">
                      <a:lumMod val="65000"/>
                      <a:lumOff val="3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外用，涂擦于患处。</a:t>
              </a:r>
              <a:endPara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24" name="平行四边形 23"/>
            <p:cNvSpPr/>
            <p:nvPr/>
          </p:nvSpPr>
          <p:spPr>
            <a:xfrm>
              <a:off x="1103277" y="1968251"/>
              <a:ext cx="4310285" cy="461665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>
                  <a:solidFill>
                    <a:srgbClr val="31C69F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风 油 精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560726" y="1968251"/>
            <a:ext cx="5086988" cy="3577205"/>
            <a:chOff x="6560726" y="1968251"/>
            <a:chExt cx="5086988" cy="3577205"/>
          </a:xfrm>
        </p:grpSpPr>
        <p:sp>
          <p:nvSpPr>
            <p:cNvPr id="23" name="文本框 22"/>
            <p:cNvSpPr txBox="1"/>
            <p:nvPr/>
          </p:nvSpPr>
          <p:spPr>
            <a:xfrm>
              <a:off x="6560726" y="2572719"/>
              <a:ext cx="5086988" cy="29727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性状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为品朱红色的水丸，除去外衣，显黄褐色；味甘，凉。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功能主治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清暑开窍，辟秽排浊。用于中暑呕吐，烦闷恶心，胸中满闷，头晕目眩，水土不服。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用法用量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含化或用温开水送服，一次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10-20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粒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endPara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25" name="平行四边形 24"/>
            <p:cNvSpPr/>
            <p:nvPr/>
          </p:nvSpPr>
          <p:spPr>
            <a:xfrm>
              <a:off x="6894983" y="1968251"/>
              <a:ext cx="4310285" cy="461665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仁  丹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604269" y="2100297"/>
            <a:ext cx="5121014" cy="3205626"/>
            <a:chOff x="6604269" y="2100297"/>
            <a:chExt cx="5121014" cy="3205626"/>
          </a:xfrm>
        </p:grpSpPr>
        <p:sp>
          <p:nvSpPr>
            <p:cNvPr id="17" name="文本框 16"/>
            <p:cNvSpPr txBox="1"/>
            <p:nvPr/>
          </p:nvSpPr>
          <p:spPr>
            <a:xfrm>
              <a:off x="6604269" y="2825629"/>
              <a:ext cx="5121014" cy="24802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0AD47">
                    <a:lumMod val="60000"/>
                    <a:lumOff val="40000"/>
                  </a:srgbClr>
                </a:buClr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【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性状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】 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性微寒，味甘苦</a:t>
              </a:r>
            </a:p>
            <a:p>
              <a:pPr marL="0" marR="0" lvl="0" indent="0" algn="l" defTabSz="914400" rtl="0" eaLnBrk="1" fontAlgn="auto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0AD47">
                    <a:lumMod val="60000"/>
                    <a:lumOff val="40000"/>
                  </a:srgbClr>
                </a:buClr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【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功能主治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】 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具有养肝明目、清心、补肾、健脾和胃、润喉、生津，以及调整血脂等功效。</a:t>
              </a:r>
            </a:p>
            <a:p>
              <a:pPr marL="0" marR="0" lvl="0" indent="0" algn="l" defTabSz="914400" rtl="0" eaLnBrk="1" fontAlgn="auto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0AD47">
                    <a:lumMod val="60000"/>
                    <a:lumOff val="40000"/>
                  </a:srgbClr>
                </a:buClr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【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用法用量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】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每日用量约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4-6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cs"/>
                </a:rPr>
                <a:t>朵，用热开水冲泡。每日服三杯左右。</a:t>
              </a:r>
            </a:p>
          </p:txBody>
        </p:sp>
        <p:sp>
          <p:nvSpPr>
            <p:cNvPr id="22" name="平行四边形 21"/>
            <p:cNvSpPr/>
            <p:nvPr/>
          </p:nvSpPr>
          <p:spPr>
            <a:xfrm>
              <a:off x="6938526" y="2100297"/>
              <a:ext cx="4310285" cy="461665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>
                  <a:solidFill>
                    <a:srgbClr val="31C69F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杭 白 菊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36176" y="2100297"/>
            <a:ext cx="5121014" cy="2827484"/>
            <a:chOff x="836176" y="2100297"/>
            <a:chExt cx="5121014" cy="2827484"/>
          </a:xfrm>
        </p:grpSpPr>
        <p:sp>
          <p:nvSpPr>
            <p:cNvPr id="19" name="平行四边形 18"/>
            <p:cNvSpPr/>
            <p:nvPr/>
          </p:nvSpPr>
          <p:spPr>
            <a:xfrm>
              <a:off x="1146820" y="2100297"/>
              <a:ext cx="4310285" cy="461665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夏 桑 菊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836176" y="2939929"/>
              <a:ext cx="5121014" cy="19878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性状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 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本品为黄棕色的颗粒；气微香，味甜、微苦。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功能主治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清肝明目，疏风散热，清热解毒。用于风热感冒，目赤头痛，咽喉肿痛，疔疮肿毒。</a:t>
              </a:r>
            </a:p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6">
                    <a:lumMod val="60000"/>
                    <a:lumOff val="40000"/>
                  </a:schemeClr>
                </a:buClr>
                <a:buNone/>
              </a:pP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【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用法用量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】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口服，一次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10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～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20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克，一日</a:t>
              </a:r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3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次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761" b="97831" l="9810" r="91639">
                        <a14:foregroundMark x1="60089" y1="92733" x2="79376" y2="94035"/>
                        <a14:foregroundMark x1="91639" y1="62907" x2="88517" y2="79176"/>
                        <a14:foregroundMark x1="61873" y1="95770" x2="72352" y2="979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7062" y="87600"/>
            <a:ext cx="1900949" cy="195513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15600" y="7490"/>
            <a:ext cx="1683722" cy="1378883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9933960">
            <a:off x="9919879" y="4978055"/>
            <a:ext cx="1481618" cy="201272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015343" y="1296102"/>
            <a:ext cx="5998028" cy="801641"/>
            <a:chOff x="3015343" y="1296102"/>
            <a:chExt cx="5998028" cy="801641"/>
          </a:xfrm>
        </p:grpSpPr>
        <p:sp>
          <p:nvSpPr>
            <p:cNvPr id="18" name="平行四边形 17"/>
            <p:cNvSpPr/>
            <p:nvPr/>
          </p:nvSpPr>
          <p:spPr>
            <a:xfrm>
              <a:off x="3015343" y="1296102"/>
              <a:ext cx="3363686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第二章节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20" name="平行四边形 19"/>
            <p:cNvSpPr/>
            <p:nvPr/>
          </p:nvSpPr>
          <p:spPr>
            <a:xfrm>
              <a:off x="5443483" y="1444601"/>
              <a:ext cx="3569888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NO.02</a:t>
              </a:r>
            </a:p>
          </p:txBody>
        </p:sp>
      </p:grpSp>
      <p:pic>
        <p:nvPicPr>
          <p:cNvPr id="52" name="图片 51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9108" b="100000" l="9810" r="916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28427" y="5859679"/>
            <a:ext cx="1900949" cy="998321"/>
          </a:xfrm>
          <a:prstGeom prst="rect">
            <a:avLst/>
          </a:prstGeom>
        </p:spPr>
      </p:pic>
      <p:sp>
        <p:nvSpPr>
          <p:cNvPr id="30" name="标题 1"/>
          <p:cNvSpPr txBox="1"/>
          <p:nvPr/>
        </p:nvSpPr>
        <p:spPr>
          <a:xfrm>
            <a:off x="2607946" y="1986198"/>
            <a:ext cx="6976104" cy="201272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7600">
                <a:ln w="12700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夏季解暑</a:t>
            </a:r>
            <a:r>
              <a:rPr lang="zh-CN" altLang="en-US" sz="7600">
                <a:ln w="127000">
                  <a:noFill/>
                </a:ln>
                <a:solidFill>
                  <a:srgbClr val="EF8D8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食品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195744" y="3813095"/>
            <a:ext cx="7800508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spc="300"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夏季高温，出汗过多，体内盐分减少，渗透压就会失去平稳，从而出现中暑，而多喝些盐开水或盐茶水，从而达到防暑的功效。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9179" y="3163469"/>
            <a:ext cx="3907665" cy="390766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297089" y="732005"/>
            <a:ext cx="2688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02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夏季解暑食品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83428" y="1723597"/>
            <a:ext cx="7848600" cy="1705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含有维生素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A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C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及钙、磷、铁等成分，含钾尤其丰富，具有解暑清热的功效。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《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本草求真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》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指出：“黄瓜气味甘寒，服此能利热利水。”黄瓜生熟吃皆可，还可去皮切片，加许糖、醋、酱油、味精及大蒜泥拌和佐餐。 </a:t>
            </a:r>
            <a:b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</a:b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22826" y="1664227"/>
            <a:ext cx="2682253" cy="1979837"/>
            <a:chOff x="635740" y="1723596"/>
            <a:chExt cx="2682253" cy="1979837"/>
          </a:xfrm>
        </p:grpSpPr>
        <p:sp>
          <p:nvSpPr>
            <p:cNvPr id="2" name="椭圆 1"/>
            <p:cNvSpPr/>
            <p:nvPr/>
          </p:nvSpPr>
          <p:spPr>
            <a:xfrm>
              <a:off x="1288811" y="1782966"/>
              <a:ext cx="1646033" cy="1646033"/>
            </a:xfrm>
            <a:prstGeom prst="ellipse">
              <a:avLst/>
            </a:prstGeom>
            <a:solidFill>
              <a:srgbClr val="DAF4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67160" y="1752600"/>
              <a:ext cx="1950833" cy="1950833"/>
            </a:xfrm>
            <a:prstGeom prst="rect">
              <a:avLst/>
            </a:prstGeom>
          </p:spPr>
        </p:pic>
        <p:sp>
          <p:nvSpPr>
            <p:cNvPr id="7" name="矩形: 圆角 6"/>
            <p:cNvSpPr/>
            <p:nvPr/>
          </p:nvSpPr>
          <p:spPr>
            <a:xfrm>
              <a:off x="635740" y="1723596"/>
              <a:ext cx="461496" cy="740229"/>
            </a:xfrm>
            <a:prstGeom prst="roundRect">
              <a:avLst/>
            </a:prstGeom>
            <a:solidFill>
              <a:srgbClr val="31C6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0" lang="zh-CN" altLang="en-US" sz="1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</a:rPr>
                <a:t>黄 瓜</a:t>
              </a:r>
              <a:endParaRPr lang="zh-CN" altLang="en-US" sz="1800" b="1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590566" y="3899557"/>
            <a:ext cx="8281292" cy="2120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性寒凉，民间又叫寒瓜。在炎热的暑天吃几块西瓜，既香甜可口，又清凉解渴。西瓜不仅能解暑止渴，而且营养十分丰富，含有人体所需的多种营养成分。夏天出现中暑、发热、心烦、口渴、尿少，或其他急性热病时，均宜用西瓜进行辅助治疗。西瓜除吃瓜瓤外，瓜皮亦可煎水服用。 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/>
            </a:r>
            <a:b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</a:b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9083054" y="3970089"/>
            <a:ext cx="2299104" cy="1800907"/>
            <a:chOff x="9083054" y="3970089"/>
            <a:chExt cx="2299104" cy="1800907"/>
          </a:xfrm>
        </p:grpSpPr>
        <p:grpSp>
          <p:nvGrpSpPr>
            <p:cNvPr id="16" name="组合 15"/>
            <p:cNvGrpSpPr/>
            <p:nvPr/>
          </p:nvGrpSpPr>
          <p:grpSpPr>
            <a:xfrm>
              <a:off x="9083054" y="3970089"/>
              <a:ext cx="2299104" cy="1705403"/>
              <a:chOff x="635740" y="1723596"/>
              <a:chExt cx="2299104" cy="1705403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1288811" y="1782966"/>
                <a:ext cx="1646033" cy="1646033"/>
              </a:xfrm>
              <a:prstGeom prst="ellipse">
                <a:avLst/>
              </a:prstGeom>
              <a:solidFill>
                <a:srgbClr val="DAF4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: 圆角 18"/>
              <p:cNvSpPr/>
              <p:nvPr/>
            </p:nvSpPr>
            <p:spPr>
              <a:xfrm>
                <a:off x="635740" y="1723596"/>
                <a:ext cx="461496" cy="740229"/>
              </a:xfrm>
              <a:prstGeom prst="roundRect">
                <a:avLst/>
              </a:prstGeom>
              <a:solidFill>
                <a:srgbClr val="31C6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zh-CN" altLang="en-US" b="1">
                    <a:solidFill>
                      <a:schemeClr val="bg1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西瓜</a:t>
                </a:r>
                <a:endParaRPr lang="zh-CN" altLang="en-US" sz="1800" b="1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</p:grp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508363" y="3970089"/>
              <a:ext cx="1800907" cy="1800907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297089" y="732005"/>
            <a:ext cx="2688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02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夏季解暑食品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003786" y="1490599"/>
            <a:ext cx="10184427" cy="2433869"/>
            <a:chOff x="940540" y="1193670"/>
            <a:chExt cx="10184427" cy="2433869"/>
          </a:xfrm>
        </p:grpSpPr>
        <p:sp>
          <p:nvSpPr>
            <p:cNvPr id="5" name="文本框 4"/>
            <p:cNvSpPr txBox="1"/>
            <p:nvPr/>
          </p:nvSpPr>
          <p:spPr>
            <a:xfrm>
              <a:off x="3431219" y="1813150"/>
              <a:ext cx="7693748" cy="12899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有清热解暑的功效。历代医药典籍和</a:t>
              </a:r>
              <a:r>
                <a:rPr lang="en-US" altLang="zh-CN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《</a:t>
              </a: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本草纲目</a:t>
              </a:r>
              <a:r>
                <a:rPr lang="en-US" altLang="zh-CN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》</a:t>
              </a: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皆说丝瓜能“清热利肠”。暑天吃些丝瓜汤，能消暑解热。做汤时烹煮时间不宜长，最好能保持丝瓜的鲜绿色泽。丝瓜皮和丝瓜花一起熬水代茶，也有防暑解热之效。 </a:t>
              </a: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940540" y="1193670"/>
              <a:ext cx="2560362" cy="2433869"/>
              <a:chOff x="940540" y="1193670"/>
              <a:chExt cx="2560362" cy="2433869"/>
            </a:xfrm>
          </p:grpSpPr>
          <p:grpSp>
            <p:nvGrpSpPr>
              <p:cNvPr id="15" name="组合 14"/>
              <p:cNvGrpSpPr/>
              <p:nvPr/>
            </p:nvGrpSpPr>
            <p:grpSpPr>
              <a:xfrm>
                <a:off x="940540" y="1628093"/>
                <a:ext cx="2299104" cy="1705403"/>
                <a:chOff x="635740" y="1723596"/>
                <a:chExt cx="2299104" cy="1705403"/>
              </a:xfrm>
            </p:grpSpPr>
            <p:sp>
              <p:nvSpPr>
                <p:cNvPr id="17" name="椭圆 16"/>
                <p:cNvSpPr/>
                <p:nvPr/>
              </p:nvSpPr>
              <p:spPr>
                <a:xfrm>
                  <a:off x="1288811" y="1782966"/>
                  <a:ext cx="1646033" cy="1646033"/>
                </a:xfrm>
                <a:prstGeom prst="ellipse">
                  <a:avLst/>
                </a:prstGeom>
                <a:solidFill>
                  <a:srgbClr val="DAF4E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8" name="矩形: 圆角 17"/>
                <p:cNvSpPr/>
                <p:nvPr/>
              </p:nvSpPr>
              <p:spPr>
                <a:xfrm>
                  <a:off x="635740" y="1723596"/>
                  <a:ext cx="461496" cy="740229"/>
                </a:xfrm>
                <a:prstGeom prst="roundRect">
                  <a:avLst/>
                </a:prstGeom>
                <a:solidFill>
                  <a:srgbClr val="31C69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lang="zh-CN" altLang="en-US" b="1">
                      <a:solidFill>
                        <a:schemeClr val="bg1"/>
                      </a:solidFill>
                      <a:latin typeface="思源黑体" panose="020B0500000000000000" pitchFamily="34" charset="-122"/>
                      <a:ea typeface="思源黑体" panose="020B0500000000000000" pitchFamily="34" charset="-122"/>
                    </a:rPr>
                    <a:t>丝瓜</a:t>
                  </a:r>
                  <a:endParaRPr lang="zh-CN" altLang="en-US" sz="1800" b="1">
                    <a:solidFill>
                      <a:schemeClr val="bg1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endParaRPr>
                </a:p>
              </p:txBody>
            </p:sp>
          </p:grpSp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67033" y="1193670"/>
                <a:ext cx="2433869" cy="2433869"/>
              </a:xfrm>
              <a:prstGeom prst="rect">
                <a:avLst/>
              </a:prstGeom>
            </p:spPr>
          </p:pic>
        </p:grpSp>
      </p:grpSp>
      <p:grpSp>
        <p:nvGrpSpPr>
          <p:cNvPr id="2" name="组合 1"/>
          <p:cNvGrpSpPr/>
          <p:nvPr/>
        </p:nvGrpSpPr>
        <p:grpSpPr>
          <a:xfrm>
            <a:off x="1365225" y="4002746"/>
            <a:ext cx="9592241" cy="1705403"/>
            <a:chOff x="1365225" y="4002746"/>
            <a:chExt cx="9592241" cy="1705403"/>
          </a:xfrm>
        </p:grpSpPr>
        <p:grpSp>
          <p:nvGrpSpPr>
            <p:cNvPr id="25" name="组合 24"/>
            <p:cNvGrpSpPr/>
            <p:nvPr/>
          </p:nvGrpSpPr>
          <p:grpSpPr>
            <a:xfrm>
              <a:off x="8658362" y="4002746"/>
              <a:ext cx="2299104" cy="1705403"/>
              <a:chOff x="9083054" y="3970089"/>
              <a:chExt cx="2299104" cy="1705403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9083054" y="3970089"/>
                <a:ext cx="2299104" cy="1705403"/>
                <a:chOff x="635740" y="1723596"/>
                <a:chExt cx="2299104" cy="1705403"/>
              </a:xfrm>
            </p:grpSpPr>
            <p:sp>
              <p:nvSpPr>
                <p:cNvPr id="22" name="椭圆 21"/>
                <p:cNvSpPr/>
                <p:nvPr/>
              </p:nvSpPr>
              <p:spPr>
                <a:xfrm>
                  <a:off x="1288811" y="1782966"/>
                  <a:ext cx="1646033" cy="1646033"/>
                </a:xfrm>
                <a:prstGeom prst="ellipse">
                  <a:avLst/>
                </a:prstGeom>
                <a:solidFill>
                  <a:srgbClr val="DAF4E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矩形: 圆角 22"/>
                <p:cNvSpPr/>
                <p:nvPr/>
              </p:nvSpPr>
              <p:spPr>
                <a:xfrm>
                  <a:off x="635740" y="1723596"/>
                  <a:ext cx="461496" cy="740229"/>
                </a:xfrm>
                <a:prstGeom prst="roundRect">
                  <a:avLst/>
                </a:prstGeom>
                <a:solidFill>
                  <a:srgbClr val="31C69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lang="zh-CN" altLang="en-US" b="1">
                      <a:solidFill>
                        <a:schemeClr val="bg1"/>
                      </a:solidFill>
                      <a:latin typeface="思源黑体" panose="020B0500000000000000" pitchFamily="34" charset="-122"/>
                      <a:ea typeface="思源黑体" panose="020B0500000000000000" pitchFamily="34" charset="-122"/>
                    </a:rPr>
                    <a:t>冬瓜</a:t>
                  </a:r>
                  <a:endParaRPr lang="zh-CN" altLang="en-US" sz="1800" b="1">
                    <a:solidFill>
                      <a:schemeClr val="bg1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endParaRPr>
                </a:p>
              </p:txBody>
            </p:sp>
          </p:grpSp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13802" y="4047082"/>
                <a:ext cx="1937665" cy="1550132"/>
              </a:xfrm>
              <a:prstGeom prst="rect">
                <a:avLst/>
              </a:prstGeom>
            </p:spPr>
          </p:pic>
        </p:grpSp>
        <p:sp>
          <p:nvSpPr>
            <p:cNvPr id="26" name="文本框 25"/>
            <p:cNvSpPr txBox="1"/>
            <p:nvPr/>
          </p:nvSpPr>
          <p:spPr>
            <a:xfrm>
              <a:off x="1365225" y="4347892"/>
              <a:ext cx="6626822" cy="11167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冬瓜性寒，有清热、益脾、利尿、除湿之功效。可切片煮汤或炒食，亦可清煮蘸调料食用。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93956" y="2186151"/>
            <a:ext cx="5566071" cy="3332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性寒，有清热解毒的功效。苦瓜能“除邪热，解劳乏，清心明目”，对中暑、痢疾、恶疮、消渴等病症均有一定治疗作用。苦瓜营养丰富，含多种氨基酸、维生素和矿物质。苦瓜只要烹调得法，淡淡的苦味中带有清香，吃起来别有一番风味。 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/>
            </a:r>
            <a:b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</a:b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7089" y="732005"/>
            <a:ext cx="2688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02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夏季解暑食品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460933" y="2330052"/>
            <a:ext cx="3188871" cy="3188871"/>
            <a:chOff x="7580676" y="2624099"/>
            <a:chExt cx="3188871" cy="3188871"/>
          </a:xfrm>
        </p:grpSpPr>
        <p:grpSp>
          <p:nvGrpSpPr>
            <p:cNvPr id="15" name="组合 14"/>
            <p:cNvGrpSpPr/>
            <p:nvPr/>
          </p:nvGrpSpPr>
          <p:grpSpPr>
            <a:xfrm>
              <a:off x="7722190" y="2732315"/>
              <a:ext cx="2881809" cy="2137635"/>
              <a:chOff x="635740" y="1723596"/>
              <a:chExt cx="2299104" cy="1705403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1288811" y="1782966"/>
                <a:ext cx="1646033" cy="1646033"/>
              </a:xfrm>
              <a:prstGeom prst="ellipse">
                <a:avLst/>
              </a:prstGeom>
              <a:solidFill>
                <a:srgbClr val="DAF4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: 圆角 17"/>
              <p:cNvSpPr/>
              <p:nvPr/>
            </p:nvSpPr>
            <p:spPr>
              <a:xfrm>
                <a:off x="635740" y="1723596"/>
                <a:ext cx="461496" cy="740229"/>
              </a:xfrm>
              <a:prstGeom prst="roundRect">
                <a:avLst/>
              </a:prstGeom>
              <a:solidFill>
                <a:srgbClr val="31C6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zh-CN" altLang="en-US" sz="1800" b="1">
                    <a:solidFill>
                      <a:schemeClr val="bg1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苦瓜</a:t>
                </a:r>
              </a:p>
            </p:txBody>
          </p:sp>
        </p:grp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80676" y="2624099"/>
              <a:ext cx="3188871" cy="3188871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761" b="97831" l="9810" r="91639">
                        <a14:foregroundMark x1="60089" y1="92733" x2="79376" y2="94035"/>
                        <a14:foregroundMark x1="91639" y1="62907" x2="88517" y2="79176"/>
                        <a14:foregroundMark x1="61873" y1="95770" x2="72352" y2="979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7062" y="87600"/>
            <a:ext cx="1900949" cy="195513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15600" y="7490"/>
            <a:ext cx="1683722" cy="1378883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9933960">
            <a:off x="9919879" y="4978055"/>
            <a:ext cx="1481618" cy="201272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015343" y="1296102"/>
            <a:ext cx="5998028" cy="801641"/>
            <a:chOff x="3015343" y="1296102"/>
            <a:chExt cx="5998028" cy="801641"/>
          </a:xfrm>
        </p:grpSpPr>
        <p:sp>
          <p:nvSpPr>
            <p:cNvPr id="18" name="平行四边形 17"/>
            <p:cNvSpPr/>
            <p:nvPr/>
          </p:nvSpPr>
          <p:spPr>
            <a:xfrm>
              <a:off x="3015343" y="1296102"/>
              <a:ext cx="3363686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第三章节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20" name="平行四边形 19"/>
            <p:cNvSpPr/>
            <p:nvPr/>
          </p:nvSpPr>
          <p:spPr>
            <a:xfrm>
              <a:off x="5443483" y="1444601"/>
              <a:ext cx="3569888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NO.03</a:t>
              </a:r>
            </a:p>
          </p:txBody>
        </p:sp>
      </p:grpSp>
      <p:pic>
        <p:nvPicPr>
          <p:cNvPr id="52" name="图片 51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9108" b="100000" l="9810" r="916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28427" y="5859679"/>
            <a:ext cx="1900949" cy="998321"/>
          </a:xfrm>
          <a:prstGeom prst="rect">
            <a:avLst/>
          </a:prstGeom>
        </p:spPr>
      </p:pic>
      <p:sp>
        <p:nvSpPr>
          <p:cNvPr id="30" name="标题 1"/>
          <p:cNvSpPr txBox="1"/>
          <p:nvPr/>
        </p:nvSpPr>
        <p:spPr>
          <a:xfrm>
            <a:off x="2286386" y="1949058"/>
            <a:ext cx="7619224" cy="201272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7600">
                <a:ln w="12700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防暑降温</a:t>
            </a:r>
            <a:r>
              <a:rPr lang="zh-CN" altLang="en-US" sz="7600">
                <a:ln w="127000">
                  <a:noFill/>
                </a:ln>
                <a:solidFill>
                  <a:srgbClr val="EF8D8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七不宜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195744" y="3813095"/>
            <a:ext cx="7800508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spc="300"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夏季高温，出汗过多，体内盐分减少，渗透压就会失去平稳，从而出现中暑，而多喝些盐开水或盐茶水，从而达到防暑的功效。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9179" y="3163469"/>
            <a:ext cx="3907665" cy="390766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761" b="97831" l="9810" r="91639">
                        <a14:foregroundMark x1="60089" y1="92733" x2="79376" y2="94035"/>
                        <a14:foregroundMark x1="91639" y1="62907" x2="88517" y2="79176"/>
                        <a14:foregroundMark x1="61873" y1="95770" x2="72352" y2="979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7062" y="87600"/>
            <a:ext cx="1900949" cy="195513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15600" y="7490"/>
            <a:ext cx="1683722" cy="1378883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9933960">
            <a:off x="10062099" y="5042580"/>
            <a:ext cx="1481618" cy="201272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015343" y="1296102"/>
            <a:ext cx="5998028" cy="801641"/>
            <a:chOff x="3015343" y="1296102"/>
            <a:chExt cx="5998028" cy="801641"/>
          </a:xfrm>
        </p:grpSpPr>
        <p:sp>
          <p:nvSpPr>
            <p:cNvPr id="18" name="平行四边形 17"/>
            <p:cNvSpPr/>
            <p:nvPr/>
          </p:nvSpPr>
          <p:spPr>
            <a:xfrm>
              <a:off x="3015343" y="1296102"/>
              <a:ext cx="3363686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目录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20" name="平行四边形 19"/>
            <p:cNvSpPr/>
            <p:nvPr/>
          </p:nvSpPr>
          <p:spPr>
            <a:xfrm>
              <a:off x="5443483" y="1444601"/>
              <a:ext cx="3569888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CN" sz="28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Contents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856585" y="2847814"/>
            <a:ext cx="8604741" cy="2190599"/>
            <a:chOff x="1856585" y="2847814"/>
            <a:chExt cx="8604741" cy="2190599"/>
          </a:xfrm>
        </p:grpSpPr>
        <p:grpSp>
          <p:nvGrpSpPr>
            <p:cNvPr id="23" name="组合 22"/>
            <p:cNvGrpSpPr/>
            <p:nvPr/>
          </p:nvGrpSpPr>
          <p:grpSpPr>
            <a:xfrm>
              <a:off x="1856585" y="2847814"/>
              <a:ext cx="3586898" cy="553998"/>
              <a:chOff x="1557927" y="2274448"/>
              <a:chExt cx="3586898" cy="553998"/>
            </a:xfrm>
          </p:grpSpPr>
          <p:sp>
            <p:nvSpPr>
              <p:cNvPr id="46" name="文本框 45"/>
              <p:cNvSpPr txBox="1"/>
              <p:nvPr/>
            </p:nvSpPr>
            <p:spPr>
              <a:xfrm>
                <a:off x="2267114" y="2274448"/>
                <a:ext cx="2877711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zh-CN" altLang="en-US" sz="3000" kern="0" dirty="0">
                    <a:latin typeface="字魂35号-经典雅黑" panose="00000500000000000000" pitchFamily="2" charset="-122"/>
                    <a:ea typeface="字魂35号-经典雅黑" panose="00000500000000000000" pitchFamily="2" charset="-122"/>
                    <a:cs typeface="阿里巴巴普惠体" panose="00020600040101010101" pitchFamily="18" charset="-122"/>
                    <a:sym typeface="阿里巴巴普惠体" panose="00020600040101010101" pitchFamily="18" charset="-122"/>
                  </a:rPr>
                  <a:t>防暑降温小常识</a:t>
                </a:r>
              </a:p>
            </p:txBody>
          </p:sp>
          <p:grpSp>
            <p:nvGrpSpPr>
              <p:cNvPr id="47" name="组合 46"/>
              <p:cNvGrpSpPr/>
              <p:nvPr/>
            </p:nvGrpSpPr>
            <p:grpSpPr>
              <a:xfrm>
                <a:off x="1557927" y="2277787"/>
                <a:ext cx="565655" cy="547320"/>
                <a:chOff x="2544896" y="1571258"/>
                <a:chExt cx="565655" cy="547320"/>
              </a:xfrm>
            </p:grpSpPr>
            <p:sp>
              <p:nvSpPr>
                <p:cNvPr id="48" name="椭圆 47"/>
                <p:cNvSpPr/>
                <p:nvPr/>
              </p:nvSpPr>
              <p:spPr>
                <a:xfrm>
                  <a:off x="2544896" y="1571258"/>
                  <a:ext cx="565655" cy="547320"/>
                </a:xfrm>
                <a:prstGeom prst="ellipse">
                  <a:avLst/>
                </a:prstGeom>
                <a:solidFill>
                  <a:srgbClr val="31C69F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字魂35号-经典雅黑" panose="00000500000000000000" pitchFamily="2" charset="-122"/>
                    <a:ea typeface="字魂35号-经典雅黑" panose="00000500000000000000" pitchFamily="2" charset="-122"/>
                  </a:endParaRPr>
                </a:p>
              </p:txBody>
            </p:sp>
            <p:sp>
              <p:nvSpPr>
                <p:cNvPr id="49" name="文本框 48"/>
                <p:cNvSpPr txBox="1"/>
                <p:nvPr/>
              </p:nvSpPr>
              <p:spPr>
                <a:xfrm>
                  <a:off x="2609552" y="1625975"/>
                  <a:ext cx="4363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kern="0">
                      <a:solidFill>
                        <a:schemeClr val="bg1"/>
                      </a:solidFill>
                      <a:latin typeface="字魂35号-经典雅黑" panose="00000500000000000000" pitchFamily="2" charset="-122"/>
                      <a:ea typeface="字魂35号-经典雅黑" panose="00000500000000000000" pitchFamily="2" charset="-122"/>
                      <a:cs typeface="阿里巴巴普惠体" panose="00020600040101010101" pitchFamily="18" charset="-122"/>
                      <a:sym typeface="阿里巴巴普惠体" panose="00020600040101010101" pitchFamily="18" charset="-122"/>
                    </a:rPr>
                    <a:t>01</a:t>
                  </a:r>
                  <a:endParaRPr lang="zh-CN" altLang="en-US" sz="2400">
                    <a:solidFill>
                      <a:schemeClr val="bg1"/>
                    </a:solidFill>
                    <a:latin typeface="字魂35号-经典雅黑" panose="00000500000000000000" pitchFamily="2" charset="-122"/>
                    <a:ea typeface="字魂35号-经典雅黑" panose="00000500000000000000" pitchFamily="2" charset="-122"/>
                  </a:endParaRPr>
                </a:p>
              </p:txBody>
            </p:sp>
          </p:grpSp>
        </p:grpSp>
        <p:grpSp>
          <p:nvGrpSpPr>
            <p:cNvPr id="25" name="组合 24"/>
            <p:cNvGrpSpPr/>
            <p:nvPr/>
          </p:nvGrpSpPr>
          <p:grpSpPr>
            <a:xfrm>
              <a:off x="1856585" y="4033204"/>
              <a:ext cx="2437249" cy="553998"/>
              <a:chOff x="1973270" y="3331085"/>
              <a:chExt cx="2437249" cy="553998"/>
            </a:xfrm>
          </p:grpSpPr>
          <p:sp>
            <p:nvSpPr>
              <p:cNvPr id="42" name="文本框 41"/>
              <p:cNvSpPr txBox="1"/>
              <p:nvPr/>
            </p:nvSpPr>
            <p:spPr>
              <a:xfrm>
                <a:off x="2686970" y="3331085"/>
                <a:ext cx="1723549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zh-CN" altLang="en-US" sz="3000" kern="0">
                    <a:latin typeface="字魂35号-经典雅黑" panose="00000500000000000000" pitchFamily="2" charset="-122"/>
                    <a:ea typeface="字魂35号-经典雅黑" panose="00000500000000000000" pitchFamily="2" charset="-122"/>
                    <a:cs typeface="阿里巴巴普惠体" panose="00020600040101010101" pitchFamily="18" charset="-122"/>
                    <a:sym typeface="阿里巴巴普惠体" panose="00020600040101010101" pitchFamily="18" charset="-122"/>
                  </a:rPr>
                  <a:t>解暑食品</a:t>
                </a:r>
              </a:p>
            </p:txBody>
          </p:sp>
          <p:grpSp>
            <p:nvGrpSpPr>
              <p:cNvPr id="43" name="组合 42"/>
              <p:cNvGrpSpPr/>
              <p:nvPr/>
            </p:nvGrpSpPr>
            <p:grpSpPr>
              <a:xfrm>
                <a:off x="1973270" y="3334424"/>
                <a:ext cx="565655" cy="547320"/>
                <a:chOff x="2544896" y="1571258"/>
                <a:chExt cx="565655" cy="547320"/>
              </a:xfrm>
            </p:grpSpPr>
            <p:sp>
              <p:nvSpPr>
                <p:cNvPr id="44" name="椭圆 43"/>
                <p:cNvSpPr/>
                <p:nvPr/>
              </p:nvSpPr>
              <p:spPr>
                <a:xfrm>
                  <a:off x="2544896" y="1571258"/>
                  <a:ext cx="565655" cy="547320"/>
                </a:xfrm>
                <a:prstGeom prst="ellipse">
                  <a:avLst/>
                </a:prstGeom>
                <a:solidFill>
                  <a:srgbClr val="EF8D8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字魂35号-经典雅黑" panose="00000500000000000000" pitchFamily="2" charset="-122"/>
                    <a:ea typeface="字魂35号-经典雅黑" panose="00000500000000000000" pitchFamily="2" charset="-122"/>
                  </a:endParaRPr>
                </a:p>
              </p:txBody>
            </p:sp>
            <p:sp>
              <p:nvSpPr>
                <p:cNvPr id="45" name="文本框 44"/>
                <p:cNvSpPr txBox="1"/>
                <p:nvPr/>
              </p:nvSpPr>
              <p:spPr>
                <a:xfrm>
                  <a:off x="2557456" y="1625975"/>
                  <a:ext cx="5405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kern="0">
                      <a:solidFill>
                        <a:schemeClr val="bg1"/>
                      </a:solidFill>
                      <a:latin typeface="字魂35号-经典雅黑" panose="00000500000000000000" pitchFamily="2" charset="-122"/>
                      <a:ea typeface="字魂35号-经典雅黑" panose="00000500000000000000" pitchFamily="2" charset="-122"/>
                      <a:cs typeface="阿里巴巴普惠体" panose="00020600040101010101" pitchFamily="18" charset="-122"/>
                      <a:sym typeface="阿里巴巴普惠体" panose="00020600040101010101" pitchFamily="18" charset="-122"/>
                    </a:rPr>
                    <a:t>02</a:t>
                  </a:r>
                  <a:endParaRPr lang="zh-CN" altLang="en-US" sz="2400">
                    <a:solidFill>
                      <a:schemeClr val="bg1"/>
                    </a:solidFill>
                    <a:latin typeface="字魂35号-经典雅黑" panose="00000500000000000000" pitchFamily="2" charset="-122"/>
                    <a:ea typeface="字魂35号-经典雅黑" panose="00000500000000000000" pitchFamily="2" charset="-122"/>
                  </a:endParaRPr>
                </a:p>
              </p:txBody>
            </p:sp>
          </p:grpSp>
        </p:grpSp>
        <p:grpSp>
          <p:nvGrpSpPr>
            <p:cNvPr id="26" name="组合 25"/>
            <p:cNvGrpSpPr/>
            <p:nvPr/>
          </p:nvGrpSpPr>
          <p:grpSpPr>
            <a:xfrm>
              <a:off x="5720716" y="2881108"/>
              <a:ext cx="3577651" cy="553998"/>
              <a:chOff x="2448211" y="4327944"/>
              <a:chExt cx="3577651" cy="553998"/>
            </a:xfrm>
          </p:grpSpPr>
          <p:sp>
            <p:nvSpPr>
              <p:cNvPr id="38" name="文本框 37"/>
              <p:cNvSpPr txBox="1"/>
              <p:nvPr/>
            </p:nvSpPr>
            <p:spPr>
              <a:xfrm>
                <a:off x="3148151" y="4327944"/>
                <a:ext cx="2877711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zh-CN" altLang="en-US" sz="3000" kern="0">
                    <a:latin typeface="字魂35号-经典雅黑" panose="00000500000000000000" pitchFamily="2" charset="-122"/>
                    <a:ea typeface="字魂35号-经典雅黑" panose="00000500000000000000" pitchFamily="2" charset="-122"/>
                    <a:cs typeface="阿里巴巴普惠体" panose="00020600040101010101" pitchFamily="18" charset="-122"/>
                    <a:sym typeface="阿里巴巴普惠体" panose="00020600040101010101" pitchFamily="18" charset="-122"/>
                  </a:rPr>
                  <a:t>防暑降温七不宜</a:t>
                </a:r>
              </a:p>
            </p:txBody>
          </p:sp>
          <p:grpSp>
            <p:nvGrpSpPr>
              <p:cNvPr id="39" name="组合 38"/>
              <p:cNvGrpSpPr/>
              <p:nvPr/>
            </p:nvGrpSpPr>
            <p:grpSpPr>
              <a:xfrm>
                <a:off x="2448211" y="4331283"/>
                <a:ext cx="565655" cy="547320"/>
                <a:chOff x="2544896" y="1571258"/>
                <a:chExt cx="565655" cy="547320"/>
              </a:xfrm>
            </p:grpSpPr>
            <p:sp>
              <p:nvSpPr>
                <p:cNvPr id="40" name="椭圆 39"/>
                <p:cNvSpPr/>
                <p:nvPr/>
              </p:nvSpPr>
              <p:spPr>
                <a:xfrm>
                  <a:off x="2544896" y="1571258"/>
                  <a:ext cx="565655" cy="547320"/>
                </a:xfrm>
                <a:prstGeom prst="ellipse">
                  <a:avLst/>
                </a:prstGeom>
                <a:solidFill>
                  <a:srgbClr val="EF8D8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字魂35号-经典雅黑" panose="00000500000000000000" pitchFamily="2" charset="-122"/>
                    <a:ea typeface="字魂35号-经典雅黑" panose="00000500000000000000" pitchFamily="2" charset="-122"/>
                  </a:endParaRPr>
                </a:p>
              </p:txBody>
            </p:sp>
            <p:sp>
              <p:nvSpPr>
                <p:cNvPr id="41" name="文本框 40"/>
                <p:cNvSpPr txBox="1"/>
                <p:nvPr/>
              </p:nvSpPr>
              <p:spPr>
                <a:xfrm>
                  <a:off x="2557456" y="1625975"/>
                  <a:ext cx="5405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kern="0">
                      <a:solidFill>
                        <a:schemeClr val="bg1"/>
                      </a:solidFill>
                      <a:latin typeface="字魂35号-经典雅黑" panose="00000500000000000000" pitchFamily="2" charset="-122"/>
                      <a:ea typeface="字魂35号-经典雅黑" panose="00000500000000000000" pitchFamily="2" charset="-122"/>
                      <a:cs typeface="阿里巴巴普惠体" panose="00020600040101010101" pitchFamily="18" charset="-122"/>
                      <a:sym typeface="阿里巴巴普惠体" panose="00020600040101010101" pitchFamily="18" charset="-122"/>
                    </a:rPr>
                    <a:t>03</a:t>
                  </a:r>
                  <a:endParaRPr lang="zh-CN" altLang="en-US">
                    <a:solidFill>
                      <a:schemeClr val="bg1"/>
                    </a:solidFill>
                    <a:latin typeface="字魂35号-经典雅黑" panose="00000500000000000000" pitchFamily="2" charset="-122"/>
                    <a:ea typeface="字魂35号-经典雅黑" panose="00000500000000000000" pitchFamily="2" charset="-122"/>
                  </a:endParaRPr>
                </a:p>
              </p:txBody>
            </p:sp>
          </p:grpSp>
        </p:grpSp>
        <p:grpSp>
          <p:nvGrpSpPr>
            <p:cNvPr id="27" name="组合 26"/>
            <p:cNvGrpSpPr/>
            <p:nvPr/>
          </p:nvGrpSpPr>
          <p:grpSpPr>
            <a:xfrm>
              <a:off x="5748477" y="4022750"/>
              <a:ext cx="4712849" cy="1015663"/>
              <a:chOff x="2867161" y="5365565"/>
              <a:chExt cx="4712849" cy="1015663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3567102" y="5365565"/>
                <a:ext cx="401290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zh-CN" altLang="en-US" sz="3000" kern="0">
                    <a:latin typeface="字魂35号-经典雅黑" panose="00000500000000000000" pitchFamily="2" charset="-122"/>
                    <a:ea typeface="字魂35号-经典雅黑" panose="00000500000000000000" pitchFamily="2" charset="-122"/>
                    <a:cs typeface="阿里巴巴普惠体" panose="00020600040101010101" pitchFamily="18" charset="-122"/>
                    <a:sym typeface="阿里巴巴普惠体" panose="00020600040101010101" pitchFamily="18" charset="-122"/>
                  </a:rPr>
                  <a:t>关于高温期间作业做好防暑降温通知</a:t>
                </a:r>
              </a:p>
            </p:txBody>
          </p:sp>
          <p:grpSp>
            <p:nvGrpSpPr>
              <p:cNvPr id="31" name="组合 30"/>
              <p:cNvGrpSpPr/>
              <p:nvPr/>
            </p:nvGrpSpPr>
            <p:grpSpPr>
              <a:xfrm>
                <a:off x="2867161" y="5368904"/>
                <a:ext cx="565655" cy="547320"/>
                <a:chOff x="2544896" y="1571258"/>
                <a:chExt cx="565655" cy="547320"/>
              </a:xfrm>
            </p:grpSpPr>
            <p:sp>
              <p:nvSpPr>
                <p:cNvPr id="36" name="椭圆 35"/>
                <p:cNvSpPr/>
                <p:nvPr/>
              </p:nvSpPr>
              <p:spPr>
                <a:xfrm>
                  <a:off x="2544896" y="1571258"/>
                  <a:ext cx="565655" cy="547320"/>
                </a:xfrm>
                <a:prstGeom prst="ellipse">
                  <a:avLst/>
                </a:prstGeom>
                <a:solidFill>
                  <a:srgbClr val="31C69F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字魂35号-经典雅黑" panose="00000500000000000000" pitchFamily="2" charset="-122"/>
                    <a:ea typeface="字魂35号-经典雅黑" panose="00000500000000000000" pitchFamily="2" charset="-122"/>
                  </a:endParaRPr>
                </a:p>
              </p:txBody>
            </p:sp>
            <p:sp>
              <p:nvSpPr>
                <p:cNvPr id="37" name="文本框 36"/>
                <p:cNvSpPr txBox="1"/>
                <p:nvPr/>
              </p:nvSpPr>
              <p:spPr>
                <a:xfrm>
                  <a:off x="2557456" y="1625975"/>
                  <a:ext cx="5405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kern="0">
                      <a:solidFill>
                        <a:schemeClr val="bg1"/>
                      </a:solidFill>
                      <a:latin typeface="字魂35号-经典雅黑" panose="00000500000000000000" pitchFamily="2" charset="-122"/>
                      <a:ea typeface="字魂35号-经典雅黑" panose="00000500000000000000" pitchFamily="2" charset="-122"/>
                      <a:cs typeface="阿里巴巴普惠体" panose="00020600040101010101" pitchFamily="18" charset="-122"/>
                      <a:sym typeface="阿里巴巴普惠体" panose="00020600040101010101" pitchFamily="18" charset="-122"/>
                    </a:rPr>
                    <a:t>04</a:t>
                  </a:r>
                  <a:endParaRPr lang="zh-CN" altLang="en-US" sz="2400">
                    <a:solidFill>
                      <a:schemeClr val="bg1"/>
                    </a:solidFill>
                    <a:latin typeface="字魂35号-经典雅黑" panose="00000500000000000000" pitchFamily="2" charset="-122"/>
                    <a:ea typeface="字魂35号-经典雅黑" panose="00000500000000000000" pitchFamily="2" charset="-122"/>
                  </a:endParaRPr>
                </a:p>
              </p:txBody>
            </p:sp>
          </p:grpSp>
        </p:grp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905" y="4248884"/>
            <a:ext cx="2815494" cy="2815494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9108" b="100000" l="9810" r="916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28427" y="5859679"/>
            <a:ext cx="1900949" cy="99832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759629" y="2920389"/>
            <a:ext cx="8020134" cy="2905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近年来，一种与电冰箱密切相关的耶尔赞氏菌肠炎的发病率正逐年上升，且患者发病前几乎都进食过冷藏食品，医学上称之为“电冰箱肠炎”。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en-US" altLang="zh-CN" sz="8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en-US" altLang="zh-CN" sz="8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低温冷冻虽然抑制和杀灭大多数病菌，并可使食物保鲜和延长保存时间，但耶尔赞氏菌的生物学特性是在低温环境中生长活跃，而且在</a:t>
            </a:r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0℃</a:t>
            </a: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以下仍能滋生繁殖，并污染食物，若经常食用未经加热处理的冷藏食品，就可能发生“电冰箱肠炎”。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6" name="平行四边形 5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一不宜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8" name="平行四边形 7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冰箱内混放生熟食 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7362" y="2920389"/>
            <a:ext cx="3074359" cy="27087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797569" y="2650132"/>
            <a:ext cx="10444461" cy="3090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空调为人们提供了舒适的环境，然而这毕竟不是自然状态。空调机能使空气频繁流动和振动，其结果就像噪声一样，会损害人们的神经功能。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171450" indent="-1714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p"/>
            </a:pPr>
            <a:endParaRPr lang="en-US" altLang="zh-CN" sz="12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另外，室内空气循环使用，反复过滤后，空气中负离子显著减少而阳离子过多，不仅影响空气的清洁度，同时也会影响人体正常的生理活动。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p"/>
            </a:pPr>
            <a:endParaRPr lang="en-US" altLang="zh-CN" sz="12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久居空调房间，会令人感到头痛、头晕、失眠、胃肠不适、乏力身倦，还会有类似着凉感冒的症状，甚至会降低人体的抗感染能力，这就是“空调病”。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10" name="平行四边形 9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二不宜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11" name="平行四边形 10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空调打开冷风吹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24108" y="3070882"/>
            <a:ext cx="7042431" cy="2536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电风扇使人凉爽，但如果经常开电风扇，会使人出现打喷嚏、流鼻涕、乏力、头痛、头晕、失眠、肩痛、食欲不振等一系列症状，这就是“风扇病”。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预防风扇病，关键在于科学使用风扇，首先，使用的时间不可过长，以</a:t>
            </a:r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30</a:t>
            </a: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分钟到</a:t>
            </a:r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</a:t>
            </a: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个小时为宜；并且转速不要太快。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6" name="平行四边形 5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三不宜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电风扇直吹人体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5598" y="2941369"/>
            <a:ext cx="2863773" cy="2863773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30086" y="2916178"/>
            <a:ext cx="10075774" cy="2536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在夏日热浪袭人之时，一些穿轻便凉鞋、拖鞋的人，喜欢用凉水冲洗双脚，冲完后全身自觉凉快许多，殊不知经常这样做，是有损于健康的。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p"/>
            </a:pP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31C69F"/>
              </a:buClr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医学研究证实，人的脚都是血管分支的最远端末梢部位；脚的脂肪层较薄，保温性差；脚底皮肤温度是全身温度最低的部位，极易受凉。若夏天经常用凉水冲脚，使脚进一步受凉遇寒，然后通过血管。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6" name="平行四边形 5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四不宜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凉水冲脚图凉快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083544" y="2650132"/>
            <a:ext cx="10324684" cy="3218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夏天炎热，人们爱将西瓜切开放进冰箱内冰冻后食用。但食用长时间冰冻后的西瓜，对人体健康是有影响的。因为切开的西瓜冷藏后，瓜瓤表面形成一层薄膜，冷气被瓜瓤吸收。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endParaRPr lang="en-US" altLang="zh-CN" sz="12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食和时，口腔内的唾液腺、舌味觉神经和牙周神经都会因冷的刺激而处于麻痹状态，不但难以品出西瓜的甜味，而且还会伤脾胃，引起咽喉炎。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endParaRPr lang="en-US" altLang="zh-CN" sz="12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儿童消化机能较差，食用冰冻西瓜还会引起厌食、呕吐、腹泻等症状。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6" name="平行四边形 5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五不宜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贪食冰冻西瓜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034974" y="2983869"/>
            <a:ext cx="4800600" cy="2778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chemeClr val="accent1"/>
              </a:buClr>
              <a:buSzPct val="150000"/>
              <a:buBlip>
                <a:blip r:embed="rId2"/>
              </a:buBlip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夏天锻炼出汗后，不能立即洗冷水澡，因为夏天气温高，锻炼时身体产热增加，通过汗液蒸发及皮肤血管扩张是身体散热的重要途径。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chemeClr val="accent1"/>
              </a:buClr>
              <a:buSzPct val="150000"/>
              <a:buBlip>
                <a:blip r:embed="rId2"/>
              </a:buBlip>
            </a:pP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6" name="平行四边形 5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六不宜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大汗淋漓后洗冷水澡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5968093" y="2983869"/>
            <a:ext cx="4982935" cy="2778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chemeClr val="accent1"/>
              </a:buClr>
              <a:buSzPct val="150000"/>
              <a:buBlip>
                <a:blip r:embed="rId2"/>
              </a:buBlip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锻炼刚结束时，人体仍处于代谢旺盛、产热增加，皮肤血管扩张的状况，这时如果立即洗冷水澡，皮肤受到冷水刺激，会通过神经反射引起皮肤血管收缩，结果可使出汗散热受阻，反而会散热困难、体温升高。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137767" y="2640666"/>
            <a:ext cx="10074972" cy="3465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盛夏酷暑，汗流浃背，人们自然要喝一些果汁饮料，用以消暑解渴、防暑降温。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但许多人也许并不知道，果汁饮料对某些药物的效果会产生一些微妙的影响，有的甚至会产生不良反应，危及人体健康。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果汁（尤其是新鲜果汁）富含果酸，果酸主要成份为维生素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C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和柠檬酸等，可导致许多药物提前分解和溶化，不利于药物在小肠内的吸收，以致使药效下降。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红霉素、氯霉素等抗生素及磺胺类抗菌药，遇到酸性液体，容易迅速分解，不仅降低药效，而且还会产生有害中间体，从而增加毒性。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6" name="平行四边形 5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七不宜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果汁饮料送服药物</a:t>
              </a: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63373" y="2650132"/>
            <a:ext cx="10305369" cy="2972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、少吃多餐：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一顿饭吃的东西越多，为了消化这些食物，身体产生代谢热量也就越多，特别注意少吃高蛋白的食物，它们产生的代谢热量尤其多； </a:t>
            </a:r>
          </a:p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、吃辛辣食物：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医生认为，尽管大热天里吃这些东西难以想象，但辛辣食物可以刺激口腔内的热量接收，提高血液循环，导致大量出汗，这些有助于降低体温； 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、温水冲澡：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最好是用稍低于体温的温水冲澡或沐浴，特别是在睡前进行； </a:t>
            </a:r>
          </a:p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4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、多喝水：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医生建议少饮酒多喝水，因为酒精可能导致身体缺水，矿泉水或低糖汽水是更好的选择；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9" name="平行四边形 8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十种方法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预防高温中暑</a:t>
              </a: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63373" y="2650132"/>
            <a:ext cx="10305369" cy="2972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5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、避免剧烈运动：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剧烈活动将激活身体能量，增加内部温度； </a:t>
            </a:r>
          </a:p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6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、使用冰袋：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可重复使用的冰袋是很好的降低皮肤温度的工具，里面预充的液体有降温效果； </a:t>
            </a:r>
          </a:p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7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、选好枕具：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使用羽毛或绒毛枕头，枕套最好是棉质的，合成纤维的枕套会积累热量； </a:t>
            </a:r>
            <a:endParaRPr lang="zh-CN" altLang="en-US" sz="6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8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、日间小睡：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研究表明，人体对“白日梦”的反应之一就是降低身体温度； </a:t>
            </a:r>
          </a:p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9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、喝菊花茶：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菊花茶能够降温醒脑； </a:t>
            </a:r>
          </a:p>
          <a:p>
            <a:pPr>
              <a:lnSpc>
                <a:spcPct val="200000"/>
              </a:lnSpc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altLang="zh-CN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10</a:t>
            </a:r>
            <a:r>
              <a:rPr lang="zh-CN" altLang="en-US" sz="16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、凉水冲手腕：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每隔几小时用自来水冲手腕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5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秒，因为手腕是动脉流过的地方，这样可降低血液温度。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206" y="732005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03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防暑降温七不宜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71600" y="1666216"/>
            <a:ext cx="9290747" cy="818529"/>
            <a:chOff x="1371600" y="1666216"/>
            <a:chExt cx="9290747" cy="818529"/>
          </a:xfrm>
        </p:grpSpPr>
        <p:sp>
          <p:nvSpPr>
            <p:cNvPr id="9" name="平行四边形 8"/>
            <p:cNvSpPr/>
            <p:nvPr/>
          </p:nvSpPr>
          <p:spPr>
            <a:xfrm>
              <a:off x="1371600" y="1666216"/>
              <a:ext cx="4496632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十种方法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3619916" y="1831603"/>
              <a:ext cx="7042431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spc="6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预防高温中暑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761" b="97831" l="9810" r="91639">
                        <a14:foregroundMark x1="60089" y1="92733" x2="79376" y2="94035"/>
                        <a14:foregroundMark x1="91639" y1="62907" x2="88517" y2="79176"/>
                        <a14:foregroundMark x1="61873" y1="95770" x2="72352" y2="979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7062" y="87600"/>
            <a:ext cx="1900949" cy="195513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15600" y="7490"/>
            <a:ext cx="1683722" cy="1378883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9933960">
            <a:off x="9919879" y="4978055"/>
            <a:ext cx="1481618" cy="201272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015343" y="1296102"/>
            <a:ext cx="5998028" cy="801641"/>
            <a:chOff x="3015343" y="1296102"/>
            <a:chExt cx="5998028" cy="801641"/>
          </a:xfrm>
        </p:grpSpPr>
        <p:sp>
          <p:nvSpPr>
            <p:cNvPr id="18" name="平行四边形 17"/>
            <p:cNvSpPr/>
            <p:nvPr/>
          </p:nvSpPr>
          <p:spPr>
            <a:xfrm>
              <a:off x="3015343" y="1296102"/>
              <a:ext cx="3363686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第四章节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20" name="平行四边形 19"/>
            <p:cNvSpPr/>
            <p:nvPr/>
          </p:nvSpPr>
          <p:spPr>
            <a:xfrm>
              <a:off x="5443483" y="1444601"/>
              <a:ext cx="3569888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NO.04</a:t>
              </a:r>
            </a:p>
          </p:txBody>
        </p:sp>
      </p:grpSp>
      <p:pic>
        <p:nvPicPr>
          <p:cNvPr id="52" name="图片 51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9108" b="100000" l="9810" r="916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28427" y="5859679"/>
            <a:ext cx="1900949" cy="998321"/>
          </a:xfrm>
          <a:prstGeom prst="rect">
            <a:avLst/>
          </a:prstGeom>
        </p:spPr>
      </p:pic>
      <p:sp>
        <p:nvSpPr>
          <p:cNvPr id="30" name="标题 1"/>
          <p:cNvSpPr txBox="1"/>
          <p:nvPr/>
        </p:nvSpPr>
        <p:spPr>
          <a:xfrm>
            <a:off x="1884240" y="1540596"/>
            <a:ext cx="8423516" cy="34095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7600">
                <a:ln w="127000">
                  <a:noFill/>
                </a:ln>
                <a:solidFill>
                  <a:srgbClr val="EF8D8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高温期间</a:t>
            </a:r>
            <a:endParaRPr lang="en-US" altLang="zh-CN" sz="7600">
              <a:ln w="127000">
                <a:noFill/>
              </a:ln>
              <a:solidFill>
                <a:srgbClr val="EF8D8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字魂35号-经典雅黑" panose="00000500000000000000" pitchFamily="2" charset="-122"/>
              <a:ea typeface="字魂35号-经典雅黑" panose="00000500000000000000" pitchFamily="2" charset="-122"/>
            </a:endParaRPr>
          </a:p>
          <a:p>
            <a:pPr algn="ctr"/>
            <a:r>
              <a:rPr lang="zh-CN" altLang="en-US" sz="7600">
                <a:ln w="12700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作业做好防暑降温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195744" y="4463426"/>
            <a:ext cx="7800508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spc="300"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夏季高温，出汗过多，体内盐分减少，渗透压就会失去平稳，从而出现中暑，而多喝些盐开水或盐茶水，从而达到防暑的功效。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9179" y="3163469"/>
            <a:ext cx="3907665" cy="390766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761" b="97831" l="9810" r="91639">
                        <a14:foregroundMark x1="60089" y1="92733" x2="79376" y2="94035"/>
                        <a14:foregroundMark x1="91639" y1="62907" x2="88517" y2="79176"/>
                        <a14:foregroundMark x1="61873" y1="95770" x2="72352" y2="979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7062" y="87600"/>
            <a:ext cx="1900949" cy="195513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15600" y="7490"/>
            <a:ext cx="1683722" cy="1378883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9933960">
            <a:off x="9919879" y="4978055"/>
            <a:ext cx="1481618" cy="201272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015343" y="1296102"/>
            <a:ext cx="5998028" cy="801641"/>
            <a:chOff x="3015343" y="1296102"/>
            <a:chExt cx="5998028" cy="801641"/>
          </a:xfrm>
        </p:grpSpPr>
        <p:sp>
          <p:nvSpPr>
            <p:cNvPr id="18" name="平行四边形 17"/>
            <p:cNvSpPr/>
            <p:nvPr/>
          </p:nvSpPr>
          <p:spPr>
            <a:xfrm>
              <a:off x="3015343" y="1296102"/>
              <a:ext cx="3363686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第一章节</a:t>
              </a:r>
              <a:endParaRPr lang="zh-CN" altLang="en-US" sz="20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endParaRPr>
            </a:p>
          </p:txBody>
        </p:sp>
        <p:sp>
          <p:nvSpPr>
            <p:cNvPr id="20" name="平行四边形 19"/>
            <p:cNvSpPr/>
            <p:nvPr/>
          </p:nvSpPr>
          <p:spPr>
            <a:xfrm>
              <a:off x="5443483" y="1444601"/>
              <a:ext cx="3569888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NO.01</a:t>
              </a:r>
            </a:p>
          </p:txBody>
        </p:sp>
      </p:grpSp>
      <p:pic>
        <p:nvPicPr>
          <p:cNvPr id="52" name="图片 51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9108" b="100000" l="9810" r="916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28427" y="5859679"/>
            <a:ext cx="1900949" cy="998321"/>
          </a:xfrm>
          <a:prstGeom prst="rect">
            <a:avLst/>
          </a:prstGeom>
        </p:spPr>
      </p:pic>
      <p:sp>
        <p:nvSpPr>
          <p:cNvPr id="30" name="标题 1"/>
          <p:cNvSpPr txBox="1"/>
          <p:nvPr/>
        </p:nvSpPr>
        <p:spPr>
          <a:xfrm>
            <a:off x="2195744" y="1911999"/>
            <a:ext cx="7800508" cy="201272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7600" dirty="0">
                <a:ln w="12700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防暑降温</a:t>
            </a:r>
            <a:r>
              <a:rPr lang="zh-CN" altLang="en-US" sz="7600" dirty="0">
                <a:ln w="127000">
                  <a:noFill/>
                </a:ln>
                <a:solidFill>
                  <a:srgbClr val="EF8D8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小常识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195744" y="3813095"/>
            <a:ext cx="7800508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spc="300"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夏季高温，出汗过多，体内盐分减少，渗透压就会失去平稳，从而出现中暑，而多喝些盐开水或盐茶水，从而达到防暑的功效。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9179" y="3163469"/>
            <a:ext cx="3907665" cy="390766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881743" y="3042276"/>
            <a:ext cx="5056187" cy="181133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每年的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6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月、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7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月、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8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月、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9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月、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10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月；</a:t>
            </a:r>
          </a:p>
          <a:p>
            <a:pPr>
              <a:lnSpc>
                <a:spcPct val="200000"/>
              </a:lnSpc>
              <a:spcBef>
                <a:spcPct val="0"/>
              </a:spcBef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单日最高气温达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33℃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以上（包括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33℃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），</a:t>
            </a:r>
            <a:endParaRPr lang="en-US" altLang="zh-CN" sz="18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200000"/>
              </a:lnSpc>
              <a:spcBef>
                <a:spcPct val="0"/>
              </a:spcBef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    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以当地气象部门预报为准；</a:t>
            </a:r>
          </a:p>
          <a:p>
            <a:pPr>
              <a:lnSpc>
                <a:spcPct val="200000"/>
              </a:lnSpc>
              <a:spcBef>
                <a:spcPct val="0"/>
              </a:spcBef>
              <a:buClr>
                <a:srgbClr val="31C69F"/>
              </a:buClr>
              <a:buFont typeface="Wingdings" panose="05000000000000000000" pitchFamily="2" charset="2"/>
              <a:buChar char="l"/>
            </a:pP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本规定适用对象：所有人员；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332" y="732005"/>
            <a:ext cx="456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04 </a:t>
            </a:r>
            <a:r>
              <a:rPr lang="zh-CN" altLang="en-US" sz="2400">
                <a:ln w="127000">
                  <a:noFill/>
                </a:ln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高温期间作业做好防暑降温</a:t>
            </a:r>
          </a:p>
        </p:txBody>
      </p:sp>
      <p:sp>
        <p:nvSpPr>
          <p:cNvPr id="6" name="平行四边形 5"/>
          <p:cNvSpPr/>
          <p:nvPr/>
        </p:nvSpPr>
        <p:spPr>
          <a:xfrm>
            <a:off x="881743" y="1916588"/>
            <a:ext cx="4496632" cy="653142"/>
          </a:xfrm>
          <a:prstGeom prst="parallelogram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高温定义</a:t>
            </a:r>
            <a:endParaRPr lang="zh-CN" altLang="en-US">
              <a:solidFill>
                <a:srgbClr val="31C69F"/>
              </a:solidFill>
              <a:latin typeface="字魂35号-经典雅黑" panose="00000500000000000000" pitchFamily="2" charset="-122"/>
              <a:ea typeface="字魂35号-经典雅黑" panose="00000500000000000000" pitchFamily="2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649686" y="1819048"/>
            <a:ext cx="6008914" cy="3755571"/>
            <a:chOff x="5769429" y="1752600"/>
            <a:chExt cx="6008914" cy="3755571"/>
          </a:xfrm>
        </p:grpSpPr>
        <p:sp>
          <p:nvSpPr>
            <p:cNvPr id="2" name="矩形: 圆角 1"/>
            <p:cNvSpPr/>
            <p:nvPr/>
          </p:nvSpPr>
          <p:spPr>
            <a:xfrm>
              <a:off x="5769429" y="1752600"/>
              <a:ext cx="6008914" cy="3755571"/>
            </a:xfrm>
            <a:prstGeom prst="roundRect">
              <a:avLst/>
            </a:prstGeom>
            <a:solidFill>
              <a:srgbClr val="DAF4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6052456" y="1916588"/>
              <a:ext cx="5450340" cy="3410708"/>
              <a:chOff x="4646740" y="2466084"/>
              <a:chExt cx="6335787" cy="341070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4646740" y="2466084"/>
                <a:ext cx="6335787" cy="8309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7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1</a:t>
                </a:r>
                <a:r>
                  <a:rPr lang="zh-CN" altLang="en-US" sz="17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、各作业区、职能室、相关方要加强组织领导，采取有效措施，切实抓好防暑降温工作。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4646740" y="3559764"/>
                <a:ext cx="6335787" cy="8309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7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2</a:t>
                </a:r>
                <a:r>
                  <a:rPr lang="zh-CN" altLang="en-US" sz="17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、防暑降温工作是一项季节性很强的劳动保护工作，关系到安全生产和员工的身体健康。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4646740" y="4653444"/>
                <a:ext cx="6335787" cy="1223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7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3</a:t>
                </a:r>
                <a:r>
                  <a:rPr lang="zh-CN" altLang="en-US" sz="17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、作业单位要根据各自实际，对当前的防暑降温工作作出部署安排，要把防暑降温工作作为近期工作的重点。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39" grpId="0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9332" y="732005"/>
            <a:ext cx="456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04 </a:t>
            </a:r>
            <a:r>
              <a:rPr lang="zh-CN" altLang="en-US" sz="2400">
                <a:ln w="127000">
                  <a:noFill/>
                </a:ln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高温期间作业做好防暑降温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659085" y="2267068"/>
            <a:ext cx="6632575" cy="2778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此外，提醒各个相关方加强防暑降温工作的宣传教育，克服麻痹思想和侥幸心理，做到防患于未然，要开展应知应会训练，提高员工防触电、防中暑等自我保护技能；要认真落实防暴晒、防暴风、防雷击等措施，提高职工的防灾意识和防灾、救灾能力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136" y="1861456"/>
            <a:ext cx="4005949" cy="4005949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9332" y="732005"/>
            <a:ext cx="456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04 </a:t>
            </a:r>
            <a:r>
              <a:rPr lang="zh-CN" altLang="en-US" sz="2400">
                <a:ln w="127000">
                  <a:noFill/>
                </a:ln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高温期间作业做好防暑降温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14172" y="2296992"/>
            <a:ext cx="10526713" cy="3465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+mj-ea"/>
              <a:buAutoNum type="circleNumDbPlain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提高点检员、检修人员防暑意见，要把防暑知识纳入分厂及各维修单位的安全培训之中去，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+mj-ea"/>
              <a:buAutoNum type="circleNumDbPlain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暑期到来之前，要进行防止中暑的安全教育；</a:t>
            </a:r>
          </a:p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+mj-ea"/>
              <a:buAutoNum type="circleNumDbPlain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高温期间的作业，要求检修人员具有良好的身体状况，保证充足的睡眠时间，杜绝身体带病作业；</a:t>
            </a:r>
          </a:p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+mj-ea"/>
              <a:buAutoNum type="circleNumDbPlain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在高温期间的日常检修，每天的检修时间控制在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11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点以前，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15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点以后，避开高温段；</a:t>
            </a:r>
          </a:p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+mj-ea"/>
              <a:buAutoNum type="circleNumDbPlain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在高温期间的日常检修，要求检修单位在各检修点做好通风降温工作，每个检修人员至少配一瓶盐汽水；</a:t>
            </a:r>
          </a:p>
          <a:p>
            <a:pPr marL="342900" indent="-342900">
              <a:lnSpc>
                <a:spcPct val="200000"/>
              </a:lnSpc>
              <a:buClr>
                <a:srgbClr val="31C69F"/>
              </a:buClr>
              <a:buFont typeface="+mj-ea"/>
              <a:buAutoNum type="circleNumDbPlain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在高温期间或高温环境中的抢修，要求检修单位在各检修点做好通风降温工作，配备足够的盐汽水、防暑药品，并要求检修单位专职安全员进行全程安全监护； </a:t>
            </a:r>
          </a:p>
        </p:txBody>
      </p:sp>
      <p:sp>
        <p:nvSpPr>
          <p:cNvPr id="9" name="平行四边形 8"/>
          <p:cNvSpPr/>
          <p:nvPr/>
        </p:nvSpPr>
        <p:spPr>
          <a:xfrm>
            <a:off x="2656312" y="1418760"/>
            <a:ext cx="7042431" cy="653142"/>
          </a:xfrm>
          <a:prstGeom prst="parallelogram">
            <a:avLst>
              <a:gd name="adj" fmla="val 50000"/>
            </a:avLst>
          </a:prstGeom>
          <a:solidFill>
            <a:srgbClr val="31C69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solidFill>
                  <a:schemeClr val="bg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设备检修人员作业时降温规定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79375" y="1308675"/>
            <a:ext cx="7773871" cy="3957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n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在高温期间，在通风条件相对差的环境中日常检修和抢修，检修单位要增设强制通风设备，并且作业人员缩短作业时间，每半小时轮流换班；</a:t>
            </a:r>
          </a:p>
          <a:p>
            <a:pPr marL="285750" indent="-285750">
              <a:lnSpc>
                <a:spcPct val="200000"/>
              </a:lnSpc>
              <a:buClr>
                <a:srgbClr val="31C69F"/>
              </a:buClr>
              <a:buFont typeface="Wingdings" panose="05000000000000000000" pitchFamily="2" charset="2"/>
              <a:buChar char="n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提高自我防范、治疗，工作人员在高温环境小作业时，出现头痛、头晕、口渴、多汗、四肢无力发酸、注意力不集中、动作不协调等先兆中暑或者轻度中暑症状，就应当尽快停止作业，迅速到阴凉的地方或者房屋内（空调房更好），吹吹风，饮用凉茶、凉盐水或含盐的清凉饮料，服用防暑药品，用冷水洗脸、擦身，尽快散热，消除中暑症状。如果出现轻度中暑或重度中暑症状时，应及时找医生救治。在发现自己有中暑症状时，千万不要硬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94468" y="5419024"/>
            <a:ext cx="9934575" cy="522565"/>
          </a:xfrm>
          <a:prstGeom prst="parallelogram">
            <a:avLst/>
          </a:prstGeom>
          <a:solidFill>
            <a:srgbClr val="31C69F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ct val="0"/>
              </a:spcAft>
              <a:buClr>
                <a:srgbClr val="70AD47">
                  <a:lumMod val="60000"/>
                  <a:lumOff val="40000"/>
                </a:srgbClr>
              </a:buClr>
              <a:buSzTx/>
              <a:buFontTx/>
              <a:buNone/>
              <a:defRPr/>
            </a:pPr>
            <a:r>
              <a:rPr kumimoji="0" lang="zh-CN" altLang="en-US" sz="2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检修人员要坚持“五不干”原则，维护自身权益，保障自身安全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9332" y="732005"/>
            <a:ext cx="456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04 </a:t>
            </a:r>
            <a:r>
              <a:rPr lang="zh-CN" altLang="en-US" sz="2400">
                <a:ln w="127000">
                  <a:noFill/>
                </a:ln>
                <a:latin typeface="字魂35号-经典雅黑" panose="00000500000000000000" pitchFamily="2" charset="-122"/>
                <a:ea typeface="字魂35号-经典雅黑" panose="00000500000000000000" pitchFamily="2" charset="-122"/>
              </a:rPr>
              <a:t>高温期间作业做好防暑降温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7830" y="1491343"/>
            <a:ext cx="3592286" cy="35922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231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947515" y="2714147"/>
            <a:ext cx="8490399" cy="5404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1.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补足补够原则。一般来说，要比平常每天多饮水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3-5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升，食盐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20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克；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47515" y="3614334"/>
            <a:ext cx="8239234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2.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饮水方式以少量多饮为宜，暴饮会加重心、肾和胃肠道负担，又促使大量排汗；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47515" y="4532776"/>
            <a:ext cx="8239234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3.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饮水和补盐同时进行，不能单纯补充水分。单纯暴饮淡水会引起热痉挛（中暑）的发生，故以含盐饮料为佳。含盐饮料种类很多，比如盐汽水、含盐茶水、绿豆汤等。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947515" y="1570655"/>
            <a:ext cx="9753141" cy="833003"/>
            <a:chOff x="1012830" y="1570655"/>
            <a:chExt cx="8849462" cy="833003"/>
          </a:xfrm>
        </p:grpSpPr>
        <p:sp>
          <p:nvSpPr>
            <p:cNvPr id="13" name="平行四边形 12"/>
            <p:cNvSpPr/>
            <p:nvPr/>
          </p:nvSpPr>
          <p:spPr>
            <a:xfrm>
              <a:off x="1012830" y="1570655"/>
              <a:ext cx="6508935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zh-CN" altLang="en-US" sz="2000" b="1" spc="6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 高温作业工人恰当的饮水应遵循</a:t>
              </a:r>
            </a:p>
          </p:txBody>
        </p:sp>
        <p:sp>
          <p:nvSpPr>
            <p:cNvPr id="12" name="平行四边形 11"/>
            <p:cNvSpPr/>
            <p:nvPr/>
          </p:nvSpPr>
          <p:spPr>
            <a:xfrm>
              <a:off x="6498606" y="1750516"/>
              <a:ext cx="3363686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三条原则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4141" y="2587838"/>
            <a:ext cx="3352801" cy="3352801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035358" y="896293"/>
            <a:ext cx="15571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build="p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724676" y="1648745"/>
            <a:ext cx="10742648" cy="12142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0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藿香正气水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可以解表化湿、理气和中，可用于治疗因中暑引起的头晕昏重、恶心呕吐等症状。服用时要注意禁食生冷油腻食品。广东凉茶对咽喉疼痛、口干口渴、小便发黄者有效。其主要功能是清热解暑 祛湿生津可作为夏季防治中暑的饮料老少皆宜。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4676" y="3347335"/>
            <a:ext cx="10860365" cy="920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2000" b="1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十滴水</a:t>
            </a: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可以治疗头晕、恶心、腹痛等胃肠不适中暑症状。另外它还可以外用防治痱子，成人可直接用它搽在痱子处，婴幼儿则可在水中加十滴水数滴后洗澡。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sp>
        <p:nvSpPr>
          <p:cNvPr id="16" name="平行四边形 15"/>
          <p:cNvSpPr/>
          <p:nvPr/>
        </p:nvSpPr>
        <p:spPr>
          <a:xfrm>
            <a:off x="810667" y="4495800"/>
            <a:ext cx="10656657" cy="1309626"/>
          </a:xfrm>
          <a:prstGeom prst="parallelogram">
            <a:avLst>
              <a:gd name="adj" fmla="val 50000"/>
            </a:avLst>
          </a:prstGeom>
          <a:solidFill>
            <a:srgbClr val="31C69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平时预防很关键，就是要养成良好的卫生习惯，勤洗澡、勤换衣，保持皮肤清洁干燥，衣服也要穿宽松一些的。一旦出现皮肤病，不要用手搔抓，应用药物及时治疗。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  <p:cond evt="onBegin" delay="0">
                          <p:tn val="13"/>
                        </p:cond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build="p"/>
      <p:bldP spid="8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sp>
        <p:nvSpPr>
          <p:cNvPr id="11" name="平行四边形 10"/>
          <p:cNvSpPr/>
          <p:nvPr/>
        </p:nvSpPr>
        <p:spPr>
          <a:xfrm>
            <a:off x="5353169" y="1788370"/>
            <a:ext cx="4310285" cy="653142"/>
          </a:xfrm>
          <a:prstGeom prst="parallelogram">
            <a:avLst>
              <a:gd name="adj" fmla="val 50000"/>
            </a:avLst>
          </a:prstGeom>
          <a:solidFill>
            <a:srgbClr val="31C69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2000" b="1" spc="6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防暑保健措施</a:t>
            </a:r>
            <a:r>
              <a:rPr lang="en-US" altLang="zh-CN" sz="2000" b="1" spc="6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: 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5353169" y="2808110"/>
            <a:ext cx="5725428" cy="2696950"/>
            <a:chOff x="947515" y="2590395"/>
            <a:chExt cx="5725428" cy="2696950"/>
          </a:xfrm>
        </p:grpSpPr>
        <p:grpSp>
          <p:nvGrpSpPr>
            <p:cNvPr id="4" name="组合 3"/>
            <p:cNvGrpSpPr/>
            <p:nvPr/>
          </p:nvGrpSpPr>
          <p:grpSpPr>
            <a:xfrm>
              <a:off x="947515" y="2862447"/>
              <a:ext cx="435428" cy="240480"/>
              <a:chOff x="1458686" y="3265714"/>
              <a:chExt cx="670154" cy="468086"/>
            </a:xfrm>
          </p:grpSpPr>
          <p:sp>
            <p:nvSpPr>
              <p:cNvPr id="2" name="箭头: V 形 1"/>
              <p:cNvSpPr/>
              <p:nvPr/>
            </p:nvSpPr>
            <p:spPr>
              <a:xfrm>
                <a:off x="1458686" y="3265714"/>
                <a:ext cx="304800" cy="468086"/>
              </a:xfrm>
              <a:prstGeom prst="chevron">
                <a:avLst/>
              </a:prstGeom>
              <a:solidFill>
                <a:srgbClr val="31C6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箭头: V 形 11"/>
              <p:cNvSpPr/>
              <p:nvPr/>
            </p:nvSpPr>
            <p:spPr>
              <a:xfrm>
                <a:off x="1641363" y="3265714"/>
                <a:ext cx="304800" cy="468086"/>
              </a:xfrm>
              <a:prstGeom prst="chevron">
                <a:avLst/>
              </a:prstGeom>
              <a:solidFill>
                <a:srgbClr val="31C6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箭头: V 形 12"/>
              <p:cNvSpPr/>
              <p:nvPr/>
            </p:nvSpPr>
            <p:spPr>
              <a:xfrm>
                <a:off x="1824040" y="3265714"/>
                <a:ext cx="304800" cy="468086"/>
              </a:xfrm>
              <a:prstGeom prst="chevron">
                <a:avLst/>
              </a:prstGeom>
              <a:solidFill>
                <a:srgbClr val="31C6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1422287" y="2590395"/>
              <a:ext cx="5250656" cy="5627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1"/>
                </a:buClr>
                <a:buNone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高温暑期外出的人员可以自备含盐的水或含酸饮料；</a:t>
              </a:r>
              <a:endPara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947515" y="3782957"/>
              <a:ext cx="435428" cy="240480"/>
              <a:chOff x="1458686" y="3265714"/>
              <a:chExt cx="670154" cy="468086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16" name="箭头: V 形 15"/>
              <p:cNvSpPr/>
              <p:nvPr/>
            </p:nvSpPr>
            <p:spPr>
              <a:xfrm>
                <a:off x="1458686" y="3265714"/>
                <a:ext cx="304800" cy="468086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箭头: V 形 16"/>
              <p:cNvSpPr/>
              <p:nvPr/>
            </p:nvSpPr>
            <p:spPr>
              <a:xfrm>
                <a:off x="1641363" y="3265714"/>
                <a:ext cx="304800" cy="468086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箭头: V 形 17"/>
              <p:cNvSpPr/>
              <p:nvPr/>
            </p:nvSpPr>
            <p:spPr>
              <a:xfrm>
                <a:off x="1824040" y="3265714"/>
                <a:ext cx="304800" cy="468086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文本框 19"/>
            <p:cNvSpPr txBox="1"/>
            <p:nvPr/>
          </p:nvSpPr>
          <p:spPr>
            <a:xfrm>
              <a:off x="1422287" y="3526792"/>
              <a:ext cx="5000284" cy="5627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200000"/>
                </a:lnSpc>
                <a:spcBef>
                  <a:spcPct val="0"/>
                </a:spcBef>
                <a:buClr>
                  <a:schemeClr val="accent1"/>
                </a:buClr>
                <a:buNone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建议带上仁丹、十滴水、风油精等防暑药品。</a:t>
              </a: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947515" y="4694135"/>
              <a:ext cx="435428" cy="240480"/>
              <a:chOff x="1458686" y="3265714"/>
              <a:chExt cx="670154" cy="468086"/>
            </a:xfrm>
          </p:grpSpPr>
          <p:sp>
            <p:nvSpPr>
              <p:cNvPr id="22" name="箭头: V 形 21"/>
              <p:cNvSpPr/>
              <p:nvPr/>
            </p:nvSpPr>
            <p:spPr>
              <a:xfrm>
                <a:off x="1458686" y="3265714"/>
                <a:ext cx="304800" cy="468086"/>
              </a:xfrm>
              <a:prstGeom prst="chevron">
                <a:avLst/>
              </a:prstGeom>
              <a:solidFill>
                <a:srgbClr val="31C6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箭头: V 形 22"/>
              <p:cNvSpPr/>
              <p:nvPr/>
            </p:nvSpPr>
            <p:spPr>
              <a:xfrm>
                <a:off x="1641363" y="3265714"/>
                <a:ext cx="304800" cy="468086"/>
              </a:xfrm>
              <a:prstGeom prst="chevron">
                <a:avLst/>
              </a:prstGeom>
              <a:solidFill>
                <a:srgbClr val="31C6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箭头: V 形 23"/>
              <p:cNvSpPr/>
              <p:nvPr/>
            </p:nvSpPr>
            <p:spPr>
              <a:xfrm>
                <a:off x="1824040" y="3265714"/>
                <a:ext cx="304800" cy="468086"/>
              </a:xfrm>
              <a:prstGeom prst="chevron">
                <a:avLst/>
              </a:prstGeom>
              <a:solidFill>
                <a:srgbClr val="31C6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1382943" y="4412938"/>
              <a:ext cx="5250656" cy="8744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150000"/>
                </a:lnSpc>
                <a:spcBef>
                  <a:spcPct val="0"/>
                </a:spcBef>
                <a:buClr>
                  <a:schemeClr val="accent1"/>
                </a:buClr>
                <a:buNone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清凉饮料、防暑药品是防暑期间采取的一种保健措施，可因地制宜。 </a:t>
              </a:r>
            </a:p>
          </p:txBody>
        </p:sp>
      </p:grpSp>
      <p:pic>
        <p:nvPicPr>
          <p:cNvPr id="106500" name="图片 10649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717" y="1309560"/>
            <a:ext cx="2946400" cy="44196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829568" y="2294801"/>
            <a:ext cx="10532864" cy="305881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r>
              <a:rPr lang="zh-CN" altLang="en-US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（</a:t>
            </a:r>
            <a:r>
              <a:rPr lang="en-US" altLang="zh-CN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</a:t>
            </a:r>
            <a:r>
              <a:rPr lang="zh-CN" altLang="en-US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）先兆中暑：</a:t>
            </a:r>
            <a:endParaRPr lang="en-US" altLang="zh-CN" sz="1800" b="1" dirty="0">
              <a:solidFill>
                <a:srgbClr val="31C69F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出现大量出汗、口渴、头昏、耳鸣、胸闷、心悸、恶心、体温升高、全身无力。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r>
              <a:rPr lang="zh-CN" altLang="en-US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（</a:t>
            </a:r>
            <a:r>
              <a:rPr lang="en-US" altLang="zh-CN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</a:t>
            </a:r>
            <a:r>
              <a:rPr lang="zh-CN" altLang="en-US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）轻度中暑：</a:t>
            </a:r>
            <a:endParaRPr lang="en-US" altLang="zh-CN" sz="1800" b="1" dirty="0">
              <a:solidFill>
                <a:srgbClr val="31C69F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除上述病症外，体温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38℃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以上，面色潮红，胸闷，有面色苍白，恶心、呕吐、大汗、皮肤湿冷、血压下降等呼吸循环衰竭的早期症状。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r>
              <a:rPr lang="zh-CN" altLang="en-US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（</a:t>
            </a:r>
            <a:r>
              <a:rPr lang="en-US" altLang="zh-CN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</a:t>
            </a:r>
            <a:r>
              <a:rPr lang="zh-CN" altLang="en-US" sz="1800" b="1" dirty="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）重度中暑：</a:t>
            </a:r>
            <a:endParaRPr lang="en-US" altLang="zh-CN" sz="1800" b="1" dirty="0">
              <a:solidFill>
                <a:srgbClr val="31C69F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除上述症状外，出现昏倒痉挛，皮肤干燥无汗、体温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40℃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以上等症状。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947515" y="1461798"/>
            <a:ext cx="9753141" cy="833003"/>
            <a:chOff x="1012830" y="1570655"/>
            <a:chExt cx="8849462" cy="833003"/>
          </a:xfrm>
        </p:grpSpPr>
        <p:sp>
          <p:nvSpPr>
            <p:cNvPr id="32" name="平行四边形 31"/>
            <p:cNvSpPr/>
            <p:nvPr/>
          </p:nvSpPr>
          <p:spPr>
            <a:xfrm>
              <a:off x="1012830" y="1570655"/>
              <a:ext cx="6508935" cy="653142"/>
            </a:xfrm>
            <a:prstGeom prst="parallelogram">
              <a:avLst>
                <a:gd name="adj" fmla="val 50000"/>
              </a:avLst>
            </a:prstGeom>
            <a:solidFill>
              <a:srgbClr val="31C69F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 spc="6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中暑的症状及急救方法</a:t>
              </a:r>
            </a:p>
          </p:txBody>
        </p:sp>
        <p:sp>
          <p:nvSpPr>
            <p:cNvPr id="33" name="平行四边形 32"/>
            <p:cNvSpPr/>
            <p:nvPr/>
          </p:nvSpPr>
          <p:spPr>
            <a:xfrm>
              <a:off x="6498606" y="1750516"/>
              <a:ext cx="3363686" cy="653142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</a:rPr>
                <a:t>降暑小常识</a:t>
              </a: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754270" y="2802684"/>
            <a:ext cx="5113130" cy="278708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DCE85"/>
              </a:buClr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（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）迅速将中暑者移至凉快通风处；</a:t>
            </a:r>
            <a:b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</a:b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（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）脱去或解松衣服，使患者平卧休息；</a:t>
            </a:r>
            <a:b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</a:b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（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）给患者喝含盐清凉饮料或含食盐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0.1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％～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0.3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％的凉开水；</a:t>
            </a:r>
            <a:b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</a:b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（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4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）用凉水或酒精擦身；</a:t>
            </a:r>
            <a:b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</a:b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（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5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）重度中暑者立即送医院急救。 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sp>
        <p:nvSpPr>
          <p:cNvPr id="31" name="平行四边形 30"/>
          <p:cNvSpPr/>
          <p:nvPr/>
        </p:nvSpPr>
        <p:spPr>
          <a:xfrm>
            <a:off x="862697" y="1853656"/>
            <a:ext cx="4310285" cy="653142"/>
          </a:xfrm>
          <a:prstGeom prst="parallelogram">
            <a:avLst>
              <a:gd name="adj" fmla="val 50000"/>
            </a:avLst>
          </a:prstGeom>
          <a:solidFill>
            <a:srgbClr val="31C69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b="1" spc="6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中暑的症状及急救方法：</a:t>
            </a:r>
          </a:p>
        </p:txBody>
      </p:sp>
      <p:sp>
        <p:nvSpPr>
          <p:cNvPr id="32" name="平行四边形 31"/>
          <p:cNvSpPr/>
          <p:nvPr/>
        </p:nvSpPr>
        <p:spPr>
          <a:xfrm>
            <a:off x="6705857" y="1853656"/>
            <a:ext cx="4310285" cy="653142"/>
          </a:xfrm>
          <a:prstGeom prst="parallelogram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1800" b="1" spc="60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夏季饮食如何防暑热：</a:t>
            </a:r>
          </a:p>
        </p:txBody>
      </p:sp>
      <p:sp>
        <p:nvSpPr>
          <p:cNvPr id="33" name="Rectangle 5"/>
          <p:cNvSpPr txBox="1">
            <a:spLocks noRot="1" noChangeArrowheads="1"/>
          </p:cNvSpPr>
          <p:nvPr/>
        </p:nvSpPr>
        <p:spPr>
          <a:xfrm>
            <a:off x="6615740" y="2639398"/>
            <a:ext cx="4400402" cy="2358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spcBef>
                <a:spcPct val="0"/>
              </a:spcBef>
              <a:buClr>
                <a:srgbClr val="FDCE85"/>
              </a:buClr>
              <a:buFont typeface="Arial" panose="020B0604020202020204" pitchFamily="34" charset="0"/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炎夏即将来临，天气炎热，室内外温度都明显升高，且人体的阳气在这个季节特别旺盛。如果机体内过盛的热量不及时发散，超过了人体的耐受能力，就会出现伤暑、中暑等现象。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/>
      <p:bldP spid="31" grpId="0" animBg="1"/>
      <p:bldP spid="32" grpId="0" animBg="1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212927" y="732005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>
                <a:solidFill>
                  <a:srgbClr val="31C69F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01 </a:t>
            </a:r>
            <a:r>
              <a:rPr lang="en-US" altLang="zh-CN" sz="2400">
                <a:solidFill>
                  <a:schemeClr val="tx1">
                    <a:lumMod val="65000"/>
                    <a:lumOff val="35000"/>
                  </a:schemeClr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rPr>
              <a:t>防暑降温小常识</a:t>
            </a:r>
          </a:p>
        </p:txBody>
      </p:sp>
      <p:sp>
        <p:nvSpPr>
          <p:cNvPr id="12" name="平行四边形 11"/>
          <p:cNvSpPr/>
          <p:nvPr/>
        </p:nvSpPr>
        <p:spPr>
          <a:xfrm>
            <a:off x="1262843" y="1733914"/>
            <a:ext cx="9666313" cy="653142"/>
          </a:xfrm>
          <a:prstGeom prst="parallelogram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2000" b="1" spc="60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如何才能过一个“凉爽”舒适的夏天呢</a:t>
            </a:r>
            <a:r>
              <a:rPr lang="en-US" altLang="zh-CN" sz="2000" b="1" spc="600">
                <a:solidFill>
                  <a:srgbClr val="31C69F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?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941331" y="2679090"/>
            <a:ext cx="10140326" cy="3275064"/>
            <a:chOff x="941331" y="2679090"/>
            <a:chExt cx="10140326" cy="3275064"/>
          </a:xfrm>
        </p:grpSpPr>
        <p:sp>
          <p:nvSpPr>
            <p:cNvPr id="13" name="文本框 12"/>
            <p:cNvSpPr txBox="1"/>
            <p:nvPr/>
          </p:nvSpPr>
          <p:spPr>
            <a:xfrm>
              <a:off x="1011062" y="267909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  <a:cs typeface="阿里巴巴普惠体" panose="00020600040101010101" pitchFamily="18" charset="-122"/>
                </a:rPr>
                <a:t>01/</a:t>
              </a:r>
              <a:endPara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941331" y="3894456"/>
              <a:ext cx="87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  <a:cs typeface="阿里巴巴普惠体" panose="00020600040101010101" pitchFamily="18" charset="-122"/>
                </a:rPr>
                <a:t>02/</a:t>
              </a:r>
              <a:endPara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941331" y="4648157"/>
              <a:ext cx="87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rgbClr val="31C69F"/>
                  </a:solidFill>
                  <a:latin typeface="字魂35号-经典雅黑" panose="00000500000000000000" pitchFamily="2" charset="-122"/>
                  <a:ea typeface="字魂35号-经典雅黑" panose="00000500000000000000" pitchFamily="2" charset="-122"/>
                  <a:cs typeface="阿里巴巴普惠体" panose="00020600040101010101" pitchFamily="18" charset="-122"/>
                </a:rPr>
                <a:t>03/</a:t>
              </a:r>
              <a:endParaRPr lang="zh-CN" altLang="en-US" sz="2400">
                <a:solidFill>
                  <a:schemeClr val="tx1"/>
                </a:solidFill>
                <a:latin typeface="字魂35号-经典雅黑" panose="00000500000000000000" pitchFamily="2" charset="-122"/>
                <a:ea typeface="字魂35号-经典雅黑" panose="00000500000000000000" pitchFamily="2" charset="-122"/>
                <a:cs typeface="阿里巴巴普惠体" panose="00020600040101010101" pitchFamily="18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641363" y="2679090"/>
              <a:ext cx="9440294" cy="32750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150000"/>
                </a:lnSpc>
                <a:spcBef>
                  <a:spcPct val="0"/>
                </a:spcBef>
                <a:buClr>
                  <a:schemeClr val="accent2"/>
                </a:buClr>
                <a:buNone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首先不能长时间处在室外或高温环境，平时多喝凉开水，以多出汗，多排尿，带走人体内一部分热量。</a:t>
              </a:r>
              <a:endPara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  <a:p>
              <a:pPr>
                <a:lnSpc>
                  <a:spcPct val="150000"/>
                </a:lnSpc>
                <a:spcBef>
                  <a:spcPct val="0"/>
                </a:spcBef>
                <a:buClr>
                  <a:schemeClr val="accent2"/>
                </a:buClr>
                <a:buFont typeface="+mj-lt"/>
                <a:buAutoNum type="arabicPeriod"/>
              </a:pPr>
              <a:endParaRPr lang="en-US" altLang="zh-CN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  <a:p>
              <a:pPr>
                <a:lnSpc>
                  <a:spcPct val="150000"/>
                </a:lnSpc>
                <a:spcBef>
                  <a:spcPct val="0"/>
                </a:spcBef>
                <a:buClr>
                  <a:schemeClr val="accent2"/>
                </a:buClr>
                <a:buFont typeface="+mj-lt"/>
                <a:buAutoNum type="arabicPeriod"/>
              </a:pPr>
              <a:endParaRPr lang="zh-CN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  <a:p>
              <a:pPr marL="0" indent="0">
                <a:lnSpc>
                  <a:spcPct val="150000"/>
                </a:lnSpc>
                <a:spcBef>
                  <a:spcPct val="0"/>
                </a:spcBef>
                <a:buClr>
                  <a:schemeClr val="accent2"/>
                </a:buClr>
                <a:buNone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其次多吃偏寒偏凉的水果，如西瓜、梨子、香蕉等。</a:t>
              </a:r>
              <a:endPara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  <a:p>
              <a:pPr marL="0" indent="0">
                <a:lnSpc>
                  <a:spcPct val="150000"/>
                </a:lnSpc>
                <a:spcBef>
                  <a:spcPct val="0"/>
                </a:spcBef>
                <a:buClr>
                  <a:schemeClr val="accent2"/>
                </a:buClr>
                <a:buNone/>
              </a:pPr>
              <a:endParaRPr lang="en-US" altLang="zh-CN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  <a:p>
              <a:pPr marL="0" indent="0">
                <a:lnSpc>
                  <a:spcPct val="150000"/>
                </a:lnSpc>
                <a:spcBef>
                  <a:spcPct val="0"/>
                </a:spcBef>
                <a:buClr>
                  <a:schemeClr val="accent2"/>
                </a:buClr>
                <a:buNone/>
              </a:pPr>
              <a:endParaRPr lang="zh-CN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  <a:p>
              <a:pPr marL="0" indent="0">
                <a:lnSpc>
                  <a:spcPct val="150000"/>
                </a:lnSpc>
                <a:spcBef>
                  <a:spcPct val="0"/>
                </a:spcBef>
                <a:buClr>
                  <a:schemeClr val="accent2"/>
                </a:buClr>
                <a:buNone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另外，饮食上多吃偏凉的新鲜菜、凉拌菜。</a:t>
              </a:r>
            </a:p>
            <a:p>
              <a:pPr marL="0" indent="0">
                <a:lnSpc>
                  <a:spcPct val="150000"/>
                </a:lnSpc>
                <a:spcBef>
                  <a:spcPct val="0"/>
                </a:spcBef>
                <a:buClr>
                  <a:schemeClr val="accent2"/>
                </a:buClr>
                <a:buNone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同时，家庭可以自做一些清热解暑的饮食，现介绍几个简单实用的食疗方法，对防暑降温、祛病延年、强身壮体、保健益寿大有裨益。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ThmZDY2NTcyNjc4NTQyMmEyMTI1MmM1NTA3Njk0YzA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3506</Words>
  <Application>Microsoft Office PowerPoint</Application>
  <PresentationFormat>宽屏</PresentationFormat>
  <Paragraphs>231</Paragraphs>
  <Slides>34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34</vt:i4>
      </vt:variant>
    </vt:vector>
  </HeadingPairs>
  <TitlesOfParts>
    <vt:vector size="48" baseType="lpstr">
      <vt:lpstr>Meiryo</vt:lpstr>
      <vt:lpstr>阿里巴巴普惠体</vt:lpstr>
      <vt:lpstr>等线</vt:lpstr>
      <vt:lpstr>等线 Light</vt:lpstr>
      <vt:lpstr>思源黑体</vt:lpstr>
      <vt:lpstr>宋体</vt:lpstr>
      <vt:lpstr>微软雅黑</vt:lpstr>
      <vt:lpstr>字魂35号-经典雅黑</vt:lpstr>
      <vt:lpstr>Arial</vt:lpstr>
      <vt:lpstr>Calibri</vt:lpstr>
      <vt:lpstr>Calibri Light</vt:lpstr>
      <vt:lpstr>Wingdings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2022-05-22T10:45:55Z</cp:lastPrinted>
  <dcterms:created xsi:type="dcterms:W3CDTF">2022-05-22T10:45:55Z</dcterms:created>
  <dcterms:modified xsi:type="dcterms:W3CDTF">2023-03-23T07:45:34Z</dcterms:modified>
</cp:coreProperties>
</file>