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63.xml" ContentType="application/vnd.openxmlformats-officedocument.presentationml.tags+xml"/>
  <Override PartName="/ppt/notesSlides/notesSlide1.xml" ContentType="application/vnd.openxmlformats-officedocument.presentationml.notesSlide+xml"/>
  <Override PartName="/ppt/tags/tag64.xml" ContentType="application/vnd.openxmlformats-officedocument.presentationml.tags+xml"/>
  <Override PartName="/ppt/notesSlides/notesSlide2.xml" ContentType="application/vnd.openxmlformats-officedocument.presentationml.notesSlide+xml"/>
  <Override PartName="/ppt/tags/tag65.xml" ContentType="application/vnd.openxmlformats-officedocument.presentationml.tags+xml"/>
  <Override PartName="/ppt/notesSlides/notesSlide3.xml" ContentType="application/vnd.openxmlformats-officedocument.presentationml.notesSlide+xml"/>
  <Override PartName="/ppt/tags/tag66.xml" ContentType="application/vnd.openxmlformats-officedocument.presentationml.tags+xml"/>
  <Override PartName="/ppt/notesSlides/notesSlide4.xml" ContentType="application/vnd.openxmlformats-officedocument.presentationml.notesSlide+xml"/>
  <Override PartName="/ppt/tags/tag67.xml" ContentType="application/vnd.openxmlformats-officedocument.presentationml.tags+xml"/>
  <Override PartName="/ppt/notesSlides/notesSlide5.xml" ContentType="application/vnd.openxmlformats-officedocument.presentationml.notesSlide+xml"/>
  <Override PartName="/ppt/tags/tag68.xml" ContentType="application/vnd.openxmlformats-officedocument.presentationml.tags+xml"/>
  <Override PartName="/ppt/notesSlides/notesSlide6.xml" ContentType="application/vnd.openxmlformats-officedocument.presentationml.notesSlide+xml"/>
  <Override PartName="/ppt/tags/tag69.xml" ContentType="application/vnd.openxmlformats-officedocument.presentationml.tags+xml"/>
  <Override PartName="/ppt/notesSlides/notesSlide7.xml" ContentType="application/vnd.openxmlformats-officedocument.presentationml.notesSlide+xml"/>
  <Override PartName="/ppt/tags/tag70.xml" ContentType="application/vnd.openxmlformats-officedocument.presentationml.tags+xml"/>
  <Override PartName="/ppt/notesSlides/notesSlide8.xml" ContentType="application/vnd.openxmlformats-officedocument.presentationml.notesSlide+xml"/>
  <Override PartName="/ppt/tags/tag71.xml" ContentType="application/vnd.openxmlformats-officedocument.presentationml.tags+xml"/>
  <Override PartName="/ppt/notesSlides/notesSlide9.xml" ContentType="application/vnd.openxmlformats-officedocument.presentationml.notesSlide+xml"/>
  <Override PartName="/ppt/tags/tag72.xml" ContentType="application/vnd.openxmlformats-officedocument.presentationml.tags+xml"/>
  <Override PartName="/ppt/notesSlides/notesSlide10.xml" ContentType="application/vnd.openxmlformats-officedocument.presentationml.notesSlide+xml"/>
  <Override PartName="/ppt/tags/tag73.xml" ContentType="application/vnd.openxmlformats-officedocument.presentationml.tags+xml"/>
  <Override PartName="/ppt/notesSlides/notesSlide11.xml" ContentType="application/vnd.openxmlformats-officedocument.presentationml.notesSlide+xml"/>
  <Override PartName="/ppt/tags/tag74.xml" ContentType="application/vnd.openxmlformats-officedocument.presentationml.tags+xml"/>
  <Override PartName="/ppt/notesSlides/notesSlide12.xml" ContentType="application/vnd.openxmlformats-officedocument.presentationml.notesSlide+xml"/>
  <Override PartName="/ppt/tags/tag75.xml" ContentType="application/vnd.openxmlformats-officedocument.presentationml.tags+xml"/>
  <Override PartName="/ppt/notesSlides/notesSlide13.xml" ContentType="application/vnd.openxmlformats-officedocument.presentationml.notesSlide+xml"/>
  <Override PartName="/ppt/tags/tag76.xml" ContentType="application/vnd.openxmlformats-officedocument.presentationml.tags+xml"/>
  <Override PartName="/ppt/notesSlides/notesSlide14.xml" ContentType="application/vnd.openxmlformats-officedocument.presentationml.notesSlide+xml"/>
  <Override PartName="/ppt/tags/tag77.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9"/>
  </p:notesMasterIdLst>
  <p:handoutMasterIdLst>
    <p:handoutMasterId r:id="rId20"/>
  </p:handoutMasterIdLst>
  <p:sldIdLst>
    <p:sldId id="256" r:id="rId3"/>
    <p:sldId id="257" r:id="rId4"/>
    <p:sldId id="258" r:id="rId5"/>
    <p:sldId id="259" r:id="rId6"/>
    <p:sldId id="260" r:id="rId7"/>
    <p:sldId id="261" r:id="rId8"/>
    <p:sldId id="262" r:id="rId9"/>
    <p:sldId id="263" r:id="rId10"/>
    <p:sldId id="265" r:id="rId11"/>
    <p:sldId id="274" r:id="rId12"/>
    <p:sldId id="264" r:id="rId13"/>
    <p:sldId id="275" r:id="rId14"/>
    <p:sldId id="266" r:id="rId15"/>
    <p:sldId id="267" r:id="rId16"/>
    <p:sldId id="268" r:id="rId17"/>
    <p:sldId id="276" r:id="rId18"/>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2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78" autoAdjust="0"/>
    <p:restoredTop sz="96314" autoAdjust="0"/>
  </p:normalViewPr>
  <p:slideViewPr>
    <p:cSldViewPr snapToGrid="0">
      <p:cViewPr varScale="1">
        <p:scale>
          <a:sx n="108" d="100"/>
          <a:sy n="108" d="100"/>
        </p:scale>
        <p:origin x="780" y="114"/>
      </p:cViewPr>
      <p:guideLst>
        <p:guide orient="horz" pos="2020"/>
        <p:guide pos="3840"/>
      </p:guideLst>
    </p:cSldViewPr>
  </p:slideViewPr>
  <p:notesTextViewPr>
    <p:cViewPr>
      <p:scale>
        <a:sx n="3" d="2"/>
        <a:sy n="3" d="2"/>
      </p:scale>
      <p:origin x="0" y="-12"/>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a:rPr>
              <a:t>2023/3/23</a:t>
            </a:fld>
            <a:endParaRPr lang="zh-CN" altLang="en-US" smtClean="0">
              <a:latin typeface="微软雅黑" panose="020B0503020204020204" charset="-122"/>
              <a:ea typeface="微软雅黑"/>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a:rPr>
              <a:t>‹#›</a:t>
            </a:fld>
            <a:endParaRPr lang="zh-CN" altLang="en-US" smtClean="0">
              <a:latin typeface="微软雅黑" panose="020B0503020204020204" charset="-122"/>
              <a:ea typeface="微软雅黑"/>
            </a:endParaRPr>
          </a:p>
        </p:txBody>
      </p:sp>
    </p:spTree>
    <p:extLst>
      <p:ext uri="{BB962C8B-B14F-4D97-AF65-F5344CB8AC3E}">
        <p14:creationId xmlns:p14="http://schemas.microsoft.com/office/powerpoint/2010/main" val="3104682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a:defRPr>
            </a:lvl1pPr>
          </a:lstStyle>
          <a:p>
            <a:fld id="{1AC49D05-6128-4D0D-A32A-06A5E73B386C}" type="datetimeFigureOut">
              <a:rPr lang="zh-CN" altLang="en-US" smtClean="0"/>
              <a:t>2023/3/23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a:defRPr>
            </a:lvl1pPr>
          </a:lstStyle>
          <a:p>
            <a:fld id="{5849F42C-2DAE-424C-A4B8-3140182C3E9F}" type="slidenum">
              <a:rPr lang="zh-CN" altLang="en-US" smtClean="0"/>
              <a:t>‹#›</a:t>
            </a:fld>
            <a:endParaRPr lang="zh-CN" altLang="en-US"/>
          </a:p>
        </p:txBody>
      </p:sp>
    </p:spTree>
    <p:extLst>
      <p:ext uri="{BB962C8B-B14F-4D97-AF65-F5344CB8AC3E}">
        <p14:creationId xmlns:p14="http://schemas.microsoft.com/office/powerpoint/2010/main" val="2977964940"/>
      </p:ext>
    </p:extLst>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a:cs typeface="+mn-cs"/>
      </a:defRPr>
    </a:lvl1pPr>
    <a:lvl2pPr marL="457200" algn="l" defTabSz="914400" rtl="0" eaLnBrk="1" latinLnBrk="0" hangingPunct="1">
      <a:defRPr sz="1200" kern="1200">
        <a:solidFill>
          <a:schemeClr val="tx1"/>
        </a:solidFill>
        <a:latin typeface="微软雅黑" panose="020B0503020204020204" charset="-122"/>
        <a:ea typeface="微软雅黑"/>
        <a:cs typeface="+mn-cs"/>
      </a:defRPr>
    </a:lvl2pPr>
    <a:lvl3pPr marL="914400" algn="l" defTabSz="914400" rtl="0" eaLnBrk="1" latinLnBrk="0" hangingPunct="1">
      <a:defRPr sz="1200" kern="1200">
        <a:solidFill>
          <a:schemeClr val="tx1"/>
        </a:solidFill>
        <a:latin typeface="微软雅黑" panose="020B0503020204020204" charset="-122"/>
        <a:ea typeface="微软雅黑"/>
        <a:cs typeface="+mn-cs"/>
      </a:defRPr>
    </a:lvl3pPr>
    <a:lvl4pPr marL="1371600" algn="l" defTabSz="914400" rtl="0" eaLnBrk="1" latinLnBrk="0" hangingPunct="1">
      <a:defRPr sz="1200" kern="1200">
        <a:solidFill>
          <a:schemeClr val="tx1"/>
        </a:solidFill>
        <a:latin typeface="微软雅黑" panose="020B0503020204020204" charset="-122"/>
        <a:ea typeface="微软雅黑"/>
        <a:cs typeface="+mn-cs"/>
      </a:defRPr>
    </a:lvl4pPr>
    <a:lvl5pPr marL="1828800" algn="l" defTabSz="914400" rtl="0" eaLnBrk="1" latinLnBrk="0" hangingPunct="1">
      <a:defRPr sz="1200" kern="1200">
        <a:solidFill>
          <a:schemeClr val="tx1"/>
        </a:solidFill>
        <a:latin typeface="微软雅黑" panose="020B0503020204020204" charset="-122"/>
        <a:ea typeface="微软雅黑"/>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1</a:t>
            </a:fld>
            <a:endParaRPr lang="zh-CN" altLang="en-US"/>
          </a:p>
        </p:txBody>
      </p:sp>
    </p:spTree>
    <p:extLst>
      <p:ext uri="{BB962C8B-B14F-4D97-AF65-F5344CB8AC3E}">
        <p14:creationId xmlns:p14="http://schemas.microsoft.com/office/powerpoint/2010/main" val="14443385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10</a:t>
            </a:fld>
            <a:endParaRPr lang="zh-CN" altLang="en-US"/>
          </a:p>
        </p:txBody>
      </p:sp>
    </p:spTree>
    <p:extLst>
      <p:ext uri="{BB962C8B-B14F-4D97-AF65-F5344CB8AC3E}">
        <p14:creationId xmlns:p14="http://schemas.microsoft.com/office/powerpoint/2010/main" val="722560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11</a:t>
            </a:fld>
            <a:endParaRPr lang="zh-CN" altLang="en-US"/>
          </a:p>
        </p:txBody>
      </p:sp>
    </p:spTree>
    <p:extLst>
      <p:ext uri="{BB962C8B-B14F-4D97-AF65-F5344CB8AC3E}">
        <p14:creationId xmlns:p14="http://schemas.microsoft.com/office/powerpoint/2010/main" val="13672964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12</a:t>
            </a:fld>
            <a:endParaRPr lang="zh-CN" altLang="en-US"/>
          </a:p>
        </p:txBody>
      </p:sp>
    </p:spTree>
    <p:extLst>
      <p:ext uri="{BB962C8B-B14F-4D97-AF65-F5344CB8AC3E}">
        <p14:creationId xmlns:p14="http://schemas.microsoft.com/office/powerpoint/2010/main" val="39416999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13</a:t>
            </a:fld>
            <a:endParaRPr lang="zh-CN" altLang="en-US"/>
          </a:p>
        </p:txBody>
      </p:sp>
    </p:spTree>
    <p:extLst>
      <p:ext uri="{BB962C8B-B14F-4D97-AF65-F5344CB8AC3E}">
        <p14:creationId xmlns:p14="http://schemas.microsoft.com/office/powerpoint/2010/main" val="30839989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14</a:t>
            </a:fld>
            <a:endParaRPr lang="zh-CN" altLang="en-US"/>
          </a:p>
        </p:txBody>
      </p:sp>
    </p:spTree>
    <p:extLst>
      <p:ext uri="{BB962C8B-B14F-4D97-AF65-F5344CB8AC3E}">
        <p14:creationId xmlns:p14="http://schemas.microsoft.com/office/powerpoint/2010/main" val="2342167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15</a:t>
            </a:fld>
            <a:endParaRPr lang="zh-CN" altLang="en-US"/>
          </a:p>
        </p:txBody>
      </p:sp>
    </p:spTree>
    <p:extLst>
      <p:ext uri="{BB962C8B-B14F-4D97-AF65-F5344CB8AC3E}">
        <p14:creationId xmlns:p14="http://schemas.microsoft.com/office/powerpoint/2010/main" val="1040684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187229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2</a:t>
            </a:fld>
            <a:endParaRPr lang="zh-CN" altLang="en-US"/>
          </a:p>
        </p:txBody>
      </p:sp>
    </p:spTree>
    <p:extLst>
      <p:ext uri="{BB962C8B-B14F-4D97-AF65-F5344CB8AC3E}">
        <p14:creationId xmlns:p14="http://schemas.microsoft.com/office/powerpoint/2010/main" val="173070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3</a:t>
            </a:fld>
            <a:endParaRPr lang="zh-CN" altLang="en-US"/>
          </a:p>
        </p:txBody>
      </p:sp>
    </p:spTree>
    <p:extLst>
      <p:ext uri="{BB962C8B-B14F-4D97-AF65-F5344CB8AC3E}">
        <p14:creationId xmlns:p14="http://schemas.microsoft.com/office/powerpoint/2010/main" val="1144837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4</a:t>
            </a:fld>
            <a:endParaRPr lang="zh-CN" altLang="en-US"/>
          </a:p>
        </p:txBody>
      </p:sp>
    </p:spTree>
    <p:extLst>
      <p:ext uri="{BB962C8B-B14F-4D97-AF65-F5344CB8AC3E}">
        <p14:creationId xmlns:p14="http://schemas.microsoft.com/office/powerpoint/2010/main" val="3593207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5</a:t>
            </a:fld>
            <a:endParaRPr lang="zh-CN" altLang="en-US"/>
          </a:p>
        </p:txBody>
      </p:sp>
    </p:spTree>
    <p:extLst>
      <p:ext uri="{BB962C8B-B14F-4D97-AF65-F5344CB8AC3E}">
        <p14:creationId xmlns:p14="http://schemas.microsoft.com/office/powerpoint/2010/main" val="1756112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6</a:t>
            </a:fld>
            <a:endParaRPr lang="zh-CN" altLang="en-US"/>
          </a:p>
        </p:txBody>
      </p:sp>
    </p:spTree>
    <p:extLst>
      <p:ext uri="{BB962C8B-B14F-4D97-AF65-F5344CB8AC3E}">
        <p14:creationId xmlns:p14="http://schemas.microsoft.com/office/powerpoint/2010/main" val="2793606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7</a:t>
            </a:fld>
            <a:endParaRPr lang="zh-CN" altLang="en-US"/>
          </a:p>
        </p:txBody>
      </p:sp>
    </p:spTree>
    <p:extLst>
      <p:ext uri="{BB962C8B-B14F-4D97-AF65-F5344CB8AC3E}">
        <p14:creationId xmlns:p14="http://schemas.microsoft.com/office/powerpoint/2010/main" val="3456539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mtClean="0"/>
              <a:t>https://www.ypppt.com/</a:t>
            </a:r>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8</a:t>
            </a:fld>
            <a:endParaRPr lang="zh-CN" altLang="en-US"/>
          </a:p>
        </p:txBody>
      </p:sp>
    </p:spTree>
    <p:extLst>
      <p:ext uri="{BB962C8B-B14F-4D97-AF65-F5344CB8AC3E}">
        <p14:creationId xmlns:p14="http://schemas.microsoft.com/office/powerpoint/2010/main" val="1965113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t>9</a:t>
            </a:fld>
            <a:endParaRPr lang="zh-CN" altLang="en-US"/>
          </a:p>
        </p:txBody>
      </p:sp>
    </p:spTree>
    <p:extLst>
      <p:ext uri="{BB962C8B-B14F-4D97-AF65-F5344CB8AC3E}">
        <p14:creationId xmlns:p14="http://schemas.microsoft.com/office/powerpoint/2010/main" val="14006152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5" Type="http://schemas.openxmlformats.org/officeDocument/2006/relationships/slideMaster" Target="../slideMasters/slideMaster1.xml"/><Relationship Id="rId4" Type="http://schemas.openxmlformats.org/officeDocument/2006/relationships/tags" Target="../tags/tag6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2023/3/23</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2023/3/23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2023/3/23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55760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78568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96061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18155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246232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926311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713514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02036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内容占位符 2"/>
          <p:cNvSpPr>
            <a:spLocks noGrp="1"/>
          </p:cNvSpPr>
          <p:nvPr>
            <p:ph idx="1"/>
            <p:custDataLst>
              <p:tags r:id="rId2"/>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212286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67298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30627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a:t>单击此处编辑母版标题样式</a:t>
            </a:r>
          </a:p>
        </p:txBody>
      </p:sp>
      <p:sp>
        <p:nvSpPr>
          <p:cNvPr id="3" name="文本占位符 2"/>
          <p:cNvSpPr>
            <a:spLocks noGrp="1"/>
          </p:cNvSpPr>
          <p:nvPr>
            <p:ph type="body" idx="1"/>
            <p:custDataLst>
              <p:tags r:id="rId2"/>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2023/3/23</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文本占位符 2"/>
          <p:cNvSpPr>
            <a:spLocks noGrp="1"/>
          </p:cNvSpPr>
          <p:nvPr>
            <p:ph type="body" idx="1" hasCustomPrompt="1"/>
            <p:custDataLst>
              <p:tags r:id="rId2"/>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ct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4" name="内容占位符 3"/>
          <p:cNvSpPr>
            <a:spLocks noGrp="1"/>
          </p:cNvSpPr>
          <p:nvPr>
            <p:ph sz="half" idx="2"/>
            <p:custDataLst>
              <p:tags r:id="rId3"/>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5" name="文本占位符 4"/>
          <p:cNvSpPr>
            <a:spLocks noGrp="1"/>
          </p:cNvSpPr>
          <p:nvPr>
            <p:ph type="body" sz="quarter" idx="3" hasCustomPrompt="1"/>
            <p:custDataLst>
              <p:tags r:id="rId4"/>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ct val="0"/>
              </a:spcBef>
              <a:spcAft>
                <a:spcPct val="0"/>
              </a:spcAft>
              <a:buFont typeface="Arial" panose="020B0604020202020204" pitchFamily="34" charset="0"/>
              <a:buNone/>
              <a:defRPr kumimoji="0" lang="zh-CN" altLang="en-US" sz="2000" b="1" i="0" u="none" strike="noStrike" kern="1200" cap="none" spc="200" normalizeH="0" baseline="0" noProof="1">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2023/3/23</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2023/3/23</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2023/3/23</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ct val="0"/>
              </a:spcBef>
              <a:spcAft>
                <a:spcPts val="1000"/>
              </a:spcAft>
              <a:buFont typeface="Arial" panose="020B0604020202020204" pitchFamily="34" charset="0"/>
              <a:buNone/>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2"/>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2023/3/23</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1"/>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ct val="0"/>
              </a:spcAft>
              <a:buNone/>
              <a:defRPr kumimoji="0" lang="zh-CN" altLang="en-US" sz="2400" b="1" i="0" u="none" strike="noStrike" kern="1200" cap="none" spc="200" normalizeH="0" baseline="0" noProof="1">
                <a:solidFill>
                  <a:schemeClr val="tx1"/>
                </a:solidFill>
                <a:uFillTx/>
                <a:latin typeface="+mj-lt"/>
                <a:ea typeface="+mj-ea"/>
                <a:cs typeface="+mj-cs"/>
                <a:sym typeface="+mn-ea"/>
              </a:defRPr>
            </a:lvl1pPr>
          </a:lstStyle>
          <a:p>
            <a:pPr lvl="0"/>
            <a:r>
              <a:rPr>
                <a:sym typeface="+mn-ea"/>
              </a:rPr>
              <a:t>单击此处编辑母版标题样式</a:t>
            </a:r>
          </a:p>
        </p:txBody>
      </p:sp>
      <p:sp>
        <p:nvSpPr>
          <p:cNvPr id="3" name="竖排文字占位符 2"/>
          <p:cNvSpPr>
            <a:spLocks noGrp="1"/>
          </p:cNvSpPr>
          <p:nvPr>
            <p:ph type="body" orient="vert" idx="1"/>
            <p:custDataLst>
              <p:tags r:id="rId2"/>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image" Target="file:///D:\qq&#25991;&#20214;\712321467\Image\C2C\Image2\%7b75232B38-A165-1FB7-499C-2E1C792CACB5%7d.png" TargetMode="Externa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a:t>单击此处编辑母版标题样式</a:t>
            </a:r>
          </a:p>
        </p:txBody>
      </p:sp>
      <p:sp>
        <p:nvSpPr>
          <p:cNvPr id="3" name="文本占位符 2"/>
          <p:cNvSpPr>
            <a:spLocks noGrp="1"/>
          </p:cNvSpPr>
          <p:nvPr>
            <p:ph type="body" idx="1"/>
            <p:custDataLst>
              <p:tags r:id="rId14"/>
            </p:custDataLst>
          </p:nvPr>
        </p:nvSpPr>
        <p:spPr>
          <a:xfrm>
            <a:off x="669882" y="1296000"/>
            <a:ext cx="10852237" cy="5040000"/>
          </a:xfrm>
          <a:prstGeom prst="rect">
            <a:avLst/>
          </a:prstGeo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5"/>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t>2023/3/23</a:t>
            </a:fld>
            <a:endParaRPr lang="zh-CN" altLang="en-US"/>
          </a:p>
        </p:txBody>
      </p:sp>
      <p:sp>
        <p:nvSpPr>
          <p:cNvPr id="5" name="页脚占位符 4"/>
          <p:cNvSpPr>
            <a:spLocks noGrp="1"/>
          </p:cNvSpPr>
          <p:nvPr>
            <p:ph type="ftr" sz="quarter" idx="3"/>
            <p:custDataLst>
              <p:tags r:id="rId16"/>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17"/>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t>‹#›</a:t>
            </a:fld>
            <a:endParaRPr lang="zh-CN" altLang="en-US"/>
          </a:p>
        </p:txBody>
      </p:sp>
      <p:sp>
        <p:nvSpPr>
          <p:cNvPr id="7" name="KSO_TEMPLATE" hidden="1"/>
          <p:cNvSpPr/>
          <p:nvPr>
            <p:custDataLst>
              <p:tags r:id="rId18"/>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1073743875" descr="学科网 zxxk.com"/>
          <p:cNvPicPr>
            <a:picLocks noChangeAspect="1"/>
          </p:cNvPicPr>
          <p:nvPr/>
        </p:nvPicPr>
        <p:blipFill>
          <a:blip r:link="rId19"/>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311675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3.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72.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73.xm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74.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76.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77.xml"/><Relationship Id="rId5" Type="http://schemas.openxmlformats.org/officeDocument/2006/relationships/image" Target="../media/image16.png"/><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6.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64.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8.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9.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0.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1.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4"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8" name="TextBox 127"/>
          <p:cNvSpPr txBox="1"/>
          <p:nvPr/>
        </p:nvSpPr>
        <p:spPr>
          <a:xfrm>
            <a:off x="0" y="1278254"/>
            <a:ext cx="12192000" cy="1015663"/>
          </a:xfrm>
          <a:prstGeom prst="rect">
            <a:avLst/>
          </a:prstGeom>
          <a:noFill/>
        </p:spPr>
        <p:txBody>
          <a:bodyPr wrap="square" lIns="68575" tIns="0" rIns="68575" bIns="0" rtlCol="0" anchor="t">
            <a:spAutoFit/>
          </a:bodyPr>
          <a:lstStyle/>
          <a:p>
            <a:pPr algn="ctr" fontAlgn="auto">
              <a:lnSpc>
                <a:spcPct val="100000"/>
              </a:lnSpc>
              <a:buFontTx/>
              <a:buNone/>
            </a:pPr>
            <a:r>
              <a:rPr lang="zh-CN" altLang="en-US" sz="6600" b="1" dirty="0">
                <a:solidFill>
                  <a:srgbClr val="F35653"/>
                </a:solidFill>
                <a:latin typeface="微软雅黑" panose="020B0503020204020204" charset="-122"/>
                <a:ea typeface="微软雅黑"/>
                <a:sym typeface="Source Han Sans K Medium" panose="020B0600000000000000" pitchFamily="34" charset="-128"/>
              </a:rPr>
              <a:t>地震灾害与防范</a:t>
            </a: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9"/>
          <p:cNvSpPr txBox="1"/>
          <p:nvPr/>
        </p:nvSpPr>
        <p:spPr>
          <a:xfrm>
            <a:off x="4448175" y="577215"/>
            <a:ext cx="3295650" cy="384175"/>
          </a:xfrm>
          <a:prstGeom prst="rect">
            <a:avLst/>
          </a:prstGeom>
          <a:noFill/>
        </p:spPr>
        <p:txBody>
          <a:bodyPr wrap="square" lIns="0" tIns="0" rIns="0" bIns="0" rtlCol="0">
            <a:spAutoFit/>
          </a:bodyPr>
          <a:lstStyle/>
          <a:p>
            <a:pPr algn="ctr" defTabSz="1219200">
              <a:lnSpc>
                <a:spcPct val="100000"/>
              </a:lnSpc>
              <a:spcBef>
                <a:spcPct val="20000"/>
              </a:spcBef>
              <a:defRPr/>
            </a:pPr>
            <a:r>
              <a:rPr lang="zh-CN" altLang="en-US" sz="2500" cap="all">
                <a:solidFill>
                  <a:schemeClr val="tx1">
                    <a:lumMod val="65000"/>
                    <a:lumOff val="35000"/>
                  </a:schemeClr>
                </a:solidFill>
                <a:uFillTx/>
                <a:latin typeface="思源黑体 CN Bold" panose="020B0800000000000000" charset="-122"/>
                <a:ea typeface="思源黑体 CN Bold" panose="020B0800000000000000" charset="-122"/>
                <a:cs typeface="微软雅黑" panose="020B0503020204020204" charset="-122"/>
                <a:sym typeface="+mn-lt"/>
              </a:rPr>
              <a:t>地震发生时如何逃生</a:t>
            </a:r>
          </a:p>
        </p:txBody>
      </p:sp>
      <p:sp>
        <p:nvSpPr>
          <p:cNvPr id="9" name="矩形 8"/>
          <p:cNvSpPr/>
          <p:nvPr/>
        </p:nvSpPr>
        <p:spPr>
          <a:xfrm>
            <a:off x="5556000" y="1110615"/>
            <a:ext cx="1080000" cy="36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5812155" y="2006600"/>
            <a:ext cx="4705350" cy="1706880"/>
          </a:xfrm>
          <a:prstGeom prst="rect">
            <a:avLst/>
          </a:prstGeom>
          <a:noFill/>
        </p:spPr>
        <p:txBody>
          <a:bodyPr wrap="square" rtlCol="0" anchor="t">
            <a:spAutoFit/>
          </a:bodyPr>
          <a:lstStyle/>
          <a:p>
            <a:pPr>
              <a:lnSpc>
                <a:spcPct val="150000"/>
              </a:lnSpc>
              <a:spcBef>
                <a:spcPct val="0"/>
              </a:spcBef>
              <a:spcAft>
                <a:spcPct val="0"/>
              </a:spcAft>
            </a:pPr>
            <a:r>
              <a:rPr lang="en-US" altLang="zh-CN"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           </a:t>
            </a:r>
            <a:r>
              <a:rPr lang="zh-CN" alt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如果住在</a:t>
            </a:r>
            <a:r>
              <a:rPr lang="zh-CN" altLang="en-US" sz="1400">
                <a:solidFill>
                  <a:srgbClr val="F35653"/>
                </a:solidFill>
                <a:latin typeface="思源黑体 CN Medium" panose="020B0600000000000000" charset="-122"/>
                <a:ea typeface="思源黑体 CN Medium" panose="020B0600000000000000" charset="-122"/>
                <a:cs typeface="思源黑体 CN Medium" panose="020B0600000000000000" charset="-122"/>
                <a:sym typeface="+mn-ea"/>
              </a:rPr>
              <a:t>楼房</a:t>
            </a:r>
            <a:r>
              <a:rPr lang="zh-CN" alt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中，发生了地震，不要试图跑出楼外， </a:t>
            </a:r>
          </a:p>
          <a:p>
            <a:pPr>
              <a:lnSpc>
                <a:spcPct val="150000"/>
              </a:lnSpc>
              <a:spcBef>
                <a:spcPct val="0"/>
              </a:spcBef>
              <a:spcAft>
                <a:spcPct val="0"/>
              </a:spcAft>
            </a:pPr>
            <a:r>
              <a:rPr lang="zh-CN" alt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           因为时间来不及。最安全、最有效的办法是，及时躲到两个承重墙之间最小的房间，如厕所、厨房等，也可以躲在桌、柜等家具下面以及房间内侧的墙角，并且注意保护好头部。千万不要去阳台和窗下躲避。</a:t>
            </a:r>
          </a:p>
        </p:txBody>
      </p:sp>
      <p:sp>
        <p:nvSpPr>
          <p:cNvPr id="26" name="文本框 25"/>
          <p:cNvSpPr txBox="1"/>
          <p:nvPr/>
        </p:nvSpPr>
        <p:spPr>
          <a:xfrm>
            <a:off x="5669280" y="1915795"/>
            <a:ext cx="801370" cy="829945"/>
          </a:xfrm>
          <a:prstGeom prst="rect">
            <a:avLst/>
          </a:prstGeom>
          <a:noFill/>
        </p:spPr>
        <p:txBody>
          <a:bodyPr wrap="square" rtlCol="0" anchor="t">
            <a:spAutoFit/>
          </a:bodyPr>
          <a:lstStyle/>
          <a:p>
            <a:pPr algn="ctr">
              <a:lnSpc>
                <a:spcPct val="120000"/>
              </a:lnSpc>
              <a:spcBef>
                <a:spcPct val="0"/>
              </a:spcBef>
              <a:spcAft>
                <a:spcPct val="0"/>
              </a:spcAft>
            </a:pPr>
            <a:r>
              <a:rPr lang="en-US" sz="4000">
                <a:solidFill>
                  <a:srgbClr val="F35653"/>
                </a:solidFill>
                <a:latin typeface="思源黑体 CN Medium" panose="020B0600000000000000" charset="-122"/>
                <a:ea typeface="思源黑体 CN Medium" panose="020B0600000000000000" charset="-122"/>
                <a:cs typeface="思源黑体 CN Medium" panose="020B0600000000000000" charset="-122"/>
              </a:rPr>
              <a:t>C</a:t>
            </a:r>
          </a:p>
        </p:txBody>
      </p:sp>
      <p:sp>
        <p:nvSpPr>
          <p:cNvPr id="29" name="文本框 28"/>
          <p:cNvSpPr txBox="1"/>
          <p:nvPr/>
        </p:nvSpPr>
        <p:spPr>
          <a:xfrm>
            <a:off x="5812155" y="4229735"/>
            <a:ext cx="4705350" cy="1706880"/>
          </a:xfrm>
          <a:prstGeom prst="rect">
            <a:avLst/>
          </a:prstGeom>
          <a:noFill/>
        </p:spPr>
        <p:txBody>
          <a:bodyPr wrap="square" rtlCol="0" anchor="t">
            <a:spAutoFit/>
          </a:bodyPr>
          <a:lstStyle/>
          <a:p>
            <a:pPr>
              <a:lnSpc>
                <a:spcPct val="150000"/>
              </a:lnSpc>
              <a:spcBef>
                <a:spcPct val="0"/>
              </a:spcBef>
              <a:spcAft>
                <a:spcPct val="0"/>
              </a:spcAft>
            </a:pPr>
            <a:r>
              <a:rPr 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           </a:t>
            </a:r>
            <a:r>
              <a:rPr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如果在</a:t>
            </a:r>
            <a:r>
              <a:rPr sz="1400">
                <a:solidFill>
                  <a:srgbClr val="F35653"/>
                </a:solidFill>
                <a:latin typeface="思源黑体 CN Medium" panose="020B0600000000000000" charset="-122"/>
                <a:ea typeface="思源黑体 CN Medium" panose="020B0600000000000000" charset="-122"/>
                <a:cs typeface="思源黑体 CN Medium" panose="020B0600000000000000" charset="-122"/>
                <a:sym typeface="+mn-ea"/>
              </a:rPr>
              <a:t>实验室</a:t>
            </a:r>
            <a:r>
              <a:rPr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内，应立即熄灭正在使用的明火，关 </a:t>
            </a:r>
          </a:p>
          <a:p>
            <a:pPr>
              <a:lnSpc>
                <a:spcPct val="150000"/>
              </a:lnSpc>
              <a:spcBef>
                <a:spcPct val="0"/>
              </a:spcBef>
              <a:spcAft>
                <a:spcPct val="0"/>
              </a:spcAft>
            </a:pPr>
            <a:r>
              <a:rPr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           闭水、电、煤气，处理掉正在使用的有害药品，选择就近的实验桌下、矮柜旁、内墙根、墙角作为避震空间；远离玻璃、避开悬挂物、离开药品柜，保护好自己的眼睛、口鼻和头部。</a:t>
            </a:r>
          </a:p>
        </p:txBody>
      </p:sp>
      <p:sp>
        <p:nvSpPr>
          <p:cNvPr id="30" name="文本框 29"/>
          <p:cNvSpPr txBox="1"/>
          <p:nvPr/>
        </p:nvSpPr>
        <p:spPr>
          <a:xfrm>
            <a:off x="5669280" y="4138930"/>
            <a:ext cx="801370" cy="829945"/>
          </a:xfrm>
          <a:prstGeom prst="rect">
            <a:avLst/>
          </a:prstGeom>
          <a:noFill/>
        </p:spPr>
        <p:txBody>
          <a:bodyPr wrap="square" rtlCol="0" anchor="t">
            <a:spAutoFit/>
          </a:bodyPr>
          <a:lstStyle/>
          <a:p>
            <a:pPr algn="ctr">
              <a:lnSpc>
                <a:spcPct val="120000"/>
              </a:lnSpc>
              <a:spcBef>
                <a:spcPct val="0"/>
              </a:spcBef>
              <a:spcAft>
                <a:spcPct val="0"/>
              </a:spcAft>
            </a:pPr>
            <a:r>
              <a:rPr lang="en-US" sz="4000">
                <a:solidFill>
                  <a:srgbClr val="F35653"/>
                </a:solidFill>
                <a:latin typeface="思源黑体 CN Medium" panose="020B0600000000000000" charset="-122"/>
                <a:ea typeface="思源黑体 CN Medium" panose="020B0600000000000000" charset="-122"/>
                <a:cs typeface="思源黑体 CN Medium" panose="020B0600000000000000" charset="-122"/>
              </a:rPr>
              <a:t>D</a:t>
            </a: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332865" y="1744345"/>
            <a:ext cx="3780790" cy="4353560"/>
          </a:xfrm>
          <a:prstGeom prst="rect">
            <a:avLst/>
          </a:prstGeom>
        </p:spPr>
      </p:pic>
    </p:spTree>
    <p:custDataLst>
      <p:tags r:id="rId1"/>
    </p:custData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9"/>
          <p:cNvSpPr txBox="1"/>
          <p:nvPr/>
        </p:nvSpPr>
        <p:spPr>
          <a:xfrm>
            <a:off x="4448175" y="577215"/>
            <a:ext cx="3295650" cy="384175"/>
          </a:xfrm>
          <a:prstGeom prst="rect">
            <a:avLst/>
          </a:prstGeom>
          <a:noFill/>
        </p:spPr>
        <p:txBody>
          <a:bodyPr wrap="square" lIns="0" tIns="0" rIns="0" bIns="0" rtlCol="0">
            <a:spAutoFit/>
          </a:bodyPr>
          <a:lstStyle/>
          <a:p>
            <a:pPr algn="ctr" defTabSz="1219200">
              <a:lnSpc>
                <a:spcPct val="100000"/>
              </a:lnSpc>
              <a:spcBef>
                <a:spcPct val="20000"/>
              </a:spcBef>
              <a:defRPr/>
            </a:pPr>
            <a:r>
              <a:rPr lang="zh-CN" altLang="en-US" sz="2500" cap="all">
                <a:solidFill>
                  <a:schemeClr val="tx1">
                    <a:lumMod val="65000"/>
                    <a:lumOff val="35000"/>
                  </a:schemeClr>
                </a:solidFill>
                <a:uFillTx/>
                <a:latin typeface="思源黑体 CN Bold" panose="020B0800000000000000" charset="-122"/>
                <a:ea typeface="思源黑体 CN Bold" panose="020B0800000000000000" charset="-122"/>
                <a:cs typeface="微软雅黑" panose="020B0503020204020204" charset="-122"/>
                <a:sym typeface="+mn-lt"/>
              </a:rPr>
              <a:t>地震发生时如何逃生</a:t>
            </a:r>
          </a:p>
        </p:txBody>
      </p:sp>
      <p:sp>
        <p:nvSpPr>
          <p:cNvPr id="9" name="矩形 8"/>
          <p:cNvSpPr/>
          <p:nvPr/>
        </p:nvSpPr>
        <p:spPr>
          <a:xfrm>
            <a:off x="5556000" y="1110615"/>
            <a:ext cx="1080000" cy="36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1585595" y="2258695"/>
            <a:ext cx="5035550" cy="1060450"/>
          </a:xfrm>
          <a:prstGeom prst="rect">
            <a:avLst/>
          </a:prstGeom>
          <a:noFill/>
        </p:spPr>
        <p:txBody>
          <a:bodyPr wrap="square" rtlCol="0" anchor="t">
            <a:spAutoFit/>
          </a:bodyPr>
          <a:lstStyle/>
          <a:p>
            <a:pPr>
              <a:lnSpc>
                <a:spcPct val="150000"/>
              </a:lnSpc>
              <a:spcBef>
                <a:spcPct val="0"/>
              </a:spcBef>
              <a:spcAft>
                <a:spcPct val="0"/>
              </a:spcAft>
            </a:pPr>
            <a:r>
              <a:rPr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rPr>
              <a:t>如果在</a:t>
            </a:r>
            <a:r>
              <a:rPr sz="1400">
                <a:solidFill>
                  <a:srgbClr val="F35653"/>
                </a:solidFill>
                <a:latin typeface="思源黑体 CN Medium" panose="020B0600000000000000" charset="-122"/>
                <a:ea typeface="思源黑体 CN Medium" panose="020B0600000000000000" charset="-122"/>
                <a:cs typeface="思源黑体 CN Medium" panose="020B0600000000000000" charset="-122"/>
              </a:rPr>
              <a:t>礼堂和体育馆</a:t>
            </a:r>
            <a:r>
              <a:rPr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rPr>
              <a:t>等公共场所内，要听从现场老师的安排，就地蹲下或趴在座椅下，用书包、衣服等护住头部，避开吊灯等悬挂物，避震1分钟左右，再紧急疏散。</a:t>
            </a:r>
          </a:p>
        </p:txBody>
      </p:sp>
      <p:sp>
        <p:nvSpPr>
          <p:cNvPr id="23" name="文本框 22"/>
          <p:cNvSpPr txBox="1"/>
          <p:nvPr/>
        </p:nvSpPr>
        <p:spPr>
          <a:xfrm>
            <a:off x="807720" y="2343785"/>
            <a:ext cx="801370" cy="829945"/>
          </a:xfrm>
          <a:prstGeom prst="rect">
            <a:avLst/>
          </a:prstGeom>
          <a:noFill/>
        </p:spPr>
        <p:txBody>
          <a:bodyPr wrap="square" rtlCol="0" anchor="t">
            <a:spAutoFit/>
          </a:bodyPr>
          <a:lstStyle/>
          <a:p>
            <a:pPr algn="ctr">
              <a:lnSpc>
                <a:spcPct val="120000"/>
              </a:lnSpc>
              <a:spcBef>
                <a:spcPct val="0"/>
              </a:spcBef>
              <a:spcAft>
                <a:spcPct val="0"/>
              </a:spcAft>
            </a:pPr>
            <a:r>
              <a:rPr lang="en-US" sz="4000">
                <a:solidFill>
                  <a:srgbClr val="F35653"/>
                </a:solidFill>
                <a:latin typeface="思源黑体 CN Medium" panose="020B0600000000000000" charset="-122"/>
                <a:ea typeface="思源黑体 CN Medium" panose="020B0600000000000000" charset="-122"/>
                <a:cs typeface="思源黑体 CN Medium" panose="020B0600000000000000" charset="-122"/>
              </a:rPr>
              <a:t>E</a:t>
            </a:r>
          </a:p>
        </p:txBody>
      </p:sp>
      <p:sp>
        <p:nvSpPr>
          <p:cNvPr id="27" name="文本框 26"/>
          <p:cNvSpPr txBox="1"/>
          <p:nvPr/>
        </p:nvSpPr>
        <p:spPr>
          <a:xfrm>
            <a:off x="1585595" y="3622675"/>
            <a:ext cx="5133340" cy="737235"/>
          </a:xfrm>
          <a:prstGeom prst="rect">
            <a:avLst/>
          </a:prstGeom>
          <a:noFill/>
        </p:spPr>
        <p:txBody>
          <a:bodyPr wrap="square" rtlCol="0" anchor="t">
            <a:spAutoFit/>
          </a:bodyPr>
          <a:lstStyle/>
          <a:p>
            <a:pPr>
              <a:lnSpc>
                <a:spcPct val="150000"/>
              </a:lnSpc>
              <a:spcBef>
                <a:spcPct val="0"/>
              </a:spcBef>
              <a:spcAft>
                <a:spcPct val="0"/>
              </a:spcAft>
            </a:pPr>
            <a:r>
              <a:rPr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如果</a:t>
            </a:r>
            <a:r>
              <a:rPr sz="1400">
                <a:solidFill>
                  <a:srgbClr val="F35653"/>
                </a:solidFill>
                <a:latin typeface="思源黑体 CN Medium" panose="020B0600000000000000" charset="-122"/>
                <a:ea typeface="思源黑体 CN Medium" panose="020B0600000000000000" charset="-122"/>
                <a:cs typeface="思源黑体 CN Medium" panose="020B0600000000000000" charset="-122"/>
                <a:sym typeface="+mn-ea"/>
              </a:rPr>
              <a:t>已经离开房间</a:t>
            </a:r>
            <a:r>
              <a:rPr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，千万不要地震一停就立即回屋取东西，因为第一次地震后，接着会发生余震，余震对人的威胁会更大。</a:t>
            </a:r>
          </a:p>
        </p:txBody>
      </p:sp>
      <p:sp>
        <p:nvSpPr>
          <p:cNvPr id="28" name="文本框 27"/>
          <p:cNvSpPr txBox="1"/>
          <p:nvPr/>
        </p:nvSpPr>
        <p:spPr>
          <a:xfrm>
            <a:off x="807720" y="3563620"/>
            <a:ext cx="801370" cy="829945"/>
          </a:xfrm>
          <a:prstGeom prst="rect">
            <a:avLst/>
          </a:prstGeom>
          <a:noFill/>
        </p:spPr>
        <p:txBody>
          <a:bodyPr wrap="square" rtlCol="0" anchor="t">
            <a:spAutoFit/>
          </a:bodyPr>
          <a:lstStyle/>
          <a:p>
            <a:pPr algn="ctr">
              <a:lnSpc>
                <a:spcPct val="120000"/>
              </a:lnSpc>
              <a:spcBef>
                <a:spcPct val="0"/>
              </a:spcBef>
              <a:spcAft>
                <a:spcPct val="0"/>
              </a:spcAft>
            </a:pPr>
            <a:r>
              <a:rPr lang="en-US" sz="4000">
                <a:solidFill>
                  <a:srgbClr val="F35653"/>
                </a:solidFill>
                <a:latin typeface="思源黑体 CN Medium" panose="020B0600000000000000" charset="-122"/>
                <a:ea typeface="思源黑体 CN Medium" panose="020B0600000000000000" charset="-122"/>
                <a:cs typeface="思源黑体 CN Medium" panose="020B0600000000000000" charset="-122"/>
              </a:rPr>
              <a:t>F</a:t>
            </a:r>
          </a:p>
        </p:txBody>
      </p:sp>
      <p:sp>
        <p:nvSpPr>
          <p:cNvPr id="3" name="文本框 2"/>
          <p:cNvSpPr txBox="1"/>
          <p:nvPr/>
        </p:nvSpPr>
        <p:spPr>
          <a:xfrm>
            <a:off x="1585595" y="4758690"/>
            <a:ext cx="5133340" cy="737235"/>
          </a:xfrm>
          <a:prstGeom prst="rect">
            <a:avLst/>
          </a:prstGeom>
          <a:noFill/>
        </p:spPr>
        <p:txBody>
          <a:bodyPr wrap="square" rtlCol="0" anchor="t">
            <a:spAutoFit/>
          </a:bodyPr>
          <a:lstStyle/>
          <a:p>
            <a:pPr>
              <a:lnSpc>
                <a:spcPct val="150000"/>
              </a:lnSpc>
              <a:spcBef>
                <a:spcPct val="0"/>
              </a:spcBef>
              <a:spcAft>
                <a:spcPct val="0"/>
              </a:spcAft>
            </a:pPr>
            <a:r>
              <a:rPr 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 </a:t>
            </a:r>
            <a:r>
              <a:rPr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如果</a:t>
            </a:r>
            <a:r>
              <a:rPr sz="1400">
                <a:solidFill>
                  <a:srgbClr val="F35653"/>
                </a:solidFill>
                <a:latin typeface="思源黑体 CN Medium" panose="020B0600000000000000" charset="-122"/>
                <a:ea typeface="思源黑体 CN Medium" panose="020B0600000000000000" charset="-122"/>
                <a:cs typeface="思源黑体 CN Medium" panose="020B0600000000000000" charset="-122"/>
                <a:sym typeface="+mn-ea"/>
              </a:rPr>
              <a:t>正在街上</a:t>
            </a:r>
            <a:r>
              <a:rPr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，绝对不能跑进建筑物中避险。也不 要在高楼 下、广告牌下、狭窄的胡同、桥头等危险地方停留。</a:t>
            </a:r>
          </a:p>
        </p:txBody>
      </p:sp>
      <p:sp>
        <p:nvSpPr>
          <p:cNvPr id="4" name="文本框 3"/>
          <p:cNvSpPr txBox="1"/>
          <p:nvPr/>
        </p:nvSpPr>
        <p:spPr>
          <a:xfrm>
            <a:off x="807720" y="4699635"/>
            <a:ext cx="801370" cy="829945"/>
          </a:xfrm>
          <a:prstGeom prst="rect">
            <a:avLst/>
          </a:prstGeom>
          <a:noFill/>
        </p:spPr>
        <p:txBody>
          <a:bodyPr wrap="square" rtlCol="0" anchor="t">
            <a:spAutoFit/>
          </a:bodyPr>
          <a:lstStyle/>
          <a:p>
            <a:pPr algn="ctr">
              <a:lnSpc>
                <a:spcPct val="120000"/>
              </a:lnSpc>
              <a:spcBef>
                <a:spcPct val="0"/>
              </a:spcBef>
              <a:spcAft>
                <a:spcPct val="0"/>
              </a:spcAft>
            </a:pPr>
            <a:r>
              <a:rPr lang="en-US" sz="4000">
                <a:solidFill>
                  <a:srgbClr val="F35653"/>
                </a:solidFill>
                <a:latin typeface="思源黑体 CN Medium" panose="020B0600000000000000" charset="-122"/>
                <a:ea typeface="思源黑体 CN Medium" panose="020B0600000000000000" charset="-122"/>
                <a:cs typeface="思源黑体 CN Medium" panose="020B0600000000000000" charset="-122"/>
              </a:rPr>
              <a:t>F</a:t>
            </a:r>
          </a:p>
        </p:txBody>
      </p:sp>
      <p:pic>
        <p:nvPicPr>
          <p:cNvPr id="8" name="图片 7"/>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7063740" y="2022475"/>
            <a:ext cx="3816350" cy="3853815"/>
          </a:xfrm>
          <a:prstGeom prst="rect">
            <a:avLst/>
          </a:prstGeom>
        </p:spPr>
      </p:pic>
    </p:spTree>
    <p:custDataLst>
      <p:tags r:id="rId1"/>
    </p:custData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9"/>
          <p:cNvSpPr txBox="1"/>
          <p:nvPr/>
        </p:nvSpPr>
        <p:spPr>
          <a:xfrm>
            <a:off x="4448175" y="577215"/>
            <a:ext cx="3295650" cy="384175"/>
          </a:xfrm>
          <a:prstGeom prst="rect">
            <a:avLst/>
          </a:prstGeom>
          <a:noFill/>
        </p:spPr>
        <p:txBody>
          <a:bodyPr wrap="square" lIns="0" tIns="0" rIns="0" bIns="0" rtlCol="0">
            <a:spAutoFit/>
          </a:bodyPr>
          <a:lstStyle/>
          <a:p>
            <a:pPr algn="ctr" defTabSz="1219200">
              <a:lnSpc>
                <a:spcPct val="100000"/>
              </a:lnSpc>
              <a:spcBef>
                <a:spcPct val="20000"/>
              </a:spcBef>
              <a:defRPr/>
            </a:pPr>
            <a:r>
              <a:rPr lang="zh-CN" altLang="en-US" sz="2500" cap="all">
                <a:solidFill>
                  <a:schemeClr val="tx1">
                    <a:lumMod val="65000"/>
                    <a:lumOff val="35000"/>
                  </a:schemeClr>
                </a:solidFill>
                <a:uFillTx/>
                <a:latin typeface="思源黑体 CN Bold" panose="020B0800000000000000" charset="-122"/>
                <a:ea typeface="思源黑体 CN Bold" panose="020B0800000000000000" charset="-122"/>
                <a:cs typeface="微软雅黑" panose="020B0503020204020204" charset="-122"/>
                <a:sym typeface="+mn-lt"/>
              </a:rPr>
              <a:t>地震发生时如何逃生</a:t>
            </a:r>
          </a:p>
        </p:txBody>
      </p:sp>
      <p:sp>
        <p:nvSpPr>
          <p:cNvPr id="9" name="矩形 8"/>
          <p:cNvSpPr/>
          <p:nvPr/>
        </p:nvSpPr>
        <p:spPr>
          <a:xfrm>
            <a:off x="5556000" y="1110615"/>
            <a:ext cx="1080000" cy="36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5771515" y="1791970"/>
            <a:ext cx="5279390" cy="4292600"/>
          </a:xfrm>
          <a:prstGeom prst="rect">
            <a:avLst/>
          </a:prstGeom>
          <a:noFill/>
        </p:spPr>
        <p:txBody>
          <a:bodyPr wrap="square" rtlCol="0" anchor="t">
            <a:spAutoFit/>
          </a:bodyPr>
          <a:lstStyle/>
          <a:p>
            <a:pPr>
              <a:lnSpc>
                <a:spcPct val="150000"/>
              </a:lnSpc>
              <a:spcBef>
                <a:spcPct val="0"/>
              </a:spcBef>
              <a:spcAft>
                <a:spcPct val="0"/>
              </a:spcAft>
            </a:pPr>
            <a:r>
              <a:rPr 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             </a:t>
            </a:r>
            <a:r>
              <a:rPr sz="1400" dirty="0" err="1">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如果地震后</a:t>
            </a:r>
            <a:r>
              <a:rPr sz="1400" dirty="0" err="1">
                <a:solidFill>
                  <a:srgbClr val="F35653"/>
                </a:solidFill>
                <a:latin typeface="思源黑体 CN Medium" panose="020B0600000000000000" charset="-122"/>
                <a:ea typeface="思源黑体 CN Medium" panose="020B0600000000000000" charset="-122"/>
                <a:cs typeface="思源黑体 CN Medium" panose="020B0600000000000000" charset="-122"/>
                <a:sym typeface="+mn-ea"/>
              </a:rPr>
              <a:t>被埋在建筑物中</a:t>
            </a:r>
            <a:r>
              <a:rPr sz="1400" dirty="0" err="1">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，应该做到的是</a:t>
            </a: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a:t>
            </a:r>
          </a:p>
          <a:p>
            <a:pPr>
              <a:lnSpc>
                <a:spcPct val="150000"/>
              </a:lnSpc>
              <a:spcBef>
                <a:spcPct val="0"/>
              </a:spcBef>
              <a:spcAft>
                <a:spcPct val="0"/>
              </a:spcAft>
            </a:pP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             ①</a:t>
            </a:r>
            <a:r>
              <a:rPr sz="1400" dirty="0" err="1">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尽量把双手从压埋物中抽出来，挪开脸前胸前的杂物，消除口鼻附近的尘土，露出头部保持呼吸通畅</a:t>
            </a: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a:t>
            </a:r>
          </a:p>
          <a:p>
            <a:pPr>
              <a:lnSpc>
                <a:spcPct val="150000"/>
              </a:lnSpc>
              <a:spcBef>
                <a:spcPct val="0"/>
              </a:spcBef>
              <a:spcAft>
                <a:spcPct val="0"/>
              </a:spcAft>
            </a:pP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②</a:t>
            </a:r>
            <a:r>
              <a:rPr sz="1400" dirty="0" err="1">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避开身体上方不结实的悬挂物或其他危险物</a:t>
            </a: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a:t>
            </a:r>
          </a:p>
          <a:p>
            <a:pPr>
              <a:lnSpc>
                <a:spcPct val="150000"/>
              </a:lnSpc>
              <a:spcBef>
                <a:spcPct val="0"/>
              </a:spcBef>
              <a:spcAft>
                <a:spcPct val="0"/>
              </a:spcAft>
            </a:pP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③</a:t>
            </a:r>
            <a:r>
              <a:rPr sz="1400" dirty="0" err="1">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搬开身边可搬动的碎砖瓦等杂物，扩大活动空间。注意，搬不动时千万不要勉强，防止周围杂物进一步倒塌</a:t>
            </a: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a:t>
            </a:r>
          </a:p>
          <a:p>
            <a:pPr>
              <a:lnSpc>
                <a:spcPct val="150000"/>
              </a:lnSpc>
              <a:spcBef>
                <a:spcPct val="0"/>
              </a:spcBef>
              <a:spcAft>
                <a:spcPct val="0"/>
              </a:spcAft>
            </a:pP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④</a:t>
            </a:r>
            <a:r>
              <a:rPr sz="1400" dirty="0" err="1">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设法用砖石、木棍等支撑残垣断壁，以防余震时再被埋压</a:t>
            </a: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a:t>
            </a:r>
          </a:p>
          <a:p>
            <a:pPr>
              <a:lnSpc>
                <a:spcPct val="150000"/>
              </a:lnSpc>
              <a:spcBef>
                <a:spcPct val="0"/>
              </a:spcBef>
              <a:spcAft>
                <a:spcPct val="0"/>
              </a:spcAft>
            </a:pP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⑤</a:t>
            </a:r>
            <a:r>
              <a:rPr sz="1400" dirty="0" err="1">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不要随便动用室内设施，包括电源等，也不要使用明火</a:t>
            </a: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a:t>
            </a:r>
          </a:p>
          <a:p>
            <a:pPr>
              <a:lnSpc>
                <a:spcPct val="150000"/>
              </a:lnSpc>
              <a:spcBef>
                <a:spcPct val="0"/>
              </a:spcBef>
              <a:spcAft>
                <a:spcPct val="0"/>
              </a:spcAft>
            </a:pP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⑥</a:t>
            </a:r>
            <a:r>
              <a:rPr sz="1400" dirty="0" err="1">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闻到煤气及有毒异味或灰尘太大时，设法用湿衣物捂住口、鼻</a:t>
            </a: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a:t>
            </a:r>
          </a:p>
          <a:p>
            <a:pPr>
              <a:lnSpc>
                <a:spcPct val="150000"/>
              </a:lnSpc>
              <a:spcBef>
                <a:spcPct val="0"/>
              </a:spcBef>
              <a:spcAft>
                <a:spcPct val="0"/>
              </a:spcAft>
            </a:pP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⑦</a:t>
            </a:r>
            <a:r>
              <a:rPr sz="1400" dirty="0" err="1">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利用一切可用的东西，如敲击物体等发出求救信号，等待救援。不要盲目乱喊，保持体力</a:t>
            </a: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a:t>
            </a:r>
          </a:p>
          <a:p>
            <a:pPr>
              <a:lnSpc>
                <a:spcPct val="150000"/>
              </a:lnSpc>
              <a:spcBef>
                <a:spcPct val="0"/>
              </a:spcBef>
              <a:spcAft>
                <a:spcPct val="0"/>
              </a:spcAft>
            </a:pP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⑧</a:t>
            </a:r>
            <a:r>
              <a:rPr sz="1400" dirty="0" err="1">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要尽量向空气通畅（有光亮）和有食物的地方移动，以备长时间坚持，保持体力，等待救援</a:t>
            </a:r>
            <a:r>
              <a:rPr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a:t>
            </a:r>
          </a:p>
        </p:txBody>
      </p:sp>
      <p:sp>
        <p:nvSpPr>
          <p:cNvPr id="26" name="文本框 25"/>
          <p:cNvSpPr txBox="1"/>
          <p:nvPr/>
        </p:nvSpPr>
        <p:spPr>
          <a:xfrm>
            <a:off x="5628640" y="1699895"/>
            <a:ext cx="801370" cy="829945"/>
          </a:xfrm>
          <a:prstGeom prst="rect">
            <a:avLst/>
          </a:prstGeom>
          <a:noFill/>
        </p:spPr>
        <p:txBody>
          <a:bodyPr wrap="square" rtlCol="0" anchor="t">
            <a:spAutoFit/>
          </a:bodyPr>
          <a:lstStyle/>
          <a:p>
            <a:pPr algn="ctr">
              <a:lnSpc>
                <a:spcPct val="120000"/>
              </a:lnSpc>
              <a:spcBef>
                <a:spcPct val="0"/>
              </a:spcBef>
              <a:spcAft>
                <a:spcPct val="0"/>
              </a:spcAft>
            </a:pPr>
            <a:r>
              <a:rPr lang="en-US" sz="4000">
                <a:solidFill>
                  <a:srgbClr val="F35653"/>
                </a:solidFill>
                <a:latin typeface="思源黑体 CN Medium" panose="020B0600000000000000" charset="-122"/>
                <a:ea typeface="思源黑体 CN Medium" panose="020B0600000000000000" charset="-122"/>
                <a:cs typeface="思源黑体 CN Medium" panose="020B0600000000000000" charset="-122"/>
              </a:rPr>
              <a:t>H</a:t>
            </a:r>
          </a:p>
        </p:txBody>
      </p:sp>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09575" y="3300095"/>
            <a:ext cx="6086475" cy="3380740"/>
          </a:xfrm>
          <a:prstGeom prst="rect">
            <a:avLst/>
          </a:prstGeom>
        </p:spPr>
      </p:pic>
      <p:sp>
        <p:nvSpPr>
          <p:cNvPr id="13" name="椭圆形标注 12"/>
          <p:cNvSpPr/>
          <p:nvPr/>
        </p:nvSpPr>
        <p:spPr>
          <a:xfrm>
            <a:off x="2590165" y="2025650"/>
            <a:ext cx="1746250" cy="1332865"/>
          </a:xfrm>
          <a:prstGeom prst="wedgeEllipseCallou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2646045" y="2263140"/>
            <a:ext cx="1609725" cy="829945"/>
          </a:xfrm>
          <a:prstGeom prst="rect">
            <a:avLst/>
          </a:prstGeom>
          <a:noFill/>
        </p:spPr>
        <p:txBody>
          <a:bodyPr wrap="square" rtlCol="0" anchor="t">
            <a:spAutoFit/>
          </a:bodyPr>
          <a:lstStyle/>
          <a:p>
            <a:pPr algn="ctr">
              <a:lnSpc>
                <a:spcPct val="120000"/>
              </a:lnSpc>
              <a:spcBef>
                <a:spcPct val="0"/>
              </a:spcBef>
              <a:spcAft>
                <a:spcPct val="0"/>
              </a:spcAft>
            </a:pPr>
            <a:r>
              <a:rPr lang="zh-CN" altLang="en-US" sz="2000">
                <a:solidFill>
                  <a:srgbClr val="F35653"/>
                </a:solidFill>
                <a:latin typeface="思源黑体 CN Medium" panose="020B0600000000000000" charset="-122"/>
                <a:ea typeface="思源黑体 CN Medium" panose="020B0600000000000000" charset="-122"/>
                <a:cs typeface="思源黑体 CN Medium" panose="020B0600000000000000" charset="-122"/>
              </a:rPr>
              <a:t>保持体力</a:t>
            </a:r>
          </a:p>
          <a:p>
            <a:pPr algn="ctr">
              <a:lnSpc>
                <a:spcPct val="120000"/>
              </a:lnSpc>
              <a:spcBef>
                <a:spcPct val="0"/>
              </a:spcBef>
              <a:spcAft>
                <a:spcPct val="0"/>
              </a:spcAft>
            </a:pPr>
            <a:r>
              <a:rPr lang="zh-CN" altLang="en-US" sz="2000">
                <a:solidFill>
                  <a:srgbClr val="F35653"/>
                </a:solidFill>
                <a:latin typeface="思源黑体 CN Medium" panose="020B0600000000000000" charset="-122"/>
                <a:ea typeface="思源黑体 CN Medium" panose="020B0600000000000000" charset="-122"/>
                <a:cs typeface="思源黑体 CN Medium" panose="020B0600000000000000" charset="-122"/>
              </a:rPr>
              <a:t>等待救援</a:t>
            </a:r>
          </a:p>
        </p:txBody>
      </p:sp>
    </p:spTree>
    <p:custDataLst>
      <p:tags r:id="rId1"/>
    </p:custData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59"/>
          <p:cNvSpPr txBox="1"/>
          <p:nvPr/>
        </p:nvSpPr>
        <p:spPr>
          <a:xfrm>
            <a:off x="4448175" y="577215"/>
            <a:ext cx="3295650" cy="384175"/>
          </a:xfrm>
          <a:prstGeom prst="rect">
            <a:avLst/>
          </a:prstGeom>
          <a:noFill/>
        </p:spPr>
        <p:txBody>
          <a:bodyPr wrap="square" lIns="0" tIns="0" rIns="0" bIns="0" rtlCol="0">
            <a:spAutoFit/>
          </a:bodyPr>
          <a:lstStyle/>
          <a:p>
            <a:pPr algn="ctr" defTabSz="1219200">
              <a:lnSpc>
                <a:spcPct val="100000"/>
              </a:lnSpc>
              <a:spcBef>
                <a:spcPct val="20000"/>
              </a:spcBef>
              <a:defRPr/>
            </a:pPr>
            <a:r>
              <a:rPr lang="zh-CN" altLang="en-US" sz="2500" cap="all">
                <a:solidFill>
                  <a:schemeClr val="tx1">
                    <a:lumMod val="65000"/>
                    <a:lumOff val="35000"/>
                  </a:schemeClr>
                </a:solidFill>
                <a:uFillTx/>
                <a:latin typeface="思源黑体 CN Bold" panose="020B0800000000000000" charset="-122"/>
                <a:ea typeface="思源黑体 CN Bold" panose="020B0800000000000000" charset="-122"/>
                <a:cs typeface="微软雅黑" panose="020B0503020204020204" charset="-122"/>
                <a:sym typeface="+mn-lt"/>
              </a:rPr>
              <a:t>怎样救助被埋压人员</a:t>
            </a:r>
          </a:p>
        </p:txBody>
      </p:sp>
      <p:sp>
        <p:nvSpPr>
          <p:cNvPr id="9" name="矩形 8"/>
          <p:cNvSpPr/>
          <p:nvPr/>
        </p:nvSpPr>
        <p:spPr>
          <a:xfrm>
            <a:off x="5556000" y="1110615"/>
            <a:ext cx="1080000" cy="36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865630" y="1651635"/>
            <a:ext cx="7539990" cy="737235"/>
          </a:xfrm>
          <a:prstGeom prst="rect">
            <a:avLst/>
          </a:prstGeom>
          <a:noFill/>
        </p:spPr>
        <p:txBody>
          <a:bodyPr wrap="square" rtlCol="0" anchor="t">
            <a:spAutoFit/>
          </a:bodyPr>
          <a:lstStyle/>
          <a:p>
            <a:pPr>
              <a:lnSpc>
                <a:spcPct val="150000"/>
              </a:lnSpc>
              <a:spcBef>
                <a:spcPct val="0"/>
              </a:spcBef>
              <a:spcAft>
                <a:spcPct val="0"/>
              </a:spcAft>
            </a:pPr>
            <a:r>
              <a:rPr lang="zh-CN" alt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rPr>
              <a:t>一般来说大地震后半小时内救出的被埋压人员生存率达99%。由此可见，自救、互救是减少伤亡的主要措施之一。救助被压埋人员应注意以下几点：</a:t>
            </a:r>
          </a:p>
        </p:txBody>
      </p:sp>
      <p:sp>
        <p:nvSpPr>
          <p:cNvPr id="11" name="文本框 10"/>
          <p:cNvSpPr txBox="1"/>
          <p:nvPr/>
        </p:nvSpPr>
        <p:spPr>
          <a:xfrm>
            <a:off x="2364740" y="2492375"/>
            <a:ext cx="7345045" cy="1383665"/>
          </a:xfrm>
          <a:prstGeom prst="rect">
            <a:avLst/>
          </a:prstGeom>
          <a:noFill/>
        </p:spPr>
        <p:txBody>
          <a:bodyPr wrap="square" rtlCol="0" anchor="t">
            <a:spAutoFit/>
          </a:bodyPr>
          <a:lstStyle/>
          <a:p>
            <a:pPr>
              <a:lnSpc>
                <a:spcPct val="200000"/>
              </a:lnSpc>
              <a:spcBef>
                <a:spcPct val="0"/>
              </a:spcBef>
              <a:spcAft>
                <a:spcPct val="0"/>
              </a:spcAft>
            </a:pPr>
            <a:r>
              <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注意听被困人员的呼喊、呻吟、敲击声。</a:t>
            </a:r>
            <a:endPar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endParaRPr>
          </a:p>
          <a:p>
            <a:pPr>
              <a:lnSpc>
                <a:spcPct val="200000"/>
              </a:lnSpc>
              <a:spcBef>
                <a:spcPct val="0"/>
              </a:spcBef>
              <a:spcAft>
                <a:spcPct val="0"/>
              </a:spcAft>
            </a:pPr>
            <a:r>
              <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要根据房屋结构，先确定被困人员的位置，再行抢救，以防止意外伤亡。</a:t>
            </a:r>
            <a:endPar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endParaRPr>
          </a:p>
          <a:p>
            <a:pPr>
              <a:lnSpc>
                <a:spcPct val="200000"/>
              </a:lnSpc>
              <a:spcBef>
                <a:spcPct val="0"/>
              </a:spcBef>
              <a:spcAft>
                <a:spcPct val="0"/>
              </a:spcAft>
            </a:pPr>
            <a:r>
              <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先抢救建筑物边沿瓦砾中的幸存者，及时抢救那些容易获救的幸存者，以扩大互救队伍。</a:t>
            </a:r>
            <a:endPar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endParaRPr>
          </a:p>
        </p:txBody>
      </p:sp>
      <p:sp>
        <p:nvSpPr>
          <p:cNvPr id="12" name="文本框 11"/>
          <p:cNvSpPr txBox="1"/>
          <p:nvPr/>
        </p:nvSpPr>
        <p:spPr>
          <a:xfrm>
            <a:off x="2364740" y="3978275"/>
            <a:ext cx="7040245" cy="521970"/>
          </a:xfrm>
          <a:prstGeom prst="rect">
            <a:avLst/>
          </a:prstGeom>
          <a:noFill/>
        </p:spPr>
        <p:txBody>
          <a:bodyPr wrap="square" rtlCol="0" anchor="t">
            <a:spAutoFit/>
          </a:bodyPr>
          <a:lstStyle/>
          <a:p>
            <a:pPr>
              <a:lnSpc>
                <a:spcPct val="100000"/>
              </a:lnSpc>
              <a:spcBef>
                <a:spcPct val="0"/>
              </a:spcBef>
              <a:spcAft>
                <a:spcPct val="0"/>
              </a:spcAft>
            </a:pPr>
            <a:r>
              <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救援需讲究方法。首先应使头部暴露，迅速清除口鼻内尘土，防止窒息，再行抢救，不可用利器刨挖。</a:t>
            </a:r>
            <a:endPar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endParaRPr>
          </a:p>
        </p:txBody>
      </p:sp>
      <p:sp>
        <p:nvSpPr>
          <p:cNvPr id="14" name="文本框 13"/>
          <p:cNvSpPr txBox="1"/>
          <p:nvPr/>
        </p:nvSpPr>
        <p:spPr>
          <a:xfrm>
            <a:off x="2364740" y="4647565"/>
            <a:ext cx="7039610" cy="521970"/>
          </a:xfrm>
          <a:prstGeom prst="rect">
            <a:avLst/>
          </a:prstGeom>
          <a:noFill/>
        </p:spPr>
        <p:txBody>
          <a:bodyPr wrap="square" rtlCol="0" anchor="t">
            <a:spAutoFit/>
          </a:bodyPr>
          <a:lstStyle/>
          <a:p>
            <a:pPr>
              <a:lnSpc>
                <a:spcPct val="100000"/>
              </a:lnSpc>
              <a:spcBef>
                <a:spcPct val="0"/>
              </a:spcBef>
              <a:spcAft>
                <a:spcPct val="0"/>
              </a:spcAft>
            </a:pPr>
            <a:r>
              <a:rPr lang="zh-CN" alt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对于埋压废墟中时间较长的幸存者，首先应输送饮料，然后边挖边支撑，注意保护幸存者的眼睛。</a:t>
            </a:r>
            <a:endParaRPr lang="zh-CN" alt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endParaRPr>
          </a:p>
        </p:txBody>
      </p:sp>
      <p:sp>
        <p:nvSpPr>
          <p:cNvPr id="15" name="文本框 14"/>
          <p:cNvSpPr txBox="1"/>
          <p:nvPr/>
        </p:nvSpPr>
        <p:spPr>
          <a:xfrm>
            <a:off x="2364740" y="5238750"/>
            <a:ext cx="7345045" cy="306705"/>
          </a:xfrm>
          <a:prstGeom prst="rect">
            <a:avLst/>
          </a:prstGeom>
          <a:noFill/>
        </p:spPr>
        <p:txBody>
          <a:bodyPr wrap="square" rtlCol="0" anchor="t">
            <a:spAutoFit/>
          </a:bodyPr>
          <a:lstStyle/>
          <a:p>
            <a:pPr>
              <a:lnSpc>
                <a:spcPct val="100000"/>
              </a:lnSpc>
              <a:spcBef>
                <a:spcPct val="0"/>
              </a:spcBef>
              <a:spcAft>
                <a:spcPct val="0"/>
              </a:spcAft>
            </a:pPr>
            <a:r>
              <a:rPr lang="zh-CN" alt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对于颈椎和腰椎受伤的人，施救时切忌生拉硬抬。</a:t>
            </a:r>
            <a:endParaRPr lang="zh-CN" alt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endParaRPr>
          </a:p>
        </p:txBody>
      </p:sp>
      <p:sp>
        <p:nvSpPr>
          <p:cNvPr id="16" name="文本框 15"/>
          <p:cNvSpPr txBox="1"/>
          <p:nvPr/>
        </p:nvSpPr>
        <p:spPr>
          <a:xfrm>
            <a:off x="2364740" y="5772785"/>
            <a:ext cx="7345045" cy="306705"/>
          </a:xfrm>
          <a:prstGeom prst="rect">
            <a:avLst/>
          </a:prstGeom>
          <a:noFill/>
        </p:spPr>
        <p:txBody>
          <a:bodyPr wrap="square" rtlCol="0" anchor="t">
            <a:spAutoFit/>
          </a:bodyPr>
          <a:lstStyle/>
          <a:p>
            <a:pPr>
              <a:lnSpc>
                <a:spcPct val="100000"/>
              </a:lnSpc>
              <a:spcBef>
                <a:spcPct val="0"/>
              </a:spcBef>
              <a:spcAft>
                <a:spcPct val="0"/>
              </a:spcAft>
            </a:pPr>
            <a:r>
              <a:rPr lang="zh-CN" alt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对于那些一息尚存的危重伤员，应尽可能在现场进行救治，然后迅速送往医院和医疗点。</a:t>
            </a:r>
            <a:endParaRPr lang="zh-CN" alt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endParaRPr>
          </a:p>
        </p:txBody>
      </p:sp>
      <p:grpSp>
        <p:nvGrpSpPr>
          <p:cNvPr id="17" name="组合 16"/>
          <p:cNvGrpSpPr/>
          <p:nvPr/>
        </p:nvGrpSpPr>
        <p:grpSpPr>
          <a:xfrm>
            <a:off x="1940560" y="2633980"/>
            <a:ext cx="360680" cy="360680"/>
            <a:chOff x="1732" y="3915"/>
            <a:chExt cx="648" cy="648"/>
          </a:xfrm>
        </p:grpSpPr>
        <p:sp>
          <p:nvSpPr>
            <p:cNvPr id="57" name="椭圆 56"/>
            <p:cNvSpPr/>
            <p:nvPr/>
          </p:nvSpPr>
          <p:spPr>
            <a:xfrm>
              <a:off x="1732" y="3915"/>
              <a:ext cx="648" cy="648"/>
            </a:xfrm>
            <a:prstGeom prst="ellipse">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7" name="TextBox 59"/>
            <p:cNvSpPr txBox="1"/>
            <p:nvPr/>
          </p:nvSpPr>
          <p:spPr>
            <a:xfrm>
              <a:off x="1738" y="4021"/>
              <a:ext cx="636" cy="414"/>
            </a:xfrm>
            <a:prstGeom prst="rect">
              <a:avLst/>
            </a:prstGeom>
            <a:noFill/>
          </p:spPr>
          <p:txBody>
            <a:bodyPr wrap="square" lIns="0" tIns="0" rIns="0" bIns="0" rtlCol="0">
              <a:spAutoFit/>
            </a:bodyPr>
            <a:lstStyle/>
            <a:p>
              <a:pPr algn="ctr" defTabSz="1219200">
                <a:lnSpc>
                  <a:spcPct val="100000"/>
                </a:lnSpc>
                <a:spcBef>
                  <a:spcPts val="20"/>
                </a:spcBef>
                <a:spcAft>
                  <a:spcPct val="0"/>
                </a:spcAft>
                <a:defRPr/>
              </a:pPr>
              <a:r>
                <a:rPr lang="en-US" altLang="zh-CN" sz="1500" b="1">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A</a:t>
              </a:r>
            </a:p>
          </p:txBody>
        </p:sp>
      </p:grpSp>
      <p:grpSp>
        <p:nvGrpSpPr>
          <p:cNvPr id="18" name="组合 17"/>
          <p:cNvGrpSpPr/>
          <p:nvPr/>
        </p:nvGrpSpPr>
        <p:grpSpPr>
          <a:xfrm>
            <a:off x="1940560" y="3075940"/>
            <a:ext cx="360680" cy="360680"/>
            <a:chOff x="1732" y="3915"/>
            <a:chExt cx="648" cy="648"/>
          </a:xfrm>
        </p:grpSpPr>
        <p:sp>
          <p:nvSpPr>
            <p:cNvPr id="19" name="椭圆 18"/>
            <p:cNvSpPr/>
            <p:nvPr/>
          </p:nvSpPr>
          <p:spPr>
            <a:xfrm>
              <a:off x="1732" y="3915"/>
              <a:ext cx="648" cy="648"/>
            </a:xfrm>
            <a:prstGeom prst="ellipse">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0" name="TextBox 59"/>
            <p:cNvSpPr txBox="1"/>
            <p:nvPr/>
          </p:nvSpPr>
          <p:spPr>
            <a:xfrm>
              <a:off x="1738" y="4021"/>
              <a:ext cx="636" cy="414"/>
            </a:xfrm>
            <a:prstGeom prst="rect">
              <a:avLst/>
            </a:prstGeom>
            <a:noFill/>
          </p:spPr>
          <p:txBody>
            <a:bodyPr wrap="square" lIns="0" tIns="0" rIns="0" bIns="0" rtlCol="0">
              <a:spAutoFit/>
            </a:bodyPr>
            <a:lstStyle/>
            <a:p>
              <a:pPr algn="ctr" defTabSz="1219200">
                <a:lnSpc>
                  <a:spcPct val="100000"/>
                </a:lnSpc>
                <a:spcBef>
                  <a:spcPts val="20"/>
                </a:spcBef>
                <a:spcAft>
                  <a:spcPct val="0"/>
                </a:spcAft>
                <a:defRPr/>
              </a:pPr>
              <a:r>
                <a:rPr lang="en-US" altLang="zh-CN" sz="1500" b="1">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B</a:t>
              </a:r>
            </a:p>
          </p:txBody>
        </p:sp>
      </p:grpSp>
      <p:grpSp>
        <p:nvGrpSpPr>
          <p:cNvPr id="21" name="组合 20"/>
          <p:cNvGrpSpPr/>
          <p:nvPr/>
        </p:nvGrpSpPr>
        <p:grpSpPr>
          <a:xfrm>
            <a:off x="1940560" y="3506470"/>
            <a:ext cx="360680" cy="360680"/>
            <a:chOff x="1732" y="3915"/>
            <a:chExt cx="648" cy="648"/>
          </a:xfrm>
        </p:grpSpPr>
        <p:sp>
          <p:nvSpPr>
            <p:cNvPr id="22" name="椭圆 21"/>
            <p:cNvSpPr/>
            <p:nvPr/>
          </p:nvSpPr>
          <p:spPr>
            <a:xfrm>
              <a:off x="1732" y="3915"/>
              <a:ext cx="648" cy="648"/>
            </a:xfrm>
            <a:prstGeom prst="ellipse">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3" name="TextBox 59"/>
            <p:cNvSpPr txBox="1"/>
            <p:nvPr/>
          </p:nvSpPr>
          <p:spPr>
            <a:xfrm>
              <a:off x="1738" y="4021"/>
              <a:ext cx="636" cy="414"/>
            </a:xfrm>
            <a:prstGeom prst="rect">
              <a:avLst/>
            </a:prstGeom>
            <a:noFill/>
          </p:spPr>
          <p:txBody>
            <a:bodyPr wrap="square" lIns="0" tIns="0" rIns="0" bIns="0" rtlCol="0">
              <a:spAutoFit/>
            </a:bodyPr>
            <a:lstStyle/>
            <a:p>
              <a:pPr algn="ctr" defTabSz="1219200">
                <a:lnSpc>
                  <a:spcPct val="100000"/>
                </a:lnSpc>
                <a:spcBef>
                  <a:spcPts val="20"/>
                </a:spcBef>
                <a:spcAft>
                  <a:spcPct val="0"/>
                </a:spcAft>
                <a:defRPr/>
              </a:pPr>
              <a:r>
                <a:rPr lang="en-US" altLang="zh-CN" sz="1500" b="1">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C</a:t>
              </a:r>
            </a:p>
          </p:txBody>
        </p:sp>
      </p:grpSp>
      <p:grpSp>
        <p:nvGrpSpPr>
          <p:cNvPr id="24" name="组合 23"/>
          <p:cNvGrpSpPr/>
          <p:nvPr/>
        </p:nvGrpSpPr>
        <p:grpSpPr>
          <a:xfrm>
            <a:off x="1940560" y="4058920"/>
            <a:ext cx="360680" cy="360680"/>
            <a:chOff x="1732" y="3915"/>
            <a:chExt cx="648" cy="648"/>
          </a:xfrm>
        </p:grpSpPr>
        <p:sp>
          <p:nvSpPr>
            <p:cNvPr id="25" name="椭圆 24"/>
            <p:cNvSpPr/>
            <p:nvPr/>
          </p:nvSpPr>
          <p:spPr>
            <a:xfrm>
              <a:off x="1732" y="3915"/>
              <a:ext cx="648" cy="648"/>
            </a:xfrm>
            <a:prstGeom prst="ellipse">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6" name="TextBox 59"/>
            <p:cNvSpPr txBox="1"/>
            <p:nvPr/>
          </p:nvSpPr>
          <p:spPr>
            <a:xfrm>
              <a:off x="1738" y="4021"/>
              <a:ext cx="636" cy="414"/>
            </a:xfrm>
            <a:prstGeom prst="rect">
              <a:avLst/>
            </a:prstGeom>
            <a:noFill/>
          </p:spPr>
          <p:txBody>
            <a:bodyPr wrap="square" lIns="0" tIns="0" rIns="0" bIns="0" rtlCol="0">
              <a:spAutoFit/>
            </a:bodyPr>
            <a:lstStyle/>
            <a:p>
              <a:pPr algn="ctr" defTabSz="1219200">
                <a:lnSpc>
                  <a:spcPct val="100000"/>
                </a:lnSpc>
                <a:spcBef>
                  <a:spcPts val="20"/>
                </a:spcBef>
                <a:spcAft>
                  <a:spcPct val="0"/>
                </a:spcAft>
                <a:defRPr/>
              </a:pPr>
              <a:r>
                <a:rPr lang="en-US" altLang="zh-CN" sz="1500" b="1">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D</a:t>
              </a:r>
            </a:p>
          </p:txBody>
        </p:sp>
      </p:grpSp>
      <p:grpSp>
        <p:nvGrpSpPr>
          <p:cNvPr id="28" name="组合 27"/>
          <p:cNvGrpSpPr/>
          <p:nvPr/>
        </p:nvGrpSpPr>
        <p:grpSpPr>
          <a:xfrm>
            <a:off x="1940560" y="4714240"/>
            <a:ext cx="360680" cy="360680"/>
            <a:chOff x="1732" y="3915"/>
            <a:chExt cx="648" cy="648"/>
          </a:xfrm>
        </p:grpSpPr>
        <p:sp>
          <p:nvSpPr>
            <p:cNvPr id="29" name="椭圆 28"/>
            <p:cNvSpPr/>
            <p:nvPr/>
          </p:nvSpPr>
          <p:spPr>
            <a:xfrm>
              <a:off x="1732" y="3915"/>
              <a:ext cx="648" cy="648"/>
            </a:xfrm>
            <a:prstGeom prst="ellipse">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TextBox 59"/>
            <p:cNvSpPr txBox="1"/>
            <p:nvPr/>
          </p:nvSpPr>
          <p:spPr>
            <a:xfrm>
              <a:off x="1738" y="4021"/>
              <a:ext cx="636" cy="414"/>
            </a:xfrm>
            <a:prstGeom prst="rect">
              <a:avLst/>
            </a:prstGeom>
            <a:noFill/>
          </p:spPr>
          <p:txBody>
            <a:bodyPr wrap="square" lIns="0" tIns="0" rIns="0" bIns="0" rtlCol="0">
              <a:spAutoFit/>
            </a:bodyPr>
            <a:lstStyle/>
            <a:p>
              <a:pPr algn="ctr" defTabSz="1219200">
                <a:lnSpc>
                  <a:spcPct val="100000"/>
                </a:lnSpc>
                <a:spcBef>
                  <a:spcPts val="20"/>
                </a:spcBef>
                <a:spcAft>
                  <a:spcPct val="0"/>
                </a:spcAft>
                <a:defRPr/>
              </a:pPr>
              <a:r>
                <a:rPr lang="en-US" altLang="zh-CN" sz="1500" b="1">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E</a:t>
              </a:r>
            </a:p>
          </p:txBody>
        </p:sp>
      </p:grpSp>
      <p:grpSp>
        <p:nvGrpSpPr>
          <p:cNvPr id="31" name="组合 30"/>
          <p:cNvGrpSpPr/>
          <p:nvPr/>
        </p:nvGrpSpPr>
        <p:grpSpPr>
          <a:xfrm>
            <a:off x="1940560" y="5196205"/>
            <a:ext cx="360680" cy="360680"/>
            <a:chOff x="1732" y="3915"/>
            <a:chExt cx="648" cy="648"/>
          </a:xfrm>
        </p:grpSpPr>
        <p:sp>
          <p:nvSpPr>
            <p:cNvPr id="32" name="椭圆 31"/>
            <p:cNvSpPr/>
            <p:nvPr/>
          </p:nvSpPr>
          <p:spPr>
            <a:xfrm>
              <a:off x="1732" y="3915"/>
              <a:ext cx="648" cy="648"/>
            </a:xfrm>
            <a:prstGeom prst="ellipse">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3" name="TextBox 59"/>
            <p:cNvSpPr txBox="1"/>
            <p:nvPr/>
          </p:nvSpPr>
          <p:spPr>
            <a:xfrm>
              <a:off x="1738" y="4021"/>
              <a:ext cx="636" cy="414"/>
            </a:xfrm>
            <a:prstGeom prst="rect">
              <a:avLst/>
            </a:prstGeom>
            <a:noFill/>
          </p:spPr>
          <p:txBody>
            <a:bodyPr wrap="square" lIns="0" tIns="0" rIns="0" bIns="0" rtlCol="0">
              <a:spAutoFit/>
            </a:bodyPr>
            <a:lstStyle/>
            <a:p>
              <a:pPr algn="ctr" defTabSz="1219200">
                <a:lnSpc>
                  <a:spcPct val="100000"/>
                </a:lnSpc>
                <a:spcBef>
                  <a:spcPts val="20"/>
                </a:spcBef>
                <a:spcAft>
                  <a:spcPct val="0"/>
                </a:spcAft>
                <a:defRPr/>
              </a:pPr>
              <a:r>
                <a:rPr lang="en-US" altLang="zh-CN" sz="1500" b="1">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F</a:t>
              </a:r>
            </a:p>
          </p:txBody>
        </p:sp>
      </p:grpSp>
      <p:grpSp>
        <p:nvGrpSpPr>
          <p:cNvPr id="34" name="组合 33"/>
          <p:cNvGrpSpPr/>
          <p:nvPr/>
        </p:nvGrpSpPr>
        <p:grpSpPr>
          <a:xfrm>
            <a:off x="1940560" y="5737225"/>
            <a:ext cx="360680" cy="360680"/>
            <a:chOff x="1732" y="3915"/>
            <a:chExt cx="648" cy="648"/>
          </a:xfrm>
        </p:grpSpPr>
        <p:sp>
          <p:nvSpPr>
            <p:cNvPr id="35" name="椭圆 34"/>
            <p:cNvSpPr/>
            <p:nvPr/>
          </p:nvSpPr>
          <p:spPr>
            <a:xfrm>
              <a:off x="1732" y="3915"/>
              <a:ext cx="648" cy="648"/>
            </a:xfrm>
            <a:prstGeom prst="ellipse">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6" name="TextBox 59"/>
            <p:cNvSpPr txBox="1"/>
            <p:nvPr/>
          </p:nvSpPr>
          <p:spPr>
            <a:xfrm>
              <a:off x="1738" y="4021"/>
              <a:ext cx="636" cy="414"/>
            </a:xfrm>
            <a:prstGeom prst="rect">
              <a:avLst/>
            </a:prstGeom>
            <a:noFill/>
          </p:spPr>
          <p:txBody>
            <a:bodyPr wrap="square" lIns="0" tIns="0" rIns="0" bIns="0" rtlCol="0">
              <a:spAutoFit/>
            </a:bodyPr>
            <a:lstStyle/>
            <a:p>
              <a:pPr algn="ctr" defTabSz="1219200">
                <a:lnSpc>
                  <a:spcPct val="100000"/>
                </a:lnSpc>
                <a:spcBef>
                  <a:spcPts val="20"/>
                </a:spcBef>
                <a:spcAft>
                  <a:spcPct val="0"/>
                </a:spcAft>
                <a:defRPr/>
              </a:pPr>
              <a:r>
                <a:rPr lang="en-US" altLang="zh-CN" sz="1500" b="1">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G</a:t>
              </a:r>
            </a:p>
          </p:txBody>
        </p:sp>
      </p:grpSp>
    </p:spTree>
    <p:custDataLst>
      <p:tags r:id="rId1"/>
    </p:custData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圆角矩形 3"/>
          <p:cNvSpPr/>
          <p:nvPr/>
        </p:nvSpPr>
        <p:spPr>
          <a:xfrm>
            <a:off x="840105" y="2933700"/>
            <a:ext cx="7129145" cy="2809240"/>
          </a:xfrm>
          <a:prstGeom prst="roundRect">
            <a:avLst>
              <a:gd name="adj" fmla="val 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59"/>
          <p:cNvSpPr txBox="1"/>
          <p:nvPr/>
        </p:nvSpPr>
        <p:spPr>
          <a:xfrm>
            <a:off x="4448175" y="577215"/>
            <a:ext cx="3295650" cy="384175"/>
          </a:xfrm>
          <a:prstGeom prst="rect">
            <a:avLst/>
          </a:prstGeom>
          <a:noFill/>
        </p:spPr>
        <p:txBody>
          <a:bodyPr wrap="square" lIns="0" tIns="0" rIns="0" bIns="0" rtlCol="0">
            <a:spAutoFit/>
          </a:bodyPr>
          <a:lstStyle/>
          <a:p>
            <a:pPr algn="dist" defTabSz="1219200">
              <a:lnSpc>
                <a:spcPct val="100000"/>
              </a:lnSpc>
              <a:spcBef>
                <a:spcPct val="20000"/>
              </a:spcBef>
              <a:defRPr/>
            </a:pPr>
            <a:r>
              <a:rPr lang="zh-CN" altLang="en-US" sz="2500" cap="all">
                <a:solidFill>
                  <a:schemeClr val="tx1">
                    <a:lumMod val="65000"/>
                    <a:lumOff val="35000"/>
                  </a:schemeClr>
                </a:solidFill>
                <a:uFillTx/>
                <a:latin typeface="思源黑体 CN Bold" panose="020B0800000000000000" charset="-122"/>
                <a:ea typeface="思源黑体 CN Bold" panose="020B0800000000000000" charset="-122"/>
                <a:cs typeface="微软雅黑" panose="020B0503020204020204" charset="-122"/>
                <a:sym typeface="+mn-lt"/>
              </a:rPr>
              <a:t>学校防震措施</a:t>
            </a:r>
          </a:p>
        </p:txBody>
      </p:sp>
      <p:sp>
        <p:nvSpPr>
          <p:cNvPr id="9" name="矩形 8"/>
          <p:cNvSpPr/>
          <p:nvPr/>
        </p:nvSpPr>
        <p:spPr>
          <a:xfrm>
            <a:off x="5556000" y="1110615"/>
            <a:ext cx="1080000" cy="36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extBox 59"/>
          <p:cNvSpPr txBox="1"/>
          <p:nvPr/>
        </p:nvSpPr>
        <p:spPr>
          <a:xfrm>
            <a:off x="903605" y="1930400"/>
            <a:ext cx="6840855" cy="692150"/>
          </a:xfrm>
          <a:prstGeom prst="rect">
            <a:avLst/>
          </a:prstGeom>
          <a:noFill/>
        </p:spPr>
        <p:txBody>
          <a:bodyPr wrap="square" lIns="0" tIns="0" rIns="0" bIns="0" rtlCol="0">
            <a:spAutoFit/>
          </a:bodyPr>
          <a:lstStyle/>
          <a:p>
            <a:pPr algn="l" defTabSz="1219200">
              <a:lnSpc>
                <a:spcPct val="150000"/>
              </a:lnSpc>
              <a:spcBef>
                <a:spcPts val="20"/>
              </a:spcBef>
              <a:spcAft>
                <a:spcPct val="0"/>
              </a:spcAft>
              <a:defRPr/>
            </a:pPr>
            <a:r>
              <a:rPr lang="zh-CN" sz="1500" b="1">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教师（尤其是中、小学校）应经常在课堂上宣传防震常识，并教会学生相关避难事宜，举行防震逃生演练。</a:t>
            </a:r>
          </a:p>
        </p:txBody>
      </p:sp>
      <p:sp>
        <p:nvSpPr>
          <p:cNvPr id="3" name="TextBox 59"/>
          <p:cNvSpPr txBox="1"/>
          <p:nvPr/>
        </p:nvSpPr>
        <p:spPr>
          <a:xfrm>
            <a:off x="1234440" y="3141345"/>
            <a:ext cx="6147435" cy="2318385"/>
          </a:xfrm>
          <a:prstGeom prst="rect">
            <a:avLst/>
          </a:prstGeom>
          <a:noFill/>
        </p:spPr>
        <p:txBody>
          <a:bodyPr wrap="square" lIns="0" tIns="0" rIns="0" bIns="0" rtlCol="0">
            <a:spAutoFit/>
          </a:bodyPr>
          <a:lstStyle/>
          <a:p>
            <a:pPr algn="l" defTabSz="1219200">
              <a:lnSpc>
                <a:spcPct val="200000"/>
              </a:lnSpc>
              <a:spcBef>
                <a:spcPts val="20"/>
              </a:spcBef>
              <a:spcAft>
                <a:spcPct val="0"/>
              </a:spcAft>
              <a:defRPr/>
            </a:pPr>
            <a:r>
              <a:rPr lang="zh-CN" sz="1500" b="1" dirty="0">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A、教室的照明灯具、实验室的橱柜及图书馆的书架应加以固定。</a:t>
            </a:r>
          </a:p>
          <a:p>
            <a:pPr algn="l" defTabSz="1219200">
              <a:lnSpc>
                <a:spcPct val="200000"/>
              </a:lnSpc>
              <a:spcBef>
                <a:spcPts val="20"/>
              </a:spcBef>
              <a:spcAft>
                <a:spcPct val="0"/>
              </a:spcAft>
              <a:defRPr/>
            </a:pPr>
            <a:r>
              <a:rPr lang="zh-CN" sz="1500" b="1" dirty="0">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B、地震时避于桌下，背向窗户，并用书包保护头部。</a:t>
            </a:r>
          </a:p>
          <a:p>
            <a:pPr algn="l" defTabSz="1219200">
              <a:lnSpc>
                <a:spcPct val="200000"/>
              </a:lnSpc>
              <a:spcBef>
                <a:spcPts val="20"/>
              </a:spcBef>
              <a:spcAft>
                <a:spcPct val="0"/>
              </a:spcAft>
              <a:defRPr/>
            </a:pPr>
            <a:r>
              <a:rPr lang="zh-CN" sz="1500" b="1" dirty="0">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C、地震时切忌慌乱冲出教室，并避免慌张地上下楼梯。</a:t>
            </a:r>
          </a:p>
          <a:p>
            <a:pPr algn="l" defTabSz="1219200">
              <a:lnSpc>
                <a:spcPct val="200000"/>
              </a:lnSpc>
              <a:spcBef>
                <a:spcPts val="20"/>
              </a:spcBef>
              <a:spcAft>
                <a:spcPct val="0"/>
              </a:spcAft>
              <a:defRPr/>
            </a:pPr>
            <a:r>
              <a:rPr lang="zh-CN" sz="1500" b="1" dirty="0">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D、地震时如在室外，应远离建筑物。</a:t>
            </a:r>
          </a:p>
          <a:p>
            <a:pPr algn="l" defTabSz="1219200">
              <a:lnSpc>
                <a:spcPct val="200000"/>
              </a:lnSpc>
              <a:spcBef>
                <a:spcPts val="20"/>
              </a:spcBef>
              <a:spcAft>
                <a:spcPct val="0"/>
              </a:spcAft>
              <a:defRPr/>
            </a:pPr>
            <a:r>
              <a:rPr lang="zh-CN" sz="1500" b="1" dirty="0">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E、地震时如在行驶的校车上，应留在座位上勿动，直至车辆停妥。</a:t>
            </a:r>
          </a:p>
        </p:txBody>
      </p:sp>
      <p:pic>
        <p:nvPicPr>
          <p:cNvPr id="5" name="图片 4"/>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807835" y="2233930"/>
            <a:ext cx="5078095" cy="3392170"/>
          </a:xfrm>
          <a:prstGeom prst="rect">
            <a:avLst/>
          </a:prstGeom>
        </p:spPr>
      </p:pic>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7" name="图片 2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5400000">
            <a:off x="5012690" y="213995"/>
            <a:ext cx="4058285" cy="7397750"/>
          </a:xfrm>
          <a:prstGeom prst="rect">
            <a:avLst/>
          </a:prstGeom>
        </p:spPr>
      </p:pic>
      <p:sp>
        <p:nvSpPr>
          <p:cNvPr id="6" name="TextBox 59"/>
          <p:cNvSpPr txBox="1"/>
          <p:nvPr/>
        </p:nvSpPr>
        <p:spPr>
          <a:xfrm>
            <a:off x="4448175" y="577215"/>
            <a:ext cx="3295650" cy="384175"/>
          </a:xfrm>
          <a:prstGeom prst="rect">
            <a:avLst/>
          </a:prstGeom>
          <a:noFill/>
        </p:spPr>
        <p:txBody>
          <a:bodyPr wrap="square" lIns="0" tIns="0" rIns="0" bIns="0" rtlCol="0">
            <a:spAutoFit/>
          </a:bodyPr>
          <a:lstStyle/>
          <a:p>
            <a:pPr algn="dist" defTabSz="1219200">
              <a:lnSpc>
                <a:spcPct val="100000"/>
              </a:lnSpc>
              <a:spcBef>
                <a:spcPct val="20000"/>
              </a:spcBef>
              <a:defRPr/>
            </a:pPr>
            <a:r>
              <a:rPr lang="zh-CN" altLang="en-US" sz="2500" cap="all">
                <a:solidFill>
                  <a:schemeClr val="tx1">
                    <a:lumMod val="65000"/>
                    <a:lumOff val="35000"/>
                  </a:schemeClr>
                </a:solidFill>
                <a:uFillTx/>
                <a:latin typeface="思源黑体 CN Bold" panose="020B0800000000000000" charset="-122"/>
                <a:ea typeface="思源黑体 CN Bold" panose="020B0800000000000000" charset="-122"/>
                <a:cs typeface="微软雅黑" panose="020B0503020204020204" charset="-122"/>
                <a:sym typeface="+mn-lt"/>
              </a:rPr>
              <a:t>避灾自救口诀</a:t>
            </a:r>
          </a:p>
        </p:txBody>
      </p:sp>
      <p:sp>
        <p:nvSpPr>
          <p:cNvPr id="10" name="矩形 9"/>
          <p:cNvSpPr/>
          <p:nvPr/>
        </p:nvSpPr>
        <p:spPr>
          <a:xfrm>
            <a:off x="5556000" y="1110615"/>
            <a:ext cx="1080000" cy="36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TextBox 59"/>
          <p:cNvSpPr txBox="1"/>
          <p:nvPr/>
        </p:nvSpPr>
        <p:spPr>
          <a:xfrm>
            <a:off x="4126548" y="2578100"/>
            <a:ext cx="6147435" cy="2602865"/>
          </a:xfrm>
          <a:prstGeom prst="rect">
            <a:avLst/>
          </a:prstGeom>
          <a:noFill/>
        </p:spPr>
        <p:txBody>
          <a:bodyPr wrap="square" lIns="0" tIns="0" rIns="0" bIns="0" rtlCol="0">
            <a:spAutoFit/>
          </a:bodyPr>
          <a:lstStyle/>
          <a:p>
            <a:pPr algn="l" defTabSz="1219200">
              <a:lnSpc>
                <a:spcPct val="150000"/>
              </a:lnSpc>
              <a:spcBef>
                <a:spcPts val="20"/>
              </a:spcBef>
              <a:spcAft>
                <a:spcPct val="0"/>
              </a:spcAft>
              <a:defRPr/>
            </a:pPr>
            <a:r>
              <a:rPr lang="zh-CN" sz="1400" b="1"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大震来时有预兆，地声地光地颤摇，虽然短短几十秒，做出判断最重要。</a:t>
            </a:r>
          </a:p>
          <a:p>
            <a:pPr algn="l" defTabSz="1219200">
              <a:lnSpc>
                <a:spcPct val="150000"/>
              </a:lnSpc>
              <a:spcBef>
                <a:spcPts val="20"/>
              </a:spcBef>
              <a:spcAft>
                <a:spcPct val="0"/>
              </a:spcAft>
              <a:defRPr/>
            </a:pPr>
            <a:r>
              <a:rPr lang="zh-CN" sz="1400" b="1"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高层楼房下，电梯不可搭，万一断电力，欲速则不达。</a:t>
            </a:r>
          </a:p>
          <a:p>
            <a:pPr algn="l" defTabSz="1219200">
              <a:lnSpc>
                <a:spcPct val="150000"/>
              </a:lnSpc>
              <a:spcBef>
                <a:spcPts val="20"/>
              </a:spcBef>
              <a:spcAft>
                <a:spcPct val="0"/>
              </a:spcAft>
              <a:defRPr/>
            </a:pPr>
            <a:r>
              <a:rPr lang="zh-CN" sz="1400" b="1"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平房避震有讲究，是跑是留两可求，因地制宜做决断，错过时机诸事休。</a:t>
            </a:r>
          </a:p>
          <a:p>
            <a:pPr algn="l" defTabSz="1219200">
              <a:lnSpc>
                <a:spcPct val="150000"/>
              </a:lnSpc>
              <a:spcBef>
                <a:spcPts val="20"/>
              </a:spcBef>
              <a:spcAft>
                <a:spcPct val="0"/>
              </a:spcAft>
              <a:defRPr/>
            </a:pPr>
            <a:r>
              <a:rPr lang="zh-CN" sz="1400" b="1"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次生灾害危害大，需要尽量预防它，电源燃气是隐患，震时及时关上闸。</a:t>
            </a:r>
          </a:p>
          <a:p>
            <a:pPr algn="l" defTabSz="1219200">
              <a:lnSpc>
                <a:spcPct val="150000"/>
              </a:lnSpc>
              <a:spcBef>
                <a:spcPts val="20"/>
              </a:spcBef>
              <a:spcAft>
                <a:spcPct val="0"/>
              </a:spcAft>
              <a:defRPr/>
            </a:pPr>
            <a:r>
              <a:rPr lang="zh-CN" sz="1400" b="1"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强震颠簸站立难，就近躲避最明见，床下桌下小开间，伏而待定保安全。</a:t>
            </a:r>
          </a:p>
          <a:p>
            <a:pPr algn="l" defTabSz="1219200">
              <a:lnSpc>
                <a:spcPct val="150000"/>
              </a:lnSpc>
              <a:spcBef>
                <a:spcPts val="20"/>
              </a:spcBef>
              <a:spcAft>
                <a:spcPct val="0"/>
              </a:spcAft>
              <a:defRPr/>
            </a:pPr>
            <a:r>
              <a:rPr lang="zh-CN" sz="1400" b="1"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震时火灾易发生，伏在地上要镇静，沾湿毛巾口鼻捂，弯腰匍匐逆风行。</a:t>
            </a:r>
          </a:p>
          <a:p>
            <a:pPr algn="l" defTabSz="1219200">
              <a:lnSpc>
                <a:spcPct val="150000"/>
              </a:lnSpc>
              <a:spcBef>
                <a:spcPts val="20"/>
              </a:spcBef>
              <a:spcAft>
                <a:spcPct val="0"/>
              </a:spcAft>
              <a:defRPr/>
            </a:pPr>
            <a:r>
              <a:rPr lang="zh-CN" sz="1400" b="1"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震时开车太可怕，感觉有震快停下，赶紧就地来躲避，千万别在高桥下。</a:t>
            </a:r>
          </a:p>
          <a:p>
            <a:pPr algn="l" defTabSz="1219200">
              <a:lnSpc>
                <a:spcPct val="150000"/>
              </a:lnSpc>
              <a:spcBef>
                <a:spcPts val="20"/>
              </a:spcBef>
              <a:spcAft>
                <a:spcPct val="0"/>
              </a:spcAft>
              <a:defRPr/>
            </a:pPr>
            <a:r>
              <a:rPr lang="zh-CN" sz="1400" b="1"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震后别急往家跑，余震发生不可少，万一赶上强余震，加重伤害受不了。</a:t>
            </a:r>
          </a:p>
        </p:txBody>
      </p:sp>
      <p:pic>
        <p:nvPicPr>
          <p:cNvPr id="14" name="图片 1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18515" y="2315845"/>
            <a:ext cx="2444750" cy="4237355"/>
          </a:xfrm>
          <a:prstGeom prst="rect">
            <a:avLst/>
          </a:prstGeom>
        </p:spPr>
      </p:pic>
    </p:spTree>
    <p:custDataLst>
      <p:tags r:id="rId1"/>
    </p:custData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06739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TextBox 59"/>
          <p:cNvSpPr txBox="1"/>
          <p:nvPr/>
        </p:nvSpPr>
        <p:spPr>
          <a:xfrm>
            <a:off x="5520053" y="2381781"/>
            <a:ext cx="6526633" cy="3640997"/>
          </a:xfrm>
          <a:prstGeom prst="rect">
            <a:avLst/>
          </a:prstGeom>
          <a:noFill/>
        </p:spPr>
        <p:txBody>
          <a:bodyPr wrap="square" lIns="0" tIns="0" rIns="0" bIns="0" rtlCol="0">
            <a:spAutoFit/>
          </a:bodyPr>
          <a:lstStyle/>
          <a:p>
            <a:pPr algn="l" defTabSz="1219200">
              <a:lnSpc>
                <a:spcPct val="150000"/>
              </a:lnSpc>
              <a:spcBef>
                <a:spcPct val="20000"/>
              </a:spcBef>
              <a:defRPr/>
            </a:pPr>
            <a:r>
              <a:rPr lang="zh-CN"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地震（英文：earthquake），又称地动、地振动，是地壳快速释放能量过程中造成的振动，期间会产生地震波的一种自然现象。地球上板块与板块之间相互挤压碰撞，造成板块边沿及板块内部产生错动和破裂，是引起地震的主要原因。</a:t>
            </a:r>
          </a:p>
          <a:p>
            <a:pPr algn="l" defTabSz="1219200">
              <a:lnSpc>
                <a:spcPct val="150000"/>
              </a:lnSpc>
              <a:spcBef>
                <a:spcPct val="20000"/>
              </a:spcBef>
              <a:defRPr/>
            </a:pPr>
            <a:r>
              <a:rPr lang="zh-CN"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地球上每年约发生500多万次地震，即每天要发生上万次的地震。其中绝大多数太小或太远，以至于人们感觉不到；真正能对人类造成严重危害的地震大约有十几二十次；能造成特别严重灾害的地震大约有一两次。人们感觉不到的地震，必须用地震仪才能记录下来；不同类型的地震仪能记录不同强度、不同远近的地震。世界上运转着数以千计的各种地震仪器日夜监测着地震的动向。</a:t>
            </a:r>
          </a:p>
          <a:p>
            <a:pPr algn="l" defTabSz="1219200">
              <a:lnSpc>
                <a:spcPct val="150000"/>
              </a:lnSpc>
              <a:spcBef>
                <a:spcPct val="20000"/>
              </a:spcBef>
              <a:defRPr/>
            </a:pPr>
            <a:r>
              <a:rPr lang="zh-CN"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当前的科技水平尚无法预测地震的到来，未来相当长的一段时间内，地震也是无法预测的。所谓成功预测地震的例子，基本都是巧合。对于地震，我们更应该做的是提高建筑抗震等级、做好防御，而不是预测地震。</a:t>
            </a:r>
          </a:p>
        </p:txBody>
      </p:sp>
      <p:sp>
        <p:nvSpPr>
          <p:cNvPr id="6" name="TextBox 59"/>
          <p:cNvSpPr txBox="1"/>
          <p:nvPr/>
        </p:nvSpPr>
        <p:spPr>
          <a:xfrm>
            <a:off x="5520055" y="1530985"/>
            <a:ext cx="1377315" cy="538480"/>
          </a:xfrm>
          <a:prstGeom prst="rect">
            <a:avLst/>
          </a:prstGeom>
          <a:noFill/>
        </p:spPr>
        <p:txBody>
          <a:bodyPr wrap="square" lIns="0" tIns="0" rIns="0" bIns="0" rtlCol="0">
            <a:spAutoFit/>
          </a:bodyPr>
          <a:lstStyle/>
          <a:p>
            <a:pPr algn="l" defTabSz="1219200">
              <a:lnSpc>
                <a:spcPct val="100000"/>
              </a:lnSpc>
              <a:spcBef>
                <a:spcPct val="20000"/>
              </a:spcBef>
              <a:defRPr/>
            </a:pPr>
            <a:r>
              <a:rPr lang="zh-CN" sz="3500">
                <a:solidFill>
                  <a:schemeClr val="tx1"/>
                </a:solidFill>
                <a:latin typeface="微软雅黑" panose="020B0503020204020204" charset="-122"/>
                <a:ea typeface="微软雅黑"/>
                <a:cs typeface="微软雅黑" panose="020B0503020204020204" charset="-122"/>
                <a:sym typeface="+mn-lt"/>
              </a:rPr>
              <a:t>前 言</a:t>
            </a:r>
          </a:p>
        </p:txBody>
      </p:sp>
      <p:sp>
        <p:nvSpPr>
          <p:cNvPr id="16" name="TextBox 59"/>
          <p:cNvSpPr txBox="1"/>
          <p:nvPr/>
        </p:nvSpPr>
        <p:spPr>
          <a:xfrm>
            <a:off x="6772275" y="1644015"/>
            <a:ext cx="2926080" cy="384175"/>
          </a:xfrm>
          <a:prstGeom prst="rect">
            <a:avLst/>
          </a:prstGeom>
          <a:noFill/>
        </p:spPr>
        <p:txBody>
          <a:bodyPr wrap="square" lIns="0" tIns="0" rIns="0" bIns="0" rtlCol="0">
            <a:spAutoFit/>
          </a:bodyPr>
          <a:lstStyle/>
          <a:p>
            <a:pPr algn="l" defTabSz="1219200">
              <a:lnSpc>
                <a:spcPct val="100000"/>
              </a:lnSpc>
              <a:spcBef>
                <a:spcPct val="20000"/>
              </a:spcBef>
              <a:defRPr/>
            </a:pPr>
            <a:r>
              <a:rPr lang="zh-CN" sz="2500" cap="all">
                <a:solidFill>
                  <a:schemeClr val="tx1"/>
                </a:solidFill>
                <a:uFillTx/>
                <a:latin typeface="微软雅黑" panose="020B0503020204020204" charset="-122"/>
                <a:ea typeface="微软雅黑"/>
                <a:cs typeface="微软雅黑" panose="020B0503020204020204" charset="-122"/>
                <a:sym typeface="+mn-lt"/>
              </a:rPr>
              <a:t>foreword</a:t>
            </a:r>
          </a:p>
        </p:txBody>
      </p:sp>
      <p:sp>
        <p:nvSpPr>
          <p:cNvPr id="2" name="矩形 1"/>
          <p:cNvSpPr/>
          <p:nvPr/>
        </p:nvSpPr>
        <p:spPr>
          <a:xfrm>
            <a:off x="5520055" y="2196465"/>
            <a:ext cx="1080000" cy="36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9797" y="1643380"/>
            <a:ext cx="4379398" cy="4379398"/>
          </a:xfrm>
          <a:prstGeom prst="rect">
            <a:avLst/>
          </a:prstGeom>
        </p:spPr>
      </p:pic>
    </p:spTree>
    <p:custDataLst>
      <p:tags r:id="rId1"/>
    </p:custData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59"/>
          <p:cNvSpPr txBox="1"/>
          <p:nvPr/>
        </p:nvSpPr>
        <p:spPr>
          <a:xfrm>
            <a:off x="4423410" y="1031875"/>
            <a:ext cx="3345180" cy="692150"/>
          </a:xfrm>
          <a:prstGeom prst="rect">
            <a:avLst/>
          </a:prstGeom>
          <a:noFill/>
        </p:spPr>
        <p:txBody>
          <a:bodyPr wrap="square" lIns="0" tIns="0" rIns="0" bIns="0" rtlCol="0">
            <a:spAutoFit/>
          </a:bodyPr>
          <a:lstStyle/>
          <a:p>
            <a:pPr algn="dist" defTabSz="1219200">
              <a:lnSpc>
                <a:spcPct val="100000"/>
              </a:lnSpc>
              <a:spcBef>
                <a:spcPct val="20000"/>
              </a:spcBef>
              <a:defRPr/>
            </a:pPr>
            <a:r>
              <a:rPr lang="en-US" altLang="zh-CN" sz="4500" b="1" cap="all">
                <a:solidFill>
                  <a:schemeClr val="tx1">
                    <a:lumMod val="65000"/>
                    <a:lumOff val="35000"/>
                  </a:schemeClr>
                </a:solidFill>
                <a:uFillTx/>
                <a:latin typeface="微软雅黑" panose="020B0503020204020204" charset="-122"/>
                <a:ea typeface="微软雅黑"/>
                <a:cs typeface="微软雅黑" panose="020B0503020204020204" charset="-122"/>
                <a:sym typeface="+mn-lt"/>
              </a:rPr>
              <a:t>CONTENTS</a:t>
            </a:r>
          </a:p>
        </p:txBody>
      </p:sp>
      <p:sp>
        <p:nvSpPr>
          <p:cNvPr id="38" name="TextBox 59"/>
          <p:cNvSpPr txBox="1"/>
          <p:nvPr/>
        </p:nvSpPr>
        <p:spPr>
          <a:xfrm>
            <a:off x="4946015" y="837565"/>
            <a:ext cx="2299970" cy="153670"/>
          </a:xfrm>
          <a:prstGeom prst="rect">
            <a:avLst/>
          </a:prstGeom>
          <a:noFill/>
        </p:spPr>
        <p:txBody>
          <a:bodyPr wrap="square" lIns="0" tIns="0" rIns="0" bIns="0" rtlCol="0">
            <a:spAutoFit/>
          </a:bodyPr>
          <a:lstStyle/>
          <a:p>
            <a:pPr algn="dist" defTabSz="1219200">
              <a:lnSpc>
                <a:spcPct val="100000"/>
              </a:lnSpc>
              <a:spcBef>
                <a:spcPct val="20000"/>
              </a:spcBef>
              <a:defRPr/>
            </a:pPr>
            <a:r>
              <a:rPr lang="zh-CN" altLang="en-US" sz="1000" cap="all">
                <a:solidFill>
                  <a:schemeClr val="tx1">
                    <a:lumMod val="65000"/>
                    <a:lumOff val="35000"/>
                  </a:schemeClr>
                </a:solidFill>
                <a:uFillTx/>
                <a:latin typeface="微软雅黑" panose="020B0503020204020204" charset="-122"/>
                <a:ea typeface="微软雅黑"/>
                <a:cs typeface="微软雅黑" panose="020B0503020204020204" charset="-122"/>
                <a:sym typeface="+mn-lt"/>
              </a:rPr>
              <a:t>地震灾害与预防</a:t>
            </a:r>
          </a:p>
        </p:txBody>
      </p:sp>
      <p:sp>
        <p:nvSpPr>
          <p:cNvPr id="51" name="矩形 50"/>
          <p:cNvSpPr/>
          <p:nvPr/>
        </p:nvSpPr>
        <p:spPr>
          <a:xfrm>
            <a:off x="5556000" y="1872615"/>
            <a:ext cx="1080000" cy="36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矩形 54"/>
          <p:cNvSpPr/>
          <p:nvPr/>
        </p:nvSpPr>
        <p:spPr>
          <a:xfrm flipV="1">
            <a:off x="1596000" y="0"/>
            <a:ext cx="9000000" cy="72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3" name="组合 62"/>
          <p:cNvGrpSpPr/>
          <p:nvPr/>
        </p:nvGrpSpPr>
        <p:grpSpPr>
          <a:xfrm>
            <a:off x="2074863" y="2542540"/>
            <a:ext cx="8042910" cy="3208655"/>
            <a:chOff x="3357" y="4004"/>
            <a:chExt cx="12666" cy="5053"/>
          </a:xfrm>
        </p:grpSpPr>
        <p:sp>
          <p:nvSpPr>
            <p:cNvPr id="22" name="圆角矩形 21"/>
            <p:cNvSpPr/>
            <p:nvPr/>
          </p:nvSpPr>
          <p:spPr>
            <a:xfrm>
              <a:off x="3357" y="4004"/>
              <a:ext cx="5627" cy="841"/>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p:nvSpPr>
          <p:spPr>
            <a:xfrm>
              <a:off x="10396" y="4004"/>
              <a:ext cx="5627" cy="841"/>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59"/>
            <p:cNvSpPr txBox="1"/>
            <p:nvPr/>
          </p:nvSpPr>
          <p:spPr>
            <a:xfrm>
              <a:off x="4488" y="4143"/>
              <a:ext cx="3449" cy="533"/>
            </a:xfrm>
            <a:prstGeom prst="rect">
              <a:avLst/>
            </a:prstGeom>
            <a:noFill/>
          </p:spPr>
          <p:txBody>
            <a:bodyPr wrap="square" lIns="0" tIns="0" rIns="0" bIns="0" rtlCol="0">
              <a:spAutoFit/>
            </a:bodyPr>
            <a:lstStyle/>
            <a:p>
              <a:pPr algn="dist" defTabSz="1219200">
                <a:lnSpc>
                  <a:spcPct val="100000"/>
                </a:lnSpc>
                <a:spcBef>
                  <a:spcPct val="20000"/>
                </a:spcBef>
                <a:defRPr/>
              </a:pPr>
              <a:r>
                <a:rPr lang="zh-CN" altLang="en-US" sz="2200" cap="all">
                  <a:solidFill>
                    <a:srgbClr val="FAFAFA"/>
                  </a:solidFill>
                  <a:uFillTx/>
                  <a:latin typeface="思源黑体 CN Bold" panose="020B0800000000000000" charset="-122"/>
                  <a:ea typeface="思源黑体 CN Bold" panose="020B0800000000000000" charset="-122"/>
                  <a:cs typeface="微软雅黑" panose="020B0503020204020204" charset="-122"/>
                  <a:sym typeface="+mn-lt"/>
                </a:rPr>
                <a:t>地震成因</a:t>
              </a:r>
            </a:p>
          </p:txBody>
        </p:sp>
        <p:sp>
          <p:nvSpPr>
            <p:cNvPr id="10" name="TextBox 59"/>
            <p:cNvSpPr txBox="1"/>
            <p:nvPr/>
          </p:nvSpPr>
          <p:spPr>
            <a:xfrm>
              <a:off x="11433" y="4143"/>
              <a:ext cx="3449" cy="533"/>
            </a:xfrm>
            <a:prstGeom prst="rect">
              <a:avLst/>
            </a:prstGeom>
            <a:noFill/>
          </p:spPr>
          <p:txBody>
            <a:bodyPr wrap="square" lIns="0" tIns="0" rIns="0" bIns="0" rtlCol="0">
              <a:spAutoFit/>
            </a:bodyPr>
            <a:lstStyle/>
            <a:p>
              <a:pPr algn="dist" defTabSz="1219200">
                <a:lnSpc>
                  <a:spcPct val="100000"/>
                </a:lnSpc>
                <a:spcBef>
                  <a:spcPct val="20000"/>
                </a:spcBef>
                <a:defRPr/>
              </a:pPr>
              <a:r>
                <a:rPr lang="zh-CN" altLang="en-US" sz="2200" cap="all">
                  <a:solidFill>
                    <a:schemeClr val="bg1"/>
                  </a:solidFill>
                  <a:uFillTx/>
                  <a:latin typeface="思源黑体 CN Bold" panose="020B0800000000000000" charset="-122"/>
                  <a:ea typeface="思源黑体 CN Bold" panose="020B0800000000000000" charset="-122"/>
                  <a:cs typeface="微软雅黑" panose="020B0503020204020204" charset="-122"/>
                  <a:sym typeface="+mn-lt"/>
                </a:rPr>
                <a:t>地震危害</a:t>
              </a:r>
            </a:p>
          </p:txBody>
        </p:sp>
        <p:sp>
          <p:nvSpPr>
            <p:cNvPr id="23" name="圆角矩形 22"/>
            <p:cNvSpPr/>
            <p:nvPr/>
          </p:nvSpPr>
          <p:spPr>
            <a:xfrm>
              <a:off x="3357" y="5408"/>
              <a:ext cx="5627" cy="841"/>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圆角矩形 26"/>
            <p:cNvSpPr/>
            <p:nvPr/>
          </p:nvSpPr>
          <p:spPr>
            <a:xfrm>
              <a:off x="10396" y="5408"/>
              <a:ext cx="5627" cy="841"/>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TextBox 59"/>
            <p:cNvSpPr txBox="1"/>
            <p:nvPr/>
          </p:nvSpPr>
          <p:spPr>
            <a:xfrm>
              <a:off x="4488" y="5554"/>
              <a:ext cx="3449" cy="533"/>
            </a:xfrm>
            <a:prstGeom prst="rect">
              <a:avLst/>
            </a:prstGeom>
            <a:noFill/>
          </p:spPr>
          <p:txBody>
            <a:bodyPr wrap="square" lIns="0" tIns="0" rIns="0" bIns="0" rtlCol="0">
              <a:spAutoFit/>
            </a:bodyPr>
            <a:lstStyle/>
            <a:p>
              <a:pPr algn="dist" defTabSz="1219200">
                <a:lnSpc>
                  <a:spcPct val="100000"/>
                </a:lnSpc>
                <a:spcBef>
                  <a:spcPct val="20000"/>
                </a:spcBef>
                <a:defRPr/>
              </a:pPr>
              <a:r>
                <a:rPr lang="zh-CN" altLang="en-US" sz="2200" cap="all">
                  <a:solidFill>
                    <a:srgbClr val="FAFAFA"/>
                  </a:solidFill>
                  <a:uFillTx/>
                  <a:latin typeface="思源黑体 CN Bold" panose="020B0800000000000000" charset="-122"/>
                  <a:ea typeface="思源黑体 CN Bold" panose="020B0800000000000000" charset="-122"/>
                  <a:cs typeface="微软雅黑" panose="020B0503020204020204" charset="-122"/>
                  <a:sym typeface="+mn-lt"/>
                </a:rPr>
                <a:t>地震预防</a:t>
              </a:r>
            </a:p>
          </p:txBody>
        </p:sp>
        <p:sp>
          <p:nvSpPr>
            <p:cNvPr id="31" name="TextBox 59"/>
            <p:cNvSpPr txBox="1"/>
            <p:nvPr/>
          </p:nvSpPr>
          <p:spPr>
            <a:xfrm>
              <a:off x="11433" y="5554"/>
              <a:ext cx="3449" cy="533"/>
            </a:xfrm>
            <a:prstGeom prst="rect">
              <a:avLst/>
            </a:prstGeom>
            <a:noFill/>
          </p:spPr>
          <p:txBody>
            <a:bodyPr wrap="square" lIns="0" tIns="0" rIns="0" bIns="0" rtlCol="0">
              <a:spAutoFit/>
            </a:bodyPr>
            <a:lstStyle/>
            <a:p>
              <a:pPr algn="dist" defTabSz="1219200">
                <a:lnSpc>
                  <a:spcPct val="100000"/>
                </a:lnSpc>
                <a:spcBef>
                  <a:spcPct val="20000"/>
                </a:spcBef>
                <a:defRPr/>
              </a:pPr>
              <a:r>
                <a:rPr lang="zh-CN" altLang="en-US" sz="2200" cap="all">
                  <a:solidFill>
                    <a:schemeClr val="bg1"/>
                  </a:solidFill>
                  <a:uFillTx/>
                  <a:latin typeface="思源黑体 CN Bold" panose="020B0800000000000000" charset="-122"/>
                  <a:ea typeface="思源黑体 CN Bold" panose="020B0800000000000000" charset="-122"/>
                  <a:cs typeface="微软雅黑" panose="020B0503020204020204" charset="-122"/>
                  <a:sym typeface="+mn-lt"/>
                </a:rPr>
                <a:t>地震前征兆</a:t>
              </a:r>
            </a:p>
          </p:txBody>
        </p:sp>
        <p:sp>
          <p:nvSpPr>
            <p:cNvPr id="32" name="圆角矩形 31"/>
            <p:cNvSpPr/>
            <p:nvPr/>
          </p:nvSpPr>
          <p:spPr>
            <a:xfrm>
              <a:off x="3357" y="6812"/>
              <a:ext cx="5627" cy="841"/>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圆角矩形 33"/>
            <p:cNvSpPr/>
            <p:nvPr/>
          </p:nvSpPr>
          <p:spPr>
            <a:xfrm>
              <a:off x="10396" y="6812"/>
              <a:ext cx="5627" cy="841"/>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TextBox 59"/>
            <p:cNvSpPr txBox="1"/>
            <p:nvPr/>
          </p:nvSpPr>
          <p:spPr>
            <a:xfrm>
              <a:off x="3942" y="6986"/>
              <a:ext cx="4512" cy="533"/>
            </a:xfrm>
            <a:prstGeom prst="rect">
              <a:avLst/>
            </a:prstGeom>
            <a:noFill/>
          </p:spPr>
          <p:txBody>
            <a:bodyPr wrap="square" lIns="0" tIns="0" rIns="0" bIns="0" rtlCol="0">
              <a:spAutoFit/>
            </a:bodyPr>
            <a:lstStyle/>
            <a:p>
              <a:pPr algn="ctr" defTabSz="1219200">
                <a:lnSpc>
                  <a:spcPct val="100000"/>
                </a:lnSpc>
                <a:spcBef>
                  <a:spcPct val="20000"/>
                </a:spcBef>
                <a:defRPr/>
              </a:pPr>
              <a:r>
                <a:rPr lang="zh-CN" altLang="en-US" sz="2200" cap="all">
                  <a:solidFill>
                    <a:srgbClr val="FAFAFA"/>
                  </a:solidFill>
                  <a:uFillTx/>
                  <a:latin typeface="思源黑体 CN Bold" panose="020B0800000000000000" charset="-122"/>
                  <a:ea typeface="思源黑体 CN Bold" panose="020B0800000000000000" charset="-122"/>
                  <a:cs typeface="微软雅黑" panose="020B0503020204020204" charset="-122"/>
                  <a:sym typeface="+mn-lt"/>
                </a:rPr>
                <a:t>地震发生时如何逃生</a:t>
              </a:r>
            </a:p>
          </p:txBody>
        </p:sp>
        <p:sp>
          <p:nvSpPr>
            <p:cNvPr id="41" name="TextBox 59"/>
            <p:cNvSpPr txBox="1"/>
            <p:nvPr/>
          </p:nvSpPr>
          <p:spPr>
            <a:xfrm>
              <a:off x="11071" y="6986"/>
              <a:ext cx="4553" cy="533"/>
            </a:xfrm>
            <a:prstGeom prst="rect">
              <a:avLst/>
            </a:prstGeom>
            <a:noFill/>
          </p:spPr>
          <p:txBody>
            <a:bodyPr wrap="square" lIns="0" tIns="0" rIns="0" bIns="0" rtlCol="0">
              <a:spAutoFit/>
            </a:bodyPr>
            <a:lstStyle/>
            <a:p>
              <a:pPr algn="ctr" defTabSz="1219200">
                <a:lnSpc>
                  <a:spcPct val="100000"/>
                </a:lnSpc>
                <a:spcBef>
                  <a:spcPct val="20000"/>
                </a:spcBef>
                <a:defRPr/>
              </a:pPr>
              <a:r>
                <a:rPr lang="zh-CN" altLang="en-US" sz="2200" cap="all">
                  <a:solidFill>
                    <a:schemeClr val="bg1"/>
                  </a:solidFill>
                  <a:uFillTx/>
                  <a:latin typeface="思源黑体 CN Bold" panose="020B0800000000000000" charset="-122"/>
                  <a:ea typeface="思源黑体 CN Bold" panose="020B0800000000000000" charset="-122"/>
                  <a:cs typeface="微软雅黑" panose="020B0503020204020204" charset="-122"/>
                  <a:sym typeface="+mn-lt"/>
                </a:rPr>
                <a:t>怎样救助被埋压人员</a:t>
              </a:r>
            </a:p>
          </p:txBody>
        </p:sp>
        <p:sp>
          <p:nvSpPr>
            <p:cNvPr id="58" name="圆角矩形 57"/>
            <p:cNvSpPr/>
            <p:nvPr/>
          </p:nvSpPr>
          <p:spPr>
            <a:xfrm>
              <a:off x="3357" y="8216"/>
              <a:ext cx="5627" cy="841"/>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圆角矩形 58"/>
            <p:cNvSpPr/>
            <p:nvPr/>
          </p:nvSpPr>
          <p:spPr>
            <a:xfrm>
              <a:off x="10396" y="8216"/>
              <a:ext cx="5627" cy="841"/>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TextBox 59"/>
            <p:cNvSpPr txBox="1"/>
            <p:nvPr/>
          </p:nvSpPr>
          <p:spPr>
            <a:xfrm>
              <a:off x="4488" y="8355"/>
              <a:ext cx="3413" cy="533"/>
            </a:xfrm>
            <a:prstGeom prst="rect">
              <a:avLst/>
            </a:prstGeom>
            <a:noFill/>
          </p:spPr>
          <p:txBody>
            <a:bodyPr wrap="square" lIns="0" tIns="0" rIns="0" bIns="0" rtlCol="0">
              <a:spAutoFit/>
            </a:bodyPr>
            <a:lstStyle/>
            <a:p>
              <a:pPr algn="dist" defTabSz="1219200">
                <a:lnSpc>
                  <a:spcPct val="100000"/>
                </a:lnSpc>
                <a:spcBef>
                  <a:spcPct val="20000"/>
                </a:spcBef>
                <a:defRPr/>
              </a:pPr>
              <a:r>
                <a:rPr lang="zh-CN" altLang="en-US" sz="2200" cap="all">
                  <a:solidFill>
                    <a:srgbClr val="FAFAFA"/>
                  </a:solidFill>
                  <a:uFillTx/>
                  <a:latin typeface="思源黑体 CN Bold" panose="020B0800000000000000" charset="-122"/>
                  <a:ea typeface="思源黑体 CN Bold" panose="020B0800000000000000" charset="-122"/>
                  <a:cs typeface="微软雅黑" panose="020B0503020204020204" charset="-122"/>
                  <a:sym typeface="+mn-lt"/>
                </a:rPr>
                <a:t>学校防震措施</a:t>
              </a:r>
            </a:p>
          </p:txBody>
        </p:sp>
        <p:sp>
          <p:nvSpPr>
            <p:cNvPr id="61" name="TextBox 59"/>
            <p:cNvSpPr txBox="1"/>
            <p:nvPr/>
          </p:nvSpPr>
          <p:spPr>
            <a:xfrm>
              <a:off x="11433" y="8355"/>
              <a:ext cx="3449" cy="533"/>
            </a:xfrm>
            <a:prstGeom prst="rect">
              <a:avLst/>
            </a:prstGeom>
            <a:noFill/>
          </p:spPr>
          <p:txBody>
            <a:bodyPr wrap="square" lIns="0" tIns="0" rIns="0" bIns="0" rtlCol="0">
              <a:spAutoFit/>
            </a:bodyPr>
            <a:lstStyle/>
            <a:p>
              <a:pPr algn="dist" defTabSz="1219200">
                <a:lnSpc>
                  <a:spcPct val="100000"/>
                </a:lnSpc>
                <a:spcBef>
                  <a:spcPct val="20000"/>
                </a:spcBef>
                <a:defRPr/>
              </a:pPr>
              <a:r>
                <a:rPr lang="zh-CN" altLang="en-US" sz="2200" cap="all">
                  <a:solidFill>
                    <a:schemeClr val="bg1"/>
                  </a:solidFill>
                  <a:uFillTx/>
                  <a:latin typeface="思源黑体 CN Bold" panose="020B0800000000000000" charset="-122"/>
                  <a:ea typeface="思源黑体 CN Bold" panose="020B0800000000000000" charset="-122"/>
                  <a:cs typeface="微软雅黑" panose="020B0503020204020204" charset="-122"/>
                  <a:sym typeface="+mn-lt"/>
                </a:rPr>
                <a:t>避灾自救口诀</a:t>
              </a:r>
            </a:p>
          </p:txBody>
        </p:sp>
      </p:grpSp>
    </p:spTree>
    <p:custDataLst>
      <p:tags r:id="rId1"/>
    </p:custData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59"/>
          <p:cNvSpPr txBox="1"/>
          <p:nvPr/>
        </p:nvSpPr>
        <p:spPr>
          <a:xfrm>
            <a:off x="4956175" y="577215"/>
            <a:ext cx="2279650" cy="384175"/>
          </a:xfrm>
          <a:prstGeom prst="rect">
            <a:avLst/>
          </a:prstGeom>
          <a:noFill/>
        </p:spPr>
        <p:txBody>
          <a:bodyPr wrap="square" lIns="0" tIns="0" rIns="0" bIns="0" rtlCol="0">
            <a:spAutoFit/>
          </a:bodyPr>
          <a:lstStyle/>
          <a:p>
            <a:pPr algn="dist" defTabSz="1219200">
              <a:lnSpc>
                <a:spcPct val="100000"/>
              </a:lnSpc>
              <a:spcBef>
                <a:spcPct val="20000"/>
              </a:spcBef>
              <a:defRPr/>
            </a:pPr>
            <a:r>
              <a:rPr lang="zh-CN" altLang="en-US" sz="2500" cap="all" dirty="0">
                <a:solidFill>
                  <a:schemeClr val="tx1">
                    <a:lumMod val="65000"/>
                    <a:lumOff val="35000"/>
                  </a:schemeClr>
                </a:solidFill>
                <a:uFillTx/>
                <a:latin typeface="思源黑体 CN Bold" panose="020B0800000000000000" charset="-122"/>
                <a:ea typeface="思源黑体 CN Bold" panose="020B0800000000000000" charset="-122"/>
                <a:cs typeface="微软雅黑" panose="020B0503020204020204" charset="-122"/>
                <a:sym typeface="+mn-lt"/>
              </a:rPr>
              <a:t>地震成因</a:t>
            </a:r>
          </a:p>
        </p:txBody>
      </p:sp>
      <p:sp>
        <p:nvSpPr>
          <p:cNvPr id="51" name="矩形 50"/>
          <p:cNvSpPr/>
          <p:nvPr/>
        </p:nvSpPr>
        <p:spPr>
          <a:xfrm>
            <a:off x="5556000" y="1110615"/>
            <a:ext cx="1080000" cy="36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59"/>
          <p:cNvSpPr txBox="1"/>
          <p:nvPr/>
        </p:nvSpPr>
        <p:spPr>
          <a:xfrm>
            <a:off x="5290820" y="2386330"/>
            <a:ext cx="4314825" cy="1384935"/>
          </a:xfrm>
          <a:prstGeom prst="rect">
            <a:avLst/>
          </a:prstGeom>
          <a:noFill/>
        </p:spPr>
        <p:txBody>
          <a:bodyPr wrap="square" lIns="0" tIns="0" rIns="0" bIns="0" rtlCol="0">
            <a:spAutoFit/>
          </a:bodyPr>
          <a:lstStyle/>
          <a:p>
            <a:pPr algn="l" defTabSz="1219200">
              <a:lnSpc>
                <a:spcPct val="150000"/>
              </a:lnSpc>
              <a:spcBef>
                <a:spcPct val="20000"/>
              </a:spcBef>
              <a:defRPr/>
            </a:pPr>
            <a:r>
              <a:rPr lang="zh-CN" sz="15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地震是指地球内部缓慢积累的能量突然释放或因人为原因引起的地球表层的震动。除了自然之外，人为的活动（如矿山爆破、地下核爆炸等）也会诱发地震。</a:t>
            </a:r>
          </a:p>
        </p:txBody>
      </p:sp>
      <p:sp>
        <p:nvSpPr>
          <p:cNvPr id="5" name="TextBox 59"/>
          <p:cNvSpPr txBox="1"/>
          <p:nvPr/>
        </p:nvSpPr>
        <p:spPr>
          <a:xfrm>
            <a:off x="5290820" y="4081145"/>
            <a:ext cx="4314825" cy="1384935"/>
          </a:xfrm>
          <a:prstGeom prst="rect">
            <a:avLst/>
          </a:prstGeom>
          <a:noFill/>
        </p:spPr>
        <p:txBody>
          <a:bodyPr wrap="square" lIns="0" tIns="0" rIns="0" bIns="0" rtlCol="0">
            <a:spAutoFit/>
          </a:bodyPr>
          <a:lstStyle/>
          <a:p>
            <a:pPr algn="l" defTabSz="1219200">
              <a:lnSpc>
                <a:spcPct val="150000"/>
              </a:lnSpc>
              <a:spcBef>
                <a:spcPct val="20000"/>
              </a:spcBef>
              <a:defRPr/>
            </a:pPr>
            <a:r>
              <a:rPr lang="zh-CN" sz="15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地震是地壳运动的一种特殊表现形式。地球上每天都在发生地震，每年约有500万次。一般情况下，3级以上的地震人们才会有感觉，7级以上的地震则会造成巨大损失。</a:t>
            </a:r>
          </a:p>
        </p:txBody>
      </p:sp>
      <p:sp>
        <p:nvSpPr>
          <p:cNvPr id="6" name="圆角矩形 5"/>
          <p:cNvSpPr/>
          <p:nvPr/>
        </p:nvSpPr>
        <p:spPr>
          <a:xfrm>
            <a:off x="4001135" y="2165985"/>
            <a:ext cx="6077585" cy="3614420"/>
          </a:xfrm>
          <a:prstGeom prst="roundRect">
            <a:avLst/>
          </a:prstGeom>
          <a:noFill/>
          <a:ln w="22225">
            <a:solidFill>
              <a:srgbClr val="F3565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15390" y="1648460"/>
            <a:ext cx="2785745" cy="4848860"/>
          </a:xfrm>
          <a:prstGeom prst="rect">
            <a:avLst/>
          </a:prstGeom>
        </p:spPr>
      </p:pic>
      <p:sp>
        <p:nvSpPr>
          <p:cNvPr id="16" name="TextBox 59"/>
          <p:cNvSpPr txBox="1"/>
          <p:nvPr/>
        </p:nvSpPr>
        <p:spPr>
          <a:xfrm>
            <a:off x="4216400" y="2771140"/>
            <a:ext cx="1080135" cy="615315"/>
          </a:xfrm>
          <a:prstGeom prst="rect">
            <a:avLst/>
          </a:prstGeom>
          <a:noFill/>
        </p:spPr>
        <p:txBody>
          <a:bodyPr wrap="square" lIns="0" tIns="0" rIns="0" bIns="0" rtlCol="0">
            <a:spAutoFit/>
          </a:bodyPr>
          <a:lstStyle/>
          <a:p>
            <a:pPr algn="ctr" defTabSz="1219200">
              <a:lnSpc>
                <a:spcPct val="100000"/>
              </a:lnSpc>
              <a:spcBef>
                <a:spcPct val="20000"/>
              </a:spcBef>
              <a:defRPr/>
            </a:pPr>
            <a:r>
              <a:rPr lang="en-US" altLang="zh-CN" sz="4000" i="1" cap="all">
                <a:solidFill>
                  <a:srgbClr val="F35653"/>
                </a:solidFill>
                <a:uFillTx/>
                <a:latin typeface="Times New Roman" panose="02020603050405020304" charset="0"/>
                <a:ea typeface="思源黑体 CN Bold" panose="020B0800000000000000" charset="-122"/>
                <a:cs typeface="Times New Roman" panose="02020603050405020304" charset="0"/>
                <a:sym typeface="+mn-lt"/>
              </a:rPr>
              <a:t>01</a:t>
            </a:r>
          </a:p>
        </p:txBody>
      </p:sp>
      <p:sp>
        <p:nvSpPr>
          <p:cNvPr id="18" name="TextBox 59"/>
          <p:cNvSpPr txBox="1"/>
          <p:nvPr/>
        </p:nvSpPr>
        <p:spPr>
          <a:xfrm>
            <a:off x="4216400" y="4403090"/>
            <a:ext cx="1080135" cy="615315"/>
          </a:xfrm>
          <a:prstGeom prst="rect">
            <a:avLst/>
          </a:prstGeom>
          <a:noFill/>
        </p:spPr>
        <p:txBody>
          <a:bodyPr wrap="square" lIns="0" tIns="0" rIns="0" bIns="0" rtlCol="0">
            <a:spAutoFit/>
          </a:bodyPr>
          <a:lstStyle/>
          <a:p>
            <a:pPr algn="ctr" defTabSz="1219200">
              <a:lnSpc>
                <a:spcPct val="100000"/>
              </a:lnSpc>
              <a:spcBef>
                <a:spcPct val="20000"/>
              </a:spcBef>
              <a:defRPr/>
            </a:pPr>
            <a:r>
              <a:rPr lang="en-US" altLang="zh-CN" sz="4000" i="1" cap="all">
                <a:solidFill>
                  <a:srgbClr val="F35653"/>
                </a:solidFill>
                <a:uFillTx/>
                <a:latin typeface="Times New Roman" panose="02020603050405020304" charset="0"/>
                <a:ea typeface="思源黑体 CN Bold" panose="020B0800000000000000" charset="-122"/>
                <a:cs typeface="Times New Roman" panose="02020603050405020304" charset="0"/>
                <a:sym typeface="+mn-lt"/>
              </a:rPr>
              <a:t>02</a:t>
            </a:r>
          </a:p>
        </p:txBody>
      </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9" name="图片 18"/>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7235190" y="3183255"/>
            <a:ext cx="4879975" cy="3674745"/>
          </a:xfrm>
          <a:prstGeom prst="rect">
            <a:avLst/>
          </a:prstGeom>
        </p:spPr>
      </p:pic>
      <p:sp>
        <p:nvSpPr>
          <p:cNvPr id="6" name="TextBox 59"/>
          <p:cNvSpPr txBox="1"/>
          <p:nvPr/>
        </p:nvSpPr>
        <p:spPr>
          <a:xfrm>
            <a:off x="4956175" y="577215"/>
            <a:ext cx="2279650" cy="384175"/>
          </a:xfrm>
          <a:prstGeom prst="rect">
            <a:avLst/>
          </a:prstGeom>
          <a:noFill/>
        </p:spPr>
        <p:txBody>
          <a:bodyPr wrap="square" lIns="0" tIns="0" rIns="0" bIns="0" rtlCol="0">
            <a:spAutoFit/>
          </a:bodyPr>
          <a:lstStyle/>
          <a:p>
            <a:pPr algn="dist" defTabSz="1219200">
              <a:lnSpc>
                <a:spcPct val="100000"/>
              </a:lnSpc>
              <a:spcBef>
                <a:spcPct val="20000"/>
              </a:spcBef>
              <a:defRPr/>
            </a:pPr>
            <a:r>
              <a:rPr lang="zh-CN" altLang="en-US" sz="2500" cap="all" dirty="0">
                <a:solidFill>
                  <a:schemeClr val="tx1">
                    <a:lumMod val="65000"/>
                    <a:lumOff val="35000"/>
                  </a:schemeClr>
                </a:solidFill>
                <a:uFillTx/>
                <a:latin typeface="思源黑体 CN Bold" panose="020B0800000000000000" charset="-122"/>
                <a:ea typeface="思源黑体 CN Bold" panose="020B0800000000000000" charset="-122"/>
                <a:cs typeface="微软雅黑" panose="020B0503020204020204" charset="-122"/>
                <a:sym typeface="+mn-lt"/>
              </a:rPr>
              <a:t>地震危害</a:t>
            </a:r>
          </a:p>
        </p:txBody>
      </p:sp>
      <p:sp>
        <p:nvSpPr>
          <p:cNvPr id="51" name="矩形 50"/>
          <p:cNvSpPr/>
          <p:nvPr/>
        </p:nvSpPr>
        <p:spPr>
          <a:xfrm>
            <a:off x="5556000" y="1110615"/>
            <a:ext cx="1080000" cy="36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TextBox 59"/>
          <p:cNvSpPr txBox="1"/>
          <p:nvPr/>
        </p:nvSpPr>
        <p:spPr>
          <a:xfrm>
            <a:off x="1456690" y="1758315"/>
            <a:ext cx="7889329" cy="1736090"/>
          </a:xfrm>
          <a:prstGeom prst="rect">
            <a:avLst/>
          </a:prstGeom>
          <a:noFill/>
        </p:spPr>
        <p:txBody>
          <a:bodyPr wrap="square" lIns="0" tIns="0" rIns="0" bIns="0" rtlCol="0">
            <a:spAutoFit/>
          </a:bodyPr>
          <a:lstStyle/>
          <a:p>
            <a:pPr algn="l" defTabSz="1219200">
              <a:lnSpc>
                <a:spcPct val="250000"/>
              </a:lnSpc>
              <a:spcBef>
                <a:spcPts val="20"/>
              </a:spcBef>
              <a:spcAft>
                <a:spcPct val="0"/>
              </a:spcAft>
              <a:defRPr/>
            </a:pPr>
            <a:r>
              <a:rPr lang="zh-CN" sz="1600" b="1"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城市：建筑倒塌、地下管线断裂、燃气泄漏、水源污染、人员伤亡。</a:t>
            </a:r>
          </a:p>
          <a:p>
            <a:pPr algn="l" defTabSz="1219200">
              <a:lnSpc>
                <a:spcPct val="250000"/>
              </a:lnSpc>
              <a:spcBef>
                <a:spcPts val="20"/>
              </a:spcBef>
              <a:spcAft>
                <a:spcPct val="0"/>
              </a:spcAft>
              <a:defRPr/>
            </a:pPr>
            <a:r>
              <a:rPr lang="zh-CN" sz="1600" b="1"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山区：山体滑坡、水库垮坝等。</a:t>
            </a:r>
          </a:p>
          <a:p>
            <a:pPr algn="l" defTabSz="1219200">
              <a:lnSpc>
                <a:spcPct val="250000"/>
              </a:lnSpc>
              <a:spcBef>
                <a:spcPts val="20"/>
              </a:spcBef>
              <a:spcAft>
                <a:spcPct val="0"/>
              </a:spcAft>
              <a:defRPr/>
            </a:pPr>
            <a:r>
              <a:rPr lang="zh-CN" sz="1600" b="1"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lt"/>
              </a:rPr>
              <a:t>海上：海啸、风暴潮等。</a:t>
            </a:r>
          </a:p>
        </p:txBody>
      </p:sp>
      <p:grpSp>
        <p:nvGrpSpPr>
          <p:cNvPr id="26" name="组合 25"/>
          <p:cNvGrpSpPr/>
          <p:nvPr/>
        </p:nvGrpSpPr>
        <p:grpSpPr>
          <a:xfrm>
            <a:off x="1118870" y="4047490"/>
            <a:ext cx="4184650" cy="1619250"/>
            <a:chOff x="2032" y="6075"/>
            <a:chExt cx="8025" cy="3105"/>
          </a:xfrm>
        </p:grpSpPr>
        <p:pic>
          <p:nvPicPr>
            <p:cNvPr id="24" name="图片 23" descr="5ac1f0fcbcce4_610"/>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2032" y="6075"/>
              <a:ext cx="3323" cy="3105"/>
            </a:xfrm>
            <a:prstGeom prst="roundRect">
              <a:avLst>
                <a:gd name="adj" fmla="val 0"/>
              </a:avLst>
            </a:prstGeom>
            <a:ln w="19050">
              <a:solidFill>
                <a:schemeClr val="tx1">
                  <a:lumMod val="50000"/>
                  <a:lumOff val="50000"/>
                </a:schemeClr>
              </a:solidFill>
            </a:ln>
          </p:spPr>
        </p:pic>
        <p:pic>
          <p:nvPicPr>
            <p:cNvPr id="25" name="图片 24" descr="5bf28a98b10fd_61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777" y="6098"/>
              <a:ext cx="4280" cy="3082"/>
            </a:xfrm>
            <a:prstGeom prst="roundRect">
              <a:avLst>
                <a:gd name="adj" fmla="val 0"/>
              </a:avLst>
            </a:prstGeom>
            <a:ln w="19050">
              <a:solidFill>
                <a:schemeClr val="tx1">
                  <a:lumMod val="50000"/>
                  <a:lumOff val="50000"/>
                </a:schemeClr>
              </a:solidFill>
            </a:ln>
          </p:spPr>
        </p:pic>
      </p:grpSp>
      <p:sp>
        <p:nvSpPr>
          <p:cNvPr id="57" name="椭圆 56"/>
          <p:cNvSpPr/>
          <p:nvPr/>
        </p:nvSpPr>
        <p:spPr>
          <a:xfrm>
            <a:off x="895985" y="1948815"/>
            <a:ext cx="411480" cy="411480"/>
          </a:xfrm>
          <a:prstGeom prst="ellipse">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7" name="TextBox 59"/>
          <p:cNvSpPr txBox="1"/>
          <p:nvPr/>
        </p:nvSpPr>
        <p:spPr>
          <a:xfrm>
            <a:off x="899795" y="2033905"/>
            <a:ext cx="403860" cy="230505"/>
          </a:xfrm>
          <a:prstGeom prst="rect">
            <a:avLst/>
          </a:prstGeom>
          <a:noFill/>
        </p:spPr>
        <p:txBody>
          <a:bodyPr wrap="square" lIns="0" tIns="0" rIns="0" bIns="0" rtlCol="0">
            <a:spAutoFit/>
          </a:bodyPr>
          <a:lstStyle/>
          <a:p>
            <a:pPr algn="ctr" defTabSz="1219200">
              <a:lnSpc>
                <a:spcPct val="100000"/>
              </a:lnSpc>
              <a:spcBef>
                <a:spcPts val="20"/>
              </a:spcBef>
              <a:spcAft>
                <a:spcPct val="0"/>
              </a:spcAft>
              <a:defRPr/>
            </a:pPr>
            <a:r>
              <a:rPr lang="en-US" altLang="zh-CN" sz="1500" b="1">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1</a:t>
            </a:r>
          </a:p>
        </p:txBody>
      </p:sp>
      <p:sp>
        <p:nvSpPr>
          <p:cNvPr id="30" name="椭圆 29"/>
          <p:cNvSpPr/>
          <p:nvPr/>
        </p:nvSpPr>
        <p:spPr>
          <a:xfrm>
            <a:off x="895985" y="2550795"/>
            <a:ext cx="411480" cy="411480"/>
          </a:xfrm>
          <a:prstGeom prst="ellipse">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1" name="TextBox 59"/>
          <p:cNvSpPr txBox="1"/>
          <p:nvPr/>
        </p:nvSpPr>
        <p:spPr>
          <a:xfrm>
            <a:off x="899795" y="2635885"/>
            <a:ext cx="403860" cy="230505"/>
          </a:xfrm>
          <a:prstGeom prst="rect">
            <a:avLst/>
          </a:prstGeom>
          <a:noFill/>
        </p:spPr>
        <p:txBody>
          <a:bodyPr wrap="square" lIns="0" tIns="0" rIns="0" bIns="0" rtlCol="0">
            <a:spAutoFit/>
          </a:bodyPr>
          <a:lstStyle/>
          <a:p>
            <a:pPr algn="ctr" defTabSz="1219200">
              <a:lnSpc>
                <a:spcPct val="100000"/>
              </a:lnSpc>
              <a:spcBef>
                <a:spcPts val="20"/>
              </a:spcBef>
              <a:spcAft>
                <a:spcPct val="0"/>
              </a:spcAft>
              <a:defRPr/>
            </a:pPr>
            <a:r>
              <a:rPr lang="en-US" altLang="zh-CN" sz="1500" b="1">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2</a:t>
            </a:r>
          </a:p>
        </p:txBody>
      </p:sp>
      <p:sp>
        <p:nvSpPr>
          <p:cNvPr id="32" name="椭圆 31"/>
          <p:cNvSpPr/>
          <p:nvPr/>
        </p:nvSpPr>
        <p:spPr>
          <a:xfrm>
            <a:off x="895985" y="3122295"/>
            <a:ext cx="411480" cy="411480"/>
          </a:xfrm>
          <a:prstGeom prst="ellipse">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3" name="TextBox 59"/>
          <p:cNvSpPr txBox="1"/>
          <p:nvPr/>
        </p:nvSpPr>
        <p:spPr>
          <a:xfrm>
            <a:off x="899795" y="3207385"/>
            <a:ext cx="403860" cy="230505"/>
          </a:xfrm>
          <a:prstGeom prst="rect">
            <a:avLst/>
          </a:prstGeom>
          <a:noFill/>
        </p:spPr>
        <p:txBody>
          <a:bodyPr wrap="square" lIns="0" tIns="0" rIns="0" bIns="0" rtlCol="0">
            <a:spAutoFit/>
          </a:bodyPr>
          <a:lstStyle/>
          <a:p>
            <a:pPr algn="ctr" defTabSz="1219200">
              <a:lnSpc>
                <a:spcPct val="100000"/>
              </a:lnSpc>
              <a:spcBef>
                <a:spcPts val="20"/>
              </a:spcBef>
              <a:spcAft>
                <a:spcPct val="0"/>
              </a:spcAft>
              <a:defRPr/>
            </a:pPr>
            <a:r>
              <a:rPr lang="en-US" altLang="zh-CN" sz="1500" b="1">
                <a:solidFill>
                  <a:schemeClr val="bg1"/>
                </a:solidFill>
                <a:latin typeface="思源黑体 CN Medium" panose="020B0600000000000000" charset="-122"/>
                <a:ea typeface="思源黑体 CN Medium" panose="020B0600000000000000" charset="-122"/>
                <a:cs typeface="思源黑体 CN Medium" panose="020B0600000000000000" charset="-122"/>
                <a:sym typeface="+mn-lt"/>
              </a:rPr>
              <a:t>3</a:t>
            </a:r>
          </a:p>
        </p:txBody>
      </p:sp>
    </p:spTree>
    <p:custDataLst>
      <p:tags r:id="rId1"/>
    </p:custData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6" name="组合 45"/>
          <p:cNvGrpSpPr/>
          <p:nvPr/>
        </p:nvGrpSpPr>
        <p:grpSpPr>
          <a:xfrm>
            <a:off x="837565" y="1722120"/>
            <a:ext cx="7675880" cy="4232910"/>
            <a:chOff x="2253" y="2712"/>
            <a:chExt cx="12088" cy="6666"/>
          </a:xfrm>
        </p:grpSpPr>
        <p:sp>
          <p:nvSpPr>
            <p:cNvPr id="45" name="圆角矩形 44"/>
            <p:cNvSpPr/>
            <p:nvPr/>
          </p:nvSpPr>
          <p:spPr>
            <a:xfrm>
              <a:off x="2253" y="7312"/>
              <a:ext cx="12089" cy="916"/>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44" name="圆角矩形 43"/>
            <p:cNvSpPr/>
            <p:nvPr/>
          </p:nvSpPr>
          <p:spPr>
            <a:xfrm>
              <a:off x="2253" y="2712"/>
              <a:ext cx="12089" cy="916"/>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41" name="圆角矩形 40"/>
            <p:cNvSpPr/>
            <p:nvPr/>
          </p:nvSpPr>
          <p:spPr>
            <a:xfrm>
              <a:off x="2253" y="3862"/>
              <a:ext cx="12089" cy="916"/>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40" name="圆角矩形 39"/>
            <p:cNvSpPr/>
            <p:nvPr/>
          </p:nvSpPr>
          <p:spPr>
            <a:xfrm>
              <a:off x="2253" y="5012"/>
              <a:ext cx="12089" cy="916"/>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6" name="圆角矩形 25"/>
            <p:cNvSpPr/>
            <p:nvPr/>
          </p:nvSpPr>
          <p:spPr>
            <a:xfrm>
              <a:off x="2253" y="6162"/>
              <a:ext cx="12089" cy="916"/>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1" name="圆角矩形 30"/>
            <p:cNvSpPr/>
            <p:nvPr/>
          </p:nvSpPr>
          <p:spPr>
            <a:xfrm>
              <a:off x="2253" y="8462"/>
              <a:ext cx="12089" cy="916"/>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sp>
        <p:nvSpPr>
          <p:cNvPr id="8" name="TextBox 59"/>
          <p:cNvSpPr txBox="1"/>
          <p:nvPr/>
        </p:nvSpPr>
        <p:spPr>
          <a:xfrm>
            <a:off x="4956175" y="577215"/>
            <a:ext cx="2279650" cy="384175"/>
          </a:xfrm>
          <a:prstGeom prst="rect">
            <a:avLst/>
          </a:prstGeom>
          <a:noFill/>
        </p:spPr>
        <p:txBody>
          <a:bodyPr wrap="square" lIns="0" tIns="0" rIns="0" bIns="0" rtlCol="0">
            <a:spAutoFit/>
          </a:bodyPr>
          <a:lstStyle/>
          <a:p>
            <a:pPr algn="dist" defTabSz="1219200">
              <a:lnSpc>
                <a:spcPct val="100000"/>
              </a:lnSpc>
              <a:spcBef>
                <a:spcPct val="20000"/>
              </a:spcBef>
              <a:defRPr/>
            </a:pPr>
            <a:r>
              <a:rPr lang="zh-CN" altLang="en-US" sz="2500" cap="all">
                <a:solidFill>
                  <a:schemeClr val="tx1">
                    <a:lumMod val="65000"/>
                    <a:lumOff val="35000"/>
                  </a:schemeClr>
                </a:solidFill>
                <a:uFillTx/>
                <a:latin typeface="思源黑体 CN Bold" panose="020B0800000000000000" charset="-122"/>
                <a:ea typeface="思源黑体 CN Bold" panose="020B0800000000000000" charset="-122"/>
                <a:cs typeface="微软雅黑" panose="020B0503020204020204" charset="-122"/>
                <a:sym typeface="+mn-lt"/>
              </a:rPr>
              <a:t>地震预防</a:t>
            </a:r>
          </a:p>
        </p:txBody>
      </p:sp>
      <p:sp>
        <p:nvSpPr>
          <p:cNvPr id="51" name="矩形 50"/>
          <p:cNvSpPr/>
          <p:nvPr/>
        </p:nvSpPr>
        <p:spPr>
          <a:xfrm>
            <a:off x="5327400" y="1110615"/>
            <a:ext cx="1080000" cy="36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311640" y="2858770"/>
            <a:ext cx="2287905" cy="3670935"/>
          </a:xfrm>
          <a:prstGeom prst="rect">
            <a:avLst/>
          </a:prstGeom>
        </p:spPr>
      </p:pic>
      <p:sp>
        <p:nvSpPr>
          <p:cNvPr id="12" name="文本框 11"/>
          <p:cNvSpPr txBox="1"/>
          <p:nvPr/>
        </p:nvSpPr>
        <p:spPr>
          <a:xfrm>
            <a:off x="1146175" y="1767840"/>
            <a:ext cx="6868795" cy="414020"/>
          </a:xfrm>
          <a:prstGeom prst="rect">
            <a:avLst/>
          </a:prstGeom>
          <a:noFill/>
        </p:spPr>
        <p:txBody>
          <a:bodyPr wrap="square" rtlCol="0" anchor="t">
            <a:spAutoFit/>
          </a:bodyPr>
          <a:lstStyle/>
          <a:p>
            <a:pPr>
              <a:lnSpc>
                <a:spcPct val="150000"/>
              </a:lnSpc>
            </a:pPr>
            <a:r>
              <a:rPr lang="en-US" altLang="zh-CN" sz="1400">
                <a:solidFill>
                  <a:schemeClr val="bg1"/>
                </a:solidFill>
                <a:latin typeface="思源黑体 CN Medium" panose="020B0600000000000000" charset="-122"/>
                <a:ea typeface="思源黑体 CN Medium" panose="020B0600000000000000" charset="-122"/>
                <a:cs typeface="思源黑体 CN Medium" panose="020B0600000000000000" charset="-122"/>
              </a:rPr>
              <a:t>1</a:t>
            </a:r>
            <a:r>
              <a:rPr lang="zh-CN" altLang="en-US" sz="1400">
                <a:solidFill>
                  <a:schemeClr val="bg1"/>
                </a:solidFill>
                <a:latin typeface="思源黑体 CN Medium" panose="020B0600000000000000" charset="-122"/>
                <a:ea typeface="思源黑体 CN Medium" panose="020B0600000000000000" charset="-122"/>
                <a:cs typeface="思源黑体 CN Medium" panose="020B0600000000000000" charset="-122"/>
              </a:rPr>
              <a:t>、及时清理家中（如床下、桌下等）及楼道内的杂物，保持逃生通道的通畅。</a:t>
            </a:r>
          </a:p>
        </p:txBody>
      </p:sp>
      <p:sp>
        <p:nvSpPr>
          <p:cNvPr id="18" name="文本框 17"/>
          <p:cNvSpPr txBox="1"/>
          <p:nvPr/>
        </p:nvSpPr>
        <p:spPr>
          <a:xfrm>
            <a:off x="1146175" y="2513330"/>
            <a:ext cx="6868795" cy="414020"/>
          </a:xfrm>
          <a:prstGeom prst="rect">
            <a:avLst/>
          </a:prstGeom>
          <a:noFill/>
        </p:spPr>
        <p:txBody>
          <a:bodyPr wrap="square" rtlCol="0" anchor="t">
            <a:spAutoFit/>
          </a:bodyPr>
          <a:lstStyle/>
          <a:p>
            <a:pPr>
              <a:lnSpc>
                <a:spcPct val="150000"/>
              </a:lnSpc>
            </a:pPr>
            <a:r>
              <a:rPr lang="en-US" altLang="zh-CN" sz="1400" dirty="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2</a:t>
            </a:r>
            <a:r>
              <a:rPr lang="zh-CN" altLang="en-US" sz="1400" dirty="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、将家中易燃、易爆、易碎和有毒物品放到安全的地方。</a:t>
            </a:r>
          </a:p>
        </p:txBody>
      </p:sp>
      <p:sp>
        <p:nvSpPr>
          <p:cNvPr id="24" name="文本框 23"/>
          <p:cNvSpPr txBox="1"/>
          <p:nvPr/>
        </p:nvSpPr>
        <p:spPr>
          <a:xfrm>
            <a:off x="1146175" y="3319145"/>
            <a:ext cx="7257415" cy="306705"/>
          </a:xfrm>
          <a:prstGeom prst="rect">
            <a:avLst/>
          </a:prstGeom>
          <a:noFill/>
        </p:spPr>
        <p:txBody>
          <a:bodyPr wrap="square" rtlCol="0" anchor="t">
            <a:spAutoFit/>
          </a:bodyPr>
          <a:lstStyle/>
          <a:p>
            <a:pPr>
              <a:lnSpc>
                <a:spcPct val="100000"/>
              </a:lnSpc>
            </a:pPr>
            <a:r>
              <a:rPr lang="en-US" altLang="zh-CN" sz="140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3</a:t>
            </a:r>
            <a:r>
              <a:rPr lang="zh-CN" altLang="en-US" sz="140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、将放在高处大而重的物品拿下。 定期进行家庭防震演习，熟悉躲避地点和逃生路线。</a:t>
            </a:r>
          </a:p>
        </p:txBody>
      </p:sp>
      <p:sp>
        <p:nvSpPr>
          <p:cNvPr id="28" name="文本框 27"/>
          <p:cNvSpPr txBox="1"/>
          <p:nvPr/>
        </p:nvSpPr>
        <p:spPr>
          <a:xfrm>
            <a:off x="1146175" y="3928745"/>
            <a:ext cx="6868795" cy="521970"/>
          </a:xfrm>
          <a:prstGeom prst="rect">
            <a:avLst/>
          </a:prstGeom>
          <a:noFill/>
        </p:spPr>
        <p:txBody>
          <a:bodyPr wrap="square" rtlCol="0" anchor="t">
            <a:spAutoFit/>
          </a:bodyPr>
          <a:lstStyle/>
          <a:p>
            <a:pPr>
              <a:lnSpc>
                <a:spcPct val="100000"/>
              </a:lnSpc>
            </a:pPr>
            <a:r>
              <a:rPr lang="en-US" altLang="zh-CN" sz="140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4</a:t>
            </a:r>
            <a:r>
              <a:rPr lang="zh-CN" altLang="en-US" sz="140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、家中应准备一个应急包，放在便于拿到的地方。包内应有手电、食品、矿泉水、应急药品、简单工具等。</a:t>
            </a:r>
          </a:p>
        </p:txBody>
      </p:sp>
      <p:sp>
        <p:nvSpPr>
          <p:cNvPr id="32" name="文本框 31"/>
          <p:cNvSpPr txBox="1"/>
          <p:nvPr/>
        </p:nvSpPr>
        <p:spPr>
          <a:xfrm>
            <a:off x="1146175" y="5414645"/>
            <a:ext cx="6868795" cy="521970"/>
          </a:xfrm>
          <a:prstGeom prst="rect">
            <a:avLst/>
          </a:prstGeom>
          <a:noFill/>
        </p:spPr>
        <p:txBody>
          <a:bodyPr wrap="square" rtlCol="0" anchor="t">
            <a:spAutoFit/>
          </a:bodyPr>
          <a:lstStyle/>
          <a:p>
            <a:pPr>
              <a:lnSpc>
                <a:spcPct val="100000"/>
              </a:lnSpc>
            </a:pPr>
            <a:r>
              <a:rPr lang="en-US" altLang="zh-CN" sz="140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6</a:t>
            </a:r>
            <a:r>
              <a:rPr lang="zh-CN" altLang="en-US" sz="140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、如果家养猫、狗等宠物，定期观察它们的活动变化，如有异常，比如狗烦躁，乱叫，需要注意。</a:t>
            </a:r>
          </a:p>
        </p:txBody>
      </p:sp>
      <p:sp>
        <p:nvSpPr>
          <p:cNvPr id="30" name="文本框 29"/>
          <p:cNvSpPr txBox="1"/>
          <p:nvPr/>
        </p:nvSpPr>
        <p:spPr>
          <a:xfrm>
            <a:off x="1146175" y="4665345"/>
            <a:ext cx="7257415" cy="435610"/>
          </a:xfrm>
          <a:prstGeom prst="rect">
            <a:avLst/>
          </a:prstGeom>
          <a:noFill/>
        </p:spPr>
        <p:txBody>
          <a:bodyPr wrap="square" rtlCol="0" anchor="t">
            <a:spAutoFit/>
          </a:bodyPr>
          <a:lstStyle/>
          <a:p>
            <a:pPr>
              <a:lnSpc>
                <a:spcPct val="160000"/>
              </a:lnSpc>
            </a:pPr>
            <a:r>
              <a:rPr lang="en-US" altLang="zh-CN" sz="140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5</a:t>
            </a:r>
            <a:r>
              <a:rPr lang="zh-CN" altLang="en-US" sz="140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、如已收到权威部门发出的地震警告，应立即关掉家中的液化气和电源总阀。</a:t>
            </a:r>
          </a:p>
        </p:txBody>
      </p:sp>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59"/>
          <p:cNvSpPr txBox="1"/>
          <p:nvPr/>
        </p:nvSpPr>
        <p:spPr>
          <a:xfrm>
            <a:off x="4956175" y="577215"/>
            <a:ext cx="2279650" cy="384175"/>
          </a:xfrm>
          <a:prstGeom prst="rect">
            <a:avLst/>
          </a:prstGeom>
          <a:noFill/>
        </p:spPr>
        <p:txBody>
          <a:bodyPr wrap="square" lIns="0" tIns="0" rIns="0" bIns="0" rtlCol="0">
            <a:spAutoFit/>
          </a:bodyPr>
          <a:lstStyle/>
          <a:p>
            <a:pPr algn="dist" defTabSz="1219200">
              <a:lnSpc>
                <a:spcPct val="100000"/>
              </a:lnSpc>
              <a:spcBef>
                <a:spcPct val="20000"/>
              </a:spcBef>
              <a:defRPr/>
            </a:pPr>
            <a:r>
              <a:rPr lang="zh-CN" altLang="en-US" sz="2500" cap="all" dirty="0">
                <a:solidFill>
                  <a:schemeClr val="tx1">
                    <a:lumMod val="65000"/>
                    <a:lumOff val="35000"/>
                  </a:schemeClr>
                </a:solidFill>
                <a:uFillTx/>
                <a:latin typeface="思源黑体 CN Bold" panose="020B0800000000000000" charset="-122"/>
                <a:ea typeface="思源黑体 CN Bold" panose="020B0800000000000000" charset="-122"/>
                <a:cs typeface="微软雅黑" panose="020B0503020204020204" charset="-122"/>
                <a:sym typeface="+mn-lt"/>
              </a:rPr>
              <a:t>地震前征兆</a:t>
            </a:r>
          </a:p>
        </p:txBody>
      </p:sp>
      <p:sp>
        <p:nvSpPr>
          <p:cNvPr id="51" name="矩形 50"/>
          <p:cNvSpPr/>
          <p:nvPr/>
        </p:nvSpPr>
        <p:spPr>
          <a:xfrm>
            <a:off x="5556000" y="1110615"/>
            <a:ext cx="1080000" cy="36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1139190" y="2378075"/>
            <a:ext cx="5960745" cy="607695"/>
          </a:xfrm>
          <a:prstGeom prst="rect">
            <a:avLst/>
          </a:prstGeom>
          <a:noFill/>
        </p:spPr>
        <p:txBody>
          <a:bodyPr wrap="square" rtlCol="0" anchor="t">
            <a:spAutoFit/>
          </a:bodyPr>
          <a:lstStyle/>
          <a:p>
            <a:pPr>
              <a:lnSpc>
                <a:spcPct val="120000"/>
              </a:lnSpc>
              <a:spcBef>
                <a:spcPct val="0"/>
              </a:spcBef>
              <a:spcAft>
                <a:spcPct val="0"/>
              </a:spcAft>
            </a:pPr>
            <a:r>
              <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rPr>
              <a:t>大量蛇爬出洞迁移；家禽家畜不吃不喝，狂叫不止，不进窝圈；大量的老鼠白天出洞，不畏追赶；动物园里的动物萎靡不振，卧地不起等。</a:t>
            </a:r>
          </a:p>
        </p:txBody>
      </p:sp>
      <p:sp>
        <p:nvSpPr>
          <p:cNvPr id="7" name="圆角矩形 6"/>
          <p:cNvSpPr/>
          <p:nvPr/>
        </p:nvSpPr>
        <p:spPr>
          <a:xfrm>
            <a:off x="1139190" y="1910080"/>
            <a:ext cx="3093085" cy="406400"/>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1341120" y="1798320"/>
            <a:ext cx="1631950" cy="534035"/>
          </a:xfrm>
          <a:prstGeom prst="rect">
            <a:avLst/>
          </a:prstGeom>
          <a:noFill/>
        </p:spPr>
        <p:txBody>
          <a:bodyPr wrap="square" rtlCol="0" anchor="t">
            <a:spAutoFit/>
          </a:bodyPr>
          <a:lstStyle/>
          <a:p>
            <a:pPr>
              <a:lnSpc>
                <a:spcPct val="160000"/>
              </a:lnSpc>
            </a:pPr>
            <a:r>
              <a:rPr lang="zh-CN" altLang="en-US" dirty="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一、动物异常</a:t>
            </a:r>
          </a:p>
        </p:txBody>
      </p:sp>
      <p:sp>
        <p:nvSpPr>
          <p:cNvPr id="15" name="文本框 14"/>
          <p:cNvSpPr txBox="1"/>
          <p:nvPr/>
        </p:nvSpPr>
        <p:spPr>
          <a:xfrm>
            <a:off x="1139190" y="3807460"/>
            <a:ext cx="5960745" cy="607695"/>
          </a:xfrm>
          <a:prstGeom prst="rect">
            <a:avLst/>
          </a:prstGeom>
          <a:noFill/>
        </p:spPr>
        <p:txBody>
          <a:bodyPr wrap="square" rtlCol="0" anchor="t">
            <a:spAutoFit/>
          </a:bodyPr>
          <a:lstStyle/>
          <a:p>
            <a:pPr>
              <a:lnSpc>
                <a:spcPct val="120000"/>
              </a:lnSpc>
              <a:spcBef>
                <a:spcPct val="0"/>
              </a:spcBef>
              <a:spcAft>
                <a:spcPct val="0"/>
              </a:spcAft>
            </a:pPr>
            <a:r>
              <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rPr>
              <a:t>大量蛇爬出洞迁移；家禽家畜不吃不喝，狂叫不止，不进窝圈；大量的老鼠白天出洞，不畏追赶；动物园里的动物萎靡不振，卧地不起等。</a:t>
            </a:r>
          </a:p>
        </p:txBody>
      </p:sp>
      <p:sp>
        <p:nvSpPr>
          <p:cNvPr id="20" name="圆角矩形 19"/>
          <p:cNvSpPr/>
          <p:nvPr/>
        </p:nvSpPr>
        <p:spPr>
          <a:xfrm>
            <a:off x="1139190" y="3324860"/>
            <a:ext cx="3093085" cy="406400"/>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p:cNvSpPr txBox="1"/>
          <p:nvPr/>
        </p:nvSpPr>
        <p:spPr>
          <a:xfrm>
            <a:off x="1341120" y="3213100"/>
            <a:ext cx="2410460" cy="534035"/>
          </a:xfrm>
          <a:prstGeom prst="rect">
            <a:avLst/>
          </a:prstGeom>
          <a:noFill/>
        </p:spPr>
        <p:txBody>
          <a:bodyPr wrap="square" rtlCol="0" anchor="t">
            <a:spAutoFit/>
          </a:bodyPr>
          <a:lstStyle/>
          <a:p>
            <a:pPr>
              <a:lnSpc>
                <a:spcPct val="160000"/>
              </a:lnSpc>
            </a:pPr>
            <a:r>
              <a:rPr lang="zh-CN" altLang="en-US" dirty="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二、地下水发生异常</a:t>
            </a:r>
          </a:p>
        </p:txBody>
      </p:sp>
      <p:sp>
        <p:nvSpPr>
          <p:cNvPr id="28" name="文本框 27"/>
          <p:cNvSpPr txBox="1"/>
          <p:nvPr/>
        </p:nvSpPr>
        <p:spPr>
          <a:xfrm>
            <a:off x="1139190" y="5210175"/>
            <a:ext cx="5960745" cy="607695"/>
          </a:xfrm>
          <a:prstGeom prst="rect">
            <a:avLst/>
          </a:prstGeom>
          <a:noFill/>
        </p:spPr>
        <p:txBody>
          <a:bodyPr wrap="square" rtlCol="0" anchor="t">
            <a:spAutoFit/>
          </a:bodyPr>
          <a:lstStyle/>
          <a:p>
            <a:pPr>
              <a:lnSpc>
                <a:spcPct val="120000"/>
              </a:lnSpc>
              <a:spcBef>
                <a:spcPct val="0"/>
              </a:spcBef>
              <a:spcAft>
                <a:spcPct val="0"/>
              </a:spcAft>
            </a:pPr>
            <a:r>
              <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rPr>
              <a:t>地震前的很短时间里大地常会突然发生彩色的或强烈的地光，还可能发出轰隆隆的或像打雷般的巨响。</a:t>
            </a:r>
          </a:p>
        </p:txBody>
      </p:sp>
      <p:sp>
        <p:nvSpPr>
          <p:cNvPr id="29" name="圆角矩形 28"/>
          <p:cNvSpPr/>
          <p:nvPr/>
        </p:nvSpPr>
        <p:spPr>
          <a:xfrm>
            <a:off x="1139190" y="4727575"/>
            <a:ext cx="3093085" cy="406400"/>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1341120" y="4615815"/>
            <a:ext cx="2410460" cy="534035"/>
          </a:xfrm>
          <a:prstGeom prst="rect">
            <a:avLst/>
          </a:prstGeom>
          <a:noFill/>
        </p:spPr>
        <p:txBody>
          <a:bodyPr wrap="square" rtlCol="0" anchor="t">
            <a:spAutoFit/>
          </a:bodyPr>
          <a:lstStyle/>
          <a:p>
            <a:pPr>
              <a:lnSpc>
                <a:spcPct val="160000"/>
              </a:lnSpc>
            </a:pPr>
            <a:r>
              <a:rPr lang="zh-CN" altLang="en-US" dirty="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三、出现地光和地声</a:t>
            </a:r>
          </a:p>
        </p:txBody>
      </p:sp>
      <p:pic>
        <p:nvPicPr>
          <p:cNvPr id="32" name="图片 31"/>
          <p:cNvPicPr>
            <a:picLocks noChangeAspect="1"/>
          </p:cNvPicPr>
          <p:nvPr/>
        </p:nvPicPr>
        <p:blipFill>
          <a:blip r:embed="rId4"/>
          <a:stretch>
            <a:fillRect/>
          </a:stretch>
        </p:blipFill>
        <p:spPr>
          <a:xfrm flipH="1">
            <a:off x="6381750" y="1165860"/>
            <a:ext cx="5810250" cy="1676400"/>
          </a:xfrm>
          <a:prstGeom prst="rect">
            <a:avLst/>
          </a:prstGeom>
        </p:spPr>
      </p:pic>
    </p:spTree>
    <p:custDataLst>
      <p:tags r:id="rId1"/>
    </p:custData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59"/>
          <p:cNvSpPr txBox="1"/>
          <p:nvPr/>
        </p:nvSpPr>
        <p:spPr>
          <a:xfrm>
            <a:off x="4956175" y="577215"/>
            <a:ext cx="2279650" cy="384175"/>
          </a:xfrm>
          <a:prstGeom prst="rect">
            <a:avLst/>
          </a:prstGeom>
          <a:noFill/>
        </p:spPr>
        <p:txBody>
          <a:bodyPr wrap="square" lIns="0" tIns="0" rIns="0" bIns="0" rtlCol="0">
            <a:spAutoFit/>
          </a:bodyPr>
          <a:lstStyle/>
          <a:p>
            <a:pPr algn="dist" defTabSz="1219200">
              <a:lnSpc>
                <a:spcPct val="100000"/>
              </a:lnSpc>
              <a:spcBef>
                <a:spcPct val="20000"/>
              </a:spcBef>
              <a:defRPr/>
            </a:pPr>
            <a:r>
              <a:rPr lang="zh-CN" altLang="en-US" sz="2500" cap="all">
                <a:solidFill>
                  <a:schemeClr val="tx1">
                    <a:lumMod val="65000"/>
                    <a:lumOff val="35000"/>
                  </a:schemeClr>
                </a:solidFill>
                <a:uFillTx/>
                <a:latin typeface="思源黑体 CN Bold" panose="020B0800000000000000" charset="-122"/>
                <a:ea typeface="思源黑体 CN Bold" panose="020B0800000000000000" charset="-122"/>
                <a:cs typeface="微软雅黑" panose="020B0503020204020204" charset="-122"/>
                <a:sym typeface="+mn-lt"/>
              </a:rPr>
              <a:t>地震前征兆</a:t>
            </a:r>
          </a:p>
        </p:txBody>
      </p:sp>
      <p:sp>
        <p:nvSpPr>
          <p:cNvPr id="51" name="矩形 50"/>
          <p:cNvSpPr/>
          <p:nvPr/>
        </p:nvSpPr>
        <p:spPr>
          <a:xfrm>
            <a:off x="5556000" y="1110615"/>
            <a:ext cx="1080000" cy="36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5524500" y="2447925"/>
            <a:ext cx="5424170" cy="607695"/>
          </a:xfrm>
          <a:prstGeom prst="rect">
            <a:avLst/>
          </a:prstGeom>
          <a:noFill/>
        </p:spPr>
        <p:txBody>
          <a:bodyPr wrap="square" rtlCol="0" anchor="t">
            <a:spAutoFit/>
          </a:bodyPr>
          <a:lstStyle/>
          <a:p>
            <a:pPr>
              <a:lnSpc>
                <a:spcPct val="120000"/>
              </a:lnSpc>
              <a:spcBef>
                <a:spcPct val="0"/>
              </a:spcBef>
              <a:spcAft>
                <a:spcPct val="0"/>
              </a:spcAft>
            </a:pPr>
            <a:r>
              <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rPr>
              <a:t>地震前，尤其是大震前，往往会出现多种反常的大气物理现象，如怪风、暴雨、大雪、大旱、大涝、骤然增温或酷热等等。</a:t>
            </a:r>
          </a:p>
        </p:txBody>
      </p:sp>
      <p:sp>
        <p:nvSpPr>
          <p:cNvPr id="9" name="圆角矩形 8"/>
          <p:cNvSpPr/>
          <p:nvPr/>
        </p:nvSpPr>
        <p:spPr>
          <a:xfrm>
            <a:off x="5524500" y="1979930"/>
            <a:ext cx="3093085" cy="406400"/>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5726430" y="1868170"/>
            <a:ext cx="1631950" cy="534035"/>
          </a:xfrm>
          <a:prstGeom prst="rect">
            <a:avLst/>
          </a:prstGeom>
          <a:noFill/>
        </p:spPr>
        <p:txBody>
          <a:bodyPr wrap="square" rtlCol="0" anchor="t">
            <a:spAutoFit/>
          </a:bodyPr>
          <a:lstStyle/>
          <a:p>
            <a:pPr>
              <a:lnSpc>
                <a:spcPct val="160000"/>
              </a:lnSpc>
            </a:pPr>
            <a:r>
              <a:rPr lang="zh-CN" altLang="en-US" dirty="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四、大气异常</a:t>
            </a:r>
          </a:p>
        </p:txBody>
      </p:sp>
      <p:sp>
        <p:nvSpPr>
          <p:cNvPr id="15" name="文本框 14"/>
          <p:cNvSpPr txBox="1"/>
          <p:nvPr/>
        </p:nvSpPr>
        <p:spPr>
          <a:xfrm>
            <a:off x="5524500" y="3905250"/>
            <a:ext cx="5424170" cy="607695"/>
          </a:xfrm>
          <a:prstGeom prst="rect">
            <a:avLst/>
          </a:prstGeom>
          <a:noFill/>
        </p:spPr>
        <p:txBody>
          <a:bodyPr wrap="square" rtlCol="0" anchor="t">
            <a:spAutoFit/>
          </a:bodyPr>
          <a:lstStyle/>
          <a:p>
            <a:pPr>
              <a:lnSpc>
                <a:spcPct val="120000"/>
              </a:lnSpc>
              <a:spcBef>
                <a:spcPct val="0"/>
              </a:spcBef>
              <a:spcAft>
                <a:spcPct val="0"/>
              </a:spcAft>
            </a:pPr>
            <a:r>
              <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rPr>
              <a:t>地震前数分钟、数小时或数天，往往有声响自地下深处传来，人们习惯称之为地声。</a:t>
            </a:r>
          </a:p>
        </p:txBody>
      </p:sp>
      <p:sp>
        <p:nvSpPr>
          <p:cNvPr id="20" name="圆角矩形 19"/>
          <p:cNvSpPr/>
          <p:nvPr/>
        </p:nvSpPr>
        <p:spPr>
          <a:xfrm>
            <a:off x="5524500" y="3422650"/>
            <a:ext cx="3093085" cy="406400"/>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p:cNvSpPr txBox="1"/>
          <p:nvPr/>
        </p:nvSpPr>
        <p:spPr>
          <a:xfrm>
            <a:off x="5726430" y="3310890"/>
            <a:ext cx="2410460" cy="534035"/>
          </a:xfrm>
          <a:prstGeom prst="rect">
            <a:avLst/>
          </a:prstGeom>
          <a:noFill/>
        </p:spPr>
        <p:txBody>
          <a:bodyPr wrap="square" rtlCol="0" anchor="t">
            <a:spAutoFit/>
          </a:bodyPr>
          <a:lstStyle/>
          <a:p>
            <a:pPr>
              <a:lnSpc>
                <a:spcPct val="160000"/>
              </a:lnSpc>
            </a:pPr>
            <a:r>
              <a:rPr lang="zh-CN" altLang="en-US" dirty="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五、大自然的报警</a:t>
            </a:r>
          </a:p>
        </p:txBody>
      </p:sp>
      <p:sp>
        <p:nvSpPr>
          <p:cNvPr id="28" name="文本框 27"/>
          <p:cNvSpPr txBox="1"/>
          <p:nvPr/>
        </p:nvSpPr>
        <p:spPr>
          <a:xfrm>
            <a:off x="5524500" y="5307965"/>
            <a:ext cx="5424170" cy="607695"/>
          </a:xfrm>
          <a:prstGeom prst="rect">
            <a:avLst/>
          </a:prstGeom>
          <a:noFill/>
        </p:spPr>
        <p:txBody>
          <a:bodyPr wrap="square" rtlCol="0" anchor="t">
            <a:spAutoFit/>
          </a:bodyPr>
          <a:lstStyle/>
          <a:p>
            <a:pPr>
              <a:lnSpc>
                <a:spcPct val="120000"/>
              </a:lnSpc>
              <a:spcBef>
                <a:spcPct val="0"/>
              </a:spcBef>
              <a:spcAft>
                <a:spcPct val="0"/>
              </a:spcAft>
            </a:pPr>
            <a:r>
              <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rPr>
              <a:t>有的大地震发生前几天或几小时，会发生一系列小地震，多的话可达到几十至几百次，科学家把这称为前震。</a:t>
            </a:r>
          </a:p>
        </p:txBody>
      </p:sp>
      <p:sp>
        <p:nvSpPr>
          <p:cNvPr id="29" name="圆角矩形 28"/>
          <p:cNvSpPr/>
          <p:nvPr/>
        </p:nvSpPr>
        <p:spPr>
          <a:xfrm>
            <a:off x="5524500" y="4825365"/>
            <a:ext cx="3093085" cy="406400"/>
          </a:xfrm>
          <a:prstGeom prst="roundRect">
            <a:avLst>
              <a:gd name="adj" fmla="val 50000"/>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5726430" y="4713605"/>
            <a:ext cx="2410460" cy="534035"/>
          </a:xfrm>
          <a:prstGeom prst="rect">
            <a:avLst/>
          </a:prstGeom>
          <a:noFill/>
        </p:spPr>
        <p:txBody>
          <a:bodyPr wrap="square" rtlCol="0" anchor="t">
            <a:spAutoFit/>
          </a:bodyPr>
          <a:lstStyle/>
          <a:p>
            <a:pPr>
              <a:lnSpc>
                <a:spcPct val="160000"/>
              </a:lnSpc>
            </a:pPr>
            <a:r>
              <a:rPr lang="zh-CN" altLang="en-US" dirty="0">
                <a:solidFill>
                  <a:schemeClr val="bg1"/>
                </a:solidFill>
                <a:latin typeface="思源黑体 CN Medium" panose="020B0600000000000000" charset="-122"/>
                <a:ea typeface="思源黑体 CN Medium" panose="020B0600000000000000" charset="-122"/>
                <a:cs typeface="思源黑体 CN Medium" panose="020B0600000000000000" charset="-122"/>
                <a:sym typeface="+mn-ea"/>
              </a:rPr>
              <a:t>六、小震活动</a:t>
            </a:r>
          </a:p>
        </p:txBody>
      </p:sp>
      <p:pic>
        <p:nvPicPr>
          <p:cNvPr id="10" name="图片 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742315" y="1979930"/>
            <a:ext cx="4175125" cy="3686810"/>
          </a:xfrm>
          <a:prstGeom prst="rect">
            <a:avLst/>
          </a:prstGeom>
        </p:spPr>
      </p:pic>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9"/>
          <p:cNvSpPr txBox="1"/>
          <p:nvPr/>
        </p:nvSpPr>
        <p:spPr>
          <a:xfrm>
            <a:off x="4448175" y="577215"/>
            <a:ext cx="3295650" cy="384175"/>
          </a:xfrm>
          <a:prstGeom prst="rect">
            <a:avLst/>
          </a:prstGeom>
          <a:noFill/>
        </p:spPr>
        <p:txBody>
          <a:bodyPr wrap="square" lIns="0" tIns="0" rIns="0" bIns="0" rtlCol="0">
            <a:spAutoFit/>
          </a:bodyPr>
          <a:lstStyle/>
          <a:p>
            <a:pPr algn="ctr" defTabSz="1219200">
              <a:lnSpc>
                <a:spcPct val="100000"/>
              </a:lnSpc>
              <a:spcBef>
                <a:spcPct val="20000"/>
              </a:spcBef>
              <a:defRPr/>
            </a:pPr>
            <a:r>
              <a:rPr lang="zh-CN" altLang="en-US" sz="2500" cap="all">
                <a:solidFill>
                  <a:schemeClr val="tx1">
                    <a:lumMod val="65000"/>
                    <a:lumOff val="35000"/>
                  </a:schemeClr>
                </a:solidFill>
                <a:uFillTx/>
                <a:latin typeface="思源黑体 CN Bold" panose="020B0800000000000000" charset="-122"/>
                <a:ea typeface="思源黑体 CN Bold" panose="020B0800000000000000" charset="-122"/>
                <a:cs typeface="微软雅黑" panose="020B0503020204020204" charset="-122"/>
                <a:sym typeface="+mn-lt"/>
              </a:rPr>
              <a:t>地震发生时如何逃生</a:t>
            </a:r>
          </a:p>
        </p:txBody>
      </p:sp>
      <p:sp>
        <p:nvSpPr>
          <p:cNvPr id="9" name="矩形 8"/>
          <p:cNvSpPr/>
          <p:nvPr/>
        </p:nvSpPr>
        <p:spPr>
          <a:xfrm>
            <a:off x="5556000" y="1110615"/>
            <a:ext cx="1080000" cy="36000"/>
          </a:xfrm>
          <a:prstGeom prst="rect">
            <a:avLst/>
          </a:prstGeom>
          <a:solidFill>
            <a:srgbClr val="F35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1006475" y="2108835"/>
            <a:ext cx="4705350" cy="1706880"/>
          </a:xfrm>
          <a:prstGeom prst="rect">
            <a:avLst/>
          </a:prstGeom>
          <a:noFill/>
        </p:spPr>
        <p:txBody>
          <a:bodyPr wrap="square" rtlCol="0" anchor="t">
            <a:spAutoFit/>
          </a:bodyPr>
          <a:lstStyle/>
          <a:p>
            <a:pPr>
              <a:lnSpc>
                <a:spcPct val="150000"/>
              </a:lnSpc>
              <a:spcBef>
                <a:spcPct val="0"/>
              </a:spcBef>
              <a:spcAft>
                <a:spcPct val="0"/>
              </a:spcAft>
            </a:pPr>
            <a:r>
              <a:rPr lang="en-US" altLang="zh-CN"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rPr>
              <a:t>          </a:t>
            </a:r>
            <a:r>
              <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rPr>
              <a:t>如果在</a:t>
            </a:r>
            <a:r>
              <a:rPr lang="zh-CN" altLang="en-US" sz="1400" dirty="0">
                <a:solidFill>
                  <a:srgbClr val="F35653"/>
                </a:solidFill>
                <a:latin typeface="思源黑体 CN Medium" panose="020B0600000000000000" charset="-122"/>
                <a:ea typeface="思源黑体 CN Medium" panose="020B0600000000000000" charset="-122"/>
                <a:cs typeface="思源黑体 CN Medium" panose="020B0600000000000000" charset="-122"/>
              </a:rPr>
              <a:t>平房</a:t>
            </a:r>
            <a:r>
              <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rPr>
              <a:t>里，突然发生地震，要迅速钻到床下、桌   </a:t>
            </a:r>
          </a:p>
          <a:p>
            <a:pPr>
              <a:lnSpc>
                <a:spcPct val="150000"/>
              </a:lnSpc>
              <a:spcBef>
                <a:spcPct val="0"/>
              </a:spcBef>
              <a:spcAft>
                <a:spcPct val="0"/>
              </a:spcAft>
            </a:pPr>
            <a:r>
              <a:rPr lang="zh-CN" altLang="en-US" sz="1400" dirty="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rPr>
              <a:t>          下，同时用被褥、枕头、脸盆等物护住头部，等地震间隙再尽快离开住房，转移到安全的地方。地震时如果房屋倒塌，应呆在床下或桌下千万不要移动，要等到地震停止再走出室外或等待救援。</a:t>
            </a:r>
          </a:p>
        </p:txBody>
      </p:sp>
      <p:sp>
        <p:nvSpPr>
          <p:cNvPr id="23" name="文本框 22"/>
          <p:cNvSpPr txBox="1"/>
          <p:nvPr/>
        </p:nvSpPr>
        <p:spPr>
          <a:xfrm>
            <a:off x="863600" y="2060575"/>
            <a:ext cx="801370" cy="829945"/>
          </a:xfrm>
          <a:prstGeom prst="rect">
            <a:avLst/>
          </a:prstGeom>
          <a:noFill/>
        </p:spPr>
        <p:txBody>
          <a:bodyPr wrap="square" rtlCol="0" anchor="t">
            <a:spAutoFit/>
          </a:bodyPr>
          <a:lstStyle/>
          <a:p>
            <a:pPr algn="ctr">
              <a:lnSpc>
                <a:spcPct val="120000"/>
              </a:lnSpc>
              <a:spcBef>
                <a:spcPct val="0"/>
              </a:spcBef>
              <a:spcAft>
                <a:spcPct val="0"/>
              </a:spcAft>
            </a:pPr>
            <a:r>
              <a:rPr lang="en-US" sz="4000">
                <a:solidFill>
                  <a:srgbClr val="F35653"/>
                </a:solidFill>
                <a:latin typeface="思源黑体 CN Medium" panose="020B0600000000000000" charset="-122"/>
                <a:ea typeface="思源黑体 CN Medium" panose="020B0600000000000000" charset="-122"/>
                <a:cs typeface="思源黑体 CN Medium" panose="020B0600000000000000" charset="-122"/>
              </a:rPr>
              <a:t>A</a:t>
            </a:r>
          </a:p>
        </p:txBody>
      </p:sp>
      <p:sp>
        <p:nvSpPr>
          <p:cNvPr id="27" name="文本框 26"/>
          <p:cNvSpPr txBox="1"/>
          <p:nvPr/>
        </p:nvSpPr>
        <p:spPr>
          <a:xfrm>
            <a:off x="1006475" y="4415155"/>
            <a:ext cx="4705350" cy="1383665"/>
          </a:xfrm>
          <a:prstGeom prst="rect">
            <a:avLst/>
          </a:prstGeom>
          <a:noFill/>
        </p:spPr>
        <p:txBody>
          <a:bodyPr wrap="square" rtlCol="0" anchor="t">
            <a:spAutoFit/>
          </a:bodyPr>
          <a:lstStyle/>
          <a:p>
            <a:pPr>
              <a:lnSpc>
                <a:spcPct val="150000"/>
              </a:lnSpc>
              <a:spcBef>
                <a:spcPct val="0"/>
              </a:spcBef>
              <a:spcAft>
                <a:spcPct val="0"/>
              </a:spcAft>
            </a:pPr>
            <a:r>
              <a:rPr lang="en-US" altLang="zh-CN"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           </a:t>
            </a:r>
            <a:r>
              <a:rPr lang="zh-CN" alt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如果正在</a:t>
            </a:r>
            <a:r>
              <a:rPr lang="zh-CN" altLang="en-US" sz="1400">
                <a:solidFill>
                  <a:srgbClr val="F35653"/>
                </a:solidFill>
                <a:latin typeface="思源黑体 CN Medium" panose="020B0600000000000000" charset="-122"/>
                <a:ea typeface="思源黑体 CN Medium" panose="020B0600000000000000" charset="-122"/>
                <a:cs typeface="思源黑体 CN Medium" panose="020B0600000000000000" charset="-122"/>
                <a:sym typeface="+mn-ea"/>
              </a:rPr>
              <a:t>上课时</a:t>
            </a:r>
            <a:r>
              <a:rPr lang="zh-CN" alt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发生了地震，不要惊慌失措，更不  </a:t>
            </a:r>
          </a:p>
          <a:p>
            <a:pPr>
              <a:lnSpc>
                <a:spcPct val="150000"/>
              </a:lnSpc>
              <a:spcBef>
                <a:spcPct val="0"/>
              </a:spcBef>
              <a:spcAft>
                <a:spcPct val="0"/>
              </a:spcAft>
            </a:pPr>
            <a:r>
              <a:rPr lang="zh-CN" altLang="en-US" sz="1400">
                <a:solidFill>
                  <a:schemeClr val="tx1">
                    <a:lumMod val="65000"/>
                    <a:lumOff val="35000"/>
                  </a:schemeClr>
                </a:solidFill>
                <a:latin typeface="思源黑体 CN Medium" panose="020B0600000000000000" charset="-122"/>
                <a:ea typeface="思源黑体 CN Medium" panose="020B0600000000000000" charset="-122"/>
                <a:cs typeface="思源黑体 CN Medium" panose="020B0600000000000000" charset="-122"/>
                <a:sym typeface="+mn-ea"/>
              </a:rPr>
              <a:t>           能在教室内乱跑或争抢外出。靠近门的同学可以迅速跑到门外，中间及后排的同学可以尽快躲到课桌下，用书包护住头部；靠墙的同学要紧靠墙根，双手护住头部。</a:t>
            </a:r>
          </a:p>
        </p:txBody>
      </p:sp>
      <p:sp>
        <p:nvSpPr>
          <p:cNvPr id="28" name="文本框 27"/>
          <p:cNvSpPr txBox="1"/>
          <p:nvPr/>
        </p:nvSpPr>
        <p:spPr>
          <a:xfrm>
            <a:off x="863600" y="4366895"/>
            <a:ext cx="801370" cy="829945"/>
          </a:xfrm>
          <a:prstGeom prst="rect">
            <a:avLst/>
          </a:prstGeom>
          <a:noFill/>
        </p:spPr>
        <p:txBody>
          <a:bodyPr wrap="square" rtlCol="0" anchor="t">
            <a:spAutoFit/>
          </a:bodyPr>
          <a:lstStyle/>
          <a:p>
            <a:pPr algn="ctr">
              <a:lnSpc>
                <a:spcPct val="120000"/>
              </a:lnSpc>
              <a:spcBef>
                <a:spcPct val="0"/>
              </a:spcBef>
              <a:spcAft>
                <a:spcPct val="0"/>
              </a:spcAft>
            </a:pPr>
            <a:r>
              <a:rPr lang="en-US" sz="4000">
                <a:solidFill>
                  <a:srgbClr val="F35653"/>
                </a:solidFill>
                <a:latin typeface="思源黑体 CN Medium" panose="020B0600000000000000" charset="-122"/>
                <a:ea typeface="思源黑体 CN Medium" panose="020B0600000000000000" charset="-122"/>
                <a:cs typeface="思源黑体 CN Medium" panose="020B0600000000000000" charset="-122"/>
              </a:rPr>
              <a:t>B</a:t>
            </a:r>
          </a:p>
        </p:txBody>
      </p:sp>
      <p:pic>
        <p:nvPicPr>
          <p:cNvPr id="32" name="图片 31"/>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099810" y="1729105"/>
            <a:ext cx="4987925" cy="4478020"/>
          </a:xfrm>
          <a:prstGeom prst="rect">
            <a:avLst/>
          </a:prstGeom>
        </p:spPr>
      </p:pic>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87308"/>
  <p:tag name="KSO_WM_UNIT_COMPATIBLE" val="0"/>
  <p:tag name="KSO_WM_UNIT_DIAGRAM_ISNUMVISUAL" val="0"/>
  <p:tag name="KSO_WM_UNIT_DIAGRAM_ISREFERUNIT" val="0"/>
  <p:tag name="KSO_WM_UNIT_HIGHLIGHT" val="0"/>
  <p:tag name="KSO_WM_UNIT_ID" val="_0**"/>
  <p:tag name="KSO_WM_UNIT_LAYERLEVEL"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87308"/>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1"/>
  <p:tag name="KSO_WM_SLIDE_INDEX" val="1"/>
  <p:tag name="KSO_WM_SLIDE_ITEM_CNT" val="0"/>
  <p:tag name="KSO_WM_SLIDE_LAYOUT" val="a_b"/>
  <p:tag name="KSO_WM_SLIDE_LAYOUT_CNT" val="1_1"/>
  <p:tag name="KSO_WM_SLIDE_MODEL_TYPE" val="cover"/>
  <p:tag name="KSO_WM_SLIDE_SUBTYPE" val="defaultBlank"/>
  <p:tag name="KSO_WM_SLIDE_TYPE" val="title"/>
  <p:tag name="KSO_WM_TAG_VERSION" val="1.0"/>
  <p:tag name="KSO_WM_TEMPLATE_CATEGORY" val="custom"/>
  <p:tag name="KSO_WM_TEMPLATE_INDEX" val="20187308"/>
  <p:tag name="KSO_WM_TEMPLATE_SUBCATEGORY" val="0"/>
  <p:tag name="KSO_WM_TEMPLATE_THUMBS_INDEX" val="1"/>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4"/>
  <p:tag name="KSO_WM_SLIDE_INDEX" val="4"/>
  <p:tag name="KSO_WM_SLIDE_ITEM_CNT" val="0"/>
  <p:tag name="KSO_WM_SLIDE_LAYOUT" val="a_f"/>
  <p:tag name="KSO_WM_SLIDE_LAYOUT_CNT" val="1_1"/>
  <p:tag name="KSO_WM_SLIDE_POSITION" val="52*34"/>
  <p:tag name="KSO_WM_SLIDE_SIZE" val="854*464"/>
  <p:tag name="KSO_WM_SLIDE_SUBTYPE" val="pureTxt"/>
  <p:tag name="KSO_WM_SLIDE_TYPE" val="text"/>
  <p:tag name="KSO_WM_TAG_VERSION" val="1.0"/>
  <p:tag name="KSO_WM_TEMPLATE_CATEGORY" val="custom"/>
  <p:tag name="KSO_WM_TEMPLATE_COLOR_TYPE" val="0"/>
  <p:tag name="KSO_WM_TEMPLATE_INDEX" val="20187308"/>
  <p:tag name="KSO_WM_TEMPLATE_MASTER_TYPE" val="0"/>
  <p:tag name="KSO_WM_TEMPLATE_SUBCATEGORY" val="19"/>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4"/>
  <p:tag name="KSO_WM_SLIDE_INDEX" val="4"/>
  <p:tag name="KSO_WM_SLIDE_ITEM_CNT" val="0"/>
  <p:tag name="KSO_WM_SLIDE_LAYOUT" val="a_f"/>
  <p:tag name="KSO_WM_SLIDE_LAYOUT_CNT" val="1_1"/>
  <p:tag name="KSO_WM_SLIDE_POSITION" val="52*34"/>
  <p:tag name="KSO_WM_SLIDE_SIZE" val="854*464"/>
  <p:tag name="KSO_WM_SLIDE_SUBTYPE" val="pureTxt"/>
  <p:tag name="KSO_WM_SLIDE_TYPE" val="text"/>
  <p:tag name="KSO_WM_TAG_VERSION" val="1.0"/>
  <p:tag name="KSO_WM_TEMPLATE_CATEGORY" val="custom"/>
  <p:tag name="KSO_WM_TEMPLATE_COLOR_TYPE" val="0"/>
  <p:tag name="KSO_WM_TEMPLATE_INDEX" val="20187308"/>
  <p:tag name="KSO_WM_TEMPLATE_MASTER_TYPE" val="0"/>
  <p:tag name="KSO_WM_TEMPLATE_SUBCATEGORY" val="19"/>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4"/>
  <p:tag name="KSO_WM_SLIDE_INDEX" val="4"/>
  <p:tag name="KSO_WM_SLIDE_ITEM_CNT" val="0"/>
  <p:tag name="KSO_WM_SLIDE_LAYOUT" val="a_f"/>
  <p:tag name="KSO_WM_SLIDE_LAYOUT_CNT" val="1_1"/>
  <p:tag name="KSO_WM_SLIDE_POSITION" val="52*34"/>
  <p:tag name="KSO_WM_SLIDE_SIZE" val="854*464"/>
  <p:tag name="KSO_WM_SLIDE_SUBTYPE" val="pureTxt"/>
  <p:tag name="KSO_WM_SLIDE_TYPE" val="text"/>
  <p:tag name="KSO_WM_TAG_VERSION" val="1.0"/>
  <p:tag name="KSO_WM_TEMPLATE_CATEGORY" val="custom"/>
  <p:tag name="KSO_WM_TEMPLATE_COLOR_TYPE" val="0"/>
  <p:tag name="KSO_WM_TEMPLATE_INDEX" val="20187308"/>
  <p:tag name="KSO_WM_TEMPLATE_MASTER_TYPE" val="0"/>
  <p:tag name="KSO_WM_TEMPLATE_SUBCATEGORY" val="19"/>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4"/>
  <p:tag name="KSO_WM_SLIDE_INDEX" val="4"/>
  <p:tag name="KSO_WM_SLIDE_ITEM_CNT" val="0"/>
  <p:tag name="KSO_WM_SLIDE_LAYOUT" val="a_f"/>
  <p:tag name="KSO_WM_SLIDE_LAYOUT_CNT" val="1_1"/>
  <p:tag name="KSO_WM_SLIDE_POSITION" val="52*34"/>
  <p:tag name="KSO_WM_SLIDE_SIZE" val="854*464"/>
  <p:tag name="KSO_WM_SLIDE_SUBTYPE" val="pureTxt"/>
  <p:tag name="KSO_WM_SLIDE_TYPE" val="text"/>
  <p:tag name="KSO_WM_TAG_VERSION" val="1.0"/>
  <p:tag name="KSO_WM_TEMPLATE_CATEGORY" val="custom"/>
  <p:tag name="KSO_WM_TEMPLATE_COLOR_TYPE" val="0"/>
  <p:tag name="KSO_WM_TEMPLATE_INDEX" val="20187308"/>
  <p:tag name="KSO_WM_TEMPLATE_MASTER_TYPE" val="0"/>
  <p:tag name="KSO_WM_TEMPLATE_SUBCATEGORY" val="19"/>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4"/>
  <p:tag name="KSO_WM_SLIDE_INDEX" val="4"/>
  <p:tag name="KSO_WM_SLIDE_ITEM_CNT" val="0"/>
  <p:tag name="KSO_WM_SLIDE_LAYOUT" val="a_f"/>
  <p:tag name="KSO_WM_SLIDE_LAYOUT_CNT" val="1_1"/>
  <p:tag name="KSO_WM_SLIDE_POSITION" val="52*34"/>
  <p:tag name="KSO_WM_SLIDE_SIZE" val="854*464"/>
  <p:tag name="KSO_WM_SLIDE_SUBTYPE" val="pureTxt"/>
  <p:tag name="KSO_WM_SLIDE_TYPE" val="text"/>
  <p:tag name="KSO_WM_TAG_VERSION" val="1.0"/>
  <p:tag name="KSO_WM_TEMPLATE_CATEGORY" val="custom"/>
  <p:tag name="KSO_WM_TEMPLATE_COLOR_TYPE" val="0"/>
  <p:tag name="KSO_WM_TEMPLATE_INDEX" val="20187308"/>
  <p:tag name="KSO_WM_TEMPLATE_MASTER_TYPE" val="0"/>
  <p:tag name="KSO_WM_TEMPLATE_SUBCATEGORY" val="19"/>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4"/>
  <p:tag name="KSO_WM_SLIDE_INDEX" val="4"/>
  <p:tag name="KSO_WM_SLIDE_ITEM_CNT" val="0"/>
  <p:tag name="KSO_WM_SLIDE_LAYOUT" val="a_f"/>
  <p:tag name="KSO_WM_SLIDE_LAYOUT_CNT" val="1_1"/>
  <p:tag name="KSO_WM_SLIDE_POSITION" val="52*34"/>
  <p:tag name="KSO_WM_SLIDE_SIZE" val="854*464"/>
  <p:tag name="KSO_WM_SLIDE_SUBTYPE" val="pureTxt"/>
  <p:tag name="KSO_WM_SLIDE_TYPE" val="text"/>
  <p:tag name="KSO_WM_TAG_VERSION" val="1.0"/>
  <p:tag name="KSO_WM_TEMPLATE_CATEGORY" val="custom"/>
  <p:tag name="KSO_WM_TEMPLATE_COLOR_TYPE" val="0"/>
  <p:tag name="KSO_WM_TEMPLATE_INDEX" val="20187308"/>
  <p:tag name="KSO_WM_TEMPLATE_MASTER_TYPE" val="0"/>
  <p:tag name="KSO_WM_TEMPLATE_SUBCATEGORY" val="19"/>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87308"/>
  <p:tag name="KSO_WM_TEMPLATE_SUBCATEGORY" val="0"/>
  <p:tag name="KSO_WM_TEMPLATE_THUMBS_INDEX" val="1"/>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4"/>
  <p:tag name="KSO_WM_SLIDE_INDEX" val="4"/>
  <p:tag name="KSO_WM_SLIDE_ITEM_CNT" val="0"/>
  <p:tag name="KSO_WM_SLIDE_LAYOUT" val="a_f"/>
  <p:tag name="KSO_WM_SLIDE_LAYOUT_CNT" val="1_1"/>
  <p:tag name="KSO_WM_SLIDE_POSITION" val="52*34"/>
  <p:tag name="KSO_WM_SLIDE_SIZE" val="854*464"/>
  <p:tag name="KSO_WM_SLIDE_SUBTYPE" val="pureTxt"/>
  <p:tag name="KSO_WM_SLIDE_TYPE" val="text"/>
  <p:tag name="KSO_WM_TAG_VERSION" val="1.0"/>
  <p:tag name="KSO_WM_TEMPLATE_CATEGORY" val="custom"/>
  <p:tag name="KSO_WM_TEMPLATE_COLOR_TYPE" val="0"/>
  <p:tag name="KSO_WM_TEMPLATE_INDEX" val="20187308"/>
  <p:tag name="KSO_WM_TEMPLATE_MASTER_TYPE" val="0"/>
  <p:tag name="KSO_WM_TEMPLATE_SUBCATEGORY" val="19"/>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4"/>
  <p:tag name="KSO_WM_SLIDE_INDEX" val="4"/>
  <p:tag name="KSO_WM_SLIDE_ITEM_CNT" val="0"/>
  <p:tag name="KSO_WM_SLIDE_LAYOUT" val="a_f"/>
  <p:tag name="KSO_WM_SLIDE_LAYOUT_CNT" val="1_1"/>
  <p:tag name="KSO_WM_SLIDE_POSITION" val="52*34"/>
  <p:tag name="KSO_WM_SLIDE_SIZE" val="854*464"/>
  <p:tag name="KSO_WM_SLIDE_SUBTYPE" val="pureTxt"/>
  <p:tag name="KSO_WM_SLIDE_TYPE" val="text"/>
  <p:tag name="KSO_WM_TAG_VERSION" val="1.0"/>
  <p:tag name="KSO_WM_TEMPLATE_CATEGORY" val="custom"/>
  <p:tag name="KSO_WM_TEMPLATE_COLOR_TYPE" val="0"/>
  <p:tag name="KSO_WM_TEMPLATE_INDEX" val="20187308"/>
  <p:tag name="KSO_WM_TEMPLATE_MASTER_TYPE" val="0"/>
  <p:tag name="KSO_WM_TEMPLATE_SUBCATEGORY" val="19"/>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4"/>
  <p:tag name="KSO_WM_SLIDE_INDEX" val="4"/>
  <p:tag name="KSO_WM_SLIDE_ITEM_CNT" val="0"/>
  <p:tag name="KSO_WM_SLIDE_LAYOUT" val="a_f"/>
  <p:tag name="KSO_WM_SLIDE_LAYOUT_CNT" val="1_1"/>
  <p:tag name="KSO_WM_SLIDE_POSITION" val="52*34"/>
  <p:tag name="KSO_WM_SLIDE_SIZE" val="854*464"/>
  <p:tag name="KSO_WM_SLIDE_SUBTYPE" val="pureTxt"/>
  <p:tag name="KSO_WM_SLIDE_TYPE" val="text"/>
  <p:tag name="KSO_WM_TAG_VERSION" val="1.0"/>
  <p:tag name="KSO_WM_TEMPLATE_CATEGORY" val="custom"/>
  <p:tag name="KSO_WM_TEMPLATE_COLOR_TYPE" val="0"/>
  <p:tag name="KSO_WM_TEMPLATE_INDEX" val="20187308"/>
  <p:tag name="KSO_WM_TEMPLATE_MASTER_TYPE" val="0"/>
  <p:tag name="KSO_WM_TEMPLATE_SUBCATEGORY" val="19"/>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4"/>
  <p:tag name="KSO_WM_SLIDE_INDEX" val="4"/>
  <p:tag name="KSO_WM_SLIDE_ITEM_CNT" val="0"/>
  <p:tag name="KSO_WM_SLIDE_LAYOUT" val="a_f"/>
  <p:tag name="KSO_WM_SLIDE_LAYOUT_CNT" val="1_1"/>
  <p:tag name="KSO_WM_SLIDE_POSITION" val="52*34"/>
  <p:tag name="KSO_WM_SLIDE_SIZE" val="854*464"/>
  <p:tag name="KSO_WM_SLIDE_SUBTYPE" val="pureTxt"/>
  <p:tag name="KSO_WM_SLIDE_TYPE" val="text"/>
  <p:tag name="KSO_WM_TAG_VERSION" val="1.0"/>
  <p:tag name="KSO_WM_TEMPLATE_CATEGORY" val="custom"/>
  <p:tag name="KSO_WM_TEMPLATE_COLOR_TYPE" val="0"/>
  <p:tag name="KSO_WM_TEMPLATE_INDEX" val="20187308"/>
  <p:tag name="KSO_WM_TEMPLATE_MASTER_TYPE" val="0"/>
  <p:tag name="KSO_WM_TEMPLATE_SUBCATEGORY" val="19"/>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4"/>
  <p:tag name="KSO_WM_SLIDE_INDEX" val="4"/>
  <p:tag name="KSO_WM_SLIDE_ITEM_CNT" val="0"/>
  <p:tag name="KSO_WM_SLIDE_LAYOUT" val="a_f"/>
  <p:tag name="KSO_WM_SLIDE_LAYOUT_CNT" val="1_1"/>
  <p:tag name="KSO_WM_SLIDE_POSITION" val="52*34"/>
  <p:tag name="KSO_WM_SLIDE_SIZE" val="854*464"/>
  <p:tag name="KSO_WM_SLIDE_SUBTYPE" val="pureTxt"/>
  <p:tag name="KSO_WM_SLIDE_TYPE" val="text"/>
  <p:tag name="KSO_WM_TAG_VERSION" val="1.0"/>
  <p:tag name="KSO_WM_TEMPLATE_CATEGORY" val="custom"/>
  <p:tag name="KSO_WM_TEMPLATE_COLOR_TYPE" val="0"/>
  <p:tag name="KSO_WM_TEMPLATE_INDEX" val="20187308"/>
  <p:tag name="KSO_WM_TEMPLATE_MASTER_TYPE" val="0"/>
  <p:tag name="KSO_WM_TEMPLATE_SUBCATEGORY" val="19"/>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4"/>
  <p:tag name="KSO_WM_SLIDE_INDEX" val="4"/>
  <p:tag name="KSO_WM_SLIDE_ITEM_CNT" val="0"/>
  <p:tag name="KSO_WM_SLIDE_LAYOUT" val="a_f"/>
  <p:tag name="KSO_WM_SLIDE_LAYOUT_CNT" val="1_1"/>
  <p:tag name="KSO_WM_SLIDE_POSITION" val="52*34"/>
  <p:tag name="KSO_WM_SLIDE_SIZE" val="854*464"/>
  <p:tag name="KSO_WM_SLIDE_SUBTYPE" val="pureTxt"/>
  <p:tag name="KSO_WM_SLIDE_TYPE" val="text"/>
  <p:tag name="KSO_WM_TAG_VERSION" val="1.0"/>
  <p:tag name="KSO_WM_TEMPLATE_CATEGORY" val="custom"/>
  <p:tag name="KSO_WM_TEMPLATE_COLOR_TYPE" val="0"/>
  <p:tag name="KSO_WM_TEMPLATE_INDEX" val="20187308"/>
  <p:tag name="KSO_WM_TEMPLATE_MASTER_TYPE" val="0"/>
  <p:tag name="KSO_WM_TEMPLATE_SUBCATEGORY" val="19"/>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4"/>
  <p:tag name="KSO_WM_SLIDE_INDEX" val="4"/>
  <p:tag name="KSO_WM_SLIDE_ITEM_CNT" val="0"/>
  <p:tag name="KSO_WM_SLIDE_LAYOUT" val="a_f"/>
  <p:tag name="KSO_WM_SLIDE_LAYOUT_CNT" val="1_1"/>
  <p:tag name="KSO_WM_SLIDE_POSITION" val="52*34"/>
  <p:tag name="KSO_WM_SLIDE_SIZE" val="854*464"/>
  <p:tag name="KSO_WM_SLIDE_SUBTYPE" val="pureTxt"/>
  <p:tag name="KSO_WM_SLIDE_TYPE" val="text"/>
  <p:tag name="KSO_WM_TAG_VERSION" val="1.0"/>
  <p:tag name="KSO_WM_TEMPLATE_CATEGORY" val="custom"/>
  <p:tag name="KSO_WM_TEMPLATE_COLOR_TYPE" val="0"/>
  <p:tag name="KSO_WM_TEMPLATE_INDEX" val="20187308"/>
  <p:tag name="KSO_WM_TEMPLATE_MASTER_TYPE" val="0"/>
  <p:tag name="KSO_WM_TEMPLATE_SUBCATEGORY" val="19"/>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187308_4"/>
  <p:tag name="KSO_WM_SLIDE_INDEX" val="4"/>
  <p:tag name="KSO_WM_SLIDE_ITEM_CNT" val="0"/>
  <p:tag name="KSO_WM_SLIDE_LAYOUT" val="a_f"/>
  <p:tag name="KSO_WM_SLIDE_LAYOUT_CNT" val="1_1"/>
  <p:tag name="KSO_WM_SLIDE_POSITION" val="52*34"/>
  <p:tag name="KSO_WM_SLIDE_SIZE" val="854*464"/>
  <p:tag name="KSO_WM_SLIDE_SUBTYPE" val="pureTxt"/>
  <p:tag name="KSO_WM_SLIDE_TYPE" val="text"/>
  <p:tag name="KSO_WM_TAG_VERSION" val="1.0"/>
  <p:tag name="KSO_WM_TEMPLATE_CATEGORY" val="custom"/>
  <p:tag name="KSO_WM_TEMPLATE_COLOR_TYPE" val="0"/>
  <p:tag name="KSO_WM_TEMPLATE_INDEX" val="20187308"/>
  <p:tag name="KSO_WM_TEMPLATE_MASTER_TYPE" val="0"/>
  <p:tag name="KSO_WM_TEMPLATE_SUBCATEGORY" val="19"/>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1785</Words>
  <Application>Microsoft Office PowerPoint</Application>
  <PresentationFormat>宽屏</PresentationFormat>
  <Paragraphs>140</Paragraphs>
  <Slides>16</Slides>
  <Notes>16</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16</vt:i4>
      </vt:variant>
    </vt:vector>
  </HeadingPairs>
  <TitlesOfParts>
    <vt:vector size="28" baseType="lpstr">
      <vt:lpstr>Meiryo</vt:lpstr>
      <vt:lpstr>Source Han Sans K Medium</vt:lpstr>
      <vt:lpstr>思源黑体 CN Bold</vt:lpstr>
      <vt:lpstr>思源黑体 CN Medium</vt:lpstr>
      <vt:lpstr>宋体</vt:lpstr>
      <vt:lpstr>微软雅黑</vt:lpstr>
      <vt:lpstr>Arial</vt:lpstr>
      <vt:lpstr>Calibri</vt:lpstr>
      <vt:lpstr>Calibri Light</vt:lpstr>
      <vt:lpstr>Times New Roman</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6</cp:revision>
  <cp:lastPrinted>2022-06-15T17:39:33Z</cp:lastPrinted>
  <dcterms:created xsi:type="dcterms:W3CDTF">2022-06-15T17:39:33Z</dcterms:created>
  <dcterms:modified xsi:type="dcterms:W3CDTF">2023-03-23T08:04:57Z</dcterms:modified>
</cp:coreProperties>
</file>