
<file path=[Content_Types].xml><?xml version="1.0" encoding="utf-8"?>
<Types xmlns="http://schemas.openxmlformats.org/package/2006/content-types">
  <Default Extension="png" ContentType="image/png"/>
  <Default Extension="svg" ContentType="image/sv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31"/>
  </p:notesMasterIdLst>
  <p:handoutMasterIdLst>
    <p:handoutMasterId r:id="rId32"/>
  </p:handoutMasterIdLst>
  <p:sldIdLst>
    <p:sldId id="330" r:id="rId3"/>
    <p:sldId id="298" r:id="rId4"/>
    <p:sldId id="299" r:id="rId5"/>
    <p:sldId id="259" r:id="rId6"/>
    <p:sldId id="260" r:id="rId7"/>
    <p:sldId id="306" r:id="rId8"/>
    <p:sldId id="331" r:id="rId9"/>
    <p:sldId id="304" r:id="rId10"/>
    <p:sldId id="264" r:id="rId11"/>
    <p:sldId id="265" r:id="rId12"/>
    <p:sldId id="266" r:id="rId13"/>
    <p:sldId id="267" r:id="rId14"/>
    <p:sldId id="268" r:id="rId15"/>
    <p:sldId id="332" r:id="rId16"/>
    <p:sldId id="270" r:id="rId17"/>
    <p:sldId id="271" r:id="rId18"/>
    <p:sldId id="272" r:id="rId19"/>
    <p:sldId id="305" r:id="rId20"/>
    <p:sldId id="333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334" r:id="rId30"/>
  </p:sldIdLst>
  <p:sldSz cx="12192000" cy="6858000"/>
  <p:notesSz cx="6858000" cy="9144000"/>
  <p:custDataLst>
    <p:tags r:id="rId3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66D84-1703-4DC8-B46B-7332D7AE16CB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1A618-6E95-4882-AC28-38FEF5A919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8476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78168-AE2B-4D27-86ED-83F5ABFA68D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5793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09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1395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8302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01A618-6E95-4882-AC28-38FEF5A919CF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7015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7566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7436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4512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7AB6-C14A-42E5-8538-CB14320587AD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E749-0436-4B54-A121-2AF8A035491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C25B8F7-090A-74E8-5CF1-4D721AA76CED}"/>
              </a:ext>
            </a:extLst>
          </p:cNvPr>
          <p:cNvSpPr/>
          <p:nvPr userDrawn="1"/>
        </p:nvSpPr>
        <p:spPr>
          <a:xfrm>
            <a:off x="554182" y="399326"/>
            <a:ext cx="11092873" cy="5983001"/>
          </a:xfrm>
          <a:prstGeom prst="rect">
            <a:avLst/>
          </a:prstGeom>
          <a:solidFill>
            <a:schemeClr val="bg1"/>
          </a:solidFill>
          <a:ln w="76200">
            <a:solidFill>
              <a:srgbClr val="3E3E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7AB6-C14A-42E5-8538-CB14320587AD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E749-0436-4B54-A121-2AF8A035491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05EE2F7-59C9-0F8B-3659-8C75205148C1}"/>
              </a:ext>
            </a:extLst>
          </p:cNvPr>
          <p:cNvSpPr/>
          <p:nvPr userDrawn="1"/>
        </p:nvSpPr>
        <p:spPr>
          <a:xfrm>
            <a:off x="554182" y="399326"/>
            <a:ext cx="11092873" cy="5983001"/>
          </a:xfrm>
          <a:prstGeom prst="rect">
            <a:avLst/>
          </a:prstGeom>
          <a:solidFill>
            <a:schemeClr val="bg1"/>
          </a:solidFill>
          <a:ln w="76200">
            <a:solidFill>
              <a:srgbClr val="3E3E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7AB6-C14A-42E5-8538-CB14320587AD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E749-0436-4B54-A121-2AF8A035491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CE36F55-6605-8856-D623-D390FBE5AEB1}"/>
              </a:ext>
            </a:extLst>
          </p:cNvPr>
          <p:cNvSpPr/>
          <p:nvPr userDrawn="1"/>
        </p:nvSpPr>
        <p:spPr>
          <a:xfrm>
            <a:off x="554182" y="399326"/>
            <a:ext cx="11092873" cy="5983001"/>
          </a:xfrm>
          <a:prstGeom prst="rect">
            <a:avLst/>
          </a:prstGeom>
          <a:solidFill>
            <a:schemeClr val="bg1"/>
          </a:solidFill>
          <a:ln w="76200">
            <a:solidFill>
              <a:srgbClr val="3E3E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014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674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282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37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48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6264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0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36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7AB6-C14A-42E5-8538-CB14320587AD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E749-0436-4B54-A121-2AF8A035491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86F7110-7FC1-5BD7-AD67-1C7B77063C8A}"/>
              </a:ext>
            </a:extLst>
          </p:cNvPr>
          <p:cNvSpPr/>
          <p:nvPr userDrawn="1"/>
        </p:nvSpPr>
        <p:spPr>
          <a:xfrm>
            <a:off x="554182" y="399326"/>
            <a:ext cx="11092873" cy="5983001"/>
          </a:xfrm>
          <a:prstGeom prst="rect">
            <a:avLst/>
          </a:prstGeom>
          <a:solidFill>
            <a:schemeClr val="bg1"/>
          </a:solidFill>
          <a:ln w="76200">
            <a:solidFill>
              <a:srgbClr val="3E3E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038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9720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5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7AB6-C14A-42E5-8538-CB14320587AD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E749-0436-4B54-A121-2AF8A035491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C55D3D2-F202-366A-B863-CEC5A468B52B}"/>
              </a:ext>
            </a:extLst>
          </p:cNvPr>
          <p:cNvSpPr/>
          <p:nvPr userDrawn="1"/>
        </p:nvSpPr>
        <p:spPr>
          <a:xfrm>
            <a:off x="554182" y="399326"/>
            <a:ext cx="11092873" cy="5983001"/>
          </a:xfrm>
          <a:prstGeom prst="rect">
            <a:avLst/>
          </a:prstGeom>
          <a:solidFill>
            <a:schemeClr val="bg1"/>
          </a:solidFill>
          <a:ln w="76200">
            <a:solidFill>
              <a:srgbClr val="3E3E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7AB6-C14A-42E5-8538-CB14320587AD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E749-0436-4B54-A121-2AF8A035491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1E1AF51-B4AB-B326-B5EE-0D619342DEBC}"/>
              </a:ext>
            </a:extLst>
          </p:cNvPr>
          <p:cNvSpPr/>
          <p:nvPr userDrawn="1"/>
        </p:nvSpPr>
        <p:spPr>
          <a:xfrm>
            <a:off x="554182" y="399326"/>
            <a:ext cx="11092873" cy="5983001"/>
          </a:xfrm>
          <a:prstGeom prst="rect">
            <a:avLst/>
          </a:prstGeom>
          <a:solidFill>
            <a:schemeClr val="bg1"/>
          </a:solidFill>
          <a:ln w="76200">
            <a:solidFill>
              <a:srgbClr val="3E3E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7AB6-C14A-42E5-8538-CB14320587AD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E749-0436-4B54-A121-2AF8A035491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0AC0445-7E39-677E-19D0-A34CDD03AE2A}"/>
              </a:ext>
            </a:extLst>
          </p:cNvPr>
          <p:cNvSpPr/>
          <p:nvPr userDrawn="1"/>
        </p:nvSpPr>
        <p:spPr>
          <a:xfrm>
            <a:off x="554182" y="399326"/>
            <a:ext cx="11092873" cy="5983001"/>
          </a:xfrm>
          <a:prstGeom prst="rect">
            <a:avLst/>
          </a:prstGeom>
          <a:solidFill>
            <a:schemeClr val="bg1"/>
          </a:solidFill>
          <a:ln w="76200">
            <a:solidFill>
              <a:srgbClr val="3E3E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7AB6-C14A-42E5-8538-CB14320587AD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E749-0436-4B54-A121-2AF8A035491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83FC175-A93A-5773-CA20-412FB6D20F59}"/>
              </a:ext>
            </a:extLst>
          </p:cNvPr>
          <p:cNvSpPr/>
          <p:nvPr userDrawn="1"/>
        </p:nvSpPr>
        <p:spPr>
          <a:xfrm>
            <a:off x="554182" y="399326"/>
            <a:ext cx="11092873" cy="5983001"/>
          </a:xfrm>
          <a:prstGeom prst="rect">
            <a:avLst/>
          </a:prstGeom>
          <a:solidFill>
            <a:schemeClr val="bg1"/>
          </a:solidFill>
          <a:ln w="76200">
            <a:solidFill>
              <a:srgbClr val="3E3E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7AB6-C14A-42E5-8538-CB14320587AD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E749-0436-4B54-A121-2AF8A035491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C4344FC-6267-56DC-C88F-8977A3816A0F}"/>
              </a:ext>
            </a:extLst>
          </p:cNvPr>
          <p:cNvSpPr/>
          <p:nvPr userDrawn="1"/>
        </p:nvSpPr>
        <p:spPr>
          <a:xfrm>
            <a:off x="554182" y="399326"/>
            <a:ext cx="11092873" cy="5983001"/>
          </a:xfrm>
          <a:prstGeom prst="rect">
            <a:avLst/>
          </a:prstGeom>
          <a:solidFill>
            <a:schemeClr val="bg1"/>
          </a:solidFill>
          <a:ln w="76200">
            <a:solidFill>
              <a:srgbClr val="3E3E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7AB6-C14A-42E5-8538-CB14320587AD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E749-0436-4B54-A121-2AF8A035491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343219E-005B-833D-3AC6-C38E70D97A71}"/>
              </a:ext>
            </a:extLst>
          </p:cNvPr>
          <p:cNvSpPr/>
          <p:nvPr userDrawn="1"/>
        </p:nvSpPr>
        <p:spPr>
          <a:xfrm>
            <a:off x="554182" y="399326"/>
            <a:ext cx="11092873" cy="5983001"/>
          </a:xfrm>
          <a:prstGeom prst="rect">
            <a:avLst/>
          </a:prstGeom>
          <a:solidFill>
            <a:schemeClr val="bg1"/>
          </a:solidFill>
          <a:ln w="76200">
            <a:solidFill>
              <a:srgbClr val="3E3E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7AB6-C14A-42E5-8538-CB14320587AD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E749-0436-4B54-A121-2AF8A035491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5079FD1-8FC2-6F7B-6358-4297D97085D0}"/>
              </a:ext>
            </a:extLst>
          </p:cNvPr>
          <p:cNvSpPr/>
          <p:nvPr userDrawn="1"/>
        </p:nvSpPr>
        <p:spPr>
          <a:xfrm>
            <a:off x="554182" y="399326"/>
            <a:ext cx="11092873" cy="5983001"/>
          </a:xfrm>
          <a:prstGeom prst="rect">
            <a:avLst/>
          </a:prstGeom>
          <a:solidFill>
            <a:schemeClr val="bg1"/>
          </a:solidFill>
          <a:ln w="76200">
            <a:solidFill>
              <a:srgbClr val="3E3E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file:///D:\qq&#25991;&#20214;\712321467\Image\C2C\Image2\%7b75232B38-A165-1FB7-499C-2E1C792CACB5%7d.pn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A7AB6-C14A-42E5-8538-CB14320587AD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1E749-0436-4B54-A121-2AF8A035491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653D40B-6641-8F1D-2F4F-BE2F8D4B1E2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1073743875" descr="学科网 zxxk.com"/>
          <p:cNvPicPr>
            <a:picLocks noChangeAspect="1"/>
          </p:cNvPicPr>
          <p:nvPr/>
        </p:nvPicPr>
        <p:blipFill>
          <a:blip r:embed="rId14" r:link="rId15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6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svg"/><Relationship Id="rId5" Type="http://schemas.openxmlformats.org/officeDocument/2006/relationships/image" Target="../media/image17.sv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640919" y="596619"/>
            <a:ext cx="10910162" cy="336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1200" b="1">
                <a:solidFill>
                  <a:srgbClr val="E60012"/>
                </a:solidFill>
                <a:cs typeface="+mn-ea"/>
                <a:sym typeface="+mn-lt"/>
              </a:rPr>
              <a:t>全</a:t>
            </a:r>
            <a:r>
              <a:rPr lang="en-US" altLang="zh-CN" sz="1200" b="1">
                <a:solidFill>
                  <a:srgbClr val="E60012"/>
                </a:solidFill>
                <a:cs typeface="+mn-ea"/>
                <a:sym typeface="+mn-lt"/>
              </a:rPr>
              <a:t>/</a:t>
            </a:r>
            <a:r>
              <a:rPr lang="zh-CN" altLang="en-US" sz="1200" b="1">
                <a:solidFill>
                  <a:srgbClr val="E60012"/>
                </a:solidFill>
                <a:cs typeface="+mn-ea"/>
                <a:sym typeface="+mn-lt"/>
              </a:rPr>
              <a:t>民</a:t>
            </a:r>
            <a:r>
              <a:rPr lang="en-US" altLang="zh-CN" sz="1200" b="1">
                <a:solidFill>
                  <a:srgbClr val="E60012"/>
                </a:solidFill>
                <a:cs typeface="+mn-ea"/>
                <a:sym typeface="+mn-lt"/>
              </a:rPr>
              <a:t>/</a:t>
            </a:r>
            <a:r>
              <a:rPr lang="zh-CN" altLang="en-US" sz="1200" b="1">
                <a:solidFill>
                  <a:srgbClr val="E60012"/>
                </a:solidFill>
                <a:cs typeface="+mn-ea"/>
                <a:sym typeface="+mn-lt"/>
              </a:rPr>
              <a:t>关</a:t>
            </a:r>
            <a:r>
              <a:rPr lang="en-US" altLang="zh-CN" sz="1200" b="1">
                <a:solidFill>
                  <a:srgbClr val="E60012"/>
                </a:solidFill>
                <a:cs typeface="+mn-ea"/>
                <a:sym typeface="+mn-lt"/>
              </a:rPr>
              <a:t>/</a:t>
            </a:r>
            <a:r>
              <a:rPr lang="zh-CN" altLang="en-US" sz="1200" b="1">
                <a:solidFill>
                  <a:srgbClr val="E60012"/>
                </a:solidFill>
                <a:cs typeface="+mn-ea"/>
                <a:sym typeface="+mn-lt"/>
              </a:rPr>
              <a:t>注</a:t>
            </a:r>
            <a:r>
              <a:rPr lang="en-US" altLang="zh-CN" sz="1200" b="1">
                <a:solidFill>
                  <a:srgbClr val="E60012"/>
                </a:solidFill>
                <a:cs typeface="+mn-ea"/>
                <a:sym typeface="+mn-lt"/>
              </a:rPr>
              <a:t>/</a:t>
            </a:r>
            <a:r>
              <a:rPr lang="zh-CN" altLang="en-US" sz="1200" b="1">
                <a:solidFill>
                  <a:srgbClr val="E60012"/>
                </a:solidFill>
                <a:cs typeface="+mn-ea"/>
                <a:sym typeface="+mn-lt"/>
              </a:rPr>
              <a:t>消</a:t>
            </a:r>
            <a:r>
              <a:rPr lang="en-US" altLang="zh-CN" sz="1200" b="1">
                <a:solidFill>
                  <a:srgbClr val="E60012"/>
                </a:solidFill>
                <a:cs typeface="+mn-ea"/>
                <a:sym typeface="+mn-lt"/>
              </a:rPr>
              <a:t>/</a:t>
            </a:r>
            <a:r>
              <a:rPr lang="zh-CN" altLang="en-US" sz="1200" b="1">
                <a:solidFill>
                  <a:srgbClr val="E60012"/>
                </a:solidFill>
                <a:cs typeface="+mn-ea"/>
                <a:sym typeface="+mn-lt"/>
              </a:rPr>
              <a:t>防  生</a:t>
            </a:r>
            <a:r>
              <a:rPr lang="en-US" altLang="zh-CN" sz="1200" b="1">
                <a:solidFill>
                  <a:srgbClr val="E60012"/>
                </a:solidFill>
                <a:cs typeface="+mn-ea"/>
                <a:sym typeface="+mn-lt"/>
              </a:rPr>
              <a:t>/</a:t>
            </a:r>
            <a:r>
              <a:rPr lang="zh-CN" altLang="en-US" sz="1200" b="1">
                <a:solidFill>
                  <a:srgbClr val="E60012"/>
                </a:solidFill>
                <a:cs typeface="+mn-ea"/>
                <a:sym typeface="+mn-lt"/>
              </a:rPr>
              <a:t>命</a:t>
            </a:r>
            <a:r>
              <a:rPr lang="en-US" altLang="zh-CN" sz="1200" b="1">
                <a:solidFill>
                  <a:srgbClr val="E60012"/>
                </a:solidFill>
                <a:cs typeface="+mn-ea"/>
                <a:sym typeface="+mn-lt"/>
              </a:rPr>
              <a:t>/</a:t>
            </a:r>
            <a:r>
              <a:rPr lang="zh-CN" altLang="en-US" sz="1200" b="1">
                <a:solidFill>
                  <a:srgbClr val="E60012"/>
                </a:solidFill>
                <a:cs typeface="+mn-ea"/>
                <a:sym typeface="+mn-lt"/>
              </a:rPr>
              <a:t>安</a:t>
            </a:r>
            <a:r>
              <a:rPr lang="en-US" altLang="zh-CN" sz="1200" b="1">
                <a:solidFill>
                  <a:srgbClr val="E60012"/>
                </a:solidFill>
                <a:cs typeface="+mn-ea"/>
                <a:sym typeface="+mn-lt"/>
              </a:rPr>
              <a:t>/</a:t>
            </a:r>
            <a:r>
              <a:rPr lang="zh-CN" altLang="en-US" sz="1200" b="1">
                <a:solidFill>
                  <a:srgbClr val="E60012"/>
                </a:solidFill>
                <a:cs typeface="+mn-ea"/>
                <a:sym typeface="+mn-lt"/>
              </a:rPr>
              <a:t>全</a:t>
            </a:r>
            <a:r>
              <a:rPr lang="en-US" altLang="zh-CN" sz="1200" b="1">
                <a:solidFill>
                  <a:srgbClr val="E60012"/>
                </a:solidFill>
                <a:cs typeface="+mn-ea"/>
                <a:sym typeface="+mn-lt"/>
              </a:rPr>
              <a:t>/</a:t>
            </a:r>
            <a:r>
              <a:rPr lang="zh-CN" altLang="en-US" sz="1200" b="1">
                <a:solidFill>
                  <a:srgbClr val="E60012"/>
                </a:solidFill>
                <a:cs typeface="+mn-ea"/>
                <a:sym typeface="+mn-lt"/>
              </a:rPr>
              <a:t>至</a:t>
            </a:r>
            <a:r>
              <a:rPr lang="en-US" altLang="zh-CN" sz="1200" b="1">
                <a:solidFill>
                  <a:srgbClr val="E60012"/>
                </a:solidFill>
                <a:cs typeface="+mn-ea"/>
                <a:sym typeface="+mn-lt"/>
              </a:rPr>
              <a:t>/</a:t>
            </a:r>
            <a:r>
              <a:rPr lang="zh-CN" altLang="en-US" sz="1200" b="1">
                <a:solidFill>
                  <a:srgbClr val="E60012"/>
                </a:solidFill>
                <a:cs typeface="+mn-ea"/>
                <a:sym typeface="+mn-lt"/>
              </a:rPr>
              <a:t>上 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014963" y="1277690"/>
            <a:ext cx="7175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7200" b="1" spc="600" dirty="0">
                <a:solidFill>
                  <a:srgbClr val="E60012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+mn-ea"/>
                <a:sym typeface="+mn-lt"/>
              </a:rPr>
              <a:t>校园疏散演习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1299390" y="1065697"/>
            <a:ext cx="2356706" cy="1714333"/>
            <a:chOff x="8785330" y="568138"/>
            <a:chExt cx="2374925" cy="1727587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785330" y="568138"/>
              <a:ext cx="2374925" cy="1324350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-2"/>
            <a:stretch>
              <a:fillRect/>
            </a:stretch>
          </p:blipFill>
          <p:spPr>
            <a:xfrm flipH="1">
              <a:off x="8965783" y="1705312"/>
              <a:ext cx="525950" cy="590413"/>
            </a:xfrm>
            <a:prstGeom prst="rect">
              <a:avLst/>
            </a:prstGeom>
          </p:spPr>
        </p:pic>
      </p:grpSp>
      <p:sp>
        <p:nvSpPr>
          <p:cNvPr id="18" name="矩形: 圆角 17"/>
          <p:cNvSpPr/>
          <p:nvPr/>
        </p:nvSpPr>
        <p:spPr>
          <a:xfrm>
            <a:off x="4885159" y="3191084"/>
            <a:ext cx="3434969" cy="466860"/>
          </a:xfrm>
          <a:prstGeom prst="roundRect">
            <a:avLst>
              <a:gd name="adj" fmla="val 50000"/>
            </a:avLst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b="1" dirty="0">
                <a:cs typeface="+mn-ea"/>
                <a:sym typeface="+mn-lt"/>
              </a:rPr>
              <a:t>学校        </a:t>
            </a:r>
            <a:r>
              <a:rPr lang="zh-CN" altLang="en-US" sz="2800" b="1" dirty="0" smtClean="0">
                <a:cs typeface="+mn-ea"/>
                <a:sym typeface="+mn-lt"/>
              </a:rPr>
              <a:t>班</a:t>
            </a:r>
            <a:r>
              <a:rPr lang="zh-CN" altLang="en-US" sz="2800" b="1" dirty="0">
                <a:cs typeface="+mn-ea"/>
                <a:sym typeface="+mn-lt"/>
              </a:rPr>
              <a:t>级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665605" y="2534920"/>
            <a:ext cx="8368030" cy="245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sz="1000" b="0" i="0">
                <a:solidFill>
                  <a:srgbClr val="E60012"/>
                </a:solidFill>
                <a:effectLst/>
                <a:cs typeface="+mn-ea"/>
                <a:sym typeface="+mn-lt"/>
              </a:rPr>
              <a:t>Fire evacuation drill on campus Fire evacuation drill on campus</a:t>
            </a:r>
            <a:r>
              <a:rPr lang="zh-CN" altLang="en-US" sz="1000" b="0" i="0">
                <a:solidFill>
                  <a:srgbClr val="E60012"/>
                </a:solidFill>
                <a:effectLst/>
                <a:cs typeface="+mn-ea"/>
                <a:sym typeface="+mn-lt"/>
              </a:rPr>
              <a:t> </a:t>
            </a:r>
            <a:r>
              <a:rPr lang="en-US" altLang="zh-CN" sz="1000" b="0" i="0">
                <a:solidFill>
                  <a:srgbClr val="E60012"/>
                </a:solidFill>
                <a:effectLst/>
                <a:cs typeface="+mn-ea"/>
                <a:sym typeface="+mn-lt"/>
              </a:rPr>
              <a:t>Fire evacuation drill on campus</a:t>
            </a:r>
            <a:r>
              <a:rPr lang="zh-CN" altLang="en-US" sz="1000" b="0" i="0">
                <a:solidFill>
                  <a:srgbClr val="E60012"/>
                </a:solidFill>
                <a:effectLst/>
                <a:cs typeface="+mn-ea"/>
                <a:sym typeface="+mn-lt"/>
              </a:rPr>
              <a:t> </a:t>
            </a:r>
            <a:r>
              <a:rPr lang="en-US" altLang="zh-CN" sz="1000" b="0" i="0">
                <a:solidFill>
                  <a:srgbClr val="E60012"/>
                </a:solidFill>
                <a:effectLst/>
                <a:cs typeface="+mn-ea"/>
                <a:sym typeface="+mn-lt"/>
              </a:rPr>
              <a:t>Fire evacuation drill on campus</a:t>
            </a:r>
          </a:p>
        </p:txBody>
      </p:sp>
      <p:pic>
        <p:nvPicPr>
          <p:cNvPr id="6" name="图片 5" descr="图标&#10;&#10;描述已自动生成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B2C2679-2331-22EE-9DFC-D997CD18891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7630" y="2486842"/>
            <a:ext cx="5939993" cy="4194816"/>
          </a:xfrm>
          <a:prstGeom prst="rect">
            <a:avLst/>
          </a:prstGeom>
        </p:spPr>
      </p:pic>
      <p:pic>
        <p:nvPicPr>
          <p:cNvPr id="9" name="图片 8" descr="卡通人物&#10;&#10;中度可信度描述已自动生成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9938319-A67A-9C90-4A0C-A9EE74181004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9124" y="2486842"/>
            <a:ext cx="3848612" cy="3848612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4" grpId="0"/>
      <p:bldP spid="18" grpId="0" animBg="1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481825" y="-134430"/>
            <a:ext cx="4931002" cy="1118531"/>
            <a:chOff x="481825" y="-134430"/>
            <a:chExt cx="4931002" cy="1118531"/>
          </a:xfrm>
        </p:grpSpPr>
        <p:grpSp>
          <p:nvGrpSpPr>
            <p:cNvPr id="16" name="组合 15"/>
            <p:cNvGrpSpPr/>
            <p:nvPr/>
          </p:nvGrpSpPr>
          <p:grpSpPr>
            <a:xfrm>
              <a:off x="1314792" y="399326"/>
              <a:ext cx="4098035" cy="584775"/>
              <a:chOff x="1314792" y="399326"/>
              <a:chExt cx="3434040" cy="584775"/>
            </a:xfrm>
          </p:grpSpPr>
          <p:sp>
            <p:nvSpPr>
              <p:cNvPr id="18" name="圆角矩形 6"/>
              <p:cNvSpPr/>
              <p:nvPr/>
            </p:nvSpPr>
            <p:spPr>
              <a:xfrm>
                <a:off x="1314792" y="399326"/>
                <a:ext cx="3434040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1629420" y="399326"/>
                <a:ext cx="301372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如何预防校园火灾</a:t>
                </a:r>
                <a:endParaRPr lang="en-US" altLang="zh-CN" sz="3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pic>
        <p:nvPicPr>
          <p:cNvPr id="24" name="图片 23" descr="E:\原来\下载\b583e6fdd82f5224adf2db96239b68ee.pngb583e6fdd82f5224adf2db96239b68ee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47854" y="2248403"/>
            <a:ext cx="4544325" cy="3938270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735519" y="2152973"/>
            <a:ext cx="7065818" cy="1410405"/>
            <a:chOff x="735519" y="2152973"/>
            <a:chExt cx="7065818" cy="1410405"/>
          </a:xfrm>
        </p:grpSpPr>
        <p:grpSp>
          <p:nvGrpSpPr>
            <p:cNvPr id="22" name="组合 21"/>
            <p:cNvGrpSpPr/>
            <p:nvPr/>
          </p:nvGrpSpPr>
          <p:grpSpPr>
            <a:xfrm>
              <a:off x="735519" y="2152973"/>
              <a:ext cx="7065818" cy="1410405"/>
              <a:chOff x="4268428" y="1758235"/>
              <a:chExt cx="7065818" cy="1410405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5520622" y="1809285"/>
                <a:ext cx="5659962" cy="12966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>
                    <a:cs typeface="+mn-ea"/>
                    <a:sym typeface="+mn-lt"/>
                  </a:rPr>
                  <a:t>一、火灾刚刚发生的时候</a:t>
                </a:r>
                <a:r>
                  <a:rPr lang="en-US" altLang="zh-CN" dirty="0">
                    <a:cs typeface="+mn-ea"/>
                    <a:sym typeface="+mn-lt"/>
                  </a:rPr>
                  <a:t>,</a:t>
                </a:r>
                <a:r>
                  <a:rPr lang="zh-CN" altLang="en-US" dirty="0">
                    <a:cs typeface="+mn-ea"/>
                    <a:sym typeface="+mn-lt"/>
                  </a:rPr>
                  <a:t>不要慌乱</a:t>
                </a:r>
                <a:r>
                  <a:rPr lang="en-US" altLang="zh-CN" dirty="0">
                    <a:cs typeface="+mn-ea"/>
                    <a:sym typeface="+mn-lt"/>
                  </a:rPr>
                  <a:t>,</a:t>
                </a:r>
                <a:r>
                  <a:rPr lang="zh-CN" altLang="en-US" dirty="0">
                    <a:cs typeface="+mn-ea"/>
                    <a:sym typeface="+mn-lt"/>
                  </a:rPr>
                  <a:t>要尽快利用室内外楼梯、自动</a:t>
                </a:r>
                <a:r>
                  <a:rPr lang="en-US" altLang="zh-CN" dirty="0">
                    <a:cs typeface="+mn-ea"/>
                    <a:sym typeface="+mn-lt"/>
                  </a:rPr>
                  <a:t>i</a:t>
                </a:r>
                <a:r>
                  <a:rPr lang="zh-CN" altLang="en-US" dirty="0">
                    <a:cs typeface="+mn-ea"/>
                    <a:sym typeface="+mn-lt"/>
                  </a:rPr>
                  <a:t>扶梯、消防电梯等通道逃生</a:t>
                </a:r>
                <a:r>
                  <a:rPr lang="en-US" altLang="zh-CN" dirty="0">
                    <a:cs typeface="+mn-ea"/>
                    <a:sym typeface="+mn-lt"/>
                  </a:rPr>
                  <a:t>, </a:t>
                </a:r>
                <a:r>
                  <a:rPr lang="zh-CN" altLang="en-US" dirty="0">
                    <a:cs typeface="+mn-ea"/>
                    <a:sym typeface="+mn-lt"/>
                  </a:rPr>
                  <a:t>一般应</a:t>
                </a:r>
                <a:r>
                  <a:rPr lang="en-US" altLang="zh-CN" dirty="0">
                    <a:cs typeface="+mn-ea"/>
                    <a:sym typeface="+mn-lt"/>
                  </a:rPr>
                  <a:t>!</a:t>
                </a:r>
                <a:r>
                  <a:rPr lang="zh-CN" altLang="en-US" dirty="0">
                    <a:cs typeface="+mn-ea"/>
                    <a:sym typeface="+mn-lt"/>
                  </a:rPr>
                  <a:t>向下不向上，千万不要乘坐普通电梯。</a:t>
                </a:r>
              </a:p>
            </p:txBody>
          </p:sp>
          <p:sp>
            <p:nvSpPr>
              <p:cNvPr id="4" name="矩形: 圆角 3"/>
              <p:cNvSpPr/>
              <p:nvPr/>
            </p:nvSpPr>
            <p:spPr>
              <a:xfrm>
                <a:off x="4268428" y="1758235"/>
                <a:ext cx="7065818" cy="1410405"/>
              </a:xfrm>
              <a:prstGeom prst="roundRect">
                <a:avLst/>
              </a:prstGeom>
              <a:noFill/>
              <a:ln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1086927" y="2524165"/>
              <a:ext cx="692809" cy="692809"/>
              <a:chOff x="6841181" y="1939555"/>
              <a:chExt cx="1254135" cy="1254135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841181" y="1939555"/>
                <a:ext cx="1254135" cy="1254135"/>
              </a:xfrm>
              <a:prstGeom prst="ellipse">
                <a:avLst/>
              </a:prstGeom>
              <a:solidFill>
                <a:srgbClr val="D607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4265" i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pic>
            <p:nvPicPr>
              <p:cNvPr id="20" name="图形 61" descr="公文包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103986" y="2228229"/>
                <a:ext cx="676785" cy="676785"/>
              </a:xfrm>
              <a:prstGeom prst="rect">
                <a:avLst/>
              </a:prstGeom>
            </p:spPr>
          </p:pic>
        </p:grpSp>
      </p:grpSp>
      <p:grpSp>
        <p:nvGrpSpPr>
          <p:cNvPr id="29" name="组合 28"/>
          <p:cNvGrpSpPr/>
          <p:nvPr/>
        </p:nvGrpSpPr>
        <p:grpSpPr>
          <a:xfrm>
            <a:off x="735519" y="4224434"/>
            <a:ext cx="7065818" cy="1239951"/>
            <a:chOff x="735519" y="4224434"/>
            <a:chExt cx="7065818" cy="1239951"/>
          </a:xfrm>
        </p:grpSpPr>
        <p:grpSp>
          <p:nvGrpSpPr>
            <p:cNvPr id="3" name="组合 2"/>
            <p:cNvGrpSpPr/>
            <p:nvPr/>
          </p:nvGrpSpPr>
          <p:grpSpPr>
            <a:xfrm>
              <a:off x="735519" y="4224434"/>
              <a:ext cx="7065818" cy="1239951"/>
              <a:chOff x="1625600" y="4537394"/>
              <a:chExt cx="7065818" cy="1239951"/>
            </a:xfrm>
          </p:grpSpPr>
          <p:sp>
            <p:nvSpPr>
              <p:cNvPr id="13" name="文本框 12"/>
              <p:cNvSpPr txBox="1"/>
              <p:nvPr/>
            </p:nvSpPr>
            <p:spPr>
              <a:xfrm>
                <a:off x="2820479" y="4540664"/>
                <a:ext cx="5777952" cy="11169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zh-CN" altLang="en-US" dirty="0">
                    <a:cs typeface="+mn-ea"/>
                    <a:sym typeface="+mn-lt"/>
                  </a:rPr>
                  <a:t>二、为躲避烟雾，要尽量俯下身体</a:t>
                </a:r>
                <a:r>
                  <a:rPr lang="en-US" altLang="zh-CN" dirty="0">
                    <a:cs typeface="+mn-ea"/>
                    <a:sym typeface="+mn-lt"/>
                  </a:rPr>
                  <a:t>,</a:t>
                </a:r>
                <a:r>
                  <a:rPr lang="zh-CN" altLang="en-US" dirty="0">
                    <a:cs typeface="+mn-ea"/>
                    <a:sym typeface="+mn-lt"/>
                  </a:rPr>
                  <a:t>采用低姿势靠右前进。可以用湿衣服或湿毛巾捂住口鼻</a:t>
                </a:r>
                <a:r>
                  <a:rPr lang="en-US" altLang="zh-CN" dirty="0">
                    <a:cs typeface="+mn-ea"/>
                    <a:sym typeface="+mn-lt"/>
                  </a:rPr>
                  <a:t>,</a:t>
                </a:r>
                <a:r>
                  <a:rPr lang="zh-CN" altLang="en-US" dirty="0">
                    <a:cs typeface="+mn-ea"/>
                    <a:sym typeface="+mn-lt"/>
                  </a:rPr>
                  <a:t>不要做深呼</a:t>
                </a:r>
                <a:r>
                  <a:rPr lang="en-US" altLang="zh-CN" dirty="0">
                    <a:cs typeface="+mn-ea"/>
                    <a:sym typeface="+mn-lt"/>
                  </a:rPr>
                  <a:t>I</a:t>
                </a:r>
                <a:r>
                  <a:rPr lang="zh-CN" altLang="en-US" dirty="0">
                    <a:cs typeface="+mn-ea"/>
                    <a:sym typeface="+mn-lt"/>
                  </a:rPr>
                  <a:t>吸。</a:t>
                </a:r>
              </a:p>
            </p:txBody>
          </p:sp>
          <p:sp>
            <p:nvSpPr>
              <p:cNvPr id="2" name="矩形: 圆角 1"/>
              <p:cNvSpPr/>
              <p:nvPr/>
            </p:nvSpPr>
            <p:spPr>
              <a:xfrm>
                <a:off x="1625600" y="4537394"/>
                <a:ext cx="7065818" cy="1239951"/>
              </a:xfrm>
              <a:prstGeom prst="roundRect">
                <a:avLst/>
              </a:prstGeom>
              <a:noFill/>
              <a:ln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110881" y="4498004"/>
              <a:ext cx="692809" cy="692809"/>
              <a:chOff x="6841181" y="1939555"/>
              <a:chExt cx="1254135" cy="1254135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6841181" y="1939555"/>
                <a:ext cx="1254135" cy="1254135"/>
              </a:xfrm>
              <a:prstGeom prst="ellipse">
                <a:avLst/>
              </a:prstGeom>
              <a:solidFill>
                <a:srgbClr val="D607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4265" i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pic>
            <p:nvPicPr>
              <p:cNvPr id="28" name="图形 61" descr="公文包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7103986" y="2228229"/>
                <a:ext cx="676785" cy="676785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481825" y="-134430"/>
            <a:ext cx="4931002" cy="1118531"/>
            <a:chOff x="481825" y="-134430"/>
            <a:chExt cx="4931002" cy="1118531"/>
          </a:xfrm>
        </p:grpSpPr>
        <p:grpSp>
          <p:nvGrpSpPr>
            <p:cNvPr id="16" name="组合 15"/>
            <p:cNvGrpSpPr/>
            <p:nvPr/>
          </p:nvGrpSpPr>
          <p:grpSpPr>
            <a:xfrm>
              <a:off x="1314792" y="399326"/>
              <a:ext cx="4098035" cy="584775"/>
              <a:chOff x="1314792" y="399326"/>
              <a:chExt cx="3434040" cy="584775"/>
            </a:xfrm>
          </p:grpSpPr>
          <p:sp>
            <p:nvSpPr>
              <p:cNvPr id="18" name="圆角矩形 6"/>
              <p:cNvSpPr/>
              <p:nvPr/>
            </p:nvSpPr>
            <p:spPr>
              <a:xfrm>
                <a:off x="1314792" y="399326"/>
                <a:ext cx="3434040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1629420" y="399326"/>
                <a:ext cx="301372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如何预防校园火灾</a:t>
                </a:r>
                <a:endParaRPr lang="en-US" altLang="zh-CN" sz="3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pic>
        <p:nvPicPr>
          <p:cNvPr id="24" name="图片 23" descr="E:\原来\下载\0d998bf9dc09ae2e2338c56f92a57df2.png0d998bf9dc09ae2e2338c56f92a57df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4108" y="2374977"/>
            <a:ext cx="3718751" cy="3282950"/>
          </a:xfrm>
          <a:prstGeom prst="rect">
            <a:avLst/>
          </a:prstGeom>
        </p:spPr>
      </p:pic>
      <p:grpSp>
        <p:nvGrpSpPr>
          <p:cNvPr id="26" name="组合 25"/>
          <p:cNvGrpSpPr/>
          <p:nvPr/>
        </p:nvGrpSpPr>
        <p:grpSpPr>
          <a:xfrm>
            <a:off x="720435" y="2114018"/>
            <a:ext cx="7158181" cy="1239951"/>
            <a:chOff x="720435" y="2114018"/>
            <a:chExt cx="7158181" cy="1239951"/>
          </a:xfrm>
        </p:grpSpPr>
        <p:grpSp>
          <p:nvGrpSpPr>
            <p:cNvPr id="22" name="组合 21"/>
            <p:cNvGrpSpPr/>
            <p:nvPr/>
          </p:nvGrpSpPr>
          <p:grpSpPr>
            <a:xfrm>
              <a:off x="720435" y="2114018"/>
              <a:ext cx="7158181" cy="1239951"/>
              <a:chOff x="1791853" y="2393842"/>
              <a:chExt cx="7158181" cy="1239951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2725322" y="2554686"/>
                <a:ext cx="6224712" cy="8739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>
                    <a:cs typeface="+mn-ea"/>
                    <a:sym typeface="+mn-lt"/>
                  </a:rPr>
                  <a:t>三、如果烟火封锁楼道无法逃离</a:t>
                </a:r>
                <a:r>
                  <a:rPr lang="en-US" altLang="zh-CN" dirty="0">
                    <a:cs typeface="+mn-ea"/>
                    <a:sym typeface="+mn-lt"/>
                  </a:rPr>
                  <a:t>,</a:t>
                </a:r>
                <a:r>
                  <a:rPr lang="zh-CN" altLang="en-US" dirty="0">
                    <a:cs typeface="+mn-ea"/>
                    <a:sym typeface="+mn-lt"/>
                  </a:rPr>
                  <a:t>应退回到阳台或浴室等安全的地方并通过呼喊、掷物、灯光等方式向营救人员示警求救。</a:t>
                </a:r>
              </a:p>
            </p:txBody>
          </p:sp>
          <p:sp>
            <p:nvSpPr>
              <p:cNvPr id="4" name="矩形: 圆角 3"/>
              <p:cNvSpPr/>
              <p:nvPr/>
            </p:nvSpPr>
            <p:spPr>
              <a:xfrm>
                <a:off x="1791853" y="2393842"/>
                <a:ext cx="7158181" cy="1239951"/>
              </a:xfrm>
              <a:prstGeom prst="roundRect">
                <a:avLst/>
              </a:prstGeom>
              <a:noFill/>
              <a:ln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8" name="iš1ïďè"/>
            <p:cNvSpPr/>
            <p:nvPr/>
          </p:nvSpPr>
          <p:spPr>
            <a:xfrm>
              <a:off x="980337" y="2477853"/>
              <a:ext cx="553967" cy="553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600" extrusionOk="0">
                  <a:moveTo>
                    <a:pt x="16976" y="19986"/>
                  </a:moveTo>
                  <a:lnTo>
                    <a:pt x="11226" y="17681"/>
                  </a:lnTo>
                  <a:cubicBezTo>
                    <a:pt x="11089" y="17626"/>
                    <a:pt x="10947" y="17608"/>
                    <a:pt x="10806" y="17600"/>
                  </a:cubicBezTo>
                  <a:lnTo>
                    <a:pt x="19660" y="3838"/>
                  </a:lnTo>
                  <a:cubicBezTo>
                    <a:pt x="19660" y="3838"/>
                    <a:pt x="16976" y="19986"/>
                    <a:pt x="16976" y="19986"/>
                  </a:cubicBezTo>
                  <a:close/>
                  <a:moveTo>
                    <a:pt x="6859" y="16245"/>
                  </a:moveTo>
                  <a:cubicBezTo>
                    <a:pt x="6858" y="16242"/>
                    <a:pt x="6856" y="16241"/>
                    <a:pt x="6854" y="16238"/>
                  </a:cubicBezTo>
                  <a:lnTo>
                    <a:pt x="19607" y="2552"/>
                  </a:lnTo>
                  <a:lnTo>
                    <a:pt x="8735" y="19537"/>
                  </a:lnTo>
                  <a:cubicBezTo>
                    <a:pt x="8735" y="19537"/>
                    <a:pt x="6859" y="16245"/>
                    <a:pt x="6859" y="16245"/>
                  </a:cubicBezTo>
                  <a:close/>
                  <a:moveTo>
                    <a:pt x="2111" y="14025"/>
                  </a:moveTo>
                  <a:lnTo>
                    <a:pt x="17713" y="3595"/>
                  </a:lnTo>
                  <a:lnTo>
                    <a:pt x="6369" y="15770"/>
                  </a:lnTo>
                  <a:cubicBezTo>
                    <a:pt x="6309" y="15735"/>
                    <a:pt x="6256" y="15687"/>
                    <a:pt x="6191" y="15661"/>
                  </a:cubicBezTo>
                  <a:cubicBezTo>
                    <a:pt x="6191" y="15661"/>
                    <a:pt x="2111" y="14025"/>
                    <a:pt x="2111" y="14025"/>
                  </a:cubicBezTo>
                  <a:close/>
                  <a:moveTo>
                    <a:pt x="21234" y="108"/>
                  </a:moveTo>
                  <a:cubicBezTo>
                    <a:pt x="21123" y="36"/>
                    <a:pt x="20996" y="0"/>
                    <a:pt x="20869" y="0"/>
                  </a:cubicBezTo>
                  <a:cubicBezTo>
                    <a:pt x="20739" y="0"/>
                    <a:pt x="20609" y="37"/>
                    <a:pt x="20496" y="113"/>
                  </a:cubicBezTo>
                  <a:lnTo>
                    <a:pt x="299" y="13613"/>
                  </a:lnTo>
                  <a:cubicBezTo>
                    <a:pt x="91" y="13752"/>
                    <a:pt x="-23" y="13996"/>
                    <a:pt x="3" y="14245"/>
                  </a:cubicBezTo>
                  <a:cubicBezTo>
                    <a:pt x="29" y="14494"/>
                    <a:pt x="190" y="14709"/>
                    <a:pt x="423" y="14801"/>
                  </a:cubicBezTo>
                  <a:lnTo>
                    <a:pt x="5690" y="16915"/>
                  </a:lnTo>
                  <a:lnTo>
                    <a:pt x="8167" y="21260"/>
                  </a:lnTo>
                  <a:cubicBezTo>
                    <a:pt x="8285" y="21468"/>
                    <a:pt x="8505" y="21597"/>
                    <a:pt x="8744" y="21600"/>
                  </a:cubicBezTo>
                  <a:lnTo>
                    <a:pt x="8751" y="21600"/>
                  </a:lnTo>
                  <a:cubicBezTo>
                    <a:pt x="8987" y="21600"/>
                    <a:pt x="9207" y="21475"/>
                    <a:pt x="9329" y="21272"/>
                  </a:cubicBezTo>
                  <a:lnTo>
                    <a:pt x="10727" y="18934"/>
                  </a:lnTo>
                  <a:lnTo>
                    <a:pt x="17253" y="21551"/>
                  </a:lnTo>
                  <a:cubicBezTo>
                    <a:pt x="17333" y="21584"/>
                    <a:pt x="17418" y="21600"/>
                    <a:pt x="17503" y="21600"/>
                  </a:cubicBezTo>
                  <a:cubicBezTo>
                    <a:pt x="17617" y="21600"/>
                    <a:pt x="17731" y="21571"/>
                    <a:pt x="17833" y="21513"/>
                  </a:cubicBezTo>
                  <a:cubicBezTo>
                    <a:pt x="18010" y="21413"/>
                    <a:pt x="18134" y="21238"/>
                    <a:pt x="18167" y="21036"/>
                  </a:cubicBezTo>
                  <a:lnTo>
                    <a:pt x="21533" y="786"/>
                  </a:lnTo>
                  <a:cubicBezTo>
                    <a:pt x="21577" y="521"/>
                    <a:pt x="21460" y="254"/>
                    <a:pt x="21234" y="108"/>
                  </a:cubicBezTo>
                </a:path>
              </a:pathLst>
            </a:custGeom>
            <a:solidFill>
              <a:srgbClr val="D60715"/>
            </a:solidFill>
            <a:ln w="12700">
              <a:noFill/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720434" y="4074671"/>
            <a:ext cx="7158182" cy="1290097"/>
            <a:chOff x="720434" y="4074671"/>
            <a:chExt cx="7158182" cy="1290097"/>
          </a:xfrm>
        </p:grpSpPr>
        <p:grpSp>
          <p:nvGrpSpPr>
            <p:cNvPr id="3" name="组合 2"/>
            <p:cNvGrpSpPr/>
            <p:nvPr/>
          </p:nvGrpSpPr>
          <p:grpSpPr>
            <a:xfrm>
              <a:off x="720434" y="4074671"/>
              <a:ext cx="7158182" cy="1290097"/>
              <a:chOff x="1625600" y="4512320"/>
              <a:chExt cx="7158182" cy="1290097"/>
            </a:xfrm>
          </p:grpSpPr>
          <p:sp>
            <p:nvSpPr>
              <p:cNvPr id="13" name="文本框 12"/>
              <p:cNvSpPr txBox="1"/>
              <p:nvPr/>
            </p:nvSpPr>
            <p:spPr>
              <a:xfrm>
                <a:off x="2609883" y="4512320"/>
                <a:ext cx="6123085" cy="12900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>
                    <a:cs typeface="+mn-ea"/>
                    <a:sym typeface="+mn-lt"/>
                  </a:rPr>
                  <a:t>四、一旦身受火灾威胁，千万不要惊慌失措</a:t>
                </a:r>
                <a:r>
                  <a:rPr lang="en-US" altLang="zh-CN" dirty="0">
                    <a:cs typeface="+mn-ea"/>
                    <a:sym typeface="+mn-lt"/>
                  </a:rPr>
                  <a:t>,</a:t>
                </a:r>
                <a:r>
                  <a:rPr lang="zh-CN" altLang="en-US" dirty="0">
                    <a:cs typeface="+mn-ea"/>
                    <a:sym typeface="+mn-lt"/>
                  </a:rPr>
                  <a:t>要冷静地确定自己所处位置</a:t>
                </a:r>
                <a:r>
                  <a:rPr lang="en-US" altLang="zh-CN" dirty="0">
                    <a:cs typeface="+mn-ea"/>
                    <a:sym typeface="+mn-lt"/>
                  </a:rPr>
                  <a:t>,</a:t>
                </a:r>
                <a:r>
                  <a:rPr lang="zh-CN" altLang="en-US" dirty="0">
                    <a:cs typeface="+mn-ea"/>
                    <a:sym typeface="+mn-lt"/>
                  </a:rPr>
                  <a:t>根据周围的烟、火光、温度等分析判断火势</a:t>
                </a:r>
                <a:r>
                  <a:rPr lang="en-US" altLang="zh-CN" dirty="0">
                    <a:cs typeface="+mn-ea"/>
                    <a:sym typeface="+mn-lt"/>
                  </a:rPr>
                  <a:t>,</a:t>
                </a:r>
                <a:r>
                  <a:rPr lang="zh-CN" altLang="en-US" dirty="0">
                    <a:cs typeface="+mn-ea"/>
                    <a:sym typeface="+mn-lt"/>
                  </a:rPr>
                  <a:t>不要盲目采取行动。</a:t>
                </a:r>
              </a:p>
            </p:txBody>
          </p:sp>
          <p:sp>
            <p:nvSpPr>
              <p:cNvPr id="2" name="矩形: 圆角 1"/>
              <p:cNvSpPr/>
              <p:nvPr/>
            </p:nvSpPr>
            <p:spPr>
              <a:xfrm>
                <a:off x="1625600" y="4537394"/>
                <a:ext cx="7158182" cy="1239951"/>
              </a:xfrm>
              <a:prstGeom prst="roundRect">
                <a:avLst/>
              </a:prstGeom>
              <a:noFill/>
              <a:ln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0" name="iš1ïďè"/>
            <p:cNvSpPr/>
            <p:nvPr/>
          </p:nvSpPr>
          <p:spPr>
            <a:xfrm>
              <a:off x="993004" y="4409995"/>
              <a:ext cx="553967" cy="553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600" extrusionOk="0">
                  <a:moveTo>
                    <a:pt x="16976" y="19986"/>
                  </a:moveTo>
                  <a:lnTo>
                    <a:pt x="11226" y="17681"/>
                  </a:lnTo>
                  <a:cubicBezTo>
                    <a:pt x="11089" y="17626"/>
                    <a:pt x="10947" y="17608"/>
                    <a:pt x="10806" y="17600"/>
                  </a:cubicBezTo>
                  <a:lnTo>
                    <a:pt x="19660" y="3838"/>
                  </a:lnTo>
                  <a:cubicBezTo>
                    <a:pt x="19660" y="3838"/>
                    <a:pt x="16976" y="19986"/>
                    <a:pt x="16976" y="19986"/>
                  </a:cubicBezTo>
                  <a:close/>
                  <a:moveTo>
                    <a:pt x="6859" y="16245"/>
                  </a:moveTo>
                  <a:cubicBezTo>
                    <a:pt x="6858" y="16242"/>
                    <a:pt x="6856" y="16241"/>
                    <a:pt x="6854" y="16238"/>
                  </a:cubicBezTo>
                  <a:lnTo>
                    <a:pt x="19607" y="2552"/>
                  </a:lnTo>
                  <a:lnTo>
                    <a:pt x="8735" y="19537"/>
                  </a:lnTo>
                  <a:cubicBezTo>
                    <a:pt x="8735" y="19537"/>
                    <a:pt x="6859" y="16245"/>
                    <a:pt x="6859" y="16245"/>
                  </a:cubicBezTo>
                  <a:close/>
                  <a:moveTo>
                    <a:pt x="2111" y="14025"/>
                  </a:moveTo>
                  <a:lnTo>
                    <a:pt x="17713" y="3595"/>
                  </a:lnTo>
                  <a:lnTo>
                    <a:pt x="6369" y="15770"/>
                  </a:lnTo>
                  <a:cubicBezTo>
                    <a:pt x="6309" y="15735"/>
                    <a:pt x="6256" y="15687"/>
                    <a:pt x="6191" y="15661"/>
                  </a:cubicBezTo>
                  <a:cubicBezTo>
                    <a:pt x="6191" y="15661"/>
                    <a:pt x="2111" y="14025"/>
                    <a:pt x="2111" y="14025"/>
                  </a:cubicBezTo>
                  <a:close/>
                  <a:moveTo>
                    <a:pt x="21234" y="108"/>
                  </a:moveTo>
                  <a:cubicBezTo>
                    <a:pt x="21123" y="36"/>
                    <a:pt x="20996" y="0"/>
                    <a:pt x="20869" y="0"/>
                  </a:cubicBezTo>
                  <a:cubicBezTo>
                    <a:pt x="20739" y="0"/>
                    <a:pt x="20609" y="37"/>
                    <a:pt x="20496" y="113"/>
                  </a:cubicBezTo>
                  <a:lnTo>
                    <a:pt x="299" y="13613"/>
                  </a:lnTo>
                  <a:cubicBezTo>
                    <a:pt x="91" y="13752"/>
                    <a:pt x="-23" y="13996"/>
                    <a:pt x="3" y="14245"/>
                  </a:cubicBezTo>
                  <a:cubicBezTo>
                    <a:pt x="29" y="14494"/>
                    <a:pt x="190" y="14709"/>
                    <a:pt x="423" y="14801"/>
                  </a:cubicBezTo>
                  <a:lnTo>
                    <a:pt x="5690" y="16915"/>
                  </a:lnTo>
                  <a:lnTo>
                    <a:pt x="8167" y="21260"/>
                  </a:lnTo>
                  <a:cubicBezTo>
                    <a:pt x="8285" y="21468"/>
                    <a:pt x="8505" y="21597"/>
                    <a:pt x="8744" y="21600"/>
                  </a:cubicBezTo>
                  <a:lnTo>
                    <a:pt x="8751" y="21600"/>
                  </a:lnTo>
                  <a:cubicBezTo>
                    <a:pt x="8987" y="21600"/>
                    <a:pt x="9207" y="21475"/>
                    <a:pt x="9329" y="21272"/>
                  </a:cubicBezTo>
                  <a:lnTo>
                    <a:pt x="10727" y="18934"/>
                  </a:lnTo>
                  <a:lnTo>
                    <a:pt x="17253" y="21551"/>
                  </a:lnTo>
                  <a:cubicBezTo>
                    <a:pt x="17333" y="21584"/>
                    <a:pt x="17418" y="21600"/>
                    <a:pt x="17503" y="21600"/>
                  </a:cubicBezTo>
                  <a:cubicBezTo>
                    <a:pt x="17617" y="21600"/>
                    <a:pt x="17731" y="21571"/>
                    <a:pt x="17833" y="21513"/>
                  </a:cubicBezTo>
                  <a:cubicBezTo>
                    <a:pt x="18010" y="21413"/>
                    <a:pt x="18134" y="21238"/>
                    <a:pt x="18167" y="21036"/>
                  </a:cubicBezTo>
                  <a:lnTo>
                    <a:pt x="21533" y="786"/>
                  </a:lnTo>
                  <a:cubicBezTo>
                    <a:pt x="21577" y="521"/>
                    <a:pt x="21460" y="254"/>
                    <a:pt x="21234" y="108"/>
                  </a:cubicBezTo>
                </a:path>
              </a:pathLst>
            </a:custGeom>
            <a:solidFill>
              <a:srgbClr val="D60715"/>
            </a:solidFill>
            <a:ln w="12700">
              <a:noFill/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481825" y="-134430"/>
            <a:ext cx="4931002" cy="1118531"/>
            <a:chOff x="481825" y="-134430"/>
            <a:chExt cx="4931002" cy="1118531"/>
          </a:xfrm>
        </p:grpSpPr>
        <p:grpSp>
          <p:nvGrpSpPr>
            <p:cNvPr id="16" name="组合 15"/>
            <p:cNvGrpSpPr/>
            <p:nvPr/>
          </p:nvGrpSpPr>
          <p:grpSpPr>
            <a:xfrm>
              <a:off x="1314792" y="399326"/>
              <a:ext cx="4098035" cy="584775"/>
              <a:chOff x="1314792" y="399326"/>
              <a:chExt cx="3434040" cy="584775"/>
            </a:xfrm>
          </p:grpSpPr>
          <p:sp>
            <p:nvSpPr>
              <p:cNvPr id="18" name="圆角矩形 6"/>
              <p:cNvSpPr/>
              <p:nvPr/>
            </p:nvSpPr>
            <p:spPr>
              <a:xfrm>
                <a:off x="1314792" y="399326"/>
                <a:ext cx="3434040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1629420" y="399326"/>
                <a:ext cx="301372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如何预防校园火灾</a:t>
                </a:r>
                <a:endParaRPr lang="en-US" altLang="zh-CN" sz="3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pic>
        <p:nvPicPr>
          <p:cNvPr id="24" name="图片 23" descr="E:\原来\下载\b6905e486618d1d5419a549d28c32c52.pngb6905e486618d1d5419a549d28c32c5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465" y="2921249"/>
            <a:ext cx="4036246" cy="2581275"/>
          </a:xfrm>
          <a:prstGeom prst="rect">
            <a:avLst/>
          </a:prstGeom>
        </p:spPr>
      </p:pic>
      <p:grpSp>
        <p:nvGrpSpPr>
          <p:cNvPr id="28" name="组合 27"/>
          <p:cNvGrpSpPr/>
          <p:nvPr/>
        </p:nvGrpSpPr>
        <p:grpSpPr>
          <a:xfrm>
            <a:off x="4179454" y="2019344"/>
            <a:ext cx="6866237" cy="1239952"/>
            <a:chOff x="4179454" y="2019344"/>
            <a:chExt cx="6866237" cy="1239952"/>
          </a:xfrm>
        </p:grpSpPr>
        <p:grpSp>
          <p:nvGrpSpPr>
            <p:cNvPr id="4" name="组合 3"/>
            <p:cNvGrpSpPr/>
            <p:nvPr/>
          </p:nvGrpSpPr>
          <p:grpSpPr>
            <a:xfrm>
              <a:off x="4179454" y="2019344"/>
              <a:ext cx="6866237" cy="1239952"/>
              <a:chOff x="4179454" y="2019344"/>
              <a:chExt cx="6866237" cy="1239952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5528267" y="2019344"/>
                <a:ext cx="5374865" cy="111697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zh-CN" altLang="en-US" dirty="0">
                    <a:cs typeface="+mn-ea"/>
                    <a:sym typeface="+mn-lt"/>
                  </a:rPr>
                  <a:t>五、不要向有光亮的地方跑。在火场中</a:t>
                </a:r>
                <a:r>
                  <a:rPr lang="en-US" altLang="zh-CN" dirty="0">
                    <a:cs typeface="+mn-ea"/>
                    <a:sym typeface="+mn-lt"/>
                  </a:rPr>
                  <a:t>,</a:t>
                </a:r>
                <a:r>
                  <a:rPr lang="zh-CN" altLang="en-US" dirty="0">
                    <a:cs typeface="+mn-ea"/>
                    <a:sym typeface="+mn-lt"/>
                  </a:rPr>
                  <a:t>大部分电源已经断掉</a:t>
                </a:r>
                <a:r>
                  <a:rPr lang="en-US" altLang="zh-CN" dirty="0">
                    <a:cs typeface="+mn-ea"/>
                    <a:sym typeface="+mn-lt"/>
                  </a:rPr>
                  <a:t>,</a:t>
                </a:r>
                <a:r>
                  <a:rPr lang="zh-CN" altLang="en-US" dirty="0">
                    <a:cs typeface="+mn-ea"/>
                    <a:sym typeface="+mn-lt"/>
                  </a:rPr>
                  <a:t>光亮之处正是火势猛烈之地。</a:t>
                </a:r>
              </a:p>
            </p:txBody>
          </p:sp>
          <p:sp>
            <p:nvSpPr>
              <p:cNvPr id="3" name="矩形: 圆角 2"/>
              <p:cNvSpPr/>
              <p:nvPr/>
            </p:nvSpPr>
            <p:spPr>
              <a:xfrm>
                <a:off x="4179454" y="2019345"/>
                <a:ext cx="6866237" cy="1239951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4555990" y="2338572"/>
              <a:ext cx="595742" cy="595742"/>
              <a:chOff x="6859300" y="1879603"/>
              <a:chExt cx="1024164" cy="1024164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6859300" y="1879603"/>
                <a:ext cx="1024164" cy="1024164"/>
              </a:xfrm>
              <a:prstGeom prst="ellips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3" name="Oval 10"/>
              <p:cNvSpPr/>
              <p:nvPr/>
            </p:nvSpPr>
            <p:spPr>
              <a:xfrm>
                <a:off x="7124368" y="2209576"/>
                <a:ext cx="494028" cy="364218"/>
              </a:xfrm>
              <a:custGeom>
                <a:avLst/>
                <a:gdLst>
                  <a:gd name="connsiteX0" fmla="*/ 116997 w 605592"/>
                  <a:gd name="connsiteY0" fmla="*/ 132804 h 446468"/>
                  <a:gd name="connsiteX1" fmla="*/ 605592 w 605592"/>
                  <a:gd name="connsiteY1" fmla="*/ 132804 h 446468"/>
                  <a:gd name="connsiteX2" fmla="*/ 555359 w 605592"/>
                  <a:gd name="connsiteY2" fmla="*/ 446468 h 446468"/>
                  <a:gd name="connsiteX3" fmla="*/ 116997 w 605592"/>
                  <a:gd name="connsiteY3" fmla="*/ 446468 h 446468"/>
                  <a:gd name="connsiteX4" fmla="*/ 0 w 605592"/>
                  <a:gd name="connsiteY4" fmla="*/ 0 h 446468"/>
                  <a:gd name="connsiteX5" fmla="*/ 137120 w 605592"/>
                  <a:gd name="connsiteY5" fmla="*/ 0 h 446468"/>
                  <a:gd name="connsiteX6" fmla="*/ 153635 w 605592"/>
                  <a:gd name="connsiteY6" fmla="*/ 27991 h 446468"/>
                  <a:gd name="connsiteX7" fmla="*/ 438423 w 605592"/>
                  <a:gd name="connsiteY7" fmla="*/ 27991 h 446468"/>
                  <a:gd name="connsiteX8" fmla="*/ 438423 w 605592"/>
                  <a:gd name="connsiteY8" fmla="*/ 91455 h 446468"/>
                  <a:gd name="connsiteX9" fmla="*/ 69670 w 605592"/>
                  <a:gd name="connsiteY9" fmla="*/ 91455 h 446468"/>
                  <a:gd name="connsiteX10" fmla="*/ 69670 w 605592"/>
                  <a:gd name="connsiteY10" fmla="*/ 446468 h 446468"/>
                  <a:gd name="connsiteX11" fmla="*/ 0 w 605592"/>
                  <a:gd name="connsiteY11" fmla="*/ 446468 h 446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05592" h="446468">
                    <a:moveTo>
                      <a:pt x="116997" y="132804"/>
                    </a:moveTo>
                    <a:lnTo>
                      <a:pt x="605592" y="132804"/>
                    </a:lnTo>
                    <a:lnTo>
                      <a:pt x="555359" y="446468"/>
                    </a:lnTo>
                    <a:lnTo>
                      <a:pt x="116997" y="446468"/>
                    </a:lnTo>
                    <a:close/>
                    <a:moveTo>
                      <a:pt x="0" y="0"/>
                    </a:moveTo>
                    <a:lnTo>
                      <a:pt x="137120" y="0"/>
                    </a:lnTo>
                    <a:lnTo>
                      <a:pt x="153635" y="27991"/>
                    </a:lnTo>
                    <a:lnTo>
                      <a:pt x="438423" y="27991"/>
                    </a:lnTo>
                    <a:lnTo>
                      <a:pt x="438423" y="91455"/>
                    </a:lnTo>
                    <a:lnTo>
                      <a:pt x="69670" y="91455"/>
                    </a:lnTo>
                    <a:lnTo>
                      <a:pt x="69670" y="446468"/>
                    </a:lnTo>
                    <a:lnTo>
                      <a:pt x="0" y="446468"/>
                    </a:lnTo>
                    <a:close/>
                  </a:path>
                </a:pathLst>
              </a:custGeom>
              <a:solidFill>
                <a:srgbClr val="D6071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4179454" y="3849284"/>
            <a:ext cx="6866237" cy="1239951"/>
            <a:chOff x="4179454" y="3849284"/>
            <a:chExt cx="6866237" cy="1239951"/>
          </a:xfrm>
        </p:grpSpPr>
        <p:grpSp>
          <p:nvGrpSpPr>
            <p:cNvPr id="22" name="组合 21"/>
            <p:cNvGrpSpPr/>
            <p:nvPr/>
          </p:nvGrpSpPr>
          <p:grpSpPr>
            <a:xfrm>
              <a:off x="4179454" y="3849284"/>
              <a:ext cx="6866237" cy="1239951"/>
              <a:chOff x="1625600" y="4537394"/>
              <a:chExt cx="6557701" cy="1239951"/>
            </a:xfrm>
          </p:grpSpPr>
          <p:sp>
            <p:nvSpPr>
              <p:cNvPr id="13" name="文本框 12"/>
              <p:cNvSpPr txBox="1"/>
              <p:nvPr/>
            </p:nvSpPr>
            <p:spPr>
              <a:xfrm>
                <a:off x="2997317" y="4537394"/>
                <a:ext cx="5185984" cy="11235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zh-CN" altLang="en-US" dirty="0">
                    <a:cs typeface="+mn-ea"/>
                    <a:sym typeface="+mn-lt"/>
                  </a:rPr>
                  <a:t>六、如果火已及身</a:t>
                </a:r>
                <a:r>
                  <a:rPr lang="en-US" altLang="zh-CN" dirty="0">
                    <a:cs typeface="+mn-ea"/>
                    <a:sym typeface="+mn-lt"/>
                  </a:rPr>
                  <a:t>,</a:t>
                </a:r>
                <a:r>
                  <a:rPr lang="zh-CN" altLang="en-US" dirty="0">
                    <a:cs typeface="+mn-ea"/>
                    <a:sym typeface="+mn-lt"/>
                  </a:rPr>
                  <a:t>切勿奔跑可采取脱掉衣物、就地打滚等方法灭火。</a:t>
                </a:r>
              </a:p>
            </p:txBody>
          </p:sp>
          <p:sp>
            <p:nvSpPr>
              <p:cNvPr id="2" name="矩形: 圆角 1"/>
              <p:cNvSpPr/>
              <p:nvPr/>
            </p:nvSpPr>
            <p:spPr>
              <a:xfrm>
                <a:off x="1625600" y="4537394"/>
                <a:ext cx="6557701" cy="1239951"/>
              </a:xfrm>
              <a:prstGeom prst="roundRect">
                <a:avLst/>
              </a:prstGeom>
              <a:noFill/>
              <a:ln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4599711" y="4125118"/>
              <a:ext cx="595742" cy="595742"/>
              <a:chOff x="6859300" y="1879603"/>
              <a:chExt cx="1024164" cy="1024164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6859300" y="1879603"/>
                <a:ext cx="1024164" cy="1024164"/>
              </a:xfrm>
              <a:prstGeom prst="ellipse">
                <a:avLst/>
              </a:prstGeom>
              <a:ln w="1905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Oval 10"/>
              <p:cNvSpPr/>
              <p:nvPr/>
            </p:nvSpPr>
            <p:spPr>
              <a:xfrm>
                <a:off x="7124368" y="2209576"/>
                <a:ext cx="494028" cy="364218"/>
              </a:xfrm>
              <a:custGeom>
                <a:avLst/>
                <a:gdLst>
                  <a:gd name="connsiteX0" fmla="*/ 116997 w 605592"/>
                  <a:gd name="connsiteY0" fmla="*/ 132804 h 446468"/>
                  <a:gd name="connsiteX1" fmla="*/ 605592 w 605592"/>
                  <a:gd name="connsiteY1" fmla="*/ 132804 h 446468"/>
                  <a:gd name="connsiteX2" fmla="*/ 555359 w 605592"/>
                  <a:gd name="connsiteY2" fmla="*/ 446468 h 446468"/>
                  <a:gd name="connsiteX3" fmla="*/ 116997 w 605592"/>
                  <a:gd name="connsiteY3" fmla="*/ 446468 h 446468"/>
                  <a:gd name="connsiteX4" fmla="*/ 0 w 605592"/>
                  <a:gd name="connsiteY4" fmla="*/ 0 h 446468"/>
                  <a:gd name="connsiteX5" fmla="*/ 137120 w 605592"/>
                  <a:gd name="connsiteY5" fmla="*/ 0 h 446468"/>
                  <a:gd name="connsiteX6" fmla="*/ 153635 w 605592"/>
                  <a:gd name="connsiteY6" fmla="*/ 27991 h 446468"/>
                  <a:gd name="connsiteX7" fmla="*/ 438423 w 605592"/>
                  <a:gd name="connsiteY7" fmla="*/ 27991 h 446468"/>
                  <a:gd name="connsiteX8" fmla="*/ 438423 w 605592"/>
                  <a:gd name="connsiteY8" fmla="*/ 91455 h 446468"/>
                  <a:gd name="connsiteX9" fmla="*/ 69670 w 605592"/>
                  <a:gd name="connsiteY9" fmla="*/ 91455 h 446468"/>
                  <a:gd name="connsiteX10" fmla="*/ 69670 w 605592"/>
                  <a:gd name="connsiteY10" fmla="*/ 446468 h 446468"/>
                  <a:gd name="connsiteX11" fmla="*/ 0 w 605592"/>
                  <a:gd name="connsiteY11" fmla="*/ 446468 h 446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05592" h="446468">
                    <a:moveTo>
                      <a:pt x="116997" y="132804"/>
                    </a:moveTo>
                    <a:lnTo>
                      <a:pt x="605592" y="132804"/>
                    </a:lnTo>
                    <a:lnTo>
                      <a:pt x="555359" y="446468"/>
                    </a:lnTo>
                    <a:lnTo>
                      <a:pt x="116997" y="446468"/>
                    </a:lnTo>
                    <a:close/>
                    <a:moveTo>
                      <a:pt x="0" y="0"/>
                    </a:moveTo>
                    <a:lnTo>
                      <a:pt x="137120" y="0"/>
                    </a:lnTo>
                    <a:lnTo>
                      <a:pt x="153635" y="27991"/>
                    </a:lnTo>
                    <a:lnTo>
                      <a:pt x="438423" y="27991"/>
                    </a:lnTo>
                    <a:lnTo>
                      <a:pt x="438423" y="91455"/>
                    </a:lnTo>
                    <a:lnTo>
                      <a:pt x="69670" y="91455"/>
                    </a:lnTo>
                    <a:lnTo>
                      <a:pt x="69670" y="446468"/>
                    </a:lnTo>
                    <a:lnTo>
                      <a:pt x="0" y="446468"/>
                    </a:lnTo>
                    <a:close/>
                  </a:path>
                </a:pathLst>
              </a:custGeom>
              <a:solidFill>
                <a:srgbClr val="D607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481825" y="-134430"/>
            <a:ext cx="4931002" cy="1118531"/>
            <a:chOff x="481825" y="-134430"/>
            <a:chExt cx="4931002" cy="1118531"/>
          </a:xfrm>
        </p:grpSpPr>
        <p:grpSp>
          <p:nvGrpSpPr>
            <p:cNvPr id="16" name="组合 15"/>
            <p:cNvGrpSpPr/>
            <p:nvPr/>
          </p:nvGrpSpPr>
          <p:grpSpPr>
            <a:xfrm>
              <a:off x="1314792" y="399326"/>
              <a:ext cx="4098035" cy="584775"/>
              <a:chOff x="1314792" y="399326"/>
              <a:chExt cx="3434040" cy="584775"/>
            </a:xfrm>
          </p:grpSpPr>
          <p:sp>
            <p:nvSpPr>
              <p:cNvPr id="19" name="圆角矩形 6"/>
              <p:cNvSpPr/>
              <p:nvPr/>
            </p:nvSpPr>
            <p:spPr>
              <a:xfrm>
                <a:off x="1314792" y="399326"/>
                <a:ext cx="3434040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1629420" y="399326"/>
                <a:ext cx="301372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如何预防校园火灾</a:t>
                </a:r>
                <a:endParaRPr lang="en-US" altLang="zh-CN" sz="3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grpSp>
        <p:nvGrpSpPr>
          <p:cNvPr id="5" name="组合 4"/>
          <p:cNvGrpSpPr/>
          <p:nvPr/>
        </p:nvGrpSpPr>
        <p:grpSpPr>
          <a:xfrm>
            <a:off x="4207762" y="1461353"/>
            <a:ext cx="3776477" cy="461665"/>
            <a:chOff x="4207762" y="1461353"/>
            <a:chExt cx="3776477" cy="461665"/>
          </a:xfrm>
        </p:grpSpPr>
        <p:sp>
          <p:nvSpPr>
            <p:cNvPr id="3" name="矩形 2"/>
            <p:cNvSpPr/>
            <p:nvPr/>
          </p:nvSpPr>
          <p:spPr>
            <a:xfrm>
              <a:off x="4207762" y="1461353"/>
              <a:ext cx="377647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400" b="1" dirty="0">
                  <a:cs typeface="+mn-ea"/>
                  <a:sym typeface="+mn-lt"/>
                </a:rPr>
                <a:t>火场逃生自救</a:t>
              </a:r>
              <a:r>
                <a:rPr lang="en-US" altLang="zh-CN" sz="2400" b="1" dirty="0">
                  <a:cs typeface="+mn-ea"/>
                  <a:sym typeface="+mn-lt"/>
                </a:rPr>
                <a:t>72</a:t>
              </a:r>
              <a:r>
                <a:rPr lang="zh-CN" altLang="en-US" sz="2400" b="1" dirty="0">
                  <a:cs typeface="+mn-ea"/>
                  <a:sym typeface="+mn-lt"/>
                </a:rPr>
                <a:t>字口诀</a:t>
              </a:r>
              <a:endParaRPr lang="en-US" altLang="zh-CN" sz="2400" b="1" dirty="0"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4207762" y="1923018"/>
              <a:ext cx="3776477" cy="0"/>
            </a:xfrm>
            <a:prstGeom prst="line">
              <a:avLst/>
            </a:prstGeom>
            <a:ln>
              <a:solidFill>
                <a:srgbClr val="E600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图片 20" descr="E:\原来\下载\714483262253ac1abcfeb110f7d0bc59.png714483262253ac1abcfeb110f7d0bc5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67955" y="3853815"/>
            <a:ext cx="2604135" cy="2598420"/>
          </a:xfrm>
          <a:prstGeom prst="rect">
            <a:avLst/>
          </a:prstGeom>
        </p:spPr>
      </p:pic>
      <p:grpSp>
        <p:nvGrpSpPr>
          <p:cNvPr id="13" name="组合 12"/>
          <p:cNvGrpSpPr/>
          <p:nvPr/>
        </p:nvGrpSpPr>
        <p:grpSpPr>
          <a:xfrm>
            <a:off x="816876" y="2279793"/>
            <a:ext cx="3684106" cy="1677511"/>
            <a:chOff x="649405" y="2289801"/>
            <a:chExt cx="3684106" cy="1677511"/>
          </a:xfrm>
        </p:grpSpPr>
        <p:sp>
          <p:nvSpPr>
            <p:cNvPr id="17" name="文本框 16"/>
            <p:cNvSpPr txBox="1"/>
            <p:nvPr/>
          </p:nvSpPr>
          <p:spPr>
            <a:xfrm>
              <a:off x="1320648" y="2289801"/>
              <a:ext cx="3012863" cy="16775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pc="600" dirty="0">
                  <a:cs typeface="+mn-ea"/>
                  <a:sym typeface="+mn-lt"/>
                </a:rPr>
                <a:t>熟悉环境出口易找</a:t>
              </a:r>
              <a:endParaRPr lang="en-US" altLang="zh-CN" spc="600" dirty="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r>
                <a:rPr lang="zh-CN" altLang="en-US" spc="600" dirty="0">
                  <a:cs typeface="+mn-ea"/>
                  <a:sym typeface="+mn-lt"/>
                </a:rPr>
                <a:t>发现火情报警要早</a:t>
              </a:r>
              <a:endParaRPr lang="en-US" altLang="zh-CN" spc="600" dirty="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r>
                <a:rPr lang="zh-CN" altLang="en-US" spc="600" dirty="0">
                  <a:cs typeface="+mn-ea"/>
                  <a:sym typeface="+mn-lt"/>
                </a:rPr>
                <a:t>保持镇定有序外逃</a:t>
              </a:r>
              <a:endParaRPr lang="en-US" altLang="zh-CN" spc="600" dirty="0">
                <a:cs typeface="+mn-ea"/>
                <a:sym typeface="+mn-lt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649405" y="2590802"/>
              <a:ext cx="461244" cy="461244"/>
              <a:chOff x="1757772" y="1879603"/>
              <a:chExt cx="1024164" cy="1024164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1757772" y="1879603"/>
                <a:ext cx="1024164" cy="1024164"/>
              </a:xfrm>
              <a:prstGeom prst="ellipse">
                <a:avLst/>
              </a:prstGeom>
              <a:ln w="19050">
                <a:solidFill>
                  <a:srgbClr val="D6071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" name="Oval 3"/>
              <p:cNvSpPr/>
              <p:nvPr/>
            </p:nvSpPr>
            <p:spPr>
              <a:xfrm>
                <a:off x="2022475" y="2167890"/>
                <a:ext cx="494030" cy="448310"/>
              </a:xfrm>
              <a:custGeom>
                <a:avLst/>
                <a:gdLst>
                  <a:gd name="connsiteX0" fmla="*/ 247154 w 599460"/>
                  <a:gd name="connsiteY0" fmla="*/ 445665 h 543751"/>
                  <a:gd name="connsiteX1" fmla="*/ 576993 w 599460"/>
                  <a:gd name="connsiteY1" fmla="*/ 445665 h 543751"/>
                  <a:gd name="connsiteX2" fmla="*/ 599460 w 599460"/>
                  <a:gd name="connsiteY2" fmla="*/ 468070 h 543751"/>
                  <a:gd name="connsiteX3" fmla="*/ 576993 w 599460"/>
                  <a:gd name="connsiteY3" fmla="*/ 490474 h 543751"/>
                  <a:gd name="connsiteX4" fmla="*/ 247154 w 599460"/>
                  <a:gd name="connsiteY4" fmla="*/ 490474 h 543751"/>
                  <a:gd name="connsiteX5" fmla="*/ 224687 w 599460"/>
                  <a:gd name="connsiteY5" fmla="*/ 468070 h 543751"/>
                  <a:gd name="connsiteX6" fmla="*/ 247154 w 599460"/>
                  <a:gd name="connsiteY6" fmla="*/ 445665 h 543751"/>
                  <a:gd name="connsiteX7" fmla="*/ 46399 w 599460"/>
                  <a:gd name="connsiteY7" fmla="*/ 393087 h 543751"/>
                  <a:gd name="connsiteX8" fmla="*/ 97281 w 599460"/>
                  <a:gd name="connsiteY8" fmla="*/ 407918 h 543751"/>
                  <a:gd name="connsiteX9" fmla="*/ 183092 w 599460"/>
                  <a:gd name="connsiteY9" fmla="*/ 432506 h 543751"/>
                  <a:gd name="connsiteX10" fmla="*/ 97281 w 599460"/>
                  <a:gd name="connsiteY10" fmla="*/ 543751 h 543751"/>
                  <a:gd name="connsiteX11" fmla="*/ 11471 w 599460"/>
                  <a:gd name="connsiteY11" fmla="*/ 432506 h 543751"/>
                  <a:gd name="connsiteX12" fmla="*/ 46399 w 599460"/>
                  <a:gd name="connsiteY12" fmla="*/ 393087 h 543751"/>
                  <a:gd name="connsiteX13" fmla="*/ 247154 w 599460"/>
                  <a:gd name="connsiteY13" fmla="*/ 249423 h 543751"/>
                  <a:gd name="connsiteX14" fmla="*/ 576993 w 599460"/>
                  <a:gd name="connsiteY14" fmla="*/ 249423 h 543751"/>
                  <a:gd name="connsiteX15" fmla="*/ 599460 w 599460"/>
                  <a:gd name="connsiteY15" fmla="*/ 271863 h 543751"/>
                  <a:gd name="connsiteX16" fmla="*/ 576993 w 599460"/>
                  <a:gd name="connsiteY16" fmla="*/ 294303 h 543751"/>
                  <a:gd name="connsiteX17" fmla="*/ 247154 w 599460"/>
                  <a:gd name="connsiteY17" fmla="*/ 294303 h 543751"/>
                  <a:gd name="connsiteX18" fmla="*/ 224687 w 599460"/>
                  <a:gd name="connsiteY18" fmla="*/ 271863 h 543751"/>
                  <a:gd name="connsiteX19" fmla="*/ 247154 w 599460"/>
                  <a:gd name="connsiteY19" fmla="*/ 249423 h 543751"/>
                  <a:gd name="connsiteX20" fmla="*/ 198851 w 599460"/>
                  <a:gd name="connsiteY20" fmla="*/ 162727 h 543751"/>
                  <a:gd name="connsiteX21" fmla="*/ 223504 w 599460"/>
                  <a:gd name="connsiteY21" fmla="*/ 170185 h 543751"/>
                  <a:gd name="connsiteX22" fmla="*/ 228286 w 599460"/>
                  <a:gd name="connsiteY22" fmla="*/ 217202 h 543751"/>
                  <a:gd name="connsiteX23" fmla="*/ 123336 w 599460"/>
                  <a:gd name="connsiteY23" fmla="*/ 346318 h 543751"/>
                  <a:gd name="connsiteX24" fmla="*/ 100386 w 599460"/>
                  <a:gd name="connsiteY24" fmla="*/ 358489 h 543751"/>
                  <a:gd name="connsiteX25" fmla="*/ 97278 w 599460"/>
                  <a:gd name="connsiteY25" fmla="*/ 358728 h 543751"/>
                  <a:gd name="connsiteX26" fmla="*/ 75762 w 599460"/>
                  <a:gd name="connsiteY26" fmla="*/ 350852 h 543751"/>
                  <a:gd name="connsiteX27" fmla="*/ 11931 w 599460"/>
                  <a:gd name="connsiteY27" fmla="*/ 297631 h 543751"/>
                  <a:gd name="connsiteX28" fmla="*/ 7867 w 599460"/>
                  <a:gd name="connsiteY28" fmla="*/ 250375 h 543751"/>
                  <a:gd name="connsiteX29" fmla="*/ 55202 w 599460"/>
                  <a:gd name="connsiteY29" fmla="*/ 246080 h 543751"/>
                  <a:gd name="connsiteX30" fmla="*/ 92736 w 599460"/>
                  <a:gd name="connsiteY30" fmla="*/ 277583 h 543751"/>
                  <a:gd name="connsiteX31" fmla="*/ 176169 w 599460"/>
                  <a:gd name="connsiteY31" fmla="*/ 174958 h 543751"/>
                  <a:gd name="connsiteX32" fmla="*/ 198851 w 599460"/>
                  <a:gd name="connsiteY32" fmla="*/ 162727 h 543751"/>
                  <a:gd name="connsiteX33" fmla="*/ 247154 w 599460"/>
                  <a:gd name="connsiteY33" fmla="*/ 53251 h 543751"/>
                  <a:gd name="connsiteX34" fmla="*/ 576993 w 599460"/>
                  <a:gd name="connsiteY34" fmla="*/ 53251 h 543751"/>
                  <a:gd name="connsiteX35" fmla="*/ 599460 w 599460"/>
                  <a:gd name="connsiteY35" fmla="*/ 75691 h 543751"/>
                  <a:gd name="connsiteX36" fmla="*/ 576993 w 599460"/>
                  <a:gd name="connsiteY36" fmla="*/ 98131 h 543751"/>
                  <a:gd name="connsiteX37" fmla="*/ 247154 w 599460"/>
                  <a:gd name="connsiteY37" fmla="*/ 98131 h 543751"/>
                  <a:gd name="connsiteX38" fmla="*/ 224687 w 599460"/>
                  <a:gd name="connsiteY38" fmla="*/ 75691 h 543751"/>
                  <a:gd name="connsiteX39" fmla="*/ 247154 w 599460"/>
                  <a:gd name="connsiteY39" fmla="*/ 53251 h 543751"/>
                  <a:gd name="connsiteX40" fmla="*/ 46399 w 599460"/>
                  <a:gd name="connsiteY40" fmla="*/ 739 h 543751"/>
                  <a:gd name="connsiteX41" fmla="*/ 97281 w 599460"/>
                  <a:gd name="connsiteY41" fmla="*/ 15563 h 543751"/>
                  <a:gd name="connsiteX42" fmla="*/ 183092 w 599460"/>
                  <a:gd name="connsiteY42" fmla="*/ 40141 h 543751"/>
                  <a:gd name="connsiteX43" fmla="*/ 97281 w 599460"/>
                  <a:gd name="connsiteY43" fmla="*/ 151337 h 543751"/>
                  <a:gd name="connsiteX44" fmla="*/ 11471 w 599460"/>
                  <a:gd name="connsiteY44" fmla="*/ 40141 h 543751"/>
                  <a:gd name="connsiteX45" fmla="*/ 46399 w 599460"/>
                  <a:gd name="connsiteY45" fmla="*/ 739 h 5437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599460" h="543751">
                    <a:moveTo>
                      <a:pt x="247154" y="445665"/>
                    </a:moveTo>
                    <a:lnTo>
                      <a:pt x="576993" y="445665"/>
                    </a:lnTo>
                    <a:cubicBezTo>
                      <a:pt x="589422" y="445665"/>
                      <a:pt x="599460" y="455676"/>
                      <a:pt x="599460" y="468070"/>
                    </a:cubicBezTo>
                    <a:cubicBezTo>
                      <a:pt x="599460" y="480463"/>
                      <a:pt x="589422" y="490474"/>
                      <a:pt x="576993" y="490474"/>
                    </a:cubicBezTo>
                    <a:lnTo>
                      <a:pt x="247154" y="490474"/>
                    </a:lnTo>
                    <a:cubicBezTo>
                      <a:pt x="234726" y="490474"/>
                      <a:pt x="224687" y="480463"/>
                      <a:pt x="224687" y="468070"/>
                    </a:cubicBezTo>
                    <a:cubicBezTo>
                      <a:pt x="224687" y="455676"/>
                      <a:pt x="234726" y="445665"/>
                      <a:pt x="247154" y="445665"/>
                    </a:cubicBezTo>
                    <a:close/>
                    <a:moveTo>
                      <a:pt x="46399" y="393087"/>
                    </a:moveTo>
                    <a:cubicBezTo>
                      <a:pt x="63937" y="390133"/>
                      <a:pt x="84135" y="396220"/>
                      <a:pt x="97281" y="407918"/>
                    </a:cubicBezTo>
                    <a:cubicBezTo>
                      <a:pt x="123574" y="384523"/>
                      <a:pt x="178073" y="383568"/>
                      <a:pt x="183092" y="432506"/>
                    </a:cubicBezTo>
                    <a:cubicBezTo>
                      <a:pt x="189546" y="495290"/>
                      <a:pt x="97281" y="543751"/>
                      <a:pt x="97281" y="543751"/>
                    </a:cubicBezTo>
                    <a:cubicBezTo>
                      <a:pt x="97281" y="543751"/>
                      <a:pt x="5017" y="495290"/>
                      <a:pt x="11471" y="432506"/>
                    </a:cubicBezTo>
                    <a:cubicBezTo>
                      <a:pt x="13980" y="408037"/>
                      <a:pt x="28860" y="396041"/>
                      <a:pt x="46399" y="393087"/>
                    </a:cubicBezTo>
                    <a:close/>
                    <a:moveTo>
                      <a:pt x="247154" y="249423"/>
                    </a:moveTo>
                    <a:lnTo>
                      <a:pt x="576993" y="249423"/>
                    </a:lnTo>
                    <a:cubicBezTo>
                      <a:pt x="589422" y="249423"/>
                      <a:pt x="599460" y="259449"/>
                      <a:pt x="599460" y="271863"/>
                    </a:cubicBezTo>
                    <a:cubicBezTo>
                      <a:pt x="599460" y="284277"/>
                      <a:pt x="589422" y="294303"/>
                      <a:pt x="576993" y="294303"/>
                    </a:cubicBezTo>
                    <a:lnTo>
                      <a:pt x="247154" y="294303"/>
                    </a:lnTo>
                    <a:cubicBezTo>
                      <a:pt x="234726" y="294303"/>
                      <a:pt x="224687" y="284277"/>
                      <a:pt x="224687" y="271863"/>
                    </a:cubicBezTo>
                    <a:cubicBezTo>
                      <a:pt x="224687" y="259449"/>
                      <a:pt x="234726" y="249423"/>
                      <a:pt x="247154" y="249423"/>
                    </a:cubicBezTo>
                    <a:close/>
                    <a:moveTo>
                      <a:pt x="198851" y="162727"/>
                    </a:moveTo>
                    <a:cubicBezTo>
                      <a:pt x="207427" y="161832"/>
                      <a:pt x="216332" y="164219"/>
                      <a:pt x="223504" y="170185"/>
                    </a:cubicBezTo>
                    <a:cubicBezTo>
                      <a:pt x="237848" y="181641"/>
                      <a:pt x="240000" y="202882"/>
                      <a:pt x="228286" y="217202"/>
                    </a:cubicBezTo>
                    <a:lnTo>
                      <a:pt x="123336" y="346318"/>
                    </a:lnTo>
                    <a:cubicBezTo>
                      <a:pt x="117837" y="353239"/>
                      <a:pt x="109470" y="357773"/>
                      <a:pt x="100386" y="358489"/>
                    </a:cubicBezTo>
                    <a:cubicBezTo>
                      <a:pt x="99429" y="358728"/>
                      <a:pt x="98473" y="358728"/>
                      <a:pt x="97278" y="358728"/>
                    </a:cubicBezTo>
                    <a:cubicBezTo>
                      <a:pt x="89389" y="358728"/>
                      <a:pt x="81738" y="356103"/>
                      <a:pt x="75762" y="350852"/>
                    </a:cubicBezTo>
                    <a:lnTo>
                      <a:pt x="11931" y="297631"/>
                    </a:lnTo>
                    <a:cubicBezTo>
                      <a:pt x="-2174" y="285697"/>
                      <a:pt x="-4086" y="264457"/>
                      <a:pt x="7867" y="250375"/>
                    </a:cubicBezTo>
                    <a:cubicBezTo>
                      <a:pt x="19820" y="236056"/>
                      <a:pt x="40858" y="234146"/>
                      <a:pt x="55202" y="246080"/>
                    </a:cubicBezTo>
                    <a:lnTo>
                      <a:pt x="92736" y="277583"/>
                    </a:lnTo>
                    <a:lnTo>
                      <a:pt x="176169" y="174958"/>
                    </a:lnTo>
                    <a:cubicBezTo>
                      <a:pt x="182027" y="167798"/>
                      <a:pt x="190274" y="163622"/>
                      <a:pt x="198851" y="162727"/>
                    </a:cubicBezTo>
                    <a:close/>
                    <a:moveTo>
                      <a:pt x="247154" y="53251"/>
                    </a:moveTo>
                    <a:lnTo>
                      <a:pt x="576993" y="53251"/>
                    </a:lnTo>
                    <a:cubicBezTo>
                      <a:pt x="589422" y="53251"/>
                      <a:pt x="599460" y="63277"/>
                      <a:pt x="599460" y="75691"/>
                    </a:cubicBezTo>
                    <a:cubicBezTo>
                      <a:pt x="599460" y="88105"/>
                      <a:pt x="589422" y="98131"/>
                      <a:pt x="576993" y="98131"/>
                    </a:cubicBezTo>
                    <a:lnTo>
                      <a:pt x="247154" y="98131"/>
                    </a:lnTo>
                    <a:cubicBezTo>
                      <a:pt x="234726" y="98131"/>
                      <a:pt x="224687" y="88105"/>
                      <a:pt x="224687" y="75691"/>
                    </a:cubicBezTo>
                    <a:cubicBezTo>
                      <a:pt x="224687" y="63277"/>
                      <a:pt x="234726" y="53251"/>
                      <a:pt x="247154" y="53251"/>
                    </a:cubicBezTo>
                    <a:close/>
                    <a:moveTo>
                      <a:pt x="46399" y="739"/>
                    </a:moveTo>
                    <a:cubicBezTo>
                      <a:pt x="63937" y="-2214"/>
                      <a:pt x="84135" y="3871"/>
                      <a:pt x="97281" y="15563"/>
                    </a:cubicBezTo>
                    <a:cubicBezTo>
                      <a:pt x="123574" y="-7822"/>
                      <a:pt x="178073" y="-8776"/>
                      <a:pt x="183092" y="40141"/>
                    </a:cubicBezTo>
                    <a:cubicBezTo>
                      <a:pt x="189546" y="102897"/>
                      <a:pt x="97281" y="151337"/>
                      <a:pt x="97281" y="151337"/>
                    </a:cubicBezTo>
                    <a:cubicBezTo>
                      <a:pt x="97281" y="151337"/>
                      <a:pt x="5017" y="102897"/>
                      <a:pt x="11471" y="40141"/>
                    </a:cubicBezTo>
                    <a:cubicBezTo>
                      <a:pt x="13980" y="15682"/>
                      <a:pt x="28860" y="3692"/>
                      <a:pt x="46399" y="739"/>
                    </a:cubicBezTo>
                    <a:close/>
                  </a:path>
                </a:pathLst>
              </a:custGeom>
              <a:solidFill>
                <a:srgbClr val="D607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814010" y="4087137"/>
            <a:ext cx="3823487" cy="1677511"/>
            <a:chOff x="677495" y="4150319"/>
            <a:chExt cx="3823487" cy="1677511"/>
          </a:xfrm>
        </p:grpSpPr>
        <p:sp>
          <p:nvSpPr>
            <p:cNvPr id="23" name="文本框 22"/>
            <p:cNvSpPr txBox="1"/>
            <p:nvPr/>
          </p:nvSpPr>
          <p:spPr>
            <a:xfrm>
              <a:off x="1302493" y="4150319"/>
              <a:ext cx="3198489" cy="16775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pc="600">
                  <a:cs typeface="+mn-ea"/>
                  <a:sym typeface="+mn-lt"/>
                </a:rPr>
                <a:t>简易防护匍匐弯腰</a:t>
              </a:r>
              <a:endParaRPr lang="en-US" altLang="zh-CN" spc="60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r>
                <a:rPr lang="zh-CN" altLang="en-US" spc="600">
                  <a:cs typeface="+mn-ea"/>
                  <a:sym typeface="+mn-lt"/>
                </a:rPr>
                <a:t>慎入电梯改走楼道</a:t>
              </a:r>
              <a:endParaRPr lang="en-US" altLang="zh-CN" spc="60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r>
                <a:rPr lang="zh-CN" altLang="en-US" spc="600">
                  <a:cs typeface="+mn-ea"/>
                  <a:sym typeface="+mn-lt"/>
                </a:rPr>
                <a:t>缓降逃生不等不靠</a:t>
              </a:r>
              <a:endParaRPr lang="en-US" altLang="zh-CN" spc="600">
                <a:cs typeface="+mn-ea"/>
                <a:sym typeface="+mn-lt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677495" y="4511143"/>
              <a:ext cx="461244" cy="461244"/>
              <a:chOff x="1757772" y="1879603"/>
              <a:chExt cx="1024164" cy="1024164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1757772" y="1879603"/>
                <a:ext cx="1024164" cy="1024164"/>
              </a:xfrm>
              <a:prstGeom prst="ellipse">
                <a:avLst/>
              </a:prstGeom>
              <a:ln w="19050">
                <a:solidFill>
                  <a:srgbClr val="D6071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Oval 3"/>
              <p:cNvSpPr/>
              <p:nvPr/>
            </p:nvSpPr>
            <p:spPr>
              <a:xfrm>
                <a:off x="2022475" y="2167890"/>
                <a:ext cx="494030" cy="448310"/>
              </a:xfrm>
              <a:custGeom>
                <a:avLst/>
                <a:gdLst>
                  <a:gd name="connsiteX0" fmla="*/ 247154 w 599460"/>
                  <a:gd name="connsiteY0" fmla="*/ 445665 h 543751"/>
                  <a:gd name="connsiteX1" fmla="*/ 576993 w 599460"/>
                  <a:gd name="connsiteY1" fmla="*/ 445665 h 543751"/>
                  <a:gd name="connsiteX2" fmla="*/ 599460 w 599460"/>
                  <a:gd name="connsiteY2" fmla="*/ 468070 h 543751"/>
                  <a:gd name="connsiteX3" fmla="*/ 576993 w 599460"/>
                  <a:gd name="connsiteY3" fmla="*/ 490474 h 543751"/>
                  <a:gd name="connsiteX4" fmla="*/ 247154 w 599460"/>
                  <a:gd name="connsiteY4" fmla="*/ 490474 h 543751"/>
                  <a:gd name="connsiteX5" fmla="*/ 224687 w 599460"/>
                  <a:gd name="connsiteY5" fmla="*/ 468070 h 543751"/>
                  <a:gd name="connsiteX6" fmla="*/ 247154 w 599460"/>
                  <a:gd name="connsiteY6" fmla="*/ 445665 h 543751"/>
                  <a:gd name="connsiteX7" fmla="*/ 46399 w 599460"/>
                  <a:gd name="connsiteY7" fmla="*/ 393087 h 543751"/>
                  <a:gd name="connsiteX8" fmla="*/ 97281 w 599460"/>
                  <a:gd name="connsiteY8" fmla="*/ 407918 h 543751"/>
                  <a:gd name="connsiteX9" fmla="*/ 183092 w 599460"/>
                  <a:gd name="connsiteY9" fmla="*/ 432506 h 543751"/>
                  <a:gd name="connsiteX10" fmla="*/ 97281 w 599460"/>
                  <a:gd name="connsiteY10" fmla="*/ 543751 h 543751"/>
                  <a:gd name="connsiteX11" fmla="*/ 11471 w 599460"/>
                  <a:gd name="connsiteY11" fmla="*/ 432506 h 543751"/>
                  <a:gd name="connsiteX12" fmla="*/ 46399 w 599460"/>
                  <a:gd name="connsiteY12" fmla="*/ 393087 h 543751"/>
                  <a:gd name="connsiteX13" fmla="*/ 247154 w 599460"/>
                  <a:gd name="connsiteY13" fmla="*/ 249423 h 543751"/>
                  <a:gd name="connsiteX14" fmla="*/ 576993 w 599460"/>
                  <a:gd name="connsiteY14" fmla="*/ 249423 h 543751"/>
                  <a:gd name="connsiteX15" fmla="*/ 599460 w 599460"/>
                  <a:gd name="connsiteY15" fmla="*/ 271863 h 543751"/>
                  <a:gd name="connsiteX16" fmla="*/ 576993 w 599460"/>
                  <a:gd name="connsiteY16" fmla="*/ 294303 h 543751"/>
                  <a:gd name="connsiteX17" fmla="*/ 247154 w 599460"/>
                  <a:gd name="connsiteY17" fmla="*/ 294303 h 543751"/>
                  <a:gd name="connsiteX18" fmla="*/ 224687 w 599460"/>
                  <a:gd name="connsiteY18" fmla="*/ 271863 h 543751"/>
                  <a:gd name="connsiteX19" fmla="*/ 247154 w 599460"/>
                  <a:gd name="connsiteY19" fmla="*/ 249423 h 543751"/>
                  <a:gd name="connsiteX20" fmla="*/ 198851 w 599460"/>
                  <a:gd name="connsiteY20" fmla="*/ 162727 h 543751"/>
                  <a:gd name="connsiteX21" fmla="*/ 223504 w 599460"/>
                  <a:gd name="connsiteY21" fmla="*/ 170185 h 543751"/>
                  <a:gd name="connsiteX22" fmla="*/ 228286 w 599460"/>
                  <a:gd name="connsiteY22" fmla="*/ 217202 h 543751"/>
                  <a:gd name="connsiteX23" fmla="*/ 123336 w 599460"/>
                  <a:gd name="connsiteY23" fmla="*/ 346318 h 543751"/>
                  <a:gd name="connsiteX24" fmla="*/ 100386 w 599460"/>
                  <a:gd name="connsiteY24" fmla="*/ 358489 h 543751"/>
                  <a:gd name="connsiteX25" fmla="*/ 97278 w 599460"/>
                  <a:gd name="connsiteY25" fmla="*/ 358728 h 543751"/>
                  <a:gd name="connsiteX26" fmla="*/ 75762 w 599460"/>
                  <a:gd name="connsiteY26" fmla="*/ 350852 h 543751"/>
                  <a:gd name="connsiteX27" fmla="*/ 11931 w 599460"/>
                  <a:gd name="connsiteY27" fmla="*/ 297631 h 543751"/>
                  <a:gd name="connsiteX28" fmla="*/ 7867 w 599460"/>
                  <a:gd name="connsiteY28" fmla="*/ 250375 h 543751"/>
                  <a:gd name="connsiteX29" fmla="*/ 55202 w 599460"/>
                  <a:gd name="connsiteY29" fmla="*/ 246080 h 543751"/>
                  <a:gd name="connsiteX30" fmla="*/ 92736 w 599460"/>
                  <a:gd name="connsiteY30" fmla="*/ 277583 h 543751"/>
                  <a:gd name="connsiteX31" fmla="*/ 176169 w 599460"/>
                  <a:gd name="connsiteY31" fmla="*/ 174958 h 543751"/>
                  <a:gd name="connsiteX32" fmla="*/ 198851 w 599460"/>
                  <a:gd name="connsiteY32" fmla="*/ 162727 h 543751"/>
                  <a:gd name="connsiteX33" fmla="*/ 247154 w 599460"/>
                  <a:gd name="connsiteY33" fmla="*/ 53251 h 543751"/>
                  <a:gd name="connsiteX34" fmla="*/ 576993 w 599460"/>
                  <a:gd name="connsiteY34" fmla="*/ 53251 h 543751"/>
                  <a:gd name="connsiteX35" fmla="*/ 599460 w 599460"/>
                  <a:gd name="connsiteY35" fmla="*/ 75691 h 543751"/>
                  <a:gd name="connsiteX36" fmla="*/ 576993 w 599460"/>
                  <a:gd name="connsiteY36" fmla="*/ 98131 h 543751"/>
                  <a:gd name="connsiteX37" fmla="*/ 247154 w 599460"/>
                  <a:gd name="connsiteY37" fmla="*/ 98131 h 543751"/>
                  <a:gd name="connsiteX38" fmla="*/ 224687 w 599460"/>
                  <a:gd name="connsiteY38" fmla="*/ 75691 h 543751"/>
                  <a:gd name="connsiteX39" fmla="*/ 247154 w 599460"/>
                  <a:gd name="connsiteY39" fmla="*/ 53251 h 543751"/>
                  <a:gd name="connsiteX40" fmla="*/ 46399 w 599460"/>
                  <a:gd name="connsiteY40" fmla="*/ 739 h 543751"/>
                  <a:gd name="connsiteX41" fmla="*/ 97281 w 599460"/>
                  <a:gd name="connsiteY41" fmla="*/ 15563 h 543751"/>
                  <a:gd name="connsiteX42" fmla="*/ 183092 w 599460"/>
                  <a:gd name="connsiteY42" fmla="*/ 40141 h 543751"/>
                  <a:gd name="connsiteX43" fmla="*/ 97281 w 599460"/>
                  <a:gd name="connsiteY43" fmla="*/ 151337 h 543751"/>
                  <a:gd name="connsiteX44" fmla="*/ 11471 w 599460"/>
                  <a:gd name="connsiteY44" fmla="*/ 40141 h 543751"/>
                  <a:gd name="connsiteX45" fmla="*/ 46399 w 599460"/>
                  <a:gd name="connsiteY45" fmla="*/ 739 h 5437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599460" h="543751">
                    <a:moveTo>
                      <a:pt x="247154" y="445665"/>
                    </a:moveTo>
                    <a:lnTo>
                      <a:pt x="576993" y="445665"/>
                    </a:lnTo>
                    <a:cubicBezTo>
                      <a:pt x="589422" y="445665"/>
                      <a:pt x="599460" y="455676"/>
                      <a:pt x="599460" y="468070"/>
                    </a:cubicBezTo>
                    <a:cubicBezTo>
                      <a:pt x="599460" y="480463"/>
                      <a:pt x="589422" y="490474"/>
                      <a:pt x="576993" y="490474"/>
                    </a:cubicBezTo>
                    <a:lnTo>
                      <a:pt x="247154" y="490474"/>
                    </a:lnTo>
                    <a:cubicBezTo>
                      <a:pt x="234726" y="490474"/>
                      <a:pt x="224687" y="480463"/>
                      <a:pt x="224687" y="468070"/>
                    </a:cubicBezTo>
                    <a:cubicBezTo>
                      <a:pt x="224687" y="455676"/>
                      <a:pt x="234726" y="445665"/>
                      <a:pt x="247154" y="445665"/>
                    </a:cubicBezTo>
                    <a:close/>
                    <a:moveTo>
                      <a:pt x="46399" y="393087"/>
                    </a:moveTo>
                    <a:cubicBezTo>
                      <a:pt x="63937" y="390133"/>
                      <a:pt x="84135" y="396220"/>
                      <a:pt x="97281" y="407918"/>
                    </a:cubicBezTo>
                    <a:cubicBezTo>
                      <a:pt x="123574" y="384523"/>
                      <a:pt x="178073" y="383568"/>
                      <a:pt x="183092" y="432506"/>
                    </a:cubicBezTo>
                    <a:cubicBezTo>
                      <a:pt x="189546" y="495290"/>
                      <a:pt x="97281" y="543751"/>
                      <a:pt x="97281" y="543751"/>
                    </a:cubicBezTo>
                    <a:cubicBezTo>
                      <a:pt x="97281" y="543751"/>
                      <a:pt x="5017" y="495290"/>
                      <a:pt x="11471" y="432506"/>
                    </a:cubicBezTo>
                    <a:cubicBezTo>
                      <a:pt x="13980" y="408037"/>
                      <a:pt x="28860" y="396041"/>
                      <a:pt x="46399" y="393087"/>
                    </a:cubicBezTo>
                    <a:close/>
                    <a:moveTo>
                      <a:pt x="247154" y="249423"/>
                    </a:moveTo>
                    <a:lnTo>
                      <a:pt x="576993" y="249423"/>
                    </a:lnTo>
                    <a:cubicBezTo>
                      <a:pt x="589422" y="249423"/>
                      <a:pt x="599460" y="259449"/>
                      <a:pt x="599460" y="271863"/>
                    </a:cubicBezTo>
                    <a:cubicBezTo>
                      <a:pt x="599460" y="284277"/>
                      <a:pt x="589422" y="294303"/>
                      <a:pt x="576993" y="294303"/>
                    </a:cubicBezTo>
                    <a:lnTo>
                      <a:pt x="247154" y="294303"/>
                    </a:lnTo>
                    <a:cubicBezTo>
                      <a:pt x="234726" y="294303"/>
                      <a:pt x="224687" y="284277"/>
                      <a:pt x="224687" y="271863"/>
                    </a:cubicBezTo>
                    <a:cubicBezTo>
                      <a:pt x="224687" y="259449"/>
                      <a:pt x="234726" y="249423"/>
                      <a:pt x="247154" y="249423"/>
                    </a:cubicBezTo>
                    <a:close/>
                    <a:moveTo>
                      <a:pt x="198851" y="162727"/>
                    </a:moveTo>
                    <a:cubicBezTo>
                      <a:pt x="207427" y="161832"/>
                      <a:pt x="216332" y="164219"/>
                      <a:pt x="223504" y="170185"/>
                    </a:cubicBezTo>
                    <a:cubicBezTo>
                      <a:pt x="237848" y="181641"/>
                      <a:pt x="240000" y="202882"/>
                      <a:pt x="228286" y="217202"/>
                    </a:cubicBezTo>
                    <a:lnTo>
                      <a:pt x="123336" y="346318"/>
                    </a:lnTo>
                    <a:cubicBezTo>
                      <a:pt x="117837" y="353239"/>
                      <a:pt x="109470" y="357773"/>
                      <a:pt x="100386" y="358489"/>
                    </a:cubicBezTo>
                    <a:cubicBezTo>
                      <a:pt x="99429" y="358728"/>
                      <a:pt x="98473" y="358728"/>
                      <a:pt x="97278" y="358728"/>
                    </a:cubicBezTo>
                    <a:cubicBezTo>
                      <a:pt x="89389" y="358728"/>
                      <a:pt x="81738" y="356103"/>
                      <a:pt x="75762" y="350852"/>
                    </a:cubicBezTo>
                    <a:lnTo>
                      <a:pt x="11931" y="297631"/>
                    </a:lnTo>
                    <a:cubicBezTo>
                      <a:pt x="-2174" y="285697"/>
                      <a:pt x="-4086" y="264457"/>
                      <a:pt x="7867" y="250375"/>
                    </a:cubicBezTo>
                    <a:cubicBezTo>
                      <a:pt x="19820" y="236056"/>
                      <a:pt x="40858" y="234146"/>
                      <a:pt x="55202" y="246080"/>
                    </a:cubicBezTo>
                    <a:lnTo>
                      <a:pt x="92736" y="277583"/>
                    </a:lnTo>
                    <a:lnTo>
                      <a:pt x="176169" y="174958"/>
                    </a:lnTo>
                    <a:cubicBezTo>
                      <a:pt x="182027" y="167798"/>
                      <a:pt x="190274" y="163622"/>
                      <a:pt x="198851" y="162727"/>
                    </a:cubicBezTo>
                    <a:close/>
                    <a:moveTo>
                      <a:pt x="247154" y="53251"/>
                    </a:moveTo>
                    <a:lnTo>
                      <a:pt x="576993" y="53251"/>
                    </a:lnTo>
                    <a:cubicBezTo>
                      <a:pt x="589422" y="53251"/>
                      <a:pt x="599460" y="63277"/>
                      <a:pt x="599460" y="75691"/>
                    </a:cubicBezTo>
                    <a:cubicBezTo>
                      <a:pt x="599460" y="88105"/>
                      <a:pt x="589422" y="98131"/>
                      <a:pt x="576993" y="98131"/>
                    </a:cubicBezTo>
                    <a:lnTo>
                      <a:pt x="247154" y="98131"/>
                    </a:lnTo>
                    <a:cubicBezTo>
                      <a:pt x="234726" y="98131"/>
                      <a:pt x="224687" y="88105"/>
                      <a:pt x="224687" y="75691"/>
                    </a:cubicBezTo>
                    <a:cubicBezTo>
                      <a:pt x="224687" y="63277"/>
                      <a:pt x="234726" y="53251"/>
                      <a:pt x="247154" y="53251"/>
                    </a:cubicBezTo>
                    <a:close/>
                    <a:moveTo>
                      <a:pt x="46399" y="739"/>
                    </a:moveTo>
                    <a:cubicBezTo>
                      <a:pt x="63937" y="-2214"/>
                      <a:pt x="84135" y="3871"/>
                      <a:pt x="97281" y="15563"/>
                    </a:cubicBezTo>
                    <a:cubicBezTo>
                      <a:pt x="123574" y="-7822"/>
                      <a:pt x="178073" y="-8776"/>
                      <a:pt x="183092" y="40141"/>
                    </a:cubicBezTo>
                    <a:cubicBezTo>
                      <a:pt x="189546" y="102897"/>
                      <a:pt x="97281" y="151337"/>
                      <a:pt x="97281" y="151337"/>
                    </a:cubicBezTo>
                    <a:cubicBezTo>
                      <a:pt x="97281" y="151337"/>
                      <a:pt x="5017" y="102897"/>
                      <a:pt x="11471" y="40141"/>
                    </a:cubicBezTo>
                    <a:cubicBezTo>
                      <a:pt x="13980" y="15682"/>
                      <a:pt x="28860" y="3692"/>
                      <a:pt x="46399" y="739"/>
                    </a:cubicBezTo>
                    <a:close/>
                  </a:path>
                </a:pathLst>
              </a:custGeom>
              <a:solidFill>
                <a:srgbClr val="D607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5250075" y="2305487"/>
            <a:ext cx="7579895" cy="1123513"/>
            <a:chOff x="4270360" y="2408559"/>
            <a:chExt cx="7579895" cy="1123513"/>
          </a:xfrm>
        </p:grpSpPr>
        <p:sp>
          <p:nvSpPr>
            <p:cNvPr id="25" name="文本框 24"/>
            <p:cNvSpPr txBox="1"/>
            <p:nvPr/>
          </p:nvSpPr>
          <p:spPr>
            <a:xfrm>
              <a:off x="4805650" y="2408559"/>
              <a:ext cx="7044605" cy="1123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pc="600" dirty="0">
                  <a:cs typeface="+mn-ea"/>
                  <a:sym typeface="+mn-lt"/>
                </a:rPr>
                <a:t>火已及身切勿惊跑被困室内固</a:t>
              </a:r>
              <a:endParaRPr lang="en-US" altLang="zh-CN" spc="600" dirty="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r>
                <a:rPr lang="zh-CN" altLang="en-US" spc="600" dirty="0">
                  <a:cs typeface="+mn-ea"/>
                  <a:sym typeface="+mn-lt"/>
                </a:rPr>
                <a:t>守为妙远离险地不贪不闹</a:t>
              </a:r>
              <a:endParaRPr lang="en-US" altLang="zh-CN" spc="600" dirty="0">
                <a:cs typeface="+mn-ea"/>
                <a:sym typeface="+mn-lt"/>
              </a:endParaRP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4270360" y="2631313"/>
              <a:ext cx="461244" cy="461244"/>
              <a:chOff x="1757772" y="1879603"/>
              <a:chExt cx="1024164" cy="1024164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1757772" y="1879603"/>
                <a:ext cx="1024164" cy="1024164"/>
              </a:xfrm>
              <a:prstGeom prst="ellipse">
                <a:avLst/>
              </a:prstGeom>
              <a:ln w="19050">
                <a:solidFill>
                  <a:srgbClr val="D6071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Oval 3"/>
              <p:cNvSpPr/>
              <p:nvPr/>
            </p:nvSpPr>
            <p:spPr>
              <a:xfrm>
                <a:off x="2022475" y="2167890"/>
                <a:ext cx="494030" cy="448310"/>
              </a:xfrm>
              <a:custGeom>
                <a:avLst/>
                <a:gdLst>
                  <a:gd name="connsiteX0" fmla="*/ 247154 w 599460"/>
                  <a:gd name="connsiteY0" fmla="*/ 445665 h 543751"/>
                  <a:gd name="connsiteX1" fmla="*/ 576993 w 599460"/>
                  <a:gd name="connsiteY1" fmla="*/ 445665 h 543751"/>
                  <a:gd name="connsiteX2" fmla="*/ 599460 w 599460"/>
                  <a:gd name="connsiteY2" fmla="*/ 468070 h 543751"/>
                  <a:gd name="connsiteX3" fmla="*/ 576993 w 599460"/>
                  <a:gd name="connsiteY3" fmla="*/ 490474 h 543751"/>
                  <a:gd name="connsiteX4" fmla="*/ 247154 w 599460"/>
                  <a:gd name="connsiteY4" fmla="*/ 490474 h 543751"/>
                  <a:gd name="connsiteX5" fmla="*/ 224687 w 599460"/>
                  <a:gd name="connsiteY5" fmla="*/ 468070 h 543751"/>
                  <a:gd name="connsiteX6" fmla="*/ 247154 w 599460"/>
                  <a:gd name="connsiteY6" fmla="*/ 445665 h 543751"/>
                  <a:gd name="connsiteX7" fmla="*/ 46399 w 599460"/>
                  <a:gd name="connsiteY7" fmla="*/ 393087 h 543751"/>
                  <a:gd name="connsiteX8" fmla="*/ 97281 w 599460"/>
                  <a:gd name="connsiteY8" fmla="*/ 407918 h 543751"/>
                  <a:gd name="connsiteX9" fmla="*/ 183092 w 599460"/>
                  <a:gd name="connsiteY9" fmla="*/ 432506 h 543751"/>
                  <a:gd name="connsiteX10" fmla="*/ 97281 w 599460"/>
                  <a:gd name="connsiteY10" fmla="*/ 543751 h 543751"/>
                  <a:gd name="connsiteX11" fmla="*/ 11471 w 599460"/>
                  <a:gd name="connsiteY11" fmla="*/ 432506 h 543751"/>
                  <a:gd name="connsiteX12" fmla="*/ 46399 w 599460"/>
                  <a:gd name="connsiteY12" fmla="*/ 393087 h 543751"/>
                  <a:gd name="connsiteX13" fmla="*/ 247154 w 599460"/>
                  <a:gd name="connsiteY13" fmla="*/ 249423 h 543751"/>
                  <a:gd name="connsiteX14" fmla="*/ 576993 w 599460"/>
                  <a:gd name="connsiteY14" fmla="*/ 249423 h 543751"/>
                  <a:gd name="connsiteX15" fmla="*/ 599460 w 599460"/>
                  <a:gd name="connsiteY15" fmla="*/ 271863 h 543751"/>
                  <a:gd name="connsiteX16" fmla="*/ 576993 w 599460"/>
                  <a:gd name="connsiteY16" fmla="*/ 294303 h 543751"/>
                  <a:gd name="connsiteX17" fmla="*/ 247154 w 599460"/>
                  <a:gd name="connsiteY17" fmla="*/ 294303 h 543751"/>
                  <a:gd name="connsiteX18" fmla="*/ 224687 w 599460"/>
                  <a:gd name="connsiteY18" fmla="*/ 271863 h 543751"/>
                  <a:gd name="connsiteX19" fmla="*/ 247154 w 599460"/>
                  <a:gd name="connsiteY19" fmla="*/ 249423 h 543751"/>
                  <a:gd name="connsiteX20" fmla="*/ 198851 w 599460"/>
                  <a:gd name="connsiteY20" fmla="*/ 162727 h 543751"/>
                  <a:gd name="connsiteX21" fmla="*/ 223504 w 599460"/>
                  <a:gd name="connsiteY21" fmla="*/ 170185 h 543751"/>
                  <a:gd name="connsiteX22" fmla="*/ 228286 w 599460"/>
                  <a:gd name="connsiteY22" fmla="*/ 217202 h 543751"/>
                  <a:gd name="connsiteX23" fmla="*/ 123336 w 599460"/>
                  <a:gd name="connsiteY23" fmla="*/ 346318 h 543751"/>
                  <a:gd name="connsiteX24" fmla="*/ 100386 w 599460"/>
                  <a:gd name="connsiteY24" fmla="*/ 358489 h 543751"/>
                  <a:gd name="connsiteX25" fmla="*/ 97278 w 599460"/>
                  <a:gd name="connsiteY25" fmla="*/ 358728 h 543751"/>
                  <a:gd name="connsiteX26" fmla="*/ 75762 w 599460"/>
                  <a:gd name="connsiteY26" fmla="*/ 350852 h 543751"/>
                  <a:gd name="connsiteX27" fmla="*/ 11931 w 599460"/>
                  <a:gd name="connsiteY27" fmla="*/ 297631 h 543751"/>
                  <a:gd name="connsiteX28" fmla="*/ 7867 w 599460"/>
                  <a:gd name="connsiteY28" fmla="*/ 250375 h 543751"/>
                  <a:gd name="connsiteX29" fmla="*/ 55202 w 599460"/>
                  <a:gd name="connsiteY29" fmla="*/ 246080 h 543751"/>
                  <a:gd name="connsiteX30" fmla="*/ 92736 w 599460"/>
                  <a:gd name="connsiteY30" fmla="*/ 277583 h 543751"/>
                  <a:gd name="connsiteX31" fmla="*/ 176169 w 599460"/>
                  <a:gd name="connsiteY31" fmla="*/ 174958 h 543751"/>
                  <a:gd name="connsiteX32" fmla="*/ 198851 w 599460"/>
                  <a:gd name="connsiteY32" fmla="*/ 162727 h 543751"/>
                  <a:gd name="connsiteX33" fmla="*/ 247154 w 599460"/>
                  <a:gd name="connsiteY33" fmla="*/ 53251 h 543751"/>
                  <a:gd name="connsiteX34" fmla="*/ 576993 w 599460"/>
                  <a:gd name="connsiteY34" fmla="*/ 53251 h 543751"/>
                  <a:gd name="connsiteX35" fmla="*/ 599460 w 599460"/>
                  <a:gd name="connsiteY35" fmla="*/ 75691 h 543751"/>
                  <a:gd name="connsiteX36" fmla="*/ 576993 w 599460"/>
                  <a:gd name="connsiteY36" fmla="*/ 98131 h 543751"/>
                  <a:gd name="connsiteX37" fmla="*/ 247154 w 599460"/>
                  <a:gd name="connsiteY37" fmla="*/ 98131 h 543751"/>
                  <a:gd name="connsiteX38" fmla="*/ 224687 w 599460"/>
                  <a:gd name="connsiteY38" fmla="*/ 75691 h 543751"/>
                  <a:gd name="connsiteX39" fmla="*/ 247154 w 599460"/>
                  <a:gd name="connsiteY39" fmla="*/ 53251 h 543751"/>
                  <a:gd name="connsiteX40" fmla="*/ 46399 w 599460"/>
                  <a:gd name="connsiteY40" fmla="*/ 739 h 543751"/>
                  <a:gd name="connsiteX41" fmla="*/ 97281 w 599460"/>
                  <a:gd name="connsiteY41" fmla="*/ 15563 h 543751"/>
                  <a:gd name="connsiteX42" fmla="*/ 183092 w 599460"/>
                  <a:gd name="connsiteY42" fmla="*/ 40141 h 543751"/>
                  <a:gd name="connsiteX43" fmla="*/ 97281 w 599460"/>
                  <a:gd name="connsiteY43" fmla="*/ 151337 h 543751"/>
                  <a:gd name="connsiteX44" fmla="*/ 11471 w 599460"/>
                  <a:gd name="connsiteY44" fmla="*/ 40141 h 543751"/>
                  <a:gd name="connsiteX45" fmla="*/ 46399 w 599460"/>
                  <a:gd name="connsiteY45" fmla="*/ 739 h 5437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599460" h="543751">
                    <a:moveTo>
                      <a:pt x="247154" y="445665"/>
                    </a:moveTo>
                    <a:lnTo>
                      <a:pt x="576993" y="445665"/>
                    </a:lnTo>
                    <a:cubicBezTo>
                      <a:pt x="589422" y="445665"/>
                      <a:pt x="599460" y="455676"/>
                      <a:pt x="599460" y="468070"/>
                    </a:cubicBezTo>
                    <a:cubicBezTo>
                      <a:pt x="599460" y="480463"/>
                      <a:pt x="589422" y="490474"/>
                      <a:pt x="576993" y="490474"/>
                    </a:cubicBezTo>
                    <a:lnTo>
                      <a:pt x="247154" y="490474"/>
                    </a:lnTo>
                    <a:cubicBezTo>
                      <a:pt x="234726" y="490474"/>
                      <a:pt x="224687" y="480463"/>
                      <a:pt x="224687" y="468070"/>
                    </a:cubicBezTo>
                    <a:cubicBezTo>
                      <a:pt x="224687" y="455676"/>
                      <a:pt x="234726" y="445665"/>
                      <a:pt x="247154" y="445665"/>
                    </a:cubicBezTo>
                    <a:close/>
                    <a:moveTo>
                      <a:pt x="46399" y="393087"/>
                    </a:moveTo>
                    <a:cubicBezTo>
                      <a:pt x="63937" y="390133"/>
                      <a:pt x="84135" y="396220"/>
                      <a:pt x="97281" y="407918"/>
                    </a:cubicBezTo>
                    <a:cubicBezTo>
                      <a:pt x="123574" y="384523"/>
                      <a:pt x="178073" y="383568"/>
                      <a:pt x="183092" y="432506"/>
                    </a:cubicBezTo>
                    <a:cubicBezTo>
                      <a:pt x="189546" y="495290"/>
                      <a:pt x="97281" y="543751"/>
                      <a:pt x="97281" y="543751"/>
                    </a:cubicBezTo>
                    <a:cubicBezTo>
                      <a:pt x="97281" y="543751"/>
                      <a:pt x="5017" y="495290"/>
                      <a:pt x="11471" y="432506"/>
                    </a:cubicBezTo>
                    <a:cubicBezTo>
                      <a:pt x="13980" y="408037"/>
                      <a:pt x="28860" y="396041"/>
                      <a:pt x="46399" y="393087"/>
                    </a:cubicBezTo>
                    <a:close/>
                    <a:moveTo>
                      <a:pt x="247154" y="249423"/>
                    </a:moveTo>
                    <a:lnTo>
                      <a:pt x="576993" y="249423"/>
                    </a:lnTo>
                    <a:cubicBezTo>
                      <a:pt x="589422" y="249423"/>
                      <a:pt x="599460" y="259449"/>
                      <a:pt x="599460" y="271863"/>
                    </a:cubicBezTo>
                    <a:cubicBezTo>
                      <a:pt x="599460" y="284277"/>
                      <a:pt x="589422" y="294303"/>
                      <a:pt x="576993" y="294303"/>
                    </a:cubicBezTo>
                    <a:lnTo>
                      <a:pt x="247154" y="294303"/>
                    </a:lnTo>
                    <a:cubicBezTo>
                      <a:pt x="234726" y="294303"/>
                      <a:pt x="224687" y="284277"/>
                      <a:pt x="224687" y="271863"/>
                    </a:cubicBezTo>
                    <a:cubicBezTo>
                      <a:pt x="224687" y="259449"/>
                      <a:pt x="234726" y="249423"/>
                      <a:pt x="247154" y="249423"/>
                    </a:cubicBezTo>
                    <a:close/>
                    <a:moveTo>
                      <a:pt x="198851" y="162727"/>
                    </a:moveTo>
                    <a:cubicBezTo>
                      <a:pt x="207427" y="161832"/>
                      <a:pt x="216332" y="164219"/>
                      <a:pt x="223504" y="170185"/>
                    </a:cubicBezTo>
                    <a:cubicBezTo>
                      <a:pt x="237848" y="181641"/>
                      <a:pt x="240000" y="202882"/>
                      <a:pt x="228286" y="217202"/>
                    </a:cubicBezTo>
                    <a:lnTo>
                      <a:pt x="123336" y="346318"/>
                    </a:lnTo>
                    <a:cubicBezTo>
                      <a:pt x="117837" y="353239"/>
                      <a:pt x="109470" y="357773"/>
                      <a:pt x="100386" y="358489"/>
                    </a:cubicBezTo>
                    <a:cubicBezTo>
                      <a:pt x="99429" y="358728"/>
                      <a:pt x="98473" y="358728"/>
                      <a:pt x="97278" y="358728"/>
                    </a:cubicBezTo>
                    <a:cubicBezTo>
                      <a:pt x="89389" y="358728"/>
                      <a:pt x="81738" y="356103"/>
                      <a:pt x="75762" y="350852"/>
                    </a:cubicBezTo>
                    <a:lnTo>
                      <a:pt x="11931" y="297631"/>
                    </a:lnTo>
                    <a:cubicBezTo>
                      <a:pt x="-2174" y="285697"/>
                      <a:pt x="-4086" y="264457"/>
                      <a:pt x="7867" y="250375"/>
                    </a:cubicBezTo>
                    <a:cubicBezTo>
                      <a:pt x="19820" y="236056"/>
                      <a:pt x="40858" y="234146"/>
                      <a:pt x="55202" y="246080"/>
                    </a:cubicBezTo>
                    <a:lnTo>
                      <a:pt x="92736" y="277583"/>
                    </a:lnTo>
                    <a:lnTo>
                      <a:pt x="176169" y="174958"/>
                    </a:lnTo>
                    <a:cubicBezTo>
                      <a:pt x="182027" y="167798"/>
                      <a:pt x="190274" y="163622"/>
                      <a:pt x="198851" y="162727"/>
                    </a:cubicBezTo>
                    <a:close/>
                    <a:moveTo>
                      <a:pt x="247154" y="53251"/>
                    </a:moveTo>
                    <a:lnTo>
                      <a:pt x="576993" y="53251"/>
                    </a:lnTo>
                    <a:cubicBezTo>
                      <a:pt x="589422" y="53251"/>
                      <a:pt x="599460" y="63277"/>
                      <a:pt x="599460" y="75691"/>
                    </a:cubicBezTo>
                    <a:cubicBezTo>
                      <a:pt x="599460" y="88105"/>
                      <a:pt x="589422" y="98131"/>
                      <a:pt x="576993" y="98131"/>
                    </a:cubicBezTo>
                    <a:lnTo>
                      <a:pt x="247154" y="98131"/>
                    </a:lnTo>
                    <a:cubicBezTo>
                      <a:pt x="234726" y="98131"/>
                      <a:pt x="224687" y="88105"/>
                      <a:pt x="224687" y="75691"/>
                    </a:cubicBezTo>
                    <a:cubicBezTo>
                      <a:pt x="224687" y="63277"/>
                      <a:pt x="234726" y="53251"/>
                      <a:pt x="247154" y="53251"/>
                    </a:cubicBezTo>
                    <a:close/>
                    <a:moveTo>
                      <a:pt x="46399" y="739"/>
                    </a:moveTo>
                    <a:cubicBezTo>
                      <a:pt x="63937" y="-2214"/>
                      <a:pt x="84135" y="3871"/>
                      <a:pt x="97281" y="15563"/>
                    </a:cubicBezTo>
                    <a:cubicBezTo>
                      <a:pt x="123574" y="-7822"/>
                      <a:pt x="178073" y="-8776"/>
                      <a:pt x="183092" y="40141"/>
                    </a:cubicBezTo>
                    <a:cubicBezTo>
                      <a:pt x="189546" y="102897"/>
                      <a:pt x="97281" y="151337"/>
                      <a:pt x="97281" y="151337"/>
                    </a:cubicBezTo>
                    <a:cubicBezTo>
                      <a:pt x="97281" y="151337"/>
                      <a:pt x="5017" y="102897"/>
                      <a:pt x="11471" y="40141"/>
                    </a:cubicBezTo>
                    <a:cubicBezTo>
                      <a:pt x="13980" y="15682"/>
                      <a:pt x="28860" y="3692"/>
                      <a:pt x="46399" y="739"/>
                    </a:cubicBezTo>
                    <a:close/>
                  </a:path>
                </a:pathLst>
              </a:custGeom>
              <a:solidFill>
                <a:srgbClr val="D607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矩形: 圆角 47"/>
          <p:cNvSpPr/>
          <p:nvPr/>
        </p:nvSpPr>
        <p:spPr>
          <a:xfrm>
            <a:off x="7313295" y="1680845"/>
            <a:ext cx="2044065" cy="46672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E60012"/>
              </a:gs>
              <a:gs pos="87000">
                <a:srgbClr val="F38D8F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sz="2400" b="1" spc="300">
                <a:solidFill>
                  <a:schemeClr val="bg1"/>
                </a:solidFill>
                <a:cs typeface="+mn-ea"/>
                <a:sym typeface="+mn-lt"/>
              </a:rPr>
              <a:t>PART03</a:t>
            </a:r>
            <a:endParaRPr lang="zh-CN" altLang="en-US" sz="2400" b="1" spc="30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132226" y="2694279"/>
            <a:ext cx="6406201" cy="2290878"/>
            <a:chOff x="5132226" y="3609949"/>
            <a:chExt cx="6406201" cy="2290878"/>
          </a:xfrm>
        </p:grpSpPr>
        <p:sp>
          <p:nvSpPr>
            <p:cNvPr id="31" name="矩形: 圆角 30"/>
            <p:cNvSpPr/>
            <p:nvPr/>
          </p:nvSpPr>
          <p:spPr>
            <a:xfrm flipH="1">
              <a:off x="6418594" y="5784138"/>
              <a:ext cx="4263049" cy="11668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97959">
                  <a:schemeClr val="bg1"/>
                </a:gs>
                <a:gs pos="70000">
                  <a:srgbClr val="F38D8F"/>
                </a:gs>
                <a:gs pos="0">
                  <a:srgbClr val="E60012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rgbClr val="E60012"/>
                </a:solidFill>
                <a:cs typeface="+mn-ea"/>
                <a:sym typeface="+mn-lt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5132226" y="3609949"/>
              <a:ext cx="640620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5400" b="1" dirty="0">
                  <a:solidFill>
                    <a:srgbClr val="E60012"/>
                  </a:solidFill>
                  <a:cs typeface="+mn-ea"/>
                  <a:sym typeface="+mn-lt"/>
                </a:rPr>
                <a:t>掌握火场逃生的技能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6418594" y="4942885"/>
              <a:ext cx="4674279" cy="6121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Fire evacuation drill on campus Fire evacuation drill on campus</a:t>
              </a:r>
              <a:r>
                <a:rPr lang="zh-CN" altLang="en-US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 </a:t>
              </a:r>
              <a:r>
                <a:rPr lang="en-US" altLang="zh-CN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Fire evacuation drill on campus</a:t>
              </a:r>
              <a:r>
                <a:rPr lang="zh-CN" altLang="en-US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 </a:t>
              </a:r>
              <a:r>
                <a:rPr lang="en-US" altLang="zh-CN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Fire evacuation drill on campus</a:t>
              </a:r>
              <a:endParaRPr lang="zh-CN" altLang="en-US" sz="1200">
                <a:solidFill>
                  <a:srgbClr val="E60012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9" name="图片 8" descr="穿着制服的人们&#10;&#10;低可信度描述已自动生成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81B3F56-2AAA-03A2-9FB7-C614CFFA2E8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0604" y="1116238"/>
            <a:ext cx="5178063" cy="5178063"/>
          </a:xfrm>
          <a:prstGeom prst="rect">
            <a:avLst/>
          </a:prstGeom>
        </p:spPr>
      </p:pic>
    </p:spTree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481825" y="-134430"/>
            <a:ext cx="5256823" cy="1118531"/>
            <a:chOff x="481825" y="-134430"/>
            <a:chExt cx="5256823" cy="1118531"/>
          </a:xfrm>
        </p:grpSpPr>
        <p:grpSp>
          <p:nvGrpSpPr>
            <p:cNvPr id="14" name="组合 13"/>
            <p:cNvGrpSpPr/>
            <p:nvPr/>
          </p:nvGrpSpPr>
          <p:grpSpPr>
            <a:xfrm>
              <a:off x="1314792" y="399326"/>
              <a:ext cx="4423856" cy="584775"/>
              <a:chOff x="1314792" y="399326"/>
              <a:chExt cx="3707069" cy="584775"/>
            </a:xfrm>
          </p:grpSpPr>
          <p:sp>
            <p:nvSpPr>
              <p:cNvPr id="17" name="圆角矩形 6"/>
              <p:cNvSpPr/>
              <p:nvPr/>
            </p:nvSpPr>
            <p:spPr>
              <a:xfrm>
                <a:off x="1314792" y="399326"/>
                <a:ext cx="3707069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1629419" y="399326"/>
                <a:ext cx="33924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掌握火场逃生的技能</a:t>
                </a:r>
                <a:endParaRPr lang="en-US" altLang="zh-CN" sz="3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grpSp>
        <p:nvGrpSpPr>
          <p:cNvPr id="29" name="组合 28"/>
          <p:cNvGrpSpPr/>
          <p:nvPr/>
        </p:nvGrpSpPr>
        <p:grpSpPr>
          <a:xfrm>
            <a:off x="757385" y="1986028"/>
            <a:ext cx="10340860" cy="1198880"/>
            <a:chOff x="253209" y="2126556"/>
            <a:chExt cx="10340860" cy="1198880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115424" y="2126556"/>
              <a:ext cx="9478645" cy="1198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lnSpc>
                  <a:spcPct val="20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None/>
              </a:pPr>
              <a:r>
                <a:rPr lang="zh-CN" altLang="en-US" sz="1800" dirty="0">
                  <a:latin typeface="+mn-lt"/>
                  <a:cs typeface="+mn-ea"/>
                  <a:sym typeface="+mn-lt"/>
                </a:rPr>
                <a:t>毛巾捂鼻法：火场上的烟气温度高、 毒性大，吸入后很容易引起呼吸系统灼伤或人体中毒。疏散中应 用浸湿的毛巾、口罩等捂住口鼻，以起到降温及过滤的作用。</a:t>
              </a:r>
            </a:p>
          </p:txBody>
        </p:sp>
        <p:sp>
          <p:nvSpPr>
            <p:cNvPr id="20" name="泪滴形 19"/>
            <p:cNvSpPr/>
            <p:nvPr/>
          </p:nvSpPr>
          <p:spPr>
            <a:xfrm rot="2613341">
              <a:off x="253209" y="2469663"/>
              <a:ext cx="517240" cy="517240"/>
            </a:xfrm>
            <a:prstGeom prst="teardrop">
              <a:avLst/>
            </a:prstGeom>
            <a:solidFill>
              <a:srgbClr val="D607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88907" y="2541330"/>
              <a:ext cx="5977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</a:rPr>
                <a:t>01</a:t>
              </a:r>
              <a:endParaRPr lang="zh-CN" altLang="en-US" b="1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775619" y="4039231"/>
            <a:ext cx="9944995" cy="1198880"/>
            <a:chOff x="271443" y="4179759"/>
            <a:chExt cx="9944995" cy="1198880"/>
          </a:xfrm>
        </p:grpSpPr>
        <p:sp>
          <p:nvSpPr>
            <p:cNvPr id="18" name="Text Box 3"/>
            <p:cNvSpPr txBox="1">
              <a:spLocks noChangeArrowheads="1"/>
            </p:cNvSpPr>
            <p:nvPr/>
          </p:nvSpPr>
          <p:spPr bwMode="auto">
            <a:xfrm>
              <a:off x="1043228" y="4179759"/>
              <a:ext cx="9173210" cy="1198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200000"/>
                </a:lnSpc>
                <a:spcBef>
                  <a:spcPct val="5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None/>
              </a:pPr>
              <a:r>
                <a:rPr lang="zh-CN" altLang="en-US" sz="1800" dirty="0">
                  <a:latin typeface="+mn-lt"/>
                  <a:cs typeface="+mn-ea"/>
                  <a:sym typeface="+mn-lt"/>
                </a:rPr>
                <a:t>厚物护身法：确定逃生路线后，可用浸湿的棉被或毛毯、棉大衣盖在身上，以最快的速度钻过火场并冲到安全区域。不能用塑料或化纤等类物品来保护身体，否则会适得其反。</a:t>
              </a:r>
            </a:p>
          </p:txBody>
        </p:sp>
        <p:sp>
          <p:nvSpPr>
            <p:cNvPr id="21" name="泪滴形 20"/>
            <p:cNvSpPr/>
            <p:nvPr/>
          </p:nvSpPr>
          <p:spPr>
            <a:xfrm rot="2613341">
              <a:off x="271443" y="4516038"/>
              <a:ext cx="517240" cy="517240"/>
            </a:xfrm>
            <a:prstGeom prst="teardrop">
              <a:avLst/>
            </a:prstGeom>
            <a:solidFill>
              <a:srgbClr val="D607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11972" y="4567504"/>
              <a:ext cx="5977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</a:rPr>
                <a:t>02</a:t>
              </a:r>
              <a:endParaRPr lang="zh-CN" altLang="en-US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481825" y="-134430"/>
            <a:ext cx="5256823" cy="1118531"/>
            <a:chOff x="481825" y="-134430"/>
            <a:chExt cx="5256823" cy="1118531"/>
          </a:xfrm>
        </p:grpSpPr>
        <p:grpSp>
          <p:nvGrpSpPr>
            <p:cNvPr id="16" name="组合 15"/>
            <p:cNvGrpSpPr/>
            <p:nvPr/>
          </p:nvGrpSpPr>
          <p:grpSpPr>
            <a:xfrm>
              <a:off x="1314792" y="399326"/>
              <a:ext cx="4423856" cy="584775"/>
              <a:chOff x="1314792" y="399326"/>
              <a:chExt cx="3707069" cy="584775"/>
            </a:xfrm>
          </p:grpSpPr>
          <p:sp>
            <p:nvSpPr>
              <p:cNvPr id="18" name="圆角矩形 6"/>
              <p:cNvSpPr/>
              <p:nvPr/>
            </p:nvSpPr>
            <p:spPr>
              <a:xfrm>
                <a:off x="1314792" y="399326"/>
                <a:ext cx="3707069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1629419" y="399326"/>
                <a:ext cx="33924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掌握火场逃生的技能</a:t>
                </a:r>
                <a:endParaRPr lang="en-US" altLang="zh-CN" sz="3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622590" y="2229728"/>
            <a:ext cx="3577936" cy="333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5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1800">
                <a:latin typeface="+mn-lt"/>
                <a:cs typeface="+mn-ea"/>
                <a:sym typeface="+mn-lt"/>
              </a:rPr>
              <a:t>当建筑物外墙或阳台边上有落水管、电线杆、避雷针引线等竖直管线时，可借助其下滑至地面，同时应注意一次下滑时人数不宜过多，以防止逃生 途中因管线损坏而致人坠落。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76449" y="2248623"/>
            <a:ext cx="3792962" cy="277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200000"/>
              </a:lnSpc>
              <a:spcBef>
                <a:spcPct val="5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1800" dirty="0">
                <a:latin typeface="+mn-lt"/>
                <a:cs typeface="+mn-ea"/>
                <a:sym typeface="+mn-lt"/>
              </a:rPr>
              <a:t>可以在阳台上、窗台、屋顶平台等处用木板、木桩、竹竿等有承受力的物体，搭至相邻单元或相邻建筑，以此作为跳板转移到相对安全的区域。</a:t>
            </a:r>
          </a:p>
        </p:txBody>
      </p:sp>
      <p:sp>
        <p:nvSpPr>
          <p:cNvPr id="13" name="矩形 12"/>
          <p:cNvSpPr/>
          <p:nvPr/>
        </p:nvSpPr>
        <p:spPr>
          <a:xfrm>
            <a:off x="907194" y="1850772"/>
            <a:ext cx="3424661" cy="424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CN" sz="1800">
                <a:solidFill>
                  <a:srgbClr val="E60012"/>
                </a:solidFill>
                <a:latin typeface="+mn-lt"/>
                <a:cs typeface="+mn-ea"/>
                <a:sym typeface="+mn-lt"/>
              </a:rPr>
              <a:t>01.</a:t>
            </a:r>
            <a:r>
              <a:rPr lang="zh-CN" altLang="en-US" sz="1800">
                <a:solidFill>
                  <a:srgbClr val="E60012"/>
                </a:solidFill>
                <a:cs typeface="+mn-ea"/>
                <a:sym typeface="+mn-lt"/>
              </a:rPr>
              <a:t>跳板转移法</a:t>
            </a:r>
            <a:endParaRPr lang="zh-CN" altLang="en-US">
              <a:solidFill>
                <a:srgbClr val="E60012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622590" y="1850772"/>
            <a:ext cx="3424661" cy="424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CN" sz="1800">
                <a:solidFill>
                  <a:srgbClr val="E60012"/>
                </a:solidFill>
                <a:latin typeface="+mn-lt"/>
                <a:cs typeface="+mn-ea"/>
                <a:sym typeface="+mn-lt"/>
              </a:rPr>
              <a:t>02.</a:t>
            </a:r>
            <a:r>
              <a:rPr lang="zh-CN" altLang="en-US" sz="1800">
                <a:solidFill>
                  <a:srgbClr val="E60012"/>
                </a:solidFill>
                <a:cs typeface="+mn-ea"/>
                <a:sym typeface="+mn-lt"/>
              </a:rPr>
              <a:t>管线下滑法</a:t>
            </a:r>
            <a:endParaRPr lang="zh-CN" altLang="en-US">
              <a:solidFill>
                <a:srgbClr val="E6001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13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481825" y="-134430"/>
            <a:ext cx="5256823" cy="1118531"/>
            <a:chOff x="481825" y="-134430"/>
            <a:chExt cx="5256823" cy="1118531"/>
          </a:xfrm>
        </p:grpSpPr>
        <p:grpSp>
          <p:nvGrpSpPr>
            <p:cNvPr id="15" name="组合 14"/>
            <p:cNvGrpSpPr/>
            <p:nvPr/>
          </p:nvGrpSpPr>
          <p:grpSpPr>
            <a:xfrm>
              <a:off x="1314792" y="399326"/>
              <a:ext cx="4423856" cy="584775"/>
              <a:chOff x="1314792" y="399326"/>
              <a:chExt cx="3707069" cy="584775"/>
            </a:xfrm>
          </p:grpSpPr>
          <p:sp>
            <p:nvSpPr>
              <p:cNvPr id="18" name="圆角矩形 6"/>
              <p:cNvSpPr/>
              <p:nvPr/>
            </p:nvSpPr>
            <p:spPr>
              <a:xfrm>
                <a:off x="1314792" y="399326"/>
                <a:ext cx="3707069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1629419" y="399326"/>
                <a:ext cx="33924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掌握火场逃生的技能</a:t>
                </a:r>
                <a:endParaRPr lang="en-US" altLang="zh-CN" sz="3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7753996" y="2275630"/>
            <a:ext cx="2522310" cy="2120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1800" spc="600">
                <a:latin typeface="+mn-lt"/>
                <a:cs typeface="+mn-ea"/>
                <a:sym typeface="+mn-lt"/>
              </a:rPr>
              <a:t>有条件的家庭可以利用平时准备的家用缓降器等专用救生设备逃生。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045451" y="2372184"/>
            <a:ext cx="3286404" cy="2951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50000"/>
              </a:lnSpc>
              <a:spcBef>
                <a:spcPct val="5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1800">
                <a:latin typeface="+mn-lt"/>
                <a:cs typeface="+mn-ea"/>
                <a:sym typeface="+mn-lt"/>
              </a:rPr>
              <a:t>家中有绳索的（或将床单、被罩、窗帘等撕成条，拧成麻花状），可直接将其一端拴在门、窗档或重物上，沿另一端爬下。逃生过程中，脚要成绞状夹紧绳子，双 手交替往下爬，量用手套、毛巾将手保护好。</a:t>
            </a:r>
          </a:p>
        </p:txBody>
      </p:sp>
      <p:sp>
        <p:nvSpPr>
          <p:cNvPr id="4" name="矩形 3"/>
          <p:cNvSpPr/>
          <p:nvPr/>
        </p:nvSpPr>
        <p:spPr>
          <a:xfrm>
            <a:off x="907194" y="1850772"/>
            <a:ext cx="3424661" cy="424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CN" sz="1800">
                <a:solidFill>
                  <a:srgbClr val="E60012"/>
                </a:solidFill>
                <a:latin typeface="+mn-lt"/>
                <a:cs typeface="+mn-ea"/>
                <a:sym typeface="+mn-lt"/>
              </a:rPr>
              <a:t>03.</a:t>
            </a:r>
            <a:r>
              <a:rPr lang="zh-CN" altLang="en-US" sz="1800">
                <a:solidFill>
                  <a:srgbClr val="E60012"/>
                </a:solidFill>
                <a:cs typeface="+mn-ea"/>
                <a:sym typeface="+mn-lt"/>
              </a:rPr>
              <a:t>结绳自救法</a:t>
            </a:r>
            <a:endParaRPr lang="zh-CN" altLang="en-US">
              <a:solidFill>
                <a:srgbClr val="E60012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622590" y="1850772"/>
            <a:ext cx="3424661" cy="424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CN" sz="1800" spc="600">
                <a:solidFill>
                  <a:srgbClr val="E60012"/>
                </a:solidFill>
                <a:latin typeface="+mn-lt"/>
                <a:cs typeface="+mn-ea"/>
                <a:sym typeface="+mn-lt"/>
              </a:rPr>
              <a:t>04.</a:t>
            </a:r>
            <a:r>
              <a:rPr lang="zh-CN" altLang="en-US" sz="1800" spc="600">
                <a:solidFill>
                  <a:srgbClr val="E60012"/>
                </a:solidFill>
                <a:cs typeface="+mn-ea"/>
                <a:sym typeface="+mn-lt"/>
              </a:rPr>
              <a:t>器械逃生法</a:t>
            </a:r>
            <a:endParaRPr lang="zh-CN" altLang="en-US">
              <a:solidFill>
                <a:srgbClr val="E6001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  <p:bldP spid="4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481825" y="-134430"/>
            <a:ext cx="5256823" cy="1118531"/>
            <a:chOff x="481825" y="-134430"/>
            <a:chExt cx="5256823" cy="1118531"/>
          </a:xfrm>
        </p:grpSpPr>
        <p:grpSp>
          <p:nvGrpSpPr>
            <p:cNvPr id="15" name="组合 14"/>
            <p:cNvGrpSpPr/>
            <p:nvPr/>
          </p:nvGrpSpPr>
          <p:grpSpPr>
            <a:xfrm>
              <a:off x="1314792" y="399326"/>
              <a:ext cx="4423856" cy="584775"/>
              <a:chOff x="1314792" y="399326"/>
              <a:chExt cx="3707069" cy="584775"/>
            </a:xfrm>
          </p:grpSpPr>
          <p:sp>
            <p:nvSpPr>
              <p:cNvPr id="18" name="圆角矩形 6"/>
              <p:cNvSpPr/>
              <p:nvPr/>
            </p:nvSpPr>
            <p:spPr>
              <a:xfrm>
                <a:off x="1314792" y="399326"/>
                <a:ext cx="3707069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1629419" y="399326"/>
                <a:ext cx="33924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掌握火场逃生的技能</a:t>
                </a:r>
                <a:endParaRPr lang="en-US" altLang="zh-CN" sz="3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7743570" y="2452383"/>
            <a:ext cx="3659552" cy="2951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1800">
                <a:cs typeface="+mn-ea"/>
                <a:sym typeface="+mn-lt"/>
              </a:rPr>
              <a:t>在暂时无法向外疏散时，可选择卫生间、厨房等空间小且有水源和新鲜空气的地方暂时避难。将毛巾等棉织物塞进门缝阻挡烟气，在地面上泼水降温，等待救援。在消防队员到来后，可通过搭乘消防云梯、救生直升机或利用救生气垫逃生。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909516" y="2673074"/>
            <a:ext cx="3286404" cy="2535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5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1800">
                <a:latin typeface="+mn-lt"/>
                <a:cs typeface="+mn-ea"/>
                <a:sym typeface="+mn-lt"/>
              </a:rPr>
              <a:t>在等待救援的过程中，应通过大声呼救、挥动布条、敲击金属物品、投掷软物品等方式引起救援人员的注意；夜间可用手电筒、应急灯等能发光的物品发出信号。</a:t>
            </a:r>
          </a:p>
        </p:txBody>
      </p:sp>
      <p:sp>
        <p:nvSpPr>
          <p:cNvPr id="4" name="矩形 3"/>
          <p:cNvSpPr/>
          <p:nvPr/>
        </p:nvSpPr>
        <p:spPr>
          <a:xfrm>
            <a:off x="907194" y="1850772"/>
            <a:ext cx="3424661" cy="424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CN" sz="1800">
                <a:solidFill>
                  <a:srgbClr val="E60012"/>
                </a:solidFill>
                <a:latin typeface="+mn-lt"/>
                <a:cs typeface="+mn-ea"/>
                <a:sym typeface="+mn-lt"/>
              </a:rPr>
              <a:t>05.</a:t>
            </a:r>
            <a:r>
              <a:rPr lang="zh-CN" altLang="en-US" sz="1800">
                <a:solidFill>
                  <a:srgbClr val="E60012"/>
                </a:solidFill>
                <a:cs typeface="+mn-ea"/>
                <a:sym typeface="+mn-lt"/>
              </a:rPr>
              <a:t>信号求救法</a:t>
            </a:r>
            <a:endParaRPr lang="zh-CN" altLang="en-US">
              <a:solidFill>
                <a:srgbClr val="E60012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622590" y="1850772"/>
            <a:ext cx="3424661" cy="424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CN" sz="1800">
                <a:solidFill>
                  <a:srgbClr val="E60012"/>
                </a:solidFill>
                <a:cs typeface="+mn-ea"/>
                <a:sym typeface="+mn-lt"/>
              </a:rPr>
              <a:t>06.</a:t>
            </a:r>
            <a:r>
              <a:rPr lang="zh-CN" altLang="en-US" sz="1800">
                <a:solidFill>
                  <a:srgbClr val="E60012"/>
                </a:solidFill>
                <a:cs typeface="+mn-ea"/>
                <a:sym typeface="+mn-lt"/>
              </a:rPr>
              <a:t>空间避难法</a:t>
            </a:r>
            <a:endParaRPr lang="zh-CN" altLang="en-US">
              <a:solidFill>
                <a:srgbClr val="E6001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  <p:bldP spid="4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矩形: 圆角 47"/>
          <p:cNvSpPr/>
          <p:nvPr/>
        </p:nvSpPr>
        <p:spPr>
          <a:xfrm>
            <a:off x="7313295" y="1680845"/>
            <a:ext cx="2044065" cy="46672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E60012"/>
              </a:gs>
              <a:gs pos="87000">
                <a:srgbClr val="F38D8F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sz="2400" b="1" spc="300">
                <a:solidFill>
                  <a:schemeClr val="bg1"/>
                </a:solidFill>
                <a:cs typeface="+mn-ea"/>
                <a:sym typeface="+mn-lt"/>
              </a:rPr>
              <a:t>PART04</a:t>
            </a:r>
            <a:endParaRPr lang="zh-CN" altLang="en-US" sz="2400" b="1" spc="30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605635" y="2625727"/>
            <a:ext cx="5888965" cy="2359430"/>
            <a:chOff x="5605635" y="3541397"/>
            <a:chExt cx="5888965" cy="2359430"/>
          </a:xfrm>
        </p:grpSpPr>
        <p:sp>
          <p:nvSpPr>
            <p:cNvPr id="31" name="矩形: 圆角 30"/>
            <p:cNvSpPr/>
            <p:nvPr/>
          </p:nvSpPr>
          <p:spPr>
            <a:xfrm flipH="1">
              <a:off x="6418594" y="5784138"/>
              <a:ext cx="4263049" cy="11668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97959">
                  <a:schemeClr val="bg1"/>
                </a:gs>
                <a:gs pos="70000">
                  <a:srgbClr val="F38D8F"/>
                </a:gs>
                <a:gs pos="0">
                  <a:srgbClr val="E60012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rgbClr val="E60012"/>
                </a:solidFill>
                <a:cs typeface="+mn-ea"/>
                <a:sym typeface="+mn-lt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5605635" y="3541397"/>
              <a:ext cx="588896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5400" b="1" dirty="0">
                  <a:solidFill>
                    <a:srgbClr val="E60012"/>
                  </a:solidFill>
                  <a:cs typeface="+mn-ea"/>
                  <a:sym typeface="+mn-lt"/>
                </a:rPr>
                <a:t>校园消防疏散演练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6418594" y="4942885"/>
              <a:ext cx="4674279" cy="6121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Fire evacuation drill on campus Fire evacuation drill on campus</a:t>
              </a:r>
              <a:r>
                <a:rPr lang="zh-CN" altLang="en-US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 </a:t>
              </a:r>
              <a:r>
                <a:rPr lang="en-US" altLang="zh-CN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Fire evacuation drill on campus</a:t>
              </a:r>
              <a:r>
                <a:rPr lang="zh-CN" altLang="en-US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 </a:t>
              </a:r>
              <a:r>
                <a:rPr lang="en-US" altLang="zh-CN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Fire evacuation drill on campus</a:t>
              </a:r>
              <a:endParaRPr lang="zh-CN" altLang="en-US" sz="1200">
                <a:solidFill>
                  <a:srgbClr val="E60012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9" name="图片 8" descr="穿着制服的人们&#10;&#10;低可信度描述已自动生成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E7F04B2-B263-A6ED-26F0-03CE4114D8C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0604" y="1116238"/>
            <a:ext cx="5178063" cy="5178063"/>
          </a:xfrm>
          <a:prstGeom prst="rect">
            <a:avLst/>
          </a:prstGeom>
        </p:spPr>
      </p:pic>
    </p:spTree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4370CE8-4628-3687-CECE-85D0FE657C5D}"/>
              </a:ext>
            </a:extLst>
          </p:cNvPr>
          <p:cNvGrpSpPr/>
          <p:nvPr/>
        </p:nvGrpSpPr>
        <p:grpSpPr>
          <a:xfrm>
            <a:off x="535710" y="323273"/>
            <a:ext cx="11227382" cy="6105236"/>
            <a:chOff x="1343890" y="1229590"/>
            <a:chExt cx="9725891" cy="4435763"/>
          </a:xfrm>
        </p:grpSpPr>
        <p:sp>
          <p:nvSpPr>
            <p:cNvPr id="37" name="矩形 3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B87200B-76F0-B8EE-3105-F178F20ACAD1}"/>
                </a:ext>
              </a:extLst>
            </p:cNvPr>
            <p:cNvSpPr/>
            <p:nvPr/>
          </p:nvSpPr>
          <p:spPr>
            <a:xfrm>
              <a:off x="1343890" y="1229590"/>
              <a:ext cx="9725891" cy="4435763"/>
            </a:xfrm>
            <a:prstGeom prst="rect">
              <a:avLst/>
            </a:prstGeom>
            <a:solidFill>
              <a:srgbClr val="3E3E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8" name="矩形 3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E7473EF-EA2F-C6C4-4BA5-5AABC05CB069}"/>
                </a:ext>
              </a:extLst>
            </p:cNvPr>
            <p:cNvSpPr/>
            <p:nvPr/>
          </p:nvSpPr>
          <p:spPr>
            <a:xfrm>
              <a:off x="1501850" y="1371102"/>
              <a:ext cx="9409760" cy="4176000"/>
            </a:xfrm>
            <a:prstGeom prst="rect">
              <a:avLst/>
            </a:prstGeom>
            <a:solidFill>
              <a:srgbClr val="E0945B"/>
            </a:solidFill>
            <a:ln>
              <a:solidFill>
                <a:srgbClr val="E094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7B87876-5D9B-AFA4-5B1E-6F58113EEDE9}"/>
                </a:ext>
              </a:extLst>
            </p:cNvPr>
            <p:cNvSpPr/>
            <p:nvPr/>
          </p:nvSpPr>
          <p:spPr>
            <a:xfrm>
              <a:off x="1669311" y="1531087"/>
              <a:ext cx="9058939" cy="3850454"/>
            </a:xfrm>
            <a:prstGeom prst="rect">
              <a:avLst/>
            </a:prstGeom>
            <a:solidFill>
              <a:srgbClr val="3E3E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45" name="文本框 44"/>
          <p:cNvSpPr txBox="1"/>
          <p:nvPr/>
        </p:nvSpPr>
        <p:spPr>
          <a:xfrm>
            <a:off x="1511550" y="1585627"/>
            <a:ext cx="37944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spc="600" dirty="0">
                <a:solidFill>
                  <a:schemeClr val="bg1"/>
                </a:solidFill>
                <a:cs typeface="+mn-ea"/>
                <a:sym typeface="+mn-lt"/>
              </a:rPr>
              <a:t>Contents</a:t>
            </a:r>
            <a:endParaRPr lang="zh-CN" altLang="en-US" sz="5400" b="1" spc="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5219586" y="2217556"/>
            <a:ext cx="4289154" cy="749184"/>
            <a:chOff x="3584027" y="2423160"/>
            <a:chExt cx="4779645" cy="834858"/>
          </a:xfrm>
        </p:grpSpPr>
        <p:sp>
          <p:nvSpPr>
            <p:cNvPr id="63" name="文本框 62"/>
            <p:cNvSpPr txBox="1"/>
            <p:nvPr/>
          </p:nvSpPr>
          <p:spPr>
            <a:xfrm>
              <a:off x="5059218" y="2674965"/>
              <a:ext cx="3304454" cy="583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火灾的危害</a:t>
              </a:r>
              <a:endParaRPr lang="en-US" altLang="zh-CN" sz="28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3584027" y="2423160"/>
              <a:ext cx="2028136" cy="811681"/>
              <a:chOff x="4285067" y="2423160"/>
              <a:chExt cx="2028136" cy="811681"/>
            </a:xfrm>
          </p:grpSpPr>
          <p:grpSp>
            <p:nvGrpSpPr>
              <p:cNvPr id="14" name="组合 13"/>
              <p:cNvGrpSpPr/>
              <p:nvPr/>
            </p:nvGrpSpPr>
            <p:grpSpPr>
              <a:xfrm>
                <a:off x="4949039" y="2423160"/>
                <a:ext cx="796441" cy="811681"/>
                <a:chOff x="4949039" y="2423160"/>
                <a:chExt cx="796441" cy="811681"/>
              </a:xfrm>
            </p:grpSpPr>
            <p:sp>
              <p:nvSpPr>
                <p:cNvPr id="12" name="椭圆 11"/>
                <p:cNvSpPr/>
                <p:nvPr/>
              </p:nvSpPr>
              <p:spPr>
                <a:xfrm>
                  <a:off x="4949039" y="2514600"/>
                  <a:ext cx="720241" cy="720241"/>
                </a:xfrm>
                <a:prstGeom prst="ellipse">
                  <a:avLst/>
                </a:prstGeom>
                <a:solidFill>
                  <a:srgbClr val="E6001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solidFill>
                      <a:srgbClr val="E6001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椭圆 61"/>
                <p:cNvSpPr/>
                <p:nvPr/>
              </p:nvSpPr>
              <p:spPr>
                <a:xfrm>
                  <a:off x="5577840" y="2423160"/>
                  <a:ext cx="167640" cy="167640"/>
                </a:xfrm>
                <a:prstGeom prst="ellipse">
                  <a:avLst/>
                </a:prstGeom>
                <a:solidFill>
                  <a:srgbClr val="E6001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solidFill>
                      <a:srgbClr val="E60012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64" name="文本框 63"/>
              <p:cNvSpPr txBox="1"/>
              <p:nvPr/>
            </p:nvSpPr>
            <p:spPr>
              <a:xfrm>
                <a:off x="4285067" y="2516296"/>
                <a:ext cx="2028136" cy="651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200">
                    <a:solidFill>
                      <a:schemeClr val="bg1"/>
                    </a:solidFill>
                    <a:cs typeface="+mn-ea"/>
                    <a:sym typeface="+mn-lt"/>
                  </a:rPr>
                  <a:t>01</a:t>
                </a:r>
                <a:endParaRPr lang="zh-CN" altLang="en-US" sz="3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5" name="组合 64"/>
          <p:cNvGrpSpPr/>
          <p:nvPr/>
        </p:nvGrpSpPr>
        <p:grpSpPr>
          <a:xfrm>
            <a:off x="5219586" y="3904915"/>
            <a:ext cx="5854613" cy="728387"/>
            <a:chOff x="3584027" y="2423160"/>
            <a:chExt cx="6524124" cy="811682"/>
          </a:xfrm>
        </p:grpSpPr>
        <p:sp>
          <p:nvSpPr>
            <p:cNvPr id="66" name="文本框 65"/>
            <p:cNvSpPr txBox="1"/>
            <p:nvPr/>
          </p:nvSpPr>
          <p:spPr>
            <a:xfrm>
              <a:off x="5031825" y="2562016"/>
              <a:ext cx="5076326" cy="583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掌握火场逃生的技能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67" name="组合 66"/>
            <p:cNvGrpSpPr/>
            <p:nvPr/>
          </p:nvGrpSpPr>
          <p:grpSpPr>
            <a:xfrm>
              <a:off x="3584027" y="2423160"/>
              <a:ext cx="2028136" cy="811682"/>
              <a:chOff x="4285067" y="2423160"/>
              <a:chExt cx="2028136" cy="811682"/>
            </a:xfrm>
          </p:grpSpPr>
          <p:grpSp>
            <p:nvGrpSpPr>
              <p:cNvPr id="68" name="组合 67"/>
              <p:cNvGrpSpPr/>
              <p:nvPr/>
            </p:nvGrpSpPr>
            <p:grpSpPr>
              <a:xfrm>
                <a:off x="4949038" y="2423160"/>
                <a:ext cx="796442" cy="811682"/>
                <a:chOff x="4949038" y="2423160"/>
                <a:chExt cx="796442" cy="811682"/>
              </a:xfrm>
            </p:grpSpPr>
            <p:sp>
              <p:nvSpPr>
                <p:cNvPr id="70" name="椭圆 69"/>
                <p:cNvSpPr/>
                <p:nvPr/>
              </p:nvSpPr>
              <p:spPr>
                <a:xfrm>
                  <a:off x="4949038" y="2514600"/>
                  <a:ext cx="720242" cy="720242"/>
                </a:xfrm>
                <a:prstGeom prst="ellipse">
                  <a:avLst/>
                </a:prstGeom>
                <a:solidFill>
                  <a:srgbClr val="E6001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solidFill>
                      <a:srgbClr val="E6001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椭圆 70"/>
                <p:cNvSpPr/>
                <p:nvPr/>
              </p:nvSpPr>
              <p:spPr>
                <a:xfrm>
                  <a:off x="5577840" y="2423160"/>
                  <a:ext cx="167640" cy="167640"/>
                </a:xfrm>
                <a:prstGeom prst="ellipse">
                  <a:avLst/>
                </a:prstGeom>
                <a:solidFill>
                  <a:srgbClr val="E6001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solidFill>
                      <a:srgbClr val="E60012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69" name="文本框 68"/>
              <p:cNvSpPr txBox="1"/>
              <p:nvPr/>
            </p:nvSpPr>
            <p:spPr>
              <a:xfrm>
                <a:off x="4285067" y="2516296"/>
                <a:ext cx="2028136" cy="651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200">
                    <a:solidFill>
                      <a:schemeClr val="bg1"/>
                    </a:solidFill>
                    <a:cs typeface="+mn-ea"/>
                    <a:sym typeface="+mn-lt"/>
                  </a:rPr>
                  <a:t>03</a:t>
                </a:r>
                <a:endParaRPr lang="zh-CN" altLang="en-US" sz="3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2" name="组合 71"/>
          <p:cNvGrpSpPr/>
          <p:nvPr/>
        </p:nvGrpSpPr>
        <p:grpSpPr>
          <a:xfrm>
            <a:off x="5219586" y="3034928"/>
            <a:ext cx="7035648" cy="728387"/>
            <a:chOff x="3584027" y="2423160"/>
            <a:chExt cx="7840217" cy="811682"/>
          </a:xfrm>
        </p:grpSpPr>
        <p:sp>
          <p:nvSpPr>
            <p:cNvPr id="73" name="文本框 72"/>
            <p:cNvSpPr txBox="1"/>
            <p:nvPr/>
          </p:nvSpPr>
          <p:spPr>
            <a:xfrm>
              <a:off x="5031825" y="2587846"/>
              <a:ext cx="6392419" cy="583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如何预防校园火灾事故的发生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74" name="组合 73"/>
            <p:cNvGrpSpPr/>
            <p:nvPr/>
          </p:nvGrpSpPr>
          <p:grpSpPr>
            <a:xfrm>
              <a:off x="3584027" y="2423160"/>
              <a:ext cx="2028136" cy="811682"/>
              <a:chOff x="4285067" y="2423160"/>
              <a:chExt cx="2028136" cy="811682"/>
            </a:xfrm>
          </p:grpSpPr>
          <p:grpSp>
            <p:nvGrpSpPr>
              <p:cNvPr id="75" name="组合 74"/>
              <p:cNvGrpSpPr/>
              <p:nvPr/>
            </p:nvGrpSpPr>
            <p:grpSpPr>
              <a:xfrm>
                <a:off x="4949038" y="2423160"/>
                <a:ext cx="796442" cy="811682"/>
                <a:chOff x="4949038" y="2423160"/>
                <a:chExt cx="796442" cy="811682"/>
              </a:xfrm>
            </p:grpSpPr>
            <p:sp>
              <p:nvSpPr>
                <p:cNvPr id="77" name="椭圆 76"/>
                <p:cNvSpPr/>
                <p:nvPr/>
              </p:nvSpPr>
              <p:spPr>
                <a:xfrm>
                  <a:off x="4949038" y="2514600"/>
                  <a:ext cx="720242" cy="720242"/>
                </a:xfrm>
                <a:prstGeom prst="ellipse">
                  <a:avLst/>
                </a:prstGeom>
                <a:solidFill>
                  <a:srgbClr val="E6001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solidFill>
                      <a:srgbClr val="E6001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8" name="椭圆 77"/>
                <p:cNvSpPr/>
                <p:nvPr/>
              </p:nvSpPr>
              <p:spPr>
                <a:xfrm>
                  <a:off x="5577840" y="2423160"/>
                  <a:ext cx="167640" cy="167640"/>
                </a:xfrm>
                <a:prstGeom prst="ellipse">
                  <a:avLst/>
                </a:prstGeom>
                <a:solidFill>
                  <a:srgbClr val="E6001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solidFill>
                      <a:srgbClr val="E60012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76" name="文本框 75"/>
              <p:cNvSpPr txBox="1"/>
              <p:nvPr/>
            </p:nvSpPr>
            <p:spPr>
              <a:xfrm>
                <a:off x="4285067" y="2516296"/>
                <a:ext cx="2028136" cy="651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200">
                    <a:solidFill>
                      <a:schemeClr val="bg1"/>
                    </a:solidFill>
                    <a:cs typeface="+mn-ea"/>
                    <a:sym typeface="+mn-lt"/>
                  </a:rPr>
                  <a:t>02</a:t>
                </a:r>
                <a:endParaRPr lang="zh-CN" altLang="en-US" sz="3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9" name="组合 78"/>
          <p:cNvGrpSpPr/>
          <p:nvPr/>
        </p:nvGrpSpPr>
        <p:grpSpPr>
          <a:xfrm>
            <a:off x="5219586" y="4730384"/>
            <a:ext cx="5217304" cy="728387"/>
            <a:chOff x="3584027" y="2423160"/>
            <a:chExt cx="5813935" cy="811682"/>
          </a:xfrm>
        </p:grpSpPr>
        <p:sp>
          <p:nvSpPr>
            <p:cNvPr id="80" name="文本框 79"/>
            <p:cNvSpPr txBox="1"/>
            <p:nvPr/>
          </p:nvSpPr>
          <p:spPr>
            <a:xfrm>
              <a:off x="5031826" y="2562016"/>
              <a:ext cx="4366136" cy="583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校园消防疏散演练</a:t>
              </a:r>
            </a:p>
          </p:txBody>
        </p:sp>
        <p:grpSp>
          <p:nvGrpSpPr>
            <p:cNvPr id="81" name="组合 80"/>
            <p:cNvGrpSpPr/>
            <p:nvPr/>
          </p:nvGrpSpPr>
          <p:grpSpPr>
            <a:xfrm>
              <a:off x="3584027" y="2423160"/>
              <a:ext cx="2028136" cy="811682"/>
              <a:chOff x="4285067" y="2423160"/>
              <a:chExt cx="2028136" cy="811682"/>
            </a:xfrm>
          </p:grpSpPr>
          <p:grpSp>
            <p:nvGrpSpPr>
              <p:cNvPr id="82" name="组合 81"/>
              <p:cNvGrpSpPr/>
              <p:nvPr/>
            </p:nvGrpSpPr>
            <p:grpSpPr>
              <a:xfrm>
                <a:off x="4949039" y="2423160"/>
                <a:ext cx="796441" cy="811682"/>
                <a:chOff x="4949039" y="2423160"/>
                <a:chExt cx="796441" cy="811682"/>
              </a:xfrm>
            </p:grpSpPr>
            <p:sp>
              <p:nvSpPr>
                <p:cNvPr id="84" name="椭圆 83"/>
                <p:cNvSpPr/>
                <p:nvPr/>
              </p:nvSpPr>
              <p:spPr>
                <a:xfrm>
                  <a:off x="4949039" y="2514600"/>
                  <a:ext cx="720242" cy="720242"/>
                </a:xfrm>
                <a:prstGeom prst="ellipse">
                  <a:avLst/>
                </a:prstGeom>
                <a:solidFill>
                  <a:srgbClr val="E6001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solidFill>
                      <a:srgbClr val="E6001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椭圆 84"/>
                <p:cNvSpPr/>
                <p:nvPr/>
              </p:nvSpPr>
              <p:spPr>
                <a:xfrm>
                  <a:off x="5577840" y="2423160"/>
                  <a:ext cx="167640" cy="167640"/>
                </a:xfrm>
                <a:prstGeom prst="ellipse">
                  <a:avLst/>
                </a:prstGeom>
                <a:solidFill>
                  <a:srgbClr val="E6001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>
                    <a:solidFill>
                      <a:srgbClr val="E60012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83" name="文本框 82"/>
              <p:cNvSpPr txBox="1"/>
              <p:nvPr/>
            </p:nvSpPr>
            <p:spPr>
              <a:xfrm>
                <a:off x="4285067" y="2516296"/>
                <a:ext cx="2028136" cy="651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200">
                    <a:solidFill>
                      <a:schemeClr val="bg1"/>
                    </a:solidFill>
                    <a:cs typeface="+mn-ea"/>
                    <a:sym typeface="+mn-lt"/>
                  </a:rPr>
                  <a:t>04</a:t>
                </a:r>
                <a:endParaRPr lang="zh-CN" altLang="en-US" sz="3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99703" y="2679999"/>
            <a:ext cx="5219700" cy="335788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481825" y="-134430"/>
            <a:ext cx="5256823" cy="1118531"/>
            <a:chOff x="481825" y="-134430"/>
            <a:chExt cx="5256823" cy="1118531"/>
          </a:xfrm>
        </p:grpSpPr>
        <p:grpSp>
          <p:nvGrpSpPr>
            <p:cNvPr id="14" name="组合 13"/>
            <p:cNvGrpSpPr/>
            <p:nvPr/>
          </p:nvGrpSpPr>
          <p:grpSpPr>
            <a:xfrm>
              <a:off x="1314792" y="399326"/>
              <a:ext cx="4423856" cy="584775"/>
              <a:chOff x="1314792" y="399326"/>
              <a:chExt cx="3707069" cy="584775"/>
            </a:xfrm>
          </p:grpSpPr>
          <p:sp>
            <p:nvSpPr>
              <p:cNvPr id="16" name="圆角矩形 6"/>
              <p:cNvSpPr/>
              <p:nvPr/>
            </p:nvSpPr>
            <p:spPr>
              <a:xfrm>
                <a:off x="1314792" y="399326"/>
                <a:ext cx="3707069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7" name="文本框 16"/>
              <p:cNvSpPr txBox="1"/>
              <p:nvPr/>
            </p:nvSpPr>
            <p:spPr>
              <a:xfrm>
                <a:off x="1629419" y="399326"/>
                <a:ext cx="33924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校园消防疏散演练</a:t>
                </a:r>
              </a:p>
            </p:txBody>
          </p:sp>
        </p:grp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grpSp>
        <p:nvGrpSpPr>
          <p:cNvPr id="18" name="组合 17"/>
          <p:cNvGrpSpPr/>
          <p:nvPr/>
        </p:nvGrpSpPr>
        <p:grpSpPr>
          <a:xfrm>
            <a:off x="1690254" y="1383427"/>
            <a:ext cx="9510811" cy="1203434"/>
            <a:chOff x="1690254" y="1383427"/>
            <a:chExt cx="9510811" cy="1203434"/>
          </a:xfrm>
        </p:grpSpPr>
        <p:sp>
          <p:nvSpPr>
            <p:cNvPr id="10" name="文本框 9"/>
            <p:cNvSpPr txBox="1"/>
            <p:nvPr/>
          </p:nvSpPr>
          <p:spPr>
            <a:xfrm>
              <a:off x="1690254" y="1383427"/>
              <a:ext cx="9510811" cy="99617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250000"/>
                </a:lnSpc>
              </a:pPr>
              <a:r>
                <a:rPr lang="zh-CN" altLang="en-US" sz="2800">
                  <a:cs typeface="+mn-ea"/>
                  <a:sym typeface="+mn-lt"/>
                </a:rPr>
                <a:t>学习过了校园火灾预防和逃生技巧</a:t>
              </a:r>
              <a:r>
                <a:rPr lang="en-US" altLang="zh-CN" sz="2800">
                  <a:cs typeface="+mn-ea"/>
                  <a:sym typeface="+mn-lt"/>
                </a:rPr>
                <a:t>,</a:t>
              </a:r>
              <a:r>
                <a:rPr lang="zh-CN" altLang="en-US" sz="2800">
                  <a:cs typeface="+mn-ea"/>
                  <a:sym typeface="+mn-lt"/>
                </a:rPr>
                <a:t>快来实践</a:t>
              </a:r>
              <a:r>
                <a:rPr lang="en-US" altLang="zh-CN" sz="2800">
                  <a:cs typeface="+mn-ea"/>
                  <a:sym typeface="+mn-lt"/>
                </a:rPr>
                <a:t>-</a:t>
              </a:r>
              <a:r>
                <a:rPr lang="zh-CN" altLang="en-US" sz="2800">
                  <a:cs typeface="+mn-ea"/>
                  <a:sym typeface="+mn-lt"/>
                </a:rPr>
                <a:t>下吧</a:t>
              </a:r>
              <a:r>
                <a:rPr lang="en-US" altLang="zh-CN" sz="2800">
                  <a:cs typeface="+mn-ea"/>
                  <a:sym typeface="+mn-lt"/>
                </a:rPr>
                <a:t>!</a:t>
              </a:r>
              <a:endParaRPr lang="zh-CN" altLang="en-US" sz="2800">
                <a:cs typeface="+mn-ea"/>
                <a:sym typeface="+mn-lt"/>
              </a:endParaRP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4839855" y="2586861"/>
              <a:ext cx="2189018" cy="0"/>
            </a:xfrm>
            <a:prstGeom prst="line">
              <a:avLst/>
            </a:prstGeom>
            <a:ln w="76200">
              <a:solidFill>
                <a:srgbClr val="E600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图片 19" descr="E:\原来\下载\0d998bf9dc09ae2e2338c56f92a57df2.png0d998bf9dc09ae2e2338c56f92a57df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4021" y="2379597"/>
            <a:ext cx="4933979" cy="43562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组合 44"/>
          <p:cNvGrpSpPr/>
          <p:nvPr/>
        </p:nvGrpSpPr>
        <p:grpSpPr>
          <a:xfrm>
            <a:off x="481825" y="-134430"/>
            <a:ext cx="5256823" cy="1118531"/>
            <a:chOff x="481825" y="-134430"/>
            <a:chExt cx="5256823" cy="1118531"/>
          </a:xfrm>
        </p:grpSpPr>
        <p:grpSp>
          <p:nvGrpSpPr>
            <p:cNvPr id="46" name="组合 45"/>
            <p:cNvGrpSpPr/>
            <p:nvPr/>
          </p:nvGrpSpPr>
          <p:grpSpPr>
            <a:xfrm>
              <a:off x="1314792" y="399326"/>
              <a:ext cx="4423856" cy="584775"/>
              <a:chOff x="1314792" y="399326"/>
              <a:chExt cx="3707069" cy="584775"/>
            </a:xfrm>
          </p:grpSpPr>
          <p:sp>
            <p:nvSpPr>
              <p:cNvPr id="48" name="圆角矩形 6"/>
              <p:cNvSpPr/>
              <p:nvPr/>
            </p:nvSpPr>
            <p:spPr>
              <a:xfrm>
                <a:off x="1314792" y="399326"/>
                <a:ext cx="3707069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9" name="文本框 48"/>
              <p:cNvSpPr txBox="1"/>
              <p:nvPr/>
            </p:nvSpPr>
            <p:spPr>
              <a:xfrm>
                <a:off x="1629419" y="399326"/>
                <a:ext cx="33924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校园消防疏散演练</a:t>
                </a:r>
              </a:p>
            </p:txBody>
          </p:sp>
        </p:grpSp>
        <p:pic>
          <p:nvPicPr>
            <p:cNvPr id="47" name="图片 46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1873186" y="1864085"/>
            <a:ext cx="8211263" cy="3552740"/>
            <a:chOff x="1984023" y="1869561"/>
            <a:chExt cx="8211263" cy="3552740"/>
          </a:xfrm>
        </p:grpSpPr>
        <p:grpSp>
          <p:nvGrpSpPr>
            <p:cNvPr id="8" name="Group 53"/>
            <p:cNvGrpSpPr/>
            <p:nvPr/>
          </p:nvGrpSpPr>
          <p:grpSpPr>
            <a:xfrm>
              <a:off x="1984023" y="4789595"/>
              <a:ext cx="1554040" cy="632706"/>
              <a:chOff x="2020773" y="3072224"/>
              <a:chExt cx="2317998" cy="706989"/>
            </a:xfrm>
            <a:solidFill>
              <a:srgbClr val="C00000"/>
            </a:solidFill>
          </p:grpSpPr>
          <p:sp>
            <p:nvSpPr>
              <p:cNvPr id="12" name="Rectangle 54"/>
              <p:cNvSpPr/>
              <p:nvPr/>
            </p:nvSpPr>
            <p:spPr>
              <a:xfrm>
                <a:off x="2020773" y="3072224"/>
                <a:ext cx="2317998" cy="706989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600" kern="1200">
                  <a:cs typeface="+mn-ea"/>
                  <a:sym typeface="+mn-lt"/>
                </a:endParaRPr>
              </a:p>
            </p:txBody>
          </p:sp>
          <p:sp>
            <p:nvSpPr>
              <p:cNvPr id="14" name="TextBox 56"/>
              <p:cNvSpPr txBox="1"/>
              <p:nvPr/>
            </p:nvSpPr>
            <p:spPr>
              <a:xfrm>
                <a:off x="2104237" y="3140620"/>
                <a:ext cx="2188271" cy="558498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000" b="1">
                    <a:solidFill>
                      <a:schemeClr val="bg1"/>
                    </a:solidFill>
                    <a:cs typeface="+mn-ea"/>
                    <a:sym typeface="+mn-lt"/>
                  </a:rPr>
                  <a:t>义务消防队</a:t>
                </a:r>
                <a:endParaRPr lang="en-US" sz="2000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Group 71"/>
            <p:cNvGrpSpPr/>
            <p:nvPr/>
          </p:nvGrpSpPr>
          <p:grpSpPr>
            <a:xfrm>
              <a:off x="4177253" y="4789595"/>
              <a:ext cx="1554041" cy="632706"/>
              <a:chOff x="2020773" y="3072224"/>
              <a:chExt cx="2317998" cy="706989"/>
            </a:xfrm>
            <a:solidFill>
              <a:srgbClr val="C00000"/>
            </a:solidFill>
          </p:grpSpPr>
          <p:sp>
            <p:nvSpPr>
              <p:cNvPr id="16" name="Rectangle 72"/>
              <p:cNvSpPr/>
              <p:nvPr/>
            </p:nvSpPr>
            <p:spPr>
              <a:xfrm>
                <a:off x="2020773" y="3072224"/>
                <a:ext cx="2317998" cy="706989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600" kern="1200">
                  <a:cs typeface="+mn-ea"/>
                  <a:sym typeface="+mn-lt"/>
                </a:endParaRPr>
              </a:p>
            </p:txBody>
          </p:sp>
          <p:sp>
            <p:nvSpPr>
              <p:cNvPr id="17" name="TextBox 74"/>
              <p:cNvSpPr txBox="1"/>
              <p:nvPr/>
            </p:nvSpPr>
            <p:spPr>
              <a:xfrm>
                <a:off x="2110776" y="3151850"/>
                <a:ext cx="2188270" cy="558498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000" b="1">
                    <a:solidFill>
                      <a:schemeClr val="bg1"/>
                    </a:solidFill>
                    <a:cs typeface="+mn-ea"/>
                    <a:sym typeface="+mn-lt"/>
                  </a:rPr>
                  <a:t>疏散引导组</a:t>
                </a:r>
                <a:endParaRPr lang="en-US" sz="2000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8" name="Group 76"/>
            <p:cNvGrpSpPr/>
            <p:nvPr/>
          </p:nvGrpSpPr>
          <p:grpSpPr>
            <a:xfrm>
              <a:off x="6310184" y="4789595"/>
              <a:ext cx="1554041" cy="632706"/>
              <a:chOff x="2020773" y="3072224"/>
              <a:chExt cx="2317998" cy="706989"/>
            </a:xfrm>
            <a:solidFill>
              <a:srgbClr val="C00000"/>
            </a:solidFill>
          </p:grpSpPr>
          <p:sp>
            <p:nvSpPr>
              <p:cNvPr id="19" name="Rectangle 77"/>
              <p:cNvSpPr/>
              <p:nvPr/>
            </p:nvSpPr>
            <p:spPr>
              <a:xfrm>
                <a:off x="2020773" y="3072224"/>
                <a:ext cx="2317998" cy="706989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600" kern="1200">
                  <a:cs typeface="+mn-ea"/>
                  <a:sym typeface="+mn-lt"/>
                </a:endParaRPr>
              </a:p>
            </p:txBody>
          </p:sp>
          <p:sp>
            <p:nvSpPr>
              <p:cNvPr id="20" name="TextBox 79"/>
              <p:cNvSpPr txBox="1"/>
              <p:nvPr/>
            </p:nvSpPr>
            <p:spPr>
              <a:xfrm>
                <a:off x="2110716" y="3140619"/>
                <a:ext cx="2188270" cy="558498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000" b="1">
                    <a:solidFill>
                      <a:schemeClr val="bg1"/>
                    </a:solidFill>
                    <a:cs typeface="+mn-ea"/>
                    <a:sym typeface="+mn-lt"/>
                  </a:rPr>
                  <a:t>后勤保障组</a:t>
                </a:r>
                <a:endParaRPr lang="en-US" sz="2000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1" name="Group 81"/>
            <p:cNvGrpSpPr/>
            <p:nvPr/>
          </p:nvGrpSpPr>
          <p:grpSpPr>
            <a:xfrm>
              <a:off x="8641245" y="4789595"/>
              <a:ext cx="1554041" cy="632706"/>
              <a:chOff x="2020773" y="3072224"/>
              <a:chExt cx="2317998" cy="706989"/>
            </a:xfrm>
            <a:solidFill>
              <a:srgbClr val="C00000"/>
            </a:solidFill>
          </p:grpSpPr>
          <p:sp>
            <p:nvSpPr>
              <p:cNvPr id="22" name="Rectangle 82"/>
              <p:cNvSpPr/>
              <p:nvPr/>
            </p:nvSpPr>
            <p:spPr>
              <a:xfrm>
                <a:off x="2020773" y="3072224"/>
                <a:ext cx="2317998" cy="706989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600" kern="1200">
                  <a:cs typeface="+mn-ea"/>
                  <a:sym typeface="+mn-lt"/>
                </a:endParaRPr>
              </a:p>
            </p:txBody>
          </p:sp>
          <p:sp>
            <p:nvSpPr>
              <p:cNvPr id="23" name="TextBox 84"/>
              <p:cNvSpPr txBox="1"/>
              <p:nvPr/>
            </p:nvSpPr>
            <p:spPr>
              <a:xfrm>
                <a:off x="2098955" y="3150934"/>
                <a:ext cx="2188270" cy="558498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000" b="1">
                    <a:solidFill>
                      <a:schemeClr val="bg1"/>
                    </a:solidFill>
                    <a:cs typeface="+mn-ea"/>
                    <a:sym typeface="+mn-lt"/>
                  </a:rPr>
                  <a:t>抢救护理组</a:t>
                </a:r>
                <a:endParaRPr lang="en-US" sz="2000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24" name="Flowchart: Flow Line"/>
            <p:cNvCxnSpPr/>
            <p:nvPr/>
          </p:nvCxnSpPr>
          <p:spPr>
            <a:xfrm rot="5400000">
              <a:off x="2591600" y="4375075"/>
              <a:ext cx="311118" cy="1467"/>
            </a:xfrm>
            <a:prstGeom prst="bentConnector3">
              <a:avLst>
                <a:gd name="adj1" fmla="val 50000"/>
              </a:avLst>
            </a:prstGeom>
            <a:ln w="508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Flowchart: Flow Line"/>
            <p:cNvCxnSpPr/>
            <p:nvPr/>
          </p:nvCxnSpPr>
          <p:spPr>
            <a:xfrm rot="5400000">
              <a:off x="4799449" y="4375075"/>
              <a:ext cx="311118" cy="1467"/>
            </a:xfrm>
            <a:prstGeom prst="bentConnector3">
              <a:avLst>
                <a:gd name="adj1" fmla="val 50000"/>
              </a:avLst>
            </a:prstGeom>
            <a:ln w="508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Flowchart: Flow Line"/>
            <p:cNvCxnSpPr/>
            <p:nvPr/>
          </p:nvCxnSpPr>
          <p:spPr>
            <a:xfrm rot="5400000">
              <a:off x="6932379" y="4375075"/>
              <a:ext cx="311118" cy="1467"/>
            </a:xfrm>
            <a:prstGeom prst="bentConnector3">
              <a:avLst>
                <a:gd name="adj1" fmla="val 50000"/>
              </a:avLst>
            </a:prstGeom>
            <a:ln w="508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Flowchart: Flow Line"/>
            <p:cNvCxnSpPr/>
            <p:nvPr/>
          </p:nvCxnSpPr>
          <p:spPr>
            <a:xfrm rot="5400000">
              <a:off x="9240396" y="4375075"/>
              <a:ext cx="311118" cy="1467"/>
            </a:xfrm>
            <a:prstGeom prst="bentConnector3">
              <a:avLst>
                <a:gd name="adj1" fmla="val 50000"/>
              </a:avLst>
            </a:prstGeom>
            <a:ln w="508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62"/>
            <p:cNvGrpSpPr/>
            <p:nvPr/>
          </p:nvGrpSpPr>
          <p:grpSpPr>
            <a:xfrm>
              <a:off x="2701789" y="2477362"/>
              <a:ext cx="6757494" cy="1309065"/>
              <a:chOff x="1477944" y="970419"/>
              <a:chExt cx="6819808" cy="1340245"/>
            </a:xfrm>
          </p:grpSpPr>
          <p:cxnSp>
            <p:nvCxnSpPr>
              <p:cNvPr id="29" name="Straight Connector 63"/>
              <p:cNvCxnSpPr/>
              <p:nvPr/>
            </p:nvCxnSpPr>
            <p:spPr>
              <a:xfrm rot="16200000">
                <a:off x="4623936" y="1294455"/>
                <a:ext cx="648072" cy="0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64"/>
              <p:cNvCxnSpPr/>
              <p:nvPr/>
            </p:nvCxnSpPr>
            <p:spPr>
              <a:xfrm rot="16200000">
                <a:off x="1184335" y="1986628"/>
                <a:ext cx="648072" cy="0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65"/>
              <p:cNvCxnSpPr/>
              <p:nvPr/>
            </p:nvCxnSpPr>
            <p:spPr>
              <a:xfrm flipH="1">
                <a:off x="1477944" y="1634087"/>
                <a:ext cx="6819808" cy="13628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66"/>
              <p:cNvCxnSpPr/>
              <p:nvPr/>
            </p:nvCxnSpPr>
            <p:spPr>
              <a:xfrm rot="16200000">
                <a:off x="7941332" y="1961130"/>
                <a:ext cx="648072" cy="0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67"/>
              <p:cNvCxnSpPr/>
              <p:nvPr/>
            </p:nvCxnSpPr>
            <p:spPr>
              <a:xfrm rot="16200000">
                <a:off x="5650128" y="1961130"/>
                <a:ext cx="648072" cy="0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68"/>
              <p:cNvCxnSpPr/>
              <p:nvPr/>
            </p:nvCxnSpPr>
            <p:spPr>
              <a:xfrm rot="16200000">
                <a:off x="3466396" y="1961129"/>
                <a:ext cx="648072" cy="0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8"/>
            <p:cNvGrpSpPr/>
            <p:nvPr/>
          </p:nvGrpSpPr>
          <p:grpSpPr>
            <a:xfrm>
              <a:off x="5318979" y="1869561"/>
              <a:ext cx="1554041" cy="632706"/>
              <a:chOff x="2020773" y="3072224"/>
              <a:chExt cx="2317998" cy="706989"/>
            </a:xfrm>
          </p:grpSpPr>
          <p:sp>
            <p:nvSpPr>
              <p:cNvPr id="36" name="Rectangle 49"/>
              <p:cNvSpPr/>
              <p:nvPr/>
            </p:nvSpPr>
            <p:spPr>
              <a:xfrm>
                <a:off x="2020773" y="3072224"/>
                <a:ext cx="2317998" cy="706989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600" kern="1200">
                  <a:cs typeface="+mn-ea"/>
                  <a:sym typeface="+mn-lt"/>
                </a:endParaRPr>
              </a:p>
            </p:txBody>
          </p:sp>
          <p:sp>
            <p:nvSpPr>
              <p:cNvPr id="37" name="TextBox 51"/>
              <p:cNvSpPr txBox="1"/>
              <p:nvPr/>
            </p:nvSpPr>
            <p:spPr>
              <a:xfrm>
                <a:off x="2486049" y="3098604"/>
                <a:ext cx="1423142" cy="5754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000" b="1">
                    <a:solidFill>
                      <a:schemeClr val="bg1"/>
                    </a:solidFill>
                    <a:cs typeface="+mn-ea"/>
                    <a:sym typeface="+mn-lt"/>
                  </a:rPr>
                  <a:t>指挥部</a:t>
                </a:r>
                <a:endParaRPr lang="en-US" sz="2000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481825" y="-134430"/>
            <a:ext cx="5256823" cy="1118531"/>
            <a:chOff x="481825" y="-134430"/>
            <a:chExt cx="5256823" cy="1118531"/>
          </a:xfrm>
        </p:grpSpPr>
        <p:grpSp>
          <p:nvGrpSpPr>
            <p:cNvPr id="14" name="组合 13"/>
            <p:cNvGrpSpPr/>
            <p:nvPr/>
          </p:nvGrpSpPr>
          <p:grpSpPr>
            <a:xfrm>
              <a:off x="1314792" y="399326"/>
              <a:ext cx="4423856" cy="584775"/>
              <a:chOff x="1314792" y="399326"/>
              <a:chExt cx="3707069" cy="584775"/>
            </a:xfrm>
          </p:grpSpPr>
          <p:sp>
            <p:nvSpPr>
              <p:cNvPr id="16" name="圆角矩形 6"/>
              <p:cNvSpPr/>
              <p:nvPr/>
            </p:nvSpPr>
            <p:spPr>
              <a:xfrm>
                <a:off x="1314792" y="399326"/>
                <a:ext cx="3707069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7" name="文本框 16"/>
              <p:cNvSpPr txBox="1"/>
              <p:nvPr/>
            </p:nvSpPr>
            <p:spPr>
              <a:xfrm>
                <a:off x="1629419" y="399326"/>
                <a:ext cx="33924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校园消防疏散演练</a:t>
                </a:r>
              </a:p>
            </p:txBody>
          </p:sp>
        </p:grp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sp>
        <p:nvSpPr>
          <p:cNvPr id="3" name="文本框 2"/>
          <p:cNvSpPr txBox="1"/>
          <p:nvPr/>
        </p:nvSpPr>
        <p:spPr>
          <a:xfrm>
            <a:off x="1136256" y="168430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cs typeface="+mn-ea"/>
                <a:sym typeface="+mn-lt"/>
              </a:rPr>
              <a:t>指挥部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991519" y="2479021"/>
            <a:ext cx="5985161" cy="3293231"/>
            <a:chOff x="1911831" y="2211642"/>
            <a:chExt cx="6053139" cy="3293231"/>
          </a:xfrm>
        </p:grpSpPr>
        <p:sp>
          <p:nvSpPr>
            <p:cNvPr id="2" name="矩形 1"/>
            <p:cNvSpPr/>
            <p:nvPr/>
          </p:nvSpPr>
          <p:spPr>
            <a:xfrm>
              <a:off x="1957395" y="2352859"/>
              <a:ext cx="5932140" cy="2778325"/>
            </a:xfrm>
            <a:prstGeom prst="rect">
              <a:avLst/>
            </a:prstGeom>
            <a:ln>
              <a:noFill/>
            </a:ln>
          </p:spPr>
          <p:txBody>
            <a:bodyPr vert="horz"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altLang="zh-CN" dirty="0">
                  <a:cs typeface="+mn-ea"/>
                  <a:sym typeface="+mn-lt"/>
                </a:rPr>
                <a:t>1 )</a:t>
              </a:r>
              <a:r>
                <a:rPr lang="zh-CN" altLang="en-US" dirty="0">
                  <a:cs typeface="+mn-ea"/>
                  <a:sym typeface="+mn-lt"/>
                </a:rPr>
                <a:t>平时指导全校灭火和应急疏散的宣传教育，培训演练</a:t>
              </a:r>
              <a:r>
                <a:rPr lang="en-US" altLang="zh-CN" dirty="0">
                  <a:cs typeface="+mn-ea"/>
                  <a:sym typeface="+mn-lt"/>
                </a:rPr>
                <a:t>;V 2 )</a:t>
              </a:r>
              <a:r>
                <a:rPr lang="zh-CN" altLang="en-US" dirty="0">
                  <a:cs typeface="+mn-ea"/>
                  <a:sym typeface="+mn-lt"/>
                </a:rPr>
                <a:t>战时指挥协调各职能小组和义务消防队开展工作，迅速果断将火灾扑灭在初始阶段</a:t>
              </a:r>
              <a:r>
                <a:rPr lang="en-US" altLang="zh-CN" dirty="0">
                  <a:cs typeface="+mn-ea"/>
                  <a:sym typeface="+mn-lt"/>
                </a:rPr>
                <a:t>;</a:t>
              </a:r>
              <a:r>
                <a:rPr lang="zh-CN" altLang="en-US" dirty="0">
                  <a:cs typeface="+mn-ea"/>
                  <a:sym typeface="+mn-lt"/>
                </a:rPr>
                <a:t>协调配合到达火场的公安消防队开展各项灭火行动</a:t>
              </a:r>
              <a:endParaRPr lang="en-US" altLang="zh-CN" dirty="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r>
                <a:rPr lang="en-US" altLang="zh-CN" dirty="0">
                  <a:cs typeface="+mn-ea"/>
                  <a:sym typeface="+mn-lt"/>
                </a:rPr>
                <a:t>3 )</a:t>
              </a:r>
              <a:r>
                <a:rPr lang="zh-CN" altLang="en-US" dirty="0">
                  <a:cs typeface="+mn-ea"/>
                  <a:sym typeface="+mn-lt"/>
                </a:rPr>
                <a:t>配合协助公安消防机构做好火灾事故调查等善后工作。</a:t>
              </a:r>
            </a:p>
          </p:txBody>
        </p:sp>
        <p:sp>
          <p:nvSpPr>
            <p:cNvPr id="4" name="矩形: 圆角 3"/>
            <p:cNvSpPr/>
            <p:nvPr/>
          </p:nvSpPr>
          <p:spPr>
            <a:xfrm>
              <a:off x="1911831" y="2211642"/>
              <a:ext cx="6053139" cy="3293231"/>
            </a:xfrm>
            <a:prstGeom prst="roundRect">
              <a:avLst/>
            </a:prstGeom>
            <a:noFill/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21" name="图片 20" descr="E:\原来\下载\bf8411f460958dc65d163087bd6e6216.pngbf8411f460958dc65d163087bd6e62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4750" y="1900669"/>
            <a:ext cx="3270250" cy="40684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481825" y="-134430"/>
            <a:ext cx="5256823" cy="1118531"/>
            <a:chOff x="481825" y="-134430"/>
            <a:chExt cx="5256823" cy="1118531"/>
          </a:xfrm>
        </p:grpSpPr>
        <p:grpSp>
          <p:nvGrpSpPr>
            <p:cNvPr id="24" name="组合 23"/>
            <p:cNvGrpSpPr/>
            <p:nvPr/>
          </p:nvGrpSpPr>
          <p:grpSpPr>
            <a:xfrm>
              <a:off x="1314792" y="399326"/>
              <a:ext cx="4423856" cy="584775"/>
              <a:chOff x="1314792" y="399326"/>
              <a:chExt cx="3707069" cy="584775"/>
            </a:xfrm>
          </p:grpSpPr>
          <p:sp>
            <p:nvSpPr>
              <p:cNvPr id="26" name="圆角矩形 6"/>
              <p:cNvSpPr/>
              <p:nvPr/>
            </p:nvSpPr>
            <p:spPr>
              <a:xfrm>
                <a:off x="1314792" y="399326"/>
                <a:ext cx="3707069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7" name="文本框 26"/>
              <p:cNvSpPr txBox="1"/>
              <p:nvPr/>
            </p:nvSpPr>
            <p:spPr>
              <a:xfrm>
                <a:off x="1629419" y="399326"/>
                <a:ext cx="33924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校园消防疏散演练</a:t>
                </a:r>
              </a:p>
            </p:txBody>
          </p:sp>
        </p:grpSp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grpSp>
        <p:nvGrpSpPr>
          <p:cNvPr id="34" name="组合 33"/>
          <p:cNvGrpSpPr/>
          <p:nvPr/>
        </p:nvGrpSpPr>
        <p:grpSpPr>
          <a:xfrm>
            <a:off x="921331" y="5272774"/>
            <a:ext cx="10349341" cy="891942"/>
            <a:chOff x="711200" y="4992682"/>
            <a:chExt cx="10349341" cy="891942"/>
          </a:xfrm>
        </p:grpSpPr>
        <p:sp>
          <p:nvSpPr>
            <p:cNvPr id="8" name="文本框 7"/>
            <p:cNvSpPr txBox="1"/>
            <p:nvPr/>
          </p:nvSpPr>
          <p:spPr>
            <a:xfrm>
              <a:off x="955964" y="5213708"/>
              <a:ext cx="146706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2000" b="1">
                  <a:cs typeface="+mn-ea"/>
                  <a:sym typeface="+mn-lt"/>
                </a:rPr>
                <a:t>抢救护理组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2874531" y="5229097"/>
              <a:ext cx="7253317" cy="369332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>
                  <a:cs typeface="+mn-ea"/>
                  <a:sym typeface="+mn-lt"/>
                </a:rPr>
                <a:t>平时进行培训和演练。实战时现场灭火、抢救被困学生和救护伤员。</a:t>
              </a:r>
            </a:p>
          </p:txBody>
        </p:sp>
        <p:sp>
          <p:nvSpPr>
            <p:cNvPr id="2" name="矩形: 圆角 1"/>
            <p:cNvSpPr/>
            <p:nvPr/>
          </p:nvSpPr>
          <p:spPr>
            <a:xfrm>
              <a:off x="711200" y="4992682"/>
              <a:ext cx="10349341" cy="891942"/>
            </a:xfrm>
            <a:prstGeom prst="roundRect">
              <a:avLst/>
            </a:prstGeom>
            <a:noFill/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921330" y="4063929"/>
            <a:ext cx="10349341" cy="891942"/>
            <a:chOff x="711199" y="3783837"/>
            <a:chExt cx="10349341" cy="891942"/>
          </a:xfrm>
        </p:grpSpPr>
        <p:sp>
          <p:nvSpPr>
            <p:cNvPr id="6" name="文本框 5"/>
            <p:cNvSpPr txBox="1"/>
            <p:nvPr/>
          </p:nvSpPr>
          <p:spPr>
            <a:xfrm>
              <a:off x="955964" y="4014434"/>
              <a:ext cx="146706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2000" b="1">
                  <a:cs typeface="+mn-ea"/>
                  <a:sym typeface="+mn-lt"/>
                </a:rPr>
                <a:t>后勤保障组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2874531" y="4029823"/>
              <a:ext cx="6813479" cy="369332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>
                  <a:cs typeface="+mn-ea"/>
                  <a:sym typeface="+mn-lt"/>
                </a:rPr>
                <a:t>负责通讯联络，车辆调配、道路畅通、电路控制、水源保障。</a:t>
              </a:r>
              <a:endParaRPr lang="en-US" altLang="zh-CN">
                <a:cs typeface="+mn-ea"/>
                <a:sym typeface="+mn-lt"/>
              </a:endParaRPr>
            </a:p>
          </p:txBody>
        </p:sp>
        <p:sp>
          <p:nvSpPr>
            <p:cNvPr id="3" name="矩形: 圆角 2"/>
            <p:cNvSpPr/>
            <p:nvPr/>
          </p:nvSpPr>
          <p:spPr>
            <a:xfrm>
              <a:off x="711199" y="3783837"/>
              <a:ext cx="10349341" cy="891942"/>
            </a:xfrm>
            <a:prstGeom prst="roundRect">
              <a:avLst/>
            </a:prstGeom>
            <a:noFill/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921329" y="2517231"/>
            <a:ext cx="10349341" cy="1454130"/>
            <a:chOff x="711198" y="2237139"/>
            <a:chExt cx="10349341" cy="1454130"/>
          </a:xfrm>
        </p:grpSpPr>
        <p:sp>
          <p:nvSpPr>
            <p:cNvPr id="5" name="文本框 4"/>
            <p:cNvSpPr txBox="1"/>
            <p:nvPr/>
          </p:nvSpPr>
          <p:spPr>
            <a:xfrm>
              <a:off x="955964" y="2728596"/>
              <a:ext cx="146706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2000" b="1">
                  <a:cs typeface="+mn-ea"/>
                  <a:sym typeface="+mn-lt"/>
                </a:rPr>
                <a:t>疏散引导组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2874530" y="2394632"/>
              <a:ext cx="8063545" cy="129663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cs typeface="+mn-ea"/>
                  <a:sym typeface="+mn-lt"/>
                </a:rPr>
                <a:t>平时负责全校火场自救、应急疏散的宣传教育、培训演练的具体事务</a:t>
              </a:r>
              <a:r>
                <a:rPr lang="en-US" altLang="zh-CN" dirty="0">
                  <a:cs typeface="+mn-ea"/>
                  <a:sym typeface="+mn-lt"/>
                </a:rPr>
                <a:t>;</a:t>
              </a:r>
              <a:r>
                <a:rPr lang="zh-CN" altLang="en-US" dirty="0">
                  <a:cs typeface="+mn-ea"/>
                  <a:sym typeface="+mn-lt"/>
                </a:rPr>
                <a:t>战时指挥火灾单位的领导做好</a:t>
              </a:r>
              <a:r>
                <a:rPr lang="en-US" altLang="zh-CN" dirty="0">
                  <a:cs typeface="+mn-ea"/>
                  <a:sym typeface="+mn-lt"/>
                </a:rPr>
                <a:t>.</a:t>
              </a:r>
              <a:r>
                <a:rPr lang="zh-CN" altLang="en-US" dirty="0">
                  <a:cs typeface="+mn-ea"/>
                  <a:sym typeface="+mn-lt"/>
                </a:rPr>
                <a:t>人员和物资的疏散自救工作。引导学生有序下撤，以防发生学生挤倒踩踏等恶性事件的发生。</a:t>
              </a:r>
              <a:endParaRPr lang="en-US" altLang="zh-CN" dirty="0">
                <a:cs typeface="+mn-ea"/>
                <a:sym typeface="+mn-lt"/>
              </a:endParaRPr>
            </a:p>
          </p:txBody>
        </p:sp>
        <p:sp>
          <p:nvSpPr>
            <p:cNvPr id="7" name="矩形: 圆角 6"/>
            <p:cNvSpPr/>
            <p:nvPr/>
          </p:nvSpPr>
          <p:spPr>
            <a:xfrm>
              <a:off x="711198" y="2237139"/>
              <a:ext cx="10349341" cy="1340010"/>
            </a:xfrm>
            <a:prstGeom prst="roundRect">
              <a:avLst/>
            </a:prstGeom>
            <a:noFill/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921329" y="1792650"/>
            <a:ext cx="10349341" cy="555613"/>
            <a:chOff x="711198" y="1512558"/>
            <a:chExt cx="10349341" cy="555613"/>
          </a:xfrm>
        </p:grpSpPr>
        <p:sp>
          <p:nvSpPr>
            <p:cNvPr id="4" name="文本框 3"/>
            <p:cNvSpPr txBox="1"/>
            <p:nvPr/>
          </p:nvSpPr>
          <p:spPr>
            <a:xfrm>
              <a:off x="955964" y="1637210"/>
              <a:ext cx="146706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2000" b="1">
                  <a:cs typeface="+mn-ea"/>
                  <a:sym typeface="+mn-lt"/>
                </a:rPr>
                <a:t>义务消防队</a:t>
              </a:r>
            </a:p>
          </p:txBody>
        </p:sp>
        <p:sp>
          <p:nvSpPr>
            <p:cNvPr id="22" name="矩形 21"/>
            <p:cNvSpPr/>
            <p:nvPr/>
          </p:nvSpPr>
          <p:spPr>
            <a:xfrm>
              <a:off x="2874531" y="1637210"/>
              <a:ext cx="2031325" cy="369332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en-US">
                  <a:cs typeface="+mn-ea"/>
                  <a:sym typeface="+mn-lt"/>
                </a:rPr>
                <a:t>进行医疗救护等。</a:t>
              </a:r>
            </a:p>
          </p:txBody>
        </p:sp>
        <p:sp>
          <p:nvSpPr>
            <p:cNvPr id="9" name="矩形: 圆角 8"/>
            <p:cNvSpPr/>
            <p:nvPr/>
          </p:nvSpPr>
          <p:spPr>
            <a:xfrm>
              <a:off x="711198" y="1512558"/>
              <a:ext cx="10349341" cy="555613"/>
            </a:xfrm>
            <a:prstGeom prst="roundRect">
              <a:avLst/>
            </a:prstGeom>
            <a:noFill/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481825" y="-134430"/>
            <a:ext cx="5256823" cy="1118531"/>
            <a:chOff x="481825" y="-134430"/>
            <a:chExt cx="5256823" cy="1118531"/>
          </a:xfrm>
        </p:grpSpPr>
        <p:grpSp>
          <p:nvGrpSpPr>
            <p:cNvPr id="14" name="组合 13"/>
            <p:cNvGrpSpPr/>
            <p:nvPr/>
          </p:nvGrpSpPr>
          <p:grpSpPr>
            <a:xfrm>
              <a:off x="1314792" y="399326"/>
              <a:ext cx="4423856" cy="584775"/>
              <a:chOff x="1314792" y="399326"/>
              <a:chExt cx="3707069" cy="584775"/>
            </a:xfrm>
          </p:grpSpPr>
          <p:sp>
            <p:nvSpPr>
              <p:cNvPr id="16" name="圆角矩形 6"/>
              <p:cNvSpPr/>
              <p:nvPr/>
            </p:nvSpPr>
            <p:spPr>
              <a:xfrm>
                <a:off x="1314792" y="399326"/>
                <a:ext cx="3707069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1629419" y="399326"/>
                <a:ext cx="33924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校园消防疏散演练</a:t>
                </a:r>
              </a:p>
            </p:txBody>
          </p:sp>
        </p:grp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sp>
        <p:nvSpPr>
          <p:cNvPr id="2" name="矩形 1"/>
          <p:cNvSpPr/>
          <p:nvPr/>
        </p:nvSpPr>
        <p:spPr>
          <a:xfrm>
            <a:off x="706208" y="1562248"/>
            <a:ext cx="10358955" cy="50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2000">
                <a:cs typeface="+mn-ea"/>
                <a:sym typeface="+mn-lt"/>
              </a:rPr>
              <a:t>校园消防疏散演练总原则一靠近出口和最不利疏散的区域内的学生 可先安排疏散。</a:t>
            </a:r>
            <a:endParaRPr lang="en-US" altLang="zh-CN" sz="2000">
              <a:cs typeface="+mn-ea"/>
              <a:sym typeface="+mn-lt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701586" y="2259221"/>
            <a:ext cx="10437466" cy="3625403"/>
            <a:chOff x="701586" y="2259221"/>
            <a:chExt cx="10437466" cy="3625403"/>
          </a:xfrm>
        </p:grpSpPr>
        <p:sp>
          <p:nvSpPr>
            <p:cNvPr id="17" name="文本框 16"/>
            <p:cNvSpPr txBox="1"/>
            <p:nvPr/>
          </p:nvSpPr>
          <p:spPr>
            <a:xfrm>
              <a:off x="780097" y="2259221"/>
              <a:ext cx="10358955" cy="33395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altLang="zh-CN" dirty="0">
                  <a:cs typeface="+mn-ea"/>
                  <a:sym typeface="+mn-lt"/>
                </a:rPr>
                <a:t>1 )</a:t>
              </a:r>
              <a:r>
                <a:rPr lang="zh-CN" altLang="en-US" dirty="0">
                  <a:cs typeface="+mn-ea"/>
                  <a:sym typeface="+mn-lt"/>
                </a:rPr>
                <a:t>演练开始时，班主任及搭班教师立即到达自己班级，指挥学生撤离。班主任老师是该班的最直接负责人，教育学生首先要冷静，稳定学生情绪，同时指挥学生开启前后，有序的组织学生分别从两扇们迅速撤离。一楼 人员就近在教室前后出口处离开教学楼，二楼以上的班级按照指定的路线逃生。</a:t>
              </a:r>
              <a:endParaRPr lang="en-US" altLang="zh-CN" dirty="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endParaRPr lang="en-US" altLang="zh-CN" dirty="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r>
                <a:rPr lang="en-US" altLang="zh-CN" dirty="0">
                  <a:cs typeface="+mn-ea"/>
                  <a:sym typeface="+mn-lt"/>
                </a:rPr>
                <a:t>2)</a:t>
              </a:r>
              <a:r>
                <a:rPr lang="zh-CN" altLang="en-US" dirty="0">
                  <a:cs typeface="+mn-ea"/>
                  <a:sym typeface="+mn-lt"/>
                </a:rPr>
                <a:t>每一楼层以及楼梯拐角处的负责老师站在楼梯口旁边指挥学生，负责引导学生有序撤离，杜绝拥挤踩踏事故，直至最后一名学生 离开后才能离开，离开前还要检查所负责楼层及教室是否有人。</a:t>
              </a:r>
              <a:endParaRPr lang="en-US" altLang="zh-CN" dirty="0">
                <a:cs typeface="+mn-ea"/>
                <a:sym typeface="+mn-lt"/>
              </a:endParaRPr>
            </a:p>
          </p:txBody>
        </p:sp>
        <p:sp>
          <p:nvSpPr>
            <p:cNvPr id="3" name="矩形: 圆角 2"/>
            <p:cNvSpPr/>
            <p:nvPr/>
          </p:nvSpPr>
          <p:spPr>
            <a:xfrm>
              <a:off x="706208" y="2355274"/>
              <a:ext cx="10358955" cy="1768584"/>
            </a:xfrm>
            <a:prstGeom prst="roundRect">
              <a:avLst/>
            </a:prstGeom>
            <a:noFill/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: 圆角 3"/>
            <p:cNvSpPr/>
            <p:nvPr/>
          </p:nvSpPr>
          <p:spPr>
            <a:xfrm>
              <a:off x="701586" y="4492718"/>
              <a:ext cx="10358955" cy="1391906"/>
            </a:xfrm>
            <a:prstGeom prst="roundRect">
              <a:avLst/>
            </a:prstGeom>
            <a:noFill/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481825" y="-134430"/>
            <a:ext cx="5256823" cy="1118531"/>
            <a:chOff x="481825" y="-134430"/>
            <a:chExt cx="5256823" cy="1118531"/>
          </a:xfrm>
        </p:grpSpPr>
        <p:grpSp>
          <p:nvGrpSpPr>
            <p:cNvPr id="15" name="组合 14"/>
            <p:cNvGrpSpPr/>
            <p:nvPr/>
          </p:nvGrpSpPr>
          <p:grpSpPr>
            <a:xfrm>
              <a:off x="1314792" y="399326"/>
              <a:ext cx="4423856" cy="584775"/>
              <a:chOff x="1314792" y="399326"/>
              <a:chExt cx="3707069" cy="584775"/>
            </a:xfrm>
          </p:grpSpPr>
          <p:sp>
            <p:nvSpPr>
              <p:cNvPr id="17" name="圆角矩形 6"/>
              <p:cNvSpPr/>
              <p:nvPr/>
            </p:nvSpPr>
            <p:spPr>
              <a:xfrm>
                <a:off x="1314792" y="399326"/>
                <a:ext cx="3707069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1629419" y="399326"/>
                <a:ext cx="33924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校园消防疏散演练</a:t>
                </a:r>
              </a:p>
            </p:txBody>
          </p:sp>
        </p:grp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sp>
        <p:nvSpPr>
          <p:cNvPr id="2" name="矩形 1"/>
          <p:cNvSpPr/>
          <p:nvPr/>
        </p:nvSpPr>
        <p:spPr>
          <a:xfrm>
            <a:off x="932797" y="1502574"/>
            <a:ext cx="10206258" cy="499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cs typeface="+mn-ea"/>
                <a:sym typeface="+mn-lt"/>
              </a:rPr>
              <a:t>校园消防疏散演练总原则一靠近出口和最不利疏散的区域内的学生 可先安排疏散。</a:t>
            </a:r>
            <a:endParaRPr lang="en-US" altLang="zh-CN" sz="2000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166019" y="2544721"/>
            <a:ext cx="5299435" cy="2778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dirty="0">
                <a:cs typeface="+mn-ea"/>
                <a:sym typeface="+mn-lt"/>
              </a:rPr>
              <a:t>3)</a:t>
            </a:r>
            <a:r>
              <a:rPr lang="zh-CN" altLang="en-US" dirty="0">
                <a:cs typeface="+mn-ea"/>
                <a:sym typeface="+mn-lt"/>
              </a:rPr>
              <a:t>学生撤离教室后，要服从学 校的统</a:t>
            </a:r>
            <a:r>
              <a:rPr lang="en-US" altLang="zh-CN" dirty="0">
                <a:cs typeface="+mn-ea"/>
                <a:sym typeface="+mn-lt"/>
              </a:rPr>
              <a:t>-</a:t>
            </a:r>
            <a:r>
              <a:rPr lang="zh-CN" altLang="en-US" dirty="0">
                <a:cs typeface="+mn-ea"/>
                <a:sym typeface="+mn-lt"/>
              </a:rPr>
              <a:t>指挥安排 ，到学校的操场集中。</a:t>
            </a:r>
            <a:endParaRPr lang="en-US" altLang="zh-CN" dirty="0"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en-US" altLang="zh-CN" dirty="0">
                <a:cs typeface="+mn-ea"/>
                <a:sym typeface="+mn-lt"/>
              </a:rPr>
              <a:t>4 )</a:t>
            </a:r>
            <a:r>
              <a:rPr lang="zh-CN" altLang="en-US" dirty="0">
                <a:cs typeface="+mn-ea"/>
                <a:sym typeface="+mn-lt"/>
              </a:rPr>
              <a:t>要求各班在疏散时按指定的路线行走，防止出现无序的局面，所有参加演练的老师要牢 记行走的路线，并清楚的告知学生，让学生明白如何行走。</a:t>
            </a:r>
          </a:p>
        </p:txBody>
      </p:sp>
      <p:pic>
        <p:nvPicPr>
          <p:cNvPr id="3" name="图片 2" descr="0d998bf9dc09ae2e2338c56f92a57df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5630" y="2001520"/>
            <a:ext cx="5070475" cy="44761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481825" y="-134430"/>
            <a:ext cx="5256823" cy="1118531"/>
            <a:chOff x="481825" y="-134430"/>
            <a:chExt cx="5256823" cy="1118531"/>
          </a:xfrm>
        </p:grpSpPr>
        <p:grpSp>
          <p:nvGrpSpPr>
            <p:cNvPr id="15" name="组合 14"/>
            <p:cNvGrpSpPr/>
            <p:nvPr/>
          </p:nvGrpSpPr>
          <p:grpSpPr>
            <a:xfrm>
              <a:off x="1314792" y="399326"/>
              <a:ext cx="4423856" cy="584775"/>
              <a:chOff x="1314792" y="399326"/>
              <a:chExt cx="3707069" cy="584775"/>
            </a:xfrm>
          </p:grpSpPr>
          <p:sp>
            <p:nvSpPr>
              <p:cNvPr id="17" name="圆角矩形 6"/>
              <p:cNvSpPr/>
              <p:nvPr/>
            </p:nvSpPr>
            <p:spPr>
              <a:xfrm>
                <a:off x="1314792" y="399326"/>
                <a:ext cx="3707069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1629419" y="399326"/>
                <a:ext cx="33924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校园消防疏散演练</a:t>
                </a:r>
              </a:p>
            </p:txBody>
          </p:sp>
        </p:grp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502385" y="3861788"/>
            <a:ext cx="56964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>
                <a:cs typeface="+mn-ea"/>
                <a:sym typeface="+mn-lt"/>
              </a:rPr>
              <a:t>用一只手捂住口鼻，另一只手保护头部，身体尽量弯曲。</a:t>
            </a:r>
          </a:p>
        </p:txBody>
      </p:sp>
      <p:sp>
        <p:nvSpPr>
          <p:cNvPr id="5" name="矩形 4"/>
          <p:cNvSpPr/>
          <p:nvPr/>
        </p:nvSpPr>
        <p:spPr>
          <a:xfrm>
            <a:off x="1044550" y="2233200"/>
            <a:ext cx="4108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>
                <a:cs typeface="+mn-ea"/>
                <a:sym typeface="+mn-lt"/>
              </a:rPr>
              <a:t>紧跟老师，分别从前后门小跑出教室。</a:t>
            </a:r>
            <a:endParaRPr lang="en-US" altLang="zh-CN">
              <a:cs typeface="+mn-ea"/>
              <a:sym typeface="+mn-lt"/>
            </a:endParaRPr>
          </a:p>
        </p:txBody>
      </p:sp>
      <p:pic>
        <p:nvPicPr>
          <p:cNvPr id="21" name="图片 20" descr="E:\原来\下载\bf8411f460958dc65d163087bd6e6216.pngbf8411f460958dc65d163087bd6e62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4750" y="1900669"/>
            <a:ext cx="3270250" cy="40684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481825" y="-134430"/>
            <a:ext cx="5256823" cy="1118531"/>
            <a:chOff x="481825" y="-134430"/>
            <a:chExt cx="5256823" cy="1118531"/>
          </a:xfrm>
        </p:grpSpPr>
        <p:grpSp>
          <p:nvGrpSpPr>
            <p:cNvPr id="15" name="组合 14"/>
            <p:cNvGrpSpPr/>
            <p:nvPr/>
          </p:nvGrpSpPr>
          <p:grpSpPr>
            <a:xfrm>
              <a:off x="1314792" y="399326"/>
              <a:ext cx="4423856" cy="584775"/>
              <a:chOff x="1314792" y="399326"/>
              <a:chExt cx="3707069" cy="584775"/>
            </a:xfrm>
          </p:grpSpPr>
          <p:sp>
            <p:nvSpPr>
              <p:cNvPr id="17" name="圆角矩形 6"/>
              <p:cNvSpPr/>
              <p:nvPr/>
            </p:nvSpPr>
            <p:spPr>
              <a:xfrm>
                <a:off x="1314792" y="399326"/>
                <a:ext cx="3707069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1629419" y="399326"/>
                <a:ext cx="33924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校园消防疏散演练</a:t>
                </a:r>
              </a:p>
            </p:txBody>
          </p:sp>
        </p:grp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933714" y="5280271"/>
            <a:ext cx="56964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>
                <a:cs typeface="+mn-ea"/>
                <a:sym typeface="+mn-lt"/>
              </a:rPr>
              <a:t>出教学楼后，迅速到操场的各班指定地点集合。</a:t>
            </a:r>
          </a:p>
        </p:txBody>
      </p:sp>
      <p:sp>
        <p:nvSpPr>
          <p:cNvPr id="5" name="矩形 4"/>
          <p:cNvSpPr/>
          <p:nvPr/>
        </p:nvSpPr>
        <p:spPr>
          <a:xfrm>
            <a:off x="6416853" y="5277636"/>
            <a:ext cx="4108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>
                <a:cs typeface="+mn-ea"/>
                <a:sym typeface="+mn-lt"/>
              </a:rPr>
              <a:t>下楼梯时，保持靠右行，不推挤打闹。</a:t>
            </a:r>
            <a:endParaRPr lang="en-US" altLang="zh-CN"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27844" y="1746145"/>
            <a:ext cx="8188313" cy="336536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088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矩形: 圆角 47"/>
          <p:cNvSpPr/>
          <p:nvPr/>
        </p:nvSpPr>
        <p:spPr>
          <a:xfrm>
            <a:off x="7313295" y="1680845"/>
            <a:ext cx="2044065" cy="46672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E60012"/>
              </a:gs>
              <a:gs pos="87000">
                <a:srgbClr val="F38D8F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sz="2400" b="1" spc="300">
                <a:solidFill>
                  <a:schemeClr val="bg1"/>
                </a:solidFill>
                <a:cs typeface="+mn-ea"/>
                <a:sym typeface="+mn-lt"/>
              </a:rPr>
              <a:t>PART01</a:t>
            </a:r>
            <a:endParaRPr lang="zh-CN" altLang="en-US" sz="2400" b="1" spc="30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6337573" y="2701957"/>
            <a:ext cx="5185458" cy="2053965"/>
            <a:chOff x="6337573" y="3617627"/>
            <a:chExt cx="5185458" cy="2053965"/>
          </a:xfrm>
        </p:grpSpPr>
        <p:sp>
          <p:nvSpPr>
            <p:cNvPr id="31" name="矩形: 圆角 30"/>
            <p:cNvSpPr/>
            <p:nvPr/>
          </p:nvSpPr>
          <p:spPr>
            <a:xfrm flipH="1">
              <a:off x="6418594" y="5554903"/>
              <a:ext cx="4263049" cy="11668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97959">
                  <a:schemeClr val="bg1"/>
                </a:gs>
                <a:gs pos="70000">
                  <a:srgbClr val="F38D8F"/>
                </a:gs>
                <a:gs pos="0">
                  <a:srgbClr val="E60012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rgbClr val="E60012"/>
                </a:solidFill>
                <a:cs typeface="+mn-ea"/>
                <a:sym typeface="+mn-lt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6337573" y="3617627"/>
              <a:ext cx="518545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6000" b="1" dirty="0">
                  <a:solidFill>
                    <a:srgbClr val="E60012"/>
                  </a:solidFill>
                  <a:cs typeface="+mn-ea"/>
                  <a:sym typeface="+mn-lt"/>
                </a:rPr>
                <a:t>火灾的危害</a:t>
              </a:r>
              <a:endParaRPr lang="en-US" altLang="zh-CN" sz="6000" b="1" dirty="0">
                <a:solidFill>
                  <a:srgbClr val="E60012"/>
                </a:solidFill>
                <a:cs typeface="+mn-ea"/>
                <a:sym typeface="+mn-lt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6418594" y="4620940"/>
              <a:ext cx="4674279" cy="6121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Fire evacuation drill on campus Fire evacuation drill on campus</a:t>
              </a:r>
              <a:r>
                <a:rPr lang="zh-CN" altLang="en-US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 </a:t>
              </a:r>
              <a:r>
                <a:rPr lang="en-US" altLang="zh-CN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Fire evacuation drill on campus</a:t>
              </a:r>
              <a:r>
                <a:rPr lang="zh-CN" altLang="en-US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 </a:t>
              </a:r>
              <a:r>
                <a:rPr lang="en-US" altLang="zh-CN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Fire evacuation drill on campus</a:t>
              </a:r>
              <a:endParaRPr lang="zh-CN" altLang="en-US" sz="1200">
                <a:solidFill>
                  <a:srgbClr val="E60012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4" name="图片 3" descr="穿着制服的人们&#10;&#10;低可信度描述已自动生成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2EEA265-3B19-4540-97A5-DB162514401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0604" y="1116238"/>
            <a:ext cx="5178063" cy="517806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246703" y="1116238"/>
            <a:ext cx="13671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FFFF"/>
                </a:solidFill>
              </a:rPr>
              <a:t>https://www.ypppt.com/</a:t>
            </a:r>
            <a:endParaRPr lang="zh-CN" alt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51507" y="1461353"/>
            <a:ext cx="3088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400" b="1" dirty="0">
                <a:cs typeface="+mn-ea"/>
                <a:sym typeface="+mn-lt"/>
              </a:rPr>
              <a:t>生活中的火灾事故</a:t>
            </a:r>
            <a:endParaRPr lang="en-US" altLang="zh-CN" sz="2400" b="1" dirty="0"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481825" y="-134430"/>
            <a:ext cx="4367266" cy="1118531"/>
            <a:chOff x="481825" y="-134430"/>
            <a:chExt cx="4367266" cy="1118531"/>
          </a:xfrm>
        </p:grpSpPr>
        <p:grpSp>
          <p:nvGrpSpPr>
            <p:cNvPr id="6" name="组合 5"/>
            <p:cNvGrpSpPr/>
            <p:nvPr/>
          </p:nvGrpSpPr>
          <p:grpSpPr>
            <a:xfrm>
              <a:off x="1314793" y="399326"/>
              <a:ext cx="3534298" cy="584775"/>
              <a:chOff x="1314793" y="399326"/>
              <a:chExt cx="2961644" cy="584775"/>
            </a:xfrm>
          </p:grpSpPr>
          <p:sp>
            <p:nvSpPr>
              <p:cNvPr id="4" name="圆角矩形 6"/>
              <p:cNvSpPr/>
              <p:nvPr/>
            </p:nvSpPr>
            <p:spPr>
              <a:xfrm>
                <a:off x="1314793" y="399326"/>
                <a:ext cx="2961644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629420" y="399326"/>
                <a:ext cx="257219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火灾的危害</a:t>
                </a:r>
              </a:p>
            </p:txBody>
          </p:sp>
        </p:grp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grpSp>
        <p:nvGrpSpPr>
          <p:cNvPr id="44" name="组合 43"/>
          <p:cNvGrpSpPr/>
          <p:nvPr/>
        </p:nvGrpSpPr>
        <p:grpSpPr>
          <a:xfrm>
            <a:off x="783590" y="2175264"/>
            <a:ext cx="3287491" cy="3994377"/>
            <a:chOff x="508655" y="2170645"/>
            <a:chExt cx="3287491" cy="3994377"/>
          </a:xfrm>
        </p:grpSpPr>
        <p:sp>
          <p:nvSpPr>
            <p:cNvPr id="12" name="矩形 11"/>
            <p:cNvSpPr/>
            <p:nvPr/>
          </p:nvSpPr>
          <p:spPr>
            <a:xfrm>
              <a:off x="939106" y="2194704"/>
              <a:ext cx="2857040" cy="3970318"/>
            </a:xfrm>
            <a:prstGeom prst="rect">
              <a:avLst/>
            </a:prstGeom>
          </p:spPr>
          <p:txBody>
            <a:bodyPr vert="horz" wrap="square">
              <a:spAutoFit/>
            </a:bodyPr>
            <a:lstStyle/>
            <a:p>
              <a:pPr marL="285750" indent="-285750">
                <a:buClr>
                  <a:srgbClr val="E60012"/>
                </a:buClr>
                <a:buFont typeface="Wingdings" panose="05000000000000000000" pitchFamily="2" charset="2"/>
                <a:buChar char="l"/>
              </a:pPr>
              <a:r>
                <a:rPr lang="zh-CN" altLang="en-US" spc="600" dirty="0">
                  <a:cs typeface="+mn-ea"/>
                  <a:sym typeface="+mn-lt"/>
                </a:rPr>
                <a:t>上海商学院徐汇 区校区学生宿舍发生火灾</a:t>
              </a:r>
              <a:r>
                <a:rPr lang="en-US" altLang="zh-CN" spc="600" dirty="0">
                  <a:cs typeface="+mn-ea"/>
                  <a:sym typeface="+mn-lt"/>
                </a:rPr>
                <a:t>.</a:t>
              </a:r>
              <a:r>
                <a:rPr lang="en-US" altLang="zh-CN" spc="600" dirty="0">
                  <a:solidFill>
                    <a:srgbClr val="FF0000"/>
                  </a:solidFill>
                  <a:cs typeface="+mn-ea"/>
                  <a:sym typeface="+mn-lt"/>
                </a:rPr>
                <a:t>4</a:t>
              </a:r>
              <a:r>
                <a:rPr lang="zh-CN" altLang="en-US" spc="600" dirty="0">
                  <a:solidFill>
                    <a:srgbClr val="FF0000"/>
                  </a:solidFill>
                  <a:cs typeface="+mn-ea"/>
                  <a:sym typeface="+mn-lt"/>
                </a:rPr>
                <a:t>名女生遇难</a:t>
              </a:r>
              <a:r>
                <a:rPr lang="zh-CN" altLang="en-US" spc="600" dirty="0">
                  <a:cs typeface="+mn-ea"/>
                  <a:sym typeface="+mn-lt"/>
                </a:rPr>
                <a:t>。</a:t>
              </a:r>
              <a:endParaRPr lang="en-US" altLang="zh-CN" spc="600" dirty="0">
                <a:cs typeface="+mn-ea"/>
                <a:sym typeface="+mn-lt"/>
              </a:endParaRPr>
            </a:p>
            <a:p>
              <a:pPr marL="285750" indent="-285750">
                <a:buClr>
                  <a:srgbClr val="E60012"/>
                </a:buClr>
                <a:buFont typeface="Wingdings" panose="05000000000000000000" pitchFamily="2" charset="2"/>
                <a:buChar char="l"/>
              </a:pPr>
              <a:endParaRPr lang="en-US" altLang="zh-CN" spc="600" dirty="0">
                <a:cs typeface="+mn-ea"/>
                <a:sym typeface="+mn-lt"/>
              </a:endParaRPr>
            </a:p>
            <a:p>
              <a:pPr marL="285750" indent="-285750">
                <a:buClr>
                  <a:srgbClr val="E60012"/>
                </a:buClr>
                <a:buFont typeface="Wingdings" panose="05000000000000000000" pitchFamily="2" charset="2"/>
                <a:buChar char="l"/>
              </a:pPr>
              <a:r>
                <a:rPr lang="zh-CN" altLang="en-US" spc="600" dirty="0">
                  <a:cs typeface="+mn-ea"/>
                  <a:sym typeface="+mn-lt"/>
                </a:rPr>
                <a:t>中央民族大学女生宿舍发生火灾</a:t>
              </a:r>
              <a:r>
                <a:rPr lang="en-US" altLang="zh-CN" spc="600" dirty="0">
                  <a:cs typeface="+mn-ea"/>
                  <a:sym typeface="+mn-lt"/>
                </a:rPr>
                <a:t>,</a:t>
              </a:r>
              <a:r>
                <a:rPr lang="zh-CN" altLang="en-US" spc="600" dirty="0">
                  <a:solidFill>
                    <a:srgbClr val="FF0000"/>
                  </a:solidFill>
                  <a:cs typeface="+mn-ea"/>
                  <a:sym typeface="+mn-lt"/>
                </a:rPr>
                <a:t>近千人</a:t>
              </a:r>
              <a:r>
                <a:rPr lang="zh-CN" altLang="en-US" spc="600" dirty="0">
                  <a:cs typeface="+mn-ea"/>
                  <a:sym typeface="+mn-lt"/>
                </a:rPr>
                <a:t>被紧急疏散。</a:t>
              </a:r>
              <a:endParaRPr lang="en-US" altLang="zh-CN" spc="600" dirty="0">
                <a:cs typeface="+mn-ea"/>
                <a:sym typeface="+mn-lt"/>
              </a:endParaRPr>
            </a:p>
            <a:p>
              <a:pPr marL="285750" indent="-285750">
                <a:buClr>
                  <a:srgbClr val="E60012"/>
                </a:buClr>
                <a:buFont typeface="Wingdings" panose="05000000000000000000" pitchFamily="2" charset="2"/>
                <a:buChar char="l"/>
              </a:pPr>
              <a:endParaRPr lang="en-US" altLang="zh-CN" spc="600" dirty="0">
                <a:cs typeface="+mn-ea"/>
                <a:sym typeface="+mn-lt"/>
              </a:endParaRPr>
            </a:p>
            <a:p>
              <a:pPr marL="285750" indent="-285750">
                <a:buClr>
                  <a:srgbClr val="E60012"/>
                </a:buClr>
                <a:buFont typeface="Wingdings" panose="05000000000000000000" pitchFamily="2" charset="2"/>
                <a:buChar char="l"/>
              </a:pPr>
              <a:r>
                <a:rPr lang="zh-CN" altLang="en-US" spc="600" dirty="0">
                  <a:cs typeface="+mn-ea"/>
                  <a:sym typeface="+mn-lt"/>
                </a:rPr>
                <a:t>北京林业大学宿舍爆炸</a:t>
              </a:r>
              <a:r>
                <a:rPr lang="en-US" altLang="zh-CN" spc="600" dirty="0">
                  <a:cs typeface="+mn-ea"/>
                  <a:sym typeface="+mn-lt"/>
                </a:rPr>
                <a:t>, </a:t>
              </a:r>
              <a:r>
                <a:rPr lang="zh-CN" altLang="en-US" spc="600" dirty="0">
                  <a:solidFill>
                    <a:srgbClr val="FF0000"/>
                  </a:solidFill>
                  <a:cs typeface="+mn-ea"/>
                  <a:sym typeface="+mn-lt"/>
                </a:rPr>
                <a:t>两名研究生</a:t>
              </a:r>
              <a:r>
                <a:rPr lang="zh-CN" altLang="en-US" spc="600" dirty="0">
                  <a:cs typeface="+mn-ea"/>
                  <a:sym typeface="+mn-lt"/>
                </a:rPr>
                <a:t>当场遇难。</a:t>
              </a:r>
              <a:endParaRPr lang="en-US" altLang="zh-CN" spc="600" dirty="0">
                <a:cs typeface="+mn-ea"/>
                <a:sym typeface="+mn-lt"/>
              </a:endParaRPr>
            </a:p>
            <a:p>
              <a:pPr>
                <a:buClr>
                  <a:srgbClr val="E60012"/>
                </a:buClr>
              </a:pPr>
              <a:r>
                <a:rPr lang="en-US" altLang="zh-CN" spc="600" dirty="0">
                  <a:cs typeface="+mn-ea"/>
                  <a:sym typeface="+mn-lt"/>
                </a:rPr>
                <a:t> </a:t>
              </a:r>
              <a:endParaRPr lang="zh-CN" altLang="en-US" spc="600" dirty="0">
                <a:solidFill>
                  <a:srgbClr val="FF0000"/>
                </a:solidFill>
                <a:cs typeface="+mn-ea"/>
                <a:sym typeface="+mn-lt"/>
              </a:endParaRPr>
            </a:p>
          </p:txBody>
        </p:sp>
        <p:sp>
          <p:nvSpPr>
            <p:cNvPr id="7" name="star-for-number-one_34697"/>
            <p:cNvSpPr>
              <a:spLocks noChangeAspect="1"/>
            </p:cNvSpPr>
            <p:nvPr/>
          </p:nvSpPr>
          <p:spPr bwMode="auto">
            <a:xfrm>
              <a:off x="513906" y="2170645"/>
              <a:ext cx="425199" cy="405327"/>
            </a:xfrm>
            <a:custGeom>
              <a:avLst/>
              <a:gdLst>
                <a:gd name="connsiteX0" fmla="*/ 303828 w 607828"/>
                <a:gd name="connsiteY0" fmla="*/ 188833 h 579421"/>
                <a:gd name="connsiteX1" fmla="*/ 337039 w 607828"/>
                <a:gd name="connsiteY1" fmla="*/ 188833 h 579421"/>
                <a:gd name="connsiteX2" fmla="*/ 337039 w 607828"/>
                <a:gd name="connsiteY2" fmla="*/ 390579 h 579421"/>
                <a:gd name="connsiteX3" fmla="*/ 296256 w 607828"/>
                <a:gd name="connsiteY3" fmla="*/ 390579 h 579421"/>
                <a:gd name="connsiteX4" fmla="*/ 296256 w 607828"/>
                <a:gd name="connsiteY4" fmla="*/ 251557 h 579421"/>
                <a:gd name="connsiteX5" fmla="*/ 248762 w 607828"/>
                <a:gd name="connsiteY5" fmla="*/ 251557 h 579421"/>
                <a:gd name="connsiteX6" fmla="*/ 248762 w 607828"/>
                <a:gd name="connsiteY6" fmla="*/ 224577 h 579421"/>
                <a:gd name="connsiteX7" fmla="*/ 275090 w 607828"/>
                <a:gd name="connsiteY7" fmla="*/ 221999 h 579421"/>
                <a:gd name="connsiteX8" fmla="*/ 294535 w 607828"/>
                <a:gd name="connsiteY8" fmla="*/ 211345 h 579421"/>
                <a:gd name="connsiteX9" fmla="*/ 302279 w 607828"/>
                <a:gd name="connsiteY9" fmla="*/ 196910 h 579421"/>
                <a:gd name="connsiteX10" fmla="*/ 303828 w 607828"/>
                <a:gd name="connsiteY10" fmla="*/ 188833 h 579421"/>
                <a:gd name="connsiteX11" fmla="*/ 302697 w 607828"/>
                <a:gd name="connsiteY11" fmla="*/ 33335 h 579421"/>
                <a:gd name="connsiteX12" fmla="*/ 280284 w 607828"/>
                <a:gd name="connsiteY12" fmla="*/ 46223 h 579421"/>
                <a:gd name="connsiteX13" fmla="*/ 199236 w 607828"/>
                <a:gd name="connsiteY13" fmla="*/ 188501 h 579421"/>
                <a:gd name="connsiteX14" fmla="*/ 53832 w 607828"/>
                <a:gd name="connsiteY14" fmla="*/ 212901 h 579421"/>
                <a:gd name="connsiteX15" fmla="*/ 33871 w 607828"/>
                <a:gd name="connsiteY15" fmla="*/ 229226 h 579421"/>
                <a:gd name="connsiteX16" fmla="*/ 40066 w 607828"/>
                <a:gd name="connsiteY16" fmla="*/ 254141 h 579421"/>
                <a:gd name="connsiteX17" fmla="*/ 146753 w 607828"/>
                <a:gd name="connsiteY17" fmla="*/ 363771 h 579421"/>
                <a:gd name="connsiteX18" fmla="*/ 128169 w 607828"/>
                <a:gd name="connsiteY18" fmla="*/ 521857 h 579421"/>
                <a:gd name="connsiteX19" fmla="*/ 134020 w 607828"/>
                <a:gd name="connsiteY19" fmla="*/ 542305 h 579421"/>
                <a:gd name="connsiteX20" fmla="*/ 160003 w 607828"/>
                <a:gd name="connsiteY20" fmla="*/ 543165 h 579421"/>
                <a:gd name="connsiteX21" fmla="*/ 303858 w 607828"/>
                <a:gd name="connsiteY21" fmla="*/ 464809 h 579421"/>
                <a:gd name="connsiteX22" fmla="*/ 447886 w 607828"/>
                <a:gd name="connsiteY22" fmla="*/ 543165 h 579421"/>
                <a:gd name="connsiteX23" fmla="*/ 473869 w 607828"/>
                <a:gd name="connsiteY23" fmla="*/ 542305 h 579421"/>
                <a:gd name="connsiteX24" fmla="*/ 479720 w 607828"/>
                <a:gd name="connsiteY24" fmla="*/ 521857 h 579421"/>
                <a:gd name="connsiteX25" fmla="*/ 461136 w 607828"/>
                <a:gd name="connsiteY25" fmla="*/ 363771 h 579421"/>
                <a:gd name="connsiteX26" fmla="*/ 567823 w 607828"/>
                <a:gd name="connsiteY26" fmla="*/ 254141 h 579421"/>
                <a:gd name="connsiteX27" fmla="*/ 574018 w 607828"/>
                <a:gd name="connsiteY27" fmla="*/ 229741 h 579421"/>
                <a:gd name="connsiteX28" fmla="*/ 553885 w 607828"/>
                <a:gd name="connsiteY28" fmla="*/ 214104 h 579421"/>
                <a:gd name="connsiteX29" fmla="*/ 394715 w 607828"/>
                <a:gd name="connsiteY29" fmla="*/ 188501 h 579421"/>
                <a:gd name="connsiteX30" fmla="*/ 324335 w 607828"/>
                <a:gd name="connsiteY30" fmla="*/ 47254 h 579421"/>
                <a:gd name="connsiteX31" fmla="*/ 302697 w 607828"/>
                <a:gd name="connsiteY31" fmla="*/ 33335 h 579421"/>
                <a:gd name="connsiteX32" fmla="*/ 302138 w 607828"/>
                <a:gd name="connsiteY32" fmla="*/ 0 h 579421"/>
                <a:gd name="connsiteX33" fmla="*/ 352384 w 607828"/>
                <a:gd name="connsiteY33" fmla="*/ 30071 h 579421"/>
                <a:gd name="connsiteX34" fmla="*/ 353416 w 607828"/>
                <a:gd name="connsiteY34" fmla="*/ 31789 h 579421"/>
                <a:gd name="connsiteX35" fmla="*/ 416568 w 607828"/>
                <a:gd name="connsiteY35" fmla="*/ 158774 h 579421"/>
                <a:gd name="connsiteX36" fmla="*/ 561628 w 607828"/>
                <a:gd name="connsiteY36" fmla="*/ 182143 h 579421"/>
                <a:gd name="connsiteX37" fmla="*/ 605163 w 607828"/>
                <a:gd name="connsiteY37" fmla="*/ 219087 h 579421"/>
                <a:gd name="connsiteX38" fmla="*/ 593462 w 607828"/>
                <a:gd name="connsiteY38" fmla="*/ 274761 h 579421"/>
                <a:gd name="connsiteX39" fmla="*/ 592086 w 607828"/>
                <a:gd name="connsiteY39" fmla="*/ 276308 h 579421"/>
                <a:gd name="connsiteX40" fmla="*/ 495551 w 607828"/>
                <a:gd name="connsiteY40" fmla="*/ 375456 h 579421"/>
                <a:gd name="connsiteX41" fmla="*/ 512587 w 607828"/>
                <a:gd name="connsiteY41" fmla="*/ 519967 h 579421"/>
                <a:gd name="connsiteX42" fmla="*/ 497616 w 607828"/>
                <a:gd name="connsiteY42" fmla="*/ 565159 h 579421"/>
                <a:gd name="connsiteX43" fmla="*/ 462512 w 607828"/>
                <a:gd name="connsiteY43" fmla="*/ 579421 h 579421"/>
                <a:gd name="connsiteX44" fmla="*/ 433948 w 607828"/>
                <a:gd name="connsiteY44" fmla="*/ 572892 h 579421"/>
                <a:gd name="connsiteX45" fmla="*/ 432743 w 607828"/>
                <a:gd name="connsiteY45" fmla="*/ 572204 h 579421"/>
                <a:gd name="connsiteX46" fmla="*/ 303858 w 607828"/>
                <a:gd name="connsiteY46" fmla="*/ 502097 h 579421"/>
                <a:gd name="connsiteX47" fmla="*/ 173941 w 607828"/>
                <a:gd name="connsiteY47" fmla="*/ 572892 h 579421"/>
                <a:gd name="connsiteX48" fmla="*/ 110273 w 607828"/>
                <a:gd name="connsiteY48" fmla="*/ 565159 h 579421"/>
                <a:gd name="connsiteX49" fmla="*/ 95302 w 607828"/>
                <a:gd name="connsiteY49" fmla="*/ 519967 h 579421"/>
                <a:gd name="connsiteX50" fmla="*/ 95302 w 607828"/>
                <a:gd name="connsiteY50" fmla="*/ 518592 h 579421"/>
                <a:gd name="connsiteX51" fmla="*/ 112338 w 607828"/>
                <a:gd name="connsiteY51" fmla="*/ 375456 h 579421"/>
                <a:gd name="connsiteX52" fmla="*/ 14427 w 607828"/>
                <a:gd name="connsiteY52" fmla="*/ 274761 h 579421"/>
                <a:gd name="connsiteX53" fmla="*/ 2554 w 607828"/>
                <a:gd name="connsiteY53" fmla="*/ 218916 h 579421"/>
                <a:gd name="connsiteX54" fmla="*/ 45573 w 607828"/>
                <a:gd name="connsiteY54" fmla="*/ 181112 h 579421"/>
                <a:gd name="connsiteX55" fmla="*/ 47465 w 607828"/>
                <a:gd name="connsiteY55" fmla="*/ 180768 h 579421"/>
                <a:gd name="connsiteX56" fmla="*/ 178415 w 607828"/>
                <a:gd name="connsiteY56" fmla="*/ 158774 h 579421"/>
                <a:gd name="connsiteX57" fmla="*/ 253268 w 607828"/>
                <a:gd name="connsiteY57" fmla="*/ 27493 h 579421"/>
                <a:gd name="connsiteX58" fmla="*/ 302138 w 607828"/>
                <a:gd name="connsiteY58" fmla="*/ 0 h 579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607828" h="579421">
                  <a:moveTo>
                    <a:pt x="303828" y="188833"/>
                  </a:moveTo>
                  <a:lnTo>
                    <a:pt x="337039" y="188833"/>
                  </a:lnTo>
                  <a:lnTo>
                    <a:pt x="337039" y="390579"/>
                  </a:lnTo>
                  <a:lnTo>
                    <a:pt x="296256" y="390579"/>
                  </a:lnTo>
                  <a:lnTo>
                    <a:pt x="296256" y="251557"/>
                  </a:lnTo>
                  <a:lnTo>
                    <a:pt x="248762" y="251557"/>
                  </a:lnTo>
                  <a:lnTo>
                    <a:pt x="248762" y="224577"/>
                  </a:lnTo>
                  <a:cubicBezTo>
                    <a:pt x="261324" y="223890"/>
                    <a:pt x="270100" y="223030"/>
                    <a:pt x="275090" y="221999"/>
                  </a:cubicBezTo>
                  <a:cubicBezTo>
                    <a:pt x="283006" y="220281"/>
                    <a:pt x="289545" y="216672"/>
                    <a:pt x="294535" y="211345"/>
                  </a:cubicBezTo>
                  <a:cubicBezTo>
                    <a:pt x="297977" y="207736"/>
                    <a:pt x="300558" y="202925"/>
                    <a:pt x="302279" y="196910"/>
                  </a:cubicBezTo>
                  <a:cubicBezTo>
                    <a:pt x="303311" y="193301"/>
                    <a:pt x="303828" y="190552"/>
                    <a:pt x="303828" y="188833"/>
                  </a:cubicBezTo>
                  <a:close/>
                  <a:moveTo>
                    <a:pt x="302697" y="33335"/>
                  </a:moveTo>
                  <a:cubicBezTo>
                    <a:pt x="294868" y="33164"/>
                    <a:pt x="286909" y="37459"/>
                    <a:pt x="280284" y="46223"/>
                  </a:cubicBezTo>
                  <a:lnTo>
                    <a:pt x="199236" y="188501"/>
                  </a:lnTo>
                  <a:lnTo>
                    <a:pt x="53832" y="212901"/>
                  </a:lnTo>
                  <a:cubicBezTo>
                    <a:pt x="43336" y="216166"/>
                    <a:pt x="36280" y="221837"/>
                    <a:pt x="33871" y="229226"/>
                  </a:cubicBezTo>
                  <a:cubicBezTo>
                    <a:pt x="31290" y="236614"/>
                    <a:pt x="33527" y="245378"/>
                    <a:pt x="40066" y="254141"/>
                  </a:cubicBezTo>
                  <a:lnTo>
                    <a:pt x="146753" y="363771"/>
                  </a:lnTo>
                  <a:lnTo>
                    <a:pt x="128169" y="521857"/>
                  </a:lnTo>
                  <a:cubicBezTo>
                    <a:pt x="127825" y="530793"/>
                    <a:pt x="129890" y="538181"/>
                    <a:pt x="134020" y="542305"/>
                  </a:cubicBezTo>
                  <a:cubicBezTo>
                    <a:pt x="139182" y="547804"/>
                    <a:pt x="148990" y="547976"/>
                    <a:pt x="160003" y="543165"/>
                  </a:cubicBezTo>
                  <a:lnTo>
                    <a:pt x="303858" y="464809"/>
                  </a:lnTo>
                  <a:lnTo>
                    <a:pt x="447886" y="543165"/>
                  </a:lnTo>
                  <a:cubicBezTo>
                    <a:pt x="458899" y="547976"/>
                    <a:pt x="468535" y="547804"/>
                    <a:pt x="473869" y="542305"/>
                  </a:cubicBezTo>
                  <a:cubicBezTo>
                    <a:pt x="477827" y="538181"/>
                    <a:pt x="479892" y="530793"/>
                    <a:pt x="479720" y="521857"/>
                  </a:cubicBezTo>
                  <a:lnTo>
                    <a:pt x="461136" y="363771"/>
                  </a:lnTo>
                  <a:lnTo>
                    <a:pt x="567823" y="254141"/>
                  </a:lnTo>
                  <a:cubicBezTo>
                    <a:pt x="574190" y="245378"/>
                    <a:pt x="576427" y="236786"/>
                    <a:pt x="574018" y="229741"/>
                  </a:cubicBezTo>
                  <a:cubicBezTo>
                    <a:pt x="571609" y="222524"/>
                    <a:pt x="564381" y="217025"/>
                    <a:pt x="553885" y="214104"/>
                  </a:cubicBezTo>
                  <a:lnTo>
                    <a:pt x="394715" y="188501"/>
                  </a:lnTo>
                  <a:lnTo>
                    <a:pt x="324335" y="47254"/>
                  </a:lnTo>
                  <a:cubicBezTo>
                    <a:pt x="318226" y="38147"/>
                    <a:pt x="310526" y="33507"/>
                    <a:pt x="302697" y="33335"/>
                  </a:cubicBezTo>
                  <a:close/>
                  <a:moveTo>
                    <a:pt x="302138" y="0"/>
                  </a:moveTo>
                  <a:cubicBezTo>
                    <a:pt x="321582" y="0"/>
                    <a:pt x="339994" y="10997"/>
                    <a:pt x="352384" y="30071"/>
                  </a:cubicBezTo>
                  <a:lnTo>
                    <a:pt x="353416" y="31789"/>
                  </a:lnTo>
                  <a:lnTo>
                    <a:pt x="416568" y="158774"/>
                  </a:lnTo>
                  <a:lnTo>
                    <a:pt x="561628" y="182143"/>
                  </a:lnTo>
                  <a:cubicBezTo>
                    <a:pt x="583138" y="187813"/>
                    <a:pt x="598969" y="201389"/>
                    <a:pt x="605163" y="219087"/>
                  </a:cubicBezTo>
                  <a:cubicBezTo>
                    <a:pt x="611186" y="236786"/>
                    <a:pt x="606884" y="257063"/>
                    <a:pt x="593462" y="274761"/>
                  </a:cubicBezTo>
                  <a:lnTo>
                    <a:pt x="592086" y="276308"/>
                  </a:lnTo>
                  <a:lnTo>
                    <a:pt x="495551" y="375456"/>
                  </a:lnTo>
                  <a:lnTo>
                    <a:pt x="512587" y="519967"/>
                  </a:lnTo>
                  <a:cubicBezTo>
                    <a:pt x="513275" y="538525"/>
                    <a:pt x="508113" y="554162"/>
                    <a:pt x="497616" y="565159"/>
                  </a:cubicBezTo>
                  <a:cubicBezTo>
                    <a:pt x="488668" y="574266"/>
                    <a:pt x="476106" y="579421"/>
                    <a:pt x="462512" y="579421"/>
                  </a:cubicBezTo>
                  <a:cubicBezTo>
                    <a:pt x="453220" y="579421"/>
                    <a:pt x="443584" y="577188"/>
                    <a:pt x="433948" y="572892"/>
                  </a:cubicBezTo>
                  <a:lnTo>
                    <a:pt x="432743" y="572204"/>
                  </a:lnTo>
                  <a:lnTo>
                    <a:pt x="303858" y="502097"/>
                  </a:lnTo>
                  <a:lnTo>
                    <a:pt x="173941" y="572892"/>
                  </a:lnTo>
                  <a:cubicBezTo>
                    <a:pt x="149678" y="583717"/>
                    <a:pt x="125244" y="580624"/>
                    <a:pt x="110273" y="565159"/>
                  </a:cubicBezTo>
                  <a:cubicBezTo>
                    <a:pt x="99776" y="554162"/>
                    <a:pt x="94614" y="538525"/>
                    <a:pt x="95302" y="519967"/>
                  </a:cubicBezTo>
                  <a:lnTo>
                    <a:pt x="95302" y="518592"/>
                  </a:lnTo>
                  <a:lnTo>
                    <a:pt x="112338" y="375456"/>
                  </a:lnTo>
                  <a:lnTo>
                    <a:pt x="14427" y="274761"/>
                  </a:lnTo>
                  <a:cubicBezTo>
                    <a:pt x="1005" y="257063"/>
                    <a:pt x="-3297" y="236786"/>
                    <a:pt x="2554" y="218916"/>
                  </a:cubicBezTo>
                  <a:cubicBezTo>
                    <a:pt x="8576" y="201045"/>
                    <a:pt x="24235" y="187298"/>
                    <a:pt x="45573" y="181112"/>
                  </a:cubicBezTo>
                  <a:lnTo>
                    <a:pt x="47465" y="180768"/>
                  </a:lnTo>
                  <a:lnTo>
                    <a:pt x="178415" y="158774"/>
                  </a:lnTo>
                  <a:lnTo>
                    <a:pt x="253268" y="27493"/>
                  </a:lnTo>
                  <a:cubicBezTo>
                    <a:pt x="266174" y="9794"/>
                    <a:pt x="283553" y="0"/>
                    <a:pt x="302138" y="0"/>
                  </a:cubicBezTo>
                  <a:close/>
                </a:path>
              </a:pathLst>
            </a:custGeom>
            <a:solidFill>
              <a:srgbClr val="D60715"/>
            </a:solidFill>
            <a:ln>
              <a:solidFill>
                <a:srgbClr val="D60715"/>
              </a:solidFill>
            </a:ln>
          </p:spPr>
          <p:txBody>
            <a:bodyPr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" name="star-with-number-two_34651"/>
            <p:cNvSpPr>
              <a:spLocks noChangeAspect="1"/>
            </p:cNvSpPr>
            <p:nvPr/>
          </p:nvSpPr>
          <p:spPr bwMode="auto">
            <a:xfrm>
              <a:off x="513906" y="3513240"/>
              <a:ext cx="425199" cy="405326"/>
            </a:xfrm>
            <a:custGeom>
              <a:avLst/>
              <a:gdLst>
                <a:gd name="connsiteX0" fmla="*/ 300407 w 607829"/>
                <a:gd name="connsiteY0" fmla="*/ 188339 h 579421"/>
                <a:gd name="connsiteX1" fmla="*/ 351353 w 607829"/>
                <a:gd name="connsiteY1" fmla="*/ 206207 h 579421"/>
                <a:gd name="connsiteX2" fmla="*/ 370457 w 607829"/>
                <a:gd name="connsiteY2" fmla="*/ 253111 h 579421"/>
                <a:gd name="connsiteX3" fmla="*/ 357032 w 607829"/>
                <a:gd name="connsiteY3" fmla="*/ 292799 h 579421"/>
                <a:gd name="connsiteX4" fmla="*/ 328117 w 607829"/>
                <a:gd name="connsiteY4" fmla="*/ 318570 h 579421"/>
                <a:gd name="connsiteX5" fmla="*/ 312111 w 607829"/>
                <a:gd name="connsiteY5" fmla="*/ 329909 h 579421"/>
                <a:gd name="connsiteX6" fmla="*/ 291629 w 607829"/>
                <a:gd name="connsiteY6" fmla="*/ 345200 h 579421"/>
                <a:gd name="connsiteX7" fmla="*/ 282507 w 607829"/>
                <a:gd name="connsiteY7" fmla="*/ 356196 h 579421"/>
                <a:gd name="connsiteX8" fmla="*/ 370629 w 607829"/>
                <a:gd name="connsiteY8" fmla="*/ 356196 h 579421"/>
                <a:gd name="connsiteX9" fmla="*/ 370629 w 607829"/>
                <a:gd name="connsiteY9" fmla="*/ 391073 h 579421"/>
                <a:gd name="connsiteX10" fmla="*/ 232250 w 607829"/>
                <a:gd name="connsiteY10" fmla="*/ 391073 h 579421"/>
                <a:gd name="connsiteX11" fmla="*/ 241544 w 607829"/>
                <a:gd name="connsiteY11" fmla="*/ 351385 h 579421"/>
                <a:gd name="connsiteX12" fmla="*/ 281819 w 607829"/>
                <a:gd name="connsiteY12" fmla="*/ 308777 h 579421"/>
                <a:gd name="connsiteX13" fmla="*/ 317274 w 607829"/>
                <a:gd name="connsiteY13" fmla="*/ 280600 h 579421"/>
                <a:gd name="connsiteX14" fmla="*/ 329666 w 607829"/>
                <a:gd name="connsiteY14" fmla="*/ 251736 h 579421"/>
                <a:gd name="connsiteX15" fmla="*/ 322610 w 607829"/>
                <a:gd name="connsiteY15" fmla="*/ 230432 h 579421"/>
                <a:gd name="connsiteX16" fmla="*/ 302300 w 607829"/>
                <a:gd name="connsiteY16" fmla="*/ 222013 h 579421"/>
                <a:gd name="connsiteX17" fmla="*/ 277516 w 607829"/>
                <a:gd name="connsiteY17" fmla="*/ 235415 h 579421"/>
                <a:gd name="connsiteX18" fmla="*/ 273041 w 607829"/>
                <a:gd name="connsiteY18" fmla="*/ 260155 h 579421"/>
                <a:gd name="connsiteX19" fmla="*/ 234488 w 607829"/>
                <a:gd name="connsiteY19" fmla="*/ 260155 h 579421"/>
                <a:gd name="connsiteX20" fmla="*/ 243782 w 607829"/>
                <a:gd name="connsiteY20" fmla="*/ 218577 h 579421"/>
                <a:gd name="connsiteX21" fmla="*/ 300407 w 607829"/>
                <a:gd name="connsiteY21" fmla="*/ 188339 h 579421"/>
                <a:gd name="connsiteX22" fmla="*/ 302697 w 607829"/>
                <a:gd name="connsiteY22" fmla="*/ 33336 h 579421"/>
                <a:gd name="connsiteX23" fmla="*/ 280284 w 607829"/>
                <a:gd name="connsiteY23" fmla="*/ 46223 h 579421"/>
                <a:gd name="connsiteX24" fmla="*/ 199236 w 607829"/>
                <a:gd name="connsiteY24" fmla="*/ 188501 h 579421"/>
                <a:gd name="connsiteX25" fmla="*/ 53832 w 607829"/>
                <a:gd name="connsiteY25" fmla="*/ 212901 h 579421"/>
                <a:gd name="connsiteX26" fmla="*/ 33871 w 607829"/>
                <a:gd name="connsiteY26" fmla="*/ 229225 h 579421"/>
                <a:gd name="connsiteX27" fmla="*/ 40066 w 607829"/>
                <a:gd name="connsiteY27" fmla="*/ 254141 h 579421"/>
                <a:gd name="connsiteX28" fmla="*/ 146753 w 607829"/>
                <a:gd name="connsiteY28" fmla="*/ 363771 h 579421"/>
                <a:gd name="connsiteX29" fmla="*/ 127997 w 607829"/>
                <a:gd name="connsiteY29" fmla="*/ 521857 h 579421"/>
                <a:gd name="connsiteX30" fmla="*/ 134019 w 607829"/>
                <a:gd name="connsiteY30" fmla="*/ 542305 h 579421"/>
                <a:gd name="connsiteX31" fmla="*/ 159831 w 607829"/>
                <a:gd name="connsiteY31" fmla="*/ 543164 h 579421"/>
                <a:gd name="connsiteX32" fmla="*/ 303859 w 607829"/>
                <a:gd name="connsiteY32" fmla="*/ 464809 h 579421"/>
                <a:gd name="connsiteX33" fmla="*/ 447886 w 607829"/>
                <a:gd name="connsiteY33" fmla="*/ 543164 h 579421"/>
                <a:gd name="connsiteX34" fmla="*/ 473870 w 607829"/>
                <a:gd name="connsiteY34" fmla="*/ 542305 h 579421"/>
                <a:gd name="connsiteX35" fmla="*/ 479720 w 607829"/>
                <a:gd name="connsiteY35" fmla="*/ 521857 h 579421"/>
                <a:gd name="connsiteX36" fmla="*/ 461136 w 607829"/>
                <a:gd name="connsiteY36" fmla="*/ 363771 h 579421"/>
                <a:gd name="connsiteX37" fmla="*/ 567823 w 607829"/>
                <a:gd name="connsiteY37" fmla="*/ 254141 h 579421"/>
                <a:gd name="connsiteX38" fmla="*/ 574018 w 607829"/>
                <a:gd name="connsiteY38" fmla="*/ 229741 h 579421"/>
                <a:gd name="connsiteX39" fmla="*/ 553885 w 607829"/>
                <a:gd name="connsiteY39" fmla="*/ 214104 h 579421"/>
                <a:gd name="connsiteX40" fmla="*/ 394715 w 607829"/>
                <a:gd name="connsiteY40" fmla="*/ 188501 h 579421"/>
                <a:gd name="connsiteX41" fmla="*/ 324336 w 607829"/>
                <a:gd name="connsiteY41" fmla="*/ 47254 h 579421"/>
                <a:gd name="connsiteX42" fmla="*/ 302697 w 607829"/>
                <a:gd name="connsiteY42" fmla="*/ 33336 h 579421"/>
                <a:gd name="connsiteX43" fmla="*/ 302138 w 607829"/>
                <a:gd name="connsiteY43" fmla="*/ 0 h 579421"/>
                <a:gd name="connsiteX44" fmla="*/ 352384 w 607829"/>
                <a:gd name="connsiteY44" fmla="*/ 30071 h 579421"/>
                <a:gd name="connsiteX45" fmla="*/ 353417 w 607829"/>
                <a:gd name="connsiteY45" fmla="*/ 31789 h 579421"/>
                <a:gd name="connsiteX46" fmla="*/ 416568 w 607829"/>
                <a:gd name="connsiteY46" fmla="*/ 158774 h 579421"/>
                <a:gd name="connsiteX47" fmla="*/ 561628 w 607829"/>
                <a:gd name="connsiteY47" fmla="*/ 182143 h 579421"/>
                <a:gd name="connsiteX48" fmla="*/ 605164 w 607829"/>
                <a:gd name="connsiteY48" fmla="*/ 219087 h 579421"/>
                <a:gd name="connsiteX49" fmla="*/ 593462 w 607829"/>
                <a:gd name="connsiteY49" fmla="*/ 274761 h 579421"/>
                <a:gd name="connsiteX50" fmla="*/ 592086 w 607829"/>
                <a:gd name="connsiteY50" fmla="*/ 276308 h 579421"/>
                <a:gd name="connsiteX51" fmla="*/ 495551 w 607829"/>
                <a:gd name="connsiteY51" fmla="*/ 375455 h 579421"/>
                <a:gd name="connsiteX52" fmla="*/ 512587 w 607829"/>
                <a:gd name="connsiteY52" fmla="*/ 519967 h 579421"/>
                <a:gd name="connsiteX53" fmla="*/ 497616 w 607829"/>
                <a:gd name="connsiteY53" fmla="*/ 565159 h 579421"/>
                <a:gd name="connsiteX54" fmla="*/ 462513 w 607829"/>
                <a:gd name="connsiteY54" fmla="*/ 579421 h 579421"/>
                <a:gd name="connsiteX55" fmla="*/ 433776 w 607829"/>
                <a:gd name="connsiteY55" fmla="*/ 572892 h 579421"/>
                <a:gd name="connsiteX56" fmla="*/ 432744 w 607829"/>
                <a:gd name="connsiteY56" fmla="*/ 572204 h 579421"/>
                <a:gd name="connsiteX57" fmla="*/ 303859 w 607829"/>
                <a:gd name="connsiteY57" fmla="*/ 502096 h 579421"/>
                <a:gd name="connsiteX58" fmla="*/ 173941 w 607829"/>
                <a:gd name="connsiteY58" fmla="*/ 572892 h 579421"/>
                <a:gd name="connsiteX59" fmla="*/ 110273 w 607829"/>
                <a:gd name="connsiteY59" fmla="*/ 564987 h 579421"/>
                <a:gd name="connsiteX60" fmla="*/ 95302 w 607829"/>
                <a:gd name="connsiteY60" fmla="*/ 519967 h 579421"/>
                <a:gd name="connsiteX61" fmla="*/ 95302 w 607829"/>
                <a:gd name="connsiteY61" fmla="*/ 518592 h 579421"/>
                <a:gd name="connsiteX62" fmla="*/ 112338 w 607829"/>
                <a:gd name="connsiteY62" fmla="*/ 375455 h 579421"/>
                <a:gd name="connsiteX63" fmla="*/ 14427 w 607829"/>
                <a:gd name="connsiteY63" fmla="*/ 274761 h 579421"/>
                <a:gd name="connsiteX64" fmla="*/ 2553 w 607829"/>
                <a:gd name="connsiteY64" fmla="*/ 218744 h 579421"/>
                <a:gd name="connsiteX65" fmla="*/ 45572 w 607829"/>
                <a:gd name="connsiteY65" fmla="*/ 181112 h 579421"/>
                <a:gd name="connsiteX66" fmla="*/ 47465 w 607829"/>
                <a:gd name="connsiteY66" fmla="*/ 180768 h 579421"/>
                <a:gd name="connsiteX67" fmla="*/ 178415 w 607829"/>
                <a:gd name="connsiteY67" fmla="*/ 158774 h 579421"/>
                <a:gd name="connsiteX68" fmla="*/ 253268 w 607829"/>
                <a:gd name="connsiteY68" fmla="*/ 27493 h 579421"/>
                <a:gd name="connsiteX69" fmla="*/ 302138 w 607829"/>
                <a:gd name="connsiteY69" fmla="*/ 0 h 579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7829" h="579421">
                  <a:moveTo>
                    <a:pt x="300407" y="188339"/>
                  </a:moveTo>
                  <a:cubicBezTo>
                    <a:pt x="321749" y="188339"/>
                    <a:pt x="338788" y="194352"/>
                    <a:pt x="351353" y="206207"/>
                  </a:cubicBezTo>
                  <a:cubicBezTo>
                    <a:pt x="364089" y="217890"/>
                    <a:pt x="370457" y="233696"/>
                    <a:pt x="370457" y="253111"/>
                  </a:cubicBezTo>
                  <a:cubicBezTo>
                    <a:pt x="370457" y="268058"/>
                    <a:pt x="365982" y="281287"/>
                    <a:pt x="357032" y="292799"/>
                  </a:cubicBezTo>
                  <a:cubicBezTo>
                    <a:pt x="351180" y="300530"/>
                    <a:pt x="341542" y="309120"/>
                    <a:pt x="328117" y="318570"/>
                  </a:cubicBezTo>
                  <a:lnTo>
                    <a:pt x="312111" y="329909"/>
                  </a:lnTo>
                  <a:cubicBezTo>
                    <a:pt x="302128" y="336953"/>
                    <a:pt x="295416" y="342108"/>
                    <a:pt x="291629" y="345200"/>
                  </a:cubicBezTo>
                  <a:cubicBezTo>
                    <a:pt x="288015" y="348293"/>
                    <a:pt x="284917" y="352072"/>
                    <a:pt x="282507" y="356196"/>
                  </a:cubicBezTo>
                  <a:lnTo>
                    <a:pt x="370629" y="356196"/>
                  </a:lnTo>
                  <a:lnTo>
                    <a:pt x="370629" y="391073"/>
                  </a:lnTo>
                  <a:lnTo>
                    <a:pt x="232250" y="391073"/>
                  </a:lnTo>
                  <a:cubicBezTo>
                    <a:pt x="232594" y="376641"/>
                    <a:pt x="235693" y="363412"/>
                    <a:pt x="241544" y="351385"/>
                  </a:cubicBezTo>
                  <a:cubicBezTo>
                    <a:pt x="247224" y="337984"/>
                    <a:pt x="260649" y="323724"/>
                    <a:pt x="281819" y="308777"/>
                  </a:cubicBezTo>
                  <a:cubicBezTo>
                    <a:pt x="300063" y="295719"/>
                    <a:pt x="311939" y="286270"/>
                    <a:pt x="317274" y="280600"/>
                  </a:cubicBezTo>
                  <a:cubicBezTo>
                    <a:pt x="325536" y="271838"/>
                    <a:pt x="329666" y="262217"/>
                    <a:pt x="329666" y="251736"/>
                  </a:cubicBezTo>
                  <a:cubicBezTo>
                    <a:pt x="329666" y="243146"/>
                    <a:pt x="327257" y="236102"/>
                    <a:pt x="322610" y="230432"/>
                  </a:cubicBezTo>
                  <a:cubicBezTo>
                    <a:pt x="317790" y="224762"/>
                    <a:pt x="311078" y="222013"/>
                    <a:pt x="302300" y="222013"/>
                  </a:cubicBezTo>
                  <a:cubicBezTo>
                    <a:pt x="290252" y="222013"/>
                    <a:pt x="281991" y="226480"/>
                    <a:pt x="277516" y="235415"/>
                  </a:cubicBezTo>
                  <a:cubicBezTo>
                    <a:pt x="275106" y="240569"/>
                    <a:pt x="273557" y="248816"/>
                    <a:pt x="273041" y="260155"/>
                  </a:cubicBezTo>
                  <a:lnTo>
                    <a:pt x="234488" y="260155"/>
                  </a:lnTo>
                  <a:cubicBezTo>
                    <a:pt x="235176" y="242974"/>
                    <a:pt x="238274" y="229229"/>
                    <a:pt x="243782" y="218577"/>
                  </a:cubicBezTo>
                  <a:cubicBezTo>
                    <a:pt x="254453" y="198476"/>
                    <a:pt x="273213" y="188339"/>
                    <a:pt x="300407" y="188339"/>
                  </a:cubicBezTo>
                  <a:close/>
                  <a:moveTo>
                    <a:pt x="302697" y="33336"/>
                  </a:moveTo>
                  <a:cubicBezTo>
                    <a:pt x="294868" y="33164"/>
                    <a:pt x="286909" y="37460"/>
                    <a:pt x="280284" y="46223"/>
                  </a:cubicBezTo>
                  <a:lnTo>
                    <a:pt x="199236" y="188501"/>
                  </a:lnTo>
                  <a:lnTo>
                    <a:pt x="53832" y="212901"/>
                  </a:lnTo>
                  <a:cubicBezTo>
                    <a:pt x="43335" y="216166"/>
                    <a:pt x="36280" y="221837"/>
                    <a:pt x="33871" y="229225"/>
                  </a:cubicBezTo>
                  <a:cubicBezTo>
                    <a:pt x="31290" y="236614"/>
                    <a:pt x="33527" y="245378"/>
                    <a:pt x="40066" y="254141"/>
                  </a:cubicBezTo>
                  <a:lnTo>
                    <a:pt x="146753" y="363771"/>
                  </a:lnTo>
                  <a:lnTo>
                    <a:pt x="127997" y="521857"/>
                  </a:lnTo>
                  <a:cubicBezTo>
                    <a:pt x="127825" y="530792"/>
                    <a:pt x="129889" y="538181"/>
                    <a:pt x="134019" y="542305"/>
                  </a:cubicBezTo>
                  <a:cubicBezTo>
                    <a:pt x="139182" y="547804"/>
                    <a:pt x="148818" y="547976"/>
                    <a:pt x="159831" y="543164"/>
                  </a:cubicBezTo>
                  <a:lnTo>
                    <a:pt x="303859" y="464809"/>
                  </a:lnTo>
                  <a:lnTo>
                    <a:pt x="447886" y="543164"/>
                  </a:lnTo>
                  <a:cubicBezTo>
                    <a:pt x="458899" y="547976"/>
                    <a:pt x="468535" y="547804"/>
                    <a:pt x="473870" y="542305"/>
                  </a:cubicBezTo>
                  <a:cubicBezTo>
                    <a:pt x="477827" y="538181"/>
                    <a:pt x="479892" y="530792"/>
                    <a:pt x="479720" y="521857"/>
                  </a:cubicBezTo>
                  <a:lnTo>
                    <a:pt x="461136" y="363771"/>
                  </a:lnTo>
                  <a:lnTo>
                    <a:pt x="567823" y="254141"/>
                  </a:lnTo>
                  <a:cubicBezTo>
                    <a:pt x="574190" y="245378"/>
                    <a:pt x="576427" y="236786"/>
                    <a:pt x="574018" y="229741"/>
                  </a:cubicBezTo>
                  <a:cubicBezTo>
                    <a:pt x="571609" y="222524"/>
                    <a:pt x="564382" y="217025"/>
                    <a:pt x="553885" y="214104"/>
                  </a:cubicBezTo>
                  <a:lnTo>
                    <a:pt x="394715" y="188501"/>
                  </a:lnTo>
                  <a:lnTo>
                    <a:pt x="324336" y="47254"/>
                  </a:lnTo>
                  <a:cubicBezTo>
                    <a:pt x="318227" y="38147"/>
                    <a:pt x="310527" y="33507"/>
                    <a:pt x="302697" y="33336"/>
                  </a:cubicBezTo>
                  <a:close/>
                  <a:moveTo>
                    <a:pt x="302138" y="0"/>
                  </a:moveTo>
                  <a:cubicBezTo>
                    <a:pt x="321583" y="0"/>
                    <a:pt x="339995" y="10997"/>
                    <a:pt x="352384" y="30071"/>
                  </a:cubicBezTo>
                  <a:lnTo>
                    <a:pt x="353417" y="31789"/>
                  </a:lnTo>
                  <a:lnTo>
                    <a:pt x="416568" y="158774"/>
                  </a:lnTo>
                  <a:lnTo>
                    <a:pt x="561628" y="182143"/>
                  </a:lnTo>
                  <a:cubicBezTo>
                    <a:pt x="583138" y="187814"/>
                    <a:pt x="598969" y="201217"/>
                    <a:pt x="605164" y="219087"/>
                  </a:cubicBezTo>
                  <a:cubicBezTo>
                    <a:pt x="611186" y="236786"/>
                    <a:pt x="606884" y="257062"/>
                    <a:pt x="593462" y="274761"/>
                  </a:cubicBezTo>
                  <a:lnTo>
                    <a:pt x="592086" y="276308"/>
                  </a:lnTo>
                  <a:lnTo>
                    <a:pt x="495551" y="375455"/>
                  </a:lnTo>
                  <a:lnTo>
                    <a:pt x="512587" y="519967"/>
                  </a:lnTo>
                  <a:cubicBezTo>
                    <a:pt x="513275" y="538525"/>
                    <a:pt x="508113" y="554162"/>
                    <a:pt x="497616" y="565159"/>
                  </a:cubicBezTo>
                  <a:cubicBezTo>
                    <a:pt x="488668" y="574266"/>
                    <a:pt x="476107" y="579421"/>
                    <a:pt x="462513" y="579421"/>
                  </a:cubicBezTo>
                  <a:cubicBezTo>
                    <a:pt x="453221" y="579421"/>
                    <a:pt x="443584" y="577187"/>
                    <a:pt x="433776" y="572892"/>
                  </a:cubicBezTo>
                  <a:lnTo>
                    <a:pt x="432744" y="572204"/>
                  </a:lnTo>
                  <a:lnTo>
                    <a:pt x="303859" y="502096"/>
                  </a:lnTo>
                  <a:lnTo>
                    <a:pt x="173941" y="572892"/>
                  </a:lnTo>
                  <a:cubicBezTo>
                    <a:pt x="149678" y="583717"/>
                    <a:pt x="125243" y="580624"/>
                    <a:pt x="110273" y="564987"/>
                  </a:cubicBezTo>
                  <a:cubicBezTo>
                    <a:pt x="99776" y="554162"/>
                    <a:pt x="94614" y="538525"/>
                    <a:pt x="95302" y="519967"/>
                  </a:cubicBezTo>
                  <a:lnTo>
                    <a:pt x="95302" y="518592"/>
                  </a:lnTo>
                  <a:lnTo>
                    <a:pt x="112338" y="375455"/>
                  </a:lnTo>
                  <a:lnTo>
                    <a:pt x="14427" y="274761"/>
                  </a:lnTo>
                  <a:cubicBezTo>
                    <a:pt x="1005" y="257062"/>
                    <a:pt x="-3297" y="236786"/>
                    <a:pt x="2553" y="218744"/>
                  </a:cubicBezTo>
                  <a:cubicBezTo>
                    <a:pt x="8576" y="200873"/>
                    <a:pt x="24235" y="187126"/>
                    <a:pt x="45572" y="181112"/>
                  </a:cubicBezTo>
                  <a:lnTo>
                    <a:pt x="47465" y="180768"/>
                  </a:lnTo>
                  <a:lnTo>
                    <a:pt x="178415" y="158774"/>
                  </a:lnTo>
                  <a:lnTo>
                    <a:pt x="253268" y="27493"/>
                  </a:lnTo>
                  <a:cubicBezTo>
                    <a:pt x="266174" y="9794"/>
                    <a:pt x="283554" y="0"/>
                    <a:pt x="302138" y="0"/>
                  </a:cubicBezTo>
                  <a:close/>
                </a:path>
              </a:pathLst>
            </a:custGeom>
            <a:solidFill>
              <a:srgbClr val="D60715"/>
            </a:solidFill>
            <a:ln>
              <a:solidFill>
                <a:srgbClr val="D60715"/>
              </a:solidFill>
            </a:ln>
          </p:spPr>
          <p:txBody>
            <a:bodyPr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14" name="star-number-3_34654"/>
            <p:cNvSpPr>
              <a:spLocks noChangeAspect="1"/>
            </p:cNvSpPr>
            <p:nvPr/>
          </p:nvSpPr>
          <p:spPr bwMode="auto">
            <a:xfrm>
              <a:off x="508655" y="4872617"/>
              <a:ext cx="425199" cy="405326"/>
            </a:xfrm>
            <a:custGeom>
              <a:avLst/>
              <a:gdLst>
                <a:gd name="connsiteX0" fmla="*/ 302998 w 607829"/>
                <a:gd name="connsiteY0" fmla="*/ 186434 h 579421"/>
                <a:gd name="connsiteX1" fmla="*/ 349638 w 607829"/>
                <a:gd name="connsiteY1" fmla="*/ 201383 h 579421"/>
                <a:gd name="connsiteX2" fmla="*/ 367537 w 607829"/>
                <a:gd name="connsiteY2" fmla="*/ 241420 h 579421"/>
                <a:gd name="connsiteX3" fmla="*/ 356867 w 607829"/>
                <a:gd name="connsiteY3" fmla="*/ 271491 h 579421"/>
                <a:gd name="connsiteX4" fmla="*/ 342926 w 607829"/>
                <a:gd name="connsiteY4" fmla="*/ 281973 h 579421"/>
                <a:gd name="connsiteX5" fmla="*/ 358588 w 607829"/>
                <a:gd name="connsiteY5" fmla="*/ 291252 h 579421"/>
                <a:gd name="connsiteX6" fmla="*/ 373733 w 607829"/>
                <a:gd name="connsiteY6" fmla="*/ 329742 h 579421"/>
                <a:gd name="connsiteX7" fmla="*/ 356006 w 607829"/>
                <a:gd name="connsiteY7" fmla="*/ 374762 h 579421"/>
                <a:gd name="connsiteX8" fmla="*/ 303342 w 607829"/>
                <a:gd name="connsiteY8" fmla="*/ 394179 h 579421"/>
                <a:gd name="connsiteX9" fmla="*/ 243793 w 607829"/>
                <a:gd name="connsiteY9" fmla="*/ 366170 h 579421"/>
                <a:gd name="connsiteX10" fmla="*/ 234155 w 607829"/>
                <a:gd name="connsiteY10" fmla="*/ 327164 h 579421"/>
                <a:gd name="connsiteX11" fmla="*/ 273051 w 607829"/>
                <a:gd name="connsiteY11" fmla="*/ 327164 h 579421"/>
                <a:gd name="connsiteX12" fmla="*/ 277010 w 607829"/>
                <a:gd name="connsiteY12" fmla="*/ 347269 h 579421"/>
                <a:gd name="connsiteX13" fmla="*/ 303342 w 607829"/>
                <a:gd name="connsiteY13" fmla="*/ 361875 h 579421"/>
                <a:gd name="connsiteX14" fmla="*/ 323650 w 607829"/>
                <a:gd name="connsiteY14" fmla="*/ 353798 h 579421"/>
                <a:gd name="connsiteX15" fmla="*/ 332256 w 607829"/>
                <a:gd name="connsiteY15" fmla="*/ 330773 h 579421"/>
                <a:gd name="connsiteX16" fmla="*/ 316250 w 607829"/>
                <a:gd name="connsiteY16" fmla="*/ 304139 h 579421"/>
                <a:gd name="connsiteX17" fmla="*/ 287336 w 607829"/>
                <a:gd name="connsiteY17" fmla="*/ 300531 h 579421"/>
                <a:gd name="connsiteX18" fmla="*/ 287336 w 607829"/>
                <a:gd name="connsiteY18" fmla="*/ 272006 h 579421"/>
                <a:gd name="connsiteX19" fmla="*/ 314184 w 607829"/>
                <a:gd name="connsiteY19" fmla="*/ 268226 h 579421"/>
                <a:gd name="connsiteX20" fmla="*/ 327437 w 607829"/>
                <a:gd name="connsiteY20" fmla="*/ 244685 h 579421"/>
                <a:gd name="connsiteX21" fmla="*/ 320724 w 607829"/>
                <a:gd name="connsiteY21" fmla="*/ 225784 h 579421"/>
                <a:gd name="connsiteX22" fmla="*/ 301793 w 607829"/>
                <a:gd name="connsiteY22" fmla="*/ 218567 h 579421"/>
                <a:gd name="connsiteX23" fmla="*/ 281140 w 607829"/>
                <a:gd name="connsiteY23" fmla="*/ 227502 h 579421"/>
                <a:gd name="connsiteX24" fmla="*/ 274772 w 607829"/>
                <a:gd name="connsiteY24" fmla="*/ 251387 h 579421"/>
                <a:gd name="connsiteX25" fmla="*/ 237769 w 607829"/>
                <a:gd name="connsiteY25" fmla="*/ 251387 h 579421"/>
                <a:gd name="connsiteX26" fmla="*/ 242933 w 607829"/>
                <a:gd name="connsiteY26" fmla="*/ 222862 h 579421"/>
                <a:gd name="connsiteX27" fmla="*/ 258250 w 607829"/>
                <a:gd name="connsiteY27" fmla="*/ 201040 h 579421"/>
                <a:gd name="connsiteX28" fmla="*/ 276665 w 607829"/>
                <a:gd name="connsiteY28" fmla="*/ 190042 h 579421"/>
                <a:gd name="connsiteX29" fmla="*/ 302998 w 607829"/>
                <a:gd name="connsiteY29" fmla="*/ 186434 h 579421"/>
                <a:gd name="connsiteX30" fmla="*/ 302697 w 607829"/>
                <a:gd name="connsiteY30" fmla="*/ 33336 h 579421"/>
                <a:gd name="connsiteX31" fmla="*/ 280284 w 607829"/>
                <a:gd name="connsiteY31" fmla="*/ 46223 h 579421"/>
                <a:gd name="connsiteX32" fmla="*/ 199236 w 607829"/>
                <a:gd name="connsiteY32" fmla="*/ 188501 h 579421"/>
                <a:gd name="connsiteX33" fmla="*/ 53832 w 607829"/>
                <a:gd name="connsiteY33" fmla="*/ 212901 h 579421"/>
                <a:gd name="connsiteX34" fmla="*/ 33871 w 607829"/>
                <a:gd name="connsiteY34" fmla="*/ 229225 h 579421"/>
                <a:gd name="connsiteX35" fmla="*/ 40066 w 607829"/>
                <a:gd name="connsiteY35" fmla="*/ 254141 h 579421"/>
                <a:gd name="connsiteX36" fmla="*/ 146753 w 607829"/>
                <a:gd name="connsiteY36" fmla="*/ 363771 h 579421"/>
                <a:gd name="connsiteX37" fmla="*/ 128169 w 607829"/>
                <a:gd name="connsiteY37" fmla="*/ 521857 h 579421"/>
                <a:gd name="connsiteX38" fmla="*/ 134019 w 607829"/>
                <a:gd name="connsiteY38" fmla="*/ 542305 h 579421"/>
                <a:gd name="connsiteX39" fmla="*/ 160003 w 607829"/>
                <a:gd name="connsiteY39" fmla="*/ 543164 h 579421"/>
                <a:gd name="connsiteX40" fmla="*/ 303859 w 607829"/>
                <a:gd name="connsiteY40" fmla="*/ 464809 h 579421"/>
                <a:gd name="connsiteX41" fmla="*/ 447886 w 607829"/>
                <a:gd name="connsiteY41" fmla="*/ 543164 h 579421"/>
                <a:gd name="connsiteX42" fmla="*/ 473870 w 607829"/>
                <a:gd name="connsiteY42" fmla="*/ 542305 h 579421"/>
                <a:gd name="connsiteX43" fmla="*/ 479720 w 607829"/>
                <a:gd name="connsiteY43" fmla="*/ 521857 h 579421"/>
                <a:gd name="connsiteX44" fmla="*/ 461136 w 607829"/>
                <a:gd name="connsiteY44" fmla="*/ 363771 h 579421"/>
                <a:gd name="connsiteX45" fmla="*/ 567823 w 607829"/>
                <a:gd name="connsiteY45" fmla="*/ 254141 h 579421"/>
                <a:gd name="connsiteX46" fmla="*/ 574018 w 607829"/>
                <a:gd name="connsiteY46" fmla="*/ 229741 h 579421"/>
                <a:gd name="connsiteX47" fmla="*/ 553885 w 607829"/>
                <a:gd name="connsiteY47" fmla="*/ 214104 h 579421"/>
                <a:gd name="connsiteX48" fmla="*/ 394715 w 607829"/>
                <a:gd name="connsiteY48" fmla="*/ 188501 h 579421"/>
                <a:gd name="connsiteX49" fmla="*/ 324336 w 607829"/>
                <a:gd name="connsiteY49" fmla="*/ 47254 h 579421"/>
                <a:gd name="connsiteX50" fmla="*/ 302697 w 607829"/>
                <a:gd name="connsiteY50" fmla="*/ 33336 h 579421"/>
                <a:gd name="connsiteX51" fmla="*/ 302310 w 607829"/>
                <a:gd name="connsiteY51" fmla="*/ 0 h 579421"/>
                <a:gd name="connsiteX52" fmla="*/ 352384 w 607829"/>
                <a:gd name="connsiteY52" fmla="*/ 30071 h 579421"/>
                <a:gd name="connsiteX53" fmla="*/ 353416 w 607829"/>
                <a:gd name="connsiteY53" fmla="*/ 31789 h 579421"/>
                <a:gd name="connsiteX54" fmla="*/ 416568 w 607829"/>
                <a:gd name="connsiteY54" fmla="*/ 158774 h 579421"/>
                <a:gd name="connsiteX55" fmla="*/ 561628 w 607829"/>
                <a:gd name="connsiteY55" fmla="*/ 182143 h 579421"/>
                <a:gd name="connsiteX56" fmla="*/ 605164 w 607829"/>
                <a:gd name="connsiteY56" fmla="*/ 219087 h 579421"/>
                <a:gd name="connsiteX57" fmla="*/ 593462 w 607829"/>
                <a:gd name="connsiteY57" fmla="*/ 274761 h 579421"/>
                <a:gd name="connsiteX58" fmla="*/ 592086 w 607829"/>
                <a:gd name="connsiteY58" fmla="*/ 276308 h 579421"/>
                <a:gd name="connsiteX59" fmla="*/ 495551 w 607829"/>
                <a:gd name="connsiteY59" fmla="*/ 375455 h 579421"/>
                <a:gd name="connsiteX60" fmla="*/ 512587 w 607829"/>
                <a:gd name="connsiteY60" fmla="*/ 519967 h 579421"/>
                <a:gd name="connsiteX61" fmla="*/ 497616 w 607829"/>
                <a:gd name="connsiteY61" fmla="*/ 565159 h 579421"/>
                <a:gd name="connsiteX62" fmla="*/ 462513 w 607829"/>
                <a:gd name="connsiteY62" fmla="*/ 579421 h 579421"/>
                <a:gd name="connsiteX63" fmla="*/ 433948 w 607829"/>
                <a:gd name="connsiteY63" fmla="*/ 572891 h 579421"/>
                <a:gd name="connsiteX64" fmla="*/ 432743 w 607829"/>
                <a:gd name="connsiteY64" fmla="*/ 572204 h 579421"/>
                <a:gd name="connsiteX65" fmla="*/ 303859 w 607829"/>
                <a:gd name="connsiteY65" fmla="*/ 502096 h 579421"/>
                <a:gd name="connsiteX66" fmla="*/ 173941 w 607829"/>
                <a:gd name="connsiteY66" fmla="*/ 572891 h 579421"/>
                <a:gd name="connsiteX67" fmla="*/ 110273 w 607829"/>
                <a:gd name="connsiteY67" fmla="*/ 565159 h 579421"/>
                <a:gd name="connsiteX68" fmla="*/ 95302 w 607829"/>
                <a:gd name="connsiteY68" fmla="*/ 519967 h 579421"/>
                <a:gd name="connsiteX69" fmla="*/ 95302 w 607829"/>
                <a:gd name="connsiteY69" fmla="*/ 518592 h 579421"/>
                <a:gd name="connsiteX70" fmla="*/ 112338 w 607829"/>
                <a:gd name="connsiteY70" fmla="*/ 375455 h 579421"/>
                <a:gd name="connsiteX71" fmla="*/ 14427 w 607829"/>
                <a:gd name="connsiteY71" fmla="*/ 274761 h 579421"/>
                <a:gd name="connsiteX72" fmla="*/ 2553 w 607829"/>
                <a:gd name="connsiteY72" fmla="*/ 218915 h 579421"/>
                <a:gd name="connsiteX73" fmla="*/ 45572 w 607829"/>
                <a:gd name="connsiteY73" fmla="*/ 181112 h 579421"/>
                <a:gd name="connsiteX74" fmla="*/ 47465 w 607829"/>
                <a:gd name="connsiteY74" fmla="*/ 180768 h 579421"/>
                <a:gd name="connsiteX75" fmla="*/ 178415 w 607829"/>
                <a:gd name="connsiteY75" fmla="*/ 158774 h 579421"/>
                <a:gd name="connsiteX76" fmla="*/ 253268 w 607829"/>
                <a:gd name="connsiteY76" fmla="*/ 27493 h 579421"/>
                <a:gd name="connsiteX77" fmla="*/ 302310 w 607829"/>
                <a:gd name="connsiteY77" fmla="*/ 0 h 579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607829" h="579421">
                  <a:moveTo>
                    <a:pt x="302998" y="186434"/>
                  </a:moveTo>
                  <a:cubicBezTo>
                    <a:pt x="322273" y="186434"/>
                    <a:pt x="337935" y="191245"/>
                    <a:pt x="349638" y="201383"/>
                  </a:cubicBezTo>
                  <a:cubicBezTo>
                    <a:pt x="361514" y="211350"/>
                    <a:pt x="367537" y="224581"/>
                    <a:pt x="367537" y="241420"/>
                  </a:cubicBezTo>
                  <a:cubicBezTo>
                    <a:pt x="367537" y="253277"/>
                    <a:pt x="363923" y="263415"/>
                    <a:pt x="356867" y="271491"/>
                  </a:cubicBezTo>
                  <a:cubicBezTo>
                    <a:pt x="352392" y="276646"/>
                    <a:pt x="347745" y="280082"/>
                    <a:pt x="342926" y="281973"/>
                  </a:cubicBezTo>
                  <a:cubicBezTo>
                    <a:pt x="346540" y="281973"/>
                    <a:pt x="351704" y="285066"/>
                    <a:pt x="358588" y="291252"/>
                  </a:cubicBezTo>
                  <a:cubicBezTo>
                    <a:pt x="368742" y="300702"/>
                    <a:pt x="373733" y="313418"/>
                    <a:pt x="373733" y="329742"/>
                  </a:cubicBezTo>
                  <a:cubicBezTo>
                    <a:pt x="373733" y="346753"/>
                    <a:pt x="367882" y="361703"/>
                    <a:pt x="356006" y="374762"/>
                  </a:cubicBezTo>
                  <a:cubicBezTo>
                    <a:pt x="344131" y="387649"/>
                    <a:pt x="326576" y="394179"/>
                    <a:pt x="303342" y="394179"/>
                  </a:cubicBezTo>
                  <a:cubicBezTo>
                    <a:pt x="274772" y="394179"/>
                    <a:pt x="254980" y="384728"/>
                    <a:pt x="243793" y="366170"/>
                  </a:cubicBezTo>
                  <a:cubicBezTo>
                    <a:pt x="237941" y="356204"/>
                    <a:pt x="234671" y="343145"/>
                    <a:pt x="234155" y="327164"/>
                  </a:cubicBezTo>
                  <a:lnTo>
                    <a:pt x="273051" y="327164"/>
                  </a:lnTo>
                  <a:cubicBezTo>
                    <a:pt x="273051" y="335241"/>
                    <a:pt x="274428" y="341942"/>
                    <a:pt x="277010" y="347269"/>
                  </a:cubicBezTo>
                  <a:cubicBezTo>
                    <a:pt x="281829" y="356891"/>
                    <a:pt x="290606" y="361875"/>
                    <a:pt x="303342" y="361875"/>
                  </a:cubicBezTo>
                  <a:cubicBezTo>
                    <a:pt x="311087" y="361875"/>
                    <a:pt x="317799" y="359125"/>
                    <a:pt x="323650" y="353798"/>
                  </a:cubicBezTo>
                  <a:cubicBezTo>
                    <a:pt x="329502" y="348472"/>
                    <a:pt x="332256" y="340739"/>
                    <a:pt x="332256" y="330773"/>
                  </a:cubicBezTo>
                  <a:cubicBezTo>
                    <a:pt x="332256" y="317542"/>
                    <a:pt x="326920" y="308607"/>
                    <a:pt x="316250" y="304139"/>
                  </a:cubicBezTo>
                  <a:cubicBezTo>
                    <a:pt x="310054" y="301733"/>
                    <a:pt x="300416" y="300531"/>
                    <a:pt x="287336" y="300531"/>
                  </a:cubicBezTo>
                  <a:lnTo>
                    <a:pt x="287336" y="272006"/>
                  </a:lnTo>
                  <a:cubicBezTo>
                    <a:pt x="300244" y="271835"/>
                    <a:pt x="309193" y="270632"/>
                    <a:pt x="314184" y="268226"/>
                  </a:cubicBezTo>
                  <a:cubicBezTo>
                    <a:pt x="323134" y="264446"/>
                    <a:pt x="327437" y="256541"/>
                    <a:pt x="327437" y="244685"/>
                  </a:cubicBezTo>
                  <a:cubicBezTo>
                    <a:pt x="327437" y="236953"/>
                    <a:pt x="325199" y="230767"/>
                    <a:pt x="320724" y="225784"/>
                  </a:cubicBezTo>
                  <a:cubicBezTo>
                    <a:pt x="316250" y="220972"/>
                    <a:pt x="309882" y="218567"/>
                    <a:pt x="301793" y="218567"/>
                  </a:cubicBezTo>
                  <a:cubicBezTo>
                    <a:pt x="292327" y="218567"/>
                    <a:pt x="285443" y="221660"/>
                    <a:pt x="281140" y="227502"/>
                  </a:cubicBezTo>
                  <a:cubicBezTo>
                    <a:pt x="276665" y="233516"/>
                    <a:pt x="274600" y="241420"/>
                    <a:pt x="274772" y="251387"/>
                  </a:cubicBezTo>
                  <a:lnTo>
                    <a:pt x="237769" y="251387"/>
                  </a:lnTo>
                  <a:cubicBezTo>
                    <a:pt x="238114" y="241248"/>
                    <a:pt x="239835" y="231798"/>
                    <a:pt x="242933" y="222862"/>
                  </a:cubicBezTo>
                  <a:cubicBezTo>
                    <a:pt x="246030" y="214958"/>
                    <a:pt x="251194" y="207569"/>
                    <a:pt x="258250" y="201040"/>
                  </a:cubicBezTo>
                  <a:cubicBezTo>
                    <a:pt x="263413" y="196228"/>
                    <a:pt x="269609" y="192620"/>
                    <a:pt x="276665" y="190042"/>
                  </a:cubicBezTo>
                  <a:cubicBezTo>
                    <a:pt x="283894" y="187637"/>
                    <a:pt x="292671" y="186434"/>
                    <a:pt x="302998" y="186434"/>
                  </a:cubicBezTo>
                  <a:close/>
                  <a:moveTo>
                    <a:pt x="302697" y="33336"/>
                  </a:moveTo>
                  <a:cubicBezTo>
                    <a:pt x="294868" y="33164"/>
                    <a:pt x="286909" y="37460"/>
                    <a:pt x="280284" y="46223"/>
                  </a:cubicBezTo>
                  <a:lnTo>
                    <a:pt x="199236" y="188501"/>
                  </a:lnTo>
                  <a:lnTo>
                    <a:pt x="53832" y="212901"/>
                  </a:lnTo>
                  <a:cubicBezTo>
                    <a:pt x="43335" y="216166"/>
                    <a:pt x="36280" y="221837"/>
                    <a:pt x="33871" y="229225"/>
                  </a:cubicBezTo>
                  <a:cubicBezTo>
                    <a:pt x="31462" y="236614"/>
                    <a:pt x="33527" y="245378"/>
                    <a:pt x="40066" y="254141"/>
                  </a:cubicBezTo>
                  <a:lnTo>
                    <a:pt x="146753" y="363771"/>
                  </a:lnTo>
                  <a:lnTo>
                    <a:pt x="128169" y="521857"/>
                  </a:lnTo>
                  <a:cubicBezTo>
                    <a:pt x="127825" y="530792"/>
                    <a:pt x="129890" y="538181"/>
                    <a:pt x="134019" y="542305"/>
                  </a:cubicBezTo>
                  <a:cubicBezTo>
                    <a:pt x="139182" y="547804"/>
                    <a:pt x="148818" y="547976"/>
                    <a:pt x="160003" y="543164"/>
                  </a:cubicBezTo>
                  <a:lnTo>
                    <a:pt x="303859" y="464809"/>
                  </a:lnTo>
                  <a:lnTo>
                    <a:pt x="447886" y="543164"/>
                  </a:lnTo>
                  <a:cubicBezTo>
                    <a:pt x="458899" y="547976"/>
                    <a:pt x="468535" y="547804"/>
                    <a:pt x="473870" y="542305"/>
                  </a:cubicBezTo>
                  <a:cubicBezTo>
                    <a:pt x="477999" y="538181"/>
                    <a:pt x="480064" y="530792"/>
                    <a:pt x="479720" y="521857"/>
                  </a:cubicBezTo>
                  <a:lnTo>
                    <a:pt x="461136" y="363771"/>
                  </a:lnTo>
                  <a:lnTo>
                    <a:pt x="567823" y="254141"/>
                  </a:lnTo>
                  <a:cubicBezTo>
                    <a:pt x="574190" y="245378"/>
                    <a:pt x="576427" y="236786"/>
                    <a:pt x="574018" y="229741"/>
                  </a:cubicBezTo>
                  <a:cubicBezTo>
                    <a:pt x="571609" y="222524"/>
                    <a:pt x="564382" y="217025"/>
                    <a:pt x="553885" y="214104"/>
                  </a:cubicBezTo>
                  <a:lnTo>
                    <a:pt x="394715" y="188501"/>
                  </a:lnTo>
                  <a:lnTo>
                    <a:pt x="324336" y="47254"/>
                  </a:lnTo>
                  <a:cubicBezTo>
                    <a:pt x="318227" y="38147"/>
                    <a:pt x="310527" y="33508"/>
                    <a:pt x="302697" y="33336"/>
                  </a:cubicBezTo>
                  <a:close/>
                  <a:moveTo>
                    <a:pt x="302310" y="0"/>
                  </a:moveTo>
                  <a:cubicBezTo>
                    <a:pt x="321582" y="0"/>
                    <a:pt x="339995" y="10997"/>
                    <a:pt x="352384" y="30071"/>
                  </a:cubicBezTo>
                  <a:lnTo>
                    <a:pt x="353416" y="31789"/>
                  </a:lnTo>
                  <a:lnTo>
                    <a:pt x="416568" y="158774"/>
                  </a:lnTo>
                  <a:lnTo>
                    <a:pt x="561628" y="182143"/>
                  </a:lnTo>
                  <a:cubicBezTo>
                    <a:pt x="583138" y="187814"/>
                    <a:pt x="598969" y="201388"/>
                    <a:pt x="605164" y="219087"/>
                  </a:cubicBezTo>
                  <a:cubicBezTo>
                    <a:pt x="611186" y="236786"/>
                    <a:pt x="606884" y="257062"/>
                    <a:pt x="593462" y="274761"/>
                  </a:cubicBezTo>
                  <a:lnTo>
                    <a:pt x="592086" y="276308"/>
                  </a:lnTo>
                  <a:lnTo>
                    <a:pt x="495551" y="375455"/>
                  </a:lnTo>
                  <a:lnTo>
                    <a:pt x="512587" y="519967"/>
                  </a:lnTo>
                  <a:cubicBezTo>
                    <a:pt x="513275" y="538525"/>
                    <a:pt x="508113" y="554162"/>
                    <a:pt x="497616" y="565159"/>
                  </a:cubicBezTo>
                  <a:cubicBezTo>
                    <a:pt x="488668" y="574266"/>
                    <a:pt x="476107" y="579421"/>
                    <a:pt x="462513" y="579421"/>
                  </a:cubicBezTo>
                  <a:cubicBezTo>
                    <a:pt x="453220" y="579421"/>
                    <a:pt x="443584" y="577187"/>
                    <a:pt x="433948" y="572891"/>
                  </a:cubicBezTo>
                  <a:lnTo>
                    <a:pt x="432743" y="572204"/>
                  </a:lnTo>
                  <a:lnTo>
                    <a:pt x="303859" y="502096"/>
                  </a:lnTo>
                  <a:lnTo>
                    <a:pt x="173941" y="572891"/>
                  </a:lnTo>
                  <a:cubicBezTo>
                    <a:pt x="149678" y="583717"/>
                    <a:pt x="125244" y="580624"/>
                    <a:pt x="110273" y="565159"/>
                  </a:cubicBezTo>
                  <a:cubicBezTo>
                    <a:pt x="99776" y="554162"/>
                    <a:pt x="94614" y="538525"/>
                    <a:pt x="95302" y="519967"/>
                  </a:cubicBezTo>
                  <a:lnTo>
                    <a:pt x="95302" y="518592"/>
                  </a:lnTo>
                  <a:lnTo>
                    <a:pt x="112338" y="375455"/>
                  </a:lnTo>
                  <a:lnTo>
                    <a:pt x="14427" y="274761"/>
                  </a:lnTo>
                  <a:cubicBezTo>
                    <a:pt x="1005" y="257062"/>
                    <a:pt x="-3297" y="236786"/>
                    <a:pt x="2553" y="218915"/>
                  </a:cubicBezTo>
                  <a:cubicBezTo>
                    <a:pt x="8576" y="201045"/>
                    <a:pt x="24235" y="187298"/>
                    <a:pt x="45572" y="181112"/>
                  </a:cubicBezTo>
                  <a:lnTo>
                    <a:pt x="47465" y="180768"/>
                  </a:lnTo>
                  <a:lnTo>
                    <a:pt x="178415" y="158774"/>
                  </a:lnTo>
                  <a:lnTo>
                    <a:pt x="253268" y="27493"/>
                  </a:lnTo>
                  <a:cubicBezTo>
                    <a:pt x="266174" y="9794"/>
                    <a:pt x="283554" y="0"/>
                    <a:pt x="302310" y="0"/>
                  </a:cubicBezTo>
                  <a:close/>
                </a:path>
              </a:pathLst>
            </a:custGeom>
            <a:solidFill>
              <a:srgbClr val="D60715"/>
            </a:solidFill>
            <a:ln>
              <a:solidFill>
                <a:srgbClr val="D60715"/>
              </a:solidFill>
            </a:ln>
          </p:spPr>
          <p:txBody>
            <a:bodyPr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4161648" y="2175264"/>
            <a:ext cx="3152684" cy="3705285"/>
            <a:chOff x="4161648" y="2175264"/>
            <a:chExt cx="3152684" cy="3705285"/>
          </a:xfrm>
        </p:grpSpPr>
        <p:sp>
          <p:nvSpPr>
            <p:cNvPr id="31" name="文本框 30"/>
            <p:cNvSpPr txBox="1"/>
            <p:nvPr/>
          </p:nvSpPr>
          <p:spPr>
            <a:xfrm>
              <a:off x="4595837" y="2187230"/>
              <a:ext cx="2718495" cy="36933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Clr>
                  <a:srgbClr val="E60012"/>
                </a:buClr>
                <a:buFont typeface="Wingdings" panose="05000000000000000000" pitchFamily="2" charset="2"/>
                <a:buChar char="l"/>
              </a:pPr>
              <a:r>
                <a:rPr lang="zh-CN" altLang="en-US" spc="600">
                  <a:cs typeface="+mn-ea"/>
                  <a:sym typeface="+mn-lt"/>
                </a:rPr>
                <a:t>武汉大学男生宿舍大火</a:t>
              </a:r>
              <a:r>
                <a:rPr lang="en-US" altLang="zh-CN" spc="600">
                  <a:cs typeface="+mn-ea"/>
                  <a:sym typeface="+mn-lt"/>
                </a:rPr>
                <a:t>, </a:t>
              </a:r>
              <a:r>
                <a:rPr lang="en-US" altLang="zh-CN" spc="600">
                  <a:solidFill>
                    <a:srgbClr val="FF0000"/>
                  </a:solidFill>
                  <a:cs typeface="+mn-ea"/>
                  <a:sym typeface="+mn-lt"/>
                </a:rPr>
                <a:t>8</a:t>
              </a:r>
              <a:r>
                <a:rPr lang="zh-CN" altLang="en-US" spc="600">
                  <a:solidFill>
                    <a:srgbClr val="FF0000"/>
                  </a:solidFill>
                  <a:cs typeface="+mn-ea"/>
                  <a:sym typeface="+mn-lt"/>
                </a:rPr>
                <a:t>死</a:t>
              </a:r>
              <a:r>
                <a:rPr lang="en-US" altLang="zh-CN" spc="600">
                  <a:solidFill>
                    <a:srgbClr val="FF0000"/>
                  </a:solidFill>
                  <a:cs typeface="+mn-ea"/>
                  <a:sym typeface="+mn-lt"/>
                </a:rPr>
                <a:t>25</a:t>
              </a:r>
              <a:r>
                <a:rPr lang="zh-CN" altLang="en-US" spc="600">
                  <a:solidFill>
                    <a:srgbClr val="FF0000"/>
                  </a:solidFill>
                  <a:cs typeface="+mn-ea"/>
                  <a:sym typeface="+mn-lt"/>
                </a:rPr>
                <a:t>伤</a:t>
              </a:r>
              <a:r>
                <a:rPr lang="zh-CN" altLang="en-US" spc="600">
                  <a:cs typeface="+mn-ea"/>
                  <a:sym typeface="+mn-lt"/>
                </a:rPr>
                <a:t>。</a:t>
              </a:r>
              <a:endParaRPr lang="en-US" altLang="zh-CN" spc="600">
                <a:cs typeface="+mn-ea"/>
                <a:sym typeface="+mn-lt"/>
              </a:endParaRPr>
            </a:p>
            <a:p>
              <a:pPr marL="285750" indent="-285750">
                <a:buClr>
                  <a:srgbClr val="E60012"/>
                </a:buClr>
                <a:buFont typeface="Wingdings" panose="05000000000000000000" pitchFamily="2" charset="2"/>
                <a:buChar char="l"/>
              </a:pPr>
              <a:endParaRPr lang="en-US" altLang="zh-CN" spc="600">
                <a:cs typeface="+mn-ea"/>
                <a:sym typeface="+mn-lt"/>
              </a:endParaRPr>
            </a:p>
            <a:p>
              <a:pPr marL="285750" indent="-285750">
                <a:buClr>
                  <a:srgbClr val="E60012"/>
                </a:buClr>
                <a:buFont typeface="Wingdings" panose="05000000000000000000" pitchFamily="2" charset="2"/>
                <a:buChar char="l"/>
              </a:pPr>
              <a:r>
                <a:rPr lang="zh-CN" altLang="en-US" spc="600">
                  <a:cs typeface="+mn-ea"/>
                  <a:sym typeface="+mn-lt"/>
                </a:rPr>
                <a:t>广州一寄宿学校火灾</a:t>
              </a:r>
              <a:r>
                <a:rPr lang="en-US" altLang="zh-CN" spc="600">
                  <a:cs typeface="+mn-ea"/>
                  <a:sym typeface="+mn-lt"/>
                </a:rPr>
                <a:t>, </a:t>
              </a:r>
              <a:r>
                <a:rPr lang="en-US" altLang="zh-CN" spc="600">
                  <a:solidFill>
                    <a:srgbClr val="FF0000"/>
                  </a:solidFill>
                  <a:cs typeface="+mn-ea"/>
                  <a:sym typeface="+mn-lt"/>
                </a:rPr>
                <a:t>19</a:t>
              </a:r>
              <a:r>
                <a:rPr lang="zh-CN" altLang="en-US" spc="600">
                  <a:solidFill>
                    <a:srgbClr val="FF0000"/>
                  </a:solidFill>
                  <a:cs typeface="+mn-ea"/>
                  <a:sym typeface="+mn-lt"/>
                </a:rPr>
                <a:t>名学生遇难</a:t>
              </a:r>
              <a:r>
                <a:rPr lang="zh-CN" altLang="en-US" spc="600">
                  <a:cs typeface="+mn-ea"/>
                  <a:sym typeface="+mn-lt"/>
                </a:rPr>
                <a:t>。</a:t>
              </a:r>
              <a:endParaRPr lang="en-US" altLang="zh-CN" spc="600">
                <a:cs typeface="+mn-ea"/>
                <a:sym typeface="+mn-lt"/>
              </a:endParaRPr>
            </a:p>
            <a:p>
              <a:pPr marL="285750" indent="-285750">
                <a:buClr>
                  <a:srgbClr val="E60012"/>
                </a:buClr>
                <a:buFont typeface="Wingdings" panose="05000000000000000000" pitchFamily="2" charset="2"/>
                <a:buChar char="l"/>
              </a:pPr>
              <a:endParaRPr lang="en-US" altLang="zh-CN" spc="600">
                <a:cs typeface="+mn-ea"/>
                <a:sym typeface="+mn-lt"/>
              </a:endParaRPr>
            </a:p>
            <a:p>
              <a:pPr marL="285750" indent="-285750">
                <a:buClr>
                  <a:srgbClr val="E60012"/>
                </a:buClr>
                <a:buFont typeface="Wingdings" panose="05000000000000000000" pitchFamily="2" charset="2"/>
                <a:buChar char="l"/>
              </a:pPr>
              <a:r>
                <a:rPr lang="zh-CN" altLang="en-US" spc="600">
                  <a:cs typeface="+mn-ea"/>
                  <a:sym typeface="+mn-lt"/>
                </a:rPr>
                <a:t>吉林松原扶余县中学平房发生火灾</a:t>
              </a:r>
              <a:r>
                <a:rPr lang="en-US" altLang="zh-CN" spc="600">
                  <a:cs typeface="+mn-ea"/>
                  <a:sym typeface="+mn-lt"/>
                </a:rPr>
                <a:t>,</a:t>
              </a:r>
            </a:p>
            <a:p>
              <a:r>
                <a:rPr lang="en-US" altLang="zh-CN" spc="600">
                  <a:cs typeface="+mn-ea"/>
                  <a:sym typeface="+mn-lt"/>
                </a:rPr>
                <a:t>  </a:t>
              </a:r>
              <a:r>
                <a:rPr lang="en-US" altLang="zh-CN" spc="600">
                  <a:solidFill>
                    <a:srgbClr val="FF0000"/>
                  </a:solidFill>
                  <a:cs typeface="+mn-ea"/>
                  <a:sym typeface="+mn-lt"/>
                </a:rPr>
                <a:t>4</a:t>
              </a:r>
              <a:r>
                <a:rPr lang="zh-CN" altLang="en-US" spc="600">
                  <a:solidFill>
                    <a:srgbClr val="FF0000"/>
                  </a:solidFill>
                  <a:cs typeface="+mn-ea"/>
                  <a:sym typeface="+mn-lt"/>
                </a:rPr>
                <a:t>名</a:t>
              </a:r>
              <a:r>
                <a:rPr lang="en-US" altLang="zh-CN" spc="600">
                  <a:solidFill>
                    <a:srgbClr val="FF0000"/>
                  </a:solidFill>
                  <a:cs typeface="+mn-ea"/>
                  <a:sym typeface="+mn-lt"/>
                </a:rPr>
                <a:t>:</a:t>
              </a:r>
              <a:r>
                <a:rPr lang="zh-CN" altLang="en-US" spc="600">
                  <a:solidFill>
                    <a:srgbClr val="FF0000"/>
                  </a:solidFill>
                  <a:cs typeface="+mn-ea"/>
                  <a:sym typeface="+mn-lt"/>
                </a:rPr>
                <a:t>学生遇难</a:t>
              </a:r>
              <a:r>
                <a:rPr lang="en-US" altLang="zh-CN" spc="600">
                  <a:solidFill>
                    <a:srgbClr val="FF0000"/>
                  </a:solidFill>
                  <a:cs typeface="+mn-ea"/>
                  <a:sym typeface="+mn-lt"/>
                </a:rPr>
                <a:t>, 11</a:t>
              </a:r>
              <a:r>
                <a:rPr lang="zh-CN" altLang="en-US" spc="600">
                  <a:solidFill>
                    <a:srgbClr val="FF0000"/>
                  </a:solidFill>
                  <a:cs typeface="+mn-ea"/>
                  <a:sym typeface="+mn-lt"/>
                </a:rPr>
                <a:t>名重伤。</a:t>
              </a:r>
            </a:p>
          </p:txBody>
        </p:sp>
        <p:sp>
          <p:nvSpPr>
            <p:cNvPr id="39" name="star-for-number-one_34697"/>
            <p:cNvSpPr>
              <a:spLocks noChangeAspect="1"/>
            </p:cNvSpPr>
            <p:nvPr/>
          </p:nvSpPr>
          <p:spPr bwMode="auto">
            <a:xfrm>
              <a:off x="4166899" y="2175264"/>
              <a:ext cx="425199" cy="405327"/>
            </a:xfrm>
            <a:custGeom>
              <a:avLst/>
              <a:gdLst>
                <a:gd name="connsiteX0" fmla="*/ 303828 w 607828"/>
                <a:gd name="connsiteY0" fmla="*/ 188833 h 579421"/>
                <a:gd name="connsiteX1" fmla="*/ 337039 w 607828"/>
                <a:gd name="connsiteY1" fmla="*/ 188833 h 579421"/>
                <a:gd name="connsiteX2" fmla="*/ 337039 w 607828"/>
                <a:gd name="connsiteY2" fmla="*/ 390579 h 579421"/>
                <a:gd name="connsiteX3" fmla="*/ 296256 w 607828"/>
                <a:gd name="connsiteY3" fmla="*/ 390579 h 579421"/>
                <a:gd name="connsiteX4" fmla="*/ 296256 w 607828"/>
                <a:gd name="connsiteY4" fmla="*/ 251557 h 579421"/>
                <a:gd name="connsiteX5" fmla="*/ 248762 w 607828"/>
                <a:gd name="connsiteY5" fmla="*/ 251557 h 579421"/>
                <a:gd name="connsiteX6" fmla="*/ 248762 w 607828"/>
                <a:gd name="connsiteY6" fmla="*/ 224577 h 579421"/>
                <a:gd name="connsiteX7" fmla="*/ 275090 w 607828"/>
                <a:gd name="connsiteY7" fmla="*/ 221999 h 579421"/>
                <a:gd name="connsiteX8" fmla="*/ 294535 w 607828"/>
                <a:gd name="connsiteY8" fmla="*/ 211345 h 579421"/>
                <a:gd name="connsiteX9" fmla="*/ 302279 w 607828"/>
                <a:gd name="connsiteY9" fmla="*/ 196910 h 579421"/>
                <a:gd name="connsiteX10" fmla="*/ 303828 w 607828"/>
                <a:gd name="connsiteY10" fmla="*/ 188833 h 579421"/>
                <a:gd name="connsiteX11" fmla="*/ 302697 w 607828"/>
                <a:gd name="connsiteY11" fmla="*/ 33335 h 579421"/>
                <a:gd name="connsiteX12" fmla="*/ 280284 w 607828"/>
                <a:gd name="connsiteY12" fmla="*/ 46223 h 579421"/>
                <a:gd name="connsiteX13" fmla="*/ 199236 w 607828"/>
                <a:gd name="connsiteY13" fmla="*/ 188501 h 579421"/>
                <a:gd name="connsiteX14" fmla="*/ 53832 w 607828"/>
                <a:gd name="connsiteY14" fmla="*/ 212901 h 579421"/>
                <a:gd name="connsiteX15" fmla="*/ 33871 w 607828"/>
                <a:gd name="connsiteY15" fmla="*/ 229226 h 579421"/>
                <a:gd name="connsiteX16" fmla="*/ 40066 w 607828"/>
                <a:gd name="connsiteY16" fmla="*/ 254141 h 579421"/>
                <a:gd name="connsiteX17" fmla="*/ 146753 w 607828"/>
                <a:gd name="connsiteY17" fmla="*/ 363771 h 579421"/>
                <a:gd name="connsiteX18" fmla="*/ 128169 w 607828"/>
                <a:gd name="connsiteY18" fmla="*/ 521857 h 579421"/>
                <a:gd name="connsiteX19" fmla="*/ 134020 w 607828"/>
                <a:gd name="connsiteY19" fmla="*/ 542305 h 579421"/>
                <a:gd name="connsiteX20" fmla="*/ 160003 w 607828"/>
                <a:gd name="connsiteY20" fmla="*/ 543165 h 579421"/>
                <a:gd name="connsiteX21" fmla="*/ 303858 w 607828"/>
                <a:gd name="connsiteY21" fmla="*/ 464809 h 579421"/>
                <a:gd name="connsiteX22" fmla="*/ 447886 w 607828"/>
                <a:gd name="connsiteY22" fmla="*/ 543165 h 579421"/>
                <a:gd name="connsiteX23" fmla="*/ 473869 w 607828"/>
                <a:gd name="connsiteY23" fmla="*/ 542305 h 579421"/>
                <a:gd name="connsiteX24" fmla="*/ 479720 w 607828"/>
                <a:gd name="connsiteY24" fmla="*/ 521857 h 579421"/>
                <a:gd name="connsiteX25" fmla="*/ 461136 w 607828"/>
                <a:gd name="connsiteY25" fmla="*/ 363771 h 579421"/>
                <a:gd name="connsiteX26" fmla="*/ 567823 w 607828"/>
                <a:gd name="connsiteY26" fmla="*/ 254141 h 579421"/>
                <a:gd name="connsiteX27" fmla="*/ 574018 w 607828"/>
                <a:gd name="connsiteY27" fmla="*/ 229741 h 579421"/>
                <a:gd name="connsiteX28" fmla="*/ 553885 w 607828"/>
                <a:gd name="connsiteY28" fmla="*/ 214104 h 579421"/>
                <a:gd name="connsiteX29" fmla="*/ 394715 w 607828"/>
                <a:gd name="connsiteY29" fmla="*/ 188501 h 579421"/>
                <a:gd name="connsiteX30" fmla="*/ 324335 w 607828"/>
                <a:gd name="connsiteY30" fmla="*/ 47254 h 579421"/>
                <a:gd name="connsiteX31" fmla="*/ 302697 w 607828"/>
                <a:gd name="connsiteY31" fmla="*/ 33335 h 579421"/>
                <a:gd name="connsiteX32" fmla="*/ 302138 w 607828"/>
                <a:gd name="connsiteY32" fmla="*/ 0 h 579421"/>
                <a:gd name="connsiteX33" fmla="*/ 352384 w 607828"/>
                <a:gd name="connsiteY33" fmla="*/ 30071 h 579421"/>
                <a:gd name="connsiteX34" fmla="*/ 353416 w 607828"/>
                <a:gd name="connsiteY34" fmla="*/ 31789 h 579421"/>
                <a:gd name="connsiteX35" fmla="*/ 416568 w 607828"/>
                <a:gd name="connsiteY35" fmla="*/ 158774 h 579421"/>
                <a:gd name="connsiteX36" fmla="*/ 561628 w 607828"/>
                <a:gd name="connsiteY36" fmla="*/ 182143 h 579421"/>
                <a:gd name="connsiteX37" fmla="*/ 605163 w 607828"/>
                <a:gd name="connsiteY37" fmla="*/ 219087 h 579421"/>
                <a:gd name="connsiteX38" fmla="*/ 593462 w 607828"/>
                <a:gd name="connsiteY38" fmla="*/ 274761 h 579421"/>
                <a:gd name="connsiteX39" fmla="*/ 592086 w 607828"/>
                <a:gd name="connsiteY39" fmla="*/ 276308 h 579421"/>
                <a:gd name="connsiteX40" fmla="*/ 495551 w 607828"/>
                <a:gd name="connsiteY40" fmla="*/ 375456 h 579421"/>
                <a:gd name="connsiteX41" fmla="*/ 512587 w 607828"/>
                <a:gd name="connsiteY41" fmla="*/ 519967 h 579421"/>
                <a:gd name="connsiteX42" fmla="*/ 497616 w 607828"/>
                <a:gd name="connsiteY42" fmla="*/ 565159 h 579421"/>
                <a:gd name="connsiteX43" fmla="*/ 462512 w 607828"/>
                <a:gd name="connsiteY43" fmla="*/ 579421 h 579421"/>
                <a:gd name="connsiteX44" fmla="*/ 433948 w 607828"/>
                <a:gd name="connsiteY44" fmla="*/ 572892 h 579421"/>
                <a:gd name="connsiteX45" fmla="*/ 432743 w 607828"/>
                <a:gd name="connsiteY45" fmla="*/ 572204 h 579421"/>
                <a:gd name="connsiteX46" fmla="*/ 303858 w 607828"/>
                <a:gd name="connsiteY46" fmla="*/ 502097 h 579421"/>
                <a:gd name="connsiteX47" fmla="*/ 173941 w 607828"/>
                <a:gd name="connsiteY47" fmla="*/ 572892 h 579421"/>
                <a:gd name="connsiteX48" fmla="*/ 110273 w 607828"/>
                <a:gd name="connsiteY48" fmla="*/ 565159 h 579421"/>
                <a:gd name="connsiteX49" fmla="*/ 95302 w 607828"/>
                <a:gd name="connsiteY49" fmla="*/ 519967 h 579421"/>
                <a:gd name="connsiteX50" fmla="*/ 95302 w 607828"/>
                <a:gd name="connsiteY50" fmla="*/ 518592 h 579421"/>
                <a:gd name="connsiteX51" fmla="*/ 112338 w 607828"/>
                <a:gd name="connsiteY51" fmla="*/ 375456 h 579421"/>
                <a:gd name="connsiteX52" fmla="*/ 14427 w 607828"/>
                <a:gd name="connsiteY52" fmla="*/ 274761 h 579421"/>
                <a:gd name="connsiteX53" fmla="*/ 2554 w 607828"/>
                <a:gd name="connsiteY53" fmla="*/ 218916 h 579421"/>
                <a:gd name="connsiteX54" fmla="*/ 45573 w 607828"/>
                <a:gd name="connsiteY54" fmla="*/ 181112 h 579421"/>
                <a:gd name="connsiteX55" fmla="*/ 47465 w 607828"/>
                <a:gd name="connsiteY55" fmla="*/ 180768 h 579421"/>
                <a:gd name="connsiteX56" fmla="*/ 178415 w 607828"/>
                <a:gd name="connsiteY56" fmla="*/ 158774 h 579421"/>
                <a:gd name="connsiteX57" fmla="*/ 253268 w 607828"/>
                <a:gd name="connsiteY57" fmla="*/ 27493 h 579421"/>
                <a:gd name="connsiteX58" fmla="*/ 302138 w 607828"/>
                <a:gd name="connsiteY58" fmla="*/ 0 h 579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607828" h="579421">
                  <a:moveTo>
                    <a:pt x="303828" y="188833"/>
                  </a:moveTo>
                  <a:lnTo>
                    <a:pt x="337039" y="188833"/>
                  </a:lnTo>
                  <a:lnTo>
                    <a:pt x="337039" y="390579"/>
                  </a:lnTo>
                  <a:lnTo>
                    <a:pt x="296256" y="390579"/>
                  </a:lnTo>
                  <a:lnTo>
                    <a:pt x="296256" y="251557"/>
                  </a:lnTo>
                  <a:lnTo>
                    <a:pt x="248762" y="251557"/>
                  </a:lnTo>
                  <a:lnTo>
                    <a:pt x="248762" y="224577"/>
                  </a:lnTo>
                  <a:cubicBezTo>
                    <a:pt x="261324" y="223890"/>
                    <a:pt x="270100" y="223030"/>
                    <a:pt x="275090" y="221999"/>
                  </a:cubicBezTo>
                  <a:cubicBezTo>
                    <a:pt x="283006" y="220281"/>
                    <a:pt x="289545" y="216672"/>
                    <a:pt x="294535" y="211345"/>
                  </a:cubicBezTo>
                  <a:cubicBezTo>
                    <a:pt x="297977" y="207736"/>
                    <a:pt x="300558" y="202925"/>
                    <a:pt x="302279" y="196910"/>
                  </a:cubicBezTo>
                  <a:cubicBezTo>
                    <a:pt x="303311" y="193301"/>
                    <a:pt x="303828" y="190552"/>
                    <a:pt x="303828" y="188833"/>
                  </a:cubicBezTo>
                  <a:close/>
                  <a:moveTo>
                    <a:pt x="302697" y="33335"/>
                  </a:moveTo>
                  <a:cubicBezTo>
                    <a:pt x="294868" y="33164"/>
                    <a:pt x="286909" y="37459"/>
                    <a:pt x="280284" y="46223"/>
                  </a:cubicBezTo>
                  <a:lnTo>
                    <a:pt x="199236" y="188501"/>
                  </a:lnTo>
                  <a:lnTo>
                    <a:pt x="53832" y="212901"/>
                  </a:lnTo>
                  <a:cubicBezTo>
                    <a:pt x="43336" y="216166"/>
                    <a:pt x="36280" y="221837"/>
                    <a:pt x="33871" y="229226"/>
                  </a:cubicBezTo>
                  <a:cubicBezTo>
                    <a:pt x="31290" y="236614"/>
                    <a:pt x="33527" y="245378"/>
                    <a:pt x="40066" y="254141"/>
                  </a:cubicBezTo>
                  <a:lnTo>
                    <a:pt x="146753" y="363771"/>
                  </a:lnTo>
                  <a:lnTo>
                    <a:pt x="128169" y="521857"/>
                  </a:lnTo>
                  <a:cubicBezTo>
                    <a:pt x="127825" y="530793"/>
                    <a:pt x="129890" y="538181"/>
                    <a:pt x="134020" y="542305"/>
                  </a:cubicBezTo>
                  <a:cubicBezTo>
                    <a:pt x="139182" y="547804"/>
                    <a:pt x="148990" y="547976"/>
                    <a:pt x="160003" y="543165"/>
                  </a:cubicBezTo>
                  <a:lnTo>
                    <a:pt x="303858" y="464809"/>
                  </a:lnTo>
                  <a:lnTo>
                    <a:pt x="447886" y="543165"/>
                  </a:lnTo>
                  <a:cubicBezTo>
                    <a:pt x="458899" y="547976"/>
                    <a:pt x="468535" y="547804"/>
                    <a:pt x="473869" y="542305"/>
                  </a:cubicBezTo>
                  <a:cubicBezTo>
                    <a:pt x="477827" y="538181"/>
                    <a:pt x="479892" y="530793"/>
                    <a:pt x="479720" y="521857"/>
                  </a:cubicBezTo>
                  <a:lnTo>
                    <a:pt x="461136" y="363771"/>
                  </a:lnTo>
                  <a:lnTo>
                    <a:pt x="567823" y="254141"/>
                  </a:lnTo>
                  <a:cubicBezTo>
                    <a:pt x="574190" y="245378"/>
                    <a:pt x="576427" y="236786"/>
                    <a:pt x="574018" y="229741"/>
                  </a:cubicBezTo>
                  <a:cubicBezTo>
                    <a:pt x="571609" y="222524"/>
                    <a:pt x="564381" y="217025"/>
                    <a:pt x="553885" y="214104"/>
                  </a:cubicBezTo>
                  <a:lnTo>
                    <a:pt x="394715" y="188501"/>
                  </a:lnTo>
                  <a:lnTo>
                    <a:pt x="324335" y="47254"/>
                  </a:lnTo>
                  <a:cubicBezTo>
                    <a:pt x="318226" y="38147"/>
                    <a:pt x="310526" y="33507"/>
                    <a:pt x="302697" y="33335"/>
                  </a:cubicBezTo>
                  <a:close/>
                  <a:moveTo>
                    <a:pt x="302138" y="0"/>
                  </a:moveTo>
                  <a:cubicBezTo>
                    <a:pt x="321582" y="0"/>
                    <a:pt x="339994" y="10997"/>
                    <a:pt x="352384" y="30071"/>
                  </a:cubicBezTo>
                  <a:lnTo>
                    <a:pt x="353416" y="31789"/>
                  </a:lnTo>
                  <a:lnTo>
                    <a:pt x="416568" y="158774"/>
                  </a:lnTo>
                  <a:lnTo>
                    <a:pt x="561628" y="182143"/>
                  </a:lnTo>
                  <a:cubicBezTo>
                    <a:pt x="583138" y="187813"/>
                    <a:pt x="598969" y="201389"/>
                    <a:pt x="605163" y="219087"/>
                  </a:cubicBezTo>
                  <a:cubicBezTo>
                    <a:pt x="611186" y="236786"/>
                    <a:pt x="606884" y="257063"/>
                    <a:pt x="593462" y="274761"/>
                  </a:cubicBezTo>
                  <a:lnTo>
                    <a:pt x="592086" y="276308"/>
                  </a:lnTo>
                  <a:lnTo>
                    <a:pt x="495551" y="375456"/>
                  </a:lnTo>
                  <a:lnTo>
                    <a:pt x="512587" y="519967"/>
                  </a:lnTo>
                  <a:cubicBezTo>
                    <a:pt x="513275" y="538525"/>
                    <a:pt x="508113" y="554162"/>
                    <a:pt x="497616" y="565159"/>
                  </a:cubicBezTo>
                  <a:cubicBezTo>
                    <a:pt x="488668" y="574266"/>
                    <a:pt x="476106" y="579421"/>
                    <a:pt x="462512" y="579421"/>
                  </a:cubicBezTo>
                  <a:cubicBezTo>
                    <a:pt x="453220" y="579421"/>
                    <a:pt x="443584" y="577188"/>
                    <a:pt x="433948" y="572892"/>
                  </a:cubicBezTo>
                  <a:lnTo>
                    <a:pt x="432743" y="572204"/>
                  </a:lnTo>
                  <a:lnTo>
                    <a:pt x="303858" y="502097"/>
                  </a:lnTo>
                  <a:lnTo>
                    <a:pt x="173941" y="572892"/>
                  </a:lnTo>
                  <a:cubicBezTo>
                    <a:pt x="149678" y="583717"/>
                    <a:pt x="125244" y="580624"/>
                    <a:pt x="110273" y="565159"/>
                  </a:cubicBezTo>
                  <a:cubicBezTo>
                    <a:pt x="99776" y="554162"/>
                    <a:pt x="94614" y="538525"/>
                    <a:pt x="95302" y="519967"/>
                  </a:cubicBezTo>
                  <a:lnTo>
                    <a:pt x="95302" y="518592"/>
                  </a:lnTo>
                  <a:lnTo>
                    <a:pt x="112338" y="375456"/>
                  </a:lnTo>
                  <a:lnTo>
                    <a:pt x="14427" y="274761"/>
                  </a:lnTo>
                  <a:cubicBezTo>
                    <a:pt x="1005" y="257063"/>
                    <a:pt x="-3297" y="236786"/>
                    <a:pt x="2554" y="218916"/>
                  </a:cubicBezTo>
                  <a:cubicBezTo>
                    <a:pt x="8576" y="201045"/>
                    <a:pt x="24235" y="187298"/>
                    <a:pt x="45573" y="181112"/>
                  </a:cubicBezTo>
                  <a:lnTo>
                    <a:pt x="47465" y="180768"/>
                  </a:lnTo>
                  <a:lnTo>
                    <a:pt x="178415" y="158774"/>
                  </a:lnTo>
                  <a:lnTo>
                    <a:pt x="253268" y="27493"/>
                  </a:lnTo>
                  <a:cubicBezTo>
                    <a:pt x="266174" y="9794"/>
                    <a:pt x="283553" y="0"/>
                    <a:pt x="302138" y="0"/>
                  </a:cubicBezTo>
                  <a:close/>
                </a:path>
              </a:pathLst>
            </a:custGeom>
            <a:solidFill>
              <a:srgbClr val="D60715"/>
            </a:solidFill>
            <a:ln>
              <a:solidFill>
                <a:srgbClr val="D60715"/>
              </a:solidFill>
            </a:ln>
          </p:spPr>
          <p:txBody>
            <a:bodyPr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1" name="star-with-number-two_34651"/>
            <p:cNvSpPr>
              <a:spLocks noChangeAspect="1"/>
            </p:cNvSpPr>
            <p:nvPr/>
          </p:nvSpPr>
          <p:spPr bwMode="auto">
            <a:xfrm>
              <a:off x="4166899" y="3277717"/>
              <a:ext cx="425199" cy="405326"/>
            </a:xfrm>
            <a:custGeom>
              <a:avLst/>
              <a:gdLst>
                <a:gd name="connsiteX0" fmla="*/ 300407 w 607829"/>
                <a:gd name="connsiteY0" fmla="*/ 188339 h 579421"/>
                <a:gd name="connsiteX1" fmla="*/ 351353 w 607829"/>
                <a:gd name="connsiteY1" fmla="*/ 206207 h 579421"/>
                <a:gd name="connsiteX2" fmla="*/ 370457 w 607829"/>
                <a:gd name="connsiteY2" fmla="*/ 253111 h 579421"/>
                <a:gd name="connsiteX3" fmla="*/ 357032 w 607829"/>
                <a:gd name="connsiteY3" fmla="*/ 292799 h 579421"/>
                <a:gd name="connsiteX4" fmla="*/ 328117 w 607829"/>
                <a:gd name="connsiteY4" fmla="*/ 318570 h 579421"/>
                <a:gd name="connsiteX5" fmla="*/ 312111 w 607829"/>
                <a:gd name="connsiteY5" fmla="*/ 329909 h 579421"/>
                <a:gd name="connsiteX6" fmla="*/ 291629 w 607829"/>
                <a:gd name="connsiteY6" fmla="*/ 345200 h 579421"/>
                <a:gd name="connsiteX7" fmla="*/ 282507 w 607829"/>
                <a:gd name="connsiteY7" fmla="*/ 356196 h 579421"/>
                <a:gd name="connsiteX8" fmla="*/ 370629 w 607829"/>
                <a:gd name="connsiteY8" fmla="*/ 356196 h 579421"/>
                <a:gd name="connsiteX9" fmla="*/ 370629 w 607829"/>
                <a:gd name="connsiteY9" fmla="*/ 391073 h 579421"/>
                <a:gd name="connsiteX10" fmla="*/ 232250 w 607829"/>
                <a:gd name="connsiteY10" fmla="*/ 391073 h 579421"/>
                <a:gd name="connsiteX11" fmla="*/ 241544 w 607829"/>
                <a:gd name="connsiteY11" fmla="*/ 351385 h 579421"/>
                <a:gd name="connsiteX12" fmla="*/ 281819 w 607829"/>
                <a:gd name="connsiteY12" fmla="*/ 308777 h 579421"/>
                <a:gd name="connsiteX13" fmla="*/ 317274 w 607829"/>
                <a:gd name="connsiteY13" fmla="*/ 280600 h 579421"/>
                <a:gd name="connsiteX14" fmla="*/ 329666 w 607829"/>
                <a:gd name="connsiteY14" fmla="*/ 251736 h 579421"/>
                <a:gd name="connsiteX15" fmla="*/ 322610 w 607829"/>
                <a:gd name="connsiteY15" fmla="*/ 230432 h 579421"/>
                <a:gd name="connsiteX16" fmla="*/ 302300 w 607829"/>
                <a:gd name="connsiteY16" fmla="*/ 222013 h 579421"/>
                <a:gd name="connsiteX17" fmla="*/ 277516 w 607829"/>
                <a:gd name="connsiteY17" fmla="*/ 235415 h 579421"/>
                <a:gd name="connsiteX18" fmla="*/ 273041 w 607829"/>
                <a:gd name="connsiteY18" fmla="*/ 260155 h 579421"/>
                <a:gd name="connsiteX19" fmla="*/ 234488 w 607829"/>
                <a:gd name="connsiteY19" fmla="*/ 260155 h 579421"/>
                <a:gd name="connsiteX20" fmla="*/ 243782 w 607829"/>
                <a:gd name="connsiteY20" fmla="*/ 218577 h 579421"/>
                <a:gd name="connsiteX21" fmla="*/ 300407 w 607829"/>
                <a:gd name="connsiteY21" fmla="*/ 188339 h 579421"/>
                <a:gd name="connsiteX22" fmla="*/ 302697 w 607829"/>
                <a:gd name="connsiteY22" fmla="*/ 33336 h 579421"/>
                <a:gd name="connsiteX23" fmla="*/ 280284 w 607829"/>
                <a:gd name="connsiteY23" fmla="*/ 46223 h 579421"/>
                <a:gd name="connsiteX24" fmla="*/ 199236 w 607829"/>
                <a:gd name="connsiteY24" fmla="*/ 188501 h 579421"/>
                <a:gd name="connsiteX25" fmla="*/ 53832 w 607829"/>
                <a:gd name="connsiteY25" fmla="*/ 212901 h 579421"/>
                <a:gd name="connsiteX26" fmla="*/ 33871 w 607829"/>
                <a:gd name="connsiteY26" fmla="*/ 229225 h 579421"/>
                <a:gd name="connsiteX27" fmla="*/ 40066 w 607829"/>
                <a:gd name="connsiteY27" fmla="*/ 254141 h 579421"/>
                <a:gd name="connsiteX28" fmla="*/ 146753 w 607829"/>
                <a:gd name="connsiteY28" fmla="*/ 363771 h 579421"/>
                <a:gd name="connsiteX29" fmla="*/ 127997 w 607829"/>
                <a:gd name="connsiteY29" fmla="*/ 521857 h 579421"/>
                <a:gd name="connsiteX30" fmla="*/ 134019 w 607829"/>
                <a:gd name="connsiteY30" fmla="*/ 542305 h 579421"/>
                <a:gd name="connsiteX31" fmla="*/ 159831 w 607829"/>
                <a:gd name="connsiteY31" fmla="*/ 543164 h 579421"/>
                <a:gd name="connsiteX32" fmla="*/ 303859 w 607829"/>
                <a:gd name="connsiteY32" fmla="*/ 464809 h 579421"/>
                <a:gd name="connsiteX33" fmla="*/ 447886 w 607829"/>
                <a:gd name="connsiteY33" fmla="*/ 543164 h 579421"/>
                <a:gd name="connsiteX34" fmla="*/ 473870 w 607829"/>
                <a:gd name="connsiteY34" fmla="*/ 542305 h 579421"/>
                <a:gd name="connsiteX35" fmla="*/ 479720 w 607829"/>
                <a:gd name="connsiteY35" fmla="*/ 521857 h 579421"/>
                <a:gd name="connsiteX36" fmla="*/ 461136 w 607829"/>
                <a:gd name="connsiteY36" fmla="*/ 363771 h 579421"/>
                <a:gd name="connsiteX37" fmla="*/ 567823 w 607829"/>
                <a:gd name="connsiteY37" fmla="*/ 254141 h 579421"/>
                <a:gd name="connsiteX38" fmla="*/ 574018 w 607829"/>
                <a:gd name="connsiteY38" fmla="*/ 229741 h 579421"/>
                <a:gd name="connsiteX39" fmla="*/ 553885 w 607829"/>
                <a:gd name="connsiteY39" fmla="*/ 214104 h 579421"/>
                <a:gd name="connsiteX40" fmla="*/ 394715 w 607829"/>
                <a:gd name="connsiteY40" fmla="*/ 188501 h 579421"/>
                <a:gd name="connsiteX41" fmla="*/ 324336 w 607829"/>
                <a:gd name="connsiteY41" fmla="*/ 47254 h 579421"/>
                <a:gd name="connsiteX42" fmla="*/ 302697 w 607829"/>
                <a:gd name="connsiteY42" fmla="*/ 33336 h 579421"/>
                <a:gd name="connsiteX43" fmla="*/ 302138 w 607829"/>
                <a:gd name="connsiteY43" fmla="*/ 0 h 579421"/>
                <a:gd name="connsiteX44" fmla="*/ 352384 w 607829"/>
                <a:gd name="connsiteY44" fmla="*/ 30071 h 579421"/>
                <a:gd name="connsiteX45" fmla="*/ 353417 w 607829"/>
                <a:gd name="connsiteY45" fmla="*/ 31789 h 579421"/>
                <a:gd name="connsiteX46" fmla="*/ 416568 w 607829"/>
                <a:gd name="connsiteY46" fmla="*/ 158774 h 579421"/>
                <a:gd name="connsiteX47" fmla="*/ 561628 w 607829"/>
                <a:gd name="connsiteY47" fmla="*/ 182143 h 579421"/>
                <a:gd name="connsiteX48" fmla="*/ 605164 w 607829"/>
                <a:gd name="connsiteY48" fmla="*/ 219087 h 579421"/>
                <a:gd name="connsiteX49" fmla="*/ 593462 w 607829"/>
                <a:gd name="connsiteY49" fmla="*/ 274761 h 579421"/>
                <a:gd name="connsiteX50" fmla="*/ 592086 w 607829"/>
                <a:gd name="connsiteY50" fmla="*/ 276308 h 579421"/>
                <a:gd name="connsiteX51" fmla="*/ 495551 w 607829"/>
                <a:gd name="connsiteY51" fmla="*/ 375455 h 579421"/>
                <a:gd name="connsiteX52" fmla="*/ 512587 w 607829"/>
                <a:gd name="connsiteY52" fmla="*/ 519967 h 579421"/>
                <a:gd name="connsiteX53" fmla="*/ 497616 w 607829"/>
                <a:gd name="connsiteY53" fmla="*/ 565159 h 579421"/>
                <a:gd name="connsiteX54" fmla="*/ 462513 w 607829"/>
                <a:gd name="connsiteY54" fmla="*/ 579421 h 579421"/>
                <a:gd name="connsiteX55" fmla="*/ 433776 w 607829"/>
                <a:gd name="connsiteY55" fmla="*/ 572892 h 579421"/>
                <a:gd name="connsiteX56" fmla="*/ 432744 w 607829"/>
                <a:gd name="connsiteY56" fmla="*/ 572204 h 579421"/>
                <a:gd name="connsiteX57" fmla="*/ 303859 w 607829"/>
                <a:gd name="connsiteY57" fmla="*/ 502096 h 579421"/>
                <a:gd name="connsiteX58" fmla="*/ 173941 w 607829"/>
                <a:gd name="connsiteY58" fmla="*/ 572892 h 579421"/>
                <a:gd name="connsiteX59" fmla="*/ 110273 w 607829"/>
                <a:gd name="connsiteY59" fmla="*/ 564987 h 579421"/>
                <a:gd name="connsiteX60" fmla="*/ 95302 w 607829"/>
                <a:gd name="connsiteY60" fmla="*/ 519967 h 579421"/>
                <a:gd name="connsiteX61" fmla="*/ 95302 w 607829"/>
                <a:gd name="connsiteY61" fmla="*/ 518592 h 579421"/>
                <a:gd name="connsiteX62" fmla="*/ 112338 w 607829"/>
                <a:gd name="connsiteY62" fmla="*/ 375455 h 579421"/>
                <a:gd name="connsiteX63" fmla="*/ 14427 w 607829"/>
                <a:gd name="connsiteY63" fmla="*/ 274761 h 579421"/>
                <a:gd name="connsiteX64" fmla="*/ 2553 w 607829"/>
                <a:gd name="connsiteY64" fmla="*/ 218744 h 579421"/>
                <a:gd name="connsiteX65" fmla="*/ 45572 w 607829"/>
                <a:gd name="connsiteY65" fmla="*/ 181112 h 579421"/>
                <a:gd name="connsiteX66" fmla="*/ 47465 w 607829"/>
                <a:gd name="connsiteY66" fmla="*/ 180768 h 579421"/>
                <a:gd name="connsiteX67" fmla="*/ 178415 w 607829"/>
                <a:gd name="connsiteY67" fmla="*/ 158774 h 579421"/>
                <a:gd name="connsiteX68" fmla="*/ 253268 w 607829"/>
                <a:gd name="connsiteY68" fmla="*/ 27493 h 579421"/>
                <a:gd name="connsiteX69" fmla="*/ 302138 w 607829"/>
                <a:gd name="connsiteY69" fmla="*/ 0 h 579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7829" h="579421">
                  <a:moveTo>
                    <a:pt x="300407" y="188339"/>
                  </a:moveTo>
                  <a:cubicBezTo>
                    <a:pt x="321749" y="188339"/>
                    <a:pt x="338788" y="194352"/>
                    <a:pt x="351353" y="206207"/>
                  </a:cubicBezTo>
                  <a:cubicBezTo>
                    <a:pt x="364089" y="217890"/>
                    <a:pt x="370457" y="233696"/>
                    <a:pt x="370457" y="253111"/>
                  </a:cubicBezTo>
                  <a:cubicBezTo>
                    <a:pt x="370457" y="268058"/>
                    <a:pt x="365982" y="281287"/>
                    <a:pt x="357032" y="292799"/>
                  </a:cubicBezTo>
                  <a:cubicBezTo>
                    <a:pt x="351180" y="300530"/>
                    <a:pt x="341542" y="309120"/>
                    <a:pt x="328117" y="318570"/>
                  </a:cubicBezTo>
                  <a:lnTo>
                    <a:pt x="312111" y="329909"/>
                  </a:lnTo>
                  <a:cubicBezTo>
                    <a:pt x="302128" y="336953"/>
                    <a:pt x="295416" y="342108"/>
                    <a:pt x="291629" y="345200"/>
                  </a:cubicBezTo>
                  <a:cubicBezTo>
                    <a:pt x="288015" y="348293"/>
                    <a:pt x="284917" y="352072"/>
                    <a:pt x="282507" y="356196"/>
                  </a:cubicBezTo>
                  <a:lnTo>
                    <a:pt x="370629" y="356196"/>
                  </a:lnTo>
                  <a:lnTo>
                    <a:pt x="370629" y="391073"/>
                  </a:lnTo>
                  <a:lnTo>
                    <a:pt x="232250" y="391073"/>
                  </a:lnTo>
                  <a:cubicBezTo>
                    <a:pt x="232594" y="376641"/>
                    <a:pt x="235693" y="363412"/>
                    <a:pt x="241544" y="351385"/>
                  </a:cubicBezTo>
                  <a:cubicBezTo>
                    <a:pt x="247224" y="337984"/>
                    <a:pt x="260649" y="323724"/>
                    <a:pt x="281819" y="308777"/>
                  </a:cubicBezTo>
                  <a:cubicBezTo>
                    <a:pt x="300063" y="295719"/>
                    <a:pt x="311939" y="286270"/>
                    <a:pt x="317274" y="280600"/>
                  </a:cubicBezTo>
                  <a:cubicBezTo>
                    <a:pt x="325536" y="271838"/>
                    <a:pt x="329666" y="262217"/>
                    <a:pt x="329666" y="251736"/>
                  </a:cubicBezTo>
                  <a:cubicBezTo>
                    <a:pt x="329666" y="243146"/>
                    <a:pt x="327257" y="236102"/>
                    <a:pt x="322610" y="230432"/>
                  </a:cubicBezTo>
                  <a:cubicBezTo>
                    <a:pt x="317790" y="224762"/>
                    <a:pt x="311078" y="222013"/>
                    <a:pt x="302300" y="222013"/>
                  </a:cubicBezTo>
                  <a:cubicBezTo>
                    <a:pt x="290252" y="222013"/>
                    <a:pt x="281991" y="226480"/>
                    <a:pt x="277516" y="235415"/>
                  </a:cubicBezTo>
                  <a:cubicBezTo>
                    <a:pt x="275106" y="240569"/>
                    <a:pt x="273557" y="248816"/>
                    <a:pt x="273041" y="260155"/>
                  </a:cubicBezTo>
                  <a:lnTo>
                    <a:pt x="234488" y="260155"/>
                  </a:lnTo>
                  <a:cubicBezTo>
                    <a:pt x="235176" y="242974"/>
                    <a:pt x="238274" y="229229"/>
                    <a:pt x="243782" y="218577"/>
                  </a:cubicBezTo>
                  <a:cubicBezTo>
                    <a:pt x="254453" y="198476"/>
                    <a:pt x="273213" y="188339"/>
                    <a:pt x="300407" y="188339"/>
                  </a:cubicBezTo>
                  <a:close/>
                  <a:moveTo>
                    <a:pt x="302697" y="33336"/>
                  </a:moveTo>
                  <a:cubicBezTo>
                    <a:pt x="294868" y="33164"/>
                    <a:pt x="286909" y="37460"/>
                    <a:pt x="280284" y="46223"/>
                  </a:cubicBezTo>
                  <a:lnTo>
                    <a:pt x="199236" y="188501"/>
                  </a:lnTo>
                  <a:lnTo>
                    <a:pt x="53832" y="212901"/>
                  </a:lnTo>
                  <a:cubicBezTo>
                    <a:pt x="43335" y="216166"/>
                    <a:pt x="36280" y="221837"/>
                    <a:pt x="33871" y="229225"/>
                  </a:cubicBezTo>
                  <a:cubicBezTo>
                    <a:pt x="31290" y="236614"/>
                    <a:pt x="33527" y="245378"/>
                    <a:pt x="40066" y="254141"/>
                  </a:cubicBezTo>
                  <a:lnTo>
                    <a:pt x="146753" y="363771"/>
                  </a:lnTo>
                  <a:lnTo>
                    <a:pt x="127997" y="521857"/>
                  </a:lnTo>
                  <a:cubicBezTo>
                    <a:pt x="127825" y="530792"/>
                    <a:pt x="129889" y="538181"/>
                    <a:pt x="134019" y="542305"/>
                  </a:cubicBezTo>
                  <a:cubicBezTo>
                    <a:pt x="139182" y="547804"/>
                    <a:pt x="148818" y="547976"/>
                    <a:pt x="159831" y="543164"/>
                  </a:cubicBezTo>
                  <a:lnTo>
                    <a:pt x="303859" y="464809"/>
                  </a:lnTo>
                  <a:lnTo>
                    <a:pt x="447886" y="543164"/>
                  </a:lnTo>
                  <a:cubicBezTo>
                    <a:pt x="458899" y="547976"/>
                    <a:pt x="468535" y="547804"/>
                    <a:pt x="473870" y="542305"/>
                  </a:cubicBezTo>
                  <a:cubicBezTo>
                    <a:pt x="477827" y="538181"/>
                    <a:pt x="479892" y="530792"/>
                    <a:pt x="479720" y="521857"/>
                  </a:cubicBezTo>
                  <a:lnTo>
                    <a:pt x="461136" y="363771"/>
                  </a:lnTo>
                  <a:lnTo>
                    <a:pt x="567823" y="254141"/>
                  </a:lnTo>
                  <a:cubicBezTo>
                    <a:pt x="574190" y="245378"/>
                    <a:pt x="576427" y="236786"/>
                    <a:pt x="574018" y="229741"/>
                  </a:cubicBezTo>
                  <a:cubicBezTo>
                    <a:pt x="571609" y="222524"/>
                    <a:pt x="564382" y="217025"/>
                    <a:pt x="553885" y="214104"/>
                  </a:cubicBezTo>
                  <a:lnTo>
                    <a:pt x="394715" y="188501"/>
                  </a:lnTo>
                  <a:lnTo>
                    <a:pt x="324336" y="47254"/>
                  </a:lnTo>
                  <a:cubicBezTo>
                    <a:pt x="318227" y="38147"/>
                    <a:pt x="310527" y="33507"/>
                    <a:pt x="302697" y="33336"/>
                  </a:cubicBezTo>
                  <a:close/>
                  <a:moveTo>
                    <a:pt x="302138" y="0"/>
                  </a:moveTo>
                  <a:cubicBezTo>
                    <a:pt x="321583" y="0"/>
                    <a:pt x="339995" y="10997"/>
                    <a:pt x="352384" y="30071"/>
                  </a:cubicBezTo>
                  <a:lnTo>
                    <a:pt x="353417" y="31789"/>
                  </a:lnTo>
                  <a:lnTo>
                    <a:pt x="416568" y="158774"/>
                  </a:lnTo>
                  <a:lnTo>
                    <a:pt x="561628" y="182143"/>
                  </a:lnTo>
                  <a:cubicBezTo>
                    <a:pt x="583138" y="187814"/>
                    <a:pt x="598969" y="201217"/>
                    <a:pt x="605164" y="219087"/>
                  </a:cubicBezTo>
                  <a:cubicBezTo>
                    <a:pt x="611186" y="236786"/>
                    <a:pt x="606884" y="257062"/>
                    <a:pt x="593462" y="274761"/>
                  </a:cubicBezTo>
                  <a:lnTo>
                    <a:pt x="592086" y="276308"/>
                  </a:lnTo>
                  <a:lnTo>
                    <a:pt x="495551" y="375455"/>
                  </a:lnTo>
                  <a:lnTo>
                    <a:pt x="512587" y="519967"/>
                  </a:lnTo>
                  <a:cubicBezTo>
                    <a:pt x="513275" y="538525"/>
                    <a:pt x="508113" y="554162"/>
                    <a:pt x="497616" y="565159"/>
                  </a:cubicBezTo>
                  <a:cubicBezTo>
                    <a:pt x="488668" y="574266"/>
                    <a:pt x="476107" y="579421"/>
                    <a:pt x="462513" y="579421"/>
                  </a:cubicBezTo>
                  <a:cubicBezTo>
                    <a:pt x="453221" y="579421"/>
                    <a:pt x="443584" y="577187"/>
                    <a:pt x="433776" y="572892"/>
                  </a:cubicBezTo>
                  <a:lnTo>
                    <a:pt x="432744" y="572204"/>
                  </a:lnTo>
                  <a:lnTo>
                    <a:pt x="303859" y="502096"/>
                  </a:lnTo>
                  <a:lnTo>
                    <a:pt x="173941" y="572892"/>
                  </a:lnTo>
                  <a:cubicBezTo>
                    <a:pt x="149678" y="583717"/>
                    <a:pt x="125243" y="580624"/>
                    <a:pt x="110273" y="564987"/>
                  </a:cubicBezTo>
                  <a:cubicBezTo>
                    <a:pt x="99776" y="554162"/>
                    <a:pt x="94614" y="538525"/>
                    <a:pt x="95302" y="519967"/>
                  </a:cubicBezTo>
                  <a:lnTo>
                    <a:pt x="95302" y="518592"/>
                  </a:lnTo>
                  <a:lnTo>
                    <a:pt x="112338" y="375455"/>
                  </a:lnTo>
                  <a:lnTo>
                    <a:pt x="14427" y="274761"/>
                  </a:lnTo>
                  <a:cubicBezTo>
                    <a:pt x="1005" y="257062"/>
                    <a:pt x="-3297" y="236786"/>
                    <a:pt x="2553" y="218744"/>
                  </a:cubicBezTo>
                  <a:cubicBezTo>
                    <a:pt x="8576" y="200873"/>
                    <a:pt x="24235" y="187126"/>
                    <a:pt x="45572" y="181112"/>
                  </a:cubicBezTo>
                  <a:lnTo>
                    <a:pt x="47465" y="180768"/>
                  </a:lnTo>
                  <a:lnTo>
                    <a:pt x="178415" y="158774"/>
                  </a:lnTo>
                  <a:lnTo>
                    <a:pt x="253268" y="27493"/>
                  </a:lnTo>
                  <a:cubicBezTo>
                    <a:pt x="266174" y="9794"/>
                    <a:pt x="283554" y="0"/>
                    <a:pt x="302138" y="0"/>
                  </a:cubicBezTo>
                  <a:close/>
                </a:path>
              </a:pathLst>
            </a:custGeom>
            <a:solidFill>
              <a:srgbClr val="D60715"/>
            </a:solidFill>
            <a:ln>
              <a:solidFill>
                <a:srgbClr val="D60715"/>
              </a:solidFill>
            </a:ln>
          </p:spPr>
          <p:txBody>
            <a:bodyPr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3" name="star-number-3_34654"/>
            <p:cNvSpPr>
              <a:spLocks noChangeAspect="1"/>
            </p:cNvSpPr>
            <p:nvPr/>
          </p:nvSpPr>
          <p:spPr bwMode="auto">
            <a:xfrm>
              <a:off x="4161648" y="4360001"/>
              <a:ext cx="425199" cy="405326"/>
            </a:xfrm>
            <a:custGeom>
              <a:avLst/>
              <a:gdLst>
                <a:gd name="connsiteX0" fmla="*/ 302998 w 607829"/>
                <a:gd name="connsiteY0" fmla="*/ 186434 h 579421"/>
                <a:gd name="connsiteX1" fmla="*/ 349638 w 607829"/>
                <a:gd name="connsiteY1" fmla="*/ 201383 h 579421"/>
                <a:gd name="connsiteX2" fmla="*/ 367537 w 607829"/>
                <a:gd name="connsiteY2" fmla="*/ 241420 h 579421"/>
                <a:gd name="connsiteX3" fmla="*/ 356867 w 607829"/>
                <a:gd name="connsiteY3" fmla="*/ 271491 h 579421"/>
                <a:gd name="connsiteX4" fmla="*/ 342926 w 607829"/>
                <a:gd name="connsiteY4" fmla="*/ 281973 h 579421"/>
                <a:gd name="connsiteX5" fmla="*/ 358588 w 607829"/>
                <a:gd name="connsiteY5" fmla="*/ 291252 h 579421"/>
                <a:gd name="connsiteX6" fmla="*/ 373733 w 607829"/>
                <a:gd name="connsiteY6" fmla="*/ 329742 h 579421"/>
                <a:gd name="connsiteX7" fmla="*/ 356006 w 607829"/>
                <a:gd name="connsiteY7" fmla="*/ 374762 h 579421"/>
                <a:gd name="connsiteX8" fmla="*/ 303342 w 607829"/>
                <a:gd name="connsiteY8" fmla="*/ 394179 h 579421"/>
                <a:gd name="connsiteX9" fmla="*/ 243793 w 607829"/>
                <a:gd name="connsiteY9" fmla="*/ 366170 h 579421"/>
                <a:gd name="connsiteX10" fmla="*/ 234155 w 607829"/>
                <a:gd name="connsiteY10" fmla="*/ 327164 h 579421"/>
                <a:gd name="connsiteX11" fmla="*/ 273051 w 607829"/>
                <a:gd name="connsiteY11" fmla="*/ 327164 h 579421"/>
                <a:gd name="connsiteX12" fmla="*/ 277010 w 607829"/>
                <a:gd name="connsiteY12" fmla="*/ 347269 h 579421"/>
                <a:gd name="connsiteX13" fmla="*/ 303342 w 607829"/>
                <a:gd name="connsiteY13" fmla="*/ 361875 h 579421"/>
                <a:gd name="connsiteX14" fmla="*/ 323650 w 607829"/>
                <a:gd name="connsiteY14" fmla="*/ 353798 h 579421"/>
                <a:gd name="connsiteX15" fmla="*/ 332256 w 607829"/>
                <a:gd name="connsiteY15" fmla="*/ 330773 h 579421"/>
                <a:gd name="connsiteX16" fmla="*/ 316250 w 607829"/>
                <a:gd name="connsiteY16" fmla="*/ 304139 h 579421"/>
                <a:gd name="connsiteX17" fmla="*/ 287336 w 607829"/>
                <a:gd name="connsiteY17" fmla="*/ 300531 h 579421"/>
                <a:gd name="connsiteX18" fmla="*/ 287336 w 607829"/>
                <a:gd name="connsiteY18" fmla="*/ 272006 h 579421"/>
                <a:gd name="connsiteX19" fmla="*/ 314184 w 607829"/>
                <a:gd name="connsiteY19" fmla="*/ 268226 h 579421"/>
                <a:gd name="connsiteX20" fmla="*/ 327437 w 607829"/>
                <a:gd name="connsiteY20" fmla="*/ 244685 h 579421"/>
                <a:gd name="connsiteX21" fmla="*/ 320724 w 607829"/>
                <a:gd name="connsiteY21" fmla="*/ 225784 h 579421"/>
                <a:gd name="connsiteX22" fmla="*/ 301793 w 607829"/>
                <a:gd name="connsiteY22" fmla="*/ 218567 h 579421"/>
                <a:gd name="connsiteX23" fmla="*/ 281140 w 607829"/>
                <a:gd name="connsiteY23" fmla="*/ 227502 h 579421"/>
                <a:gd name="connsiteX24" fmla="*/ 274772 w 607829"/>
                <a:gd name="connsiteY24" fmla="*/ 251387 h 579421"/>
                <a:gd name="connsiteX25" fmla="*/ 237769 w 607829"/>
                <a:gd name="connsiteY25" fmla="*/ 251387 h 579421"/>
                <a:gd name="connsiteX26" fmla="*/ 242933 w 607829"/>
                <a:gd name="connsiteY26" fmla="*/ 222862 h 579421"/>
                <a:gd name="connsiteX27" fmla="*/ 258250 w 607829"/>
                <a:gd name="connsiteY27" fmla="*/ 201040 h 579421"/>
                <a:gd name="connsiteX28" fmla="*/ 276665 w 607829"/>
                <a:gd name="connsiteY28" fmla="*/ 190042 h 579421"/>
                <a:gd name="connsiteX29" fmla="*/ 302998 w 607829"/>
                <a:gd name="connsiteY29" fmla="*/ 186434 h 579421"/>
                <a:gd name="connsiteX30" fmla="*/ 302697 w 607829"/>
                <a:gd name="connsiteY30" fmla="*/ 33336 h 579421"/>
                <a:gd name="connsiteX31" fmla="*/ 280284 w 607829"/>
                <a:gd name="connsiteY31" fmla="*/ 46223 h 579421"/>
                <a:gd name="connsiteX32" fmla="*/ 199236 w 607829"/>
                <a:gd name="connsiteY32" fmla="*/ 188501 h 579421"/>
                <a:gd name="connsiteX33" fmla="*/ 53832 w 607829"/>
                <a:gd name="connsiteY33" fmla="*/ 212901 h 579421"/>
                <a:gd name="connsiteX34" fmla="*/ 33871 w 607829"/>
                <a:gd name="connsiteY34" fmla="*/ 229225 h 579421"/>
                <a:gd name="connsiteX35" fmla="*/ 40066 w 607829"/>
                <a:gd name="connsiteY35" fmla="*/ 254141 h 579421"/>
                <a:gd name="connsiteX36" fmla="*/ 146753 w 607829"/>
                <a:gd name="connsiteY36" fmla="*/ 363771 h 579421"/>
                <a:gd name="connsiteX37" fmla="*/ 128169 w 607829"/>
                <a:gd name="connsiteY37" fmla="*/ 521857 h 579421"/>
                <a:gd name="connsiteX38" fmla="*/ 134019 w 607829"/>
                <a:gd name="connsiteY38" fmla="*/ 542305 h 579421"/>
                <a:gd name="connsiteX39" fmla="*/ 160003 w 607829"/>
                <a:gd name="connsiteY39" fmla="*/ 543164 h 579421"/>
                <a:gd name="connsiteX40" fmla="*/ 303859 w 607829"/>
                <a:gd name="connsiteY40" fmla="*/ 464809 h 579421"/>
                <a:gd name="connsiteX41" fmla="*/ 447886 w 607829"/>
                <a:gd name="connsiteY41" fmla="*/ 543164 h 579421"/>
                <a:gd name="connsiteX42" fmla="*/ 473870 w 607829"/>
                <a:gd name="connsiteY42" fmla="*/ 542305 h 579421"/>
                <a:gd name="connsiteX43" fmla="*/ 479720 w 607829"/>
                <a:gd name="connsiteY43" fmla="*/ 521857 h 579421"/>
                <a:gd name="connsiteX44" fmla="*/ 461136 w 607829"/>
                <a:gd name="connsiteY44" fmla="*/ 363771 h 579421"/>
                <a:gd name="connsiteX45" fmla="*/ 567823 w 607829"/>
                <a:gd name="connsiteY45" fmla="*/ 254141 h 579421"/>
                <a:gd name="connsiteX46" fmla="*/ 574018 w 607829"/>
                <a:gd name="connsiteY46" fmla="*/ 229741 h 579421"/>
                <a:gd name="connsiteX47" fmla="*/ 553885 w 607829"/>
                <a:gd name="connsiteY47" fmla="*/ 214104 h 579421"/>
                <a:gd name="connsiteX48" fmla="*/ 394715 w 607829"/>
                <a:gd name="connsiteY48" fmla="*/ 188501 h 579421"/>
                <a:gd name="connsiteX49" fmla="*/ 324336 w 607829"/>
                <a:gd name="connsiteY49" fmla="*/ 47254 h 579421"/>
                <a:gd name="connsiteX50" fmla="*/ 302697 w 607829"/>
                <a:gd name="connsiteY50" fmla="*/ 33336 h 579421"/>
                <a:gd name="connsiteX51" fmla="*/ 302310 w 607829"/>
                <a:gd name="connsiteY51" fmla="*/ 0 h 579421"/>
                <a:gd name="connsiteX52" fmla="*/ 352384 w 607829"/>
                <a:gd name="connsiteY52" fmla="*/ 30071 h 579421"/>
                <a:gd name="connsiteX53" fmla="*/ 353416 w 607829"/>
                <a:gd name="connsiteY53" fmla="*/ 31789 h 579421"/>
                <a:gd name="connsiteX54" fmla="*/ 416568 w 607829"/>
                <a:gd name="connsiteY54" fmla="*/ 158774 h 579421"/>
                <a:gd name="connsiteX55" fmla="*/ 561628 w 607829"/>
                <a:gd name="connsiteY55" fmla="*/ 182143 h 579421"/>
                <a:gd name="connsiteX56" fmla="*/ 605164 w 607829"/>
                <a:gd name="connsiteY56" fmla="*/ 219087 h 579421"/>
                <a:gd name="connsiteX57" fmla="*/ 593462 w 607829"/>
                <a:gd name="connsiteY57" fmla="*/ 274761 h 579421"/>
                <a:gd name="connsiteX58" fmla="*/ 592086 w 607829"/>
                <a:gd name="connsiteY58" fmla="*/ 276308 h 579421"/>
                <a:gd name="connsiteX59" fmla="*/ 495551 w 607829"/>
                <a:gd name="connsiteY59" fmla="*/ 375455 h 579421"/>
                <a:gd name="connsiteX60" fmla="*/ 512587 w 607829"/>
                <a:gd name="connsiteY60" fmla="*/ 519967 h 579421"/>
                <a:gd name="connsiteX61" fmla="*/ 497616 w 607829"/>
                <a:gd name="connsiteY61" fmla="*/ 565159 h 579421"/>
                <a:gd name="connsiteX62" fmla="*/ 462513 w 607829"/>
                <a:gd name="connsiteY62" fmla="*/ 579421 h 579421"/>
                <a:gd name="connsiteX63" fmla="*/ 433948 w 607829"/>
                <a:gd name="connsiteY63" fmla="*/ 572891 h 579421"/>
                <a:gd name="connsiteX64" fmla="*/ 432743 w 607829"/>
                <a:gd name="connsiteY64" fmla="*/ 572204 h 579421"/>
                <a:gd name="connsiteX65" fmla="*/ 303859 w 607829"/>
                <a:gd name="connsiteY65" fmla="*/ 502096 h 579421"/>
                <a:gd name="connsiteX66" fmla="*/ 173941 w 607829"/>
                <a:gd name="connsiteY66" fmla="*/ 572891 h 579421"/>
                <a:gd name="connsiteX67" fmla="*/ 110273 w 607829"/>
                <a:gd name="connsiteY67" fmla="*/ 565159 h 579421"/>
                <a:gd name="connsiteX68" fmla="*/ 95302 w 607829"/>
                <a:gd name="connsiteY68" fmla="*/ 519967 h 579421"/>
                <a:gd name="connsiteX69" fmla="*/ 95302 w 607829"/>
                <a:gd name="connsiteY69" fmla="*/ 518592 h 579421"/>
                <a:gd name="connsiteX70" fmla="*/ 112338 w 607829"/>
                <a:gd name="connsiteY70" fmla="*/ 375455 h 579421"/>
                <a:gd name="connsiteX71" fmla="*/ 14427 w 607829"/>
                <a:gd name="connsiteY71" fmla="*/ 274761 h 579421"/>
                <a:gd name="connsiteX72" fmla="*/ 2553 w 607829"/>
                <a:gd name="connsiteY72" fmla="*/ 218915 h 579421"/>
                <a:gd name="connsiteX73" fmla="*/ 45572 w 607829"/>
                <a:gd name="connsiteY73" fmla="*/ 181112 h 579421"/>
                <a:gd name="connsiteX74" fmla="*/ 47465 w 607829"/>
                <a:gd name="connsiteY74" fmla="*/ 180768 h 579421"/>
                <a:gd name="connsiteX75" fmla="*/ 178415 w 607829"/>
                <a:gd name="connsiteY75" fmla="*/ 158774 h 579421"/>
                <a:gd name="connsiteX76" fmla="*/ 253268 w 607829"/>
                <a:gd name="connsiteY76" fmla="*/ 27493 h 579421"/>
                <a:gd name="connsiteX77" fmla="*/ 302310 w 607829"/>
                <a:gd name="connsiteY77" fmla="*/ 0 h 579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607829" h="579421">
                  <a:moveTo>
                    <a:pt x="302998" y="186434"/>
                  </a:moveTo>
                  <a:cubicBezTo>
                    <a:pt x="322273" y="186434"/>
                    <a:pt x="337935" y="191245"/>
                    <a:pt x="349638" y="201383"/>
                  </a:cubicBezTo>
                  <a:cubicBezTo>
                    <a:pt x="361514" y="211350"/>
                    <a:pt x="367537" y="224581"/>
                    <a:pt x="367537" y="241420"/>
                  </a:cubicBezTo>
                  <a:cubicBezTo>
                    <a:pt x="367537" y="253277"/>
                    <a:pt x="363923" y="263415"/>
                    <a:pt x="356867" y="271491"/>
                  </a:cubicBezTo>
                  <a:cubicBezTo>
                    <a:pt x="352392" y="276646"/>
                    <a:pt x="347745" y="280082"/>
                    <a:pt x="342926" y="281973"/>
                  </a:cubicBezTo>
                  <a:cubicBezTo>
                    <a:pt x="346540" y="281973"/>
                    <a:pt x="351704" y="285066"/>
                    <a:pt x="358588" y="291252"/>
                  </a:cubicBezTo>
                  <a:cubicBezTo>
                    <a:pt x="368742" y="300702"/>
                    <a:pt x="373733" y="313418"/>
                    <a:pt x="373733" y="329742"/>
                  </a:cubicBezTo>
                  <a:cubicBezTo>
                    <a:pt x="373733" y="346753"/>
                    <a:pt x="367882" y="361703"/>
                    <a:pt x="356006" y="374762"/>
                  </a:cubicBezTo>
                  <a:cubicBezTo>
                    <a:pt x="344131" y="387649"/>
                    <a:pt x="326576" y="394179"/>
                    <a:pt x="303342" y="394179"/>
                  </a:cubicBezTo>
                  <a:cubicBezTo>
                    <a:pt x="274772" y="394179"/>
                    <a:pt x="254980" y="384728"/>
                    <a:pt x="243793" y="366170"/>
                  </a:cubicBezTo>
                  <a:cubicBezTo>
                    <a:pt x="237941" y="356204"/>
                    <a:pt x="234671" y="343145"/>
                    <a:pt x="234155" y="327164"/>
                  </a:cubicBezTo>
                  <a:lnTo>
                    <a:pt x="273051" y="327164"/>
                  </a:lnTo>
                  <a:cubicBezTo>
                    <a:pt x="273051" y="335241"/>
                    <a:pt x="274428" y="341942"/>
                    <a:pt x="277010" y="347269"/>
                  </a:cubicBezTo>
                  <a:cubicBezTo>
                    <a:pt x="281829" y="356891"/>
                    <a:pt x="290606" y="361875"/>
                    <a:pt x="303342" y="361875"/>
                  </a:cubicBezTo>
                  <a:cubicBezTo>
                    <a:pt x="311087" y="361875"/>
                    <a:pt x="317799" y="359125"/>
                    <a:pt x="323650" y="353798"/>
                  </a:cubicBezTo>
                  <a:cubicBezTo>
                    <a:pt x="329502" y="348472"/>
                    <a:pt x="332256" y="340739"/>
                    <a:pt x="332256" y="330773"/>
                  </a:cubicBezTo>
                  <a:cubicBezTo>
                    <a:pt x="332256" y="317542"/>
                    <a:pt x="326920" y="308607"/>
                    <a:pt x="316250" y="304139"/>
                  </a:cubicBezTo>
                  <a:cubicBezTo>
                    <a:pt x="310054" y="301733"/>
                    <a:pt x="300416" y="300531"/>
                    <a:pt x="287336" y="300531"/>
                  </a:cubicBezTo>
                  <a:lnTo>
                    <a:pt x="287336" y="272006"/>
                  </a:lnTo>
                  <a:cubicBezTo>
                    <a:pt x="300244" y="271835"/>
                    <a:pt x="309193" y="270632"/>
                    <a:pt x="314184" y="268226"/>
                  </a:cubicBezTo>
                  <a:cubicBezTo>
                    <a:pt x="323134" y="264446"/>
                    <a:pt x="327437" y="256541"/>
                    <a:pt x="327437" y="244685"/>
                  </a:cubicBezTo>
                  <a:cubicBezTo>
                    <a:pt x="327437" y="236953"/>
                    <a:pt x="325199" y="230767"/>
                    <a:pt x="320724" y="225784"/>
                  </a:cubicBezTo>
                  <a:cubicBezTo>
                    <a:pt x="316250" y="220972"/>
                    <a:pt x="309882" y="218567"/>
                    <a:pt x="301793" y="218567"/>
                  </a:cubicBezTo>
                  <a:cubicBezTo>
                    <a:pt x="292327" y="218567"/>
                    <a:pt x="285443" y="221660"/>
                    <a:pt x="281140" y="227502"/>
                  </a:cubicBezTo>
                  <a:cubicBezTo>
                    <a:pt x="276665" y="233516"/>
                    <a:pt x="274600" y="241420"/>
                    <a:pt x="274772" y="251387"/>
                  </a:cubicBezTo>
                  <a:lnTo>
                    <a:pt x="237769" y="251387"/>
                  </a:lnTo>
                  <a:cubicBezTo>
                    <a:pt x="238114" y="241248"/>
                    <a:pt x="239835" y="231798"/>
                    <a:pt x="242933" y="222862"/>
                  </a:cubicBezTo>
                  <a:cubicBezTo>
                    <a:pt x="246030" y="214958"/>
                    <a:pt x="251194" y="207569"/>
                    <a:pt x="258250" y="201040"/>
                  </a:cubicBezTo>
                  <a:cubicBezTo>
                    <a:pt x="263413" y="196228"/>
                    <a:pt x="269609" y="192620"/>
                    <a:pt x="276665" y="190042"/>
                  </a:cubicBezTo>
                  <a:cubicBezTo>
                    <a:pt x="283894" y="187637"/>
                    <a:pt x="292671" y="186434"/>
                    <a:pt x="302998" y="186434"/>
                  </a:cubicBezTo>
                  <a:close/>
                  <a:moveTo>
                    <a:pt x="302697" y="33336"/>
                  </a:moveTo>
                  <a:cubicBezTo>
                    <a:pt x="294868" y="33164"/>
                    <a:pt x="286909" y="37460"/>
                    <a:pt x="280284" y="46223"/>
                  </a:cubicBezTo>
                  <a:lnTo>
                    <a:pt x="199236" y="188501"/>
                  </a:lnTo>
                  <a:lnTo>
                    <a:pt x="53832" y="212901"/>
                  </a:lnTo>
                  <a:cubicBezTo>
                    <a:pt x="43335" y="216166"/>
                    <a:pt x="36280" y="221837"/>
                    <a:pt x="33871" y="229225"/>
                  </a:cubicBezTo>
                  <a:cubicBezTo>
                    <a:pt x="31462" y="236614"/>
                    <a:pt x="33527" y="245378"/>
                    <a:pt x="40066" y="254141"/>
                  </a:cubicBezTo>
                  <a:lnTo>
                    <a:pt x="146753" y="363771"/>
                  </a:lnTo>
                  <a:lnTo>
                    <a:pt x="128169" y="521857"/>
                  </a:lnTo>
                  <a:cubicBezTo>
                    <a:pt x="127825" y="530792"/>
                    <a:pt x="129890" y="538181"/>
                    <a:pt x="134019" y="542305"/>
                  </a:cubicBezTo>
                  <a:cubicBezTo>
                    <a:pt x="139182" y="547804"/>
                    <a:pt x="148818" y="547976"/>
                    <a:pt x="160003" y="543164"/>
                  </a:cubicBezTo>
                  <a:lnTo>
                    <a:pt x="303859" y="464809"/>
                  </a:lnTo>
                  <a:lnTo>
                    <a:pt x="447886" y="543164"/>
                  </a:lnTo>
                  <a:cubicBezTo>
                    <a:pt x="458899" y="547976"/>
                    <a:pt x="468535" y="547804"/>
                    <a:pt x="473870" y="542305"/>
                  </a:cubicBezTo>
                  <a:cubicBezTo>
                    <a:pt x="477999" y="538181"/>
                    <a:pt x="480064" y="530792"/>
                    <a:pt x="479720" y="521857"/>
                  </a:cubicBezTo>
                  <a:lnTo>
                    <a:pt x="461136" y="363771"/>
                  </a:lnTo>
                  <a:lnTo>
                    <a:pt x="567823" y="254141"/>
                  </a:lnTo>
                  <a:cubicBezTo>
                    <a:pt x="574190" y="245378"/>
                    <a:pt x="576427" y="236786"/>
                    <a:pt x="574018" y="229741"/>
                  </a:cubicBezTo>
                  <a:cubicBezTo>
                    <a:pt x="571609" y="222524"/>
                    <a:pt x="564382" y="217025"/>
                    <a:pt x="553885" y="214104"/>
                  </a:cubicBezTo>
                  <a:lnTo>
                    <a:pt x="394715" y="188501"/>
                  </a:lnTo>
                  <a:lnTo>
                    <a:pt x="324336" y="47254"/>
                  </a:lnTo>
                  <a:cubicBezTo>
                    <a:pt x="318227" y="38147"/>
                    <a:pt x="310527" y="33508"/>
                    <a:pt x="302697" y="33336"/>
                  </a:cubicBezTo>
                  <a:close/>
                  <a:moveTo>
                    <a:pt x="302310" y="0"/>
                  </a:moveTo>
                  <a:cubicBezTo>
                    <a:pt x="321582" y="0"/>
                    <a:pt x="339995" y="10997"/>
                    <a:pt x="352384" y="30071"/>
                  </a:cubicBezTo>
                  <a:lnTo>
                    <a:pt x="353416" y="31789"/>
                  </a:lnTo>
                  <a:lnTo>
                    <a:pt x="416568" y="158774"/>
                  </a:lnTo>
                  <a:lnTo>
                    <a:pt x="561628" y="182143"/>
                  </a:lnTo>
                  <a:cubicBezTo>
                    <a:pt x="583138" y="187814"/>
                    <a:pt x="598969" y="201388"/>
                    <a:pt x="605164" y="219087"/>
                  </a:cubicBezTo>
                  <a:cubicBezTo>
                    <a:pt x="611186" y="236786"/>
                    <a:pt x="606884" y="257062"/>
                    <a:pt x="593462" y="274761"/>
                  </a:cubicBezTo>
                  <a:lnTo>
                    <a:pt x="592086" y="276308"/>
                  </a:lnTo>
                  <a:lnTo>
                    <a:pt x="495551" y="375455"/>
                  </a:lnTo>
                  <a:lnTo>
                    <a:pt x="512587" y="519967"/>
                  </a:lnTo>
                  <a:cubicBezTo>
                    <a:pt x="513275" y="538525"/>
                    <a:pt x="508113" y="554162"/>
                    <a:pt x="497616" y="565159"/>
                  </a:cubicBezTo>
                  <a:cubicBezTo>
                    <a:pt x="488668" y="574266"/>
                    <a:pt x="476107" y="579421"/>
                    <a:pt x="462513" y="579421"/>
                  </a:cubicBezTo>
                  <a:cubicBezTo>
                    <a:pt x="453220" y="579421"/>
                    <a:pt x="443584" y="577187"/>
                    <a:pt x="433948" y="572891"/>
                  </a:cubicBezTo>
                  <a:lnTo>
                    <a:pt x="432743" y="572204"/>
                  </a:lnTo>
                  <a:lnTo>
                    <a:pt x="303859" y="502096"/>
                  </a:lnTo>
                  <a:lnTo>
                    <a:pt x="173941" y="572891"/>
                  </a:lnTo>
                  <a:cubicBezTo>
                    <a:pt x="149678" y="583717"/>
                    <a:pt x="125244" y="580624"/>
                    <a:pt x="110273" y="565159"/>
                  </a:cubicBezTo>
                  <a:cubicBezTo>
                    <a:pt x="99776" y="554162"/>
                    <a:pt x="94614" y="538525"/>
                    <a:pt x="95302" y="519967"/>
                  </a:cubicBezTo>
                  <a:lnTo>
                    <a:pt x="95302" y="518592"/>
                  </a:lnTo>
                  <a:lnTo>
                    <a:pt x="112338" y="375455"/>
                  </a:lnTo>
                  <a:lnTo>
                    <a:pt x="14427" y="274761"/>
                  </a:lnTo>
                  <a:cubicBezTo>
                    <a:pt x="1005" y="257062"/>
                    <a:pt x="-3297" y="236786"/>
                    <a:pt x="2553" y="218915"/>
                  </a:cubicBezTo>
                  <a:cubicBezTo>
                    <a:pt x="8576" y="201045"/>
                    <a:pt x="24235" y="187298"/>
                    <a:pt x="45572" y="181112"/>
                  </a:cubicBezTo>
                  <a:lnTo>
                    <a:pt x="47465" y="180768"/>
                  </a:lnTo>
                  <a:lnTo>
                    <a:pt x="178415" y="158774"/>
                  </a:lnTo>
                  <a:lnTo>
                    <a:pt x="253268" y="27493"/>
                  </a:lnTo>
                  <a:cubicBezTo>
                    <a:pt x="266174" y="9794"/>
                    <a:pt x="283554" y="0"/>
                    <a:pt x="302310" y="0"/>
                  </a:cubicBezTo>
                  <a:close/>
                </a:path>
              </a:pathLst>
            </a:custGeom>
            <a:solidFill>
              <a:srgbClr val="D60715"/>
            </a:solidFill>
            <a:ln>
              <a:solidFill>
                <a:srgbClr val="D60715"/>
              </a:solidFill>
            </a:ln>
          </p:spPr>
          <p:txBody>
            <a:bodyPr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pic>
        <p:nvPicPr>
          <p:cNvPr id="15" name="图片 14" descr="6a4d5b66e1cd842736fb1ecd0520a77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9460" y="984250"/>
            <a:ext cx="3028950" cy="52197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481825" y="-134430"/>
            <a:ext cx="4367266" cy="1118531"/>
            <a:chOff x="481825" y="-134430"/>
            <a:chExt cx="4367266" cy="1118531"/>
          </a:xfrm>
        </p:grpSpPr>
        <p:grpSp>
          <p:nvGrpSpPr>
            <p:cNvPr id="14" name="组合 13"/>
            <p:cNvGrpSpPr/>
            <p:nvPr/>
          </p:nvGrpSpPr>
          <p:grpSpPr>
            <a:xfrm>
              <a:off x="1314793" y="399326"/>
              <a:ext cx="3534298" cy="584775"/>
              <a:chOff x="1314793" y="399326"/>
              <a:chExt cx="2961644" cy="584775"/>
            </a:xfrm>
          </p:grpSpPr>
          <p:sp>
            <p:nvSpPr>
              <p:cNvPr id="16" name="圆角矩形 6"/>
              <p:cNvSpPr/>
              <p:nvPr/>
            </p:nvSpPr>
            <p:spPr>
              <a:xfrm>
                <a:off x="1314793" y="399326"/>
                <a:ext cx="2961644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7" name="文本框 16"/>
              <p:cNvSpPr txBox="1"/>
              <p:nvPr/>
            </p:nvSpPr>
            <p:spPr>
              <a:xfrm>
                <a:off x="1629420" y="399326"/>
                <a:ext cx="257219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火灾的危害</a:t>
                </a:r>
              </a:p>
            </p:txBody>
          </p:sp>
        </p:grp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grpSp>
        <p:nvGrpSpPr>
          <p:cNvPr id="3" name="组合 2"/>
          <p:cNvGrpSpPr/>
          <p:nvPr/>
        </p:nvGrpSpPr>
        <p:grpSpPr>
          <a:xfrm>
            <a:off x="1027661" y="1837176"/>
            <a:ext cx="10425430" cy="4355378"/>
            <a:chOff x="4749915" y="2410690"/>
            <a:chExt cx="6557701" cy="2744341"/>
          </a:xfrm>
        </p:grpSpPr>
        <p:sp>
          <p:nvSpPr>
            <p:cNvPr id="12" name="矩形 11"/>
            <p:cNvSpPr/>
            <p:nvPr/>
          </p:nvSpPr>
          <p:spPr>
            <a:xfrm>
              <a:off x="4956329" y="2521516"/>
              <a:ext cx="6285052" cy="21651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50000"/>
                </a:lnSpc>
              </a:pPr>
              <a:r>
                <a:rPr lang="zh-CN" altLang="en-US" b="1" dirty="0">
                  <a:solidFill>
                    <a:srgbClr val="D60715"/>
                  </a:solidFill>
                  <a:cs typeface="+mn-ea"/>
                  <a:sym typeface="+mn-lt"/>
                </a:rPr>
                <a:t>同学们</a:t>
              </a:r>
              <a:r>
                <a:rPr lang="en-US" altLang="zh-CN" b="1" dirty="0">
                  <a:solidFill>
                    <a:srgbClr val="D60715"/>
                  </a:solidFill>
                  <a:cs typeface="+mn-ea"/>
                  <a:sym typeface="+mn-lt"/>
                </a:rPr>
                <a:t>:</a:t>
              </a:r>
            </a:p>
            <a:p>
              <a:pPr>
                <a:lnSpc>
                  <a:spcPct val="250000"/>
                </a:lnSpc>
              </a:pPr>
              <a:r>
                <a:rPr lang="zh-CN" altLang="en-US" dirty="0">
                  <a:cs typeface="+mn-ea"/>
                  <a:sym typeface="+mn-lt"/>
                </a:rPr>
                <a:t>火灾对人类的生命和财产安全造成了巨大的威胁。 </a:t>
              </a:r>
              <a:endParaRPr lang="en-US" altLang="zh-CN" dirty="0">
                <a:cs typeface="+mn-ea"/>
                <a:sym typeface="+mn-lt"/>
              </a:endParaRPr>
            </a:p>
            <a:p>
              <a:pPr>
                <a:lnSpc>
                  <a:spcPct val="250000"/>
                </a:lnSpc>
              </a:pPr>
              <a:r>
                <a:rPr lang="zh-CN" altLang="en-US" dirty="0">
                  <a:cs typeface="+mn-ea"/>
                  <a:sym typeface="+mn-lt"/>
                </a:rPr>
                <a:t>当火灾发生时，如果我们能够保持清醒的</a:t>
              </a:r>
              <a:endParaRPr lang="en-US" altLang="zh-CN" dirty="0">
                <a:cs typeface="+mn-ea"/>
                <a:sym typeface="+mn-lt"/>
              </a:endParaRPr>
            </a:p>
            <a:p>
              <a:pPr>
                <a:lnSpc>
                  <a:spcPct val="250000"/>
                </a:lnSpc>
              </a:pPr>
              <a:r>
                <a:rPr lang="zh-CN" altLang="en-US" dirty="0">
                  <a:cs typeface="+mn-ea"/>
                  <a:sym typeface="+mn-lt"/>
                </a:rPr>
                <a:t>头脑、机智冷静地应对，就能减少火灾</a:t>
              </a:r>
              <a:endParaRPr lang="en-US" altLang="zh-CN" dirty="0">
                <a:cs typeface="+mn-ea"/>
                <a:sym typeface="+mn-lt"/>
              </a:endParaRPr>
            </a:p>
            <a:p>
              <a:pPr>
                <a:lnSpc>
                  <a:spcPct val="250000"/>
                </a:lnSpc>
              </a:pPr>
              <a:r>
                <a:rPr lang="zh-CN" altLang="en-US" dirty="0">
                  <a:cs typeface="+mn-ea"/>
                  <a:sym typeface="+mn-lt"/>
                </a:rPr>
                <a:t>造成的损失。</a:t>
              </a:r>
            </a:p>
          </p:txBody>
        </p:sp>
        <p:sp>
          <p:nvSpPr>
            <p:cNvPr id="2" name="矩形: 圆角 1"/>
            <p:cNvSpPr/>
            <p:nvPr/>
          </p:nvSpPr>
          <p:spPr>
            <a:xfrm>
              <a:off x="4749915" y="2410690"/>
              <a:ext cx="6557701" cy="2744341"/>
            </a:xfrm>
            <a:prstGeom prst="roundRect">
              <a:avLst/>
            </a:prstGeom>
            <a:noFill/>
            <a:ln>
              <a:solidFill>
                <a:srgbClr val="E6001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20" name="图片 19" descr="E:\原来\下载\bf8411f460958dc65d163087bd6e6216.pngbf8411f460958dc65d163087bd6e62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05590" y="1837124"/>
            <a:ext cx="3476625" cy="43249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481825" y="-134430"/>
            <a:ext cx="4367266" cy="1118531"/>
            <a:chOff x="481825" y="-134430"/>
            <a:chExt cx="4367266" cy="1118531"/>
          </a:xfrm>
        </p:grpSpPr>
        <p:grpSp>
          <p:nvGrpSpPr>
            <p:cNvPr id="15" name="组合 14"/>
            <p:cNvGrpSpPr/>
            <p:nvPr/>
          </p:nvGrpSpPr>
          <p:grpSpPr>
            <a:xfrm>
              <a:off x="1314793" y="399326"/>
              <a:ext cx="3534298" cy="584775"/>
              <a:chOff x="1314793" y="399326"/>
              <a:chExt cx="2961644" cy="584775"/>
            </a:xfrm>
          </p:grpSpPr>
          <p:sp>
            <p:nvSpPr>
              <p:cNvPr id="17" name="圆角矩形 6"/>
              <p:cNvSpPr/>
              <p:nvPr/>
            </p:nvSpPr>
            <p:spPr>
              <a:xfrm>
                <a:off x="1314793" y="399326"/>
                <a:ext cx="2961644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1629420" y="399326"/>
                <a:ext cx="257219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火灾的危害</a:t>
                </a:r>
              </a:p>
            </p:txBody>
          </p:sp>
        </p:grp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sp>
        <p:nvSpPr>
          <p:cNvPr id="2" name="矩形 1"/>
          <p:cNvSpPr/>
          <p:nvPr/>
        </p:nvSpPr>
        <p:spPr>
          <a:xfrm>
            <a:off x="4510996" y="1461353"/>
            <a:ext cx="31700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400" b="1" dirty="0">
                <a:cs typeface="+mn-ea"/>
                <a:sym typeface="+mn-lt"/>
              </a:rPr>
              <a:t>火灾的危害有哪些</a:t>
            </a:r>
            <a:r>
              <a:rPr lang="en-US" altLang="zh-CN" sz="2400" b="1" dirty="0">
                <a:cs typeface="+mn-ea"/>
                <a:sym typeface="+mn-lt"/>
              </a:rPr>
              <a:t>?</a:t>
            </a:r>
          </a:p>
        </p:txBody>
      </p:sp>
      <p:grpSp>
        <p:nvGrpSpPr>
          <p:cNvPr id="53" name="组合 52"/>
          <p:cNvGrpSpPr/>
          <p:nvPr/>
        </p:nvGrpSpPr>
        <p:grpSpPr>
          <a:xfrm>
            <a:off x="8424190" y="2307123"/>
            <a:ext cx="2501104" cy="3224648"/>
            <a:chOff x="7823829" y="2307123"/>
            <a:chExt cx="2501104" cy="3224648"/>
          </a:xfrm>
        </p:grpSpPr>
        <p:sp>
          <p:nvSpPr>
            <p:cNvPr id="8" name="文本框 7"/>
            <p:cNvSpPr txBox="1"/>
            <p:nvPr/>
          </p:nvSpPr>
          <p:spPr>
            <a:xfrm>
              <a:off x="7964926" y="3640157"/>
              <a:ext cx="2218908" cy="1265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30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弥补的损失</a:t>
              </a:r>
              <a:r>
                <a:rPr lang="en-US" altLang="zh-CN" sz="1400" dirty="0">
                  <a:cs typeface="+mn-ea"/>
                  <a:sym typeface="+mn-lt"/>
                </a:rPr>
                <a:t>;</a:t>
              </a:r>
              <a:r>
                <a:rPr lang="zh-CN" altLang="en-US" sz="1400" dirty="0">
                  <a:cs typeface="+mn-ea"/>
                  <a:sym typeface="+mn-lt"/>
                </a:rPr>
                <a:t>火甚</a:t>
              </a:r>
              <a:r>
                <a:rPr lang="en-US" altLang="zh-CN" sz="1400" dirty="0">
                  <a:cs typeface="+mn-ea"/>
                  <a:sym typeface="+mn-lt"/>
                </a:rPr>
                <a:t>\</a:t>
              </a:r>
              <a:r>
                <a:rPr lang="zh-CN" altLang="en-US" sz="1400" dirty="0">
                  <a:cs typeface="+mn-ea"/>
                  <a:sym typeface="+mn-lt"/>
                </a:rPr>
                <a:t>至还会夺去人们的健康和生命。</a:t>
              </a:r>
            </a:p>
          </p:txBody>
        </p:sp>
        <p:sp>
          <p:nvSpPr>
            <p:cNvPr id="39" name="î$ľîḓê"/>
            <p:cNvSpPr/>
            <p:nvPr/>
          </p:nvSpPr>
          <p:spPr bwMode="auto">
            <a:xfrm>
              <a:off x="7823829" y="2307123"/>
              <a:ext cx="2501104" cy="3224648"/>
            </a:xfrm>
            <a:custGeom>
              <a:avLst/>
              <a:gdLst>
                <a:gd name="T0" fmla="*/ 1869 w 2000"/>
                <a:gd name="T1" fmla="*/ 406 h 2592"/>
                <a:gd name="T2" fmla="*/ 1767 w 2000"/>
                <a:gd name="T3" fmla="*/ 359 h 2592"/>
                <a:gd name="T4" fmla="*/ 1000 w 2000"/>
                <a:gd name="T5" fmla="*/ 0 h 2592"/>
                <a:gd name="T6" fmla="*/ 1000 w 2000"/>
                <a:gd name="T7" fmla="*/ 0 h 2592"/>
                <a:gd name="T8" fmla="*/ 233 w 2000"/>
                <a:gd name="T9" fmla="*/ 359 h 2592"/>
                <a:gd name="T10" fmla="*/ 132 w 2000"/>
                <a:gd name="T11" fmla="*/ 406 h 2592"/>
                <a:gd name="T12" fmla="*/ 132 w 2000"/>
                <a:gd name="T13" fmla="*/ 406 h 2592"/>
                <a:gd name="T14" fmla="*/ 0 w 2000"/>
                <a:gd name="T15" fmla="*/ 538 h 2592"/>
                <a:gd name="T16" fmla="*/ 0 w 2000"/>
                <a:gd name="T17" fmla="*/ 1001 h 2592"/>
                <a:gd name="T18" fmla="*/ 0 w 2000"/>
                <a:gd name="T19" fmla="*/ 1295 h 2592"/>
                <a:gd name="T20" fmla="*/ 0 w 2000"/>
                <a:gd name="T21" fmla="*/ 1298 h 2592"/>
                <a:gd name="T22" fmla="*/ 0 w 2000"/>
                <a:gd name="T23" fmla="*/ 1592 h 2592"/>
                <a:gd name="T24" fmla="*/ 0 w 2000"/>
                <a:gd name="T25" fmla="*/ 2054 h 2592"/>
                <a:gd name="T26" fmla="*/ 132 w 2000"/>
                <a:gd name="T27" fmla="*/ 2186 h 2592"/>
                <a:gd name="T28" fmla="*/ 132 w 2000"/>
                <a:gd name="T29" fmla="*/ 2186 h 2592"/>
                <a:gd name="T30" fmla="*/ 233 w 2000"/>
                <a:gd name="T31" fmla="*/ 2234 h 2592"/>
                <a:gd name="T32" fmla="*/ 1000 w 2000"/>
                <a:gd name="T33" fmla="*/ 2592 h 2592"/>
                <a:gd name="T34" fmla="*/ 1000 w 2000"/>
                <a:gd name="T35" fmla="*/ 2592 h 2592"/>
                <a:gd name="T36" fmla="*/ 1767 w 2000"/>
                <a:gd name="T37" fmla="*/ 2234 h 2592"/>
                <a:gd name="T38" fmla="*/ 1869 w 2000"/>
                <a:gd name="T39" fmla="*/ 2186 h 2592"/>
                <a:gd name="T40" fmla="*/ 1869 w 2000"/>
                <a:gd name="T41" fmla="*/ 2186 h 2592"/>
                <a:gd name="T42" fmla="*/ 2000 w 2000"/>
                <a:gd name="T43" fmla="*/ 2054 h 2592"/>
                <a:gd name="T44" fmla="*/ 2000 w 2000"/>
                <a:gd name="T45" fmla="*/ 1592 h 2592"/>
                <a:gd name="T46" fmla="*/ 2000 w 2000"/>
                <a:gd name="T47" fmla="*/ 1298 h 2592"/>
                <a:gd name="T48" fmla="*/ 2000 w 2000"/>
                <a:gd name="T49" fmla="*/ 1295 h 2592"/>
                <a:gd name="T50" fmla="*/ 2000 w 2000"/>
                <a:gd name="T51" fmla="*/ 1001 h 2592"/>
                <a:gd name="T52" fmla="*/ 2000 w 2000"/>
                <a:gd name="T53" fmla="*/ 538 h 2592"/>
                <a:gd name="T54" fmla="*/ 1869 w 2000"/>
                <a:gd name="T55" fmla="*/ 406 h 2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000" h="2592">
                  <a:moveTo>
                    <a:pt x="1869" y="406"/>
                  </a:moveTo>
                  <a:cubicBezTo>
                    <a:pt x="1829" y="406"/>
                    <a:pt x="1792" y="389"/>
                    <a:pt x="1767" y="359"/>
                  </a:cubicBezTo>
                  <a:cubicBezTo>
                    <a:pt x="1584" y="140"/>
                    <a:pt x="1308" y="0"/>
                    <a:pt x="1000" y="0"/>
                  </a:cubicBezTo>
                  <a:cubicBezTo>
                    <a:pt x="1000" y="0"/>
                    <a:pt x="1000" y="0"/>
                    <a:pt x="1000" y="0"/>
                  </a:cubicBezTo>
                  <a:cubicBezTo>
                    <a:pt x="692" y="0"/>
                    <a:pt x="417" y="140"/>
                    <a:pt x="233" y="359"/>
                  </a:cubicBezTo>
                  <a:cubicBezTo>
                    <a:pt x="208" y="389"/>
                    <a:pt x="171" y="406"/>
                    <a:pt x="132" y="406"/>
                  </a:cubicBezTo>
                  <a:cubicBezTo>
                    <a:pt x="132" y="406"/>
                    <a:pt x="132" y="406"/>
                    <a:pt x="132" y="406"/>
                  </a:cubicBezTo>
                  <a:cubicBezTo>
                    <a:pt x="59" y="406"/>
                    <a:pt x="0" y="465"/>
                    <a:pt x="0" y="538"/>
                  </a:cubicBezTo>
                  <a:cubicBezTo>
                    <a:pt x="0" y="1001"/>
                    <a:pt x="0" y="1001"/>
                    <a:pt x="0" y="1001"/>
                  </a:cubicBezTo>
                  <a:cubicBezTo>
                    <a:pt x="0" y="1295"/>
                    <a:pt x="0" y="1295"/>
                    <a:pt x="0" y="1295"/>
                  </a:cubicBezTo>
                  <a:cubicBezTo>
                    <a:pt x="0" y="1298"/>
                    <a:pt x="0" y="1298"/>
                    <a:pt x="0" y="1298"/>
                  </a:cubicBezTo>
                  <a:cubicBezTo>
                    <a:pt x="0" y="1592"/>
                    <a:pt x="0" y="1592"/>
                    <a:pt x="0" y="1592"/>
                  </a:cubicBezTo>
                  <a:cubicBezTo>
                    <a:pt x="0" y="2054"/>
                    <a:pt x="0" y="2054"/>
                    <a:pt x="0" y="2054"/>
                  </a:cubicBezTo>
                  <a:cubicBezTo>
                    <a:pt x="0" y="2127"/>
                    <a:pt x="59" y="2186"/>
                    <a:pt x="132" y="2186"/>
                  </a:cubicBezTo>
                  <a:cubicBezTo>
                    <a:pt x="132" y="2186"/>
                    <a:pt x="132" y="2186"/>
                    <a:pt x="132" y="2186"/>
                  </a:cubicBezTo>
                  <a:cubicBezTo>
                    <a:pt x="171" y="2186"/>
                    <a:pt x="208" y="2204"/>
                    <a:pt x="233" y="2234"/>
                  </a:cubicBezTo>
                  <a:cubicBezTo>
                    <a:pt x="417" y="2453"/>
                    <a:pt x="692" y="2592"/>
                    <a:pt x="1000" y="2592"/>
                  </a:cubicBezTo>
                  <a:cubicBezTo>
                    <a:pt x="1000" y="2592"/>
                    <a:pt x="1000" y="2592"/>
                    <a:pt x="1000" y="2592"/>
                  </a:cubicBezTo>
                  <a:cubicBezTo>
                    <a:pt x="1308" y="2592"/>
                    <a:pt x="1584" y="2453"/>
                    <a:pt x="1767" y="2234"/>
                  </a:cubicBezTo>
                  <a:cubicBezTo>
                    <a:pt x="1792" y="2204"/>
                    <a:pt x="1829" y="2186"/>
                    <a:pt x="1869" y="2186"/>
                  </a:cubicBezTo>
                  <a:cubicBezTo>
                    <a:pt x="1869" y="2186"/>
                    <a:pt x="1869" y="2186"/>
                    <a:pt x="1869" y="2186"/>
                  </a:cubicBezTo>
                  <a:cubicBezTo>
                    <a:pt x="1941" y="2186"/>
                    <a:pt x="2000" y="2127"/>
                    <a:pt x="2000" y="2054"/>
                  </a:cubicBezTo>
                  <a:cubicBezTo>
                    <a:pt x="2000" y="1592"/>
                    <a:pt x="2000" y="1592"/>
                    <a:pt x="2000" y="1592"/>
                  </a:cubicBezTo>
                  <a:cubicBezTo>
                    <a:pt x="2000" y="1298"/>
                    <a:pt x="2000" y="1298"/>
                    <a:pt x="2000" y="1298"/>
                  </a:cubicBezTo>
                  <a:cubicBezTo>
                    <a:pt x="2000" y="1295"/>
                    <a:pt x="2000" y="1295"/>
                    <a:pt x="2000" y="1295"/>
                  </a:cubicBezTo>
                  <a:cubicBezTo>
                    <a:pt x="2000" y="1001"/>
                    <a:pt x="2000" y="1001"/>
                    <a:pt x="2000" y="1001"/>
                  </a:cubicBezTo>
                  <a:cubicBezTo>
                    <a:pt x="2000" y="538"/>
                    <a:pt x="2000" y="538"/>
                    <a:pt x="2000" y="538"/>
                  </a:cubicBezTo>
                  <a:cubicBezTo>
                    <a:pt x="2000" y="465"/>
                    <a:pt x="1941" y="406"/>
                    <a:pt x="1869" y="406"/>
                  </a:cubicBezTo>
                  <a:close/>
                </a:path>
              </a:pathLst>
            </a:custGeom>
            <a:noFill/>
            <a:ln w="12700">
              <a:solidFill>
                <a:srgbClr val="D60715"/>
              </a:solidFill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endParaRPr lang="en-ID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3" name="íṧliḋé"/>
            <p:cNvSpPr/>
            <p:nvPr/>
          </p:nvSpPr>
          <p:spPr>
            <a:xfrm>
              <a:off x="8740715" y="2736677"/>
              <a:ext cx="667332" cy="667330"/>
            </a:xfrm>
            <a:prstGeom prst="ellipse">
              <a:avLst/>
            </a:prstGeom>
            <a:solidFill>
              <a:srgbClr val="D60715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 fontScale="92500" lnSpcReduction="10000"/>
            </a:bodyPr>
            <a:lstStyle/>
            <a:p>
              <a:pPr algn="ctr"/>
              <a:endParaRPr lang="en-US" sz="2800" b="1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23" name="protection-shield-with-a-check-mark_315"/>
            <p:cNvSpPr>
              <a:spLocks noChangeAspect="1"/>
            </p:cNvSpPr>
            <p:nvPr/>
          </p:nvSpPr>
          <p:spPr bwMode="auto">
            <a:xfrm>
              <a:off x="8908543" y="2846652"/>
              <a:ext cx="331675" cy="447380"/>
            </a:xfrm>
            <a:custGeom>
              <a:avLst/>
              <a:gdLst>
                <a:gd name="connsiteX0" fmla="*/ 363366 w 449447"/>
                <a:gd name="connsiteY0" fmla="*/ 179144 h 606236"/>
                <a:gd name="connsiteX1" fmla="*/ 377720 w 449447"/>
                <a:gd name="connsiteY1" fmla="*/ 197780 h 606236"/>
                <a:gd name="connsiteX2" fmla="*/ 376285 w 449447"/>
                <a:gd name="connsiteY2" fmla="*/ 202081 h 606236"/>
                <a:gd name="connsiteX3" fmla="*/ 215517 w 449447"/>
                <a:gd name="connsiteY3" fmla="*/ 424280 h 606236"/>
                <a:gd name="connsiteX4" fmla="*/ 212646 w 449447"/>
                <a:gd name="connsiteY4" fmla="*/ 427147 h 606236"/>
                <a:gd name="connsiteX5" fmla="*/ 211211 w 449447"/>
                <a:gd name="connsiteY5" fmla="*/ 427147 h 606236"/>
                <a:gd name="connsiteX6" fmla="*/ 208340 w 449447"/>
                <a:gd name="connsiteY6" fmla="*/ 425714 h 606236"/>
                <a:gd name="connsiteX7" fmla="*/ 90635 w 449447"/>
                <a:gd name="connsiteY7" fmla="*/ 306729 h 606236"/>
                <a:gd name="connsiteX8" fmla="*/ 126521 w 449447"/>
                <a:gd name="connsiteY8" fmla="*/ 276625 h 606236"/>
                <a:gd name="connsiteX9" fmla="*/ 191115 w 449447"/>
                <a:gd name="connsiteY9" fmla="*/ 326799 h 606236"/>
                <a:gd name="connsiteX10" fmla="*/ 363366 w 449447"/>
                <a:gd name="connsiteY10" fmla="*/ 179144 h 606236"/>
                <a:gd name="connsiteX11" fmla="*/ 224006 w 449447"/>
                <a:gd name="connsiteY11" fmla="*/ 65927 h 606236"/>
                <a:gd name="connsiteX12" fmla="*/ 218262 w 449447"/>
                <a:gd name="connsiteY12" fmla="*/ 70226 h 606236"/>
                <a:gd name="connsiteX13" fmla="*/ 56001 w 449447"/>
                <a:gd name="connsiteY13" fmla="*/ 123254 h 606236"/>
                <a:gd name="connsiteX14" fmla="*/ 48822 w 449447"/>
                <a:gd name="connsiteY14" fmla="*/ 130420 h 606236"/>
                <a:gd name="connsiteX15" fmla="*/ 48822 w 449447"/>
                <a:gd name="connsiteY15" fmla="*/ 365462 h 606236"/>
                <a:gd name="connsiteX16" fmla="*/ 221134 w 449447"/>
                <a:gd name="connsiteY16" fmla="*/ 538877 h 606236"/>
                <a:gd name="connsiteX17" fmla="*/ 224006 w 449447"/>
                <a:gd name="connsiteY17" fmla="*/ 540310 h 606236"/>
                <a:gd name="connsiteX18" fmla="*/ 226877 w 449447"/>
                <a:gd name="connsiteY18" fmla="*/ 538877 h 606236"/>
                <a:gd name="connsiteX19" fmla="*/ 400625 w 449447"/>
                <a:gd name="connsiteY19" fmla="*/ 365462 h 606236"/>
                <a:gd name="connsiteX20" fmla="*/ 400625 w 449447"/>
                <a:gd name="connsiteY20" fmla="*/ 130420 h 606236"/>
                <a:gd name="connsiteX21" fmla="*/ 393446 w 449447"/>
                <a:gd name="connsiteY21" fmla="*/ 123254 h 606236"/>
                <a:gd name="connsiteX22" fmla="*/ 231185 w 449447"/>
                <a:gd name="connsiteY22" fmla="*/ 70226 h 606236"/>
                <a:gd name="connsiteX23" fmla="*/ 224006 w 449447"/>
                <a:gd name="connsiteY23" fmla="*/ 65927 h 606236"/>
                <a:gd name="connsiteX24" fmla="*/ 224006 w 449447"/>
                <a:gd name="connsiteY24" fmla="*/ 0 h 606236"/>
                <a:gd name="connsiteX25" fmla="*/ 232621 w 449447"/>
                <a:gd name="connsiteY25" fmla="*/ 5733 h 606236"/>
                <a:gd name="connsiteX26" fmla="*/ 440831 w 449447"/>
                <a:gd name="connsiteY26" fmla="*/ 73093 h 606236"/>
                <a:gd name="connsiteX27" fmla="*/ 449447 w 449447"/>
                <a:gd name="connsiteY27" fmla="*/ 81692 h 606236"/>
                <a:gd name="connsiteX28" fmla="*/ 449447 w 449447"/>
                <a:gd name="connsiteY28" fmla="*/ 384093 h 606236"/>
                <a:gd name="connsiteX29" fmla="*/ 228313 w 449447"/>
                <a:gd name="connsiteY29" fmla="*/ 604803 h 606236"/>
                <a:gd name="connsiteX30" fmla="*/ 224006 w 449447"/>
                <a:gd name="connsiteY30" fmla="*/ 606236 h 606236"/>
                <a:gd name="connsiteX31" fmla="*/ 221134 w 449447"/>
                <a:gd name="connsiteY31" fmla="*/ 604803 h 606236"/>
                <a:gd name="connsiteX32" fmla="*/ 0 w 449447"/>
                <a:gd name="connsiteY32" fmla="*/ 384093 h 606236"/>
                <a:gd name="connsiteX33" fmla="*/ 0 w 449447"/>
                <a:gd name="connsiteY33" fmla="*/ 81692 h 606236"/>
                <a:gd name="connsiteX34" fmla="*/ 8616 w 449447"/>
                <a:gd name="connsiteY34" fmla="*/ 73093 h 606236"/>
                <a:gd name="connsiteX35" fmla="*/ 216826 w 449447"/>
                <a:gd name="connsiteY35" fmla="*/ 5733 h 606236"/>
                <a:gd name="connsiteX36" fmla="*/ 224006 w 449447"/>
                <a:gd name="connsiteY36" fmla="*/ 0 h 606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49447" h="606236">
                  <a:moveTo>
                    <a:pt x="363366" y="179144"/>
                  </a:moveTo>
                  <a:cubicBezTo>
                    <a:pt x="364801" y="177710"/>
                    <a:pt x="377720" y="197780"/>
                    <a:pt x="377720" y="197780"/>
                  </a:cubicBezTo>
                  <a:cubicBezTo>
                    <a:pt x="377720" y="199213"/>
                    <a:pt x="377720" y="200647"/>
                    <a:pt x="376285" y="202081"/>
                  </a:cubicBezTo>
                  <a:cubicBezTo>
                    <a:pt x="297336" y="275191"/>
                    <a:pt x="234178" y="376973"/>
                    <a:pt x="215517" y="424280"/>
                  </a:cubicBezTo>
                  <a:cubicBezTo>
                    <a:pt x="215517" y="425714"/>
                    <a:pt x="214082" y="427147"/>
                    <a:pt x="212646" y="427147"/>
                  </a:cubicBezTo>
                  <a:cubicBezTo>
                    <a:pt x="211211" y="427147"/>
                    <a:pt x="211211" y="427147"/>
                    <a:pt x="211211" y="427147"/>
                  </a:cubicBezTo>
                  <a:cubicBezTo>
                    <a:pt x="209776" y="427147"/>
                    <a:pt x="208340" y="427147"/>
                    <a:pt x="208340" y="425714"/>
                  </a:cubicBezTo>
                  <a:lnTo>
                    <a:pt x="90635" y="306729"/>
                  </a:lnTo>
                  <a:cubicBezTo>
                    <a:pt x="89200" y="306729"/>
                    <a:pt x="125086" y="275191"/>
                    <a:pt x="126521" y="276625"/>
                  </a:cubicBezTo>
                  <a:lnTo>
                    <a:pt x="191115" y="326799"/>
                  </a:lnTo>
                  <a:cubicBezTo>
                    <a:pt x="216953" y="296695"/>
                    <a:pt x="278676" y="230751"/>
                    <a:pt x="363366" y="179144"/>
                  </a:cubicBezTo>
                  <a:close/>
                  <a:moveTo>
                    <a:pt x="224006" y="65927"/>
                  </a:moveTo>
                  <a:cubicBezTo>
                    <a:pt x="221134" y="65927"/>
                    <a:pt x="219698" y="67360"/>
                    <a:pt x="218262" y="70226"/>
                  </a:cubicBezTo>
                  <a:cubicBezTo>
                    <a:pt x="218262" y="70226"/>
                    <a:pt x="193851" y="123254"/>
                    <a:pt x="56001" y="123254"/>
                  </a:cubicBezTo>
                  <a:cubicBezTo>
                    <a:pt x="51694" y="123254"/>
                    <a:pt x="48822" y="126120"/>
                    <a:pt x="48822" y="130420"/>
                  </a:cubicBezTo>
                  <a:lnTo>
                    <a:pt x="48822" y="365462"/>
                  </a:lnTo>
                  <a:cubicBezTo>
                    <a:pt x="48822" y="462918"/>
                    <a:pt x="213954" y="536010"/>
                    <a:pt x="221134" y="538877"/>
                  </a:cubicBezTo>
                  <a:cubicBezTo>
                    <a:pt x="222570" y="540310"/>
                    <a:pt x="224006" y="540310"/>
                    <a:pt x="224006" y="540310"/>
                  </a:cubicBezTo>
                  <a:cubicBezTo>
                    <a:pt x="225441" y="540310"/>
                    <a:pt x="226877" y="540310"/>
                    <a:pt x="226877" y="538877"/>
                  </a:cubicBezTo>
                  <a:cubicBezTo>
                    <a:pt x="234057" y="536010"/>
                    <a:pt x="400625" y="462918"/>
                    <a:pt x="400625" y="365462"/>
                  </a:cubicBezTo>
                  <a:lnTo>
                    <a:pt x="400625" y="130420"/>
                  </a:lnTo>
                  <a:cubicBezTo>
                    <a:pt x="400625" y="126120"/>
                    <a:pt x="397753" y="123254"/>
                    <a:pt x="393446" y="123254"/>
                  </a:cubicBezTo>
                  <a:cubicBezTo>
                    <a:pt x="254160" y="123254"/>
                    <a:pt x="231185" y="70226"/>
                    <a:pt x="231185" y="70226"/>
                  </a:cubicBezTo>
                  <a:cubicBezTo>
                    <a:pt x="229749" y="67360"/>
                    <a:pt x="226877" y="65927"/>
                    <a:pt x="224006" y="65927"/>
                  </a:cubicBezTo>
                  <a:close/>
                  <a:moveTo>
                    <a:pt x="224006" y="0"/>
                  </a:moveTo>
                  <a:cubicBezTo>
                    <a:pt x="228313" y="0"/>
                    <a:pt x="231185" y="2867"/>
                    <a:pt x="232621" y="5733"/>
                  </a:cubicBezTo>
                  <a:cubicBezTo>
                    <a:pt x="232621" y="5733"/>
                    <a:pt x="262776" y="73093"/>
                    <a:pt x="440831" y="73093"/>
                  </a:cubicBezTo>
                  <a:cubicBezTo>
                    <a:pt x="445139" y="73093"/>
                    <a:pt x="449447" y="77392"/>
                    <a:pt x="449447" y="81692"/>
                  </a:cubicBezTo>
                  <a:lnTo>
                    <a:pt x="449447" y="384093"/>
                  </a:lnTo>
                  <a:cubicBezTo>
                    <a:pt x="449447" y="507347"/>
                    <a:pt x="236929" y="600503"/>
                    <a:pt x="228313" y="604803"/>
                  </a:cubicBezTo>
                  <a:cubicBezTo>
                    <a:pt x="226877" y="604803"/>
                    <a:pt x="225441" y="606236"/>
                    <a:pt x="224006" y="606236"/>
                  </a:cubicBezTo>
                  <a:cubicBezTo>
                    <a:pt x="222570" y="606236"/>
                    <a:pt x="222570" y="604803"/>
                    <a:pt x="221134" y="604803"/>
                  </a:cubicBezTo>
                  <a:cubicBezTo>
                    <a:pt x="212518" y="600503"/>
                    <a:pt x="0" y="507347"/>
                    <a:pt x="0" y="384093"/>
                  </a:cubicBezTo>
                  <a:lnTo>
                    <a:pt x="0" y="81692"/>
                  </a:lnTo>
                  <a:cubicBezTo>
                    <a:pt x="0" y="77392"/>
                    <a:pt x="2872" y="73093"/>
                    <a:pt x="8616" y="73093"/>
                  </a:cubicBezTo>
                  <a:cubicBezTo>
                    <a:pt x="185235" y="73093"/>
                    <a:pt x="215390" y="5733"/>
                    <a:pt x="216826" y="5733"/>
                  </a:cubicBezTo>
                  <a:cubicBezTo>
                    <a:pt x="218262" y="2867"/>
                    <a:pt x="221134" y="0"/>
                    <a:pt x="22400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1027994" y="2310808"/>
            <a:ext cx="2501104" cy="3224648"/>
            <a:chOff x="2258581" y="2307123"/>
            <a:chExt cx="2501104" cy="3224648"/>
          </a:xfrm>
        </p:grpSpPr>
        <p:sp>
          <p:nvSpPr>
            <p:cNvPr id="37" name="iśḷïḋé"/>
            <p:cNvSpPr/>
            <p:nvPr/>
          </p:nvSpPr>
          <p:spPr bwMode="auto">
            <a:xfrm>
              <a:off x="2258581" y="2307123"/>
              <a:ext cx="2501104" cy="3224648"/>
            </a:xfrm>
            <a:custGeom>
              <a:avLst/>
              <a:gdLst>
                <a:gd name="T0" fmla="*/ 1869 w 2000"/>
                <a:gd name="T1" fmla="*/ 406 h 2592"/>
                <a:gd name="T2" fmla="*/ 1767 w 2000"/>
                <a:gd name="T3" fmla="*/ 359 h 2592"/>
                <a:gd name="T4" fmla="*/ 1000 w 2000"/>
                <a:gd name="T5" fmla="*/ 0 h 2592"/>
                <a:gd name="T6" fmla="*/ 1000 w 2000"/>
                <a:gd name="T7" fmla="*/ 0 h 2592"/>
                <a:gd name="T8" fmla="*/ 233 w 2000"/>
                <a:gd name="T9" fmla="*/ 359 h 2592"/>
                <a:gd name="T10" fmla="*/ 132 w 2000"/>
                <a:gd name="T11" fmla="*/ 406 h 2592"/>
                <a:gd name="T12" fmla="*/ 132 w 2000"/>
                <a:gd name="T13" fmla="*/ 406 h 2592"/>
                <a:gd name="T14" fmla="*/ 0 w 2000"/>
                <a:gd name="T15" fmla="*/ 538 h 2592"/>
                <a:gd name="T16" fmla="*/ 0 w 2000"/>
                <a:gd name="T17" fmla="*/ 1001 h 2592"/>
                <a:gd name="T18" fmla="*/ 0 w 2000"/>
                <a:gd name="T19" fmla="*/ 1295 h 2592"/>
                <a:gd name="T20" fmla="*/ 0 w 2000"/>
                <a:gd name="T21" fmla="*/ 1298 h 2592"/>
                <a:gd name="T22" fmla="*/ 0 w 2000"/>
                <a:gd name="T23" fmla="*/ 1592 h 2592"/>
                <a:gd name="T24" fmla="*/ 0 w 2000"/>
                <a:gd name="T25" fmla="*/ 2054 h 2592"/>
                <a:gd name="T26" fmla="*/ 132 w 2000"/>
                <a:gd name="T27" fmla="*/ 2186 h 2592"/>
                <a:gd name="T28" fmla="*/ 132 w 2000"/>
                <a:gd name="T29" fmla="*/ 2186 h 2592"/>
                <a:gd name="T30" fmla="*/ 233 w 2000"/>
                <a:gd name="T31" fmla="*/ 2234 h 2592"/>
                <a:gd name="T32" fmla="*/ 1000 w 2000"/>
                <a:gd name="T33" fmla="*/ 2592 h 2592"/>
                <a:gd name="T34" fmla="*/ 1000 w 2000"/>
                <a:gd name="T35" fmla="*/ 2592 h 2592"/>
                <a:gd name="T36" fmla="*/ 1767 w 2000"/>
                <a:gd name="T37" fmla="*/ 2234 h 2592"/>
                <a:gd name="T38" fmla="*/ 1869 w 2000"/>
                <a:gd name="T39" fmla="*/ 2186 h 2592"/>
                <a:gd name="T40" fmla="*/ 1869 w 2000"/>
                <a:gd name="T41" fmla="*/ 2186 h 2592"/>
                <a:gd name="T42" fmla="*/ 2000 w 2000"/>
                <a:gd name="T43" fmla="*/ 2054 h 2592"/>
                <a:gd name="T44" fmla="*/ 2000 w 2000"/>
                <a:gd name="T45" fmla="*/ 1592 h 2592"/>
                <a:gd name="T46" fmla="*/ 2000 w 2000"/>
                <a:gd name="T47" fmla="*/ 1298 h 2592"/>
                <a:gd name="T48" fmla="*/ 2000 w 2000"/>
                <a:gd name="T49" fmla="*/ 1295 h 2592"/>
                <a:gd name="T50" fmla="*/ 2000 w 2000"/>
                <a:gd name="T51" fmla="*/ 1001 h 2592"/>
                <a:gd name="T52" fmla="*/ 2000 w 2000"/>
                <a:gd name="T53" fmla="*/ 538 h 2592"/>
                <a:gd name="T54" fmla="*/ 1869 w 2000"/>
                <a:gd name="T55" fmla="*/ 406 h 2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000" h="2592">
                  <a:moveTo>
                    <a:pt x="1869" y="406"/>
                  </a:moveTo>
                  <a:cubicBezTo>
                    <a:pt x="1829" y="406"/>
                    <a:pt x="1792" y="389"/>
                    <a:pt x="1767" y="359"/>
                  </a:cubicBezTo>
                  <a:cubicBezTo>
                    <a:pt x="1584" y="140"/>
                    <a:pt x="1308" y="0"/>
                    <a:pt x="1000" y="0"/>
                  </a:cubicBezTo>
                  <a:cubicBezTo>
                    <a:pt x="1000" y="0"/>
                    <a:pt x="1000" y="0"/>
                    <a:pt x="1000" y="0"/>
                  </a:cubicBezTo>
                  <a:cubicBezTo>
                    <a:pt x="692" y="0"/>
                    <a:pt x="417" y="140"/>
                    <a:pt x="233" y="359"/>
                  </a:cubicBezTo>
                  <a:cubicBezTo>
                    <a:pt x="208" y="389"/>
                    <a:pt x="171" y="406"/>
                    <a:pt x="132" y="406"/>
                  </a:cubicBezTo>
                  <a:cubicBezTo>
                    <a:pt x="132" y="406"/>
                    <a:pt x="132" y="406"/>
                    <a:pt x="132" y="406"/>
                  </a:cubicBezTo>
                  <a:cubicBezTo>
                    <a:pt x="59" y="406"/>
                    <a:pt x="0" y="465"/>
                    <a:pt x="0" y="538"/>
                  </a:cubicBezTo>
                  <a:cubicBezTo>
                    <a:pt x="0" y="1001"/>
                    <a:pt x="0" y="1001"/>
                    <a:pt x="0" y="1001"/>
                  </a:cubicBezTo>
                  <a:cubicBezTo>
                    <a:pt x="0" y="1295"/>
                    <a:pt x="0" y="1295"/>
                    <a:pt x="0" y="1295"/>
                  </a:cubicBezTo>
                  <a:cubicBezTo>
                    <a:pt x="0" y="1298"/>
                    <a:pt x="0" y="1298"/>
                    <a:pt x="0" y="1298"/>
                  </a:cubicBezTo>
                  <a:cubicBezTo>
                    <a:pt x="0" y="1592"/>
                    <a:pt x="0" y="1592"/>
                    <a:pt x="0" y="1592"/>
                  </a:cubicBezTo>
                  <a:cubicBezTo>
                    <a:pt x="0" y="2054"/>
                    <a:pt x="0" y="2054"/>
                    <a:pt x="0" y="2054"/>
                  </a:cubicBezTo>
                  <a:cubicBezTo>
                    <a:pt x="0" y="2127"/>
                    <a:pt x="59" y="2186"/>
                    <a:pt x="132" y="2186"/>
                  </a:cubicBezTo>
                  <a:cubicBezTo>
                    <a:pt x="132" y="2186"/>
                    <a:pt x="132" y="2186"/>
                    <a:pt x="132" y="2186"/>
                  </a:cubicBezTo>
                  <a:cubicBezTo>
                    <a:pt x="171" y="2186"/>
                    <a:pt x="208" y="2204"/>
                    <a:pt x="233" y="2234"/>
                  </a:cubicBezTo>
                  <a:cubicBezTo>
                    <a:pt x="417" y="2453"/>
                    <a:pt x="692" y="2592"/>
                    <a:pt x="1000" y="2592"/>
                  </a:cubicBezTo>
                  <a:cubicBezTo>
                    <a:pt x="1000" y="2592"/>
                    <a:pt x="1000" y="2592"/>
                    <a:pt x="1000" y="2592"/>
                  </a:cubicBezTo>
                  <a:cubicBezTo>
                    <a:pt x="1308" y="2592"/>
                    <a:pt x="1584" y="2453"/>
                    <a:pt x="1767" y="2234"/>
                  </a:cubicBezTo>
                  <a:cubicBezTo>
                    <a:pt x="1792" y="2204"/>
                    <a:pt x="1829" y="2186"/>
                    <a:pt x="1869" y="2186"/>
                  </a:cubicBezTo>
                  <a:cubicBezTo>
                    <a:pt x="1869" y="2186"/>
                    <a:pt x="1869" y="2186"/>
                    <a:pt x="1869" y="2186"/>
                  </a:cubicBezTo>
                  <a:cubicBezTo>
                    <a:pt x="1941" y="2186"/>
                    <a:pt x="2000" y="2127"/>
                    <a:pt x="2000" y="2054"/>
                  </a:cubicBezTo>
                  <a:cubicBezTo>
                    <a:pt x="2000" y="1592"/>
                    <a:pt x="2000" y="1592"/>
                    <a:pt x="2000" y="1592"/>
                  </a:cubicBezTo>
                  <a:cubicBezTo>
                    <a:pt x="2000" y="1298"/>
                    <a:pt x="2000" y="1298"/>
                    <a:pt x="2000" y="1298"/>
                  </a:cubicBezTo>
                  <a:cubicBezTo>
                    <a:pt x="2000" y="1295"/>
                    <a:pt x="2000" y="1295"/>
                    <a:pt x="2000" y="1295"/>
                  </a:cubicBezTo>
                  <a:cubicBezTo>
                    <a:pt x="2000" y="1001"/>
                    <a:pt x="2000" y="1001"/>
                    <a:pt x="2000" y="1001"/>
                  </a:cubicBezTo>
                  <a:cubicBezTo>
                    <a:pt x="2000" y="538"/>
                    <a:pt x="2000" y="538"/>
                    <a:pt x="2000" y="538"/>
                  </a:cubicBezTo>
                  <a:cubicBezTo>
                    <a:pt x="2000" y="465"/>
                    <a:pt x="1941" y="406"/>
                    <a:pt x="1869" y="406"/>
                  </a:cubicBezTo>
                  <a:close/>
                </a:path>
              </a:pathLst>
            </a:custGeom>
            <a:noFill/>
            <a:ln w="12700">
              <a:solidFill>
                <a:srgbClr val="D60715"/>
              </a:solidFill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endParaRPr lang="en-ID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1" name="ïṣḻiḓè"/>
            <p:cNvSpPr/>
            <p:nvPr/>
          </p:nvSpPr>
          <p:spPr>
            <a:xfrm>
              <a:off x="3175467" y="2736677"/>
              <a:ext cx="667332" cy="667330"/>
            </a:xfrm>
            <a:prstGeom prst="ellipse">
              <a:avLst/>
            </a:prstGeom>
            <a:solidFill>
              <a:srgbClr val="D60715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 fontScale="92500" lnSpcReduction="10000"/>
            </a:bodyPr>
            <a:lstStyle/>
            <a:p>
              <a:pPr algn="ctr"/>
              <a:endParaRPr lang="en-US" sz="2800" b="1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21" name="protection-shield-with-a-check-mark_315"/>
            <p:cNvSpPr>
              <a:spLocks noChangeAspect="1"/>
            </p:cNvSpPr>
            <p:nvPr/>
          </p:nvSpPr>
          <p:spPr bwMode="auto">
            <a:xfrm>
              <a:off x="3343295" y="2846652"/>
              <a:ext cx="331675" cy="447380"/>
            </a:xfrm>
            <a:custGeom>
              <a:avLst/>
              <a:gdLst>
                <a:gd name="connsiteX0" fmla="*/ 363366 w 449447"/>
                <a:gd name="connsiteY0" fmla="*/ 179144 h 606236"/>
                <a:gd name="connsiteX1" fmla="*/ 377720 w 449447"/>
                <a:gd name="connsiteY1" fmla="*/ 197780 h 606236"/>
                <a:gd name="connsiteX2" fmla="*/ 376285 w 449447"/>
                <a:gd name="connsiteY2" fmla="*/ 202081 h 606236"/>
                <a:gd name="connsiteX3" fmla="*/ 215517 w 449447"/>
                <a:gd name="connsiteY3" fmla="*/ 424280 h 606236"/>
                <a:gd name="connsiteX4" fmla="*/ 212646 w 449447"/>
                <a:gd name="connsiteY4" fmla="*/ 427147 h 606236"/>
                <a:gd name="connsiteX5" fmla="*/ 211211 w 449447"/>
                <a:gd name="connsiteY5" fmla="*/ 427147 h 606236"/>
                <a:gd name="connsiteX6" fmla="*/ 208340 w 449447"/>
                <a:gd name="connsiteY6" fmla="*/ 425714 h 606236"/>
                <a:gd name="connsiteX7" fmla="*/ 90635 w 449447"/>
                <a:gd name="connsiteY7" fmla="*/ 306729 h 606236"/>
                <a:gd name="connsiteX8" fmla="*/ 126521 w 449447"/>
                <a:gd name="connsiteY8" fmla="*/ 276625 h 606236"/>
                <a:gd name="connsiteX9" fmla="*/ 191115 w 449447"/>
                <a:gd name="connsiteY9" fmla="*/ 326799 h 606236"/>
                <a:gd name="connsiteX10" fmla="*/ 363366 w 449447"/>
                <a:gd name="connsiteY10" fmla="*/ 179144 h 606236"/>
                <a:gd name="connsiteX11" fmla="*/ 224006 w 449447"/>
                <a:gd name="connsiteY11" fmla="*/ 65927 h 606236"/>
                <a:gd name="connsiteX12" fmla="*/ 218262 w 449447"/>
                <a:gd name="connsiteY12" fmla="*/ 70226 h 606236"/>
                <a:gd name="connsiteX13" fmla="*/ 56001 w 449447"/>
                <a:gd name="connsiteY13" fmla="*/ 123254 h 606236"/>
                <a:gd name="connsiteX14" fmla="*/ 48822 w 449447"/>
                <a:gd name="connsiteY14" fmla="*/ 130420 h 606236"/>
                <a:gd name="connsiteX15" fmla="*/ 48822 w 449447"/>
                <a:gd name="connsiteY15" fmla="*/ 365462 h 606236"/>
                <a:gd name="connsiteX16" fmla="*/ 221134 w 449447"/>
                <a:gd name="connsiteY16" fmla="*/ 538877 h 606236"/>
                <a:gd name="connsiteX17" fmla="*/ 224006 w 449447"/>
                <a:gd name="connsiteY17" fmla="*/ 540310 h 606236"/>
                <a:gd name="connsiteX18" fmla="*/ 226877 w 449447"/>
                <a:gd name="connsiteY18" fmla="*/ 538877 h 606236"/>
                <a:gd name="connsiteX19" fmla="*/ 400625 w 449447"/>
                <a:gd name="connsiteY19" fmla="*/ 365462 h 606236"/>
                <a:gd name="connsiteX20" fmla="*/ 400625 w 449447"/>
                <a:gd name="connsiteY20" fmla="*/ 130420 h 606236"/>
                <a:gd name="connsiteX21" fmla="*/ 393446 w 449447"/>
                <a:gd name="connsiteY21" fmla="*/ 123254 h 606236"/>
                <a:gd name="connsiteX22" fmla="*/ 231185 w 449447"/>
                <a:gd name="connsiteY22" fmla="*/ 70226 h 606236"/>
                <a:gd name="connsiteX23" fmla="*/ 224006 w 449447"/>
                <a:gd name="connsiteY23" fmla="*/ 65927 h 606236"/>
                <a:gd name="connsiteX24" fmla="*/ 224006 w 449447"/>
                <a:gd name="connsiteY24" fmla="*/ 0 h 606236"/>
                <a:gd name="connsiteX25" fmla="*/ 232621 w 449447"/>
                <a:gd name="connsiteY25" fmla="*/ 5733 h 606236"/>
                <a:gd name="connsiteX26" fmla="*/ 440831 w 449447"/>
                <a:gd name="connsiteY26" fmla="*/ 73093 h 606236"/>
                <a:gd name="connsiteX27" fmla="*/ 449447 w 449447"/>
                <a:gd name="connsiteY27" fmla="*/ 81692 h 606236"/>
                <a:gd name="connsiteX28" fmla="*/ 449447 w 449447"/>
                <a:gd name="connsiteY28" fmla="*/ 384093 h 606236"/>
                <a:gd name="connsiteX29" fmla="*/ 228313 w 449447"/>
                <a:gd name="connsiteY29" fmla="*/ 604803 h 606236"/>
                <a:gd name="connsiteX30" fmla="*/ 224006 w 449447"/>
                <a:gd name="connsiteY30" fmla="*/ 606236 h 606236"/>
                <a:gd name="connsiteX31" fmla="*/ 221134 w 449447"/>
                <a:gd name="connsiteY31" fmla="*/ 604803 h 606236"/>
                <a:gd name="connsiteX32" fmla="*/ 0 w 449447"/>
                <a:gd name="connsiteY32" fmla="*/ 384093 h 606236"/>
                <a:gd name="connsiteX33" fmla="*/ 0 w 449447"/>
                <a:gd name="connsiteY33" fmla="*/ 81692 h 606236"/>
                <a:gd name="connsiteX34" fmla="*/ 8616 w 449447"/>
                <a:gd name="connsiteY34" fmla="*/ 73093 h 606236"/>
                <a:gd name="connsiteX35" fmla="*/ 216826 w 449447"/>
                <a:gd name="connsiteY35" fmla="*/ 5733 h 606236"/>
                <a:gd name="connsiteX36" fmla="*/ 224006 w 449447"/>
                <a:gd name="connsiteY36" fmla="*/ 0 h 606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49447" h="606236">
                  <a:moveTo>
                    <a:pt x="363366" y="179144"/>
                  </a:moveTo>
                  <a:cubicBezTo>
                    <a:pt x="364801" y="177710"/>
                    <a:pt x="377720" y="197780"/>
                    <a:pt x="377720" y="197780"/>
                  </a:cubicBezTo>
                  <a:cubicBezTo>
                    <a:pt x="377720" y="199213"/>
                    <a:pt x="377720" y="200647"/>
                    <a:pt x="376285" y="202081"/>
                  </a:cubicBezTo>
                  <a:cubicBezTo>
                    <a:pt x="297336" y="275191"/>
                    <a:pt x="234178" y="376973"/>
                    <a:pt x="215517" y="424280"/>
                  </a:cubicBezTo>
                  <a:cubicBezTo>
                    <a:pt x="215517" y="425714"/>
                    <a:pt x="214082" y="427147"/>
                    <a:pt x="212646" y="427147"/>
                  </a:cubicBezTo>
                  <a:cubicBezTo>
                    <a:pt x="211211" y="427147"/>
                    <a:pt x="211211" y="427147"/>
                    <a:pt x="211211" y="427147"/>
                  </a:cubicBezTo>
                  <a:cubicBezTo>
                    <a:pt x="209776" y="427147"/>
                    <a:pt x="208340" y="427147"/>
                    <a:pt x="208340" y="425714"/>
                  </a:cubicBezTo>
                  <a:lnTo>
                    <a:pt x="90635" y="306729"/>
                  </a:lnTo>
                  <a:cubicBezTo>
                    <a:pt x="89200" y="306729"/>
                    <a:pt x="125086" y="275191"/>
                    <a:pt x="126521" y="276625"/>
                  </a:cubicBezTo>
                  <a:lnTo>
                    <a:pt x="191115" y="326799"/>
                  </a:lnTo>
                  <a:cubicBezTo>
                    <a:pt x="216953" y="296695"/>
                    <a:pt x="278676" y="230751"/>
                    <a:pt x="363366" y="179144"/>
                  </a:cubicBezTo>
                  <a:close/>
                  <a:moveTo>
                    <a:pt x="224006" y="65927"/>
                  </a:moveTo>
                  <a:cubicBezTo>
                    <a:pt x="221134" y="65927"/>
                    <a:pt x="219698" y="67360"/>
                    <a:pt x="218262" y="70226"/>
                  </a:cubicBezTo>
                  <a:cubicBezTo>
                    <a:pt x="218262" y="70226"/>
                    <a:pt x="193851" y="123254"/>
                    <a:pt x="56001" y="123254"/>
                  </a:cubicBezTo>
                  <a:cubicBezTo>
                    <a:pt x="51694" y="123254"/>
                    <a:pt x="48822" y="126120"/>
                    <a:pt x="48822" y="130420"/>
                  </a:cubicBezTo>
                  <a:lnTo>
                    <a:pt x="48822" y="365462"/>
                  </a:lnTo>
                  <a:cubicBezTo>
                    <a:pt x="48822" y="462918"/>
                    <a:pt x="213954" y="536010"/>
                    <a:pt x="221134" y="538877"/>
                  </a:cubicBezTo>
                  <a:cubicBezTo>
                    <a:pt x="222570" y="540310"/>
                    <a:pt x="224006" y="540310"/>
                    <a:pt x="224006" y="540310"/>
                  </a:cubicBezTo>
                  <a:cubicBezTo>
                    <a:pt x="225441" y="540310"/>
                    <a:pt x="226877" y="540310"/>
                    <a:pt x="226877" y="538877"/>
                  </a:cubicBezTo>
                  <a:cubicBezTo>
                    <a:pt x="234057" y="536010"/>
                    <a:pt x="400625" y="462918"/>
                    <a:pt x="400625" y="365462"/>
                  </a:cubicBezTo>
                  <a:lnTo>
                    <a:pt x="400625" y="130420"/>
                  </a:lnTo>
                  <a:cubicBezTo>
                    <a:pt x="400625" y="126120"/>
                    <a:pt x="397753" y="123254"/>
                    <a:pt x="393446" y="123254"/>
                  </a:cubicBezTo>
                  <a:cubicBezTo>
                    <a:pt x="254160" y="123254"/>
                    <a:pt x="231185" y="70226"/>
                    <a:pt x="231185" y="70226"/>
                  </a:cubicBezTo>
                  <a:cubicBezTo>
                    <a:pt x="229749" y="67360"/>
                    <a:pt x="226877" y="65927"/>
                    <a:pt x="224006" y="65927"/>
                  </a:cubicBezTo>
                  <a:close/>
                  <a:moveTo>
                    <a:pt x="224006" y="0"/>
                  </a:moveTo>
                  <a:cubicBezTo>
                    <a:pt x="228313" y="0"/>
                    <a:pt x="231185" y="2867"/>
                    <a:pt x="232621" y="5733"/>
                  </a:cubicBezTo>
                  <a:cubicBezTo>
                    <a:pt x="232621" y="5733"/>
                    <a:pt x="262776" y="73093"/>
                    <a:pt x="440831" y="73093"/>
                  </a:cubicBezTo>
                  <a:cubicBezTo>
                    <a:pt x="445139" y="73093"/>
                    <a:pt x="449447" y="77392"/>
                    <a:pt x="449447" y="81692"/>
                  </a:cubicBezTo>
                  <a:lnTo>
                    <a:pt x="449447" y="384093"/>
                  </a:lnTo>
                  <a:cubicBezTo>
                    <a:pt x="449447" y="507347"/>
                    <a:pt x="236929" y="600503"/>
                    <a:pt x="228313" y="604803"/>
                  </a:cubicBezTo>
                  <a:cubicBezTo>
                    <a:pt x="226877" y="604803"/>
                    <a:pt x="225441" y="606236"/>
                    <a:pt x="224006" y="606236"/>
                  </a:cubicBezTo>
                  <a:cubicBezTo>
                    <a:pt x="222570" y="606236"/>
                    <a:pt x="222570" y="604803"/>
                    <a:pt x="221134" y="604803"/>
                  </a:cubicBezTo>
                  <a:cubicBezTo>
                    <a:pt x="212518" y="600503"/>
                    <a:pt x="0" y="507347"/>
                    <a:pt x="0" y="384093"/>
                  </a:cubicBezTo>
                  <a:lnTo>
                    <a:pt x="0" y="81692"/>
                  </a:lnTo>
                  <a:cubicBezTo>
                    <a:pt x="0" y="77392"/>
                    <a:pt x="2872" y="73093"/>
                    <a:pt x="8616" y="73093"/>
                  </a:cubicBezTo>
                  <a:cubicBezTo>
                    <a:pt x="185235" y="73093"/>
                    <a:pt x="215390" y="5733"/>
                    <a:pt x="216826" y="5733"/>
                  </a:cubicBezTo>
                  <a:cubicBezTo>
                    <a:pt x="218262" y="2867"/>
                    <a:pt x="221134" y="0"/>
                    <a:pt x="22400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2399678" y="3579616"/>
              <a:ext cx="2218908" cy="13465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火灾对人类的危害是巨大的。火能烧掉茂密的森林和广阔的草原</a:t>
              </a:r>
              <a:r>
                <a:rPr lang="en-US" altLang="zh-CN" sz="1400" dirty="0">
                  <a:cs typeface="+mn-ea"/>
                  <a:sym typeface="+mn-lt"/>
                </a:rPr>
                <a:t>,</a:t>
              </a:r>
              <a:r>
                <a:rPr lang="zh-CN" altLang="en-US" sz="1400" dirty="0">
                  <a:cs typeface="+mn-ea"/>
                  <a:sym typeface="+mn-lt"/>
                </a:rPr>
                <a:t>还会污染大气，破坏生态环境</a:t>
              </a:r>
              <a:endParaRPr lang="en-US" altLang="zh-CN" sz="1400" dirty="0">
                <a:cs typeface="+mn-ea"/>
                <a:sym typeface="+mn-lt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4607098" y="2307123"/>
            <a:ext cx="2501104" cy="3224648"/>
            <a:chOff x="5041205" y="2307123"/>
            <a:chExt cx="2501104" cy="3224648"/>
          </a:xfrm>
        </p:grpSpPr>
        <p:sp>
          <p:nvSpPr>
            <p:cNvPr id="38" name="íṥḷïḓè"/>
            <p:cNvSpPr/>
            <p:nvPr/>
          </p:nvSpPr>
          <p:spPr bwMode="auto">
            <a:xfrm>
              <a:off x="5041205" y="2307123"/>
              <a:ext cx="2501104" cy="3224648"/>
            </a:xfrm>
            <a:custGeom>
              <a:avLst/>
              <a:gdLst>
                <a:gd name="T0" fmla="*/ 1869 w 2000"/>
                <a:gd name="T1" fmla="*/ 406 h 2592"/>
                <a:gd name="T2" fmla="*/ 1767 w 2000"/>
                <a:gd name="T3" fmla="*/ 359 h 2592"/>
                <a:gd name="T4" fmla="*/ 1000 w 2000"/>
                <a:gd name="T5" fmla="*/ 0 h 2592"/>
                <a:gd name="T6" fmla="*/ 1000 w 2000"/>
                <a:gd name="T7" fmla="*/ 0 h 2592"/>
                <a:gd name="T8" fmla="*/ 233 w 2000"/>
                <a:gd name="T9" fmla="*/ 359 h 2592"/>
                <a:gd name="T10" fmla="*/ 132 w 2000"/>
                <a:gd name="T11" fmla="*/ 406 h 2592"/>
                <a:gd name="T12" fmla="*/ 132 w 2000"/>
                <a:gd name="T13" fmla="*/ 406 h 2592"/>
                <a:gd name="T14" fmla="*/ 0 w 2000"/>
                <a:gd name="T15" fmla="*/ 538 h 2592"/>
                <a:gd name="T16" fmla="*/ 0 w 2000"/>
                <a:gd name="T17" fmla="*/ 1001 h 2592"/>
                <a:gd name="T18" fmla="*/ 0 w 2000"/>
                <a:gd name="T19" fmla="*/ 1295 h 2592"/>
                <a:gd name="T20" fmla="*/ 0 w 2000"/>
                <a:gd name="T21" fmla="*/ 1298 h 2592"/>
                <a:gd name="T22" fmla="*/ 0 w 2000"/>
                <a:gd name="T23" fmla="*/ 1592 h 2592"/>
                <a:gd name="T24" fmla="*/ 0 w 2000"/>
                <a:gd name="T25" fmla="*/ 2054 h 2592"/>
                <a:gd name="T26" fmla="*/ 132 w 2000"/>
                <a:gd name="T27" fmla="*/ 2186 h 2592"/>
                <a:gd name="T28" fmla="*/ 132 w 2000"/>
                <a:gd name="T29" fmla="*/ 2186 h 2592"/>
                <a:gd name="T30" fmla="*/ 233 w 2000"/>
                <a:gd name="T31" fmla="*/ 2234 h 2592"/>
                <a:gd name="T32" fmla="*/ 1000 w 2000"/>
                <a:gd name="T33" fmla="*/ 2592 h 2592"/>
                <a:gd name="T34" fmla="*/ 1000 w 2000"/>
                <a:gd name="T35" fmla="*/ 2592 h 2592"/>
                <a:gd name="T36" fmla="*/ 1767 w 2000"/>
                <a:gd name="T37" fmla="*/ 2234 h 2592"/>
                <a:gd name="T38" fmla="*/ 1869 w 2000"/>
                <a:gd name="T39" fmla="*/ 2186 h 2592"/>
                <a:gd name="T40" fmla="*/ 1869 w 2000"/>
                <a:gd name="T41" fmla="*/ 2186 h 2592"/>
                <a:gd name="T42" fmla="*/ 2000 w 2000"/>
                <a:gd name="T43" fmla="*/ 2054 h 2592"/>
                <a:gd name="T44" fmla="*/ 2000 w 2000"/>
                <a:gd name="T45" fmla="*/ 1592 h 2592"/>
                <a:gd name="T46" fmla="*/ 2000 w 2000"/>
                <a:gd name="T47" fmla="*/ 1298 h 2592"/>
                <a:gd name="T48" fmla="*/ 2000 w 2000"/>
                <a:gd name="T49" fmla="*/ 1295 h 2592"/>
                <a:gd name="T50" fmla="*/ 2000 w 2000"/>
                <a:gd name="T51" fmla="*/ 1001 h 2592"/>
                <a:gd name="T52" fmla="*/ 2000 w 2000"/>
                <a:gd name="T53" fmla="*/ 538 h 2592"/>
                <a:gd name="T54" fmla="*/ 1869 w 2000"/>
                <a:gd name="T55" fmla="*/ 406 h 2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000" h="2592">
                  <a:moveTo>
                    <a:pt x="1869" y="406"/>
                  </a:moveTo>
                  <a:cubicBezTo>
                    <a:pt x="1829" y="406"/>
                    <a:pt x="1792" y="389"/>
                    <a:pt x="1767" y="359"/>
                  </a:cubicBezTo>
                  <a:cubicBezTo>
                    <a:pt x="1584" y="140"/>
                    <a:pt x="1308" y="0"/>
                    <a:pt x="1000" y="0"/>
                  </a:cubicBezTo>
                  <a:cubicBezTo>
                    <a:pt x="1000" y="0"/>
                    <a:pt x="1000" y="0"/>
                    <a:pt x="1000" y="0"/>
                  </a:cubicBezTo>
                  <a:cubicBezTo>
                    <a:pt x="692" y="0"/>
                    <a:pt x="417" y="140"/>
                    <a:pt x="233" y="359"/>
                  </a:cubicBezTo>
                  <a:cubicBezTo>
                    <a:pt x="208" y="389"/>
                    <a:pt x="171" y="406"/>
                    <a:pt x="132" y="406"/>
                  </a:cubicBezTo>
                  <a:cubicBezTo>
                    <a:pt x="132" y="406"/>
                    <a:pt x="132" y="406"/>
                    <a:pt x="132" y="406"/>
                  </a:cubicBezTo>
                  <a:cubicBezTo>
                    <a:pt x="59" y="406"/>
                    <a:pt x="0" y="465"/>
                    <a:pt x="0" y="538"/>
                  </a:cubicBezTo>
                  <a:cubicBezTo>
                    <a:pt x="0" y="1001"/>
                    <a:pt x="0" y="1001"/>
                    <a:pt x="0" y="1001"/>
                  </a:cubicBezTo>
                  <a:cubicBezTo>
                    <a:pt x="0" y="1295"/>
                    <a:pt x="0" y="1295"/>
                    <a:pt x="0" y="1295"/>
                  </a:cubicBezTo>
                  <a:cubicBezTo>
                    <a:pt x="0" y="1298"/>
                    <a:pt x="0" y="1298"/>
                    <a:pt x="0" y="1298"/>
                  </a:cubicBezTo>
                  <a:cubicBezTo>
                    <a:pt x="0" y="1592"/>
                    <a:pt x="0" y="1592"/>
                    <a:pt x="0" y="1592"/>
                  </a:cubicBezTo>
                  <a:cubicBezTo>
                    <a:pt x="0" y="2054"/>
                    <a:pt x="0" y="2054"/>
                    <a:pt x="0" y="2054"/>
                  </a:cubicBezTo>
                  <a:cubicBezTo>
                    <a:pt x="0" y="2127"/>
                    <a:pt x="59" y="2186"/>
                    <a:pt x="132" y="2186"/>
                  </a:cubicBezTo>
                  <a:cubicBezTo>
                    <a:pt x="132" y="2186"/>
                    <a:pt x="132" y="2186"/>
                    <a:pt x="132" y="2186"/>
                  </a:cubicBezTo>
                  <a:cubicBezTo>
                    <a:pt x="171" y="2186"/>
                    <a:pt x="208" y="2204"/>
                    <a:pt x="233" y="2234"/>
                  </a:cubicBezTo>
                  <a:cubicBezTo>
                    <a:pt x="417" y="2453"/>
                    <a:pt x="692" y="2592"/>
                    <a:pt x="1000" y="2592"/>
                  </a:cubicBezTo>
                  <a:cubicBezTo>
                    <a:pt x="1000" y="2592"/>
                    <a:pt x="1000" y="2592"/>
                    <a:pt x="1000" y="2592"/>
                  </a:cubicBezTo>
                  <a:cubicBezTo>
                    <a:pt x="1308" y="2592"/>
                    <a:pt x="1584" y="2453"/>
                    <a:pt x="1767" y="2234"/>
                  </a:cubicBezTo>
                  <a:cubicBezTo>
                    <a:pt x="1792" y="2204"/>
                    <a:pt x="1829" y="2186"/>
                    <a:pt x="1869" y="2186"/>
                  </a:cubicBezTo>
                  <a:cubicBezTo>
                    <a:pt x="1869" y="2186"/>
                    <a:pt x="1869" y="2186"/>
                    <a:pt x="1869" y="2186"/>
                  </a:cubicBezTo>
                  <a:cubicBezTo>
                    <a:pt x="1941" y="2186"/>
                    <a:pt x="2000" y="2127"/>
                    <a:pt x="2000" y="2054"/>
                  </a:cubicBezTo>
                  <a:cubicBezTo>
                    <a:pt x="2000" y="1592"/>
                    <a:pt x="2000" y="1592"/>
                    <a:pt x="2000" y="1592"/>
                  </a:cubicBezTo>
                  <a:cubicBezTo>
                    <a:pt x="2000" y="1298"/>
                    <a:pt x="2000" y="1298"/>
                    <a:pt x="2000" y="1298"/>
                  </a:cubicBezTo>
                  <a:cubicBezTo>
                    <a:pt x="2000" y="1295"/>
                    <a:pt x="2000" y="1295"/>
                    <a:pt x="2000" y="1295"/>
                  </a:cubicBezTo>
                  <a:cubicBezTo>
                    <a:pt x="2000" y="1001"/>
                    <a:pt x="2000" y="1001"/>
                    <a:pt x="2000" y="1001"/>
                  </a:cubicBezTo>
                  <a:cubicBezTo>
                    <a:pt x="2000" y="538"/>
                    <a:pt x="2000" y="538"/>
                    <a:pt x="2000" y="538"/>
                  </a:cubicBezTo>
                  <a:cubicBezTo>
                    <a:pt x="2000" y="465"/>
                    <a:pt x="1941" y="406"/>
                    <a:pt x="1869" y="406"/>
                  </a:cubicBezTo>
                  <a:close/>
                </a:path>
              </a:pathLst>
            </a:custGeom>
            <a:noFill/>
            <a:ln w="12700">
              <a:solidFill>
                <a:srgbClr val="D60715"/>
              </a:solidFill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endParaRPr lang="en-ID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42" name="îṣļiďè"/>
            <p:cNvSpPr/>
            <p:nvPr/>
          </p:nvSpPr>
          <p:spPr>
            <a:xfrm>
              <a:off x="5958091" y="2736677"/>
              <a:ext cx="667332" cy="667330"/>
            </a:xfrm>
            <a:prstGeom prst="ellipse">
              <a:avLst/>
            </a:prstGeom>
            <a:solidFill>
              <a:srgbClr val="D60715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 fontScale="92500" lnSpcReduction="10000"/>
            </a:bodyPr>
            <a:lstStyle/>
            <a:p>
              <a:pPr algn="ctr"/>
              <a:endParaRPr lang="en-US" sz="2800" b="1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22" name="protection-shield-with-a-check-mark_315"/>
            <p:cNvSpPr>
              <a:spLocks noChangeAspect="1"/>
            </p:cNvSpPr>
            <p:nvPr/>
          </p:nvSpPr>
          <p:spPr bwMode="auto">
            <a:xfrm>
              <a:off x="6125919" y="2846652"/>
              <a:ext cx="331675" cy="447380"/>
            </a:xfrm>
            <a:custGeom>
              <a:avLst/>
              <a:gdLst>
                <a:gd name="connsiteX0" fmla="*/ 363366 w 449447"/>
                <a:gd name="connsiteY0" fmla="*/ 179144 h 606236"/>
                <a:gd name="connsiteX1" fmla="*/ 377720 w 449447"/>
                <a:gd name="connsiteY1" fmla="*/ 197780 h 606236"/>
                <a:gd name="connsiteX2" fmla="*/ 376285 w 449447"/>
                <a:gd name="connsiteY2" fmla="*/ 202081 h 606236"/>
                <a:gd name="connsiteX3" fmla="*/ 215517 w 449447"/>
                <a:gd name="connsiteY3" fmla="*/ 424280 h 606236"/>
                <a:gd name="connsiteX4" fmla="*/ 212646 w 449447"/>
                <a:gd name="connsiteY4" fmla="*/ 427147 h 606236"/>
                <a:gd name="connsiteX5" fmla="*/ 211211 w 449447"/>
                <a:gd name="connsiteY5" fmla="*/ 427147 h 606236"/>
                <a:gd name="connsiteX6" fmla="*/ 208340 w 449447"/>
                <a:gd name="connsiteY6" fmla="*/ 425714 h 606236"/>
                <a:gd name="connsiteX7" fmla="*/ 90635 w 449447"/>
                <a:gd name="connsiteY7" fmla="*/ 306729 h 606236"/>
                <a:gd name="connsiteX8" fmla="*/ 126521 w 449447"/>
                <a:gd name="connsiteY8" fmla="*/ 276625 h 606236"/>
                <a:gd name="connsiteX9" fmla="*/ 191115 w 449447"/>
                <a:gd name="connsiteY9" fmla="*/ 326799 h 606236"/>
                <a:gd name="connsiteX10" fmla="*/ 363366 w 449447"/>
                <a:gd name="connsiteY10" fmla="*/ 179144 h 606236"/>
                <a:gd name="connsiteX11" fmla="*/ 224006 w 449447"/>
                <a:gd name="connsiteY11" fmla="*/ 65927 h 606236"/>
                <a:gd name="connsiteX12" fmla="*/ 218262 w 449447"/>
                <a:gd name="connsiteY12" fmla="*/ 70226 h 606236"/>
                <a:gd name="connsiteX13" fmla="*/ 56001 w 449447"/>
                <a:gd name="connsiteY13" fmla="*/ 123254 h 606236"/>
                <a:gd name="connsiteX14" fmla="*/ 48822 w 449447"/>
                <a:gd name="connsiteY14" fmla="*/ 130420 h 606236"/>
                <a:gd name="connsiteX15" fmla="*/ 48822 w 449447"/>
                <a:gd name="connsiteY15" fmla="*/ 365462 h 606236"/>
                <a:gd name="connsiteX16" fmla="*/ 221134 w 449447"/>
                <a:gd name="connsiteY16" fmla="*/ 538877 h 606236"/>
                <a:gd name="connsiteX17" fmla="*/ 224006 w 449447"/>
                <a:gd name="connsiteY17" fmla="*/ 540310 h 606236"/>
                <a:gd name="connsiteX18" fmla="*/ 226877 w 449447"/>
                <a:gd name="connsiteY18" fmla="*/ 538877 h 606236"/>
                <a:gd name="connsiteX19" fmla="*/ 400625 w 449447"/>
                <a:gd name="connsiteY19" fmla="*/ 365462 h 606236"/>
                <a:gd name="connsiteX20" fmla="*/ 400625 w 449447"/>
                <a:gd name="connsiteY20" fmla="*/ 130420 h 606236"/>
                <a:gd name="connsiteX21" fmla="*/ 393446 w 449447"/>
                <a:gd name="connsiteY21" fmla="*/ 123254 h 606236"/>
                <a:gd name="connsiteX22" fmla="*/ 231185 w 449447"/>
                <a:gd name="connsiteY22" fmla="*/ 70226 h 606236"/>
                <a:gd name="connsiteX23" fmla="*/ 224006 w 449447"/>
                <a:gd name="connsiteY23" fmla="*/ 65927 h 606236"/>
                <a:gd name="connsiteX24" fmla="*/ 224006 w 449447"/>
                <a:gd name="connsiteY24" fmla="*/ 0 h 606236"/>
                <a:gd name="connsiteX25" fmla="*/ 232621 w 449447"/>
                <a:gd name="connsiteY25" fmla="*/ 5733 h 606236"/>
                <a:gd name="connsiteX26" fmla="*/ 440831 w 449447"/>
                <a:gd name="connsiteY26" fmla="*/ 73093 h 606236"/>
                <a:gd name="connsiteX27" fmla="*/ 449447 w 449447"/>
                <a:gd name="connsiteY27" fmla="*/ 81692 h 606236"/>
                <a:gd name="connsiteX28" fmla="*/ 449447 w 449447"/>
                <a:gd name="connsiteY28" fmla="*/ 384093 h 606236"/>
                <a:gd name="connsiteX29" fmla="*/ 228313 w 449447"/>
                <a:gd name="connsiteY29" fmla="*/ 604803 h 606236"/>
                <a:gd name="connsiteX30" fmla="*/ 224006 w 449447"/>
                <a:gd name="connsiteY30" fmla="*/ 606236 h 606236"/>
                <a:gd name="connsiteX31" fmla="*/ 221134 w 449447"/>
                <a:gd name="connsiteY31" fmla="*/ 604803 h 606236"/>
                <a:gd name="connsiteX32" fmla="*/ 0 w 449447"/>
                <a:gd name="connsiteY32" fmla="*/ 384093 h 606236"/>
                <a:gd name="connsiteX33" fmla="*/ 0 w 449447"/>
                <a:gd name="connsiteY33" fmla="*/ 81692 h 606236"/>
                <a:gd name="connsiteX34" fmla="*/ 8616 w 449447"/>
                <a:gd name="connsiteY34" fmla="*/ 73093 h 606236"/>
                <a:gd name="connsiteX35" fmla="*/ 216826 w 449447"/>
                <a:gd name="connsiteY35" fmla="*/ 5733 h 606236"/>
                <a:gd name="connsiteX36" fmla="*/ 224006 w 449447"/>
                <a:gd name="connsiteY36" fmla="*/ 0 h 606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49447" h="606236">
                  <a:moveTo>
                    <a:pt x="363366" y="179144"/>
                  </a:moveTo>
                  <a:cubicBezTo>
                    <a:pt x="364801" y="177710"/>
                    <a:pt x="377720" y="197780"/>
                    <a:pt x="377720" y="197780"/>
                  </a:cubicBezTo>
                  <a:cubicBezTo>
                    <a:pt x="377720" y="199213"/>
                    <a:pt x="377720" y="200647"/>
                    <a:pt x="376285" y="202081"/>
                  </a:cubicBezTo>
                  <a:cubicBezTo>
                    <a:pt x="297336" y="275191"/>
                    <a:pt x="234178" y="376973"/>
                    <a:pt x="215517" y="424280"/>
                  </a:cubicBezTo>
                  <a:cubicBezTo>
                    <a:pt x="215517" y="425714"/>
                    <a:pt x="214082" y="427147"/>
                    <a:pt x="212646" y="427147"/>
                  </a:cubicBezTo>
                  <a:cubicBezTo>
                    <a:pt x="211211" y="427147"/>
                    <a:pt x="211211" y="427147"/>
                    <a:pt x="211211" y="427147"/>
                  </a:cubicBezTo>
                  <a:cubicBezTo>
                    <a:pt x="209776" y="427147"/>
                    <a:pt x="208340" y="427147"/>
                    <a:pt x="208340" y="425714"/>
                  </a:cubicBezTo>
                  <a:lnTo>
                    <a:pt x="90635" y="306729"/>
                  </a:lnTo>
                  <a:cubicBezTo>
                    <a:pt x="89200" y="306729"/>
                    <a:pt x="125086" y="275191"/>
                    <a:pt x="126521" y="276625"/>
                  </a:cubicBezTo>
                  <a:lnTo>
                    <a:pt x="191115" y="326799"/>
                  </a:lnTo>
                  <a:cubicBezTo>
                    <a:pt x="216953" y="296695"/>
                    <a:pt x="278676" y="230751"/>
                    <a:pt x="363366" y="179144"/>
                  </a:cubicBezTo>
                  <a:close/>
                  <a:moveTo>
                    <a:pt x="224006" y="65927"/>
                  </a:moveTo>
                  <a:cubicBezTo>
                    <a:pt x="221134" y="65927"/>
                    <a:pt x="219698" y="67360"/>
                    <a:pt x="218262" y="70226"/>
                  </a:cubicBezTo>
                  <a:cubicBezTo>
                    <a:pt x="218262" y="70226"/>
                    <a:pt x="193851" y="123254"/>
                    <a:pt x="56001" y="123254"/>
                  </a:cubicBezTo>
                  <a:cubicBezTo>
                    <a:pt x="51694" y="123254"/>
                    <a:pt x="48822" y="126120"/>
                    <a:pt x="48822" y="130420"/>
                  </a:cubicBezTo>
                  <a:lnTo>
                    <a:pt x="48822" y="365462"/>
                  </a:lnTo>
                  <a:cubicBezTo>
                    <a:pt x="48822" y="462918"/>
                    <a:pt x="213954" y="536010"/>
                    <a:pt x="221134" y="538877"/>
                  </a:cubicBezTo>
                  <a:cubicBezTo>
                    <a:pt x="222570" y="540310"/>
                    <a:pt x="224006" y="540310"/>
                    <a:pt x="224006" y="540310"/>
                  </a:cubicBezTo>
                  <a:cubicBezTo>
                    <a:pt x="225441" y="540310"/>
                    <a:pt x="226877" y="540310"/>
                    <a:pt x="226877" y="538877"/>
                  </a:cubicBezTo>
                  <a:cubicBezTo>
                    <a:pt x="234057" y="536010"/>
                    <a:pt x="400625" y="462918"/>
                    <a:pt x="400625" y="365462"/>
                  </a:cubicBezTo>
                  <a:lnTo>
                    <a:pt x="400625" y="130420"/>
                  </a:lnTo>
                  <a:cubicBezTo>
                    <a:pt x="400625" y="126120"/>
                    <a:pt x="397753" y="123254"/>
                    <a:pt x="393446" y="123254"/>
                  </a:cubicBezTo>
                  <a:cubicBezTo>
                    <a:pt x="254160" y="123254"/>
                    <a:pt x="231185" y="70226"/>
                    <a:pt x="231185" y="70226"/>
                  </a:cubicBezTo>
                  <a:cubicBezTo>
                    <a:pt x="229749" y="67360"/>
                    <a:pt x="226877" y="65927"/>
                    <a:pt x="224006" y="65927"/>
                  </a:cubicBezTo>
                  <a:close/>
                  <a:moveTo>
                    <a:pt x="224006" y="0"/>
                  </a:moveTo>
                  <a:cubicBezTo>
                    <a:pt x="228313" y="0"/>
                    <a:pt x="231185" y="2867"/>
                    <a:pt x="232621" y="5733"/>
                  </a:cubicBezTo>
                  <a:cubicBezTo>
                    <a:pt x="232621" y="5733"/>
                    <a:pt x="262776" y="73093"/>
                    <a:pt x="440831" y="73093"/>
                  </a:cubicBezTo>
                  <a:cubicBezTo>
                    <a:pt x="445139" y="73093"/>
                    <a:pt x="449447" y="77392"/>
                    <a:pt x="449447" y="81692"/>
                  </a:cubicBezTo>
                  <a:lnTo>
                    <a:pt x="449447" y="384093"/>
                  </a:lnTo>
                  <a:cubicBezTo>
                    <a:pt x="449447" y="507347"/>
                    <a:pt x="236929" y="600503"/>
                    <a:pt x="228313" y="604803"/>
                  </a:cubicBezTo>
                  <a:cubicBezTo>
                    <a:pt x="226877" y="604803"/>
                    <a:pt x="225441" y="606236"/>
                    <a:pt x="224006" y="606236"/>
                  </a:cubicBezTo>
                  <a:cubicBezTo>
                    <a:pt x="222570" y="606236"/>
                    <a:pt x="222570" y="604803"/>
                    <a:pt x="221134" y="604803"/>
                  </a:cubicBezTo>
                  <a:cubicBezTo>
                    <a:pt x="212518" y="600503"/>
                    <a:pt x="0" y="507347"/>
                    <a:pt x="0" y="384093"/>
                  </a:cubicBezTo>
                  <a:lnTo>
                    <a:pt x="0" y="81692"/>
                  </a:lnTo>
                  <a:cubicBezTo>
                    <a:pt x="0" y="77392"/>
                    <a:pt x="2872" y="73093"/>
                    <a:pt x="8616" y="73093"/>
                  </a:cubicBezTo>
                  <a:cubicBezTo>
                    <a:pt x="185235" y="73093"/>
                    <a:pt x="215390" y="5733"/>
                    <a:pt x="216826" y="5733"/>
                  </a:cubicBezTo>
                  <a:cubicBezTo>
                    <a:pt x="218262" y="2867"/>
                    <a:pt x="221134" y="0"/>
                    <a:pt x="22400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latin typeface="字魂59号-创粗黑" panose="00000500000000000000" pitchFamily="2" charset="-122"/>
                <a:ea typeface="字魂59号-创粗黑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5275943" y="3455761"/>
              <a:ext cx="2218908" cy="16696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能烧掉人们辛勤劳动创造的房屋、财富</a:t>
              </a:r>
              <a:r>
                <a:rPr lang="en-US" altLang="zh-CN" sz="1400" dirty="0">
                  <a:cs typeface="+mn-ea"/>
                  <a:sym typeface="+mn-lt"/>
                </a:rPr>
                <a:t>, </a:t>
              </a:r>
              <a:r>
                <a:rPr lang="zh-CN" altLang="en-US" sz="1400" dirty="0">
                  <a:cs typeface="+mn-ea"/>
                  <a:sym typeface="+mn-lt"/>
                </a:rPr>
                <a:t>使大量的生产、生活资料化为灰烬</a:t>
              </a:r>
              <a:r>
                <a:rPr lang="en-US" altLang="zh-CN" sz="1400" dirty="0">
                  <a:cs typeface="+mn-ea"/>
                  <a:sym typeface="+mn-lt"/>
                </a:rPr>
                <a:t>;</a:t>
              </a:r>
              <a:r>
                <a:rPr lang="zh-CN" altLang="en-US" sz="1400" dirty="0">
                  <a:cs typeface="+mn-ea"/>
                  <a:sym typeface="+mn-lt"/>
                </a:rPr>
                <a:t>火能</a:t>
              </a:r>
              <a:r>
                <a:rPr lang="en-US" altLang="zh-CN" sz="1400" dirty="0">
                  <a:cs typeface="+mn-ea"/>
                  <a:sym typeface="+mn-lt"/>
                </a:rPr>
                <a:t>i</a:t>
              </a:r>
              <a:r>
                <a:rPr lang="zh-CN" altLang="en-US" sz="1400" dirty="0">
                  <a:cs typeface="+mn-ea"/>
                  <a:sym typeface="+mn-lt"/>
                </a:rPr>
                <a:t>毁灭人类的历史文 化遗产</a:t>
              </a:r>
              <a:r>
                <a:rPr lang="en-US" altLang="zh-CN" sz="1400" dirty="0">
                  <a:cs typeface="+mn-ea"/>
                  <a:sym typeface="+mn-lt"/>
                </a:rPr>
                <a:t>,</a:t>
              </a:r>
              <a:r>
                <a:rPr lang="zh-CN" altLang="en-US" sz="1400" dirty="0">
                  <a:cs typeface="+mn-ea"/>
                  <a:sym typeface="+mn-lt"/>
                </a:rPr>
                <a:t>造成无法挽回和</a:t>
              </a:r>
              <a:endParaRPr lang="en-US" altLang="zh-CN" sz="14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矩形: 圆角 47"/>
          <p:cNvSpPr/>
          <p:nvPr/>
        </p:nvSpPr>
        <p:spPr>
          <a:xfrm>
            <a:off x="7313295" y="1680845"/>
            <a:ext cx="2044065" cy="46672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E60012"/>
              </a:gs>
              <a:gs pos="87000">
                <a:srgbClr val="F38D8F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sz="2400" b="1" spc="300">
                <a:solidFill>
                  <a:schemeClr val="bg1"/>
                </a:solidFill>
                <a:cs typeface="+mn-ea"/>
                <a:sym typeface="+mn-lt"/>
              </a:rPr>
              <a:t>PART02</a:t>
            </a:r>
            <a:endParaRPr lang="zh-CN" altLang="en-US" sz="2400" b="1" spc="30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6300743" y="2306352"/>
            <a:ext cx="5185458" cy="2678805"/>
            <a:chOff x="6300743" y="3222022"/>
            <a:chExt cx="5185458" cy="2678805"/>
          </a:xfrm>
        </p:grpSpPr>
        <p:sp>
          <p:nvSpPr>
            <p:cNvPr id="31" name="矩形: 圆角 30"/>
            <p:cNvSpPr/>
            <p:nvPr/>
          </p:nvSpPr>
          <p:spPr>
            <a:xfrm flipH="1">
              <a:off x="6418594" y="5784138"/>
              <a:ext cx="4263049" cy="11668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97959">
                  <a:schemeClr val="bg1"/>
                </a:gs>
                <a:gs pos="70000">
                  <a:srgbClr val="F38D8F"/>
                </a:gs>
                <a:gs pos="0">
                  <a:srgbClr val="E60012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rgbClr val="E60012"/>
                </a:solidFill>
                <a:cs typeface="+mn-ea"/>
                <a:sym typeface="+mn-lt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6300743" y="3222022"/>
              <a:ext cx="5185458" cy="17532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5400" b="1" dirty="0">
                  <a:solidFill>
                    <a:srgbClr val="E60012"/>
                  </a:solidFill>
                  <a:cs typeface="+mn-ea"/>
                  <a:sym typeface="+mn-lt"/>
                </a:rPr>
                <a:t>如何预防校园火灾事故的发生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6418594" y="4942885"/>
              <a:ext cx="4674279" cy="6121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Fire evacuation drill on campus Fire evacuation drill on campus</a:t>
              </a:r>
              <a:r>
                <a:rPr lang="zh-CN" altLang="en-US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 </a:t>
              </a:r>
              <a:r>
                <a:rPr lang="en-US" altLang="zh-CN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Fire evacuation drill on campus</a:t>
              </a:r>
              <a:r>
                <a:rPr lang="zh-CN" altLang="en-US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 </a:t>
              </a:r>
              <a:r>
                <a:rPr lang="en-US" altLang="zh-CN" sz="1200" b="0" i="0">
                  <a:solidFill>
                    <a:srgbClr val="E60012"/>
                  </a:solidFill>
                  <a:effectLst/>
                  <a:cs typeface="+mn-ea"/>
                  <a:sym typeface="+mn-lt"/>
                </a:rPr>
                <a:t>Fire evacuation drill on campus</a:t>
              </a:r>
              <a:endParaRPr lang="zh-CN" altLang="en-US" sz="1200">
                <a:solidFill>
                  <a:srgbClr val="E60012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9" name="图片 8" descr="穿着制服的人们&#10;&#10;低可信度描述已自动生成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85D138F-4EEE-745E-616A-F86C6F5F94E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0604" y="1116238"/>
            <a:ext cx="5178063" cy="5178063"/>
          </a:xfrm>
          <a:prstGeom prst="rect">
            <a:avLst/>
          </a:prstGeom>
        </p:spPr>
      </p:pic>
    </p:spTree>
  </p:cSld>
  <p:clrMapOvr>
    <a:masterClrMapping/>
  </p:clrMapOvr>
  <p:transition spd="slow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481825" y="-134430"/>
            <a:ext cx="4931002" cy="1118531"/>
            <a:chOff x="481825" y="-134430"/>
            <a:chExt cx="4931002" cy="1118531"/>
          </a:xfrm>
        </p:grpSpPr>
        <p:grpSp>
          <p:nvGrpSpPr>
            <p:cNvPr id="14" name="组合 13"/>
            <p:cNvGrpSpPr/>
            <p:nvPr/>
          </p:nvGrpSpPr>
          <p:grpSpPr>
            <a:xfrm>
              <a:off x="1314792" y="399326"/>
              <a:ext cx="4098035" cy="584775"/>
              <a:chOff x="1314792" y="399326"/>
              <a:chExt cx="3434040" cy="584775"/>
            </a:xfrm>
          </p:grpSpPr>
          <p:sp>
            <p:nvSpPr>
              <p:cNvPr id="16" name="圆角矩形 6"/>
              <p:cNvSpPr/>
              <p:nvPr/>
            </p:nvSpPr>
            <p:spPr>
              <a:xfrm>
                <a:off x="1314792" y="399326"/>
                <a:ext cx="3434040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7" name="文本框 16"/>
              <p:cNvSpPr txBox="1"/>
              <p:nvPr/>
            </p:nvSpPr>
            <p:spPr>
              <a:xfrm>
                <a:off x="1629420" y="399326"/>
                <a:ext cx="301372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如何预防校园火灾</a:t>
                </a:r>
                <a:endParaRPr lang="en-US" altLang="zh-CN" sz="3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grpSp>
        <p:nvGrpSpPr>
          <p:cNvPr id="3" name="组合 2"/>
          <p:cNvGrpSpPr/>
          <p:nvPr/>
        </p:nvGrpSpPr>
        <p:grpSpPr>
          <a:xfrm>
            <a:off x="1220285" y="1978300"/>
            <a:ext cx="10205728" cy="3712589"/>
            <a:chOff x="1220285" y="1978300"/>
            <a:chExt cx="5070764" cy="3712589"/>
          </a:xfrm>
        </p:grpSpPr>
        <p:sp>
          <p:nvSpPr>
            <p:cNvPr id="7" name="矩形 6"/>
            <p:cNvSpPr/>
            <p:nvPr/>
          </p:nvSpPr>
          <p:spPr>
            <a:xfrm>
              <a:off x="1593094" y="1978301"/>
              <a:ext cx="4505644" cy="326307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300000"/>
                </a:lnSpc>
              </a:pPr>
              <a:r>
                <a:rPr lang="zh-CN" altLang="en-US" dirty="0">
                  <a:cs typeface="+mn-ea"/>
                  <a:sym typeface="+mn-lt"/>
                </a:rPr>
                <a:t>同学们</a:t>
              </a:r>
              <a:r>
                <a:rPr lang="en-US" altLang="zh-CN" dirty="0">
                  <a:cs typeface="+mn-ea"/>
                  <a:sym typeface="+mn-lt"/>
                </a:rPr>
                <a:t>:</a:t>
              </a:r>
            </a:p>
            <a:p>
              <a:pPr>
                <a:lnSpc>
                  <a:spcPct val="300000"/>
                </a:lnSpc>
              </a:pPr>
              <a:r>
                <a:rPr lang="zh-CN" altLang="en-US" dirty="0">
                  <a:cs typeface="+mn-ea"/>
                  <a:sym typeface="+mn-lt"/>
                </a:rPr>
                <a:t>你们知道了如何预防校园火灾，但是在火</a:t>
              </a:r>
              <a:endParaRPr lang="en-US" altLang="zh-CN" dirty="0">
                <a:cs typeface="+mn-ea"/>
                <a:sym typeface="+mn-lt"/>
              </a:endParaRPr>
            </a:p>
            <a:p>
              <a:pPr>
                <a:lnSpc>
                  <a:spcPct val="300000"/>
                </a:lnSpc>
              </a:pPr>
              <a:r>
                <a:rPr lang="zh-CN" altLang="en-US" dirty="0">
                  <a:cs typeface="+mn-ea"/>
                  <a:sym typeface="+mn-lt"/>
                </a:rPr>
                <a:t>场中该如何正确逃生</a:t>
              </a:r>
              <a:r>
                <a:rPr lang="en-US" altLang="zh-CN" dirty="0">
                  <a:cs typeface="+mn-ea"/>
                  <a:sym typeface="+mn-lt"/>
                </a:rPr>
                <a:t>,</a:t>
              </a:r>
              <a:r>
                <a:rPr lang="zh-CN" altLang="en-US" dirty="0">
                  <a:cs typeface="+mn-ea"/>
                  <a:sym typeface="+mn-lt"/>
                </a:rPr>
                <a:t>你们知道吗</a:t>
              </a:r>
              <a:r>
                <a:rPr lang="en-US" altLang="zh-CN" dirty="0">
                  <a:cs typeface="+mn-ea"/>
                  <a:sym typeface="+mn-lt"/>
                </a:rPr>
                <a:t>?</a:t>
              </a:r>
            </a:p>
            <a:p>
              <a:pPr>
                <a:lnSpc>
                  <a:spcPct val="300000"/>
                </a:lnSpc>
              </a:pPr>
              <a:r>
                <a:rPr lang="zh-CN" altLang="en-US" dirty="0">
                  <a:cs typeface="+mn-ea"/>
                  <a:sym typeface="+mn-lt"/>
                </a:rPr>
                <a:t>说一说自己的想法吧</a:t>
              </a:r>
              <a:r>
                <a:rPr lang="en-US" altLang="zh-CN" dirty="0">
                  <a:cs typeface="+mn-ea"/>
                  <a:sym typeface="+mn-lt"/>
                </a:rPr>
                <a:t>!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" name="矩形: 圆角 1"/>
            <p:cNvSpPr/>
            <p:nvPr/>
          </p:nvSpPr>
          <p:spPr>
            <a:xfrm>
              <a:off x="1220285" y="1978300"/>
              <a:ext cx="5070764" cy="3712589"/>
            </a:xfrm>
            <a:prstGeom prst="roundRect">
              <a:avLst/>
            </a:prstGeom>
            <a:noFill/>
            <a:ln>
              <a:solidFill>
                <a:srgbClr val="E6001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20" name="图片 19" descr="E:\原来\下载\b6905e486618d1d5419a549d28c32c52.pngb6905e486618d1d5419a549d28c32c5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32434" y="2403041"/>
            <a:ext cx="5093579" cy="32575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481825" y="-134430"/>
            <a:ext cx="4931002" cy="1118531"/>
            <a:chOff x="481825" y="-134430"/>
            <a:chExt cx="4931002" cy="1118531"/>
          </a:xfrm>
        </p:grpSpPr>
        <p:grpSp>
          <p:nvGrpSpPr>
            <p:cNvPr id="13" name="组合 12"/>
            <p:cNvGrpSpPr/>
            <p:nvPr/>
          </p:nvGrpSpPr>
          <p:grpSpPr>
            <a:xfrm>
              <a:off x="1314792" y="399326"/>
              <a:ext cx="4098035" cy="584775"/>
              <a:chOff x="1314792" y="399326"/>
              <a:chExt cx="3434040" cy="584775"/>
            </a:xfrm>
          </p:grpSpPr>
          <p:sp>
            <p:nvSpPr>
              <p:cNvPr id="15" name="圆角矩形 6"/>
              <p:cNvSpPr/>
              <p:nvPr/>
            </p:nvSpPr>
            <p:spPr>
              <a:xfrm>
                <a:off x="1314792" y="399326"/>
                <a:ext cx="3434040" cy="539364"/>
              </a:xfrm>
              <a:prstGeom prst="roundRect">
                <a:avLst/>
              </a:prstGeom>
              <a:solidFill>
                <a:srgbClr val="E6001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1629420" y="399326"/>
                <a:ext cx="301372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chemeClr val="bg1"/>
                    </a:solidFill>
                    <a:cs typeface="+mn-ea"/>
                    <a:sym typeface="+mn-lt"/>
                  </a:rPr>
                  <a:t>如何预防校园火灾</a:t>
                </a:r>
                <a:endParaRPr lang="en-US" altLang="zh-CN" sz="3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558788">
              <a:off x="481825" y="-134430"/>
              <a:ext cx="1494757" cy="1067511"/>
            </a:xfrm>
            <a:prstGeom prst="rect">
              <a:avLst/>
            </a:prstGeom>
          </p:spPr>
        </p:pic>
      </p:grpSp>
      <p:grpSp>
        <p:nvGrpSpPr>
          <p:cNvPr id="8" name="组合 7"/>
          <p:cNvGrpSpPr/>
          <p:nvPr/>
        </p:nvGrpSpPr>
        <p:grpSpPr>
          <a:xfrm>
            <a:off x="1167130" y="1871345"/>
            <a:ext cx="9518015" cy="1337945"/>
            <a:chOff x="4062941" y="1994899"/>
            <a:chExt cx="5992495" cy="1337945"/>
          </a:xfrm>
        </p:grpSpPr>
        <p:sp>
          <p:nvSpPr>
            <p:cNvPr id="2" name="矩形 1"/>
            <p:cNvSpPr/>
            <p:nvPr/>
          </p:nvSpPr>
          <p:spPr>
            <a:xfrm>
              <a:off x="4863676" y="1994899"/>
              <a:ext cx="5191760" cy="13379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dirty="0">
                  <a:cs typeface="+mn-ea"/>
                  <a:sym typeface="+mn-lt"/>
                </a:rPr>
                <a:t>听从工作人员指挥有序、快速地逃离火灾现场；火灾逃生时不要乘电梯</a:t>
              </a:r>
              <a:r>
                <a:rPr lang="en-US" altLang="zh-CN" dirty="0">
                  <a:cs typeface="+mn-ea"/>
                  <a:sym typeface="+mn-lt"/>
                </a:rPr>
                <a:t>,</a:t>
              </a:r>
              <a:r>
                <a:rPr lang="zh-CN" altLang="en-US" dirty="0">
                  <a:cs typeface="+mn-ea"/>
                  <a:sym typeface="+mn-lt"/>
                </a:rPr>
                <a:t>要采取弯腰捂鼻前进；身上着火</a:t>
              </a:r>
              <a:r>
                <a:rPr lang="en-US" altLang="zh-CN" dirty="0">
                  <a:cs typeface="+mn-ea"/>
                  <a:sym typeface="+mn-lt"/>
                </a:rPr>
                <a:t>,</a:t>
              </a:r>
              <a:r>
                <a:rPr lang="zh-CN" altLang="en-US" dirty="0">
                  <a:cs typeface="+mn-ea"/>
                  <a:sym typeface="+mn-lt"/>
                </a:rPr>
                <a:t>可就地打滚或用厚重的衣物压灭火苗；可以躲在有水源的卫生间切忌盲目跳楼逃生。</a:t>
              </a: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4062941" y="2110782"/>
              <a:ext cx="598609" cy="598608"/>
              <a:chOff x="1276276" y="1420737"/>
              <a:chExt cx="802073" cy="802072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1276276" y="1420737"/>
                <a:ext cx="802073" cy="802072"/>
              </a:xfrm>
              <a:prstGeom prst="ellipse">
                <a:avLst/>
              </a:prstGeom>
              <a:solidFill>
                <a:srgbClr val="D60715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kern="0">
                  <a:solidFill>
                    <a:srgbClr val="2E3F55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Freeform 5"/>
              <p:cNvSpPr>
                <a:spLocks noEditPoints="1"/>
              </p:cNvSpPr>
              <p:nvPr/>
            </p:nvSpPr>
            <p:spPr bwMode="auto">
              <a:xfrm>
                <a:off x="1381378" y="1626406"/>
                <a:ext cx="586758" cy="367550"/>
              </a:xfrm>
              <a:custGeom>
                <a:avLst/>
                <a:gdLst>
                  <a:gd name="T0" fmla="*/ 211 w 260"/>
                  <a:gd name="T1" fmla="*/ 65 h 162"/>
                  <a:gd name="T2" fmla="*/ 146 w 260"/>
                  <a:gd name="T3" fmla="*/ 0 h 162"/>
                  <a:gd name="T4" fmla="*/ 90 w 260"/>
                  <a:gd name="T5" fmla="*/ 33 h 162"/>
                  <a:gd name="T6" fmla="*/ 81 w 260"/>
                  <a:gd name="T7" fmla="*/ 32 h 162"/>
                  <a:gd name="T8" fmla="*/ 35 w 260"/>
                  <a:gd name="T9" fmla="*/ 67 h 162"/>
                  <a:gd name="T10" fmla="*/ 0 w 260"/>
                  <a:gd name="T11" fmla="*/ 114 h 162"/>
                  <a:gd name="T12" fmla="*/ 49 w 260"/>
                  <a:gd name="T13" fmla="*/ 162 h 162"/>
                  <a:gd name="T14" fmla="*/ 211 w 260"/>
                  <a:gd name="T15" fmla="*/ 162 h 162"/>
                  <a:gd name="T16" fmla="*/ 260 w 260"/>
                  <a:gd name="T17" fmla="*/ 114 h 162"/>
                  <a:gd name="T18" fmla="*/ 211 w 260"/>
                  <a:gd name="T19" fmla="*/ 65 h 162"/>
                  <a:gd name="T20" fmla="*/ 130 w 260"/>
                  <a:gd name="T21" fmla="*/ 146 h 162"/>
                  <a:gd name="T22" fmla="*/ 81 w 260"/>
                  <a:gd name="T23" fmla="*/ 81 h 162"/>
                  <a:gd name="T24" fmla="*/ 114 w 260"/>
                  <a:gd name="T25" fmla="*/ 81 h 162"/>
                  <a:gd name="T26" fmla="*/ 114 w 260"/>
                  <a:gd name="T27" fmla="*/ 32 h 162"/>
                  <a:gd name="T28" fmla="*/ 146 w 260"/>
                  <a:gd name="T29" fmla="*/ 32 h 162"/>
                  <a:gd name="T30" fmla="*/ 146 w 260"/>
                  <a:gd name="T31" fmla="*/ 81 h 162"/>
                  <a:gd name="T32" fmla="*/ 179 w 260"/>
                  <a:gd name="T33" fmla="*/ 81 h 162"/>
                  <a:gd name="T34" fmla="*/ 130 w 260"/>
                  <a:gd name="T35" fmla="*/ 146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60" h="162">
                    <a:moveTo>
                      <a:pt x="211" y="65"/>
                    </a:moveTo>
                    <a:cubicBezTo>
                      <a:pt x="211" y="29"/>
                      <a:pt x="182" y="0"/>
                      <a:pt x="146" y="0"/>
                    </a:cubicBezTo>
                    <a:cubicBezTo>
                      <a:pt x="122" y="0"/>
                      <a:pt x="101" y="13"/>
                      <a:pt x="90" y="33"/>
                    </a:cubicBezTo>
                    <a:cubicBezTo>
                      <a:pt x="87" y="33"/>
                      <a:pt x="84" y="32"/>
                      <a:pt x="81" y="32"/>
                    </a:cubicBezTo>
                    <a:cubicBezTo>
                      <a:pt x="59" y="32"/>
                      <a:pt x="41" y="47"/>
                      <a:pt x="35" y="67"/>
                    </a:cubicBezTo>
                    <a:cubicBezTo>
                      <a:pt x="15" y="73"/>
                      <a:pt x="0" y="92"/>
                      <a:pt x="0" y="114"/>
                    </a:cubicBezTo>
                    <a:cubicBezTo>
                      <a:pt x="0" y="140"/>
                      <a:pt x="22" y="162"/>
                      <a:pt x="49" y="162"/>
                    </a:cubicBezTo>
                    <a:cubicBezTo>
                      <a:pt x="211" y="162"/>
                      <a:pt x="211" y="162"/>
                      <a:pt x="211" y="162"/>
                    </a:cubicBezTo>
                    <a:cubicBezTo>
                      <a:pt x="238" y="162"/>
                      <a:pt x="260" y="140"/>
                      <a:pt x="260" y="114"/>
                    </a:cubicBezTo>
                    <a:cubicBezTo>
                      <a:pt x="260" y="87"/>
                      <a:pt x="238" y="65"/>
                      <a:pt x="211" y="65"/>
                    </a:cubicBezTo>
                    <a:close/>
                    <a:moveTo>
                      <a:pt x="130" y="146"/>
                    </a:moveTo>
                    <a:cubicBezTo>
                      <a:pt x="81" y="81"/>
                      <a:pt x="81" y="81"/>
                      <a:pt x="81" y="81"/>
                    </a:cubicBezTo>
                    <a:cubicBezTo>
                      <a:pt x="114" y="81"/>
                      <a:pt x="114" y="81"/>
                      <a:pt x="114" y="81"/>
                    </a:cubicBezTo>
                    <a:cubicBezTo>
                      <a:pt x="114" y="32"/>
                      <a:pt x="114" y="32"/>
                      <a:pt x="114" y="32"/>
                    </a:cubicBezTo>
                    <a:cubicBezTo>
                      <a:pt x="146" y="32"/>
                      <a:pt x="146" y="32"/>
                      <a:pt x="146" y="32"/>
                    </a:cubicBezTo>
                    <a:cubicBezTo>
                      <a:pt x="146" y="81"/>
                      <a:pt x="146" y="81"/>
                      <a:pt x="146" y="81"/>
                    </a:cubicBezTo>
                    <a:cubicBezTo>
                      <a:pt x="179" y="81"/>
                      <a:pt x="179" y="81"/>
                      <a:pt x="179" y="81"/>
                    </a:cubicBezTo>
                    <a:lnTo>
                      <a:pt x="130" y="14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>
                  <a:defRPr/>
                </a:pPr>
                <a:endParaRPr lang="zh-CN" altLang="en-US" kern="0">
                  <a:solidFill>
                    <a:srgbClr val="2E3F55"/>
                  </a:solidFill>
                  <a:cs typeface="+mn-ea"/>
                  <a:sym typeface="+mn-lt"/>
                </a:endParaRPr>
              </a:p>
            </p:txBody>
          </p:sp>
        </p:grp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17914" y="3289830"/>
            <a:ext cx="8188313" cy="336536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51197;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5qa4z1kb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1808</Words>
  <Application>Microsoft Office PowerPoint</Application>
  <PresentationFormat>宽屏</PresentationFormat>
  <Paragraphs>150</Paragraphs>
  <Slides>28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40" baseType="lpstr">
      <vt:lpstr>Meiryo</vt:lpstr>
      <vt:lpstr>等线</vt:lpstr>
      <vt:lpstr>思源黑体 CN Heavy</vt:lpstr>
      <vt:lpstr>宋体</vt:lpstr>
      <vt:lpstr>微软雅黑</vt:lpstr>
      <vt:lpstr>字魂59号-创粗黑</vt:lpstr>
      <vt:lpstr>Arial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2022-06-17T22:39:34Z</cp:lastPrinted>
  <dcterms:created xsi:type="dcterms:W3CDTF">2022-06-17T22:39:34Z</dcterms:created>
  <dcterms:modified xsi:type="dcterms:W3CDTF">2023-03-23T08:27:33Z</dcterms:modified>
</cp:coreProperties>
</file>