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notesSlides/notesSlide1.xml" ContentType="application/vnd.openxmlformats-officedocument.presentationml.notesSl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7"/>
  </p:notesMasterIdLst>
  <p:sldIdLst>
    <p:sldId id="256" r:id="rId3"/>
    <p:sldId id="320" r:id="rId4"/>
    <p:sldId id="321" r:id="rId5"/>
    <p:sldId id="260" r:id="rId6"/>
    <p:sldId id="305" r:id="rId7"/>
    <p:sldId id="316" r:id="rId8"/>
    <p:sldId id="317" r:id="rId9"/>
    <p:sldId id="318" r:id="rId10"/>
    <p:sldId id="322" r:id="rId11"/>
    <p:sldId id="315" r:id="rId12"/>
    <p:sldId id="271" r:id="rId13"/>
    <p:sldId id="312" r:id="rId14"/>
    <p:sldId id="323" r:id="rId15"/>
    <p:sldId id="276" r:id="rId16"/>
    <p:sldId id="277" r:id="rId17"/>
    <p:sldId id="279" r:id="rId18"/>
    <p:sldId id="324" r:id="rId19"/>
    <p:sldId id="288" r:id="rId20"/>
    <p:sldId id="292" r:id="rId21"/>
    <p:sldId id="307" r:id="rId22"/>
    <p:sldId id="308" r:id="rId23"/>
    <p:sldId id="326" r:id="rId24"/>
    <p:sldId id="319" r:id="rId25"/>
    <p:sldId id="327" r:id="rId26"/>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4" autoAdjust="0"/>
    <p:restoredTop sz="96314" autoAdjust="0"/>
  </p:normalViewPr>
  <p:slideViewPr>
    <p:cSldViewPr snapToGrid="0">
      <p:cViewPr varScale="1">
        <p:scale>
          <a:sx n="106" d="100"/>
          <a:sy n="106" d="100"/>
        </p:scale>
        <p:origin x="768" y="132"/>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0078A7-7FE0-4795-9675-6CF88BCD3618}" type="datetimeFigureOut">
              <a:rPr lang="zh-CN" altLang="en-US" smtClean="0"/>
              <a:t>2023/3/26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792B1C-11E5-4818-A0A9-B5A53593E365}" type="slidenum">
              <a:rPr lang="zh-CN" altLang="en-US" smtClean="0"/>
              <a:t>‹#›</a:t>
            </a:fld>
            <a:endParaRPr lang="zh-CN" altLang="en-US"/>
          </a:p>
        </p:txBody>
      </p:sp>
    </p:spTree>
    <p:extLst>
      <p:ext uri="{BB962C8B-B14F-4D97-AF65-F5344CB8AC3E}">
        <p14:creationId xmlns:p14="http://schemas.microsoft.com/office/powerpoint/2010/main" val="2303596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D792B1C-11E5-4818-A0A9-B5A53593E365}" type="slidenum">
              <a:rPr lang="zh-CN" altLang="en-US" smtClean="0"/>
              <a:t>12</a:t>
            </a:fld>
            <a:endParaRPr lang="zh-CN" altLang="en-US"/>
          </a:p>
        </p:txBody>
      </p:sp>
    </p:spTree>
    <p:extLst>
      <p:ext uri="{BB962C8B-B14F-4D97-AF65-F5344CB8AC3E}">
        <p14:creationId xmlns:p14="http://schemas.microsoft.com/office/powerpoint/2010/main" val="162669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408923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B362000-A32E-41A3-AE5E-C3D385E0F1E4}" type="datetime1">
              <a:rPr lang="zh-CN" altLang="en-US" smtClean="0"/>
              <a:t>2023/3/26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58D6E6-E0B3-43C3-8CD6-EE726428DD2A}" type="slidenum">
              <a:rPr lang="zh-CN" altLang="en-US" smtClean="0"/>
              <a:t>‹#›</a:t>
            </a:fld>
            <a:endParaRPr lang="zh-CN" altLang="en-US"/>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717CE7C4-C228-478C-B19C-67A398C51389}" type="datetime1">
              <a:rPr lang="zh-CN" altLang="en-US" smtClean="0"/>
              <a:t>2023/3/26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58D6E6-E0B3-43C3-8CD6-EE726428DD2A}" type="slidenum">
              <a:rPr lang="zh-CN" altLang="en-US" smtClean="0"/>
              <a:t>‹#›</a:t>
            </a:fld>
            <a:endParaRPr lang="zh-CN" alt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13ECC0D0-D537-4899-9C22-62BD39CC4C9F}" type="datetime1">
              <a:rPr lang="zh-CN" altLang="en-US" smtClean="0"/>
              <a:t>2023/3/26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58D6E6-E0B3-43C3-8CD6-EE726428DD2A}" type="slidenum">
              <a:rPr lang="zh-CN" altLang="en-US" smtClean="0"/>
              <a:t>‹#›</a:t>
            </a:fld>
            <a:endParaRPr lang="zh-CN" altLang="en-US"/>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78092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88872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963891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2777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115410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77661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680054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55840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942E14D2-9548-411C-82BB-3EB092B5DFEB}" type="datetime1">
              <a:rPr lang="zh-CN" altLang="en-US" smtClean="0"/>
              <a:t>2023/3/26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58D6E6-E0B3-43C3-8CD6-EE726428DD2A}" type="slidenum">
              <a:rPr lang="zh-CN" altLang="en-US" smtClean="0"/>
              <a:t>‹#›</a:t>
            </a:fld>
            <a:endParaRPr lang="zh-CN" altLang="en-US"/>
          </a:p>
        </p:txBody>
      </p:sp>
    </p:spTree>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778938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5179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955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114774F9-C322-4CE9-9CF1-D2FA2C639ED1}" type="datetime1">
              <a:rPr lang="zh-CN" altLang="en-US" smtClean="0"/>
              <a:t>2023/3/26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58D6E6-E0B3-43C3-8CD6-EE726428DD2A}" type="slidenum">
              <a:rPr lang="zh-CN" altLang="en-US" smtClean="0"/>
              <a:t>‹#›</a:t>
            </a:fld>
            <a:endParaRPr lang="zh-CN" altLang="en-US"/>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1601D232-376B-4D4A-B0BE-07D003573291}" type="datetime1">
              <a:rPr lang="zh-CN" altLang="en-US" smtClean="0"/>
              <a:t>2023/3/26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258D6E6-E0B3-43C3-8CD6-EE726428DD2A}" type="slidenum">
              <a:rPr lang="zh-CN" altLang="en-US" smtClean="0"/>
              <a:t>‹#›</a:t>
            </a:fld>
            <a:endParaRPr lang="zh-CN" altLang="en-U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D54F2A89-E3C8-427D-8AFE-09D87F4B9FAC}" type="datetime1">
              <a:rPr lang="zh-CN" altLang="en-US" smtClean="0"/>
              <a:t>2023/3/26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258D6E6-E0B3-43C3-8CD6-EE726428DD2A}" type="slidenum">
              <a:rPr lang="zh-CN" altLang="en-US" smtClean="0"/>
              <a:t>‹#›</a:t>
            </a:fld>
            <a:endParaRPr lang="zh-CN" altLang="en-US"/>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45DBD77-E15A-495B-8368-FFC9DEE2045B}" type="datetime1">
              <a:rPr lang="zh-CN" altLang="en-US" smtClean="0"/>
              <a:t>2023/3/26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258D6E6-E0B3-43C3-8CD6-EE726428DD2A}" type="slidenum">
              <a:rPr lang="zh-CN" altLang="en-US" smtClean="0"/>
              <a:t>‹#›</a:t>
            </a:fld>
            <a:endParaRPr lang="zh-CN" altLang="en-US"/>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F21FDDF-741D-4248-A19C-3B939506B0FB}" type="datetime1">
              <a:rPr lang="zh-CN" altLang="en-US" smtClean="0"/>
              <a:t>2023/3/26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258D6E6-E0B3-43C3-8CD6-EE726428DD2A}" type="slidenum">
              <a:rPr lang="zh-CN" altLang="en-US" smtClean="0"/>
              <a:t>‹#›</a:t>
            </a:fld>
            <a:endParaRPr lang="zh-CN" alt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4FBBBDE-5937-430D-A129-67123FC13DE6}" type="datetime1">
              <a:rPr lang="zh-CN" altLang="en-US" smtClean="0"/>
              <a:t>2023/3/26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258D6E6-E0B3-43C3-8CD6-EE726428DD2A}" type="slidenum">
              <a:rPr lang="zh-CN" altLang="en-US" smtClean="0"/>
              <a:t>‹#›</a:t>
            </a:fld>
            <a:endParaRPr lang="zh-CN" alt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E8A1B091-5D15-4F94-B4B2-97676113997C}" type="datetime1">
              <a:rPr lang="zh-CN" altLang="en-US" smtClean="0"/>
              <a:t>2023/3/26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258D6E6-E0B3-43C3-8CD6-EE726428DD2A}" type="slidenum">
              <a:rPr lang="zh-CN" altLang="en-US" smtClean="0"/>
              <a:t>‹#›</a:t>
            </a:fld>
            <a:endParaRPr lang="zh-CN" alt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51B87A-DFCB-45F2-B5D1-A46660C6E991}" type="datetime1">
              <a:rPr lang="zh-CN" altLang="en-US" smtClean="0"/>
              <a:t>2023/3/26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8D6E6-E0B3-43C3-8CD6-EE726428DD2A}" type="slidenum">
              <a:rPr lang="zh-CN" altLang="en-US" smtClean="0"/>
              <a:t>‹#›</a:t>
            </a:fld>
            <a:endParaRPr lang="zh-CN" altLang="en-US"/>
          </a:p>
        </p:txBody>
      </p:sp>
      <p:pic>
        <p:nvPicPr>
          <p:cNvPr id="7" name="图片 1073743875" descr="学科网 zxxk.com"/>
          <p:cNvPicPr>
            <a:picLocks noChangeAspect="1"/>
          </p:cNvPicPr>
          <p:nvPr/>
        </p:nvPicPr>
        <p:blipFill>
          <a:blip r:link="rId13"/>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76404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7.xml"/><Relationship Id="rId1" Type="http://schemas.openxmlformats.org/officeDocument/2006/relationships/themeOverride" Target="../theme/themeOverride8.xml"/><Relationship Id="rId6" Type="http://schemas.openxmlformats.org/officeDocument/2006/relationships/image" Target="../media/image11.png"/><Relationship Id="rId5" Type="http://schemas.openxmlformats.org/officeDocument/2006/relationships/image" Target="../media/image19.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themeOverride" Target="../theme/themeOverride9.xml"/><Relationship Id="rId5" Type="http://schemas.openxmlformats.org/officeDocument/2006/relationships/image" Target="../media/image11.png"/><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themeOverride" Target="../theme/themeOverride10.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hemeOverride" Target="../theme/themeOverride11.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themeOverride" Target="../theme/themeOverride1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slideLayout" Target="../slideLayouts/slideLayout7.xml"/><Relationship Id="rId1" Type="http://schemas.openxmlformats.org/officeDocument/2006/relationships/themeOverride" Target="../theme/themeOverride13.xml"/><Relationship Id="rId6" Type="http://schemas.openxmlformats.org/officeDocument/2006/relationships/image" Target="../media/image11.png"/><Relationship Id="rId5" Type="http://schemas.openxmlformats.org/officeDocument/2006/relationships/image" Target="../media/image27.png"/><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slideLayout" Target="../slideLayouts/slideLayout7.xml"/><Relationship Id="rId1" Type="http://schemas.openxmlformats.org/officeDocument/2006/relationships/themeOverride" Target="../theme/themeOverride14.xml"/><Relationship Id="rId6" Type="http://schemas.openxmlformats.org/officeDocument/2006/relationships/image" Target="../media/image11.png"/><Relationship Id="rId5" Type="http://schemas.openxmlformats.org/officeDocument/2006/relationships/image" Target="../media/image29.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hemeOverride" Target="../theme/themeOverride15.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themeOverride" Target="../theme/themeOverride16.xml"/><Relationship Id="rId6" Type="http://schemas.openxmlformats.org/officeDocument/2006/relationships/image" Target="../media/image11.png"/><Relationship Id="rId5" Type="http://schemas.openxmlformats.org/officeDocument/2006/relationships/image" Target="../media/image31.jpeg"/><Relationship Id="rId4" Type="http://schemas.openxmlformats.org/officeDocument/2006/relationships/image" Target="../media/image30.jpeg"/></Relationships>
</file>

<file path=ppt/slides/_rels/slide1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slideLayout" Target="../slideLayouts/slideLayout7.xml"/><Relationship Id="rId1" Type="http://schemas.openxmlformats.org/officeDocument/2006/relationships/themeOverride" Target="../theme/themeOverride17.xml"/><Relationship Id="rId5" Type="http://schemas.openxmlformats.org/officeDocument/2006/relationships/image" Target="../media/image11.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6.png"/><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2.png"/><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slideLayout" Target="../slideLayouts/slideLayout7.xml"/><Relationship Id="rId1" Type="http://schemas.openxmlformats.org/officeDocument/2006/relationships/themeOverride" Target="../theme/themeOverride18.xml"/><Relationship Id="rId5" Type="http://schemas.openxmlformats.org/officeDocument/2006/relationships/image" Target="../media/image11.png"/><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slideLayout" Target="../slideLayouts/slideLayout7.xml"/><Relationship Id="rId1" Type="http://schemas.openxmlformats.org/officeDocument/2006/relationships/themeOverride" Target="../theme/themeOverride19.xml"/><Relationship Id="rId6" Type="http://schemas.openxmlformats.org/officeDocument/2006/relationships/image" Target="../media/image11.png"/><Relationship Id="rId5" Type="http://schemas.openxmlformats.org/officeDocument/2006/relationships/image" Target="../media/image35.png"/><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slideLayout" Target="../slideLayouts/slideLayout7.xml"/><Relationship Id="rId1" Type="http://schemas.openxmlformats.org/officeDocument/2006/relationships/themeOverride" Target="../theme/themeOverride20.xml"/><Relationship Id="rId6" Type="http://schemas.openxmlformats.org/officeDocument/2006/relationships/image" Target="../media/image11.png"/><Relationship Id="rId5" Type="http://schemas.openxmlformats.org/officeDocument/2006/relationships/image" Target="../media/image37.png"/><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slideLayout" Target="../slideLayouts/slideLayout7.xml"/><Relationship Id="rId1" Type="http://schemas.openxmlformats.org/officeDocument/2006/relationships/themeOverride" Target="../theme/themeOverride21.xml"/><Relationship Id="rId6" Type="http://schemas.openxmlformats.org/officeDocument/2006/relationships/image" Target="../media/image40.png"/><Relationship Id="rId5" Type="http://schemas.openxmlformats.org/officeDocument/2006/relationships/image" Target="../media/image11.png"/><Relationship Id="rId4" Type="http://schemas.openxmlformats.org/officeDocument/2006/relationships/image" Target="../media/image39.png"/></Relationships>
</file>

<file path=ppt/slides/_rels/slide2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hemeOverride" Target="../theme/themeOverride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themeOverride" Target="../theme/themeOverride3.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themeOverride" Target="../theme/themeOverride4.xml"/><Relationship Id="rId6" Type="http://schemas.openxmlformats.org/officeDocument/2006/relationships/image" Target="../media/image11.png"/><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7.xml"/><Relationship Id="rId1" Type="http://schemas.openxmlformats.org/officeDocument/2006/relationships/themeOverride" Target="../theme/themeOverride5.xml"/><Relationship Id="rId6" Type="http://schemas.openxmlformats.org/officeDocument/2006/relationships/image" Target="../media/image11.png"/><Relationship Id="rId5" Type="http://schemas.openxmlformats.org/officeDocument/2006/relationships/image" Target="../media/image16.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7.xml"/><Relationship Id="rId1" Type="http://schemas.openxmlformats.org/officeDocument/2006/relationships/themeOverride" Target="../theme/themeOverride6.xml"/><Relationship Id="rId5" Type="http://schemas.openxmlformats.org/officeDocument/2006/relationships/image" Target="../media/image11.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hemeOverride" Target="../theme/themeOverride7.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 y="0"/>
            <a:ext cx="12192001" cy="6868756"/>
          </a:xfrm>
          <a:prstGeom prst="rect">
            <a:avLst/>
          </a:prstGeom>
        </p:spPr>
      </p:pic>
      <p:sp>
        <p:nvSpPr>
          <p:cNvPr id="2" name="标题 1"/>
          <p:cNvSpPr>
            <a:spLocks noGrp="1"/>
          </p:cNvSpPr>
          <p:nvPr>
            <p:ph type="ctrTitle"/>
          </p:nvPr>
        </p:nvSpPr>
        <p:spPr>
          <a:xfrm>
            <a:off x="2006599" y="1849979"/>
            <a:ext cx="7975599" cy="1584399"/>
          </a:xfrm>
        </p:spPr>
        <p:txBody>
          <a:bodyPr>
            <a:noAutofit/>
          </a:bodyPr>
          <a:lstStyle/>
          <a:p>
            <a:r>
              <a:rPr lang="zh-CN" altLang="en-US" sz="8000" b="1" dirty="0" smtClean="0">
                <a:solidFill>
                  <a:srgbClr val="4A80E4"/>
                </a:solidFill>
                <a:latin typeface="微软雅黑" pitchFamily="34" charset="-122"/>
                <a:ea typeface="微软雅黑" pitchFamily="34" charset="-122"/>
              </a:rPr>
              <a:t>中小学禁毒</a:t>
            </a:r>
            <a:r>
              <a:rPr lang="zh-CN" altLang="en-US" sz="8000" b="1" dirty="0">
                <a:solidFill>
                  <a:srgbClr val="4A80E4"/>
                </a:solidFill>
                <a:latin typeface="微软雅黑" pitchFamily="34" charset="-122"/>
                <a:ea typeface="微软雅黑" pitchFamily="34" charset="-122"/>
              </a:rPr>
              <a:t>教育</a:t>
            </a:r>
          </a:p>
        </p:txBody>
      </p:sp>
      <p:pic>
        <p:nvPicPr>
          <p:cNvPr id="32" name="图片 3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9101870" y="3304496"/>
            <a:ext cx="3455197" cy="3455197"/>
          </a:xfrm>
          <a:prstGeom prst="rect">
            <a:avLst/>
          </a:prstGeom>
        </p:spPr>
      </p:pic>
      <p:pic>
        <p:nvPicPr>
          <p:cNvPr id="28" name="图片 2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217" y="4322190"/>
            <a:ext cx="2523717" cy="2523717"/>
          </a:xfrm>
          <a:prstGeom prst="rect">
            <a:avLst/>
          </a:prstGeom>
        </p:spPr>
      </p:pic>
      <p:pic>
        <p:nvPicPr>
          <p:cNvPr id="34" name="图片 33"/>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4763835" y="-300138"/>
            <a:ext cx="2461128" cy="2370567"/>
          </a:xfrm>
          <a:prstGeom prst="rect">
            <a:avLst/>
          </a:prstGeom>
        </p:spPr>
      </p:pic>
      <p:sp>
        <p:nvSpPr>
          <p:cNvPr id="35" name="文本框 34"/>
          <p:cNvSpPr txBox="1"/>
          <p:nvPr/>
        </p:nvSpPr>
        <p:spPr>
          <a:xfrm>
            <a:off x="2350451" y="4138040"/>
            <a:ext cx="7287895" cy="368300"/>
          </a:xfrm>
          <a:prstGeom prst="rect">
            <a:avLst/>
          </a:prstGeom>
          <a:noFill/>
        </p:spPr>
        <p:txBody>
          <a:bodyPr wrap="square" rtlCol="0">
            <a:spAutoFit/>
          </a:bodyPr>
          <a:lstStyle/>
          <a:p>
            <a:pPr algn="dist"/>
            <a:r>
              <a:rPr lang="zh-CN" altLang="en-US" dirty="0">
                <a:solidFill>
                  <a:schemeClr val="tx1">
                    <a:lumMod val="75000"/>
                    <a:lumOff val="25000"/>
                  </a:schemeClr>
                </a:solidFill>
              </a:rPr>
              <a:t>珍爱生命 拒绝毒品 珍爱生命 远离毒品</a:t>
            </a:r>
          </a:p>
        </p:txBody>
      </p:sp>
      <p:sp>
        <p:nvSpPr>
          <p:cNvPr id="36" name="文本框 35"/>
          <p:cNvSpPr txBox="1"/>
          <p:nvPr/>
        </p:nvSpPr>
        <p:spPr>
          <a:xfrm>
            <a:off x="2973069" y="3601143"/>
            <a:ext cx="5813425" cy="368300"/>
          </a:xfrm>
          <a:prstGeom prst="rect">
            <a:avLst/>
          </a:prstGeom>
          <a:noFill/>
        </p:spPr>
        <p:txBody>
          <a:bodyPr wrap="square" rtlCol="0">
            <a:spAutoFit/>
          </a:bodyPr>
          <a:lstStyle/>
          <a:p>
            <a:pPr algn="dist"/>
            <a:r>
              <a:rPr lang="en-US" altLang="zh-CN" dirty="0">
                <a:solidFill>
                  <a:schemeClr val="tx1">
                    <a:lumMod val="75000"/>
                    <a:lumOff val="25000"/>
                  </a:schemeClr>
                </a:solidFill>
              </a:rPr>
              <a:t>Drug control for primary school students</a:t>
            </a:r>
            <a:endParaRPr lang="zh-CN" altLang="en-US" dirty="0">
              <a:solidFill>
                <a:schemeClr val="tx1">
                  <a:lumMod val="75000"/>
                  <a:lumOff val="25000"/>
                </a:schemeClr>
              </a:solidFill>
            </a:endParaRPr>
          </a:p>
        </p:txBody>
      </p:sp>
      <p:pic>
        <p:nvPicPr>
          <p:cNvPr id="31" name="图片 30"/>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8565097" y="4929633"/>
            <a:ext cx="1502395" cy="1175723"/>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fade">
                                      <p:cBhvr>
                                        <p:cTn id="13" dur="1000"/>
                                        <p:tgtEl>
                                          <p:spTgt spid="28"/>
                                        </p:tgtEl>
                                      </p:cBhvr>
                                    </p:animEffect>
                                    <p:anim calcmode="lin" valueType="num">
                                      <p:cBhvr>
                                        <p:cTn id="14" dur="1000" fill="hold"/>
                                        <p:tgtEl>
                                          <p:spTgt spid="28"/>
                                        </p:tgtEl>
                                        <p:attrNameLst>
                                          <p:attrName>ppt_x</p:attrName>
                                        </p:attrNameLst>
                                      </p:cBhvr>
                                      <p:tavLst>
                                        <p:tav tm="0">
                                          <p:val>
                                            <p:strVal val="#ppt_x"/>
                                          </p:val>
                                        </p:tav>
                                        <p:tav tm="100000">
                                          <p:val>
                                            <p:strVal val="#ppt_x"/>
                                          </p:val>
                                        </p:tav>
                                      </p:tavLst>
                                    </p:anim>
                                    <p:anim calcmode="lin" valueType="num">
                                      <p:cBhvr>
                                        <p:cTn id="15" dur="1000" fill="hold"/>
                                        <p:tgtEl>
                                          <p:spTgt spid="28"/>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42" presetClass="entr" presetSubtype="0" fill="hold" nodeType="after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fade">
                                      <p:cBhvr>
                                        <p:cTn id="19" dur="1000"/>
                                        <p:tgtEl>
                                          <p:spTgt spid="32"/>
                                        </p:tgtEl>
                                      </p:cBhvr>
                                    </p:animEffect>
                                    <p:anim calcmode="lin" valueType="num">
                                      <p:cBhvr>
                                        <p:cTn id="20" dur="1000" fill="hold"/>
                                        <p:tgtEl>
                                          <p:spTgt spid="32"/>
                                        </p:tgtEl>
                                        <p:attrNameLst>
                                          <p:attrName>ppt_x</p:attrName>
                                        </p:attrNameLst>
                                      </p:cBhvr>
                                      <p:tavLst>
                                        <p:tav tm="0">
                                          <p:val>
                                            <p:strVal val="#ppt_x"/>
                                          </p:val>
                                        </p:tav>
                                        <p:tav tm="100000">
                                          <p:val>
                                            <p:strVal val="#ppt_x"/>
                                          </p:val>
                                        </p:tav>
                                      </p:tavLst>
                                    </p:anim>
                                    <p:anim calcmode="lin" valueType="num">
                                      <p:cBhvr>
                                        <p:cTn id="21" dur="1000" fill="hold"/>
                                        <p:tgtEl>
                                          <p:spTgt spid="32"/>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3000"/>
                            </p:stCondLst>
                            <p:childTnLst>
                              <p:par>
                                <p:cTn id="23" presetID="42" presetClass="entr" presetSubtype="0" fill="hold"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1000"/>
                                        <p:tgtEl>
                                          <p:spTgt spid="31"/>
                                        </p:tgtEl>
                                      </p:cBhvr>
                                    </p:animEffect>
                                    <p:anim calcmode="lin" valueType="num">
                                      <p:cBhvr>
                                        <p:cTn id="26" dur="1000" fill="hold"/>
                                        <p:tgtEl>
                                          <p:spTgt spid="31"/>
                                        </p:tgtEl>
                                        <p:attrNameLst>
                                          <p:attrName>ppt_x</p:attrName>
                                        </p:attrNameLst>
                                      </p:cBhvr>
                                      <p:tavLst>
                                        <p:tav tm="0">
                                          <p:val>
                                            <p:strVal val="#ppt_x"/>
                                          </p:val>
                                        </p:tav>
                                        <p:tav tm="100000">
                                          <p:val>
                                            <p:strVal val="#ppt_x"/>
                                          </p:val>
                                        </p:tav>
                                      </p:tavLst>
                                    </p:anim>
                                    <p:anim calcmode="lin" valueType="num">
                                      <p:cBhvr>
                                        <p:cTn id="27" dur="1000" fill="hold"/>
                                        <p:tgtEl>
                                          <p:spTgt spid="31"/>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4000"/>
                            </p:stCondLst>
                            <p:childTnLst>
                              <p:par>
                                <p:cTn id="29" presetID="42" presetClass="entr" presetSubtype="0"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1000"/>
                                        <p:tgtEl>
                                          <p:spTgt spid="34"/>
                                        </p:tgtEl>
                                      </p:cBhvr>
                                    </p:animEffect>
                                    <p:anim calcmode="lin" valueType="num">
                                      <p:cBhvr>
                                        <p:cTn id="32" dur="1000" fill="hold"/>
                                        <p:tgtEl>
                                          <p:spTgt spid="34"/>
                                        </p:tgtEl>
                                        <p:attrNameLst>
                                          <p:attrName>ppt_x</p:attrName>
                                        </p:attrNameLst>
                                      </p:cBhvr>
                                      <p:tavLst>
                                        <p:tav tm="0">
                                          <p:val>
                                            <p:strVal val="#ppt_x"/>
                                          </p:val>
                                        </p:tav>
                                        <p:tav tm="100000">
                                          <p:val>
                                            <p:strVal val="#ppt_x"/>
                                          </p:val>
                                        </p:tav>
                                      </p:tavLst>
                                    </p:anim>
                                    <p:anim calcmode="lin" valueType="num">
                                      <p:cBhvr>
                                        <p:cTn id="33" dur="1000" fill="hold"/>
                                        <p:tgtEl>
                                          <p:spTgt spid="34"/>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5000"/>
                            </p:stCondLst>
                            <p:childTnLst>
                              <p:par>
                                <p:cTn id="35" presetID="2" presetClass="entr" presetSubtype="4"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5500"/>
                            </p:stCondLst>
                            <p:childTnLst>
                              <p:par>
                                <p:cTn id="40" presetID="2" presetClass="entr" presetSubtype="4" fill="hold" grpId="0" nodeType="afterEffect">
                                  <p:stCondLst>
                                    <p:cond delay="0"/>
                                  </p:stCondLst>
                                  <p:childTnLst>
                                    <p:set>
                                      <p:cBhvr>
                                        <p:cTn id="41" dur="1" fill="hold">
                                          <p:stCondLst>
                                            <p:cond delay="0"/>
                                          </p:stCondLst>
                                        </p:cTn>
                                        <p:tgtEl>
                                          <p:spTgt spid="35"/>
                                        </p:tgtEl>
                                        <p:attrNameLst>
                                          <p:attrName>style.visibility</p:attrName>
                                        </p:attrNameLst>
                                      </p:cBhvr>
                                      <p:to>
                                        <p:strVal val="visible"/>
                                      </p:to>
                                    </p:set>
                                    <p:anim calcmode="lin" valueType="num">
                                      <p:cBhvr additive="base">
                                        <p:cTn id="42" dur="500" fill="hold"/>
                                        <p:tgtEl>
                                          <p:spTgt spid="35"/>
                                        </p:tgtEl>
                                        <p:attrNameLst>
                                          <p:attrName>ppt_x</p:attrName>
                                        </p:attrNameLst>
                                      </p:cBhvr>
                                      <p:tavLst>
                                        <p:tav tm="0">
                                          <p:val>
                                            <p:strVal val="#ppt_x"/>
                                          </p:val>
                                        </p:tav>
                                        <p:tav tm="100000">
                                          <p:val>
                                            <p:strVal val="#ppt_x"/>
                                          </p:val>
                                        </p:tav>
                                      </p:tavLst>
                                    </p:anim>
                                    <p:anim calcmode="lin" valueType="num">
                                      <p:cBhvr additive="base">
                                        <p:cTn id="43" dur="500" fill="hold"/>
                                        <p:tgtEl>
                                          <p:spTgt spid="35"/>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6000"/>
                            </p:stCondLst>
                            <p:childTnLst>
                              <p:par>
                                <p:cTn id="45" presetID="2" presetClass="entr" presetSubtype="4"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additive="base">
                                        <p:cTn id="47" dur="500" fill="hold"/>
                                        <p:tgtEl>
                                          <p:spTgt spid="36"/>
                                        </p:tgtEl>
                                        <p:attrNameLst>
                                          <p:attrName>ppt_x</p:attrName>
                                        </p:attrNameLst>
                                      </p:cBhvr>
                                      <p:tavLst>
                                        <p:tav tm="0">
                                          <p:val>
                                            <p:strVal val="#ppt_x"/>
                                          </p:val>
                                        </p:tav>
                                        <p:tav tm="100000">
                                          <p:val>
                                            <p:strVal val="#ppt_x"/>
                                          </p:val>
                                        </p:tav>
                                      </p:tavLst>
                                    </p:anim>
                                    <p:anim calcmode="lin" valueType="num">
                                      <p:cBhvr additive="base">
                                        <p:cTn id="4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5" grpId="0"/>
      <p:bldP spid="36"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4" name="矩形 3"/>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55474" y="2008837"/>
            <a:ext cx="5345890" cy="3603759"/>
          </a:xfrm>
          <a:prstGeom prst="rect">
            <a:avLst/>
          </a:prstGeom>
        </p:spPr>
      </p:pic>
      <p:sp>
        <p:nvSpPr>
          <p:cNvPr id="2" name="矩形 1"/>
          <p:cNvSpPr/>
          <p:nvPr/>
        </p:nvSpPr>
        <p:spPr>
          <a:xfrm>
            <a:off x="1785796" y="2507250"/>
            <a:ext cx="4543425" cy="2606932"/>
          </a:xfrm>
          <a:prstGeom prst="rect">
            <a:avLst/>
          </a:prstGeom>
        </p:spPr>
        <p:txBody>
          <a:bodyPr wrap="square">
            <a:spAutoFit/>
          </a:bodyPr>
          <a:lstStyle/>
          <a:p>
            <a:pPr>
              <a:lnSpc>
                <a:spcPct val="130000"/>
              </a:lnSpc>
            </a:pPr>
            <a:r>
              <a:rPr lang="zh-CN" altLang="en-US" sz="3200" dirty="0">
                <a:solidFill>
                  <a:schemeClr val="tx1">
                    <a:lumMod val="75000"/>
                    <a:lumOff val="25000"/>
                  </a:schemeClr>
                </a:solidFill>
                <a:latin typeface="PingFang SC"/>
              </a:rPr>
              <a:t>可以治病；可以减肥；可以摆脱烦恼；可以提神解乏；不要钱；不会上瘾；不会丧命。</a:t>
            </a:r>
            <a:endParaRPr lang="zh-CN" altLang="en-US" sz="3200" b="0" i="0" dirty="0">
              <a:solidFill>
                <a:schemeClr val="tx1">
                  <a:lumMod val="75000"/>
                  <a:lumOff val="25000"/>
                </a:schemeClr>
              </a:solidFill>
              <a:effectLst/>
              <a:latin typeface="PingFang SC"/>
            </a:endParaRPr>
          </a:p>
        </p:txBody>
      </p:sp>
      <p:pic>
        <p:nvPicPr>
          <p:cNvPr id="7" name="图片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8" name="文本框 7"/>
          <p:cNvSpPr txBox="1"/>
          <p:nvPr/>
        </p:nvSpPr>
        <p:spPr>
          <a:xfrm>
            <a:off x="1052847" y="507344"/>
            <a:ext cx="3895670" cy="400110"/>
          </a:xfrm>
          <a:prstGeom prst="rect">
            <a:avLst/>
          </a:prstGeom>
          <a:noFill/>
        </p:spPr>
        <p:txBody>
          <a:bodyPr wrap="square" rtlCol="0">
            <a:spAutoFit/>
          </a:bodyPr>
          <a:lstStyle/>
          <a:p>
            <a:r>
              <a:rPr lang="zh-CN" altLang="en-US" sz="2000">
                <a:solidFill>
                  <a:schemeClr val="accent1"/>
                </a:solidFill>
              </a:rPr>
              <a:t>关于毒品的七个谎言：</a:t>
            </a:r>
          </a:p>
        </p:txBody>
      </p:sp>
      <p:pic>
        <p:nvPicPr>
          <p:cNvPr id="12" name="图片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860486" y="1536010"/>
            <a:ext cx="4236139" cy="4236139"/>
          </a:xfrm>
          <a:prstGeom prst="rect">
            <a:avLst/>
          </a:prstGeom>
        </p:spPr>
      </p:pic>
      <p:pic>
        <p:nvPicPr>
          <p:cNvPr id="14" name="图片 13"/>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5" name="图片 14"/>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par>
                          <p:cTn id="16" fill="hold" nodeType="afterGroup">
                            <p:stCondLst>
                              <p:cond delay="1500"/>
                            </p:stCondLst>
                            <p:childTnLst>
                              <p:par>
                                <p:cTn id="17" presetID="10" presetClass="entr" presetSubtype="0"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nodeType="afterGroup">
                            <p:stCondLst>
                              <p:cond delay="2000"/>
                            </p:stCondLst>
                            <p:childTnLst>
                              <p:par>
                                <p:cTn id="21" presetID="2" presetClass="entr" presetSubtype="4"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nodeType="afterGroup">
                            <p:stCondLst>
                              <p:cond delay="3000"/>
                            </p:stCondLst>
                            <p:childTnLst>
                              <p:par>
                                <p:cTn id="31" presetID="2" presetClass="entr" presetSubtype="4"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3" name="矩形 2"/>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7" name="文本框 6"/>
          <p:cNvSpPr txBox="1"/>
          <p:nvPr/>
        </p:nvSpPr>
        <p:spPr>
          <a:xfrm>
            <a:off x="1052847" y="507344"/>
            <a:ext cx="3895670" cy="400110"/>
          </a:xfrm>
          <a:prstGeom prst="rect">
            <a:avLst/>
          </a:prstGeom>
          <a:noFill/>
        </p:spPr>
        <p:txBody>
          <a:bodyPr wrap="square" rtlCol="0">
            <a:spAutoFit/>
          </a:bodyPr>
          <a:lstStyle/>
          <a:p>
            <a:r>
              <a:rPr lang="zh-CN" altLang="en-US" sz="2000">
                <a:solidFill>
                  <a:schemeClr val="accent1"/>
                </a:solidFill>
              </a:rPr>
              <a:t>毒品为何会上瘾</a:t>
            </a:r>
          </a:p>
        </p:txBody>
      </p:sp>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89718" y="747791"/>
            <a:ext cx="10106560" cy="6027159"/>
          </a:xfrm>
          <a:prstGeom prst="rect">
            <a:avLst/>
          </a:prstGeom>
        </p:spPr>
      </p:pic>
      <p:sp>
        <p:nvSpPr>
          <p:cNvPr id="2" name="文本框 1"/>
          <p:cNvSpPr txBox="1"/>
          <p:nvPr/>
        </p:nvSpPr>
        <p:spPr>
          <a:xfrm>
            <a:off x="3615965" y="2286922"/>
            <a:ext cx="5518510" cy="1019253"/>
          </a:xfrm>
          <a:prstGeom prst="rect">
            <a:avLst/>
          </a:prstGeom>
          <a:noFill/>
        </p:spPr>
        <p:txBody>
          <a:bodyPr wrap="square" rtlCol="0">
            <a:spAutoFit/>
          </a:bodyPr>
          <a:lstStyle/>
          <a:p>
            <a:pPr>
              <a:lnSpc>
                <a:spcPct val="130000"/>
              </a:lnSpc>
            </a:pPr>
            <a:r>
              <a:rPr lang="zh-CN" altLang="en-US" sz="2400" dirty="0">
                <a:solidFill>
                  <a:srgbClr val="FF0000"/>
                </a:solidFill>
              </a:rPr>
              <a:t>总的来说，吸毒会成瘾是毒品与人体相互作用的结果。</a:t>
            </a:r>
          </a:p>
        </p:txBody>
      </p:sp>
      <p:sp>
        <p:nvSpPr>
          <p:cNvPr id="9" name="文本框 8"/>
          <p:cNvSpPr txBox="1"/>
          <p:nvPr/>
        </p:nvSpPr>
        <p:spPr>
          <a:xfrm>
            <a:off x="3615964" y="3276934"/>
            <a:ext cx="5518511" cy="1979516"/>
          </a:xfrm>
          <a:prstGeom prst="rect">
            <a:avLst/>
          </a:prstGeom>
          <a:noFill/>
        </p:spPr>
        <p:txBody>
          <a:bodyPr wrap="square" rtlCol="0">
            <a:spAutoFit/>
          </a:bodyPr>
          <a:lstStyle/>
          <a:p>
            <a:pPr>
              <a:lnSpc>
                <a:spcPct val="130000"/>
              </a:lnSpc>
            </a:pPr>
            <a:r>
              <a:rPr lang="zh-CN" altLang="en-US" sz="2400" dirty="0">
                <a:solidFill>
                  <a:schemeClr val="tx1">
                    <a:lumMod val="75000"/>
                    <a:lumOff val="25000"/>
                  </a:schemeClr>
                </a:solidFill>
              </a:rPr>
              <a:t>一方面毒品有个共同的特性，就是进入人体后作用于人的脑内与学习记忆有关的神经系统，逐渐产生精神依赖（心瘾），进而形成追求使用该药物的行为；</a:t>
            </a:r>
          </a:p>
        </p:txBody>
      </p:sp>
      <p:pic>
        <p:nvPicPr>
          <p:cNvPr id="13" name="图片 12"/>
          <p:cNvPicPr>
            <a:picLocks noChangeAspect="1"/>
          </p:cNvPicPr>
          <p:nvPr/>
        </p:nvPicPr>
        <p:blipFill>
          <a:blip r:embed="rId5"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4" name="图片 13"/>
          <p:cNvPicPr>
            <a:picLocks noChangeAspect="1"/>
          </p:cNvPicPr>
          <p:nvPr/>
        </p:nvPicPr>
        <p:blipFill>
          <a:blip r:embed="rId5"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ppt_x"/>
                                          </p:val>
                                        </p:tav>
                                        <p:tav tm="100000">
                                          <p:val>
                                            <p:strVal val="#ppt_x"/>
                                          </p:val>
                                        </p:tav>
                                      </p:tavLst>
                                    </p:anim>
                                    <p:anim calcmode="lin" valueType="num">
                                      <p:cBhvr additive="base">
                                        <p:cTn id="13" dur="500" fill="hold"/>
                                        <p:tgtEl>
                                          <p:spTgt spid="14"/>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4"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500" fill="hold"/>
                                        <p:tgtEl>
                                          <p:spTgt spid="2"/>
                                        </p:tgtEl>
                                        <p:attrNameLst>
                                          <p:attrName>ppt_x</p:attrName>
                                        </p:attrNameLst>
                                      </p:cBhvr>
                                      <p:tavLst>
                                        <p:tav tm="0">
                                          <p:val>
                                            <p:strVal val="#ppt_x"/>
                                          </p:val>
                                        </p:tav>
                                        <p:tav tm="100000">
                                          <p:val>
                                            <p:strVal val="#ppt_x"/>
                                          </p:val>
                                        </p:tav>
                                      </p:tavLst>
                                    </p:anim>
                                    <p:anim calcmode="lin" valueType="num">
                                      <p:cBhvr additive="base">
                                        <p:cTn id="33" dur="500" fill="hold"/>
                                        <p:tgtEl>
                                          <p:spTgt spid="2"/>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4" name="矩形 3"/>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pic>
        <p:nvPicPr>
          <p:cNvPr id="12" name="图片 11"/>
          <p:cNvPicPr>
            <a:picLocks noChangeAspect="1"/>
          </p:cNvPicPr>
          <p:nvPr/>
        </p:nvPicPr>
        <p:blipFill>
          <a:blip r:embed="rId5" cstate="email">
            <a:duotone>
              <a:schemeClr val="bg2">
                <a:shade val="45000"/>
                <a:satMod val="135000"/>
              </a:schemeClr>
              <a:prstClr val="white"/>
            </a:duotone>
            <a:extLst>
              <a:ext uri="{28A0092B-C50C-407E-A947-70E740481C1C}">
                <a14:useLocalDpi xmlns:a14="http://schemas.microsoft.com/office/drawing/2010/main"/>
              </a:ext>
            </a:extLst>
          </a:blip>
          <a:srcRect/>
          <a:stretch>
            <a:fillRect/>
          </a:stretch>
        </p:blipFill>
        <p:spPr>
          <a:xfrm>
            <a:off x="159071" y="983654"/>
            <a:ext cx="8080849" cy="5664856"/>
          </a:xfrm>
          <a:prstGeom prst="rect">
            <a:avLst/>
          </a:prstGeom>
        </p:spPr>
      </p:pic>
      <p:sp>
        <p:nvSpPr>
          <p:cNvPr id="8" name="文本框 7"/>
          <p:cNvSpPr txBox="1"/>
          <p:nvPr/>
        </p:nvSpPr>
        <p:spPr>
          <a:xfrm>
            <a:off x="1052847" y="507344"/>
            <a:ext cx="3895670" cy="400110"/>
          </a:xfrm>
          <a:prstGeom prst="rect">
            <a:avLst/>
          </a:prstGeom>
          <a:noFill/>
        </p:spPr>
        <p:txBody>
          <a:bodyPr wrap="square" rtlCol="0">
            <a:spAutoFit/>
          </a:bodyPr>
          <a:lstStyle/>
          <a:p>
            <a:r>
              <a:rPr lang="zh-CN" altLang="en-US" sz="2000">
                <a:solidFill>
                  <a:schemeClr val="accent1"/>
                </a:solidFill>
              </a:rPr>
              <a:t>毒品为何会上瘾</a:t>
            </a:r>
          </a:p>
        </p:txBody>
      </p:sp>
      <p:sp>
        <p:nvSpPr>
          <p:cNvPr id="2" name="文本框 1"/>
          <p:cNvSpPr txBox="1"/>
          <p:nvPr/>
        </p:nvSpPr>
        <p:spPr>
          <a:xfrm>
            <a:off x="2054041" y="2602477"/>
            <a:ext cx="4615237" cy="2065117"/>
          </a:xfrm>
          <a:prstGeom prst="rect">
            <a:avLst/>
          </a:prstGeom>
          <a:noFill/>
        </p:spPr>
        <p:txBody>
          <a:bodyPr wrap="square" rtlCol="0">
            <a:spAutoFit/>
          </a:bodyPr>
          <a:lstStyle/>
          <a:p>
            <a:pPr>
              <a:lnSpc>
                <a:spcPct val="130000"/>
              </a:lnSpc>
            </a:pPr>
            <a:r>
              <a:rPr lang="zh-CN" altLang="en-US" sz="2000" dirty="0">
                <a:solidFill>
                  <a:srgbClr val="FF0000"/>
                </a:solidFill>
              </a:rPr>
              <a:t>另一方面</a:t>
            </a:r>
            <a:r>
              <a:rPr lang="zh-CN" altLang="en-US" sz="2000" dirty="0">
                <a:solidFill>
                  <a:schemeClr val="tx1">
                    <a:lumMod val="75000"/>
                    <a:lumOff val="25000"/>
                  </a:schemeClr>
                </a:solidFill>
              </a:rPr>
              <a:t>，毒品进入人体后，破坏人体正常的平衡，产生在毒品作用下新的平衡状态（身体依赖）。一旦停止吸毒，就会感到不适。只有连续不断地吸入更大剂量的毒品，才能保持人体新的平衡。</a:t>
            </a:r>
          </a:p>
        </p:txBody>
      </p:sp>
      <p:pic>
        <p:nvPicPr>
          <p:cNvPr id="14" name="图片 1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686527" y="1879194"/>
            <a:ext cx="3588123" cy="3588123"/>
          </a:xfrm>
          <a:prstGeom prst="rect">
            <a:avLst/>
          </a:prstGeom>
        </p:spPr>
      </p:pic>
      <p:pic>
        <p:nvPicPr>
          <p:cNvPr id="13" name="图片 12"/>
          <p:cNvPicPr>
            <a:picLocks noChangeAspect="1"/>
          </p:cNvPicPr>
          <p:nvPr/>
        </p:nvPicPr>
        <p:blipFill>
          <a:blip r:embed="rId7"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5" name="图片 14"/>
          <p:cNvPicPr>
            <a:picLocks noChangeAspect="1"/>
          </p:cNvPicPr>
          <p:nvPr/>
        </p:nvPicPr>
        <p:blipFill>
          <a:blip r:embed="rId7"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par>
                          <p:cTn id="12" fill="hold" nodeType="afterGroup">
                            <p:stCondLst>
                              <p:cond delay="1000"/>
                            </p:stCondLst>
                            <p:childTnLst>
                              <p:par>
                                <p:cTn id="13" presetID="16" presetClass="entr" presetSubtype="21"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arn(inVertical)">
                                      <p:cBhvr>
                                        <p:cTn id="15" dur="500"/>
                                        <p:tgtEl>
                                          <p:spTgt spid="14"/>
                                        </p:tgtEl>
                                      </p:cBhvr>
                                    </p:animEffect>
                                  </p:childTnLst>
                                </p:cTn>
                              </p:par>
                            </p:childTnLst>
                          </p:cTn>
                        </p:par>
                        <p:par>
                          <p:cTn id="16" fill="hold" nodeType="afterGroup">
                            <p:stCondLst>
                              <p:cond delay="1500"/>
                            </p:stCondLst>
                            <p:childTnLst>
                              <p:par>
                                <p:cTn id="17" presetID="16" presetClass="entr" presetSubtype="21"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arn(inVertical)">
                                      <p:cBhvr>
                                        <p:cTn id="19" dur="500"/>
                                        <p:tgtEl>
                                          <p:spTgt spid="12"/>
                                        </p:tgtEl>
                                      </p:cBhvr>
                                    </p:animEffect>
                                  </p:childTnLst>
                                </p:cTn>
                              </p:par>
                            </p:childTnLst>
                          </p:cTn>
                        </p:par>
                        <p:par>
                          <p:cTn id="20" fill="hold" nodeType="afterGroup">
                            <p:stCondLst>
                              <p:cond delay="2000"/>
                            </p:stCondLst>
                            <p:childTnLst>
                              <p:par>
                                <p:cTn id="21" presetID="2" presetClass="entr" presetSubtype="4"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nodeType="afterGroup">
                            <p:stCondLst>
                              <p:cond delay="3000"/>
                            </p:stCondLst>
                            <p:childTnLst>
                              <p:par>
                                <p:cTn id="31" presetID="2" presetClass="entr" presetSubtype="4"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图片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68301" y="-139700"/>
            <a:ext cx="12801601" cy="7200900"/>
          </a:xfrm>
          <a:prstGeom prst="rect">
            <a:avLst/>
          </a:prstGeom>
        </p:spPr>
      </p:pic>
      <p:pic>
        <p:nvPicPr>
          <p:cNvPr id="15" name="图片 1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9101870" y="3304496"/>
            <a:ext cx="3455197" cy="3455197"/>
          </a:xfrm>
          <a:prstGeom prst="rect">
            <a:avLst/>
          </a:prstGeom>
        </p:spPr>
      </p:pic>
      <p:pic>
        <p:nvPicPr>
          <p:cNvPr id="16" name="图片 1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7217" y="4322190"/>
            <a:ext cx="2523717" cy="2523717"/>
          </a:xfrm>
          <a:prstGeom prst="rect">
            <a:avLst/>
          </a:prstGeom>
        </p:spPr>
      </p:pic>
      <p:pic>
        <p:nvPicPr>
          <p:cNvPr id="17" name="图片 16"/>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8565097" y="4929633"/>
            <a:ext cx="1502395" cy="1175723"/>
          </a:xfrm>
          <a:prstGeom prst="rect">
            <a:avLst/>
          </a:prstGeom>
        </p:spPr>
      </p:pic>
      <p:sp>
        <p:nvSpPr>
          <p:cNvPr id="2" name="文本框 1"/>
          <p:cNvSpPr txBox="1"/>
          <p:nvPr/>
        </p:nvSpPr>
        <p:spPr>
          <a:xfrm>
            <a:off x="3551594" y="2111764"/>
            <a:ext cx="4475182" cy="1107996"/>
          </a:xfrm>
          <a:prstGeom prst="rect">
            <a:avLst/>
          </a:prstGeom>
          <a:noFill/>
        </p:spPr>
        <p:txBody>
          <a:bodyPr wrap="square" rtlCol="0">
            <a:spAutoFit/>
          </a:bodyPr>
          <a:lstStyle/>
          <a:p>
            <a:pPr algn="ctr"/>
            <a:r>
              <a:rPr lang="zh-CN" altLang="en-US" sz="6600">
                <a:solidFill>
                  <a:schemeClr val="bg1">
                    <a:lumMod val="50000"/>
                  </a:schemeClr>
                </a:solidFill>
              </a:rPr>
              <a:t>第三部分</a:t>
            </a:r>
          </a:p>
        </p:txBody>
      </p:sp>
      <p:sp>
        <p:nvSpPr>
          <p:cNvPr id="3" name="文本框 2"/>
          <p:cNvSpPr txBox="1"/>
          <p:nvPr/>
        </p:nvSpPr>
        <p:spPr>
          <a:xfrm>
            <a:off x="2032903" y="3240917"/>
            <a:ext cx="7512564" cy="1569660"/>
          </a:xfrm>
          <a:prstGeom prst="rect">
            <a:avLst/>
          </a:prstGeom>
          <a:noFill/>
        </p:spPr>
        <p:txBody>
          <a:bodyPr wrap="square" rtlCol="0">
            <a:spAutoFit/>
          </a:bodyPr>
          <a:lstStyle/>
          <a:p>
            <a:pPr algn="ctr"/>
            <a:r>
              <a:rPr lang="zh-CN" altLang="en-US" sz="9600" b="1">
                <a:solidFill>
                  <a:schemeClr val="accent1"/>
                </a:solidFill>
                <a:latin typeface="Aa粉嘟嘟 (非商业使用)" panose="02010600010101010101" pitchFamily="2" charset="-122"/>
                <a:ea typeface="Aa粉嘟嘟 (非商业使用)" panose="02010600010101010101" pitchFamily="2" charset="-122"/>
              </a:rPr>
              <a:t>吸毒的危害</a:t>
            </a:r>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par>
                          <p:cTn id="16" fill="hold" nodeType="afterGroup">
                            <p:stCondLst>
                              <p:cond delay="1500"/>
                            </p:stCondLst>
                            <p:childTnLst>
                              <p:par>
                                <p:cTn id="17" presetID="10" presetClass="entr" presetSubtype="0"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par>
                          <p:cTn id="20" fill="hold" nodeType="afterGroup">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ppt_x"/>
                                          </p:val>
                                        </p:tav>
                                        <p:tav tm="100000">
                                          <p:val>
                                            <p:strVal val="#ppt_x"/>
                                          </p:val>
                                        </p:tav>
                                      </p:tavLst>
                                    </p:anim>
                                    <p:anim calcmode="lin" valueType="num">
                                      <p:cBhvr additive="base">
                                        <p:cTn id="24" dur="500" fill="hold"/>
                                        <p:tgtEl>
                                          <p:spTgt spid="2"/>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5" name="矩形 4"/>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pic>
        <p:nvPicPr>
          <p:cNvPr id="12" name="图片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21497" y="425669"/>
            <a:ext cx="6780120" cy="5953281"/>
          </a:xfrm>
          <a:prstGeom prst="rect">
            <a:avLst/>
          </a:prstGeom>
        </p:spPr>
      </p:pic>
      <p:sp>
        <p:nvSpPr>
          <p:cNvPr id="10" name="文本框 9"/>
          <p:cNvSpPr txBox="1"/>
          <p:nvPr/>
        </p:nvSpPr>
        <p:spPr>
          <a:xfrm>
            <a:off x="1052847" y="507344"/>
            <a:ext cx="3895670" cy="400110"/>
          </a:xfrm>
          <a:prstGeom prst="rect">
            <a:avLst/>
          </a:prstGeom>
          <a:noFill/>
        </p:spPr>
        <p:txBody>
          <a:bodyPr wrap="square" rtlCol="0">
            <a:spAutoFit/>
          </a:bodyPr>
          <a:lstStyle/>
          <a:p>
            <a:r>
              <a:rPr lang="zh-CN" altLang="en-US" sz="2000">
                <a:solidFill>
                  <a:schemeClr val="accent1"/>
                </a:solidFill>
              </a:rPr>
              <a:t>吸毒对个人的危害</a:t>
            </a:r>
          </a:p>
        </p:txBody>
      </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957218" y="2321661"/>
            <a:ext cx="773797" cy="773797"/>
          </a:xfrm>
          <a:prstGeom prst="rect">
            <a:avLst/>
          </a:prstGeom>
        </p:spPr>
      </p:pic>
      <p:sp>
        <p:nvSpPr>
          <p:cNvPr id="4" name="文本框 3"/>
          <p:cNvSpPr txBox="1"/>
          <p:nvPr/>
        </p:nvSpPr>
        <p:spPr>
          <a:xfrm>
            <a:off x="2626240" y="2478936"/>
            <a:ext cx="1885950" cy="539122"/>
          </a:xfrm>
          <a:prstGeom prst="rect">
            <a:avLst/>
          </a:prstGeom>
          <a:noFill/>
        </p:spPr>
        <p:txBody>
          <a:bodyPr wrap="square" rtlCol="0">
            <a:spAutoFit/>
          </a:bodyPr>
          <a:lstStyle/>
          <a:p>
            <a:pPr>
              <a:lnSpc>
                <a:spcPct val="130000"/>
              </a:lnSpc>
            </a:pPr>
            <a:r>
              <a:rPr lang="zh-CN" altLang="en-US" sz="2400">
                <a:solidFill>
                  <a:schemeClr val="tx1">
                    <a:lumMod val="75000"/>
                    <a:lumOff val="25000"/>
                  </a:schemeClr>
                </a:solidFill>
              </a:rPr>
              <a:t>摧毁健康</a:t>
            </a:r>
          </a:p>
        </p:txBody>
      </p:sp>
      <p:pic>
        <p:nvPicPr>
          <p:cNvPr id="13" name="图片 1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956027" y="2354133"/>
            <a:ext cx="773797" cy="773797"/>
          </a:xfrm>
          <a:prstGeom prst="rect">
            <a:avLst/>
          </a:prstGeom>
        </p:spPr>
      </p:pic>
      <p:sp>
        <p:nvSpPr>
          <p:cNvPr id="14" name="文本框 13"/>
          <p:cNvSpPr txBox="1"/>
          <p:nvPr/>
        </p:nvSpPr>
        <p:spPr>
          <a:xfrm>
            <a:off x="4625049" y="2511408"/>
            <a:ext cx="1885950" cy="539122"/>
          </a:xfrm>
          <a:prstGeom prst="rect">
            <a:avLst/>
          </a:prstGeom>
          <a:noFill/>
        </p:spPr>
        <p:txBody>
          <a:bodyPr wrap="square" rtlCol="0">
            <a:spAutoFit/>
          </a:bodyPr>
          <a:lstStyle/>
          <a:p>
            <a:pPr>
              <a:lnSpc>
                <a:spcPct val="130000"/>
              </a:lnSpc>
            </a:pPr>
            <a:r>
              <a:rPr lang="zh-CN" altLang="en-US" sz="2400">
                <a:solidFill>
                  <a:schemeClr val="tx1">
                    <a:lumMod val="75000"/>
                    <a:lumOff val="25000"/>
                  </a:schemeClr>
                </a:solidFill>
              </a:rPr>
              <a:t>心理变态</a:t>
            </a:r>
          </a:p>
        </p:txBody>
      </p:sp>
      <p:pic>
        <p:nvPicPr>
          <p:cNvPr id="15" name="图片 1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970785" y="3209657"/>
            <a:ext cx="773797" cy="773797"/>
          </a:xfrm>
          <a:prstGeom prst="rect">
            <a:avLst/>
          </a:prstGeom>
        </p:spPr>
      </p:pic>
      <p:sp>
        <p:nvSpPr>
          <p:cNvPr id="16" name="文本框 15"/>
          <p:cNvSpPr txBox="1"/>
          <p:nvPr/>
        </p:nvSpPr>
        <p:spPr>
          <a:xfrm>
            <a:off x="2639807" y="3366932"/>
            <a:ext cx="1885950" cy="539122"/>
          </a:xfrm>
          <a:prstGeom prst="rect">
            <a:avLst/>
          </a:prstGeom>
          <a:noFill/>
        </p:spPr>
        <p:txBody>
          <a:bodyPr wrap="square" rtlCol="0">
            <a:spAutoFit/>
          </a:bodyPr>
          <a:lstStyle/>
          <a:p>
            <a:pPr>
              <a:lnSpc>
                <a:spcPct val="130000"/>
              </a:lnSpc>
            </a:pPr>
            <a:r>
              <a:rPr lang="zh-CN" altLang="en-US" sz="2400">
                <a:solidFill>
                  <a:schemeClr val="tx1">
                    <a:lumMod val="75000"/>
                    <a:lumOff val="25000"/>
                  </a:schemeClr>
                </a:solidFill>
              </a:rPr>
              <a:t>神经失常</a:t>
            </a:r>
          </a:p>
        </p:txBody>
      </p:sp>
      <p:pic>
        <p:nvPicPr>
          <p:cNvPr id="17" name="图片 1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956027" y="3214724"/>
            <a:ext cx="773797" cy="773797"/>
          </a:xfrm>
          <a:prstGeom prst="rect">
            <a:avLst/>
          </a:prstGeom>
        </p:spPr>
      </p:pic>
      <p:sp>
        <p:nvSpPr>
          <p:cNvPr id="18" name="文本框 17"/>
          <p:cNvSpPr txBox="1"/>
          <p:nvPr/>
        </p:nvSpPr>
        <p:spPr>
          <a:xfrm>
            <a:off x="4625049" y="3371999"/>
            <a:ext cx="1885950" cy="539122"/>
          </a:xfrm>
          <a:prstGeom prst="rect">
            <a:avLst/>
          </a:prstGeom>
          <a:noFill/>
        </p:spPr>
        <p:txBody>
          <a:bodyPr wrap="square" rtlCol="0">
            <a:spAutoFit/>
          </a:bodyPr>
          <a:lstStyle/>
          <a:p>
            <a:pPr>
              <a:lnSpc>
                <a:spcPct val="130000"/>
              </a:lnSpc>
            </a:pPr>
            <a:r>
              <a:rPr lang="zh-CN" altLang="en-US" sz="2400">
                <a:solidFill>
                  <a:schemeClr val="tx1">
                    <a:lumMod val="75000"/>
                    <a:lumOff val="25000"/>
                  </a:schemeClr>
                </a:solidFill>
              </a:rPr>
              <a:t>备受歧视</a:t>
            </a:r>
          </a:p>
        </p:txBody>
      </p:sp>
      <p:pic>
        <p:nvPicPr>
          <p:cNvPr id="22" name="图片 2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945449" y="4085248"/>
            <a:ext cx="773797" cy="773797"/>
          </a:xfrm>
          <a:prstGeom prst="rect">
            <a:avLst/>
          </a:prstGeom>
        </p:spPr>
      </p:pic>
      <p:sp>
        <p:nvSpPr>
          <p:cNvPr id="23" name="文本框 22"/>
          <p:cNvSpPr txBox="1"/>
          <p:nvPr/>
        </p:nvSpPr>
        <p:spPr>
          <a:xfrm>
            <a:off x="3614471" y="4185373"/>
            <a:ext cx="1885950" cy="539122"/>
          </a:xfrm>
          <a:prstGeom prst="rect">
            <a:avLst/>
          </a:prstGeom>
          <a:noFill/>
        </p:spPr>
        <p:txBody>
          <a:bodyPr wrap="square" rtlCol="0">
            <a:spAutoFit/>
          </a:bodyPr>
          <a:lstStyle/>
          <a:p>
            <a:pPr>
              <a:lnSpc>
                <a:spcPct val="130000"/>
              </a:lnSpc>
            </a:pPr>
            <a:r>
              <a:rPr lang="zh-CN" altLang="en-US" sz="2400">
                <a:solidFill>
                  <a:schemeClr val="tx1">
                    <a:lumMod val="75000"/>
                    <a:lumOff val="25000"/>
                  </a:schemeClr>
                </a:solidFill>
              </a:rPr>
              <a:t>走上绝路</a:t>
            </a:r>
          </a:p>
        </p:txBody>
      </p:sp>
      <p:pic>
        <p:nvPicPr>
          <p:cNvPr id="25" name="图片 2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022455" y="1031076"/>
            <a:ext cx="4671712" cy="4671712"/>
          </a:xfrm>
          <a:prstGeom prst="rect">
            <a:avLst/>
          </a:prstGeom>
        </p:spPr>
      </p:pic>
      <p:pic>
        <p:nvPicPr>
          <p:cNvPr id="19" name="图片 18"/>
          <p:cNvPicPr>
            <a:picLocks noChangeAspect="1"/>
          </p:cNvPicPr>
          <p:nvPr/>
        </p:nvPicPr>
        <p:blipFill>
          <a:blip r:embed="rId7"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20" name="图片 19"/>
          <p:cNvPicPr>
            <a:picLocks noChangeAspect="1"/>
          </p:cNvPicPr>
          <p:nvPr/>
        </p:nvPicPr>
        <p:blipFill>
          <a:blip r:embed="rId7"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500"/>
                                        <p:tgtEl>
                                          <p:spTgt spid="20"/>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500"/>
                                        <p:tgtEl>
                                          <p:spTgt spid="25"/>
                                        </p:tgtEl>
                                      </p:cBhvr>
                                    </p:animEffect>
                                  </p:childTnLst>
                                </p:cTn>
                              </p:par>
                            </p:childTnLst>
                          </p:cTn>
                        </p:par>
                        <p:par>
                          <p:cTn id="16" fill="hold" nodeType="afterGroup">
                            <p:stCondLst>
                              <p:cond delay="1500"/>
                            </p:stCondLst>
                            <p:childTnLst>
                              <p:par>
                                <p:cTn id="17" presetID="10" presetClass="entr" presetSubtype="0"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par>
                          <p:cTn id="20" fill="hold" nodeType="afterGroup">
                            <p:stCondLst>
                              <p:cond delay="2000"/>
                            </p:stCondLst>
                            <p:childTnLst>
                              <p:par>
                                <p:cTn id="21" presetID="2" presetClass="entr" presetSubtype="4"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par>
                          <p:cTn id="30" fill="hold" nodeType="afterGroup">
                            <p:stCondLst>
                              <p:cond delay="3000"/>
                            </p:stCondLst>
                            <p:childTnLst>
                              <p:par>
                                <p:cTn id="31" presetID="2" presetClass="entr" presetSubtype="4" fill="hold" nodeType="after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par>
                          <p:cTn id="35" fill="hold" nodeType="afterGroup">
                            <p:stCondLst>
                              <p:cond delay="3500"/>
                            </p:stCondLst>
                            <p:childTnLst>
                              <p:par>
                                <p:cTn id="36" presetID="2" presetClass="entr" presetSubtype="4" fill="hold" grpId="0" nodeType="after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par>
                          <p:cTn id="40" fill="hold" nodeType="afterGroup">
                            <p:stCondLst>
                              <p:cond delay="4000"/>
                            </p:stCondLst>
                            <p:childTnLst>
                              <p:par>
                                <p:cTn id="41" presetID="2" presetClass="entr" presetSubtype="4" fill="hold" nodeType="after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par>
                          <p:cTn id="45" fill="hold" nodeType="afterGroup">
                            <p:stCondLst>
                              <p:cond delay="4500"/>
                            </p:stCondLst>
                            <p:childTnLst>
                              <p:par>
                                <p:cTn id="46" presetID="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fill="hold"/>
                                        <p:tgtEl>
                                          <p:spTgt spid="14"/>
                                        </p:tgtEl>
                                        <p:attrNameLst>
                                          <p:attrName>ppt_x</p:attrName>
                                        </p:attrNameLst>
                                      </p:cBhvr>
                                      <p:tavLst>
                                        <p:tav tm="0">
                                          <p:val>
                                            <p:strVal val="#ppt_x"/>
                                          </p:val>
                                        </p:tav>
                                        <p:tav tm="100000">
                                          <p:val>
                                            <p:strVal val="#ppt_x"/>
                                          </p:val>
                                        </p:tav>
                                      </p:tavLst>
                                    </p:anim>
                                    <p:anim calcmode="lin" valueType="num">
                                      <p:cBhvr additive="base">
                                        <p:cTn id="49" dur="500" fill="hold"/>
                                        <p:tgtEl>
                                          <p:spTgt spid="14"/>
                                        </p:tgtEl>
                                        <p:attrNameLst>
                                          <p:attrName>ppt_y</p:attrName>
                                        </p:attrNameLst>
                                      </p:cBhvr>
                                      <p:tavLst>
                                        <p:tav tm="0">
                                          <p:val>
                                            <p:strVal val="1+#ppt_h/2"/>
                                          </p:val>
                                        </p:tav>
                                        <p:tav tm="100000">
                                          <p:val>
                                            <p:strVal val="#ppt_y"/>
                                          </p:val>
                                        </p:tav>
                                      </p:tavLst>
                                    </p:anim>
                                  </p:childTnLst>
                                </p:cTn>
                              </p:par>
                            </p:childTnLst>
                          </p:cTn>
                        </p:par>
                        <p:par>
                          <p:cTn id="50" fill="hold" nodeType="afterGroup">
                            <p:stCondLst>
                              <p:cond delay="5000"/>
                            </p:stCondLst>
                            <p:childTnLst>
                              <p:par>
                                <p:cTn id="51" presetID="2" presetClass="entr" presetSubtype="4" fill="hold" nodeType="afterEffect">
                                  <p:stCondLst>
                                    <p:cond delay="0"/>
                                  </p:stCondLst>
                                  <p:childTnLst>
                                    <p:set>
                                      <p:cBhvr>
                                        <p:cTn id="52" dur="1" fill="hold">
                                          <p:stCondLst>
                                            <p:cond delay="0"/>
                                          </p:stCondLst>
                                        </p:cTn>
                                        <p:tgtEl>
                                          <p:spTgt spid="15"/>
                                        </p:tgtEl>
                                        <p:attrNameLst>
                                          <p:attrName>style.visibility</p:attrName>
                                        </p:attrNameLst>
                                      </p:cBhvr>
                                      <p:to>
                                        <p:strVal val="visible"/>
                                      </p:to>
                                    </p:set>
                                    <p:anim calcmode="lin" valueType="num">
                                      <p:cBhvr additive="base">
                                        <p:cTn id="53" dur="500" fill="hold"/>
                                        <p:tgtEl>
                                          <p:spTgt spid="15"/>
                                        </p:tgtEl>
                                        <p:attrNameLst>
                                          <p:attrName>ppt_x</p:attrName>
                                        </p:attrNameLst>
                                      </p:cBhvr>
                                      <p:tavLst>
                                        <p:tav tm="0">
                                          <p:val>
                                            <p:strVal val="#ppt_x"/>
                                          </p:val>
                                        </p:tav>
                                        <p:tav tm="100000">
                                          <p:val>
                                            <p:strVal val="#ppt_x"/>
                                          </p:val>
                                        </p:tav>
                                      </p:tavLst>
                                    </p:anim>
                                    <p:anim calcmode="lin" valueType="num">
                                      <p:cBhvr additive="base">
                                        <p:cTn id="54" dur="500" fill="hold"/>
                                        <p:tgtEl>
                                          <p:spTgt spid="15"/>
                                        </p:tgtEl>
                                        <p:attrNameLst>
                                          <p:attrName>ppt_y</p:attrName>
                                        </p:attrNameLst>
                                      </p:cBhvr>
                                      <p:tavLst>
                                        <p:tav tm="0">
                                          <p:val>
                                            <p:strVal val="1+#ppt_h/2"/>
                                          </p:val>
                                        </p:tav>
                                        <p:tav tm="100000">
                                          <p:val>
                                            <p:strVal val="#ppt_y"/>
                                          </p:val>
                                        </p:tav>
                                      </p:tavLst>
                                    </p:anim>
                                  </p:childTnLst>
                                </p:cTn>
                              </p:par>
                            </p:childTnLst>
                          </p:cTn>
                        </p:par>
                        <p:par>
                          <p:cTn id="55" fill="hold" nodeType="afterGroup">
                            <p:stCondLst>
                              <p:cond delay="5500"/>
                            </p:stCondLst>
                            <p:childTnLst>
                              <p:par>
                                <p:cTn id="56" presetID="2" presetClass="entr" presetSubtype="4" fill="hold" grpId="0" nodeType="after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additive="base">
                                        <p:cTn id="58" dur="500" fill="hold"/>
                                        <p:tgtEl>
                                          <p:spTgt spid="16"/>
                                        </p:tgtEl>
                                        <p:attrNameLst>
                                          <p:attrName>ppt_x</p:attrName>
                                        </p:attrNameLst>
                                      </p:cBhvr>
                                      <p:tavLst>
                                        <p:tav tm="0">
                                          <p:val>
                                            <p:strVal val="#ppt_x"/>
                                          </p:val>
                                        </p:tav>
                                        <p:tav tm="100000">
                                          <p:val>
                                            <p:strVal val="#ppt_x"/>
                                          </p:val>
                                        </p:tav>
                                      </p:tavLst>
                                    </p:anim>
                                    <p:anim calcmode="lin" valueType="num">
                                      <p:cBhvr additive="base">
                                        <p:cTn id="59" dur="500" fill="hold"/>
                                        <p:tgtEl>
                                          <p:spTgt spid="16"/>
                                        </p:tgtEl>
                                        <p:attrNameLst>
                                          <p:attrName>ppt_y</p:attrName>
                                        </p:attrNameLst>
                                      </p:cBhvr>
                                      <p:tavLst>
                                        <p:tav tm="0">
                                          <p:val>
                                            <p:strVal val="1+#ppt_h/2"/>
                                          </p:val>
                                        </p:tav>
                                        <p:tav tm="100000">
                                          <p:val>
                                            <p:strVal val="#ppt_y"/>
                                          </p:val>
                                        </p:tav>
                                      </p:tavLst>
                                    </p:anim>
                                  </p:childTnLst>
                                </p:cTn>
                              </p:par>
                            </p:childTnLst>
                          </p:cTn>
                        </p:par>
                        <p:par>
                          <p:cTn id="60" fill="hold" nodeType="afterGroup">
                            <p:stCondLst>
                              <p:cond delay="6000"/>
                            </p:stCondLst>
                            <p:childTnLst>
                              <p:par>
                                <p:cTn id="61" presetID="2" presetClass="entr" presetSubtype="4" fill="hold" nodeType="after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additive="base">
                                        <p:cTn id="63" dur="500" fill="hold"/>
                                        <p:tgtEl>
                                          <p:spTgt spid="17"/>
                                        </p:tgtEl>
                                        <p:attrNameLst>
                                          <p:attrName>ppt_x</p:attrName>
                                        </p:attrNameLst>
                                      </p:cBhvr>
                                      <p:tavLst>
                                        <p:tav tm="0">
                                          <p:val>
                                            <p:strVal val="#ppt_x"/>
                                          </p:val>
                                        </p:tav>
                                        <p:tav tm="100000">
                                          <p:val>
                                            <p:strVal val="#ppt_x"/>
                                          </p:val>
                                        </p:tav>
                                      </p:tavLst>
                                    </p:anim>
                                    <p:anim calcmode="lin" valueType="num">
                                      <p:cBhvr additive="base">
                                        <p:cTn id="64" dur="500" fill="hold"/>
                                        <p:tgtEl>
                                          <p:spTgt spid="17"/>
                                        </p:tgtEl>
                                        <p:attrNameLst>
                                          <p:attrName>ppt_y</p:attrName>
                                        </p:attrNameLst>
                                      </p:cBhvr>
                                      <p:tavLst>
                                        <p:tav tm="0">
                                          <p:val>
                                            <p:strVal val="1+#ppt_h/2"/>
                                          </p:val>
                                        </p:tav>
                                        <p:tav tm="100000">
                                          <p:val>
                                            <p:strVal val="#ppt_y"/>
                                          </p:val>
                                        </p:tav>
                                      </p:tavLst>
                                    </p:anim>
                                  </p:childTnLst>
                                </p:cTn>
                              </p:par>
                            </p:childTnLst>
                          </p:cTn>
                        </p:par>
                        <p:par>
                          <p:cTn id="65" fill="hold" nodeType="afterGroup">
                            <p:stCondLst>
                              <p:cond delay="6500"/>
                            </p:stCondLst>
                            <p:childTnLst>
                              <p:par>
                                <p:cTn id="66" presetID="2" presetClass="entr" presetSubtype="4" fill="hold" grpId="0" nodeType="afterEffect">
                                  <p:stCondLst>
                                    <p:cond delay="0"/>
                                  </p:stCondLst>
                                  <p:childTnLst>
                                    <p:set>
                                      <p:cBhvr>
                                        <p:cTn id="67" dur="1" fill="hold">
                                          <p:stCondLst>
                                            <p:cond delay="0"/>
                                          </p:stCondLst>
                                        </p:cTn>
                                        <p:tgtEl>
                                          <p:spTgt spid="18"/>
                                        </p:tgtEl>
                                        <p:attrNameLst>
                                          <p:attrName>style.visibility</p:attrName>
                                        </p:attrNameLst>
                                      </p:cBhvr>
                                      <p:to>
                                        <p:strVal val="visible"/>
                                      </p:to>
                                    </p:set>
                                    <p:anim calcmode="lin" valueType="num">
                                      <p:cBhvr additive="base">
                                        <p:cTn id="68" dur="500" fill="hold"/>
                                        <p:tgtEl>
                                          <p:spTgt spid="18"/>
                                        </p:tgtEl>
                                        <p:attrNameLst>
                                          <p:attrName>ppt_x</p:attrName>
                                        </p:attrNameLst>
                                      </p:cBhvr>
                                      <p:tavLst>
                                        <p:tav tm="0">
                                          <p:val>
                                            <p:strVal val="#ppt_x"/>
                                          </p:val>
                                        </p:tav>
                                        <p:tav tm="100000">
                                          <p:val>
                                            <p:strVal val="#ppt_x"/>
                                          </p:val>
                                        </p:tav>
                                      </p:tavLst>
                                    </p:anim>
                                    <p:anim calcmode="lin" valueType="num">
                                      <p:cBhvr additive="base">
                                        <p:cTn id="69" dur="500" fill="hold"/>
                                        <p:tgtEl>
                                          <p:spTgt spid="18"/>
                                        </p:tgtEl>
                                        <p:attrNameLst>
                                          <p:attrName>ppt_y</p:attrName>
                                        </p:attrNameLst>
                                      </p:cBhvr>
                                      <p:tavLst>
                                        <p:tav tm="0">
                                          <p:val>
                                            <p:strVal val="1+#ppt_h/2"/>
                                          </p:val>
                                        </p:tav>
                                        <p:tav tm="100000">
                                          <p:val>
                                            <p:strVal val="#ppt_y"/>
                                          </p:val>
                                        </p:tav>
                                      </p:tavLst>
                                    </p:anim>
                                  </p:childTnLst>
                                </p:cTn>
                              </p:par>
                            </p:childTnLst>
                          </p:cTn>
                        </p:par>
                        <p:par>
                          <p:cTn id="70" fill="hold" nodeType="afterGroup">
                            <p:stCondLst>
                              <p:cond delay="7000"/>
                            </p:stCondLst>
                            <p:childTnLst>
                              <p:par>
                                <p:cTn id="71" presetID="2" presetClass="entr" presetSubtype="4" fill="hold" nodeType="afterEffect">
                                  <p:stCondLst>
                                    <p:cond delay="0"/>
                                  </p:stCondLst>
                                  <p:childTnLst>
                                    <p:set>
                                      <p:cBhvr>
                                        <p:cTn id="72" dur="1" fill="hold">
                                          <p:stCondLst>
                                            <p:cond delay="0"/>
                                          </p:stCondLst>
                                        </p:cTn>
                                        <p:tgtEl>
                                          <p:spTgt spid="22"/>
                                        </p:tgtEl>
                                        <p:attrNameLst>
                                          <p:attrName>style.visibility</p:attrName>
                                        </p:attrNameLst>
                                      </p:cBhvr>
                                      <p:to>
                                        <p:strVal val="visible"/>
                                      </p:to>
                                    </p:set>
                                    <p:anim calcmode="lin" valueType="num">
                                      <p:cBhvr additive="base">
                                        <p:cTn id="73" dur="500" fill="hold"/>
                                        <p:tgtEl>
                                          <p:spTgt spid="22"/>
                                        </p:tgtEl>
                                        <p:attrNameLst>
                                          <p:attrName>ppt_x</p:attrName>
                                        </p:attrNameLst>
                                      </p:cBhvr>
                                      <p:tavLst>
                                        <p:tav tm="0">
                                          <p:val>
                                            <p:strVal val="#ppt_x"/>
                                          </p:val>
                                        </p:tav>
                                        <p:tav tm="100000">
                                          <p:val>
                                            <p:strVal val="#ppt_x"/>
                                          </p:val>
                                        </p:tav>
                                      </p:tavLst>
                                    </p:anim>
                                    <p:anim calcmode="lin" valueType="num">
                                      <p:cBhvr additive="base">
                                        <p:cTn id="74" dur="500" fill="hold"/>
                                        <p:tgtEl>
                                          <p:spTgt spid="22"/>
                                        </p:tgtEl>
                                        <p:attrNameLst>
                                          <p:attrName>ppt_y</p:attrName>
                                        </p:attrNameLst>
                                      </p:cBhvr>
                                      <p:tavLst>
                                        <p:tav tm="0">
                                          <p:val>
                                            <p:strVal val="1+#ppt_h/2"/>
                                          </p:val>
                                        </p:tav>
                                        <p:tav tm="100000">
                                          <p:val>
                                            <p:strVal val="#ppt_y"/>
                                          </p:val>
                                        </p:tav>
                                      </p:tavLst>
                                    </p:anim>
                                  </p:childTnLst>
                                </p:cTn>
                              </p:par>
                            </p:childTnLst>
                          </p:cTn>
                        </p:par>
                        <p:par>
                          <p:cTn id="75" fill="hold" nodeType="afterGroup">
                            <p:stCondLst>
                              <p:cond delay="7500"/>
                            </p:stCondLst>
                            <p:childTnLst>
                              <p:par>
                                <p:cTn id="76" presetID="2" presetClass="entr" presetSubtype="4" fill="hold" grpId="0" nodeType="afterEffect">
                                  <p:stCondLst>
                                    <p:cond delay="0"/>
                                  </p:stCondLst>
                                  <p:childTnLst>
                                    <p:set>
                                      <p:cBhvr>
                                        <p:cTn id="77" dur="1" fill="hold">
                                          <p:stCondLst>
                                            <p:cond delay="0"/>
                                          </p:stCondLst>
                                        </p:cTn>
                                        <p:tgtEl>
                                          <p:spTgt spid="23"/>
                                        </p:tgtEl>
                                        <p:attrNameLst>
                                          <p:attrName>style.visibility</p:attrName>
                                        </p:attrNameLst>
                                      </p:cBhvr>
                                      <p:to>
                                        <p:strVal val="visible"/>
                                      </p:to>
                                    </p:set>
                                    <p:anim calcmode="lin" valueType="num">
                                      <p:cBhvr additive="base">
                                        <p:cTn id="78" dur="500" fill="hold"/>
                                        <p:tgtEl>
                                          <p:spTgt spid="23"/>
                                        </p:tgtEl>
                                        <p:attrNameLst>
                                          <p:attrName>ppt_x</p:attrName>
                                        </p:attrNameLst>
                                      </p:cBhvr>
                                      <p:tavLst>
                                        <p:tav tm="0">
                                          <p:val>
                                            <p:strVal val="#ppt_x"/>
                                          </p:val>
                                        </p:tav>
                                        <p:tav tm="100000">
                                          <p:val>
                                            <p:strVal val="#ppt_x"/>
                                          </p:val>
                                        </p:tav>
                                      </p:tavLst>
                                    </p:anim>
                                    <p:anim calcmode="lin" valueType="num">
                                      <p:cBhvr additive="base">
                                        <p:cTn id="79"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p:bldP spid="14" grpId="0"/>
      <p:bldP spid="16" grpId="0"/>
      <p:bldP spid="18" grpId="0"/>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4" name="矩形 3"/>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501514" y="1354707"/>
            <a:ext cx="5346123" cy="4680633"/>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10" name="文本框 9"/>
          <p:cNvSpPr txBox="1"/>
          <p:nvPr/>
        </p:nvSpPr>
        <p:spPr>
          <a:xfrm>
            <a:off x="1052847" y="507344"/>
            <a:ext cx="3895670" cy="400110"/>
          </a:xfrm>
          <a:prstGeom prst="rect">
            <a:avLst/>
          </a:prstGeom>
          <a:noFill/>
        </p:spPr>
        <p:txBody>
          <a:bodyPr wrap="square" rtlCol="0">
            <a:spAutoFit/>
          </a:bodyPr>
          <a:lstStyle/>
          <a:p>
            <a:r>
              <a:rPr lang="zh-CN" altLang="en-US" sz="2000">
                <a:solidFill>
                  <a:schemeClr val="accent1"/>
                </a:solidFill>
              </a:rPr>
              <a:t>对家庭造成的危害</a:t>
            </a:r>
          </a:p>
        </p:txBody>
      </p:sp>
      <p:sp>
        <p:nvSpPr>
          <p:cNvPr id="11" name="文本框 10"/>
          <p:cNvSpPr txBox="1"/>
          <p:nvPr/>
        </p:nvSpPr>
        <p:spPr>
          <a:xfrm>
            <a:off x="6257924" y="3171494"/>
            <a:ext cx="4122670" cy="1328249"/>
          </a:xfrm>
          <a:prstGeom prst="rect">
            <a:avLst/>
          </a:prstGeom>
          <a:noFill/>
        </p:spPr>
        <p:txBody>
          <a:bodyPr wrap="square" rtlCol="0">
            <a:spAutoFit/>
          </a:bodyPr>
          <a:lstStyle/>
          <a:p>
            <a:pPr>
              <a:lnSpc>
                <a:spcPct val="130000"/>
              </a:lnSpc>
            </a:pPr>
            <a:r>
              <a:rPr lang="zh-CN" altLang="en-US" sz="3200">
                <a:solidFill>
                  <a:schemeClr val="tx1">
                    <a:lumMod val="75000"/>
                    <a:lumOff val="25000"/>
                  </a:schemeClr>
                </a:solidFill>
              </a:rPr>
              <a:t>倾家荡产，妻离子散，</a:t>
            </a:r>
          </a:p>
          <a:p>
            <a:pPr>
              <a:lnSpc>
                <a:spcPct val="130000"/>
              </a:lnSpc>
            </a:pPr>
            <a:r>
              <a:rPr lang="zh-CN" altLang="en-US" sz="3200">
                <a:solidFill>
                  <a:schemeClr val="tx1">
                    <a:lumMod val="75000"/>
                    <a:lumOff val="25000"/>
                  </a:schemeClr>
                </a:solidFill>
              </a:rPr>
              <a:t>家破人亡，危及后代。</a:t>
            </a:r>
          </a:p>
        </p:txBody>
      </p:sp>
      <p:pic>
        <p:nvPicPr>
          <p:cNvPr id="13" name="图片 1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93629" y="1281139"/>
            <a:ext cx="4543371" cy="4543371"/>
          </a:xfrm>
          <a:prstGeom prst="rect">
            <a:avLst/>
          </a:prstGeom>
        </p:spPr>
      </p:pic>
      <p:pic>
        <p:nvPicPr>
          <p:cNvPr id="12" name="图片 11"/>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4" name="图片 13"/>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par>
                          <p:cTn id="12" fill="hold" nodeType="afterGroup">
                            <p:stCondLst>
                              <p:cond delay="1000"/>
                            </p:stCondLst>
                            <p:childTnLst>
                              <p:par>
                                <p:cTn id="13" presetID="2" presetClass="entr" presetSubtype="4"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childTnLst>
                          </p:cTn>
                        </p:par>
                        <p:par>
                          <p:cTn id="17" fill="hold" nodeType="afterGroup">
                            <p:stCondLst>
                              <p:cond delay="1500"/>
                            </p:stCondLst>
                            <p:childTnLst>
                              <p:par>
                                <p:cTn id="18" presetID="2" presetClass="entr" presetSubtype="4"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2000"/>
                            </p:stCondLst>
                            <p:childTnLst>
                              <p:par>
                                <p:cTn id="23" presetID="22" presetClass="entr" presetSubtype="4"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00"/>
                                        <p:tgtEl>
                                          <p:spTgt spid="9"/>
                                        </p:tgtEl>
                                      </p:cBhvr>
                                    </p:animEffect>
                                  </p:childTnLst>
                                </p:cTn>
                              </p:par>
                            </p:childTnLst>
                          </p:cTn>
                        </p:par>
                        <p:par>
                          <p:cTn id="26" fill="hold" nodeType="afterGroup">
                            <p:stCondLst>
                              <p:cond delay="2500"/>
                            </p:stCondLst>
                            <p:childTnLst>
                              <p:par>
                                <p:cTn id="27" presetID="22" presetClass="entr" presetSubtype="4"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down)">
                                      <p:cBhvr>
                                        <p:cTn id="29" dur="500"/>
                                        <p:tgtEl>
                                          <p:spTgt spid="10"/>
                                        </p:tgtEl>
                                      </p:cBhvr>
                                    </p:animEffect>
                                  </p:childTnLst>
                                </p:cTn>
                              </p:par>
                            </p:childTnLst>
                          </p:cTn>
                        </p:par>
                        <p:par>
                          <p:cTn id="30" fill="hold" nodeType="afterGroup">
                            <p:stCondLst>
                              <p:cond delay="3000"/>
                            </p:stCondLst>
                            <p:childTnLst>
                              <p:par>
                                <p:cTn id="31" presetID="22" presetClass="entr" presetSubtype="4"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down)">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solidFill>
          <a:srgbClr val="21A93A"/>
        </a:solidFill>
        <a:effectLst/>
      </p:bgPr>
    </p:bg>
    <p:spTree>
      <p:nvGrpSpPr>
        <p:cNvPr id="1" name=""/>
        <p:cNvGrpSpPr/>
        <p:nvPr/>
      </p:nvGrpSpPr>
      <p:grpSpPr>
        <a:xfrm>
          <a:off x="0" y="0"/>
          <a:ext cx="0" cy="0"/>
          <a:chOff x="0" y="0"/>
          <a:chExt cx="0" cy="0"/>
        </a:xfrm>
      </p:grpSpPr>
      <p:sp>
        <p:nvSpPr>
          <p:cNvPr id="4" name="矩形 3"/>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329072" y="1123615"/>
            <a:ext cx="5448990" cy="5079872"/>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10" name="文本框 9"/>
          <p:cNvSpPr txBox="1"/>
          <p:nvPr/>
        </p:nvSpPr>
        <p:spPr>
          <a:xfrm>
            <a:off x="1052847" y="507344"/>
            <a:ext cx="3895670" cy="400110"/>
          </a:xfrm>
          <a:prstGeom prst="rect">
            <a:avLst/>
          </a:prstGeom>
          <a:noFill/>
        </p:spPr>
        <p:txBody>
          <a:bodyPr wrap="square" rtlCol="0">
            <a:spAutoFit/>
          </a:bodyPr>
          <a:lstStyle/>
          <a:p>
            <a:r>
              <a:rPr lang="zh-CN" altLang="en-US" sz="2000">
                <a:solidFill>
                  <a:schemeClr val="accent1"/>
                </a:solidFill>
              </a:rPr>
              <a:t>对社会造成的危害</a:t>
            </a:r>
          </a:p>
        </p:txBody>
      </p:sp>
      <p:sp>
        <p:nvSpPr>
          <p:cNvPr id="11" name="文本框 10"/>
          <p:cNvSpPr txBox="1"/>
          <p:nvPr/>
        </p:nvSpPr>
        <p:spPr>
          <a:xfrm>
            <a:off x="2910170" y="2093560"/>
            <a:ext cx="2638425" cy="688073"/>
          </a:xfrm>
          <a:prstGeom prst="rect">
            <a:avLst/>
          </a:prstGeom>
          <a:noFill/>
        </p:spPr>
        <p:txBody>
          <a:bodyPr wrap="square" rtlCol="0">
            <a:spAutoFit/>
          </a:bodyPr>
          <a:lstStyle/>
          <a:p>
            <a:pPr marL="342900" indent="-342900">
              <a:lnSpc>
                <a:spcPct val="130000"/>
              </a:lnSpc>
              <a:buFont typeface="Wingdings" panose="05000000000000000000" pitchFamily="2" charset="2"/>
              <a:buChar char="ü"/>
            </a:pPr>
            <a:r>
              <a:rPr lang="zh-CN" altLang="en-US" sz="3200">
                <a:solidFill>
                  <a:schemeClr val="tx1">
                    <a:lumMod val="75000"/>
                    <a:lumOff val="25000"/>
                  </a:schemeClr>
                </a:solidFill>
              </a:rPr>
              <a:t>偷盗抢劫</a:t>
            </a:r>
          </a:p>
        </p:txBody>
      </p:sp>
      <p:sp>
        <p:nvSpPr>
          <p:cNvPr id="14" name="文本框 13"/>
          <p:cNvSpPr txBox="1"/>
          <p:nvPr/>
        </p:nvSpPr>
        <p:spPr>
          <a:xfrm>
            <a:off x="2910170" y="2924805"/>
            <a:ext cx="2638425" cy="688073"/>
          </a:xfrm>
          <a:prstGeom prst="rect">
            <a:avLst/>
          </a:prstGeom>
          <a:noFill/>
        </p:spPr>
        <p:txBody>
          <a:bodyPr wrap="square" rtlCol="0">
            <a:spAutoFit/>
          </a:bodyPr>
          <a:lstStyle/>
          <a:p>
            <a:pPr marL="342900" indent="-342900">
              <a:lnSpc>
                <a:spcPct val="130000"/>
              </a:lnSpc>
              <a:buFont typeface="Wingdings" panose="05000000000000000000" pitchFamily="2" charset="2"/>
              <a:buChar char="ü"/>
            </a:pPr>
            <a:r>
              <a:rPr lang="zh-CN" altLang="en-US" sz="3200">
                <a:solidFill>
                  <a:schemeClr val="tx1">
                    <a:lumMod val="75000"/>
                    <a:lumOff val="25000"/>
                  </a:schemeClr>
                </a:solidFill>
              </a:rPr>
              <a:t>杀人放火</a:t>
            </a:r>
          </a:p>
        </p:txBody>
      </p:sp>
      <p:sp>
        <p:nvSpPr>
          <p:cNvPr id="15" name="文本框 14"/>
          <p:cNvSpPr txBox="1"/>
          <p:nvPr/>
        </p:nvSpPr>
        <p:spPr>
          <a:xfrm>
            <a:off x="2910170" y="3732615"/>
            <a:ext cx="2638425" cy="688073"/>
          </a:xfrm>
          <a:prstGeom prst="rect">
            <a:avLst/>
          </a:prstGeom>
          <a:noFill/>
        </p:spPr>
        <p:txBody>
          <a:bodyPr wrap="square" rtlCol="0">
            <a:spAutoFit/>
          </a:bodyPr>
          <a:lstStyle/>
          <a:p>
            <a:pPr marL="342900" indent="-342900">
              <a:lnSpc>
                <a:spcPct val="130000"/>
              </a:lnSpc>
              <a:buFont typeface="Wingdings" panose="05000000000000000000" pitchFamily="2" charset="2"/>
              <a:buChar char="ü"/>
            </a:pPr>
            <a:r>
              <a:rPr lang="zh-CN" altLang="en-US" sz="3200">
                <a:solidFill>
                  <a:schemeClr val="tx1">
                    <a:lumMod val="75000"/>
                    <a:lumOff val="25000"/>
                  </a:schemeClr>
                </a:solidFill>
              </a:rPr>
              <a:t>传播疾病</a:t>
            </a:r>
          </a:p>
        </p:txBody>
      </p:sp>
      <p:sp>
        <p:nvSpPr>
          <p:cNvPr id="16" name="文本框 15"/>
          <p:cNvSpPr txBox="1"/>
          <p:nvPr/>
        </p:nvSpPr>
        <p:spPr>
          <a:xfrm>
            <a:off x="2910170" y="4587930"/>
            <a:ext cx="2638425" cy="688073"/>
          </a:xfrm>
          <a:prstGeom prst="rect">
            <a:avLst/>
          </a:prstGeom>
          <a:noFill/>
        </p:spPr>
        <p:txBody>
          <a:bodyPr wrap="square" rtlCol="0">
            <a:spAutoFit/>
          </a:bodyPr>
          <a:lstStyle/>
          <a:p>
            <a:pPr marL="342900" indent="-342900">
              <a:lnSpc>
                <a:spcPct val="130000"/>
              </a:lnSpc>
              <a:buFont typeface="Wingdings" panose="05000000000000000000" pitchFamily="2" charset="2"/>
              <a:buChar char="ü"/>
            </a:pPr>
            <a:r>
              <a:rPr lang="zh-CN" altLang="en-US" sz="3200">
                <a:solidFill>
                  <a:schemeClr val="tx1">
                    <a:lumMod val="75000"/>
                    <a:lumOff val="25000"/>
                  </a:schemeClr>
                </a:solidFill>
              </a:rPr>
              <a:t>累及他人</a:t>
            </a:r>
          </a:p>
        </p:txBody>
      </p:sp>
      <p:pic>
        <p:nvPicPr>
          <p:cNvPr id="18" name="图片 1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650907" y="1695631"/>
            <a:ext cx="4226643" cy="3834493"/>
          </a:xfrm>
          <a:prstGeom prst="rect">
            <a:avLst/>
          </a:prstGeom>
        </p:spPr>
      </p:pic>
      <p:pic>
        <p:nvPicPr>
          <p:cNvPr id="13" name="图片 12"/>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7" name="图片 16"/>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par>
                          <p:cTn id="12" fill="hold" nodeType="afterGroup">
                            <p:stCondLst>
                              <p:cond delay="1000"/>
                            </p:stCondLst>
                            <p:childTnLst>
                              <p:par>
                                <p:cTn id="13" presetID="2" presetClass="entr" presetSubtype="4"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childTnLst>
                          </p:cTn>
                        </p:par>
                        <p:par>
                          <p:cTn id="17" fill="hold" nodeType="afterGroup">
                            <p:stCondLst>
                              <p:cond delay="1500"/>
                            </p:stCondLst>
                            <p:childTnLst>
                              <p:par>
                                <p:cTn id="18" presetID="2" presetClass="entr" presetSubtype="4"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2000"/>
                            </p:stCondLst>
                            <p:childTnLst>
                              <p:par>
                                <p:cTn id="23" presetID="16" presetClass="entr" presetSubtype="21"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500"/>
                                        <p:tgtEl>
                                          <p:spTgt spid="9"/>
                                        </p:tgtEl>
                                      </p:cBhvr>
                                    </p:animEffect>
                                  </p:childTnLst>
                                </p:cTn>
                              </p:par>
                            </p:childTnLst>
                          </p:cTn>
                        </p:par>
                        <p:par>
                          <p:cTn id="26" fill="hold" nodeType="afterGroup">
                            <p:stCondLst>
                              <p:cond delay="2500"/>
                            </p:stCondLst>
                            <p:childTnLst>
                              <p:par>
                                <p:cTn id="27" presetID="16" presetClass="entr" presetSubtype="21"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barn(inVertical)">
                                      <p:cBhvr>
                                        <p:cTn id="29" dur="500"/>
                                        <p:tgtEl>
                                          <p:spTgt spid="10"/>
                                        </p:tgtEl>
                                      </p:cBhvr>
                                    </p:animEffect>
                                  </p:childTnLst>
                                </p:cTn>
                              </p:par>
                            </p:childTnLst>
                          </p:cTn>
                        </p:par>
                        <p:par>
                          <p:cTn id="30" fill="hold" nodeType="afterGroup">
                            <p:stCondLst>
                              <p:cond delay="3000"/>
                            </p:stCondLst>
                            <p:childTnLst>
                              <p:par>
                                <p:cTn id="31" presetID="16" presetClass="entr" presetSubtype="21"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barn(inVertical)">
                                      <p:cBhvr>
                                        <p:cTn id="33" dur="500"/>
                                        <p:tgtEl>
                                          <p:spTgt spid="11"/>
                                        </p:tgtEl>
                                      </p:cBhvr>
                                    </p:animEffect>
                                  </p:childTnLst>
                                </p:cTn>
                              </p:par>
                            </p:childTnLst>
                          </p:cTn>
                        </p:par>
                        <p:par>
                          <p:cTn id="34" fill="hold" nodeType="afterGroup">
                            <p:stCondLst>
                              <p:cond delay="3500"/>
                            </p:stCondLst>
                            <p:childTnLst>
                              <p:par>
                                <p:cTn id="35" presetID="16" presetClass="entr" presetSubtype="21"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childTnLst>
                          </p:cTn>
                        </p:par>
                        <p:par>
                          <p:cTn id="38" fill="hold" nodeType="afterGroup">
                            <p:stCondLst>
                              <p:cond delay="4000"/>
                            </p:stCondLst>
                            <p:childTnLst>
                              <p:par>
                                <p:cTn id="39" presetID="16" presetClass="entr" presetSubtype="21"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barn(inVertical)">
                                      <p:cBhvr>
                                        <p:cTn id="41" dur="500"/>
                                        <p:tgtEl>
                                          <p:spTgt spid="15"/>
                                        </p:tgtEl>
                                      </p:cBhvr>
                                    </p:animEffect>
                                  </p:childTnLst>
                                </p:cTn>
                              </p:par>
                            </p:childTnLst>
                          </p:cTn>
                        </p:par>
                        <p:par>
                          <p:cTn id="42" fill="hold" nodeType="afterGroup">
                            <p:stCondLst>
                              <p:cond delay="4500"/>
                            </p:stCondLst>
                            <p:childTnLst>
                              <p:par>
                                <p:cTn id="43" presetID="16" presetClass="entr" presetSubtype="21"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barn(inVertical)">
                                      <p:cBhvr>
                                        <p:cTn id="4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4" grpId="0"/>
      <p:bldP spid="15"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图片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68301" y="-139700"/>
            <a:ext cx="12801601" cy="7200900"/>
          </a:xfrm>
          <a:prstGeom prst="rect">
            <a:avLst/>
          </a:prstGeom>
        </p:spPr>
      </p:pic>
      <p:pic>
        <p:nvPicPr>
          <p:cNvPr id="15" name="图片 1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9101870" y="3304496"/>
            <a:ext cx="3455197" cy="3455197"/>
          </a:xfrm>
          <a:prstGeom prst="rect">
            <a:avLst/>
          </a:prstGeom>
        </p:spPr>
      </p:pic>
      <p:pic>
        <p:nvPicPr>
          <p:cNvPr id="16" name="图片 1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7217" y="4322190"/>
            <a:ext cx="2523717" cy="2523717"/>
          </a:xfrm>
          <a:prstGeom prst="rect">
            <a:avLst/>
          </a:prstGeom>
        </p:spPr>
      </p:pic>
      <p:pic>
        <p:nvPicPr>
          <p:cNvPr id="17" name="图片 16"/>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8565097" y="4929633"/>
            <a:ext cx="1502395" cy="1175723"/>
          </a:xfrm>
          <a:prstGeom prst="rect">
            <a:avLst/>
          </a:prstGeom>
        </p:spPr>
      </p:pic>
      <p:sp>
        <p:nvSpPr>
          <p:cNvPr id="2" name="文本框 1"/>
          <p:cNvSpPr txBox="1"/>
          <p:nvPr/>
        </p:nvSpPr>
        <p:spPr>
          <a:xfrm>
            <a:off x="3551594" y="1727353"/>
            <a:ext cx="4475182" cy="1107996"/>
          </a:xfrm>
          <a:prstGeom prst="rect">
            <a:avLst/>
          </a:prstGeom>
          <a:noFill/>
        </p:spPr>
        <p:txBody>
          <a:bodyPr wrap="square" rtlCol="0">
            <a:spAutoFit/>
          </a:bodyPr>
          <a:lstStyle/>
          <a:p>
            <a:pPr algn="ctr"/>
            <a:r>
              <a:rPr lang="zh-CN" altLang="en-US" sz="6600">
                <a:solidFill>
                  <a:schemeClr val="bg1">
                    <a:lumMod val="50000"/>
                  </a:schemeClr>
                </a:solidFill>
              </a:rPr>
              <a:t>第四部分</a:t>
            </a:r>
          </a:p>
        </p:txBody>
      </p:sp>
      <p:sp>
        <p:nvSpPr>
          <p:cNvPr id="3" name="文本框 2"/>
          <p:cNvSpPr txBox="1"/>
          <p:nvPr/>
        </p:nvSpPr>
        <p:spPr>
          <a:xfrm>
            <a:off x="2235993" y="2918092"/>
            <a:ext cx="7106384" cy="2800767"/>
          </a:xfrm>
          <a:prstGeom prst="rect">
            <a:avLst/>
          </a:prstGeom>
          <a:noFill/>
        </p:spPr>
        <p:txBody>
          <a:bodyPr wrap="square" rtlCol="0">
            <a:spAutoFit/>
          </a:bodyPr>
          <a:lstStyle/>
          <a:p>
            <a:pPr algn="ctr"/>
            <a:r>
              <a:rPr lang="zh-CN" altLang="en-US" sz="8800" b="1">
                <a:solidFill>
                  <a:schemeClr val="accent1"/>
                </a:solidFill>
                <a:latin typeface="Aa粉嘟嘟 (非商业使用)" panose="02010600010101010101" pitchFamily="2" charset="-122"/>
                <a:ea typeface="Aa粉嘟嘟 (非商业使用)" panose="02010600010101010101" pitchFamily="2" charset="-122"/>
              </a:rPr>
              <a:t>青少年如何防止吸毒</a:t>
            </a:r>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par>
                          <p:cTn id="16" fill="hold" nodeType="afterGroup">
                            <p:stCondLst>
                              <p:cond delay="1500"/>
                            </p:stCondLst>
                            <p:childTnLst>
                              <p:par>
                                <p:cTn id="17" presetID="10" presetClass="entr" presetSubtype="0"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par>
                          <p:cTn id="20" fill="hold" nodeType="afterGroup">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ppt_x"/>
                                          </p:val>
                                        </p:tav>
                                        <p:tav tm="100000">
                                          <p:val>
                                            <p:strVal val="#ppt_x"/>
                                          </p:val>
                                        </p:tav>
                                      </p:tavLst>
                                    </p:anim>
                                    <p:anim calcmode="lin" valueType="num">
                                      <p:cBhvr additive="base">
                                        <p:cTn id="24" dur="500" fill="hold"/>
                                        <p:tgtEl>
                                          <p:spTgt spid="2"/>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4" name="矩形 3"/>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nvSpPr>
        <p:spPr>
          <a:xfrm>
            <a:off x="2679339" y="3295401"/>
            <a:ext cx="2266000" cy="22660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10" name="文本框 9"/>
          <p:cNvSpPr txBox="1"/>
          <p:nvPr/>
        </p:nvSpPr>
        <p:spPr>
          <a:xfrm>
            <a:off x="1052847" y="507344"/>
            <a:ext cx="3895670" cy="400110"/>
          </a:xfrm>
          <a:prstGeom prst="rect">
            <a:avLst/>
          </a:prstGeom>
          <a:noFill/>
        </p:spPr>
        <p:txBody>
          <a:bodyPr wrap="square" rtlCol="0">
            <a:spAutoFit/>
          </a:bodyPr>
          <a:lstStyle/>
          <a:p>
            <a:r>
              <a:rPr lang="zh-CN" altLang="en-US" sz="2000">
                <a:solidFill>
                  <a:schemeClr val="accent1"/>
                </a:solidFill>
              </a:rPr>
              <a:t>牢记“四知道”</a:t>
            </a:r>
          </a:p>
        </p:txBody>
      </p:sp>
      <p:sp>
        <p:nvSpPr>
          <p:cNvPr id="13" name="椭圆 12"/>
          <p:cNvSpPr/>
          <p:nvPr/>
        </p:nvSpPr>
        <p:spPr>
          <a:xfrm>
            <a:off x="1354042" y="1909719"/>
            <a:ext cx="2721838" cy="272183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1476259" y="2031936"/>
            <a:ext cx="2477403" cy="2477403"/>
          </a:xfrm>
          <a:prstGeom prst="ellipse">
            <a:avLst/>
          </a:prstGeom>
          <a:blipFill>
            <a:blip r:embed="rId4"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2808712" y="3392500"/>
            <a:ext cx="2032092" cy="2032092"/>
          </a:xfrm>
          <a:prstGeom prst="ellipse">
            <a:avLst/>
          </a:prstGeom>
          <a:blipFill>
            <a:blip r:embed="rId5"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4381351" y="2118647"/>
            <a:ext cx="5535707" cy="1173719"/>
          </a:xfrm>
          <a:prstGeom prst="rect">
            <a:avLst/>
          </a:prstGeom>
          <a:noFill/>
        </p:spPr>
        <p:txBody>
          <a:bodyPr wrap="square" rtlCol="0">
            <a:spAutoFit/>
          </a:bodyPr>
          <a:lstStyle/>
          <a:p>
            <a:pPr>
              <a:lnSpc>
                <a:spcPct val="130000"/>
              </a:lnSpc>
            </a:pPr>
            <a:r>
              <a:rPr lang="en-US" altLang="zh-CN" sz="2800">
                <a:solidFill>
                  <a:schemeClr val="tx1">
                    <a:lumMod val="75000"/>
                    <a:lumOff val="25000"/>
                  </a:schemeClr>
                </a:solidFill>
              </a:rPr>
              <a:t>1.</a:t>
            </a:r>
            <a:r>
              <a:rPr lang="zh-CN" altLang="en-US" sz="2800">
                <a:solidFill>
                  <a:schemeClr val="tx1">
                    <a:lumMod val="75000"/>
                    <a:lumOff val="25000"/>
                  </a:schemeClr>
                </a:solidFill>
              </a:rPr>
              <a:t>知道什么是毒品；</a:t>
            </a:r>
          </a:p>
          <a:p>
            <a:pPr>
              <a:lnSpc>
                <a:spcPct val="130000"/>
              </a:lnSpc>
            </a:pPr>
            <a:r>
              <a:rPr lang="en-US" altLang="zh-CN" sz="2800">
                <a:solidFill>
                  <a:schemeClr val="tx1">
                    <a:lumMod val="75000"/>
                    <a:lumOff val="25000"/>
                  </a:schemeClr>
                </a:solidFill>
              </a:rPr>
              <a:t>2.</a:t>
            </a:r>
            <a:r>
              <a:rPr lang="zh-CN" altLang="en-US" sz="2800">
                <a:solidFill>
                  <a:schemeClr val="tx1">
                    <a:lumMod val="75000"/>
                    <a:lumOff val="25000"/>
                  </a:schemeClr>
                </a:solidFill>
              </a:rPr>
              <a:t>知道吸毒极易成瘾，难以戒断；</a:t>
            </a:r>
          </a:p>
        </p:txBody>
      </p:sp>
      <p:sp>
        <p:nvSpPr>
          <p:cNvPr id="21" name="文本框 20"/>
          <p:cNvSpPr txBox="1"/>
          <p:nvPr/>
        </p:nvSpPr>
        <p:spPr>
          <a:xfrm>
            <a:off x="5278958" y="4133880"/>
            <a:ext cx="5852817" cy="1173719"/>
          </a:xfrm>
          <a:prstGeom prst="rect">
            <a:avLst/>
          </a:prstGeom>
          <a:noFill/>
        </p:spPr>
        <p:txBody>
          <a:bodyPr wrap="square" rtlCol="0">
            <a:spAutoFit/>
          </a:bodyPr>
          <a:lstStyle/>
          <a:p>
            <a:pPr>
              <a:lnSpc>
                <a:spcPct val="130000"/>
              </a:lnSpc>
            </a:pPr>
            <a:r>
              <a:rPr lang="en-US" altLang="zh-CN" sz="2800">
                <a:solidFill>
                  <a:schemeClr val="tx1">
                    <a:lumMod val="75000"/>
                    <a:lumOff val="25000"/>
                  </a:schemeClr>
                </a:solidFill>
              </a:rPr>
              <a:t>3.</a:t>
            </a:r>
            <a:r>
              <a:rPr lang="zh-CN" altLang="en-US" sz="2800">
                <a:solidFill>
                  <a:schemeClr val="tx1">
                    <a:lumMod val="75000"/>
                    <a:lumOff val="25000"/>
                  </a:schemeClr>
                </a:solidFill>
              </a:rPr>
              <a:t>知道毒品的危害；</a:t>
            </a:r>
          </a:p>
          <a:p>
            <a:pPr>
              <a:lnSpc>
                <a:spcPct val="130000"/>
              </a:lnSpc>
            </a:pPr>
            <a:r>
              <a:rPr lang="en-US" altLang="zh-CN" sz="2800">
                <a:solidFill>
                  <a:schemeClr val="tx1">
                    <a:lumMod val="75000"/>
                    <a:lumOff val="25000"/>
                  </a:schemeClr>
                </a:solidFill>
              </a:rPr>
              <a:t>4.</a:t>
            </a:r>
            <a:r>
              <a:rPr lang="zh-CN" altLang="en-US" sz="2800">
                <a:solidFill>
                  <a:schemeClr val="tx1">
                    <a:lumMod val="75000"/>
                    <a:lumOff val="25000"/>
                  </a:schemeClr>
                </a:solidFill>
              </a:rPr>
              <a:t>知道毒品违法犯罪要受到法律制裁。</a:t>
            </a:r>
          </a:p>
        </p:txBody>
      </p:sp>
      <p:pic>
        <p:nvPicPr>
          <p:cNvPr id="15" name="图片 14"/>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6" name="图片 15"/>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par>
                          <p:cTn id="8" fill="hold" nodeType="afterGroup">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barn(inVertical)">
                                      <p:cBhvr>
                                        <p:cTn id="11" dur="500"/>
                                        <p:tgtEl>
                                          <p:spTgt spid="21"/>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par>
                          <p:cTn id="16" fill="hold" nodeType="afterGroup">
                            <p:stCondLst>
                              <p:cond delay="1500"/>
                            </p:stCondLst>
                            <p:childTnLst>
                              <p:par>
                                <p:cTn id="17" presetID="10"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childTnLst>
                          </p:cTn>
                        </p:par>
                        <p:par>
                          <p:cTn id="20" fill="hold" nodeType="afterGroup">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500"/>
                                        <p:tgtEl>
                                          <p:spTgt spid="19"/>
                                        </p:tgtEl>
                                      </p:cBhvr>
                                    </p:animEffect>
                                  </p:childTnLst>
                                </p:cTn>
                              </p:par>
                            </p:childTnLst>
                          </p:cTn>
                        </p:par>
                        <p:par>
                          <p:cTn id="24" fill="hold" nodeType="afterGroup">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par>
                          <p:cTn id="28" fill="hold" nodeType="afterGroup">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500"/>
                                        <p:tgtEl>
                                          <p:spTgt spid="3"/>
                                        </p:tgtEl>
                                      </p:cBhvr>
                                    </p:animEffect>
                                  </p:childTnLst>
                                </p:cTn>
                              </p:par>
                            </p:childTnLst>
                          </p:cTn>
                        </p:par>
                        <p:par>
                          <p:cTn id="32" fill="hold" nodeType="afterGroup">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par>
                          <p:cTn id="36" fill="hold" nodeType="afterGroup">
                            <p:stCondLst>
                              <p:cond delay="4000"/>
                            </p:stCondLst>
                            <p:childTnLst>
                              <p:par>
                                <p:cTn id="37" presetID="16" presetClass="entr" presetSubtype="21" fill="hold" nodeType="after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arn(inVertical)">
                                      <p:cBhvr>
                                        <p:cTn id="39" dur="500"/>
                                        <p:tgtEl>
                                          <p:spTgt spid="9"/>
                                        </p:tgtEl>
                                      </p:cBhvr>
                                    </p:animEffect>
                                  </p:childTnLst>
                                </p:cTn>
                              </p:par>
                            </p:childTnLst>
                          </p:cTn>
                        </p:par>
                        <p:par>
                          <p:cTn id="40" fill="hold" nodeType="afterGroup">
                            <p:stCondLst>
                              <p:cond delay="4500"/>
                            </p:stCondLst>
                            <p:childTnLst>
                              <p:par>
                                <p:cTn id="41" presetID="16" presetClass="entr" presetSubtype="21"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barn(inVertical)">
                                      <p:cBhvr>
                                        <p:cTn id="4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0" grpId="0"/>
      <p:bldP spid="13" grpId="0" animBg="1"/>
      <p:bldP spid="3" grpId="0" animBg="1"/>
      <p:bldP spid="14" grpId="0" animBg="1"/>
      <p:bldP spid="17" grpId="0"/>
      <p:bldP spid="21"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4" name="矩形 3"/>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p:cNvPicPr>
            <a:picLocks noChangeAspect="1"/>
          </p:cNvPicPr>
          <p:nvPr/>
        </p:nvPicPr>
        <p:blipFill>
          <a:blip r:embed="rId3" cstate="email">
            <a:duotone>
              <a:schemeClr val="accent2">
                <a:shade val="45000"/>
                <a:satMod val="135000"/>
              </a:schemeClr>
              <a:prstClr val="white"/>
            </a:duotone>
            <a:extLst>
              <a:ext uri="{28A0092B-C50C-407E-A947-70E740481C1C}">
                <a14:useLocalDpi xmlns:a14="http://schemas.microsoft.com/office/drawing/2010/main"/>
              </a:ext>
            </a:extLst>
          </a:blip>
          <a:srcRect/>
          <a:stretch>
            <a:fillRect/>
          </a:stretch>
        </p:blipFill>
        <p:spPr>
          <a:xfrm>
            <a:off x="5671073" y="1804307"/>
            <a:ext cx="6347012" cy="4803037"/>
          </a:xfrm>
          <a:prstGeom prst="rect">
            <a:avLst/>
          </a:prstGeom>
        </p:spPr>
      </p:pic>
      <p:pic>
        <p:nvPicPr>
          <p:cNvPr id="14" name="图片 13"/>
          <p:cNvPicPr>
            <a:picLocks noChangeAspect="1"/>
          </p:cNvPicPr>
          <p:nvPr/>
        </p:nvPicPr>
        <p:blipFill>
          <a:blip r:embed="rId3" cstate="email">
            <a:duotone>
              <a:schemeClr val="accent2">
                <a:shade val="45000"/>
                <a:satMod val="135000"/>
              </a:schemeClr>
              <a:prstClr val="white"/>
            </a:duotone>
            <a:extLst>
              <a:ext uri="{28A0092B-C50C-407E-A947-70E740481C1C}">
                <a14:useLocalDpi xmlns:a14="http://schemas.microsoft.com/office/drawing/2010/main"/>
              </a:ext>
            </a:extLst>
          </a:blip>
          <a:srcRect/>
          <a:stretch>
            <a:fillRect/>
          </a:stretch>
        </p:blipFill>
        <p:spPr>
          <a:xfrm>
            <a:off x="333486" y="946484"/>
            <a:ext cx="6347012" cy="4803037"/>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12" name="文本框 11"/>
          <p:cNvSpPr txBox="1"/>
          <p:nvPr/>
        </p:nvSpPr>
        <p:spPr>
          <a:xfrm>
            <a:off x="1052847" y="507344"/>
            <a:ext cx="3895670" cy="400110"/>
          </a:xfrm>
          <a:prstGeom prst="rect">
            <a:avLst/>
          </a:prstGeom>
          <a:noFill/>
        </p:spPr>
        <p:txBody>
          <a:bodyPr wrap="square" rtlCol="0">
            <a:spAutoFit/>
          </a:bodyPr>
          <a:lstStyle/>
          <a:p>
            <a:r>
              <a:rPr lang="zh-CN" altLang="en-US" sz="2000">
                <a:solidFill>
                  <a:schemeClr val="accent1"/>
                </a:solidFill>
              </a:rPr>
              <a:t>青少年如何防止吸毒</a:t>
            </a:r>
          </a:p>
        </p:txBody>
      </p:sp>
      <p:sp>
        <p:nvSpPr>
          <p:cNvPr id="2" name="文本框 1"/>
          <p:cNvSpPr txBox="1"/>
          <p:nvPr/>
        </p:nvSpPr>
        <p:spPr>
          <a:xfrm>
            <a:off x="1845310" y="2138045"/>
            <a:ext cx="3425190" cy="2489200"/>
          </a:xfrm>
          <a:prstGeom prst="rect">
            <a:avLst/>
          </a:prstGeom>
          <a:noFill/>
        </p:spPr>
        <p:txBody>
          <a:bodyPr wrap="square" rtlCol="0">
            <a:spAutoFit/>
          </a:bodyPr>
          <a:lstStyle/>
          <a:p>
            <a:pPr>
              <a:lnSpc>
                <a:spcPct val="130000"/>
              </a:lnSpc>
            </a:pPr>
            <a:r>
              <a:rPr lang="en-US" altLang="zh-CN" sz="2400">
                <a:solidFill>
                  <a:schemeClr val="tx1">
                    <a:lumMod val="75000"/>
                    <a:lumOff val="25000"/>
                  </a:schemeClr>
                </a:solidFill>
              </a:rPr>
              <a:t>1</a:t>
            </a:r>
            <a:r>
              <a:rPr lang="zh-CN" altLang="en-US" sz="2400">
                <a:solidFill>
                  <a:schemeClr val="tx1">
                    <a:lumMod val="75000"/>
                    <a:lumOff val="25000"/>
                  </a:schemeClr>
                </a:solidFill>
              </a:rPr>
              <a:t>、养成良好的行为，杜绝吸烟饮酒等不良嗜好，不涉足青少年不宜进入的场所，决不吸食摇头丸、</a:t>
            </a:r>
            <a:r>
              <a:rPr lang="en-US" altLang="zh-CN" sz="2400">
                <a:solidFill>
                  <a:schemeClr val="tx1">
                    <a:lumMod val="75000"/>
                    <a:lumOff val="25000"/>
                  </a:schemeClr>
                </a:solidFill>
              </a:rPr>
              <a:t>K</a:t>
            </a:r>
            <a:r>
              <a:rPr lang="zh-CN" altLang="en-US" sz="2400">
                <a:solidFill>
                  <a:schemeClr val="tx1">
                    <a:lumMod val="75000"/>
                    <a:lumOff val="25000"/>
                  </a:schemeClr>
                </a:solidFill>
              </a:rPr>
              <a:t>粉等兴奋剂。</a:t>
            </a:r>
          </a:p>
        </p:txBody>
      </p:sp>
      <p:sp>
        <p:nvSpPr>
          <p:cNvPr id="13" name="文本框 12"/>
          <p:cNvSpPr txBox="1"/>
          <p:nvPr/>
        </p:nvSpPr>
        <p:spPr>
          <a:xfrm>
            <a:off x="7097572" y="3009057"/>
            <a:ext cx="3494385" cy="2489200"/>
          </a:xfrm>
          <a:prstGeom prst="rect">
            <a:avLst/>
          </a:prstGeom>
          <a:noFill/>
        </p:spPr>
        <p:txBody>
          <a:bodyPr wrap="square" rtlCol="0">
            <a:spAutoFit/>
          </a:bodyPr>
          <a:lstStyle/>
          <a:p>
            <a:pPr>
              <a:lnSpc>
                <a:spcPct val="130000"/>
              </a:lnSpc>
            </a:pPr>
            <a:r>
              <a:rPr lang="en-US" altLang="zh-CN" sz="2400">
                <a:solidFill>
                  <a:schemeClr val="tx1">
                    <a:lumMod val="75000"/>
                    <a:lumOff val="25000"/>
                  </a:schemeClr>
                </a:solidFill>
              </a:rPr>
              <a:t>2</a:t>
            </a:r>
            <a:r>
              <a:rPr lang="zh-CN" altLang="en-US" sz="2400">
                <a:solidFill>
                  <a:schemeClr val="tx1">
                    <a:lumMod val="75000"/>
                    <a:lumOff val="25000"/>
                  </a:schemeClr>
                </a:solidFill>
              </a:rPr>
              <a:t>、即使自己在不知情的情况下，被引诱、欺骗吸毒一次，也要珍惜自己的生命，坚决不再吸第二次。</a:t>
            </a:r>
          </a:p>
        </p:txBody>
      </p:sp>
      <p:pic>
        <p:nvPicPr>
          <p:cNvPr id="16" name="图片 15"/>
          <p:cNvPicPr>
            <a:picLocks noChangeAspect="1"/>
          </p:cNvPicPr>
          <p:nvPr/>
        </p:nvPicPr>
        <p:blipFill>
          <a:blip r:embed="rId5"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7" name="图片 16"/>
          <p:cNvPicPr>
            <a:picLocks noChangeAspect="1"/>
          </p:cNvPicPr>
          <p:nvPr/>
        </p:nvPicPr>
        <p:blipFill>
          <a:blip r:embed="rId5"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par>
                          <p:cTn id="12" fill="hold" nodeType="afterGroup">
                            <p:stCondLst>
                              <p:cond delay="1000"/>
                            </p:stCondLst>
                            <p:childTnLst>
                              <p:par>
                                <p:cTn id="13" presetID="2" presetClass="entr" presetSubtype="4"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ppt_x"/>
                                          </p:val>
                                        </p:tav>
                                        <p:tav tm="100000">
                                          <p:val>
                                            <p:strVal val="#ppt_x"/>
                                          </p:val>
                                        </p:tav>
                                      </p:tavLst>
                                    </p:anim>
                                    <p:anim calcmode="lin" valueType="num">
                                      <p:cBhvr additive="base">
                                        <p:cTn id="16" dur="500" fill="hold"/>
                                        <p:tgtEl>
                                          <p:spTgt spid="14"/>
                                        </p:tgtEl>
                                        <p:attrNameLst>
                                          <p:attrName>ppt_y</p:attrName>
                                        </p:attrNameLst>
                                      </p:cBhvr>
                                      <p:tavLst>
                                        <p:tav tm="0">
                                          <p:val>
                                            <p:strVal val="1+#ppt_h/2"/>
                                          </p:val>
                                        </p:tav>
                                        <p:tav tm="100000">
                                          <p:val>
                                            <p:strVal val="#ppt_y"/>
                                          </p:val>
                                        </p:tav>
                                      </p:tavLst>
                                    </p:anim>
                                  </p:childTnLst>
                                </p:cTn>
                              </p:par>
                            </p:childTnLst>
                          </p:cTn>
                        </p:par>
                        <p:par>
                          <p:cTn id="17" fill="hold" nodeType="afterGroup">
                            <p:stCondLst>
                              <p:cond delay="1500"/>
                            </p:stCondLst>
                            <p:childTnLst>
                              <p:par>
                                <p:cTn id="18" presetID="2" presetClass="entr" presetSubtype="4"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ppt_x"/>
                                          </p:val>
                                        </p:tav>
                                        <p:tav tm="100000">
                                          <p:val>
                                            <p:strVal val="#ppt_x"/>
                                          </p:val>
                                        </p:tav>
                                      </p:tavLst>
                                    </p:anim>
                                    <p:anim calcmode="lin" valueType="num">
                                      <p:cBhvr additive="base">
                                        <p:cTn id="21" dur="500" fill="hold"/>
                                        <p:tgtEl>
                                          <p:spTgt spid="15"/>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20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5000"/>
                            </p:stCondLst>
                            <p:childTnLst>
                              <p:par>
                                <p:cTn id="41" presetID="42"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1000"/>
                                        <p:tgtEl>
                                          <p:spTgt spid="13"/>
                                        </p:tgtEl>
                                      </p:cBhvr>
                                    </p:animEffect>
                                    <p:anim calcmode="lin" valueType="num">
                                      <p:cBhvr>
                                        <p:cTn id="44" dur="1000" fill="hold"/>
                                        <p:tgtEl>
                                          <p:spTgt spid="13"/>
                                        </p:tgtEl>
                                        <p:attrNameLst>
                                          <p:attrName>ppt_x</p:attrName>
                                        </p:attrNameLst>
                                      </p:cBhvr>
                                      <p:tavLst>
                                        <p:tav tm="0">
                                          <p:val>
                                            <p:strVal val="#ppt_x"/>
                                          </p:val>
                                        </p:tav>
                                        <p:tav tm="100000">
                                          <p:val>
                                            <p:strVal val="#ppt_x"/>
                                          </p:val>
                                        </p:tav>
                                      </p:tavLst>
                                    </p:anim>
                                    <p:anim calcmode="lin" valueType="num">
                                      <p:cBhvr>
                                        <p:cTn id="4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3" name="图片 2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68301" y="-139700"/>
            <a:ext cx="12801601" cy="7200900"/>
          </a:xfrm>
          <a:prstGeom prst="rect">
            <a:avLst/>
          </a:prstGeom>
        </p:spPr>
      </p:pic>
      <p:sp>
        <p:nvSpPr>
          <p:cNvPr id="6" name="文本框 5"/>
          <p:cNvSpPr txBox="1"/>
          <p:nvPr/>
        </p:nvSpPr>
        <p:spPr>
          <a:xfrm>
            <a:off x="946547" y="2189630"/>
            <a:ext cx="1971013" cy="1107996"/>
          </a:xfrm>
          <a:prstGeom prst="rect">
            <a:avLst/>
          </a:prstGeom>
          <a:noFill/>
        </p:spPr>
        <p:txBody>
          <a:bodyPr wrap="square" rtlCol="0">
            <a:spAutoFit/>
          </a:bodyPr>
          <a:lstStyle/>
          <a:p>
            <a:r>
              <a:rPr lang="zh-CN" altLang="en-US" sz="6600">
                <a:solidFill>
                  <a:schemeClr val="accent1"/>
                </a:solidFill>
                <a:latin typeface="Aa粉嘟嘟 (非商业使用)" panose="02010600010101010101" pitchFamily="2" charset="-122"/>
                <a:ea typeface="Aa粉嘟嘟 (非商业使用)" panose="02010600010101010101" pitchFamily="2" charset="-122"/>
              </a:rPr>
              <a:t>目录</a:t>
            </a:r>
          </a:p>
        </p:txBody>
      </p:sp>
      <p:sp>
        <p:nvSpPr>
          <p:cNvPr id="7" name="文本框 6"/>
          <p:cNvSpPr txBox="1"/>
          <p:nvPr/>
        </p:nvSpPr>
        <p:spPr>
          <a:xfrm>
            <a:off x="1592260" y="3259028"/>
            <a:ext cx="1811134" cy="461665"/>
          </a:xfrm>
          <a:prstGeom prst="rect">
            <a:avLst/>
          </a:prstGeom>
          <a:noFill/>
        </p:spPr>
        <p:txBody>
          <a:bodyPr wrap="square" rtlCol="0">
            <a:spAutoFit/>
          </a:bodyPr>
          <a:lstStyle/>
          <a:p>
            <a:r>
              <a:rPr lang="en-US" altLang="zh-CN" sz="2400">
                <a:solidFill>
                  <a:schemeClr val="tx1">
                    <a:lumMod val="75000"/>
                    <a:lumOff val="25000"/>
                  </a:schemeClr>
                </a:solidFill>
              </a:rPr>
              <a:t>CONTENTS</a:t>
            </a:r>
            <a:endParaRPr lang="zh-CN" altLang="en-US" sz="2400">
              <a:solidFill>
                <a:schemeClr val="tx1">
                  <a:lumMod val="75000"/>
                  <a:lumOff val="25000"/>
                </a:schemeClr>
              </a:solidFill>
            </a:endParaRPr>
          </a:p>
        </p:txBody>
      </p:sp>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206597" y="1916721"/>
            <a:ext cx="702906" cy="702906"/>
          </a:xfrm>
          <a:prstGeom prst="rect">
            <a:avLst/>
          </a:prstGeom>
        </p:spPr>
      </p:pic>
      <p:sp>
        <p:nvSpPr>
          <p:cNvPr id="13" name="文本框 12"/>
          <p:cNvSpPr txBox="1"/>
          <p:nvPr/>
        </p:nvSpPr>
        <p:spPr>
          <a:xfrm>
            <a:off x="4909503" y="2031817"/>
            <a:ext cx="3090245" cy="523220"/>
          </a:xfrm>
          <a:prstGeom prst="rect">
            <a:avLst/>
          </a:prstGeom>
          <a:noFill/>
        </p:spPr>
        <p:txBody>
          <a:bodyPr wrap="square" rtlCol="0">
            <a:spAutoFit/>
          </a:bodyPr>
          <a:lstStyle/>
          <a:p>
            <a:r>
              <a:rPr lang="zh-CN" altLang="en-US" sz="2800" dirty="0">
                <a:solidFill>
                  <a:srgbClr val="21A93A"/>
                </a:solidFill>
                <a:latin typeface="Aa粉嘟嘟 (非商业使用)" panose="02010600010101010101" pitchFamily="2" charset="-122"/>
                <a:ea typeface="Aa粉嘟嘟 (非商业使用)" panose="02010600010101010101" pitchFamily="2" charset="-122"/>
              </a:rPr>
              <a:t>毒品定义及分类</a:t>
            </a:r>
          </a:p>
        </p:txBody>
      </p:sp>
      <p:pic>
        <p:nvPicPr>
          <p:cNvPr id="25" name="图片 2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206597" y="2863050"/>
            <a:ext cx="702906" cy="702906"/>
          </a:xfrm>
          <a:prstGeom prst="rect">
            <a:avLst/>
          </a:prstGeom>
        </p:spPr>
      </p:pic>
      <p:sp>
        <p:nvSpPr>
          <p:cNvPr id="26" name="文本框 25"/>
          <p:cNvSpPr txBox="1"/>
          <p:nvPr/>
        </p:nvSpPr>
        <p:spPr>
          <a:xfrm>
            <a:off x="4909503" y="2978146"/>
            <a:ext cx="3090245" cy="523220"/>
          </a:xfrm>
          <a:prstGeom prst="rect">
            <a:avLst/>
          </a:prstGeom>
          <a:noFill/>
        </p:spPr>
        <p:txBody>
          <a:bodyPr wrap="square" rtlCol="0">
            <a:spAutoFit/>
          </a:bodyPr>
          <a:lstStyle/>
          <a:p>
            <a:r>
              <a:rPr lang="zh-CN" altLang="en-US" sz="2800">
                <a:solidFill>
                  <a:srgbClr val="21A93A"/>
                </a:solidFill>
                <a:latin typeface="Aa粉嘟嘟 (非商业使用)" panose="02010600010101010101" pitchFamily="2" charset="-122"/>
                <a:ea typeface="Aa粉嘟嘟 (非商业使用)" panose="02010600010101010101" pitchFamily="2" charset="-122"/>
              </a:rPr>
              <a:t>吸毒为何会上瘾</a:t>
            </a:r>
          </a:p>
        </p:txBody>
      </p:sp>
      <p:pic>
        <p:nvPicPr>
          <p:cNvPr id="27" name="图片 2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206597" y="3810754"/>
            <a:ext cx="702906" cy="702906"/>
          </a:xfrm>
          <a:prstGeom prst="rect">
            <a:avLst/>
          </a:prstGeom>
        </p:spPr>
      </p:pic>
      <p:sp>
        <p:nvSpPr>
          <p:cNvPr id="33" name="文本框 32"/>
          <p:cNvSpPr txBox="1"/>
          <p:nvPr/>
        </p:nvSpPr>
        <p:spPr>
          <a:xfrm>
            <a:off x="4909503" y="3925850"/>
            <a:ext cx="3090245" cy="523220"/>
          </a:xfrm>
          <a:prstGeom prst="rect">
            <a:avLst/>
          </a:prstGeom>
          <a:noFill/>
        </p:spPr>
        <p:txBody>
          <a:bodyPr wrap="square" rtlCol="0">
            <a:spAutoFit/>
          </a:bodyPr>
          <a:lstStyle/>
          <a:p>
            <a:r>
              <a:rPr lang="zh-CN" altLang="en-US" sz="2800">
                <a:solidFill>
                  <a:srgbClr val="21A93A"/>
                </a:solidFill>
                <a:latin typeface="Aa粉嘟嘟 (非商业使用)" panose="02010600010101010101" pitchFamily="2" charset="-122"/>
                <a:ea typeface="Aa粉嘟嘟 (非商业使用)" panose="02010600010101010101" pitchFamily="2" charset="-122"/>
              </a:rPr>
              <a:t>吸毒的危害</a:t>
            </a:r>
          </a:p>
        </p:txBody>
      </p:sp>
      <p:pic>
        <p:nvPicPr>
          <p:cNvPr id="39" name="图片 3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206597" y="4757083"/>
            <a:ext cx="702906" cy="702906"/>
          </a:xfrm>
          <a:prstGeom prst="rect">
            <a:avLst/>
          </a:prstGeom>
        </p:spPr>
      </p:pic>
      <p:sp>
        <p:nvSpPr>
          <p:cNvPr id="40" name="文本框 39"/>
          <p:cNvSpPr txBox="1"/>
          <p:nvPr/>
        </p:nvSpPr>
        <p:spPr>
          <a:xfrm>
            <a:off x="4909503" y="4872179"/>
            <a:ext cx="3857625" cy="523220"/>
          </a:xfrm>
          <a:prstGeom prst="rect">
            <a:avLst/>
          </a:prstGeom>
          <a:noFill/>
        </p:spPr>
        <p:txBody>
          <a:bodyPr wrap="square" rtlCol="0">
            <a:spAutoFit/>
          </a:bodyPr>
          <a:lstStyle/>
          <a:p>
            <a:r>
              <a:rPr lang="zh-CN" altLang="en-US" sz="2800">
                <a:solidFill>
                  <a:srgbClr val="21A93A"/>
                </a:solidFill>
                <a:latin typeface="Aa粉嘟嘟 (非商业使用)" panose="02010600010101010101" pitchFamily="2" charset="-122"/>
                <a:ea typeface="Aa粉嘟嘟 (非商业使用)" panose="02010600010101010101" pitchFamily="2" charset="-122"/>
              </a:rPr>
              <a:t>青少年如何防止吸毒</a:t>
            </a:r>
          </a:p>
        </p:txBody>
      </p:sp>
      <p:pic>
        <p:nvPicPr>
          <p:cNvPr id="41" name="图片 40"/>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8306017" y="1644162"/>
            <a:ext cx="2020554" cy="1946205"/>
          </a:xfrm>
          <a:prstGeom prst="rect">
            <a:avLst/>
          </a:prstGeom>
        </p:spPr>
      </p:pic>
      <p:pic>
        <p:nvPicPr>
          <p:cNvPr id="24" name="图片 2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9101870" y="3304496"/>
            <a:ext cx="3455197" cy="3455197"/>
          </a:xfrm>
          <a:prstGeom prst="rect">
            <a:avLst/>
          </a:prstGeom>
        </p:spPr>
      </p:pic>
      <p:pic>
        <p:nvPicPr>
          <p:cNvPr id="34" name="图片 3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7217" y="4322190"/>
            <a:ext cx="2523717" cy="2523717"/>
          </a:xfrm>
          <a:prstGeom prst="rect">
            <a:avLst/>
          </a:prstGeom>
        </p:spPr>
      </p:pic>
      <p:pic>
        <p:nvPicPr>
          <p:cNvPr id="35" name="图片 34"/>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8565097" y="4929633"/>
            <a:ext cx="1502395" cy="1175723"/>
          </a:xfrm>
          <a:prstGeom prst="rect">
            <a:avLst/>
          </a:prstGeom>
        </p:spPr>
      </p:pic>
      <p:sp>
        <p:nvSpPr>
          <p:cNvPr id="2" name="文本框 1"/>
          <p:cNvSpPr txBox="1"/>
          <p:nvPr/>
        </p:nvSpPr>
        <p:spPr>
          <a:xfrm>
            <a:off x="5658416" y="1176950"/>
            <a:ext cx="1421394" cy="200055"/>
          </a:xfrm>
          <a:prstGeom prst="rect">
            <a:avLst/>
          </a:prstGeom>
          <a:noFill/>
        </p:spPr>
        <p:txBody>
          <a:bodyPr wrap="square" rtlCol="0">
            <a:spAutoFit/>
          </a:bodyPr>
          <a:lstStyle/>
          <a:p>
            <a:r>
              <a:rPr lang="en-US" altLang="zh-CN" sz="700" dirty="0">
                <a:solidFill>
                  <a:srgbClr val="FFFFFF"/>
                </a:solidFill>
              </a:rPr>
              <a:t>https://www.ypppt.com/</a:t>
            </a:r>
            <a:endParaRPr lang="zh-CN" altLang="en-US" sz="70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500"/>
                                        <p:tgtEl>
                                          <p:spTgt spid="34"/>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500"/>
                                        <p:tgtEl>
                                          <p:spTgt spid="24"/>
                                        </p:tgtEl>
                                      </p:cBhvr>
                                    </p:animEffect>
                                  </p:childTnLst>
                                </p:cTn>
                              </p:par>
                            </p:childTnLst>
                          </p:cTn>
                        </p:par>
                        <p:par>
                          <p:cTn id="16" fill="hold" nodeType="afterGroup">
                            <p:stCondLst>
                              <p:cond delay="1500"/>
                            </p:stCondLst>
                            <p:childTnLst>
                              <p:par>
                                <p:cTn id="17" presetID="10" presetClass="entr" presetSubtype="0" fill="hold" nodeType="after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500"/>
                                        <p:tgtEl>
                                          <p:spTgt spid="35"/>
                                        </p:tgtEl>
                                      </p:cBhvr>
                                    </p:animEffect>
                                  </p:childTnLst>
                                </p:cTn>
                              </p:par>
                            </p:childTnLst>
                          </p:cTn>
                        </p:par>
                        <p:par>
                          <p:cTn id="20" fill="hold" nodeType="afterGroup">
                            <p:stCondLst>
                              <p:cond delay="2000"/>
                            </p:stCondLst>
                            <p:childTnLst>
                              <p:par>
                                <p:cTn id="21" presetID="10" presetClass="entr" presetSubtype="0" fill="hold" nodeType="after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fade">
                                      <p:cBhvr>
                                        <p:cTn id="23" dur="500"/>
                                        <p:tgtEl>
                                          <p:spTgt spid="41"/>
                                        </p:tgtEl>
                                      </p:cBhvr>
                                    </p:animEffect>
                                  </p:childTnLst>
                                </p:cTn>
                              </p:par>
                            </p:childTnLst>
                          </p:cTn>
                        </p:par>
                        <p:par>
                          <p:cTn id="24" fill="hold" nodeType="afterGroup">
                            <p:stCondLst>
                              <p:cond delay="2500"/>
                            </p:stCondLst>
                            <p:childTnLst>
                              <p:par>
                                <p:cTn id="25" presetID="2" presetClass="entr" presetSubtype="4"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3000"/>
                            </p:stCondLst>
                            <p:childTnLst>
                              <p:par>
                                <p:cTn id="30" presetID="2" presetClass="entr" presetSubtype="4" fill="hold" nodeType="after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additive="base">
                                        <p:cTn id="32" dur="500" fill="hold"/>
                                        <p:tgtEl>
                                          <p:spTgt spid="25"/>
                                        </p:tgtEl>
                                        <p:attrNameLst>
                                          <p:attrName>ppt_x</p:attrName>
                                        </p:attrNameLst>
                                      </p:cBhvr>
                                      <p:tavLst>
                                        <p:tav tm="0">
                                          <p:val>
                                            <p:strVal val="#ppt_x"/>
                                          </p:val>
                                        </p:tav>
                                        <p:tav tm="100000">
                                          <p:val>
                                            <p:strVal val="#ppt_x"/>
                                          </p:val>
                                        </p:tav>
                                      </p:tavLst>
                                    </p:anim>
                                    <p:anim calcmode="lin" valueType="num">
                                      <p:cBhvr additive="base">
                                        <p:cTn id="33" dur="500" fill="hold"/>
                                        <p:tgtEl>
                                          <p:spTgt spid="25"/>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3500"/>
                            </p:stCondLst>
                            <p:childTnLst>
                              <p:par>
                                <p:cTn id="35" presetID="2" presetClass="entr" presetSubtype="4" fill="hold" nodeType="after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ppt_x"/>
                                          </p:val>
                                        </p:tav>
                                        <p:tav tm="100000">
                                          <p:val>
                                            <p:strVal val="#ppt_x"/>
                                          </p:val>
                                        </p:tav>
                                      </p:tavLst>
                                    </p:anim>
                                    <p:anim calcmode="lin" valueType="num">
                                      <p:cBhvr additive="base">
                                        <p:cTn id="38" dur="500" fill="hold"/>
                                        <p:tgtEl>
                                          <p:spTgt spid="27"/>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4000"/>
                            </p:stCondLst>
                            <p:childTnLst>
                              <p:par>
                                <p:cTn id="40" presetID="2" presetClass="entr" presetSubtype="4" fill="hold" nodeType="afterEffect">
                                  <p:stCondLst>
                                    <p:cond delay="0"/>
                                  </p:stCondLst>
                                  <p:childTnLst>
                                    <p:set>
                                      <p:cBhvr>
                                        <p:cTn id="41" dur="1" fill="hold">
                                          <p:stCondLst>
                                            <p:cond delay="0"/>
                                          </p:stCondLst>
                                        </p:cTn>
                                        <p:tgtEl>
                                          <p:spTgt spid="39"/>
                                        </p:tgtEl>
                                        <p:attrNameLst>
                                          <p:attrName>style.visibility</p:attrName>
                                        </p:attrNameLst>
                                      </p:cBhvr>
                                      <p:to>
                                        <p:strVal val="visible"/>
                                      </p:to>
                                    </p:set>
                                    <p:anim calcmode="lin" valueType="num">
                                      <p:cBhvr additive="base">
                                        <p:cTn id="42" dur="500" fill="hold"/>
                                        <p:tgtEl>
                                          <p:spTgt spid="39"/>
                                        </p:tgtEl>
                                        <p:attrNameLst>
                                          <p:attrName>ppt_x</p:attrName>
                                        </p:attrNameLst>
                                      </p:cBhvr>
                                      <p:tavLst>
                                        <p:tav tm="0">
                                          <p:val>
                                            <p:strVal val="#ppt_x"/>
                                          </p:val>
                                        </p:tav>
                                        <p:tav tm="100000">
                                          <p:val>
                                            <p:strVal val="#ppt_x"/>
                                          </p:val>
                                        </p:tav>
                                      </p:tavLst>
                                    </p:anim>
                                    <p:anim calcmode="lin" valueType="num">
                                      <p:cBhvr additive="base">
                                        <p:cTn id="43" dur="500" fill="hold"/>
                                        <p:tgtEl>
                                          <p:spTgt spid="39"/>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4500"/>
                            </p:stCondLst>
                            <p:childTnLst>
                              <p:par>
                                <p:cTn id="45" presetID="2" presetClass="entr" presetSubtype="4" fill="hold" grpId="0" nodeType="afterEffect">
                                  <p:stCondLst>
                                    <p:cond delay="0"/>
                                  </p:stCondLst>
                                  <p:childTnLst>
                                    <p:set>
                                      <p:cBhvr>
                                        <p:cTn id="46" dur="1" fill="hold">
                                          <p:stCondLst>
                                            <p:cond delay="0"/>
                                          </p:stCondLst>
                                        </p:cTn>
                                        <p:tgtEl>
                                          <p:spTgt spid="40"/>
                                        </p:tgtEl>
                                        <p:attrNameLst>
                                          <p:attrName>style.visibility</p:attrName>
                                        </p:attrNameLst>
                                      </p:cBhvr>
                                      <p:to>
                                        <p:strVal val="visible"/>
                                      </p:to>
                                    </p:set>
                                    <p:anim calcmode="lin" valueType="num">
                                      <p:cBhvr additive="base">
                                        <p:cTn id="47" dur="500" fill="hold"/>
                                        <p:tgtEl>
                                          <p:spTgt spid="40"/>
                                        </p:tgtEl>
                                        <p:attrNameLst>
                                          <p:attrName>ppt_x</p:attrName>
                                        </p:attrNameLst>
                                      </p:cBhvr>
                                      <p:tavLst>
                                        <p:tav tm="0">
                                          <p:val>
                                            <p:strVal val="#ppt_x"/>
                                          </p:val>
                                        </p:tav>
                                        <p:tav tm="100000">
                                          <p:val>
                                            <p:strVal val="#ppt_x"/>
                                          </p:val>
                                        </p:tav>
                                      </p:tavLst>
                                    </p:anim>
                                    <p:anim calcmode="lin" valueType="num">
                                      <p:cBhvr additive="base">
                                        <p:cTn id="48" dur="500" fill="hold"/>
                                        <p:tgtEl>
                                          <p:spTgt spid="40"/>
                                        </p:tgtEl>
                                        <p:attrNameLst>
                                          <p:attrName>ppt_y</p:attrName>
                                        </p:attrNameLst>
                                      </p:cBhvr>
                                      <p:tavLst>
                                        <p:tav tm="0">
                                          <p:val>
                                            <p:strVal val="1+#ppt_h/2"/>
                                          </p:val>
                                        </p:tav>
                                        <p:tav tm="100000">
                                          <p:val>
                                            <p:strVal val="#ppt_y"/>
                                          </p:val>
                                        </p:tav>
                                      </p:tavLst>
                                    </p:anim>
                                  </p:childTnLst>
                                </p:cTn>
                              </p:par>
                            </p:childTnLst>
                          </p:cTn>
                        </p:par>
                        <p:par>
                          <p:cTn id="49" fill="hold" nodeType="afterGroup">
                            <p:stCondLst>
                              <p:cond delay="5000"/>
                            </p:stCondLst>
                            <p:childTnLst>
                              <p:par>
                                <p:cTn id="50" presetID="2" presetClass="entr" presetSubtype="4" fill="hold" grpId="0" nodeType="afterEffect">
                                  <p:stCondLst>
                                    <p:cond delay="0"/>
                                  </p:stCondLst>
                                  <p:childTnLst>
                                    <p:set>
                                      <p:cBhvr>
                                        <p:cTn id="51" dur="1" fill="hold">
                                          <p:stCondLst>
                                            <p:cond delay="0"/>
                                          </p:stCondLst>
                                        </p:cTn>
                                        <p:tgtEl>
                                          <p:spTgt spid="33"/>
                                        </p:tgtEl>
                                        <p:attrNameLst>
                                          <p:attrName>style.visibility</p:attrName>
                                        </p:attrNameLst>
                                      </p:cBhvr>
                                      <p:to>
                                        <p:strVal val="visible"/>
                                      </p:to>
                                    </p:set>
                                    <p:anim calcmode="lin" valueType="num">
                                      <p:cBhvr additive="base">
                                        <p:cTn id="52" dur="500" fill="hold"/>
                                        <p:tgtEl>
                                          <p:spTgt spid="33"/>
                                        </p:tgtEl>
                                        <p:attrNameLst>
                                          <p:attrName>ppt_x</p:attrName>
                                        </p:attrNameLst>
                                      </p:cBhvr>
                                      <p:tavLst>
                                        <p:tav tm="0">
                                          <p:val>
                                            <p:strVal val="#ppt_x"/>
                                          </p:val>
                                        </p:tav>
                                        <p:tav tm="100000">
                                          <p:val>
                                            <p:strVal val="#ppt_x"/>
                                          </p:val>
                                        </p:tav>
                                      </p:tavLst>
                                    </p:anim>
                                    <p:anim calcmode="lin" valueType="num">
                                      <p:cBhvr additive="base">
                                        <p:cTn id="53" dur="500" fill="hold"/>
                                        <p:tgtEl>
                                          <p:spTgt spid="33"/>
                                        </p:tgtEl>
                                        <p:attrNameLst>
                                          <p:attrName>ppt_y</p:attrName>
                                        </p:attrNameLst>
                                      </p:cBhvr>
                                      <p:tavLst>
                                        <p:tav tm="0">
                                          <p:val>
                                            <p:strVal val="1+#ppt_h/2"/>
                                          </p:val>
                                        </p:tav>
                                        <p:tav tm="100000">
                                          <p:val>
                                            <p:strVal val="#ppt_y"/>
                                          </p:val>
                                        </p:tav>
                                      </p:tavLst>
                                    </p:anim>
                                  </p:childTnLst>
                                </p:cTn>
                              </p:par>
                            </p:childTnLst>
                          </p:cTn>
                        </p:par>
                        <p:par>
                          <p:cTn id="54" fill="hold" nodeType="afterGroup">
                            <p:stCondLst>
                              <p:cond delay="5500"/>
                            </p:stCondLst>
                            <p:childTnLst>
                              <p:par>
                                <p:cTn id="55" presetID="2" presetClass="entr" presetSubtype="4"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1+#ppt_h/2"/>
                                          </p:val>
                                        </p:tav>
                                        <p:tav tm="100000">
                                          <p:val>
                                            <p:strVal val="#ppt_y"/>
                                          </p:val>
                                        </p:tav>
                                      </p:tavLst>
                                    </p:anim>
                                  </p:childTnLst>
                                </p:cTn>
                              </p:par>
                            </p:childTnLst>
                          </p:cTn>
                        </p:par>
                        <p:par>
                          <p:cTn id="59" fill="hold" nodeType="afterGroup">
                            <p:stCondLst>
                              <p:cond delay="6000"/>
                            </p:stCondLst>
                            <p:childTnLst>
                              <p:par>
                                <p:cTn id="60" presetID="2" presetClass="entr" presetSubtype="4" fill="hold" grpId="0" nodeType="after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additive="base">
                                        <p:cTn id="62" dur="500" fill="hold"/>
                                        <p:tgtEl>
                                          <p:spTgt spid="13"/>
                                        </p:tgtEl>
                                        <p:attrNameLst>
                                          <p:attrName>ppt_x</p:attrName>
                                        </p:attrNameLst>
                                      </p:cBhvr>
                                      <p:tavLst>
                                        <p:tav tm="0">
                                          <p:val>
                                            <p:strVal val="#ppt_x"/>
                                          </p:val>
                                        </p:tav>
                                        <p:tav tm="100000">
                                          <p:val>
                                            <p:strVal val="#ppt_x"/>
                                          </p:val>
                                        </p:tav>
                                      </p:tavLst>
                                    </p:anim>
                                    <p:anim calcmode="lin" valueType="num">
                                      <p:cBhvr additive="base">
                                        <p:cTn id="63" dur="500" fill="hold"/>
                                        <p:tgtEl>
                                          <p:spTgt spid="13"/>
                                        </p:tgtEl>
                                        <p:attrNameLst>
                                          <p:attrName>ppt_y</p:attrName>
                                        </p:attrNameLst>
                                      </p:cBhvr>
                                      <p:tavLst>
                                        <p:tav tm="0">
                                          <p:val>
                                            <p:strVal val="1+#ppt_h/2"/>
                                          </p:val>
                                        </p:tav>
                                        <p:tav tm="100000">
                                          <p:val>
                                            <p:strVal val="#ppt_y"/>
                                          </p:val>
                                        </p:tav>
                                      </p:tavLst>
                                    </p:anim>
                                  </p:childTnLst>
                                </p:cTn>
                              </p:par>
                            </p:childTnLst>
                          </p:cTn>
                        </p:par>
                        <p:par>
                          <p:cTn id="64" fill="hold" nodeType="afterGroup">
                            <p:stCondLst>
                              <p:cond delay="6500"/>
                            </p:stCondLst>
                            <p:childTnLst>
                              <p:par>
                                <p:cTn id="65" presetID="2" presetClass="entr" presetSubtype="4" fill="hold" grpId="0" nodeType="afterEffect">
                                  <p:stCondLst>
                                    <p:cond delay="0"/>
                                  </p:stCondLst>
                                  <p:childTnLst>
                                    <p:set>
                                      <p:cBhvr>
                                        <p:cTn id="66" dur="1" fill="hold">
                                          <p:stCondLst>
                                            <p:cond delay="0"/>
                                          </p:stCondLst>
                                        </p:cTn>
                                        <p:tgtEl>
                                          <p:spTgt spid="6"/>
                                        </p:tgtEl>
                                        <p:attrNameLst>
                                          <p:attrName>style.visibility</p:attrName>
                                        </p:attrNameLst>
                                      </p:cBhvr>
                                      <p:to>
                                        <p:strVal val="visible"/>
                                      </p:to>
                                    </p:set>
                                    <p:anim calcmode="lin" valueType="num">
                                      <p:cBhvr additive="base">
                                        <p:cTn id="67" dur="500" fill="hold"/>
                                        <p:tgtEl>
                                          <p:spTgt spid="6"/>
                                        </p:tgtEl>
                                        <p:attrNameLst>
                                          <p:attrName>ppt_x</p:attrName>
                                        </p:attrNameLst>
                                      </p:cBhvr>
                                      <p:tavLst>
                                        <p:tav tm="0">
                                          <p:val>
                                            <p:strVal val="#ppt_x"/>
                                          </p:val>
                                        </p:tav>
                                        <p:tav tm="100000">
                                          <p:val>
                                            <p:strVal val="#ppt_x"/>
                                          </p:val>
                                        </p:tav>
                                      </p:tavLst>
                                    </p:anim>
                                    <p:anim calcmode="lin" valueType="num">
                                      <p:cBhvr additive="base">
                                        <p:cTn id="68" dur="500" fill="hold"/>
                                        <p:tgtEl>
                                          <p:spTgt spid="6"/>
                                        </p:tgtEl>
                                        <p:attrNameLst>
                                          <p:attrName>ppt_y</p:attrName>
                                        </p:attrNameLst>
                                      </p:cBhvr>
                                      <p:tavLst>
                                        <p:tav tm="0">
                                          <p:val>
                                            <p:strVal val="1+#ppt_h/2"/>
                                          </p:val>
                                        </p:tav>
                                        <p:tav tm="100000">
                                          <p:val>
                                            <p:strVal val="#ppt_y"/>
                                          </p:val>
                                        </p:tav>
                                      </p:tavLst>
                                    </p:anim>
                                  </p:childTnLst>
                                </p:cTn>
                              </p:par>
                            </p:childTnLst>
                          </p:cTn>
                        </p:par>
                        <p:par>
                          <p:cTn id="69" fill="hold" nodeType="afterGroup">
                            <p:stCondLst>
                              <p:cond delay="7000"/>
                            </p:stCondLst>
                            <p:childTnLst>
                              <p:par>
                                <p:cTn id="70" presetID="2" presetClass="entr" presetSubtype="4" fill="hold" grpId="0" nodeType="afterEffect">
                                  <p:stCondLst>
                                    <p:cond delay="0"/>
                                  </p:stCondLst>
                                  <p:childTnLst>
                                    <p:set>
                                      <p:cBhvr>
                                        <p:cTn id="71" dur="1" fill="hold">
                                          <p:stCondLst>
                                            <p:cond delay="0"/>
                                          </p:stCondLst>
                                        </p:cTn>
                                        <p:tgtEl>
                                          <p:spTgt spid="7"/>
                                        </p:tgtEl>
                                        <p:attrNameLst>
                                          <p:attrName>style.visibility</p:attrName>
                                        </p:attrNameLst>
                                      </p:cBhvr>
                                      <p:to>
                                        <p:strVal val="visible"/>
                                      </p:to>
                                    </p:set>
                                    <p:anim calcmode="lin" valueType="num">
                                      <p:cBhvr additive="base">
                                        <p:cTn id="72" dur="500" fill="hold"/>
                                        <p:tgtEl>
                                          <p:spTgt spid="7"/>
                                        </p:tgtEl>
                                        <p:attrNameLst>
                                          <p:attrName>ppt_x</p:attrName>
                                        </p:attrNameLst>
                                      </p:cBhvr>
                                      <p:tavLst>
                                        <p:tav tm="0">
                                          <p:val>
                                            <p:strVal val="#ppt_x"/>
                                          </p:val>
                                        </p:tav>
                                        <p:tav tm="100000">
                                          <p:val>
                                            <p:strVal val="#ppt_x"/>
                                          </p:val>
                                        </p:tav>
                                      </p:tavLst>
                                    </p:anim>
                                    <p:anim calcmode="lin" valueType="num">
                                      <p:cBhvr additive="base">
                                        <p:cTn id="7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3" grpId="0"/>
      <p:bldP spid="26" grpId="0"/>
      <p:bldP spid="33" grpId="0"/>
      <p:bldP spid="40"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4" name="矩形 3"/>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547906" y="2550767"/>
            <a:ext cx="4233676" cy="3624120"/>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10" name="文本框 9"/>
          <p:cNvSpPr txBox="1"/>
          <p:nvPr/>
        </p:nvSpPr>
        <p:spPr>
          <a:xfrm>
            <a:off x="1052846" y="507344"/>
            <a:ext cx="5043153" cy="400110"/>
          </a:xfrm>
          <a:prstGeom prst="rect">
            <a:avLst/>
          </a:prstGeom>
          <a:noFill/>
        </p:spPr>
        <p:txBody>
          <a:bodyPr wrap="square" rtlCol="0">
            <a:spAutoFit/>
          </a:bodyPr>
          <a:lstStyle/>
          <a:p>
            <a:r>
              <a:rPr lang="zh-CN" altLang="en-US" sz="2000">
                <a:solidFill>
                  <a:schemeClr val="accent1"/>
                </a:solidFill>
              </a:rPr>
              <a:t>我国</a:t>
            </a:r>
            <a:r>
              <a:rPr lang="en-US" altLang="zh-CN" sz="2000">
                <a:solidFill>
                  <a:schemeClr val="accent1"/>
                </a:solidFill>
              </a:rPr>
              <a:t>《</a:t>
            </a:r>
            <a:r>
              <a:rPr lang="zh-CN" altLang="en-US" sz="2000">
                <a:solidFill>
                  <a:schemeClr val="accent1"/>
                </a:solidFill>
              </a:rPr>
              <a:t>刑法</a:t>
            </a:r>
            <a:r>
              <a:rPr lang="en-US" altLang="zh-CN" sz="2000">
                <a:solidFill>
                  <a:schemeClr val="accent1"/>
                </a:solidFill>
              </a:rPr>
              <a:t>》</a:t>
            </a:r>
            <a:r>
              <a:rPr lang="zh-CN" altLang="en-US" sz="2000">
                <a:solidFill>
                  <a:schemeClr val="accent1"/>
                </a:solidFill>
              </a:rPr>
              <a:t>规定的毒品犯罪的罪名有哪些</a:t>
            </a:r>
          </a:p>
        </p:txBody>
      </p:sp>
      <p:pic>
        <p:nvPicPr>
          <p:cNvPr id="3" name="图片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446363" y="1493363"/>
            <a:ext cx="4233676" cy="3624120"/>
          </a:xfrm>
          <a:prstGeom prst="rect">
            <a:avLst/>
          </a:prstGeom>
        </p:spPr>
      </p:pic>
      <p:sp>
        <p:nvSpPr>
          <p:cNvPr id="11" name="文本框 10"/>
          <p:cNvSpPr txBox="1"/>
          <p:nvPr/>
        </p:nvSpPr>
        <p:spPr>
          <a:xfrm>
            <a:off x="1611654" y="1617033"/>
            <a:ext cx="3903094" cy="3308213"/>
          </a:xfrm>
          <a:prstGeom prst="rect">
            <a:avLst/>
          </a:prstGeom>
          <a:noFill/>
        </p:spPr>
        <p:txBody>
          <a:bodyPr wrap="square" rtlCol="0">
            <a:spAutoFit/>
          </a:bodyPr>
          <a:lstStyle/>
          <a:p>
            <a:pPr>
              <a:lnSpc>
                <a:spcPct val="130000"/>
              </a:lnSpc>
            </a:pPr>
            <a:r>
              <a:rPr lang="en-US" altLang="zh-CN">
                <a:solidFill>
                  <a:schemeClr val="tx1">
                    <a:lumMod val="75000"/>
                    <a:lumOff val="25000"/>
                  </a:schemeClr>
                </a:solidFill>
              </a:rPr>
              <a:t>1</a:t>
            </a:r>
            <a:r>
              <a:rPr lang="zh-CN" altLang="en-US">
                <a:solidFill>
                  <a:schemeClr val="tx1">
                    <a:lumMod val="75000"/>
                    <a:lumOff val="25000"/>
                  </a:schemeClr>
                </a:solidFill>
              </a:rPr>
              <a:t>．走私、贩卖、运输、制造毒品罪（第</a:t>
            </a:r>
            <a:r>
              <a:rPr lang="en-US" altLang="zh-CN">
                <a:solidFill>
                  <a:schemeClr val="tx1">
                    <a:lumMod val="75000"/>
                    <a:lumOff val="25000"/>
                  </a:schemeClr>
                </a:solidFill>
              </a:rPr>
              <a:t>347</a:t>
            </a:r>
            <a:r>
              <a:rPr lang="zh-CN" altLang="en-US">
                <a:solidFill>
                  <a:schemeClr val="tx1">
                    <a:lumMod val="75000"/>
                    <a:lumOff val="25000"/>
                  </a:schemeClr>
                </a:solidFill>
              </a:rPr>
              <a:t>条）；</a:t>
            </a:r>
          </a:p>
          <a:p>
            <a:pPr>
              <a:lnSpc>
                <a:spcPct val="130000"/>
              </a:lnSpc>
            </a:pPr>
            <a:r>
              <a:rPr lang="en-US" altLang="zh-CN">
                <a:solidFill>
                  <a:schemeClr val="tx1">
                    <a:lumMod val="75000"/>
                    <a:lumOff val="25000"/>
                  </a:schemeClr>
                </a:solidFill>
              </a:rPr>
              <a:t>2</a:t>
            </a:r>
            <a:r>
              <a:rPr lang="zh-CN" altLang="en-US">
                <a:solidFill>
                  <a:schemeClr val="tx1">
                    <a:lumMod val="75000"/>
                    <a:lumOff val="25000"/>
                  </a:schemeClr>
                </a:solidFill>
              </a:rPr>
              <a:t>．非法持有毒品罪（第</a:t>
            </a:r>
            <a:r>
              <a:rPr lang="en-US" altLang="zh-CN">
                <a:solidFill>
                  <a:schemeClr val="tx1">
                    <a:lumMod val="75000"/>
                    <a:lumOff val="25000"/>
                  </a:schemeClr>
                </a:solidFill>
              </a:rPr>
              <a:t>348</a:t>
            </a:r>
            <a:r>
              <a:rPr lang="zh-CN" altLang="en-US">
                <a:solidFill>
                  <a:schemeClr val="tx1">
                    <a:lumMod val="75000"/>
                    <a:lumOff val="25000"/>
                  </a:schemeClr>
                </a:solidFill>
              </a:rPr>
              <a:t>条）；</a:t>
            </a:r>
          </a:p>
          <a:p>
            <a:pPr>
              <a:lnSpc>
                <a:spcPct val="130000"/>
              </a:lnSpc>
            </a:pPr>
            <a:r>
              <a:rPr lang="en-US" altLang="zh-CN">
                <a:solidFill>
                  <a:schemeClr val="tx1">
                    <a:lumMod val="75000"/>
                    <a:lumOff val="25000"/>
                  </a:schemeClr>
                </a:solidFill>
              </a:rPr>
              <a:t>3</a:t>
            </a:r>
            <a:r>
              <a:rPr lang="zh-CN" altLang="en-US">
                <a:solidFill>
                  <a:schemeClr val="tx1">
                    <a:lumMod val="75000"/>
                    <a:lumOff val="25000"/>
                  </a:schemeClr>
                </a:solidFill>
              </a:rPr>
              <a:t>．包庇毒品犯罪分子罪（第</a:t>
            </a:r>
            <a:r>
              <a:rPr lang="en-US" altLang="zh-CN">
                <a:solidFill>
                  <a:schemeClr val="tx1">
                    <a:lumMod val="75000"/>
                    <a:lumOff val="25000"/>
                  </a:schemeClr>
                </a:solidFill>
              </a:rPr>
              <a:t>349</a:t>
            </a:r>
            <a:r>
              <a:rPr lang="zh-CN" altLang="en-US">
                <a:solidFill>
                  <a:schemeClr val="tx1">
                    <a:lumMod val="75000"/>
                    <a:lumOff val="25000"/>
                  </a:schemeClr>
                </a:solidFill>
              </a:rPr>
              <a:t>条）；</a:t>
            </a:r>
          </a:p>
          <a:p>
            <a:pPr>
              <a:lnSpc>
                <a:spcPct val="130000"/>
              </a:lnSpc>
            </a:pPr>
            <a:r>
              <a:rPr lang="en-US" altLang="zh-CN">
                <a:solidFill>
                  <a:schemeClr val="tx1">
                    <a:lumMod val="75000"/>
                    <a:lumOff val="25000"/>
                  </a:schemeClr>
                </a:solidFill>
              </a:rPr>
              <a:t>4</a:t>
            </a:r>
            <a:r>
              <a:rPr lang="zh-CN" altLang="en-US">
                <a:solidFill>
                  <a:schemeClr val="tx1">
                    <a:lumMod val="75000"/>
                    <a:lumOff val="25000"/>
                  </a:schemeClr>
                </a:solidFill>
              </a:rPr>
              <a:t>．窝藏、转移、隐瞒毒品、毒赃罪（第</a:t>
            </a:r>
            <a:r>
              <a:rPr lang="en-US" altLang="zh-CN">
                <a:solidFill>
                  <a:schemeClr val="tx1">
                    <a:lumMod val="75000"/>
                    <a:lumOff val="25000"/>
                  </a:schemeClr>
                </a:solidFill>
              </a:rPr>
              <a:t>349</a:t>
            </a:r>
            <a:r>
              <a:rPr lang="zh-CN" altLang="en-US">
                <a:solidFill>
                  <a:schemeClr val="tx1">
                    <a:lumMod val="75000"/>
                    <a:lumOff val="25000"/>
                  </a:schemeClr>
                </a:solidFill>
              </a:rPr>
              <a:t>条）；</a:t>
            </a:r>
          </a:p>
          <a:p>
            <a:pPr>
              <a:lnSpc>
                <a:spcPct val="130000"/>
              </a:lnSpc>
            </a:pPr>
            <a:r>
              <a:rPr lang="en-US" altLang="zh-CN">
                <a:solidFill>
                  <a:schemeClr val="tx1">
                    <a:lumMod val="75000"/>
                    <a:lumOff val="25000"/>
                  </a:schemeClr>
                </a:solidFill>
              </a:rPr>
              <a:t>5</a:t>
            </a:r>
            <a:r>
              <a:rPr lang="zh-CN" altLang="en-US">
                <a:solidFill>
                  <a:schemeClr val="tx1">
                    <a:lumMod val="75000"/>
                    <a:lumOff val="25000"/>
                  </a:schemeClr>
                </a:solidFill>
              </a:rPr>
              <a:t>．走私制毒物品罪（</a:t>
            </a:r>
            <a:r>
              <a:rPr lang="en-US" altLang="zh-CN">
                <a:solidFill>
                  <a:schemeClr val="tx1">
                    <a:lumMod val="75000"/>
                    <a:lumOff val="25000"/>
                  </a:schemeClr>
                </a:solidFill>
              </a:rPr>
              <a:t>350</a:t>
            </a:r>
            <a:r>
              <a:rPr lang="zh-CN" altLang="en-US">
                <a:solidFill>
                  <a:schemeClr val="tx1">
                    <a:lumMod val="75000"/>
                    <a:lumOff val="25000"/>
                  </a:schemeClr>
                </a:solidFill>
              </a:rPr>
              <a:t>条）；</a:t>
            </a:r>
          </a:p>
          <a:p>
            <a:pPr>
              <a:lnSpc>
                <a:spcPct val="130000"/>
              </a:lnSpc>
            </a:pPr>
            <a:r>
              <a:rPr lang="en-US" altLang="zh-CN">
                <a:solidFill>
                  <a:schemeClr val="tx1">
                    <a:lumMod val="75000"/>
                    <a:lumOff val="25000"/>
                  </a:schemeClr>
                </a:solidFill>
              </a:rPr>
              <a:t>6</a:t>
            </a:r>
            <a:r>
              <a:rPr lang="zh-CN" altLang="en-US">
                <a:solidFill>
                  <a:schemeClr val="tx1">
                    <a:lumMod val="75000"/>
                    <a:lumOff val="25000"/>
                  </a:schemeClr>
                </a:solidFill>
              </a:rPr>
              <a:t>．非法买卖制制品罪（</a:t>
            </a:r>
            <a:r>
              <a:rPr lang="en-US" altLang="zh-CN">
                <a:solidFill>
                  <a:schemeClr val="tx1">
                    <a:lumMod val="75000"/>
                    <a:lumOff val="25000"/>
                  </a:schemeClr>
                </a:solidFill>
              </a:rPr>
              <a:t>350</a:t>
            </a:r>
            <a:r>
              <a:rPr lang="zh-CN" altLang="en-US">
                <a:solidFill>
                  <a:schemeClr val="tx1">
                    <a:lumMod val="75000"/>
                    <a:lumOff val="25000"/>
                  </a:schemeClr>
                </a:solidFill>
              </a:rPr>
              <a:t>条）；</a:t>
            </a:r>
          </a:p>
          <a:p>
            <a:pPr>
              <a:lnSpc>
                <a:spcPct val="130000"/>
              </a:lnSpc>
            </a:pPr>
            <a:r>
              <a:rPr lang="en-US" altLang="zh-CN">
                <a:solidFill>
                  <a:schemeClr val="tx1">
                    <a:lumMod val="75000"/>
                    <a:lumOff val="25000"/>
                  </a:schemeClr>
                </a:solidFill>
              </a:rPr>
              <a:t>7</a:t>
            </a:r>
            <a:r>
              <a:rPr lang="zh-CN" altLang="en-US">
                <a:solidFill>
                  <a:schemeClr val="tx1">
                    <a:lumMod val="75000"/>
                    <a:lumOff val="25000"/>
                  </a:schemeClr>
                </a:solidFill>
              </a:rPr>
              <a:t>．非法种植毒品原植物罪（</a:t>
            </a:r>
            <a:r>
              <a:rPr lang="en-US" altLang="zh-CN">
                <a:solidFill>
                  <a:schemeClr val="tx1">
                    <a:lumMod val="75000"/>
                    <a:lumOff val="25000"/>
                  </a:schemeClr>
                </a:solidFill>
              </a:rPr>
              <a:t>351</a:t>
            </a:r>
            <a:r>
              <a:rPr lang="zh-CN" altLang="en-US">
                <a:solidFill>
                  <a:schemeClr val="tx1">
                    <a:lumMod val="75000"/>
                    <a:lumOff val="25000"/>
                  </a:schemeClr>
                </a:solidFill>
              </a:rPr>
              <a:t>条）；</a:t>
            </a:r>
          </a:p>
        </p:txBody>
      </p:sp>
      <p:sp>
        <p:nvSpPr>
          <p:cNvPr id="12" name="文本框 11"/>
          <p:cNvSpPr txBox="1"/>
          <p:nvPr/>
        </p:nvSpPr>
        <p:spPr>
          <a:xfrm>
            <a:off x="6841865" y="2872289"/>
            <a:ext cx="3786692" cy="2948115"/>
          </a:xfrm>
          <a:prstGeom prst="rect">
            <a:avLst/>
          </a:prstGeom>
          <a:noFill/>
        </p:spPr>
        <p:txBody>
          <a:bodyPr wrap="square" rtlCol="0">
            <a:spAutoFit/>
          </a:bodyPr>
          <a:lstStyle/>
          <a:p>
            <a:pPr>
              <a:lnSpc>
                <a:spcPct val="130000"/>
              </a:lnSpc>
            </a:pPr>
            <a:r>
              <a:rPr lang="en-US" altLang="zh-CN">
                <a:solidFill>
                  <a:schemeClr val="tx1">
                    <a:lumMod val="75000"/>
                    <a:lumOff val="25000"/>
                  </a:schemeClr>
                </a:solidFill>
              </a:rPr>
              <a:t>8</a:t>
            </a:r>
            <a:r>
              <a:rPr lang="zh-CN" altLang="en-US">
                <a:solidFill>
                  <a:schemeClr val="tx1">
                    <a:lumMod val="75000"/>
                    <a:lumOff val="25000"/>
                  </a:schemeClr>
                </a:solidFill>
              </a:rPr>
              <a:t>．非法买卖、运输、携带、持有毒品原植物种子、幼苗罪（</a:t>
            </a:r>
            <a:r>
              <a:rPr lang="en-US" altLang="zh-CN">
                <a:solidFill>
                  <a:schemeClr val="tx1">
                    <a:lumMod val="75000"/>
                    <a:lumOff val="25000"/>
                  </a:schemeClr>
                </a:solidFill>
              </a:rPr>
              <a:t>352</a:t>
            </a:r>
            <a:r>
              <a:rPr lang="zh-CN" altLang="en-US">
                <a:solidFill>
                  <a:schemeClr val="tx1">
                    <a:lumMod val="75000"/>
                    <a:lumOff val="25000"/>
                  </a:schemeClr>
                </a:solidFill>
              </a:rPr>
              <a:t>条）；</a:t>
            </a:r>
          </a:p>
          <a:p>
            <a:pPr>
              <a:lnSpc>
                <a:spcPct val="130000"/>
              </a:lnSpc>
            </a:pPr>
            <a:r>
              <a:rPr lang="en-US" altLang="zh-CN">
                <a:solidFill>
                  <a:schemeClr val="tx1">
                    <a:lumMod val="75000"/>
                    <a:lumOff val="25000"/>
                  </a:schemeClr>
                </a:solidFill>
              </a:rPr>
              <a:t>9</a:t>
            </a:r>
            <a:r>
              <a:rPr lang="zh-CN" altLang="en-US">
                <a:solidFill>
                  <a:schemeClr val="tx1">
                    <a:lumMod val="75000"/>
                    <a:lumOff val="25000"/>
                  </a:schemeClr>
                </a:solidFill>
              </a:rPr>
              <a:t>．引诱、教唆、欺骗他人吸毒罪（</a:t>
            </a:r>
            <a:r>
              <a:rPr lang="en-US" altLang="zh-CN">
                <a:solidFill>
                  <a:schemeClr val="tx1">
                    <a:lumMod val="75000"/>
                    <a:lumOff val="25000"/>
                  </a:schemeClr>
                </a:solidFill>
              </a:rPr>
              <a:t>353</a:t>
            </a:r>
            <a:r>
              <a:rPr lang="zh-CN" altLang="en-US">
                <a:solidFill>
                  <a:schemeClr val="tx1">
                    <a:lumMod val="75000"/>
                    <a:lumOff val="25000"/>
                  </a:schemeClr>
                </a:solidFill>
              </a:rPr>
              <a:t>条）；</a:t>
            </a:r>
          </a:p>
          <a:p>
            <a:pPr>
              <a:lnSpc>
                <a:spcPct val="130000"/>
              </a:lnSpc>
            </a:pPr>
            <a:r>
              <a:rPr lang="en-US" altLang="zh-CN">
                <a:solidFill>
                  <a:schemeClr val="tx1">
                    <a:lumMod val="75000"/>
                    <a:lumOff val="25000"/>
                  </a:schemeClr>
                </a:solidFill>
              </a:rPr>
              <a:t>10</a:t>
            </a:r>
            <a:r>
              <a:rPr lang="zh-CN" altLang="en-US">
                <a:solidFill>
                  <a:schemeClr val="tx1">
                    <a:lumMod val="75000"/>
                    <a:lumOff val="25000"/>
                  </a:schemeClr>
                </a:solidFill>
              </a:rPr>
              <a:t>．强迫他人吸毒罪（</a:t>
            </a:r>
            <a:r>
              <a:rPr lang="en-US" altLang="zh-CN">
                <a:solidFill>
                  <a:schemeClr val="tx1">
                    <a:lumMod val="75000"/>
                    <a:lumOff val="25000"/>
                  </a:schemeClr>
                </a:solidFill>
              </a:rPr>
              <a:t>353</a:t>
            </a:r>
            <a:r>
              <a:rPr lang="zh-CN" altLang="en-US">
                <a:solidFill>
                  <a:schemeClr val="tx1">
                    <a:lumMod val="75000"/>
                    <a:lumOff val="25000"/>
                  </a:schemeClr>
                </a:solidFill>
              </a:rPr>
              <a:t>条）；</a:t>
            </a:r>
          </a:p>
          <a:p>
            <a:pPr>
              <a:lnSpc>
                <a:spcPct val="130000"/>
              </a:lnSpc>
            </a:pPr>
            <a:r>
              <a:rPr lang="en-US" altLang="zh-CN">
                <a:solidFill>
                  <a:schemeClr val="tx1">
                    <a:lumMod val="75000"/>
                    <a:lumOff val="25000"/>
                  </a:schemeClr>
                </a:solidFill>
              </a:rPr>
              <a:t>11</a:t>
            </a:r>
            <a:r>
              <a:rPr lang="zh-CN" altLang="en-US">
                <a:solidFill>
                  <a:schemeClr val="tx1">
                    <a:lumMod val="75000"/>
                    <a:lumOff val="25000"/>
                  </a:schemeClr>
                </a:solidFill>
              </a:rPr>
              <a:t>．容留他人吸毒罪（</a:t>
            </a:r>
            <a:r>
              <a:rPr lang="en-US" altLang="zh-CN">
                <a:solidFill>
                  <a:schemeClr val="tx1">
                    <a:lumMod val="75000"/>
                    <a:lumOff val="25000"/>
                  </a:schemeClr>
                </a:solidFill>
              </a:rPr>
              <a:t>354</a:t>
            </a:r>
            <a:r>
              <a:rPr lang="zh-CN" altLang="en-US">
                <a:solidFill>
                  <a:schemeClr val="tx1">
                    <a:lumMod val="75000"/>
                    <a:lumOff val="25000"/>
                  </a:schemeClr>
                </a:solidFill>
              </a:rPr>
              <a:t>条）；</a:t>
            </a:r>
          </a:p>
          <a:p>
            <a:pPr>
              <a:lnSpc>
                <a:spcPct val="130000"/>
              </a:lnSpc>
            </a:pPr>
            <a:r>
              <a:rPr lang="en-US" altLang="zh-CN">
                <a:solidFill>
                  <a:schemeClr val="tx1">
                    <a:lumMod val="75000"/>
                    <a:lumOff val="25000"/>
                  </a:schemeClr>
                </a:solidFill>
              </a:rPr>
              <a:t>12</a:t>
            </a:r>
            <a:r>
              <a:rPr lang="zh-CN" altLang="en-US">
                <a:solidFill>
                  <a:schemeClr val="tx1">
                    <a:lumMod val="75000"/>
                    <a:lumOff val="25000"/>
                  </a:schemeClr>
                </a:solidFill>
              </a:rPr>
              <a:t>．非法提供麻醉药品、精神药品罪（</a:t>
            </a:r>
            <a:r>
              <a:rPr lang="en-US" altLang="zh-CN">
                <a:solidFill>
                  <a:schemeClr val="tx1">
                    <a:lumMod val="75000"/>
                    <a:lumOff val="25000"/>
                  </a:schemeClr>
                </a:solidFill>
              </a:rPr>
              <a:t>355</a:t>
            </a:r>
            <a:r>
              <a:rPr lang="zh-CN" altLang="en-US">
                <a:solidFill>
                  <a:schemeClr val="tx1">
                    <a:lumMod val="75000"/>
                    <a:lumOff val="25000"/>
                  </a:schemeClr>
                </a:solidFill>
              </a:rPr>
              <a:t>条）。</a:t>
            </a:r>
          </a:p>
        </p:txBody>
      </p:sp>
      <p:pic>
        <p:nvPicPr>
          <p:cNvPr id="13" name="图片 12"/>
          <p:cNvPicPr>
            <a:picLocks noChangeAspect="1"/>
          </p:cNvPicPr>
          <p:nvPr/>
        </p:nvPicPr>
        <p:blipFill>
          <a:blip r:embed="rId5"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4" name="图片 13"/>
          <p:cNvPicPr>
            <a:picLocks noChangeAspect="1"/>
          </p:cNvPicPr>
          <p:nvPr/>
        </p:nvPicPr>
        <p:blipFill>
          <a:blip r:embed="rId5"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par>
                          <p:cTn id="16" fill="hold" nodeType="afterGroup">
                            <p:stCondLst>
                              <p:cond delay="1500"/>
                            </p:stCondLst>
                            <p:childTnLst>
                              <p:par>
                                <p:cTn id="17" presetID="10" presetClass="entr" presetSubtype="0"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childTnLst>
                          </p:cTn>
                        </p:par>
                        <p:par>
                          <p:cTn id="20" fill="hold" nodeType="afterGroup">
                            <p:stCondLst>
                              <p:cond delay="2000"/>
                            </p:stCondLst>
                            <p:childTnLst>
                              <p:par>
                                <p:cTn id="21" presetID="22" presetClass="entr" presetSubtype="4"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down)">
                                      <p:cBhvr>
                                        <p:cTn id="23" dur="500"/>
                                        <p:tgtEl>
                                          <p:spTgt spid="9"/>
                                        </p:tgtEl>
                                      </p:cBhvr>
                                    </p:animEffect>
                                  </p:childTnLst>
                                </p:cTn>
                              </p:par>
                            </p:childTnLst>
                          </p:cTn>
                        </p:par>
                        <p:par>
                          <p:cTn id="24" fill="hold" nodeType="afterGroup">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par>
                          <p:cTn id="28" fill="hold" nodeType="afterGroup">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down)">
                                      <p:cBhvr>
                                        <p:cTn id="31" dur="500"/>
                                        <p:tgtEl>
                                          <p:spTgt spid="11"/>
                                        </p:tgtEl>
                                      </p:cBhvr>
                                    </p:animEffect>
                                  </p:childTnLst>
                                </p:cTn>
                              </p:par>
                            </p:childTnLst>
                          </p:cTn>
                        </p:par>
                        <p:par>
                          <p:cTn id="32" fill="hold" nodeType="afterGroup">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down)">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4" name="矩形 3"/>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3">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rot="16200000">
            <a:off x="1681238" y="573401"/>
            <a:ext cx="5054712" cy="6727569"/>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10" name="文本框 9"/>
          <p:cNvSpPr txBox="1"/>
          <p:nvPr/>
        </p:nvSpPr>
        <p:spPr>
          <a:xfrm>
            <a:off x="1052846" y="507344"/>
            <a:ext cx="7187512" cy="400110"/>
          </a:xfrm>
          <a:prstGeom prst="rect">
            <a:avLst/>
          </a:prstGeom>
          <a:noFill/>
        </p:spPr>
        <p:txBody>
          <a:bodyPr wrap="square" rtlCol="0">
            <a:spAutoFit/>
          </a:bodyPr>
          <a:lstStyle/>
          <a:p>
            <a:r>
              <a:rPr lang="zh-CN" altLang="en-US" sz="2000">
                <a:solidFill>
                  <a:schemeClr val="accent1"/>
                </a:solidFill>
              </a:rPr>
              <a:t>我国</a:t>
            </a:r>
            <a:r>
              <a:rPr lang="en-US" altLang="zh-CN" sz="2000">
                <a:solidFill>
                  <a:schemeClr val="accent1"/>
                </a:solidFill>
              </a:rPr>
              <a:t>《</a:t>
            </a:r>
            <a:r>
              <a:rPr lang="zh-CN" altLang="en-US" sz="2000">
                <a:solidFill>
                  <a:schemeClr val="accent1"/>
                </a:solidFill>
              </a:rPr>
              <a:t>刑法</a:t>
            </a:r>
            <a:r>
              <a:rPr lang="en-US" altLang="zh-CN" sz="2000">
                <a:solidFill>
                  <a:schemeClr val="accent1"/>
                </a:solidFill>
              </a:rPr>
              <a:t>》</a:t>
            </a:r>
            <a:r>
              <a:rPr lang="zh-CN" altLang="en-US" sz="2000">
                <a:solidFill>
                  <a:schemeClr val="accent1"/>
                </a:solidFill>
              </a:rPr>
              <a:t>对毒品犯罪的刑事责任年龄是如何规定的</a:t>
            </a:r>
          </a:p>
        </p:txBody>
      </p:sp>
      <p:sp>
        <p:nvSpPr>
          <p:cNvPr id="11" name="文本框 10"/>
          <p:cNvSpPr txBox="1"/>
          <p:nvPr/>
        </p:nvSpPr>
        <p:spPr>
          <a:xfrm>
            <a:off x="1778474" y="2479605"/>
            <a:ext cx="5063330" cy="1264898"/>
          </a:xfrm>
          <a:prstGeom prst="rect">
            <a:avLst/>
          </a:prstGeom>
          <a:noFill/>
        </p:spPr>
        <p:txBody>
          <a:bodyPr wrap="square" rtlCol="0">
            <a:spAutoFit/>
          </a:bodyPr>
          <a:lstStyle/>
          <a:p>
            <a:pPr>
              <a:lnSpc>
                <a:spcPct val="130000"/>
              </a:lnSpc>
            </a:pPr>
            <a:r>
              <a:rPr lang="zh-CN" altLang="en-US" sz="2000">
                <a:solidFill>
                  <a:schemeClr val="tx1">
                    <a:lumMod val="75000"/>
                    <a:lumOff val="25000"/>
                  </a:schemeClr>
                </a:solidFill>
              </a:rPr>
              <a:t>毒品犯罪刑事责任责任年龄，是指法律所规定的自然人对自己所实施的毒品犯罪行为应负刑事责任必须达到的年龄。</a:t>
            </a:r>
          </a:p>
        </p:txBody>
      </p:sp>
      <p:sp>
        <p:nvSpPr>
          <p:cNvPr id="14" name="文本框 13"/>
          <p:cNvSpPr txBox="1"/>
          <p:nvPr/>
        </p:nvSpPr>
        <p:spPr>
          <a:xfrm>
            <a:off x="1768283" y="3744503"/>
            <a:ext cx="5063330" cy="1264898"/>
          </a:xfrm>
          <a:prstGeom prst="rect">
            <a:avLst/>
          </a:prstGeom>
          <a:noFill/>
        </p:spPr>
        <p:txBody>
          <a:bodyPr wrap="square" rtlCol="0">
            <a:spAutoFit/>
          </a:bodyPr>
          <a:lstStyle/>
          <a:p>
            <a:pPr>
              <a:lnSpc>
                <a:spcPct val="130000"/>
              </a:lnSpc>
            </a:pPr>
            <a:r>
              <a:rPr lang="zh-CN" altLang="en-US" sz="2000">
                <a:solidFill>
                  <a:schemeClr val="tx1">
                    <a:lumMod val="75000"/>
                    <a:lumOff val="25000"/>
                  </a:schemeClr>
                </a:solidFill>
              </a:rPr>
              <a:t>毒品犯罪刑事责任能力，是指毒品犯罪行为人能够正确辩认自己行为的社会性质及其意义，并能够控制和支配自己行为的能力。</a:t>
            </a:r>
          </a:p>
        </p:txBody>
      </p:sp>
      <p:pic>
        <p:nvPicPr>
          <p:cNvPr id="13" name="图片 1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582570" y="2162637"/>
            <a:ext cx="3122808" cy="3122808"/>
          </a:xfrm>
          <a:prstGeom prst="rect">
            <a:avLst/>
          </a:prstGeom>
        </p:spPr>
      </p:pic>
      <p:pic>
        <p:nvPicPr>
          <p:cNvPr id="12" name="图片 11"/>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5" name="图片 14"/>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par>
                          <p:cTn id="12" fill="hold" nodeType="afterGroup">
                            <p:stCondLst>
                              <p:cond delay="1000"/>
                            </p:stCondLst>
                            <p:childTnLst>
                              <p:par>
                                <p:cTn id="13" presetID="2" presetClass="entr" presetSubtype="4"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childTnLst>
                          </p:cTn>
                        </p:par>
                        <p:par>
                          <p:cTn id="17" fill="hold" nodeType="afterGroup">
                            <p:stCondLst>
                              <p:cond delay="1500"/>
                            </p:stCondLst>
                            <p:childTnLst>
                              <p:par>
                                <p:cTn id="18" presetID="2" presetClass="entr" presetSubtype="4"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2000"/>
                            </p:stCondLst>
                            <p:childTnLst>
                              <p:par>
                                <p:cTn id="23" presetID="16" presetClass="entr" presetSubtype="21"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500"/>
                                        <p:tgtEl>
                                          <p:spTgt spid="9"/>
                                        </p:tgtEl>
                                      </p:cBhvr>
                                    </p:animEffect>
                                  </p:childTnLst>
                                </p:cTn>
                              </p:par>
                            </p:childTnLst>
                          </p:cTn>
                        </p:par>
                        <p:par>
                          <p:cTn id="26" fill="hold" nodeType="afterGroup">
                            <p:stCondLst>
                              <p:cond delay="2500"/>
                            </p:stCondLst>
                            <p:childTnLst>
                              <p:par>
                                <p:cTn id="27" presetID="16" presetClass="entr" presetSubtype="21"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barn(inVertical)">
                                      <p:cBhvr>
                                        <p:cTn id="29" dur="500"/>
                                        <p:tgtEl>
                                          <p:spTgt spid="10"/>
                                        </p:tgtEl>
                                      </p:cBhvr>
                                    </p:animEffect>
                                  </p:childTnLst>
                                </p:cTn>
                              </p:par>
                            </p:childTnLst>
                          </p:cTn>
                        </p:par>
                        <p:par>
                          <p:cTn id="30" fill="hold" nodeType="afterGroup">
                            <p:stCondLst>
                              <p:cond delay="3000"/>
                            </p:stCondLst>
                            <p:childTnLst>
                              <p:par>
                                <p:cTn id="31" presetID="16" presetClass="entr" presetSubtype="21"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barn(inVertical)">
                                      <p:cBhvr>
                                        <p:cTn id="33" dur="500"/>
                                        <p:tgtEl>
                                          <p:spTgt spid="11"/>
                                        </p:tgtEl>
                                      </p:cBhvr>
                                    </p:animEffect>
                                  </p:childTnLst>
                                </p:cTn>
                              </p:par>
                            </p:childTnLst>
                          </p:cTn>
                        </p:par>
                        <p:par>
                          <p:cTn id="34" fill="hold" nodeType="afterGroup">
                            <p:stCondLst>
                              <p:cond delay="3500"/>
                            </p:stCondLst>
                            <p:childTnLst>
                              <p:par>
                                <p:cTn id="35" presetID="16" presetClass="entr" presetSubtype="21"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4" name="矩形 3"/>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14930" y="1909719"/>
            <a:ext cx="5903993" cy="3918509"/>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10" name="文本框 9"/>
          <p:cNvSpPr txBox="1"/>
          <p:nvPr/>
        </p:nvSpPr>
        <p:spPr>
          <a:xfrm>
            <a:off x="1052846" y="507344"/>
            <a:ext cx="7187512" cy="400110"/>
          </a:xfrm>
          <a:prstGeom prst="rect">
            <a:avLst/>
          </a:prstGeom>
          <a:noFill/>
        </p:spPr>
        <p:txBody>
          <a:bodyPr wrap="square" rtlCol="0">
            <a:spAutoFit/>
          </a:bodyPr>
          <a:lstStyle/>
          <a:p>
            <a:r>
              <a:rPr lang="zh-CN" altLang="en-US" sz="2000">
                <a:solidFill>
                  <a:schemeClr val="accent1"/>
                </a:solidFill>
              </a:rPr>
              <a:t>我国</a:t>
            </a:r>
            <a:r>
              <a:rPr lang="en-US" altLang="zh-CN" sz="2000">
                <a:solidFill>
                  <a:schemeClr val="accent1"/>
                </a:solidFill>
              </a:rPr>
              <a:t>《</a:t>
            </a:r>
            <a:r>
              <a:rPr lang="zh-CN" altLang="en-US" sz="2000">
                <a:solidFill>
                  <a:schemeClr val="accent1"/>
                </a:solidFill>
              </a:rPr>
              <a:t>刑法</a:t>
            </a:r>
            <a:r>
              <a:rPr lang="en-US" altLang="zh-CN" sz="2000">
                <a:solidFill>
                  <a:schemeClr val="accent1"/>
                </a:solidFill>
              </a:rPr>
              <a:t>》</a:t>
            </a:r>
            <a:r>
              <a:rPr lang="zh-CN" altLang="en-US" sz="2000">
                <a:solidFill>
                  <a:schemeClr val="accent1"/>
                </a:solidFill>
              </a:rPr>
              <a:t>对毒品犯罪的刑事责任年龄是如何规定的</a:t>
            </a:r>
          </a:p>
        </p:txBody>
      </p:sp>
      <p:sp>
        <p:nvSpPr>
          <p:cNvPr id="6" name="文本框 5"/>
          <p:cNvSpPr txBox="1"/>
          <p:nvPr/>
        </p:nvSpPr>
        <p:spPr>
          <a:xfrm>
            <a:off x="5783698" y="2346584"/>
            <a:ext cx="4787663" cy="2939779"/>
          </a:xfrm>
          <a:prstGeom prst="rect">
            <a:avLst/>
          </a:prstGeom>
          <a:noFill/>
        </p:spPr>
        <p:txBody>
          <a:bodyPr wrap="square" rtlCol="0">
            <a:spAutoFit/>
          </a:bodyPr>
          <a:lstStyle/>
          <a:p>
            <a:pPr>
              <a:lnSpc>
                <a:spcPct val="130000"/>
              </a:lnSpc>
            </a:pPr>
            <a:r>
              <a:rPr lang="en-US" altLang="zh-CN" sz="2400">
                <a:solidFill>
                  <a:schemeClr val="tx1">
                    <a:lumMod val="75000"/>
                    <a:lumOff val="25000"/>
                  </a:schemeClr>
                </a:solidFill>
              </a:rPr>
              <a:t>1</a:t>
            </a:r>
            <a:r>
              <a:rPr lang="zh-CN" altLang="en-US" sz="2400">
                <a:solidFill>
                  <a:schemeClr val="tx1">
                    <a:lumMod val="75000"/>
                    <a:lumOff val="25000"/>
                  </a:schemeClr>
                </a:solidFill>
              </a:rPr>
              <a:t>．已满</a:t>
            </a:r>
            <a:r>
              <a:rPr lang="en-US" altLang="zh-CN" sz="2400">
                <a:solidFill>
                  <a:schemeClr val="tx1">
                    <a:lumMod val="75000"/>
                    <a:lumOff val="25000"/>
                  </a:schemeClr>
                </a:solidFill>
              </a:rPr>
              <a:t>16</a:t>
            </a:r>
            <a:r>
              <a:rPr lang="zh-CN" altLang="en-US" sz="2400">
                <a:solidFill>
                  <a:schemeClr val="tx1">
                    <a:lumMod val="75000"/>
                    <a:lumOff val="25000"/>
                  </a:schemeClr>
                </a:solidFill>
              </a:rPr>
              <a:t>周岁的人实施毒品犯罪，应当负刑事责任；</a:t>
            </a:r>
          </a:p>
          <a:p>
            <a:pPr>
              <a:lnSpc>
                <a:spcPct val="130000"/>
              </a:lnSpc>
            </a:pPr>
            <a:r>
              <a:rPr lang="en-US" altLang="zh-CN" sz="2400">
                <a:solidFill>
                  <a:schemeClr val="tx1">
                    <a:lumMod val="75000"/>
                    <a:lumOff val="25000"/>
                  </a:schemeClr>
                </a:solidFill>
              </a:rPr>
              <a:t>2</a:t>
            </a:r>
            <a:r>
              <a:rPr lang="zh-CN" altLang="en-US" sz="2400">
                <a:solidFill>
                  <a:schemeClr val="tx1">
                    <a:lumMod val="75000"/>
                    <a:lumOff val="25000"/>
                  </a:schemeClr>
                </a:solidFill>
              </a:rPr>
              <a:t>．已满</a:t>
            </a:r>
            <a:r>
              <a:rPr lang="en-US" altLang="zh-CN" sz="2400">
                <a:solidFill>
                  <a:schemeClr val="tx1">
                    <a:lumMod val="75000"/>
                    <a:lumOff val="25000"/>
                  </a:schemeClr>
                </a:solidFill>
              </a:rPr>
              <a:t>14</a:t>
            </a:r>
            <a:r>
              <a:rPr lang="zh-CN" altLang="en-US" sz="2400">
                <a:solidFill>
                  <a:schemeClr val="tx1">
                    <a:lumMod val="75000"/>
                    <a:lumOff val="25000"/>
                  </a:schemeClr>
                </a:solidFill>
              </a:rPr>
              <a:t>周岁不满</a:t>
            </a:r>
            <a:r>
              <a:rPr lang="en-US" altLang="zh-CN" sz="2400">
                <a:solidFill>
                  <a:schemeClr val="tx1">
                    <a:lumMod val="75000"/>
                    <a:lumOff val="25000"/>
                  </a:schemeClr>
                </a:solidFill>
              </a:rPr>
              <a:t>16</a:t>
            </a:r>
            <a:r>
              <a:rPr lang="zh-CN" altLang="en-US" sz="2400">
                <a:solidFill>
                  <a:schemeClr val="tx1">
                    <a:lumMod val="75000"/>
                    <a:lumOff val="25000"/>
                  </a:schemeClr>
                </a:solidFill>
              </a:rPr>
              <a:t>周岁的人，犯贩卖毒品罪的，应当负刑事责任；</a:t>
            </a:r>
          </a:p>
          <a:p>
            <a:pPr>
              <a:lnSpc>
                <a:spcPct val="130000"/>
              </a:lnSpc>
            </a:pPr>
            <a:r>
              <a:rPr lang="en-US" altLang="zh-CN" sz="2400">
                <a:solidFill>
                  <a:schemeClr val="tx1">
                    <a:lumMod val="75000"/>
                    <a:lumOff val="25000"/>
                  </a:schemeClr>
                </a:solidFill>
              </a:rPr>
              <a:t>3</a:t>
            </a:r>
            <a:r>
              <a:rPr lang="zh-CN" altLang="en-US" sz="2400">
                <a:solidFill>
                  <a:schemeClr val="tx1">
                    <a:lumMod val="75000"/>
                    <a:lumOff val="25000"/>
                  </a:schemeClr>
                </a:solidFill>
              </a:rPr>
              <a:t>．已满</a:t>
            </a:r>
            <a:r>
              <a:rPr lang="en-US" altLang="zh-CN" sz="2400">
                <a:solidFill>
                  <a:schemeClr val="tx1">
                    <a:lumMod val="75000"/>
                    <a:lumOff val="25000"/>
                  </a:schemeClr>
                </a:solidFill>
              </a:rPr>
              <a:t>14</a:t>
            </a:r>
            <a:r>
              <a:rPr lang="zh-CN" altLang="en-US" sz="2400">
                <a:solidFill>
                  <a:schemeClr val="tx1">
                    <a:lumMod val="75000"/>
                    <a:lumOff val="25000"/>
                  </a:schemeClr>
                </a:solidFill>
              </a:rPr>
              <a:t>周岁不满</a:t>
            </a:r>
            <a:r>
              <a:rPr lang="en-US" altLang="zh-CN" sz="2400">
                <a:solidFill>
                  <a:schemeClr val="tx1">
                    <a:lumMod val="75000"/>
                    <a:lumOff val="25000"/>
                  </a:schemeClr>
                </a:solidFill>
              </a:rPr>
              <a:t>18</a:t>
            </a:r>
            <a:r>
              <a:rPr lang="zh-CN" altLang="en-US" sz="2400">
                <a:solidFill>
                  <a:schemeClr val="tx1">
                    <a:lumMod val="75000"/>
                    <a:lumOff val="25000"/>
                  </a:schemeClr>
                </a:solidFill>
              </a:rPr>
              <a:t>周岁的人实施毒品犯罪，应当从轻或减轻处罚。</a:t>
            </a:r>
          </a:p>
        </p:txBody>
      </p:sp>
      <p:pic>
        <p:nvPicPr>
          <p:cNvPr id="13" name="图片 1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38777" y="1701972"/>
            <a:ext cx="3662494" cy="3662494"/>
          </a:xfrm>
          <a:prstGeom prst="rect">
            <a:avLst/>
          </a:prstGeom>
        </p:spPr>
      </p:pic>
      <p:pic>
        <p:nvPicPr>
          <p:cNvPr id="11" name="图片 10"/>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2" name="图片 11"/>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down)">
                                      <p:cBhvr>
                                        <p:cTn id="15" dur="500"/>
                                        <p:tgtEl>
                                          <p:spTgt spid="13"/>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par>
                          <p:cTn id="20" fill="hold" nodeType="afterGroup">
                            <p:stCondLst>
                              <p:cond delay="2000"/>
                            </p:stCondLst>
                            <p:childTnLst>
                              <p:par>
                                <p:cTn id="21" presetID="16" presetClass="entr" presetSubtype="21"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par>
                          <p:cTn id="24" fill="hold" nodeType="afterGroup">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par>
                          <p:cTn id="28" fill="hold" nodeType="afterGroup">
                            <p:stCondLst>
                              <p:cond delay="3000"/>
                            </p:stCondLst>
                            <p:childTnLst>
                              <p:par>
                                <p:cTn id="29" presetID="16" presetClass="entr" presetSubtype="21"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arn(inVertical)">
                                      <p:cBhvr>
                                        <p:cTn id="3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3" name="矩形 2"/>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p:nvPicPr>
        <p:blipFill>
          <a:blip r:embed="rId3" cstate="email">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1335290" y="728829"/>
            <a:ext cx="8670664" cy="5510046"/>
          </a:xfrm>
          <a:prstGeom prst="rect">
            <a:avLst/>
          </a:prstGeom>
        </p:spPr>
      </p:pic>
      <p:sp>
        <p:nvSpPr>
          <p:cNvPr id="2" name="矩形 1"/>
          <p:cNvSpPr/>
          <p:nvPr/>
        </p:nvSpPr>
        <p:spPr>
          <a:xfrm>
            <a:off x="2262088" y="2884852"/>
            <a:ext cx="7093609" cy="760593"/>
          </a:xfrm>
          <a:prstGeom prst="rect">
            <a:avLst/>
          </a:prstGeom>
        </p:spPr>
        <p:txBody>
          <a:bodyPr wrap="none">
            <a:spAutoFit/>
          </a:bodyPr>
          <a:lstStyle/>
          <a:p>
            <a:pPr>
              <a:lnSpc>
                <a:spcPct val="130000"/>
              </a:lnSpc>
            </a:pPr>
            <a:r>
              <a:rPr lang="zh-CN" altLang="en-US" sz="3600">
                <a:solidFill>
                  <a:srgbClr val="FF0000"/>
                </a:solidFill>
                <a:latin typeface="PingFang SC"/>
              </a:rPr>
              <a:t>远离毒品，珍爱生命，从我做起！ </a:t>
            </a:r>
            <a:endParaRPr lang="zh-CN" altLang="en-US" sz="3600">
              <a:solidFill>
                <a:srgbClr val="FF0000"/>
              </a:solidFill>
            </a:endParaRP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7935114" y="3645445"/>
            <a:ext cx="2625762" cy="2215034"/>
          </a:xfrm>
          <a:prstGeom prst="rect">
            <a:avLst/>
          </a:prstGeom>
        </p:spPr>
      </p:pic>
      <p:pic>
        <p:nvPicPr>
          <p:cNvPr id="8" name="图片 7"/>
          <p:cNvPicPr>
            <a:picLocks noChangeAspect="1"/>
          </p:cNvPicPr>
          <p:nvPr/>
        </p:nvPicPr>
        <p:blipFill>
          <a:blip r:embed="rId5"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0" name="图片 9"/>
          <p:cNvPicPr>
            <a:picLocks noChangeAspect="1"/>
          </p:cNvPicPr>
          <p:nvPr/>
        </p:nvPicPr>
        <p:blipFill>
          <a:blip r:embed="rId5"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pic>
        <p:nvPicPr>
          <p:cNvPr id="12" name="New picture"/>
          <p:cNvPicPr/>
          <p:nvPr/>
        </p:nvPicPr>
        <p:blipFill>
          <a:blip r:embed="rId6"/>
          <a:stretch>
            <a:fillRect/>
          </a:stretch>
        </p:blipFill>
        <p:spPr>
          <a:xfrm>
            <a:off x="10718800" y="12649200"/>
            <a:ext cx="304800" cy="228600"/>
          </a:xfrm>
          <a:prstGeom prst="cube">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nodeType="afterGroup">
                            <p:stCondLst>
                              <p:cond delay="1000"/>
                            </p:stCondLst>
                            <p:childTnLst>
                              <p:par>
                                <p:cTn id="13" presetID="16" presetClass="entr" presetSubtype="21"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childTnLst>
                          </p:cTn>
                        </p:par>
                        <p:par>
                          <p:cTn id="16" fill="hold" nodeType="afterGroup">
                            <p:stCondLst>
                              <p:cond delay="1500"/>
                            </p:stCondLst>
                            <p:childTnLst>
                              <p:par>
                                <p:cTn id="17" presetID="16" presetClass="entr" presetSubtype="21"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childTnLst>
                          </p:cTn>
                        </p:par>
                        <p:par>
                          <p:cTn id="20" fill="hold" nodeType="afterGroup">
                            <p:stCondLst>
                              <p:cond delay="2000"/>
                            </p:stCondLst>
                            <p:childTnLst>
                              <p:par>
                                <p:cTn id="21" presetID="6" presetClass="entr" presetSubtype="16"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circle(in)">
                                      <p:cBhvr>
                                        <p:cTn id="2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971432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图片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68301" y="-139700"/>
            <a:ext cx="12801601" cy="7200900"/>
          </a:xfrm>
          <a:prstGeom prst="rect">
            <a:avLst/>
          </a:prstGeom>
        </p:spPr>
      </p:pic>
      <p:sp>
        <p:nvSpPr>
          <p:cNvPr id="2" name="文本框 1"/>
          <p:cNvSpPr txBox="1"/>
          <p:nvPr/>
        </p:nvSpPr>
        <p:spPr>
          <a:xfrm>
            <a:off x="3480784" y="2029512"/>
            <a:ext cx="4475182" cy="1107996"/>
          </a:xfrm>
          <a:prstGeom prst="rect">
            <a:avLst/>
          </a:prstGeom>
          <a:noFill/>
        </p:spPr>
        <p:txBody>
          <a:bodyPr wrap="square" rtlCol="0">
            <a:spAutoFit/>
          </a:bodyPr>
          <a:lstStyle/>
          <a:p>
            <a:pPr algn="ctr"/>
            <a:r>
              <a:rPr lang="zh-CN" altLang="en-US" sz="6600">
                <a:solidFill>
                  <a:schemeClr val="bg1">
                    <a:lumMod val="50000"/>
                  </a:schemeClr>
                </a:solidFill>
              </a:rPr>
              <a:t>第一部分</a:t>
            </a:r>
          </a:p>
        </p:txBody>
      </p:sp>
      <p:sp>
        <p:nvSpPr>
          <p:cNvPr id="3" name="文本框 2"/>
          <p:cNvSpPr txBox="1"/>
          <p:nvPr/>
        </p:nvSpPr>
        <p:spPr>
          <a:xfrm>
            <a:off x="1962093" y="3158665"/>
            <a:ext cx="7512564" cy="1323439"/>
          </a:xfrm>
          <a:prstGeom prst="rect">
            <a:avLst/>
          </a:prstGeom>
          <a:noFill/>
        </p:spPr>
        <p:txBody>
          <a:bodyPr wrap="square" rtlCol="0">
            <a:spAutoFit/>
          </a:bodyPr>
          <a:lstStyle/>
          <a:p>
            <a:pPr algn="ctr"/>
            <a:r>
              <a:rPr lang="zh-CN" altLang="en-US" sz="8000" b="1" dirty="0">
                <a:solidFill>
                  <a:schemeClr val="accent1"/>
                </a:solidFill>
                <a:latin typeface="Aa粉嘟嘟 (非商业使用)" panose="02010600010101010101" pitchFamily="2" charset="-122"/>
                <a:ea typeface="Aa粉嘟嘟 (非商业使用)" panose="02010600010101010101" pitchFamily="2" charset="-122"/>
              </a:rPr>
              <a:t>毒品定义及分类</a:t>
            </a:r>
          </a:p>
        </p:txBody>
      </p:sp>
      <p:pic>
        <p:nvPicPr>
          <p:cNvPr id="15" name="图片 1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9101870" y="3304496"/>
            <a:ext cx="3455197" cy="3455197"/>
          </a:xfrm>
          <a:prstGeom prst="rect">
            <a:avLst/>
          </a:prstGeom>
        </p:spPr>
      </p:pic>
      <p:pic>
        <p:nvPicPr>
          <p:cNvPr id="16" name="图片 1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7217" y="4322190"/>
            <a:ext cx="2523717" cy="2523717"/>
          </a:xfrm>
          <a:prstGeom prst="rect">
            <a:avLst/>
          </a:prstGeom>
        </p:spPr>
      </p:pic>
      <p:pic>
        <p:nvPicPr>
          <p:cNvPr id="17" name="图片 16"/>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8565097" y="4929633"/>
            <a:ext cx="1502395" cy="117572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par>
                          <p:cTn id="16" fill="hold" nodeType="afterGroup">
                            <p:stCondLst>
                              <p:cond delay="1500"/>
                            </p:stCondLst>
                            <p:childTnLst>
                              <p:par>
                                <p:cTn id="17" presetID="10" presetClass="entr" presetSubtype="0"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par>
                          <p:cTn id="20" fill="hold" nodeType="afterGroup">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1000"/>
                                        <p:tgtEl>
                                          <p:spTgt spid="2"/>
                                        </p:tgtEl>
                                      </p:cBhvr>
                                    </p:animEffect>
                                    <p:anim calcmode="lin" valueType="num">
                                      <p:cBhvr>
                                        <p:cTn id="24" dur="1000" fill="hold"/>
                                        <p:tgtEl>
                                          <p:spTgt spid="2"/>
                                        </p:tgtEl>
                                        <p:attrNameLst>
                                          <p:attrName>ppt_x</p:attrName>
                                        </p:attrNameLst>
                                      </p:cBhvr>
                                      <p:tavLst>
                                        <p:tav tm="0">
                                          <p:val>
                                            <p:strVal val="#ppt_x"/>
                                          </p:val>
                                        </p:tav>
                                        <p:tav tm="100000">
                                          <p:val>
                                            <p:strVal val="#ppt_x"/>
                                          </p:val>
                                        </p:tav>
                                      </p:tavLst>
                                    </p:anim>
                                    <p:anim calcmode="lin" valueType="num">
                                      <p:cBhvr>
                                        <p:cTn id="25" dur="1000" fill="hold"/>
                                        <p:tgtEl>
                                          <p:spTgt spid="2"/>
                                        </p:tgtEl>
                                        <p:attrNameLst>
                                          <p:attrName>ppt_y</p:attrName>
                                        </p:attrNameLst>
                                      </p:cBhvr>
                                      <p:tavLst>
                                        <p:tav tm="0">
                                          <p:val>
                                            <p:strVal val="#ppt_y+.1"/>
                                          </p:val>
                                        </p:tav>
                                        <p:tav tm="100000">
                                          <p:val>
                                            <p:strVal val="#ppt_y"/>
                                          </p:val>
                                        </p:tav>
                                      </p:tavLst>
                                    </p:anim>
                                  </p:childTnLst>
                                </p:cTn>
                              </p:par>
                            </p:childTnLst>
                          </p:cTn>
                        </p:par>
                        <p:par>
                          <p:cTn id="26" fill="hold" nodeType="afterGroup">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2" name="矩形 1"/>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3" name="文本框 2"/>
          <p:cNvSpPr txBox="1"/>
          <p:nvPr/>
        </p:nvSpPr>
        <p:spPr>
          <a:xfrm>
            <a:off x="1052847" y="507344"/>
            <a:ext cx="3895670" cy="400110"/>
          </a:xfrm>
          <a:prstGeom prst="rect">
            <a:avLst/>
          </a:prstGeom>
          <a:noFill/>
        </p:spPr>
        <p:txBody>
          <a:bodyPr wrap="square" rtlCol="0">
            <a:spAutoFit/>
          </a:bodyPr>
          <a:lstStyle/>
          <a:p>
            <a:r>
              <a:rPr lang="zh-CN" altLang="en-US" sz="2000">
                <a:solidFill>
                  <a:schemeClr val="accent1"/>
                </a:solidFill>
              </a:rPr>
              <a:t>什么是毒品？</a:t>
            </a:r>
          </a:p>
        </p:txBody>
      </p:sp>
      <p:sp>
        <p:nvSpPr>
          <p:cNvPr id="4" name="文本框 3"/>
          <p:cNvSpPr txBox="1"/>
          <p:nvPr/>
        </p:nvSpPr>
        <p:spPr>
          <a:xfrm>
            <a:off x="5350844" y="3277426"/>
            <a:ext cx="5073016" cy="1979516"/>
          </a:xfrm>
          <a:prstGeom prst="rect">
            <a:avLst/>
          </a:prstGeom>
          <a:noFill/>
        </p:spPr>
        <p:txBody>
          <a:bodyPr wrap="square" rtlCol="0">
            <a:spAutoFit/>
          </a:bodyPr>
          <a:lstStyle/>
          <a:p>
            <a:pPr>
              <a:lnSpc>
                <a:spcPct val="130000"/>
              </a:lnSpc>
            </a:pPr>
            <a:r>
              <a:rPr lang="zh-CN" altLang="en-US" sz="2400" dirty="0">
                <a:solidFill>
                  <a:schemeClr val="tx1">
                    <a:lumMod val="75000"/>
                    <a:lumOff val="25000"/>
                  </a:schemeClr>
                </a:solidFill>
              </a:rPr>
              <a:t>毒品是指鸦片、海洛因、甲基苯丙胺（冰毒）、吗啡、大麻、可卡因以及国家规定管制的其它能够使人形成瘾癖的麻醉药品和精神药品。</a:t>
            </a:r>
          </a:p>
        </p:txBody>
      </p:sp>
      <p:pic>
        <p:nvPicPr>
          <p:cNvPr id="8" name="图片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173" y="1514476"/>
            <a:ext cx="4210050" cy="4210050"/>
          </a:xfrm>
          <a:prstGeom prst="rect">
            <a:avLst/>
          </a:prstGeom>
        </p:spPr>
      </p:pic>
      <p:sp>
        <p:nvSpPr>
          <p:cNvPr id="11" name="文本框 10"/>
          <p:cNvSpPr txBox="1"/>
          <p:nvPr/>
        </p:nvSpPr>
        <p:spPr>
          <a:xfrm>
            <a:off x="5346585" y="2324012"/>
            <a:ext cx="4510915" cy="539122"/>
          </a:xfrm>
          <a:prstGeom prst="rect">
            <a:avLst/>
          </a:prstGeom>
          <a:noFill/>
        </p:spPr>
        <p:txBody>
          <a:bodyPr wrap="square" rtlCol="0">
            <a:spAutoFit/>
          </a:bodyPr>
          <a:lstStyle/>
          <a:p>
            <a:pPr>
              <a:lnSpc>
                <a:spcPct val="130000"/>
              </a:lnSpc>
            </a:pPr>
            <a:r>
              <a:rPr lang="zh-CN" altLang="en-US" sz="2400">
                <a:solidFill>
                  <a:srgbClr val="FF0000"/>
                </a:solidFill>
              </a:rPr>
              <a:t>根据</a:t>
            </a:r>
            <a:r>
              <a:rPr lang="en-US" altLang="zh-CN" sz="2400">
                <a:solidFill>
                  <a:srgbClr val="FF0000"/>
                </a:solidFill>
              </a:rPr>
              <a:t>《</a:t>
            </a:r>
            <a:r>
              <a:rPr lang="zh-CN" altLang="en-US" sz="2400">
                <a:solidFill>
                  <a:srgbClr val="FF0000"/>
                </a:solidFill>
              </a:rPr>
              <a:t>刑法</a:t>
            </a:r>
            <a:r>
              <a:rPr lang="en-US" altLang="zh-CN" sz="2400">
                <a:solidFill>
                  <a:srgbClr val="FF0000"/>
                </a:solidFill>
              </a:rPr>
              <a:t>》</a:t>
            </a:r>
            <a:r>
              <a:rPr lang="zh-CN" altLang="en-US" sz="2400">
                <a:solidFill>
                  <a:srgbClr val="FF0000"/>
                </a:solidFill>
              </a:rPr>
              <a:t>第</a:t>
            </a:r>
            <a:r>
              <a:rPr lang="en-US" altLang="zh-CN" sz="2400">
                <a:solidFill>
                  <a:srgbClr val="FF0000"/>
                </a:solidFill>
              </a:rPr>
              <a:t>357</a:t>
            </a:r>
            <a:r>
              <a:rPr lang="zh-CN" altLang="en-US" sz="2400">
                <a:solidFill>
                  <a:srgbClr val="FF0000"/>
                </a:solidFill>
              </a:rPr>
              <a:t>条的规定：</a:t>
            </a:r>
          </a:p>
        </p:txBody>
      </p:sp>
      <p:pic>
        <p:nvPicPr>
          <p:cNvPr id="13" name="图片 12"/>
          <p:cNvPicPr>
            <a:picLocks noChangeAspect="1"/>
          </p:cNvPicPr>
          <p:nvPr/>
        </p:nvPicPr>
        <p:blipFill>
          <a:blip r:embed="rId4"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4" name="图片 13"/>
          <p:cNvPicPr>
            <a:picLocks noChangeAspect="1"/>
          </p:cNvPicPr>
          <p:nvPr/>
        </p:nvPicPr>
        <p:blipFill>
          <a:blip r:embed="rId4"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par>
                          <p:cTn id="11" fill="hold" nodeType="afterGroup">
                            <p:stCondLst>
                              <p:cond delay="500"/>
                            </p:stCondLst>
                            <p:childTnLst>
                              <p:par>
                                <p:cTn id="12" presetID="10"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childTnLst>
                          </p:cTn>
                        </p:par>
                        <p:par>
                          <p:cTn id="15" fill="hold" nodeType="afterGroup">
                            <p:stCondLst>
                              <p:cond delay="1000"/>
                            </p:stCondLst>
                            <p:childTnLst>
                              <p:par>
                                <p:cTn id="16" presetID="42" presetClass="entr" presetSubtype="0"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childTnLst>
                          </p:cTn>
                        </p:par>
                        <p:par>
                          <p:cTn id="21" fill="hold" nodeType="afterGroup">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1000" fill="hold"/>
                                        <p:tgtEl>
                                          <p:spTgt spid="3"/>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par>
                          <p:cTn id="33" fill="hold" nodeType="afterGroup">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anim calcmode="lin" valueType="num">
                                      <p:cBhvr>
                                        <p:cTn id="37" dur="1000" fill="hold"/>
                                        <p:tgtEl>
                                          <p:spTgt spid="11"/>
                                        </p:tgtEl>
                                        <p:attrNameLst>
                                          <p:attrName>ppt_x</p:attrName>
                                        </p:attrNameLst>
                                      </p:cBhvr>
                                      <p:tavLst>
                                        <p:tav tm="0">
                                          <p:val>
                                            <p:strVal val="#ppt_x"/>
                                          </p:val>
                                        </p:tav>
                                        <p:tav tm="100000">
                                          <p:val>
                                            <p:strVal val="#ppt_x"/>
                                          </p:val>
                                        </p:tav>
                                      </p:tavLst>
                                    </p:anim>
                                    <p:anim calcmode="lin" valueType="num">
                                      <p:cBhvr>
                                        <p:cTn id="3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7" name="矩形 6"/>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下箭头 4"/>
          <p:cNvSpPr/>
          <p:nvPr/>
        </p:nvSpPr>
        <p:spPr>
          <a:xfrm>
            <a:off x="2279582" y="3042024"/>
            <a:ext cx="480689" cy="722362"/>
          </a:xfrm>
          <a:prstGeom prst="downArrow">
            <a:avLst/>
          </a:prstGeom>
          <a:solidFill>
            <a:srgbClr val="D9BD6F"/>
          </a:solidFill>
          <a:ln>
            <a:solidFill>
              <a:srgbClr val="D9BD6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0000"/>
              </a:solidFill>
            </a:endParaRPr>
          </a:p>
        </p:txBody>
      </p:sp>
      <p:sp>
        <p:nvSpPr>
          <p:cNvPr id="6" name="下箭头 5"/>
          <p:cNvSpPr/>
          <p:nvPr/>
        </p:nvSpPr>
        <p:spPr>
          <a:xfrm>
            <a:off x="9152219" y="3042024"/>
            <a:ext cx="480689" cy="722362"/>
          </a:xfrm>
          <a:prstGeom prst="downArrow">
            <a:avLst/>
          </a:prstGeom>
          <a:solidFill>
            <a:srgbClr val="D9BD6F"/>
          </a:solidFill>
          <a:ln>
            <a:solidFill>
              <a:srgbClr val="D9BD6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 name="文本框 2"/>
          <p:cNvSpPr txBox="1"/>
          <p:nvPr/>
        </p:nvSpPr>
        <p:spPr>
          <a:xfrm>
            <a:off x="1071732" y="1616355"/>
            <a:ext cx="3334452" cy="1019253"/>
          </a:xfrm>
          <a:prstGeom prst="rect">
            <a:avLst/>
          </a:prstGeom>
          <a:noFill/>
        </p:spPr>
        <p:txBody>
          <a:bodyPr wrap="square" rtlCol="0">
            <a:spAutoFit/>
          </a:bodyPr>
          <a:lstStyle/>
          <a:p>
            <a:pPr>
              <a:lnSpc>
                <a:spcPct val="130000"/>
              </a:lnSpc>
            </a:pPr>
            <a:r>
              <a:rPr lang="zh-CN" altLang="en-US" sz="2400" dirty="0">
                <a:solidFill>
                  <a:srgbClr val="FF0000"/>
                </a:solidFill>
              </a:rPr>
              <a:t>传统毒品：</a:t>
            </a:r>
            <a:r>
              <a:rPr lang="zh-CN" altLang="en-US" sz="2400" dirty="0">
                <a:solidFill>
                  <a:schemeClr val="tx1">
                    <a:lumMod val="75000"/>
                    <a:lumOff val="25000"/>
                  </a:schemeClr>
                </a:solidFill>
              </a:rPr>
              <a:t>由罂粟等毒品提炼而来</a:t>
            </a:r>
          </a:p>
        </p:txBody>
      </p:sp>
      <p:sp>
        <p:nvSpPr>
          <p:cNvPr id="10" name="文本框 9"/>
          <p:cNvSpPr txBox="1"/>
          <p:nvPr/>
        </p:nvSpPr>
        <p:spPr>
          <a:xfrm>
            <a:off x="1071732" y="4020556"/>
            <a:ext cx="3334452" cy="1499385"/>
          </a:xfrm>
          <a:prstGeom prst="rect">
            <a:avLst/>
          </a:prstGeom>
          <a:noFill/>
        </p:spPr>
        <p:txBody>
          <a:bodyPr wrap="square" rtlCol="0">
            <a:spAutoFit/>
          </a:bodyPr>
          <a:lstStyle/>
          <a:p>
            <a:pPr>
              <a:lnSpc>
                <a:spcPct val="130000"/>
              </a:lnSpc>
            </a:pPr>
            <a:r>
              <a:rPr lang="zh-CN" altLang="en-US" sz="2400" dirty="0">
                <a:solidFill>
                  <a:srgbClr val="FF0000"/>
                </a:solidFill>
              </a:rPr>
              <a:t>常见种类：</a:t>
            </a:r>
            <a:r>
              <a:rPr lang="zh-CN" altLang="en-US" sz="2400" dirty="0">
                <a:solidFill>
                  <a:schemeClr val="tx1">
                    <a:lumMod val="75000"/>
                    <a:lumOff val="25000"/>
                  </a:schemeClr>
                </a:solidFill>
              </a:rPr>
              <a:t>鸦片 、吗啡 、海洛因 、大麻 、</a:t>
            </a:r>
          </a:p>
          <a:p>
            <a:pPr>
              <a:lnSpc>
                <a:spcPct val="130000"/>
              </a:lnSpc>
            </a:pPr>
            <a:r>
              <a:rPr lang="zh-CN" altLang="en-US" sz="2400" dirty="0">
                <a:solidFill>
                  <a:schemeClr val="tx1">
                    <a:lumMod val="75000"/>
                    <a:lumOff val="25000"/>
                  </a:schemeClr>
                </a:solidFill>
              </a:rPr>
              <a:t>可卡因 、杜冷丁。</a:t>
            </a:r>
          </a:p>
        </p:txBody>
      </p:sp>
      <p:sp>
        <p:nvSpPr>
          <p:cNvPr id="12" name="文本框 11"/>
          <p:cNvSpPr txBox="1"/>
          <p:nvPr/>
        </p:nvSpPr>
        <p:spPr>
          <a:xfrm>
            <a:off x="7728667" y="1616355"/>
            <a:ext cx="3482258" cy="1019253"/>
          </a:xfrm>
          <a:prstGeom prst="rect">
            <a:avLst/>
          </a:prstGeom>
          <a:noFill/>
        </p:spPr>
        <p:txBody>
          <a:bodyPr wrap="square" rtlCol="0">
            <a:spAutoFit/>
          </a:bodyPr>
          <a:lstStyle/>
          <a:p>
            <a:pPr>
              <a:lnSpc>
                <a:spcPct val="130000"/>
              </a:lnSpc>
            </a:pPr>
            <a:r>
              <a:rPr lang="zh-CN" altLang="en-US" sz="2400" dirty="0">
                <a:solidFill>
                  <a:srgbClr val="FF0000"/>
                </a:solidFill>
              </a:rPr>
              <a:t>新型毒品：</a:t>
            </a:r>
            <a:r>
              <a:rPr lang="zh-CN" altLang="en-US" sz="2400" dirty="0">
                <a:solidFill>
                  <a:schemeClr val="tx1">
                    <a:lumMod val="75000"/>
                    <a:lumOff val="25000"/>
                  </a:schemeClr>
                </a:solidFill>
              </a:rPr>
              <a:t>通过人工合成的化学合成类毒品</a:t>
            </a:r>
          </a:p>
        </p:txBody>
      </p:sp>
      <p:sp>
        <p:nvSpPr>
          <p:cNvPr id="13" name="文本框 12"/>
          <p:cNvSpPr txBox="1"/>
          <p:nvPr/>
        </p:nvSpPr>
        <p:spPr>
          <a:xfrm>
            <a:off x="7728667" y="4171168"/>
            <a:ext cx="3482258" cy="1019253"/>
          </a:xfrm>
          <a:prstGeom prst="rect">
            <a:avLst/>
          </a:prstGeom>
          <a:noFill/>
        </p:spPr>
        <p:txBody>
          <a:bodyPr wrap="square" rtlCol="0">
            <a:spAutoFit/>
          </a:bodyPr>
          <a:lstStyle/>
          <a:p>
            <a:pPr>
              <a:lnSpc>
                <a:spcPct val="130000"/>
              </a:lnSpc>
            </a:pPr>
            <a:r>
              <a:rPr lang="zh-CN" altLang="en-US" sz="2400" dirty="0">
                <a:solidFill>
                  <a:srgbClr val="FF0000"/>
                </a:solidFill>
              </a:rPr>
              <a:t>常见种类：</a:t>
            </a:r>
            <a:r>
              <a:rPr lang="zh-CN" altLang="en-US" sz="2400" dirty="0">
                <a:solidFill>
                  <a:schemeClr val="tx1">
                    <a:lumMod val="75000"/>
                    <a:lumOff val="25000"/>
                  </a:schemeClr>
                </a:solidFill>
              </a:rPr>
              <a:t>冰毒 、麻古 、摇头丸 、</a:t>
            </a:r>
            <a:r>
              <a:rPr lang="en-US" altLang="zh-CN" sz="2400" dirty="0">
                <a:solidFill>
                  <a:schemeClr val="tx1">
                    <a:lumMod val="75000"/>
                    <a:lumOff val="25000"/>
                  </a:schemeClr>
                </a:solidFill>
              </a:rPr>
              <a:t>K</a:t>
            </a:r>
            <a:r>
              <a:rPr lang="zh-CN" altLang="en-US" sz="2400" dirty="0">
                <a:solidFill>
                  <a:schemeClr val="tx1">
                    <a:lumMod val="75000"/>
                    <a:lumOff val="25000"/>
                  </a:schemeClr>
                </a:solidFill>
              </a:rPr>
              <a:t>粉、神仙水等。</a:t>
            </a:r>
          </a:p>
        </p:txBody>
      </p:sp>
      <p:pic>
        <p:nvPicPr>
          <p:cNvPr id="14" name="图片 1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15" name="文本框 14"/>
          <p:cNvSpPr txBox="1"/>
          <p:nvPr/>
        </p:nvSpPr>
        <p:spPr>
          <a:xfrm>
            <a:off x="1052847" y="507344"/>
            <a:ext cx="3895670" cy="400110"/>
          </a:xfrm>
          <a:prstGeom prst="rect">
            <a:avLst/>
          </a:prstGeom>
          <a:noFill/>
        </p:spPr>
        <p:txBody>
          <a:bodyPr wrap="square" rtlCol="0">
            <a:spAutoFit/>
          </a:bodyPr>
          <a:lstStyle/>
          <a:p>
            <a:r>
              <a:rPr lang="zh-CN" altLang="en-US" sz="2000" dirty="0">
                <a:solidFill>
                  <a:schemeClr val="accent1"/>
                </a:solidFill>
              </a:rPr>
              <a:t>常见的毒品种类有哪些？</a:t>
            </a:r>
          </a:p>
        </p:txBody>
      </p:sp>
      <p:pic>
        <p:nvPicPr>
          <p:cNvPr id="16" name="图片 15"/>
          <p:cNvPicPr>
            <a:picLocks noChangeAspect="1"/>
          </p:cNvPicPr>
          <p:nvPr/>
        </p:nvPicPr>
        <p:blipFill>
          <a:blip r:embed="rId4"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7" name="图片 16"/>
          <p:cNvPicPr>
            <a:picLocks noChangeAspect="1"/>
          </p:cNvPicPr>
          <p:nvPr/>
        </p:nvPicPr>
        <p:blipFill>
          <a:blip r:embed="rId4"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pic>
        <p:nvPicPr>
          <p:cNvPr id="4" name="图片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470397" y="1821132"/>
            <a:ext cx="4762109" cy="3571582"/>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nodeType="afterGroup">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par>
                          <p:cTn id="20" fill="hold" nodeType="afterGroup">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par>
                          <p:cTn id="24" fill="hold" nodeType="afterGroup">
                            <p:stCondLst>
                              <p:cond delay="2500"/>
                            </p:stCondLst>
                            <p:childTnLst>
                              <p:par>
                                <p:cTn id="25" presetID="42" presetClass="entr" presetSubtype="0"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par>
                          <p:cTn id="30" fill="hold" nodeType="afterGroup">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nodeType="afterGroup">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fade">
                                      <p:cBhvr>
                                        <p:cTn id="39" dur="1000"/>
                                        <p:tgtEl>
                                          <p:spTgt spid="3"/>
                                        </p:tgtEl>
                                      </p:cBhvr>
                                    </p:animEffect>
                                    <p:anim calcmode="lin" valueType="num">
                                      <p:cBhvr>
                                        <p:cTn id="40" dur="1000" fill="hold"/>
                                        <p:tgtEl>
                                          <p:spTgt spid="3"/>
                                        </p:tgtEl>
                                        <p:attrNameLst>
                                          <p:attrName>ppt_x</p:attrName>
                                        </p:attrNameLst>
                                      </p:cBhvr>
                                      <p:tavLst>
                                        <p:tav tm="0">
                                          <p:val>
                                            <p:strVal val="#ppt_x"/>
                                          </p:val>
                                        </p:tav>
                                        <p:tav tm="100000">
                                          <p:val>
                                            <p:strVal val="#ppt_x"/>
                                          </p:val>
                                        </p:tav>
                                      </p:tavLst>
                                    </p:anim>
                                    <p:anim calcmode="lin" valueType="num">
                                      <p:cBhvr>
                                        <p:cTn id="41" dur="1000" fill="hold"/>
                                        <p:tgtEl>
                                          <p:spTgt spid="3"/>
                                        </p:tgtEl>
                                        <p:attrNameLst>
                                          <p:attrName>ppt_y</p:attrName>
                                        </p:attrNameLst>
                                      </p:cBhvr>
                                      <p:tavLst>
                                        <p:tav tm="0">
                                          <p:val>
                                            <p:strVal val="#ppt_y+.1"/>
                                          </p:val>
                                        </p:tav>
                                        <p:tav tm="100000">
                                          <p:val>
                                            <p:strVal val="#ppt_y"/>
                                          </p:val>
                                        </p:tav>
                                      </p:tavLst>
                                    </p:anim>
                                  </p:childTnLst>
                                </p:cTn>
                              </p:par>
                            </p:childTnLst>
                          </p:cTn>
                        </p:par>
                        <p:par>
                          <p:cTn id="42" fill="hold" nodeType="afterGroup">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par>
                          <p:cTn id="48" fill="hold" nodeType="afterGroup">
                            <p:stCondLst>
                              <p:cond delay="6500"/>
                            </p:stCondLst>
                            <p:childTnLst>
                              <p:par>
                                <p:cTn id="49" presetID="42" presetClass="entr" presetSubtype="0" fill="hold" grpId="0" nodeType="after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fade">
                                      <p:cBhvr>
                                        <p:cTn id="51" dur="1000"/>
                                        <p:tgtEl>
                                          <p:spTgt spid="12"/>
                                        </p:tgtEl>
                                      </p:cBhvr>
                                    </p:animEffect>
                                    <p:anim calcmode="lin" valueType="num">
                                      <p:cBhvr>
                                        <p:cTn id="52" dur="1000" fill="hold"/>
                                        <p:tgtEl>
                                          <p:spTgt spid="12"/>
                                        </p:tgtEl>
                                        <p:attrNameLst>
                                          <p:attrName>ppt_x</p:attrName>
                                        </p:attrNameLst>
                                      </p:cBhvr>
                                      <p:tavLst>
                                        <p:tav tm="0">
                                          <p:val>
                                            <p:strVal val="#ppt_x"/>
                                          </p:val>
                                        </p:tav>
                                        <p:tav tm="100000">
                                          <p:val>
                                            <p:strVal val="#ppt_x"/>
                                          </p:val>
                                        </p:tav>
                                      </p:tavLst>
                                    </p:anim>
                                    <p:anim calcmode="lin" valueType="num">
                                      <p:cBhvr>
                                        <p:cTn id="53" dur="1000" fill="hold"/>
                                        <p:tgtEl>
                                          <p:spTgt spid="12"/>
                                        </p:tgtEl>
                                        <p:attrNameLst>
                                          <p:attrName>ppt_y</p:attrName>
                                        </p:attrNameLst>
                                      </p:cBhvr>
                                      <p:tavLst>
                                        <p:tav tm="0">
                                          <p:val>
                                            <p:strVal val="#ppt_y+.1"/>
                                          </p:val>
                                        </p:tav>
                                        <p:tav tm="100000">
                                          <p:val>
                                            <p:strVal val="#ppt_y"/>
                                          </p:val>
                                        </p:tav>
                                      </p:tavLst>
                                    </p:anim>
                                  </p:childTnLst>
                                </p:cTn>
                              </p:par>
                            </p:childTnLst>
                          </p:cTn>
                        </p:par>
                        <p:par>
                          <p:cTn id="54" fill="hold" nodeType="afterGroup">
                            <p:stCondLst>
                              <p:cond delay="7500"/>
                            </p:stCondLst>
                            <p:childTnLst>
                              <p:par>
                                <p:cTn id="55" presetID="42" presetClass="entr" presetSubtype="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1000"/>
                                        <p:tgtEl>
                                          <p:spTgt spid="13"/>
                                        </p:tgtEl>
                                      </p:cBhvr>
                                    </p:animEffect>
                                    <p:anim calcmode="lin" valueType="num">
                                      <p:cBhvr>
                                        <p:cTn id="58" dur="1000" fill="hold"/>
                                        <p:tgtEl>
                                          <p:spTgt spid="13"/>
                                        </p:tgtEl>
                                        <p:attrNameLst>
                                          <p:attrName>ppt_x</p:attrName>
                                        </p:attrNameLst>
                                      </p:cBhvr>
                                      <p:tavLst>
                                        <p:tav tm="0">
                                          <p:val>
                                            <p:strVal val="#ppt_x"/>
                                          </p:val>
                                        </p:tav>
                                        <p:tav tm="100000">
                                          <p:val>
                                            <p:strVal val="#ppt_x"/>
                                          </p:val>
                                        </p:tav>
                                      </p:tavLst>
                                    </p:anim>
                                    <p:anim calcmode="lin" valueType="num">
                                      <p:cBhvr>
                                        <p:cTn id="5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3" grpId="0"/>
      <p:bldP spid="10" grpId="0"/>
      <p:bldP spid="12" grpId="0"/>
      <p:bldP spid="13"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4" name="矩形 3"/>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8" name="文本框 7"/>
          <p:cNvSpPr txBox="1"/>
          <p:nvPr/>
        </p:nvSpPr>
        <p:spPr>
          <a:xfrm>
            <a:off x="1052847" y="507344"/>
            <a:ext cx="3895670" cy="400110"/>
          </a:xfrm>
          <a:prstGeom prst="rect">
            <a:avLst/>
          </a:prstGeom>
          <a:noFill/>
        </p:spPr>
        <p:txBody>
          <a:bodyPr wrap="square" rtlCol="0">
            <a:spAutoFit/>
          </a:bodyPr>
          <a:lstStyle/>
          <a:p>
            <a:r>
              <a:rPr lang="zh-CN" altLang="en-US" sz="2000">
                <a:solidFill>
                  <a:schemeClr val="accent1"/>
                </a:solidFill>
              </a:rPr>
              <a:t>常见毒品</a:t>
            </a:r>
          </a:p>
        </p:txBody>
      </p:sp>
      <p:sp>
        <p:nvSpPr>
          <p:cNvPr id="9" name="椭圆 8"/>
          <p:cNvSpPr/>
          <p:nvPr/>
        </p:nvSpPr>
        <p:spPr>
          <a:xfrm>
            <a:off x="1645923" y="1624401"/>
            <a:ext cx="400110" cy="400110"/>
          </a:xfrm>
          <a:prstGeom prst="ellipse">
            <a:avLst/>
          </a:prstGeom>
          <a:solidFill>
            <a:srgbClr val="D9BD6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1645923" y="2247415"/>
            <a:ext cx="400110" cy="400110"/>
          </a:xfrm>
          <a:prstGeom prst="ellipse">
            <a:avLst/>
          </a:prstGeom>
          <a:solidFill>
            <a:srgbClr val="D9BD6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1645923" y="2920749"/>
            <a:ext cx="400110" cy="400110"/>
          </a:xfrm>
          <a:prstGeom prst="ellipse">
            <a:avLst/>
          </a:prstGeom>
          <a:solidFill>
            <a:srgbClr val="D9BD6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5989176" y="3440328"/>
            <a:ext cx="400110" cy="400110"/>
          </a:xfrm>
          <a:prstGeom prst="ellipse">
            <a:avLst/>
          </a:prstGeom>
          <a:solidFill>
            <a:srgbClr val="D9BD6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5989176" y="4113662"/>
            <a:ext cx="400110" cy="400110"/>
          </a:xfrm>
          <a:prstGeom prst="ellipse">
            <a:avLst/>
          </a:prstGeom>
          <a:solidFill>
            <a:srgbClr val="D9BD6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5989176" y="4786996"/>
            <a:ext cx="400110" cy="400110"/>
          </a:xfrm>
          <a:prstGeom prst="ellipse">
            <a:avLst/>
          </a:prstGeom>
          <a:solidFill>
            <a:srgbClr val="D9BD6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5989176" y="5489924"/>
            <a:ext cx="400110" cy="400110"/>
          </a:xfrm>
          <a:prstGeom prst="ellipse">
            <a:avLst/>
          </a:prstGeom>
          <a:solidFill>
            <a:srgbClr val="D9BD6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1551726" y="1570611"/>
            <a:ext cx="558310" cy="464679"/>
          </a:xfrm>
          <a:prstGeom prst="rect">
            <a:avLst/>
          </a:prstGeom>
          <a:noFill/>
        </p:spPr>
        <p:txBody>
          <a:bodyPr wrap="square" rtlCol="0">
            <a:spAutoFit/>
          </a:bodyPr>
          <a:lstStyle/>
          <a:p>
            <a:pPr algn="ctr">
              <a:lnSpc>
                <a:spcPct val="130000"/>
              </a:lnSpc>
            </a:pPr>
            <a:r>
              <a:rPr lang="en-US" altLang="zh-CN" sz="2000">
                <a:solidFill>
                  <a:srgbClr val="FF0000"/>
                </a:solidFill>
              </a:rPr>
              <a:t>1</a:t>
            </a:r>
            <a:endParaRPr lang="zh-CN" altLang="en-US" sz="2000">
              <a:solidFill>
                <a:srgbClr val="FF0000"/>
              </a:solidFill>
            </a:endParaRPr>
          </a:p>
        </p:txBody>
      </p:sp>
      <p:sp>
        <p:nvSpPr>
          <p:cNvPr id="17" name="文本框 16"/>
          <p:cNvSpPr txBox="1"/>
          <p:nvPr/>
        </p:nvSpPr>
        <p:spPr>
          <a:xfrm>
            <a:off x="1551726" y="2217258"/>
            <a:ext cx="558310" cy="464679"/>
          </a:xfrm>
          <a:prstGeom prst="rect">
            <a:avLst/>
          </a:prstGeom>
          <a:noFill/>
        </p:spPr>
        <p:txBody>
          <a:bodyPr wrap="square" rtlCol="0">
            <a:spAutoFit/>
          </a:bodyPr>
          <a:lstStyle/>
          <a:p>
            <a:pPr algn="ctr">
              <a:lnSpc>
                <a:spcPct val="130000"/>
              </a:lnSpc>
            </a:pPr>
            <a:r>
              <a:rPr lang="en-US" altLang="zh-CN" sz="2000">
                <a:solidFill>
                  <a:srgbClr val="FF0000"/>
                </a:solidFill>
              </a:rPr>
              <a:t>2</a:t>
            </a:r>
            <a:endParaRPr lang="zh-CN" altLang="en-US" sz="2000">
              <a:solidFill>
                <a:srgbClr val="FF0000"/>
              </a:solidFill>
            </a:endParaRPr>
          </a:p>
        </p:txBody>
      </p:sp>
      <p:sp>
        <p:nvSpPr>
          <p:cNvPr id="18" name="文本框 17"/>
          <p:cNvSpPr txBox="1"/>
          <p:nvPr/>
        </p:nvSpPr>
        <p:spPr>
          <a:xfrm>
            <a:off x="1551726" y="2866959"/>
            <a:ext cx="558310" cy="464679"/>
          </a:xfrm>
          <a:prstGeom prst="rect">
            <a:avLst/>
          </a:prstGeom>
          <a:noFill/>
        </p:spPr>
        <p:txBody>
          <a:bodyPr wrap="square" rtlCol="0">
            <a:spAutoFit/>
          </a:bodyPr>
          <a:lstStyle/>
          <a:p>
            <a:pPr algn="ctr">
              <a:lnSpc>
                <a:spcPct val="130000"/>
              </a:lnSpc>
            </a:pPr>
            <a:r>
              <a:rPr lang="en-US" altLang="zh-CN" sz="2000">
                <a:solidFill>
                  <a:srgbClr val="FF0000"/>
                </a:solidFill>
              </a:rPr>
              <a:t>3</a:t>
            </a:r>
            <a:endParaRPr lang="zh-CN" altLang="en-US" sz="2000">
              <a:solidFill>
                <a:srgbClr val="FF0000"/>
              </a:solidFill>
            </a:endParaRPr>
          </a:p>
        </p:txBody>
      </p:sp>
      <p:sp>
        <p:nvSpPr>
          <p:cNvPr id="19" name="文本框 18"/>
          <p:cNvSpPr txBox="1"/>
          <p:nvPr/>
        </p:nvSpPr>
        <p:spPr>
          <a:xfrm>
            <a:off x="5894979" y="3386538"/>
            <a:ext cx="558310" cy="464679"/>
          </a:xfrm>
          <a:prstGeom prst="rect">
            <a:avLst/>
          </a:prstGeom>
          <a:noFill/>
        </p:spPr>
        <p:txBody>
          <a:bodyPr wrap="square" rtlCol="0">
            <a:spAutoFit/>
          </a:bodyPr>
          <a:lstStyle/>
          <a:p>
            <a:pPr algn="ctr">
              <a:lnSpc>
                <a:spcPct val="130000"/>
              </a:lnSpc>
            </a:pPr>
            <a:r>
              <a:rPr lang="en-US" altLang="zh-CN" sz="2000">
                <a:solidFill>
                  <a:srgbClr val="FF0000"/>
                </a:solidFill>
              </a:rPr>
              <a:t>4</a:t>
            </a:r>
            <a:endParaRPr lang="zh-CN" altLang="en-US" sz="2000">
              <a:solidFill>
                <a:srgbClr val="FF0000"/>
              </a:solidFill>
            </a:endParaRPr>
          </a:p>
        </p:txBody>
      </p:sp>
      <p:sp>
        <p:nvSpPr>
          <p:cNvPr id="20" name="文本框 19"/>
          <p:cNvSpPr txBox="1"/>
          <p:nvPr/>
        </p:nvSpPr>
        <p:spPr>
          <a:xfrm>
            <a:off x="5933163" y="4066891"/>
            <a:ext cx="481942" cy="464679"/>
          </a:xfrm>
          <a:prstGeom prst="rect">
            <a:avLst/>
          </a:prstGeom>
          <a:noFill/>
        </p:spPr>
        <p:txBody>
          <a:bodyPr wrap="square" rtlCol="0">
            <a:spAutoFit/>
          </a:bodyPr>
          <a:lstStyle/>
          <a:p>
            <a:pPr algn="ctr">
              <a:lnSpc>
                <a:spcPct val="130000"/>
              </a:lnSpc>
            </a:pPr>
            <a:r>
              <a:rPr lang="en-US" altLang="zh-CN" sz="2000">
                <a:solidFill>
                  <a:srgbClr val="FF0000"/>
                </a:solidFill>
              </a:rPr>
              <a:t>5</a:t>
            </a:r>
            <a:endParaRPr lang="zh-CN" altLang="en-US" sz="2000">
              <a:solidFill>
                <a:srgbClr val="FF0000"/>
              </a:solidFill>
            </a:endParaRPr>
          </a:p>
        </p:txBody>
      </p:sp>
      <p:sp>
        <p:nvSpPr>
          <p:cNvPr id="21" name="文本框 20"/>
          <p:cNvSpPr txBox="1"/>
          <p:nvPr/>
        </p:nvSpPr>
        <p:spPr>
          <a:xfrm>
            <a:off x="5933163" y="4727591"/>
            <a:ext cx="481942" cy="464679"/>
          </a:xfrm>
          <a:prstGeom prst="rect">
            <a:avLst/>
          </a:prstGeom>
          <a:noFill/>
        </p:spPr>
        <p:txBody>
          <a:bodyPr wrap="square" rtlCol="0">
            <a:spAutoFit/>
          </a:bodyPr>
          <a:lstStyle/>
          <a:p>
            <a:pPr algn="ctr">
              <a:lnSpc>
                <a:spcPct val="130000"/>
              </a:lnSpc>
            </a:pPr>
            <a:r>
              <a:rPr lang="en-US" altLang="zh-CN" sz="2000">
                <a:solidFill>
                  <a:srgbClr val="FF0000"/>
                </a:solidFill>
              </a:rPr>
              <a:t>6</a:t>
            </a:r>
            <a:endParaRPr lang="zh-CN" altLang="en-US" sz="2000">
              <a:solidFill>
                <a:srgbClr val="FF0000"/>
              </a:solidFill>
            </a:endParaRPr>
          </a:p>
        </p:txBody>
      </p:sp>
      <p:sp>
        <p:nvSpPr>
          <p:cNvPr id="22" name="文本框 21"/>
          <p:cNvSpPr txBox="1"/>
          <p:nvPr/>
        </p:nvSpPr>
        <p:spPr>
          <a:xfrm>
            <a:off x="5933163" y="5436134"/>
            <a:ext cx="481942" cy="464679"/>
          </a:xfrm>
          <a:prstGeom prst="rect">
            <a:avLst/>
          </a:prstGeom>
          <a:noFill/>
        </p:spPr>
        <p:txBody>
          <a:bodyPr wrap="square" rtlCol="0">
            <a:spAutoFit/>
          </a:bodyPr>
          <a:lstStyle/>
          <a:p>
            <a:pPr algn="ctr">
              <a:lnSpc>
                <a:spcPct val="130000"/>
              </a:lnSpc>
            </a:pPr>
            <a:r>
              <a:rPr lang="en-US" altLang="zh-CN" sz="2000">
                <a:solidFill>
                  <a:srgbClr val="FF0000"/>
                </a:solidFill>
              </a:rPr>
              <a:t>7</a:t>
            </a:r>
            <a:endParaRPr lang="zh-CN" altLang="en-US" sz="2000">
              <a:solidFill>
                <a:srgbClr val="FF0000"/>
              </a:solidFill>
            </a:endParaRPr>
          </a:p>
        </p:txBody>
      </p:sp>
      <p:sp>
        <p:nvSpPr>
          <p:cNvPr id="23" name="文本框 22"/>
          <p:cNvSpPr txBox="1"/>
          <p:nvPr/>
        </p:nvSpPr>
        <p:spPr>
          <a:xfrm>
            <a:off x="2044205" y="1587410"/>
            <a:ext cx="2805669" cy="464679"/>
          </a:xfrm>
          <a:prstGeom prst="rect">
            <a:avLst/>
          </a:prstGeom>
          <a:noFill/>
        </p:spPr>
        <p:txBody>
          <a:bodyPr wrap="square" rtlCol="0">
            <a:spAutoFit/>
          </a:bodyPr>
          <a:lstStyle/>
          <a:p>
            <a:pPr>
              <a:lnSpc>
                <a:spcPct val="130000"/>
              </a:lnSpc>
            </a:pPr>
            <a:r>
              <a:rPr lang="zh-CN" altLang="en-US" sz="2000">
                <a:solidFill>
                  <a:srgbClr val="FF0000"/>
                </a:solidFill>
              </a:rPr>
              <a:t>鸦片：</a:t>
            </a:r>
            <a:r>
              <a:rPr lang="zh-CN" altLang="en-US" sz="2000">
                <a:solidFill>
                  <a:schemeClr val="tx1">
                    <a:lumMod val="75000"/>
                    <a:lumOff val="25000"/>
                  </a:schemeClr>
                </a:solidFill>
              </a:rPr>
              <a:t>又名阿片、大烟</a:t>
            </a:r>
          </a:p>
        </p:txBody>
      </p:sp>
      <p:sp>
        <p:nvSpPr>
          <p:cNvPr id="24" name="文本框 23"/>
          <p:cNvSpPr txBox="1"/>
          <p:nvPr/>
        </p:nvSpPr>
        <p:spPr>
          <a:xfrm>
            <a:off x="2044205" y="2241655"/>
            <a:ext cx="3409925" cy="464679"/>
          </a:xfrm>
          <a:prstGeom prst="rect">
            <a:avLst/>
          </a:prstGeom>
          <a:noFill/>
        </p:spPr>
        <p:txBody>
          <a:bodyPr wrap="square" rtlCol="0">
            <a:spAutoFit/>
          </a:bodyPr>
          <a:lstStyle/>
          <a:p>
            <a:pPr>
              <a:lnSpc>
                <a:spcPct val="130000"/>
              </a:lnSpc>
            </a:pPr>
            <a:r>
              <a:rPr lang="en-US" altLang="zh-CN" sz="2000" dirty="0">
                <a:solidFill>
                  <a:srgbClr val="FF0000"/>
                </a:solidFill>
              </a:rPr>
              <a:t>K</a:t>
            </a:r>
            <a:r>
              <a:rPr lang="zh-CN" altLang="en-US" sz="2000" dirty="0">
                <a:solidFill>
                  <a:srgbClr val="FF0000"/>
                </a:solidFill>
              </a:rPr>
              <a:t>粉：</a:t>
            </a:r>
            <a:r>
              <a:rPr lang="zh-CN" altLang="en-US" sz="2000" dirty="0">
                <a:solidFill>
                  <a:schemeClr val="tx1">
                    <a:lumMod val="75000"/>
                    <a:lumOff val="25000"/>
                  </a:schemeClr>
                </a:solidFill>
              </a:rPr>
              <a:t>又名</a:t>
            </a:r>
            <a:r>
              <a:rPr lang="en-US" altLang="zh-CN" sz="2000" dirty="0">
                <a:solidFill>
                  <a:schemeClr val="tx1">
                    <a:lumMod val="75000"/>
                    <a:lumOff val="25000"/>
                  </a:schemeClr>
                </a:solidFill>
              </a:rPr>
              <a:t>K</a:t>
            </a:r>
            <a:r>
              <a:rPr lang="zh-CN" altLang="en-US" sz="2000" dirty="0">
                <a:solidFill>
                  <a:schemeClr val="tx1">
                    <a:lumMod val="75000"/>
                    <a:lumOff val="25000"/>
                  </a:schemeClr>
                </a:solidFill>
              </a:rPr>
              <a:t>仔、笳、</a:t>
            </a:r>
            <a:r>
              <a:rPr lang="en-US" altLang="zh-CN" sz="2000" dirty="0">
                <a:solidFill>
                  <a:schemeClr val="tx1">
                    <a:lumMod val="75000"/>
                    <a:lumOff val="25000"/>
                  </a:schemeClr>
                </a:solidFill>
              </a:rPr>
              <a:t>K</a:t>
            </a:r>
            <a:r>
              <a:rPr lang="zh-CN" altLang="en-US" sz="2000" dirty="0">
                <a:solidFill>
                  <a:schemeClr val="tx1">
                    <a:lumMod val="75000"/>
                    <a:lumOff val="25000"/>
                  </a:schemeClr>
                </a:solidFill>
              </a:rPr>
              <a:t>他命</a:t>
            </a:r>
          </a:p>
        </p:txBody>
      </p:sp>
      <p:sp>
        <p:nvSpPr>
          <p:cNvPr id="25" name="文本框 24"/>
          <p:cNvSpPr txBox="1"/>
          <p:nvPr/>
        </p:nvSpPr>
        <p:spPr>
          <a:xfrm>
            <a:off x="2044205" y="2877774"/>
            <a:ext cx="3216287" cy="464679"/>
          </a:xfrm>
          <a:prstGeom prst="rect">
            <a:avLst/>
          </a:prstGeom>
          <a:noFill/>
        </p:spPr>
        <p:txBody>
          <a:bodyPr wrap="square" rtlCol="0">
            <a:spAutoFit/>
          </a:bodyPr>
          <a:lstStyle/>
          <a:p>
            <a:pPr>
              <a:lnSpc>
                <a:spcPct val="130000"/>
              </a:lnSpc>
            </a:pPr>
            <a:r>
              <a:rPr lang="zh-CN" altLang="en-US" sz="2000">
                <a:solidFill>
                  <a:srgbClr val="FF0000"/>
                </a:solidFill>
              </a:rPr>
              <a:t>冰毒：</a:t>
            </a:r>
            <a:r>
              <a:rPr lang="zh-CN" altLang="en-US" sz="2000">
                <a:solidFill>
                  <a:schemeClr val="tx1">
                    <a:lumMod val="75000"/>
                    <a:lumOff val="25000"/>
                  </a:schemeClr>
                </a:solidFill>
              </a:rPr>
              <a:t>又名大力丸、猪肉</a:t>
            </a:r>
          </a:p>
        </p:txBody>
      </p:sp>
      <p:sp>
        <p:nvSpPr>
          <p:cNvPr id="26" name="文本框 25"/>
          <p:cNvSpPr txBox="1"/>
          <p:nvPr/>
        </p:nvSpPr>
        <p:spPr>
          <a:xfrm>
            <a:off x="6387458" y="3375210"/>
            <a:ext cx="5636758" cy="464679"/>
          </a:xfrm>
          <a:prstGeom prst="rect">
            <a:avLst/>
          </a:prstGeom>
          <a:noFill/>
        </p:spPr>
        <p:txBody>
          <a:bodyPr wrap="square" rtlCol="0">
            <a:spAutoFit/>
          </a:bodyPr>
          <a:lstStyle/>
          <a:p>
            <a:pPr>
              <a:lnSpc>
                <a:spcPct val="130000"/>
              </a:lnSpc>
            </a:pPr>
            <a:r>
              <a:rPr lang="zh-CN" altLang="en-US" sz="2000">
                <a:solidFill>
                  <a:srgbClr val="FF0000"/>
                </a:solidFill>
              </a:rPr>
              <a:t>海洛因：</a:t>
            </a:r>
            <a:r>
              <a:rPr lang="zh-CN" altLang="en-US" sz="2000">
                <a:solidFill>
                  <a:schemeClr val="tx1">
                    <a:lumMod val="75000"/>
                    <a:lumOff val="25000"/>
                  </a:schemeClr>
                </a:solidFill>
              </a:rPr>
              <a:t>又名三号、四号、白粉、白面</a:t>
            </a:r>
          </a:p>
        </p:txBody>
      </p:sp>
      <p:sp>
        <p:nvSpPr>
          <p:cNvPr id="27" name="文本框 26"/>
          <p:cNvSpPr txBox="1"/>
          <p:nvPr/>
        </p:nvSpPr>
        <p:spPr>
          <a:xfrm>
            <a:off x="6387458" y="4057064"/>
            <a:ext cx="4367356" cy="464679"/>
          </a:xfrm>
          <a:prstGeom prst="rect">
            <a:avLst/>
          </a:prstGeom>
          <a:noFill/>
        </p:spPr>
        <p:txBody>
          <a:bodyPr wrap="square" rtlCol="0">
            <a:spAutoFit/>
          </a:bodyPr>
          <a:lstStyle/>
          <a:p>
            <a:pPr>
              <a:lnSpc>
                <a:spcPct val="130000"/>
              </a:lnSpc>
            </a:pPr>
            <a:r>
              <a:rPr lang="zh-CN" altLang="en-US" sz="2000">
                <a:solidFill>
                  <a:srgbClr val="FF0000"/>
                </a:solidFill>
              </a:rPr>
              <a:t>可卡因：</a:t>
            </a:r>
            <a:r>
              <a:rPr lang="zh-CN" altLang="en-US" sz="2000">
                <a:solidFill>
                  <a:schemeClr val="tx1">
                    <a:lumMod val="75000"/>
                    <a:lumOff val="25000"/>
                  </a:schemeClr>
                </a:solidFill>
              </a:rPr>
              <a:t>又名古柯碱、可可精</a:t>
            </a:r>
          </a:p>
        </p:txBody>
      </p:sp>
      <p:sp>
        <p:nvSpPr>
          <p:cNvPr id="28" name="文本框 27"/>
          <p:cNvSpPr txBox="1"/>
          <p:nvPr/>
        </p:nvSpPr>
        <p:spPr>
          <a:xfrm>
            <a:off x="6387458" y="4713639"/>
            <a:ext cx="4001596" cy="464679"/>
          </a:xfrm>
          <a:prstGeom prst="rect">
            <a:avLst/>
          </a:prstGeom>
          <a:noFill/>
        </p:spPr>
        <p:txBody>
          <a:bodyPr wrap="square" rtlCol="0">
            <a:spAutoFit/>
          </a:bodyPr>
          <a:lstStyle/>
          <a:p>
            <a:pPr>
              <a:lnSpc>
                <a:spcPct val="130000"/>
              </a:lnSpc>
            </a:pPr>
            <a:r>
              <a:rPr lang="zh-CN" altLang="en-US" sz="2000">
                <a:solidFill>
                  <a:srgbClr val="FF0000"/>
                </a:solidFill>
              </a:rPr>
              <a:t>吗啡：</a:t>
            </a:r>
            <a:r>
              <a:rPr lang="zh-CN" altLang="en-US" sz="2000">
                <a:solidFill>
                  <a:schemeClr val="tx1">
                    <a:lumMod val="75000"/>
                    <a:lumOff val="25000"/>
                  </a:schemeClr>
                </a:solidFill>
              </a:rPr>
              <a:t>医用止痛药、镇静剂等</a:t>
            </a:r>
          </a:p>
        </p:txBody>
      </p:sp>
      <p:sp>
        <p:nvSpPr>
          <p:cNvPr id="29" name="文本框 28"/>
          <p:cNvSpPr txBox="1"/>
          <p:nvPr/>
        </p:nvSpPr>
        <p:spPr>
          <a:xfrm>
            <a:off x="6387458" y="5423111"/>
            <a:ext cx="3603562" cy="464679"/>
          </a:xfrm>
          <a:prstGeom prst="rect">
            <a:avLst/>
          </a:prstGeom>
          <a:noFill/>
        </p:spPr>
        <p:txBody>
          <a:bodyPr wrap="square" rtlCol="0">
            <a:spAutoFit/>
          </a:bodyPr>
          <a:lstStyle/>
          <a:p>
            <a:pPr>
              <a:lnSpc>
                <a:spcPct val="130000"/>
              </a:lnSpc>
            </a:pPr>
            <a:r>
              <a:rPr lang="zh-CN" altLang="en-US" sz="2000">
                <a:solidFill>
                  <a:srgbClr val="FF0000"/>
                </a:solidFill>
              </a:rPr>
              <a:t>丧尸浴盐：</a:t>
            </a:r>
            <a:r>
              <a:rPr lang="zh-CN" altLang="en-US" sz="2000">
                <a:solidFill>
                  <a:schemeClr val="tx1">
                    <a:lumMod val="75000"/>
                    <a:lumOff val="25000"/>
                  </a:schemeClr>
                </a:solidFill>
              </a:rPr>
              <a:t>又名丧尸药、浴盐</a:t>
            </a:r>
          </a:p>
        </p:txBody>
      </p:sp>
      <p:pic>
        <p:nvPicPr>
          <p:cNvPr id="33" name="图片 3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182284" y="3760987"/>
            <a:ext cx="2894447" cy="2894447"/>
          </a:xfrm>
          <a:prstGeom prst="rect">
            <a:avLst/>
          </a:prstGeom>
        </p:spPr>
      </p:pic>
      <p:pic>
        <p:nvPicPr>
          <p:cNvPr id="35" name="图片 3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737872" y="1014606"/>
            <a:ext cx="2313503" cy="2313503"/>
          </a:xfrm>
          <a:prstGeom prst="rect">
            <a:avLst/>
          </a:prstGeom>
        </p:spPr>
      </p:pic>
      <p:pic>
        <p:nvPicPr>
          <p:cNvPr id="30" name="图片 29"/>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31" name="图片 30"/>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fade">
                                      <p:cBhvr>
                                        <p:cTn id="11" dur="500"/>
                                        <p:tgtEl>
                                          <p:spTgt spid="31"/>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par>
                          <p:cTn id="16" fill="hold" nodeType="afterGroup">
                            <p:stCondLst>
                              <p:cond delay="1500"/>
                            </p:stCondLst>
                            <p:childTnLst>
                              <p:par>
                                <p:cTn id="17" presetID="10" presetClass="entr" presetSubtype="0"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500"/>
                                        <p:tgtEl>
                                          <p:spTgt spid="33"/>
                                        </p:tgtEl>
                                      </p:cBhvr>
                                    </p:animEffect>
                                  </p:childTnLst>
                                </p:cTn>
                              </p:par>
                            </p:childTnLst>
                          </p:cTn>
                        </p:par>
                        <p:par>
                          <p:cTn id="20" fill="hold" nodeType="afterGroup">
                            <p:stCondLst>
                              <p:cond delay="2000"/>
                            </p:stCondLst>
                            <p:childTnLst>
                              <p:par>
                                <p:cTn id="21" presetID="2" presetClass="entr" presetSubtype="4"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nodeType="afterGroup">
                            <p:stCondLst>
                              <p:cond delay="3000"/>
                            </p:stCondLst>
                            <p:childTnLst>
                              <p:par>
                                <p:cTn id="31" presetID="2" presetClass="entr" presetSubtype="4"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childTnLst>
                          </p:cTn>
                        </p:par>
                        <p:par>
                          <p:cTn id="35" fill="hold" nodeType="afterGroup">
                            <p:stCondLst>
                              <p:cond delay="3500"/>
                            </p:stCondLst>
                            <p:childTnLst>
                              <p:par>
                                <p:cTn id="36" presetID="2" presetClass="entr" presetSubtype="4"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ppt_x"/>
                                          </p:val>
                                        </p:tav>
                                        <p:tav tm="100000">
                                          <p:val>
                                            <p:strVal val="#ppt_x"/>
                                          </p:val>
                                        </p:tav>
                                      </p:tavLst>
                                    </p:anim>
                                    <p:anim calcmode="lin" valueType="num">
                                      <p:cBhvr additive="base">
                                        <p:cTn id="39" dur="500" fill="hold"/>
                                        <p:tgtEl>
                                          <p:spTgt spid="10"/>
                                        </p:tgtEl>
                                        <p:attrNameLst>
                                          <p:attrName>ppt_y</p:attrName>
                                        </p:attrNameLst>
                                      </p:cBhvr>
                                      <p:tavLst>
                                        <p:tav tm="0">
                                          <p:val>
                                            <p:strVal val="1+#ppt_h/2"/>
                                          </p:val>
                                        </p:tav>
                                        <p:tav tm="100000">
                                          <p:val>
                                            <p:strVal val="#ppt_y"/>
                                          </p:val>
                                        </p:tav>
                                      </p:tavLst>
                                    </p:anim>
                                  </p:childTnLst>
                                </p:cTn>
                              </p:par>
                            </p:childTnLst>
                          </p:cTn>
                        </p:par>
                        <p:par>
                          <p:cTn id="40" fill="hold" nodeType="afterGroup">
                            <p:stCondLst>
                              <p:cond delay="4000"/>
                            </p:stCondLst>
                            <p:childTnLst>
                              <p:par>
                                <p:cTn id="41" presetID="2" presetClass="entr" presetSubtype="4"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par>
                          <p:cTn id="45" fill="hold" nodeType="afterGroup">
                            <p:stCondLst>
                              <p:cond delay="4500"/>
                            </p:stCondLst>
                            <p:childTnLst>
                              <p:par>
                                <p:cTn id="46" presetID="2" presetClass="entr" presetSubtype="4"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fill="hold"/>
                                        <p:tgtEl>
                                          <p:spTgt spid="16"/>
                                        </p:tgtEl>
                                        <p:attrNameLst>
                                          <p:attrName>ppt_x</p:attrName>
                                        </p:attrNameLst>
                                      </p:cBhvr>
                                      <p:tavLst>
                                        <p:tav tm="0">
                                          <p:val>
                                            <p:strVal val="#ppt_x"/>
                                          </p:val>
                                        </p:tav>
                                        <p:tav tm="100000">
                                          <p:val>
                                            <p:strVal val="#ppt_x"/>
                                          </p:val>
                                        </p:tav>
                                      </p:tavLst>
                                    </p:anim>
                                    <p:anim calcmode="lin" valueType="num">
                                      <p:cBhvr additive="base">
                                        <p:cTn id="49" dur="500" fill="hold"/>
                                        <p:tgtEl>
                                          <p:spTgt spid="16"/>
                                        </p:tgtEl>
                                        <p:attrNameLst>
                                          <p:attrName>ppt_y</p:attrName>
                                        </p:attrNameLst>
                                      </p:cBhvr>
                                      <p:tavLst>
                                        <p:tav tm="0">
                                          <p:val>
                                            <p:strVal val="1+#ppt_h/2"/>
                                          </p:val>
                                        </p:tav>
                                        <p:tav tm="100000">
                                          <p:val>
                                            <p:strVal val="#ppt_y"/>
                                          </p:val>
                                        </p:tav>
                                      </p:tavLst>
                                    </p:anim>
                                  </p:childTnLst>
                                </p:cTn>
                              </p:par>
                            </p:childTnLst>
                          </p:cTn>
                        </p:par>
                        <p:par>
                          <p:cTn id="50" fill="hold" nodeType="afterGroup">
                            <p:stCondLst>
                              <p:cond delay="5000"/>
                            </p:stCondLst>
                            <p:childTnLst>
                              <p:par>
                                <p:cTn id="51" presetID="2" presetClass="entr" presetSubtype="4"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childTnLst>
                          </p:cTn>
                        </p:par>
                        <p:par>
                          <p:cTn id="55" fill="hold" nodeType="afterGroup">
                            <p:stCondLst>
                              <p:cond delay="5500"/>
                            </p:stCondLst>
                            <p:childTnLst>
                              <p:par>
                                <p:cTn id="56" presetID="2" presetClass="entr" presetSubtype="4"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 calcmode="lin" valueType="num">
                                      <p:cBhvr additive="base">
                                        <p:cTn id="58" dur="500" fill="hold"/>
                                        <p:tgtEl>
                                          <p:spTgt spid="18"/>
                                        </p:tgtEl>
                                        <p:attrNameLst>
                                          <p:attrName>ppt_x</p:attrName>
                                        </p:attrNameLst>
                                      </p:cBhvr>
                                      <p:tavLst>
                                        <p:tav tm="0">
                                          <p:val>
                                            <p:strVal val="#ppt_x"/>
                                          </p:val>
                                        </p:tav>
                                        <p:tav tm="100000">
                                          <p:val>
                                            <p:strVal val="#ppt_x"/>
                                          </p:val>
                                        </p:tav>
                                      </p:tavLst>
                                    </p:anim>
                                    <p:anim calcmode="lin" valueType="num">
                                      <p:cBhvr additive="base">
                                        <p:cTn id="59" dur="500" fill="hold"/>
                                        <p:tgtEl>
                                          <p:spTgt spid="18"/>
                                        </p:tgtEl>
                                        <p:attrNameLst>
                                          <p:attrName>ppt_y</p:attrName>
                                        </p:attrNameLst>
                                      </p:cBhvr>
                                      <p:tavLst>
                                        <p:tav tm="0">
                                          <p:val>
                                            <p:strVal val="1+#ppt_h/2"/>
                                          </p:val>
                                        </p:tav>
                                        <p:tav tm="100000">
                                          <p:val>
                                            <p:strVal val="#ppt_y"/>
                                          </p:val>
                                        </p:tav>
                                      </p:tavLst>
                                    </p:anim>
                                  </p:childTnLst>
                                </p:cTn>
                              </p:par>
                            </p:childTnLst>
                          </p:cTn>
                        </p:par>
                        <p:par>
                          <p:cTn id="60" fill="hold" nodeType="afterGroup">
                            <p:stCondLst>
                              <p:cond delay="6000"/>
                            </p:stCondLst>
                            <p:childTnLst>
                              <p:par>
                                <p:cTn id="61" presetID="2" presetClass="entr" presetSubtype="4" fill="hold" grpId="0" nodeType="afterEffect">
                                  <p:stCondLst>
                                    <p:cond delay="0"/>
                                  </p:stCondLst>
                                  <p:childTnLst>
                                    <p:set>
                                      <p:cBhvr>
                                        <p:cTn id="62" dur="1" fill="hold">
                                          <p:stCondLst>
                                            <p:cond delay="0"/>
                                          </p:stCondLst>
                                        </p:cTn>
                                        <p:tgtEl>
                                          <p:spTgt spid="23"/>
                                        </p:tgtEl>
                                        <p:attrNameLst>
                                          <p:attrName>style.visibility</p:attrName>
                                        </p:attrNameLst>
                                      </p:cBhvr>
                                      <p:to>
                                        <p:strVal val="visible"/>
                                      </p:to>
                                    </p:set>
                                    <p:anim calcmode="lin" valueType="num">
                                      <p:cBhvr additive="base">
                                        <p:cTn id="63" dur="500" fill="hold"/>
                                        <p:tgtEl>
                                          <p:spTgt spid="23"/>
                                        </p:tgtEl>
                                        <p:attrNameLst>
                                          <p:attrName>ppt_x</p:attrName>
                                        </p:attrNameLst>
                                      </p:cBhvr>
                                      <p:tavLst>
                                        <p:tav tm="0">
                                          <p:val>
                                            <p:strVal val="#ppt_x"/>
                                          </p:val>
                                        </p:tav>
                                        <p:tav tm="100000">
                                          <p:val>
                                            <p:strVal val="#ppt_x"/>
                                          </p:val>
                                        </p:tav>
                                      </p:tavLst>
                                    </p:anim>
                                    <p:anim calcmode="lin" valueType="num">
                                      <p:cBhvr additive="base">
                                        <p:cTn id="64" dur="500" fill="hold"/>
                                        <p:tgtEl>
                                          <p:spTgt spid="23"/>
                                        </p:tgtEl>
                                        <p:attrNameLst>
                                          <p:attrName>ppt_y</p:attrName>
                                        </p:attrNameLst>
                                      </p:cBhvr>
                                      <p:tavLst>
                                        <p:tav tm="0">
                                          <p:val>
                                            <p:strVal val="1+#ppt_h/2"/>
                                          </p:val>
                                        </p:tav>
                                        <p:tav tm="100000">
                                          <p:val>
                                            <p:strVal val="#ppt_y"/>
                                          </p:val>
                                        </p:tav>
                                      </p:tavLst>
                                    </p:anim>
                                  </p:childTnLst>
                                </p:cTn>
                              </p:par>
                            </p:childTnLst>
                          </p:cTn>
                        </p:par>
                        <p:par>
                          <p:cTn id="65" fill="hold" nodeType="afterGroup">
                            <p:stCondLst>
                              <p:cond delay="6500"/>
                            </p:stCondLst>
                            <p:childTnLst>
                              <p:par>
                                <p:cTn id="66" presetID="2" presetClass="entr" presetSubtype="4" fill="hold" grpId="0" nodeType="afterEffect">
                                  <p:stCondLst>
                                    <p:cond delay="0"/>
                                  </p:stCondLst>
                                  <p:childTnLst>
                                    <p:set>
                                      <p:cBhvr>
                                        <p:cTn id="67" dur="1" fill="hold">
                                          <p:stCondLst>
                                            <p:cond delay="0"/>
                                          </p:stCondLst>
                                        </p:cTn>
                                        <p:tgtEl>
                                          <p:spTgt spid="24"/>
                                        </p:tgtEl>
                                        <p:attrNameLst>
                                          <p:attrName>style.visibility</p:attrName>
                                        </p:attrNameLst>
                                      </p:cBhvr>
                                      <p:to>
                                        <p:strVal val="visible"/>
                                      </p:to>
                                    </p:set>
                                    <p:anim calcmode="lin" valueType="num">
                                      <p:cBhvr additive="base">
                                        <p:cTn id="68" dur="500" fill="hold"/>
                                        <p:tgtEl>
                                          <p:spTgt spid="24"/>
                                        </p:tgtEl>
                                        <p:attrNameLst>
                                          <p:attrName>ppt_x</p:attrName>
                                        </p:attrNameLst>
                                      </p:cBhvr>
                                      <p:tavLst>
                                        <p:tav tm="0">
                                          <p:val>
                                            <p:strVal val="#ppt_x"/>
                                          </p:val>
                                        </p:tav>
                                        <p:tav tm="100000">
                                          <p:val>
                                            <p:strVal val="#ppt_x"/>
                                          </p:val>
                                        </p:tav>
                                      </p:tavLst>
                                    </p:anim>
                                    <p:anim calcmode="lin" valueType="num">
                                      <p:cBhvr additive="base">
                                        <p:cTn id="69" dur="500" fill="hold"/>
                                        <p:tgtEl>
                                          <p:spTgt spid="24"/>
                                        </p:tgtEl>
                                        <p:attrNameLst>
                                          <p:attrName>ppt_y</p:attrName>
                                        </p:attrNameLst>
                                      </p:cBhvr>
                                      <p:tavLst>
                                        <p:tav tm="0">
                                          <p:val>
                                            <p:strVal val="1+#ppt_h/2"/>
                                          </p:val>
                                        </p:tav>
                                        <p:tav tm="100000">
                                          <p:val>
                                            <p:strVal val="#ppt_y"/>
                                          </p:val>
                                        </p:tav>
                                      </p:tavLst>
                                    </p:anim>
                                  </p:childTnLst>
                                </p:cTn>
                              </p:par>
                            </p:childTnLst>
                          </p:cTn>
                        </p:par>
                        <p:par>
                          <p:cTn id="70" fill="hold" nodeType="afterGroup">
                            <p:stCondLst>
                              <p:cond delay="7000"/>
                            </p:stCondLst>
                            <p:childTnLst>
                              <p:par>
                                <p:cTn id="71" presetID="2" presetClass="entr" presetSubtype="4"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additive="base">
                                        <p:cTn id="73" dur="500" fill="hold"/>
                                        <p:tgtEl>
                                          <p:spTgt spid="25"/>
                                        </p:tgtEl>
                                        <p:attrNameLst>
                                          <p:attrName>ppt_x</p:attrName>
                                        </p:attrNameLst>
                                      </p:cBhvr>
                                      <p:tavLst>
                                        <p:tav tm="0">
                                          <p:val>
                                            <p:strVal val="#ppt_x"/>
                                          </p:val>
                                        </p:tav>
                                        <p:tav tm="100000">
                                          <p:val>
                                            <p:strVal val="#ppt_x"/>
                                          </p:val>
                                        </p:tav>
                                      </p:tavLst>
                                    </p:anim>
                                    <p:anim calcmode="lin" valueType="num">
                                      <p:cBhvr additive="base">
                                        <p:cTn id="74" dur="500" fill="hold"/>
                                        <p:tgtEl>
                                          <p:spTgt spid="25"/>
                                        </p:tgtEl>
                                        <p:attrNameLst>
                                          <p:attrName>ppt_y</p:attrName>
                                        </p:attrNameLst>
                                      </p:cBhvr>
                                      <p:tavLst>
                                        <p:tav tm="0">
                                          <p:val>
                                            <p:strVal val="1+#ppt_h/2"/>
                                          </p:val>
                                        </p:tav>
                                        <p:tav tm="100000">
                                          <p:val>
                                            <p:strVal val="#ppt_y"/>
                                          </p:val>
                                        </p:tav>
                                      </p:tavLst>
                                    </p:anim>
                                  </p:childTnLst>
                                </p:cTn>
                              </p:par>
                            </p:childTnLst>
                          </p:cTn>
                        </p:par>
                        <p:par>
                          <p:cTn id="75" fill="hold" nodeType="afterGroup">
                            <p:stCondLst>
                              <p:cond delay="7500"/>
                            </p:stCondLst>
                            <p:childTnLst>
                              <p:par>
                                <p:cTn id="76" presetID="2" presetClass="entr" presetSubtype="4" fill="hold" grpId="0" nodeType="afterEffect">
                                  <p:stCondLst>
                                    <p:cond delay="0"/>
                                  </p:stCondLst>
                                  <p:childTnLst>
                                    <p:set>
                                      <p:cBhvr>
                                        <p:cTn id="77" dur="1" fill="hold">
                                          <p:stCondLst>
                                            <p:cond delay="0"/>
                                          </p:stCondLst>
                                        </p:cTn>
                                        <p:tgtEl>
                                          <p:spTgt spid="12"/>
                                        </p:tgtEl>
                                        <p:attrNameLst>
                                          <p:attrName>style.visibility</p:attrName>
                                        </p:attrNameLst>
                                      </p:cBhvr>
                                      <p:to>
                                        <p:strVal val="visible"/>
                                      </p:to>
                                    </p:set>
                                    <p:anim calcmode="lin" valueType="num">
                                      <p:cBhvr additive="base">
                                        <p:cTn id="78" dur="500" fill="hold"/>
                                        <p:tgtEl>
                                          <p:spTgt spid="12"/>
                                        </p:tgtEl>
                                        <p:attrNameLst>
                                          <p:attrName>ppt_x</p:attrName>
                                        </p:attrNameLst>
                                      </p:cBhvr>
                                      <p:tavLst>
                                        <p:tav tm="0">
                                          <p:val>
                                            <p:strVal val="#ppt_x"/>
                                          </p:val>
                                        </p:tav>
                                        <p:tav tm="100000">
                                          <p:val>
                                            <p:strVal val="#ppt_x"/>
                                          </p:val>
                                        </p:tav>
                                      </p:tavLst>
                                    </p:anim>
                                    <p:anim calcmode="lin" valueType="num">
                                      <p:cBhvr additive="base">
                                        <p:cTn id="79" dur="500" fill="hold"/>
                                        <p:tgtEl>
                                          <p:spTgt spid="12"/>
                                        </p:tgtEl>
                                        <p:attrNameLst>
                                          <p:attrName>ppt_y</p:attrName>
                                        </p:attrNameLst>
                                      </p:cBhvr>
                                      <p:tavLst>
                                        <p:tav tm="0">
                                          <p:val>
                                            <p:strVal val="1+#ppt_h/2"/>
                                          </p:val>
                                        </p:tav>
                                        <p:tav tm="100000">
                                          <p:val>
                                            <p:strVal val="#ppt_y"/>
                                          </p:val>
                                        </p:tav>
                                      </p:tavLst>
                                    </p:anim>
                                  </p:childTnLst>
                                </p:cTn>
                              </p:par>
                            </p:childTnLst>
                          </p:cTn>
                        </p:par>
                        <p:par>
                          <p:cTn id="80" fill="hold" nodeType="afterGroup">
                            <p:stCondLst>
                              <p:cond delay="8000"/>
                            </p:stCondLst>
                            <p:childTnLst>
                              <p:par>
                                <p:cTn id="81" presetID="2" presetClass="entr" presetSubtype="4" fill="hold" grpId="0" nodeType="afterEffect">
                                  <p:stCondLst>
                                    <p:cond delay="0"/>
                                  </p:stCondLst>
                                  <p:childTnLst>
                                    <p:set>
                                      <p:cBhvr>
                                        <p:cTn id="82" dur="1" fill="hold">
                                          <p:stCondLst>
                                            <p:cond delay="0"/>
                                          </p:stCondLst>
                                        </p:cTn>
                                        <p:tgtEl>
                                          <p:spTgt spid="13"/>
                                        </p:tgtEl>
                                        <p:attrNameLst>
                                          <p:attrName>style.visibility</p:attrName>
                                        </p:attrNameLst>
                                      </p:cBhvr>
                                      <p:to>
                                        <p:strVal val="visible"/>
                                      </p:to>
                                    </p:set>
                                    <p:anim calcmode="lin" valueType="num">
                                      <p:cBhvr additive="base">
                                        <p:cTn id="83" dur="500" fill="hold"/>
                                        <p:tgtEl>
                                          <p:spTgt spid="13"/>
                                        </p:tgtEl>
                                        <p:attrNameLst>
                                          <p:attrName>ppt_x</p:attrName>
                                        </p:attrNameLst>
                                      </p:cBhvr>
                                      <p:tavLst>
                                        <p:tav tm="0">
                                          <p:val>
                                            <p:strVal val="#ppt_x"/>
                                          </p:val>
                                        </p:tav>
                                        <p:tav tm="100000">
                                          <p:val>
                                            <p:strVal val="#ppt_x"/>
                                          </p:val>
                                        </p:tav>
                                      </p:tavLst>
                                    </p:anim>
                                    <p:anim calcmode="lin" valueType="num">
                                      <p:cBhvr additive="base">
                                        <p:cTn id="84" dur="500" fill="hold"/>
                                        <p:tgtEl>
                                          <p:spTgt spid="13"/>
                                        </p:tgtEl>
                                        <p:attrNameLst>
                                          <p:attrName>ppt_y</p:attrName>
                                        </p:attrNameLst>
                                      </p:cBhvr>
                                      <p:tavLst>
                                        <p:tav tm="0">
                                          <p:val>
                                            <p:strVal val="1+#ppt_h/2"/>
                                          </p:val>
                                        </p:tav>
                                        <p:tav tm="100000">
                                          <p:val>
                                            <p:strVal val="#ppt_y"/>
                                          </p:val>
                                        </p:tav>
                                      </p:tavLst>
                                    </p:anim>
                                  </p:childTnLst>
                                </p:cTn>
                              </p:par>
                            </p:childTnLst>
                          </p:cTn>
                        </p:par>
                        <p:par>
                          <p:cTn id="85" fill="hold" nodeType="afterGroup">
                            <p:stCondLst>
                              <p:cond delay="8500"/>
                            </p:stCondLst>
                            <p:childTnLst>
                              <p:par>
                                <p:cTn id="86" presetID="2" presetClass="entr" presetSubtype="4" fill="hold" grpId="0" nodeType="afterEffect">
                                  <p:stCondLst>
                                    <p:cond delay="0"/>
                                  </p:stCondLst>
                                  <p:childTnLst>
                                    <p:set>
                                      <p:cBhvr>
                                        <p:cTn id="87" dur="1" fill="hold">
                                          <p:stCondLst>
                                            <p:cond delay="0"/>
                                          </p:stCondLst>
                                        </p:cTn>
                                        <p:tgtEl>
                                          <p:spTgt spid="14"/>
                                        </p:tgtEl>
                                        <p:attrNameLst>
                                          <p:attrName>style.visibility</p:attrName>
                                        </p:attrNameLst>
                                      </p:cBhvr>
                                      <p:to>
                                        <p:strVal val="visible"/>
                                      </p:to>
                                    </p:set>
                                    <p:anim calcmode="lin" valueType="num">
                                      <p:cBhvr additive="base">
                                        <p:cTn id="88" dur="500" fill="hold"/>
                                        <p:tgtEl>
                                          <p:spTgt spid="14"/>
                                        </p:tgtEl>
                                        <p:attrNameLst>
                                          <p:attrName>ppt_x</p:attrName>
                                        </p:attrNameLst>
                                      </p:cBhvr>
                                      <p:tavLst>
                                        <p:tav tm="0">
                                          <p:val>
                                            <p:strVal val="#ppt_x"/>
                                          </p:val>
                                        </p:tav>
                                        <p:tav tm="100000">
                                          <p:val>
                                            <p:strVal val="#ppt_x"/>
                                          </p:val>
                                        </p:tav>
                                      </p:tavLst>
                                    </p:anim>
                                    <p:anim calcmode="lin" valueType="num">
                                      <p:cBhvr additive="base">
                                        <p:cTn id="89" dur="500" fill="hold"/>
                                        <p:tgtEl>
                                          <p:spTgt spid="14"/>
                                        </p:tgtEl>
                                        <p:attrNameLst>
                                          <p:attrName>ppt_y</p:attrName>
                                        </p:attrNameLst>
                                      </p:cBhvr>
                                      <p:tavLst>
                                        <p:tav tm="0">
                                          <p:val>
                                            <p:strVal val="1+#ppt_h/2"/>
                                          </p:val>
                                        </p:tav>
                                        <p:tav tm="100000">
                                          <p:val>
                                            <p:strVal val="#ppt_y"/>
                                          </p:val>
                                        </p:tav>
                                      </p:tavLst>
                                    </p:anim>
                                  </p:childTnLst>
                                </p:cTn>
                              </p:par>
                            </p:childTnLst>
                          </p:cTn>
                        </p:par>
                        <p:par>
                          <p:cTn id="90" fill="hold" nodeType="afterGroup">
                            <p:stCondLst>
                              <p:cond delay="9000"/>
                            </p:stCondLst>
                            <p:childTnLst>
                              <p:par>
                                <p:cTn id="91" presetID="2" presetClass="entr" presetSubtype="4" fill="hold" grpId="0" nodeType="afterEffect">
                                  <p:stCondLst>
                                    <p:cond delay="0"/>
                                  </p:stCondLst>
                                  <p:childTnLst>
                                    <p:set>
                                      <p:cBhvr>
                                        <p:cTn id="92" dur="1" fill="hold">
                                          <p:stCondLst>
                                            <p:cond delay="0"/>
                                          </p:stCondLst>
                                        </p:cTn>
                                        <p:tgtEl>
                                          <p:spTgt spid="15"/>
                                        </p:tgtEl>
                                        <p:attrNameLst>
                                          <p:attrName>style.visibility</p:attrName>
                                        </p:attrNameLst>
                                      </p:cBhvr>
                                      <p:to>
                                        <p:strVal val="visible"/>
                                      </p:to>
                                    </p:set>
                                    <p:anim calcmode="lin" valueType="num">
                                      <p:cBhvr additive="base">
                                        <p:cTn id="93" dur="500" fill="hold"/>
                                        <p:tgtEl>
                                          <p:spTgt spid="15"/>
                                        </p:tgtEl>
                                        <p:attrNameLst>
                                          <p:attrName>ppt_x</p:attrName>
                                        </p:attrNameLst>
                                      </p:cBhvr>
                                      <p:tavLst>
                                        <p:tav tm="0">
                                          <p:val>
                                            <p:strVal val="#ppt_x"/>
                                          </p:val>
                                        </p:tav>
                                        <p:tav tm="100000">
                                          <p:val>
                                            <p:strVal val="#ppt_x"/>
                                          </p:val>
                                        </p:tav>
                                      </p:tavLst>
                                    </p:anim>
                                    <p:anim calcmode="lin" valueType="num">
                                      <p:cBhvr additive="base">
                                        <p:cTn id="94" dur="500" fill="hold"/>
                                        <p:tgtEl>
                                          <p:spTgt spid="15"/>
                                        </p:tgtEl>
                                        <p:attrNameLst>
                                          <p:attrName>ppt_y</p:attrName>
                                        </p:attrNameLst>
                                      </p:cBhvr>
                                      <p:tavLst>
                                        <p:tav tm="0">
                                          <p:val>
                                            <p:strVal val="1+#ppt_h/2"/>
                                          </p:val>
                                        </p:tav>
                                        <p:tav tm="100000">
                                          <p:val>
                                            <p:strVal val="#ppt_y"/>
                                          </p:val>
                                        </p:tav>
                                      </p:tavLst>
                                    </p:anim>
                                  </p:childTnLst>
                                </p:cTn>
                              </p:par>
                            </p:childTnLst>
                          </p:cTn>
                        </p:par>
                        <p:par>
                          <p:cTn id="95" fill="hold" nodeType="afterGroup">
                            <p:stCondLst>
                              <p:cond delay="9500"/>
                            </p:stCondLst>
                            <p:childTnLst>
                              <p:par>
                                <p:cTn id="96" presetID="2" presetClass="entr" presetSubtype="4" fill="hold" grpId="0" nodeType="afterEffect">
                                  <p:stCondLst>
                                    <p:cond delay="0"/>
                                  </p:stCondLst>
                                  <p:childTnLst>
                                    <p:set>
                                      <p:cBhvr>
                                        <p:cTn id="97" dur="1" fill="hold">
                                          <p:stCondLst>
                                            <p:cond delay="0"/>
                                          </p:stCondLst>
                                        </p:cTn>
                                        <p:tgtEl>
                                          <p:spTgt spid="19"/>
                                        </p:tgtEl>
                                        <p:attrNameLst>
                                          <p:attrName>style.visibility</p:attrName>
                                        </p:attrNameLst>
                                      </p:cBhvr>
                                      <p:to>
                                        <p:strVal val="visible"/>
                                      </p:to>
                                    </p:set>
                                    <p:anim calcmode="lin" valueType="num">
                                      <p:cBhvr additive="base">
                                        <p:cTn id="98" dur="500" fill="hold"/>
                                        <p:tgtEl>
                                          <p:spTgt spid="19"/>
                                        </p:tgtEl>
                                        <p:attrNameLst>
                                          <p:attrName>ppt_x</p:attrName>
                                        </p:attrNameLst>
                                      </p:cBhvr>
                                      <p:tavLst>
                                        <p:tav tm="0">
                                          <p:val>
                                            <p:strVal val="#ppt_x"/>
                                          </p:val>
                                        </p:tav>
                                        <p:tav tm="100000">
                                          <p:val>
                                            <p:strVal val="#ppt_x"/>
                                          </p:val>
                                        </p:tav>
                                      </p:tavLst>
                                    </p:anim>
                                    <p:anim calcmode="lin" valueType="num">
                                      <p:cBhvr additive="base">
                                        <p:cTn id="99" dur="500" fill="hold"/>
                                        <p:tgtEl>
                                          <p:spTgt spid="19"/>
                                        </p:tgtEl>
                                        <p:attrNameLst>
                                          <p:attrName>ppt_y</p:attrName>
                                        </p:attrNameLst>
                                      </p:cBhvr>
                                      <p:tavLst>
                                        <p:tav tm="0">
                                          <p:val>
                                            <p:strVal val="1+#ppt_h/2"/>
                                          </p:val>
                                        </p:tav>
                                        <p:tav tm="100000">
                                          <p:val>
                                            <p:strVal val="#ppt_y"/>
                                          </p:val>
                                        </p:tav>
                                      </p:tavLst>
                                    </p:anim>
                                  </p:childTnLst>
                                </p:cTn>
                              </p:par>
                            </p:childTnLst>
                          </p:cTn>
                        </p:par>
                        <p:par>
                          <p:cTn id="100" fill="hold" nodeType="afterGroup">
                            <p:stCondLst>
                              <p:cond delay="10000"/>
                            </p:stCondLst>
                            <p:childTnLst>
                              <p:par>
                                <p:cTn id="101" presetID="2" presetClass="entr" presetSubtype="4" fill="hold" grpId="0" nodeType="afterEffect">
                                  <p:stCondLst>
                                    <p:cond delay="0"/>
                                  </p:stCondLst>
                                  <p:childTnLst>
                                    <p:set>
                                      <p:cBhvr>
                                        <p:cTn id="102" dur="1" fill="hold">
                                          <p:stCondLst>
                                            <p:cond delay="0"/>
                                          </p:stCondLst>
                                        </p:cTn>
                                        <p:tgtEl>
                                          <p:spTgt spid="20"/>
                                        </p:tgtEl>
                                        <p:attrNameLst>
                                          <p:attrName>style.visibility</p:attrName>
                                        </p:attrNameLst>
                                      </p:cBhvr>
                                      <p:to>
                                        <p:strVal val="visible"/>
                                      </p:to>
                                    </p:set>
                                    <p:anim calcmode="lin" valueType="num">
                                      <p:cBhvr additive="base">
                                        <p:cTn id="103" dur="500" fill="hold"/>
                                        <p:tgtEl>
                                          <p:spTgt spid="20"/>
                                        </p:tgtEl>
                                        <p:attrNameLst>
                                          <p:attrName>ppt_x</p:attrName>
                                        </p:attrNameLst>
                                      </p:cBhvr>
                                      <p:tavLst>
                                        <p:tav tm="0">
                                          <p:val>
                                            <p:strVal val="#ppt_x"/>
                                          </p:val>
                                        </p:tav>
                                        <p:tav tm="100000">
                                          <p:val>
                                            <p:strVal val="#ppt_x"/>
                                          </p:val>
                                        </p:tav>
                                      </p:tavLst>
                                    </p:anim>
                                    <p:anim calcmode="lin" valueType="num">
                                      <p:cBhvr additive="base">
                                        <p:cTn id="104" dur="500" fill="hold"/>
                                        <p:tgtEl>
                                          <p:spTgt spid="20"/>
                                        </p:tgtEl>
                                        <p:attrNameLst>
                                          <p:attrName>ppt_y</p:attrName>
                                        </p:attrNameLst>
                                      </p:cBhvr>
                                      <p:tavLst>
                                        <p:tav tm="0">
                                          <p:val>
                                            <p:strVal val="1+#ppt_h/2"/>
                                          </p:val>
                                        </p:tav>
                                        <p:tav tm="100000">
                                          <p:val>
                                            <p:strVal val="#ppt_y"/>
                                          </p:val>
                                        </p:tav>
                                      </p:tavLst>
                                    </p:anim>
                                  </p:childTnLst>
                                </p:cTn>
                              </p:par>
                            </p:childTnLst>
                          </p:cTn>
                        </p:par>
                        <p:par>
                          <p:cTn id="105" fill="hold" nodeType="afterGroup">
                            <p:stCondLst>
                              <p:cond delay="10500"/>
                            </p:stCondLst>
                            <p:childTnLst>
                              <p:par>
                                <p:cTn id="106" presetID="2" presetClass="entr" presetSubtype="4" fill="hold" grpId="0" nodeType="afterEffect">
                                  <p:stCondLst>
                                    <p:cond delay="0"/>
                                  </p:stCondLst>
                                  <p:childTnLst>
                                    <p:set>
                                      <p:cBhvr>
                                        <p:cTn id="107" dur="1" fill="hold">
                                          <p:stCondLst>
                                            <p:cond delay="0"/>
                                          </p:stCondLst>
                                        </p:cTn>
                                        <p:tgtEl>
                                          <p:spTgt spid="21"/>
                                        </p:tgtEl>
                                        <p:attrNameLst>
                                          <p:attrName>style.visibility</p:attrName>
                                        </p:attrNameLst>
                                      </p:cBhvr>
                                      <p:to>
                                        <p:strVal val="visible"/>
                                      </p:to>
                                    </p:set>
                                    <p:anim calcmode="lin" valueType="num">
                                      <p:cBhvr additive="base">
                                        <p:cTn id="108" dur="500" fill="hold"/>
                                        <p:tgtEl>
                                          <p:spTgt spid="21"/>
                                        </p:tgtEl>
                                        <p:attrNameLst>
                                          <p:attrName>ppt_x</p:attrName>
                                        </p:attrNameLst>
                                      </p:cBhvr>
                                      <p:tavLst>
                                        <p:tav tm="0">
                                          <p:val>
                                            <p:strVal val="#ppt_x"/>
                                          </p:val>
                                        </p:tav>
                                        <p:tav tm="100000">
                                          <p:val>
                                            <p:strVal val="#ppt_x"/>
                                          </p:val>
                                        </p:tav>
                                      </p:tavLst>
                                    </p:anim>
                                    <p:anim calcmode="lin" valueType="num">
                                      <p:cBhvr additive="base">
                                        <p:cTn id="109" dur="500" fill="hold"/>
                                        <p:tgtEl>
                                          <p:spTgt spid="21"/>
                                        </p:tgtEl>
                                        <p:attrNameLst>
                                          <p:attrName>ppt_y</p:attrName>
                                        </p:attrNameLst>
                                      </p:cBhvr>
                                      <p:tavLst>
                                        <p:tav tm="0">
                                          <p:val>
                                            <p:strVal val="1+#ppt_h/2"/>
                                          </p:val>
                                        </p:tav>
                                        <p:tav tm="100000">
                                          <p:val>
                                            <p:strVal val="#ppt_y"/>
                                          </p:val>
                                        </p:tav>
                                      </p:tavLst>
                                    </p:anim>
                                  </p:childTnLst>
                                </p:cTn>
                              </p:par>
                            </p:childTnLst>
                          </p:cTn>
                        </p:par>
                        <p:par>
                          <p:cTn id="110" fill="hold" nodeType="afterGroup">
                            <p:stCondLst>
                              <p:cond delay="11000"/>
                            </p:stCondLst>
                            <p:childTnLst>
                              <p:par>
                                <p:cTn id="111" presetID="2" presetClass="entr" presetSubtype="4" fill="hold" grpId="0" nodeType="afterEffect">
                                  <p:stCondLst>
                                    <p:cond delay="0"/>
                                  </p:stCondLst>
                                  <p:childTnLst>
                                    <p:set>
                                      <p:cBhvr>
                                        <p:cTn id="112" dur="1" fill="hold">
                                          <p:stCondLst>
                                            <p:cond delay="0"/>
                                          </p:stCondLst>
                                        </p:cTn>
                                        <p:tgtEl>
                                          <p:spTgt spid="22"/>
                                        </p:tgtEl>
                                        <p:attrNameLst>
                                          <p:attrName>style.visibility</p:attrName>
                                        </p:attrNameLst>
                                      </p:cBhvr>
                                      <p:to>
                                        <p:strVal val="visible"/>
                                      </p:to>
                                    </p:set>
                                    <p:anim calcmode="lin" valueType="num">
                                      <p:cBhvr additive="base">
                                        <p:cTn id="113" dur="500" fill="hold"/>
                                        <p:tgtEl>
                                          <p:spTgt spid="22"/>
                                        </p:tgtEl>
                                        <p:attrNameLst>
                                          <p:attrName>ppt_x</p:attrName>
                                        </p:attrNameLst>
                                      </p:cBhvr>
                                      <p:tavLst>
                                        <p:tav tm="0">
                                          <p:val>
                                            <p:strVal val="#ppt_x"/>
                                          </p:val>
                                        </p:tav>
                                        <p:tav tm="100000">
                                          <p:val>
                                            <p:strVal val="#ppt_x"/>
                                          </p:val>
                                        </p:tav>
                                      </p:tavLst>
                                    </p:anim>
                                    <p:anim calcmode="lin" valueType="num">
                                      <p:cBhvr additive="base">
                                        <p:cTn id="114" dur="500" fill="hold"/>
                                        <p:tgtEl>
                                          <p:spTgt spid="22"/>
                                        </p:tgtEl>
                                        <p:attrNameLst>
                                          <p:attrName>ppt_y</p:attrName>
                                        </p:attrNameLst>
                                      </p:cBhvr>
                                      <p:tavLst>
                                        <p:tav tm="0">
                                          <p:val>
                                            <p:strVal val="1+#ppt_h/2"/>
                                          </p:val>
                                        </p:tav>
                                        <p:tav tm="100000">
                                          <p:val>
                                            <p:strVal val="#ppt_y"/>
                                          </p:val>
                                        </p:tav>
                                      </p:tavLst>
                                    </p:anim>
                                  </p:childTnLst>
                                </p:cTn>
                              </p:par>
                            </p:childTnLst>
                          </p:cTn>
                        </p:par>
                        <p:par>
                          <p:cTn id="115" fill="hold" nodeType="afterGroup">
                            <p:stCondLst>
                              <p:cond delay="11500"/>
                            </p:stCondLst>
                            <p:childTnLst>
                              <p:par>
                                <p:cTn id="116" presetID="2" presetClass="entr" presetSubtype="4" fill="hold" grpId="0" nodeType="afterEffect">
                                  <p:stCondLst>
                                    <p:cond delay="0"/>
                                  </p:stCondLst>
                                  <p:childTnLst>
                                    <p:set>
                                      <p:cBhvr>
                                        <p:cTn id="117" dur="1" fill="hold">
                                          <p:stCondLst>
                                            <p:cond delay="0"/>
                                          </p:stCondLst>
                                        </p:cTn>
                                        <p:tgtEl>
                                          <p:spTgt spid="26"/>
                                        </p:tgtEl>
                                        <p:attrNameLst>
                                          <p:attrName>style.visibility</p:attrName>
                                        </p:attrNameLst>
                                      </p:cBhvr>
                                      <p:to>
                                        <p:strVal val="visible"/>
                                      </p:to>
                                    </p:set>
                                    <p:anim calcmode="lin" valueType="num">
                                      <p:cBhvr additive="base">
                                        <p:cTn id="118" dur="500" fill="hold"/>
                                        <p:tgtEl>
                                          <p:spTgt spid="26"/>
                                        </p:tgtEl>
                                        <p:attrNameLst>
                                          <p:attrName>ppt_x</p:attrName>
                                        </p:attrNameLst>
                                      </p:cBhvr>
                                      <p:tavLst>
                                        <p:tav tm="0">
                                          <p:val>
                                            <p:strVal val="#ppt_x"/>
                                          </p:val>
                                        </p:tav>
                                        <p:tav tm="100000">
                                          <p:val>
                                            <p:strVal val="#ppt_x"/>
                                          </p:val>
                                        </p:tav>
                                      </p:tavLst>
                                    </p:anim>
                                    <p:anim calcmode="lin" valueType="num">
                                      <p:cBhvr additive="base">
                                        <p:cTn id="119" dur="500" fill="hold"/>
                                        <p:tgtEl>
                                          <p:spTgt spid="26"/>
                                        </p:tgtEl>
                                        <p:attrNameLst>
                                          <p:attrName>ppt_y</p:attrName>
                                        </p:attrNameLst>
                                      </p:cBhvr>
                                      <p:tavLst>
                                        <p:tav tm="0">
                                          <p:val>
                                            <p:strVal val="1+#ppt_h/2"/>
                                          </p:val>
                                        </p:tav>
                                        <p:tav tm="100000">
                                          <p:val>
                                            <p:strVal val="#ppt_y"/>
                                          </p:val>
                                        </p:tav>
                                      </p:tavLst>
                                    </p:anim>
                                  </p:childTnLst>
                                </p:cTn>
                              </p:par>
                            </p:childTnLst>
                          </p:cTn>
                        </p:par>
                        <p:par>
                          <p:cTn id="120" fill="hold" nodeType="afterGroup">
                            <p:stCondLst>
                              <p:cond delay="12000"/>
                            </p:stCondLst>
                            <p:childTnLst>
                              <p:par>
                                <p:cTn id="121" presetID="2" presetClass="entr" presetSubtype="4" fill="hold" grpId="0" nodeType="afterEffect">
                                  <p:stCondLst>
                                    <p:cond delay="0"/>
                                  </p:stCondLst>
                                  <p:childTnLst>
                                    <p:set>
                                      <p:cBhvr>
                                        <p:cTn id="122" dur="1" fill="hold">
                                          <p:stCondLst>
                                            <p:cond delay="0"/>
                                          </p:stCondLst>
                                        </p:cTn>
                                        <p:tgtEl>
                                          <p:spTgt spid="27"/>
                                        </p:tgtEl>
                                        <p:attrNameLst>
                                          <p:attrName>style.visibility</p:attrName>
                                        </p:attrNameLst>
                                      </p:cBhvr>
                                      <p:to>
                                        <p:strVal val="visible"/>
                                      </p:to>
                                    </p:set>
                                    <p:anim calcmode="lin" valueType="num">
                                      <p:cBhvr additive="base">
                                        <p:cTn id="123" dur="500" fill="hold"/>
                                        <p:tgtEl>
                                          <p:spTgt spid="27"/>
                                        </p:tgtEl>
                                        <p:attrNameLst>
                                          <p:attrName>ppt_x</p:attrName>
                                        </p:attrNameLst>
                                      </p:cBhvr>
                                      <p:tavLst>
                                        <p:tav tm="0">
                                          <p:val>
                                            <p:strVal val="#ppt_x"/>
                                          </p:val>
                                        </p:tav>
                                        <p:tav tm="100000">
                                          <p:val>
                                            <p:strVal val="#ppt_x"/>
                                          </p:val>
                                        </p:tav>
                                      </p:tavLst>
                                    </p:anim>
                                    <p:anim calcmode="lin" valueType="num">
                                      <p:cBhvr additive="base">
                                        <p:cTn id="124" dur="500" fill="hold"/>
                                        <p:tgtEl>
                                          <p:spTgt spid="27"/>
                                        </p:tgtEl>
                                        <p:attrNameLst>
                                          <p:attrName>ppt_y</p:attrName>
                                        </p:attrNameLst>
                                      </p:cBhvr>
                                      <p:tavLst>
                                        <p:tav tm="0">
                                          <p:val>
                                            <p:strVal val="1+#ppt_h/2"/>
                                          </p:val>
                                        </p:tav>
                                        <p:tav tm="100000">
                                          <p:val>
                                            <p:strVal val="#ppt_y"/>
                                          </p:val>
                                        </p:tav>
                                      </p:tavLst>
                                    </p:anim>
                                  </p:childTnLst>
                                </p:cTn>
                              </p:par>
                            </p:childTnLst>
                          </p:cTn>
                        </p:par>
                        <p:par>
                          <p:cTn id="125" fill="hold" nodeType="afterGroup">
                            <p:stCondLst>
                              <p:cond delay="12500"/>
                            </p:stCondLst>
                            <p:childTnLst>
                              <p:par>
                                <p:cTn id="126" presetID="2" presetClass="entr" presetSubtype="4" fill="hold" grpId="0" nodeType="afterEffect">
                                  <p:stCondLst>
                                    <p:cond delay="0"/>
                                  </p:stCondLst>
                                  <p:childTnLst>
                                    <p:set>
                                      <p:cBhvr>
                                        <p:cTn id="127" dur="1" fill="hold">
                                          <p:stCondLst>
                                            <p:cond delay="0"/>
                                          </p:stCondLst>
                                        </p:cTn>
                                        <p:tgtEl>
                                          <p:spTgt spid="28"/>
                                        </p:tgtEl>
                                        <p:attrNameLst>
                                          <p:attrName>style.visibility</p:attrName>
                                        </p:attrNameLst>
                                      </p:cBhvr>
                                      <p:to>
                                        <p:strVal val="visible"/>
                                      </p:to>
                                    </p:set>
                                    <p:anim calcmode="lin" valueType="num">
                                      <p:cBhvr additive="base">
                                        <p:cTn id="128" dur="500" fill="hold"/>
                                        <p:tgtEl>
                                          <p:spTgt spid="28"/>
                                        </p:tgtEl>
                                        <p:attrNameLst>
                                          <p:attrName>ppt_x</p:attrName>
                                        </p:attrNameLst>
                                      </p:cBhvr>
                                      <p:tavLst>
                                        <p:tav tm="0">
                                          <p:val>
                                            <p:strVal val="#ppt_x"/>
                                          </p:val>
                                        </p:tav>
                                        <p:tav tm="100000">
                                          <p:val>
                                            <p:strVal val="#ppt_x"/>
                                          </p:val>
                                        </p:tav>
                                      </p:tavLst>
                                    </p:anim>
                                    <p:anim calcmode="lin" valueType="num">
                                      <p:cBhvr additive="base">
                                        <p:cTn id="129" dur="500" fill="hold"/>
                                        <p:tgtEl>
                                          <p:spTgt spid="28"/>
                                        </p:tgtEl>
                                        <p:attrNameLst>
                                          <p:attrName>ppt_y</p:attrName>
                                        </p:attrNameLst>
                                      </p:cBhvr>
                                      <p:tavLst>
                                        <p:tav tm="0">
                                          <p:val>
                                            <p:strVal val="1+#ppt_h/2"/>
                                          </p:val>
                                        </p:tav>
                                        <p:tav tm="100000">
                                          <p:val>
                                            <p:strVal val="#ppt_y"/>
                                          </p:val>
                                        </p:tav>
                                      </p:tavLst>
                                    </p:anim>
                                  </p:childTnLst>
                                </p:cTn>
                              </p:par>
                            </p:childTnLst>
                          </p:cTn>
                        </p:par>
                        <p:par>
                          <p:cTn id="130" fill="hold" nodeType="afterGroup">
                            <p:stCondLst>
                              <p:cond delay="13000"/>
                            </p:stCondLst>
                            <p:childTnLst>
                              <p:par>
                                <p:cTn id="131" presetID="2" presetClass="entr" presetSubtype="4" fill="hold" grpId="0" nodeType="afterEffect">
                                  <p:stCondLst>
                                    <p:cond delay="0"/>
                                  </p:stCondLst>
                                  <p:childTnLst>
                                    <p:set>
                                      <p:cBhvr>
                                        <p:cTn id="132" dur="1" fill="hold">
                                          <p:stCondLst>
                                            <p:cond delay="0"/>
                                          </p:stCondLst>
                                        </p:cTn>
                                        <p:tgtEl>
                                          <p:spTgt spid="29"/>
                                        </p:tgtEl>
                                        <p:attrNameLst>
                                          <p:attrName>style.visibility</p:attrName>
                                        </p:attrNameLst>
                                      </p:cBhvr>
                                      <p:to>
                                        <p:strVal val="visible"/>
                                      </p:to>
                                    </p:set>
                                    <p:anim calcmode="lin" valueType="num">
                                      <p:cBhvr additive="base">
                                        <p:cTn id="133" dur="500" fill="hold"/>
                                        <p:tgtEl>
                                          <p:spTgt spid="29"/>
                                        </p:tgtEl>
                                        <p:attrNameLst>
                                          <p:attrName>ppt_x</p:attrName>
                                        </p:attrNameLst>
                                      </p:cBhvr>
                                      <p:tavLst>
                                        <p:tav tm="0">
                                          <p:val>
                                            <p:strVal val="#ppt_x"/>
                                          </p:val>
                                        </p:tav>
                                        <p:tav tm="100000">
                                          <p:val>
                                            <p:strVal val="#ppt_x"/>
                                          </p:val>
                                        </p:tav>
                                      </p:tavLst>
                                    </p:anim>
                                    <p:anim calcmode="lin" valueType="num">
                                      <p:cBhvr additive="base">
                                        <p:cTn id="13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3" grpId="0" animBg="1"/>
      <p:bldP spid="14" grpId="0" animBg="1"/>
      <p:bldP spid="15" grpId="0" animBg="1"/>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4" name="矩形 3"/>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p:nvPicPr>
        <p:blipFill>
          <a:blip r:embed="rId3" cstate="email">
            <a:duotone>
              <a:schemeClr val="accent2">
                <a:shade val="45000"/>
                <a:satMod val="135000"/>
              </a:schemeClr>
              <a:prstClr val="white"/>
            </a:duotone>
            <a:extLst>
              <a:ext uri="{28A0092B-C50C-407E-A947-70E740481C1C}">
                <a14:useLocalDpi xmlns:a14="http://schemas.microsoft.com/office/drawing/2010/main"/>
              </a:ext>
            </a:extLst>
          </a:blip>
          <a:srcRect/>
          <a:stretch>
            <a:fillRect/>
          </a:stretch>
        </p:blipFill>
        <p:spPr>
          <a:xfrm>
            <a:off x="661999" y="987960"/>
            <a:ext cx="7034699" cy="5541031"/>
          </a:xfrm>
          <a:prstGeom prst="rect">
            <a:avLst/>
          </a:prstGeom>
        </p:spPr>
      </p:pic>
      <p:sp>
        <p:nvSpPr>
          <p:cNvPr id="2" name="矩形 1"/>
          <p:cNvSpPr/>
          <p:nvPr/>
        </p:nvSpPr>
        <p:spPr>
          <a:xfrm>
            <a:off x="2216174" y="2395942"/>
            <a:ext cx="4295775" cy="2458365"/>
          </a:xfrm>
          <a:prstGeom prst="rect">
            <a:avLst/>
          </a:prstGeom>
        </p:spPr>
        <p:txBody>
          <a:bodyPr wrap="square">
            <a:spAutoFit/>
          </a:bodyPr>
          <a:lstStyle/>
          <a:p>
            <a:pPr>
              <a:lnSpc>
                <a:spcPct val="130000"/>
              </a:lnSpc>
            </a:pPr>
            <a:r>
              <a:rPr lang="zh-CN" altLang="en-US" sz="2400" dirty="0">
                <a:solidFill>
                  <a:srgbClr val="FF0000"/>
                </a:solidFill>
                <a:latin typeface="PingFang SC"/>
              </a:rPr>
              <a:t>摇头丸：</a:t>
            </a:r>
            <a:r>
              <a:rPr lang="zh-CN" altLang="en-US" sz="2400" dirty="0">
                <a:solidFill>
                  <a:srgbClr val="404040"/>
                </a:solidFill>
                <a:latin typeface="PingFang SC"/>
              </a:rPr>
              <a:t>又名亚当、狂喜丸</a:t>
            </a:r>
          </a:p>
          <a:p>
            <a:pPr>
              <a:lnSpc>
                <a:spcPct val="130000"/>
              </a:lnSpc>
            </a:pPr>
            <a:r>
              <a:rPr lang="zh-CN" altLang="en-US" sz="2400" dirty="0">
                <a:solidFill>
                  <a:srgbClr val="FF0000"/>
                </a:solidFill>
                <a:latin typeface="PingFang SC"/>
              </a:rPr>
              <a:t>止咳水：</a:t>
            </a:r>
            <a:r>
              <a:rPr lang="zh-CN" altLang="en-US" sz="2400" dirty="0">
                <a:solidFill>
                  <a:srgbClr val="404040"/>
                </a:solidFill>
                <a:latin typeface="PingFang SC"/>
              </a:rPr>
              <a:t>滥用种类为联邦、立健亭、奥亭等</a:t>
            </a:r>
          </a:p>
          <a:p>
            <a:pPr>
              <a:lnSpc>
                <a:spcPct val="130000"/>
              </a:lnSpc>
            </a:pPr>
            <a:r>
              <a:rPr lang="zh-CN" altLang="en-US" sz="2400" dirty="0">
                <a:solidFill>
                  <a:srgbClr val="FF0000"/>
                </a:solidFill>
                <a:latin typeface="PingFang SC"/>
              </a:rPr>
              <a:t>神仙水：</a:t>
            </a:r>
            <a:r>
              <a:rPr lang="zh-CN" altLang="en-US" sz="2400" dirty="0">
                <a:solidFill>
                  <a:srgbClr val="404040"/>
                </a:solidFill>
                <a:latin typeface="PingFang SC"/>
              </a:rPr>
              <a:t>又名</a:t>
            </a:r>
            <a:r>
              <a:rPr lang="en-US" altLang="zh-CN" sz="2400" dirty="0">
                <a:solidFill>
                  <a:srgbClr val="404040"/>
                </a:solidFill>
                <a:latin typeface="PingFang SC"/>
              </a:rPr>
              <a:t>GHB</a:t>
            </a:r>
            <a:r>
              <a:rPr lang="zh-CN" altLang="en-US" sz="2400" dirty="0">
                <a:solidFill>
                  <a:srgbClr val="404040"/>
                </a:solidFill>
                <a:latin typeface="PingFang SC"/>
              </a:rPr>
              <a:t>、开心水</a:t>
            </a:r>
            <a:endParaRPr lang="en-US" altLang="zh-CN" sz="2400" dirty="0">
              <a:solidFill>
                <a:srgbClr val="404040"/>
              </a:solidFill>
              <a:latin typeface="PingFang SC"/>
            </a:endParaRPr>
          </a:p>
          <a:p>
            <a:pPr>
              <a:lnSpc>
                <a:spcPct val="130000"/>
              </a:lnSpc>
            </a:pPr>
            <a:r>
              <a:rPr lang="zh-CN" altLang="en-US" sz="2400" dirty="0">
                <a:solidFill>
                  <a:srgbClr val="FF0000"/>
                </a:solidFill>
                <a:latin typeface="PingFang SC"/>
              </a:rPr>
              <a:t>阿拉伯茶：</a:t>
            </a:r>
            <a:r>
              <a:rPr lang="zh-CN" altLang="en-US" sz="2400" dirty="0">
                <a:solidFill>
                  <a:srgbClr val="404040"/>
                </a:solidFill>
                <a:latin typeface="PingFang SC"/>
              </a:rPr>
              <a:t>又名巧茶、恰特草</a:t>
            </a:r>
            <a:endParaRPr lang="zh-CN" altLang="en-US" sz="2400" b="0" i="0" dirty="0">
              <a:solidFill>
                <a:srgbClr val="404040"/>
              </a:solidFill>
              <a:effectLst/>
              <a:latin typeface="PingFang SC"/>
            </a:endParaRPr>
          </a:p>
        </p:txBody>
      </p:sp>
      <p:pic>
        <p:nvPicPr>
          <p:cNvPr id="7" name="图片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8" name="文本框 7"/>
          <p:cNvSpPr txBox="1"/>
          <p:nvPr/>
        </p:nvSpPr>
        <p:spPr>
          <a:xfrm>
            <a:off x="1052847" y="507344"/>
            <a:ext cx="3895670" cy="400110"/>
          </a:xfrm>
          <a:prstGeom prst="rect">
            <a:avLst/>
          </a:prstGeom>
          <a:noFill/>
        </p:spPr>
        <p:txBody>
          <a:bodyPr wrap="square" rtlCol="0">
            <a:spAutoFit/>
          </a:bodyPr>
          <a:lstStyle/>
          <a:p>
            <a:r>
              <a:rPr lang="zh-CN" altLang="en-US" sz="2000">
                <a:solidFill>
                  <a:schemeClr val="accent1"/>
                </a:solidFill>
              </a:rPr>
              <a:t>迷惑性毒品</a:t>
            </a:r>
          </a:p>
        </p:txBody>
      </p:sp>
      <p:pic>
        <p:nvPicPr>
          <p:cNvPr id="12" name="图片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546339" y="1951195"/>
            <a:ext cx="3731262" cy="3731262"/>
          </a:xfrm>
          <a:prstGeom prst="rect">
            <a:avLst/>
          </a:prstGeom>
        </p:spPr>
      </p:pic>
      <p:pic>
        <p:nvPicPr>
          <p:cNvPr id="11" name="图片 10"/>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3" name="图片 12"/>
          <p:cNvPicPr>
            <a:picLocks noChangeAspect="1"/>
          </p:cNvPicPr>
          <p:nvPr/>
        </p:nvPicPr>
        <p:blipFill>
          <a:blip r:embed="rId6"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nodeType="afterGroup">
                            <p:stCondLst>
                              <p:cond delay="1000"/>
                            </p:stCondLst>
                            <p:childTnLst>
                              <p:par>
                                <p:cTn id="13" presetID="2" presetClass="entr" presetSubtype="4"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par>
                          <p:cTn id="17" fill="hold" nodeType="afterGroup">
                            <p:stCondLst>
                              <p:cond delay="1500"/>
                            </p:stCondLst>
                            <p:childTnLst>
                              <p:par>
                                <p:cTn id="18" presetID="2" presetClass="entr" presetSubtype="4"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ppt_x"/>
                                          </p:val>
                                        </p:tav>
                                        <p:tav tm="100000">
                                          <p:val>
                                            <p:strVal val="#ppt_x"/>
                                          </p:val>
                                        </p:tav>
                                      </p:tavLst>
                                    </p:anim>
                                    <p:anim calcmode="lin" valueType="num">
                                      <p:cBhvr additive="base">
                                        <p:cTn id="21" dur="500" fill="hold"/>
                                        <p:tgtEl>
                                          <p:spTgt spid="10"/>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2000"/>
                            </p:stCondLst>
                            <p:childTnLst>
                              <p:par>
                                <p:cTn id="23" presetID="16" presetClass="entr" presetSubtype="21"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childTnLst>
                          </p:cTn>
                        </p:par>
                        <p:par>
                          <p:cTn id="26" fill="hold" nodeType="afterGroup">
                            <p:stCondLst>
                              <p:cond delay="2500"/>
                            </p:stCondLst>
                            <p:childTnLst>
                              <p:par>
                                <p:cTn id="27" presetID="16" presetClass="entr" presetSubtype="21" fill="hold" grpId="0"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arn(inVertical)">
                                      <p:cBhvr>
                                        <p:cTn id="29" dur="500"/>
                                        <p:tgtEl>
                                          <p:spTgt spid="8"/>
                                        </p:tgtEl>
                                      </p:cBhvr>
                                    </p:animEffect>
                                  </p:childTnLst>
                                </p:cTn>
                              </p:par>
                            </p:childTnLst>
                          </p:cTn>
                        </p:par>
                        <p:par>
                          <p:cTn id="30" fill="hold" nodeType="afterGroup">
                            <p:stCondLst>
                              <p:cond delay="3000"/>
                            </p:stCondLst>
                            <p:childTnLst>
                              <p:par>
                                <p:cTn id="31" presetID="16" presetClass="entr" presetSubtype="21"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barn(inVertical)">
                                      <p:cBhvr>
                                        <p:cTn id="3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21A93A"/>
        </a:solidFill>
        <a:effectLst/>
      </p:bgPr>
    </p:bg>
    <p:spTree>
      <p:nvGrpSpPr>
        <p:cNvPr id="1" name=""/>
        <p:cNvGrpSpPr/>
        <p:nvPr/>
      </p:nvGrpSpPr>
      <p:grpSpPr>
        <a:xfrm>
          <a:off x="0" y="0"/>
          <a:ext cx="0" cy="0"/>
          <a:chOff x="0" y="0"/>
          <a:chExt cx="0" cy="0"/>
        </a:xfrm>
      </p:grpSpPr>
      <p:sp>
        <p:nvSpPr>
          <p:cNvPr id="4" name="矩形 3"/>
          <p:cNvSpPr/>
          <p:nvPr/>
        </p:nvSpPr>
        <p:spPr>
          <a:xfrm>
            <a:off x="385482" y="263951"/>
            <a:ext cx="11421035" cy="63719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p:nvPicPr>
        <p:blipFill>
          <a:blip r:embed="rId3" cstate="email">
            <a:duotone>
              <a:schemeClr val="accent2">
                <a:shade val="45000"/>
                <a:satMod val="135000"/>
              </a:schemeClr>
              <a:prstClr val="white"/>
            </a:duotone>
            <a:extLst>
              <a:ext uri="{28A0092B-C50C-407E-A947-70E740481C1C}">
                <a14:useLocalDpi xmlns:a14="http://schemas.microsoft.com/office/drawing/2010/main"/>
              </a:ext>
            </a:extLst>
          </a:blip>
          <a:srcRect/>
          <a:stretch>
            <a:fillRect/>
          </a:stretch>
        </p:blipFill>
        <p:spPr>
          <a:xfrm>
            <a:off x="385482" y="1353382"/>
            <a:ext cx="11263932" cy="4792861"/>
          </a:xfrm>
          <a:prstGeom prst="rect">
            <a:avLst/>
          </a:prstGeom>
        </p:spPr>
      </p:pic>
      <p:sp>
        <p:nvSpPr>
          <p:cNvPr id="2" name="矩形 1"/>
          <p:cNvSpPr/>
          <p:nvPr/>
        </p:nvSpPr>
        <p:spPr>
          <a:xfrm>
            <a:off x="3601235" y="2760695"/>
            <a:ext cx="6009489" cy="1978234"/>
          </a:xfrm>
          <a:prstGeom prst="rect">
            <a:avLst/>
          </a:prstGeom>
        </p:spPr>
        <p:txBody>
          <a:bodyPr wrap="square">
            <a:spAutoFit/>
          </a:bodyPr>
          <a:lstStyle/>
          <a:p>
            <a:pPr>
              <a:lnSpc>
                <a:spcPct val="130000"/>
              </a:lnSpc>
            </a:pPr>
            <a:r>
              <a:rPr lang="zh-CN" altLang="en-US" sz="2400">
                <a:solidFill>
                  <a:srgbClr val="FF0000"/>
                </a:solidFill>
                <a:latin typeface="PingFang SC"/>
              </a:rPr>
              <a:t>伪装一</a:t>
            </a:r>
            <a:r>
              <a:rPr lang="en-US" altLang="zh-CN" sz="2400">
                <a:solidFill>
                  <a:srgbClr val="FF0000"/>
                </a:solidFill>
                <a:latin typeface="PingFang SC"/>
              </a:rPr>
              <a:t>:</a:t>
            </a:r>
            <a:r>
              <a:rPr lang="zh-CN" altLang="en-US" sz="2400">
                <a:solidFill>
                  <a:srgbClr val="FF0000"/>
                </a:solidFill>
                <a:latin typeface="PingFang SC"/>
              </a:rPr>
              <a:t> </a:t>
            </a:r>
            <a:r>
              <a:rPr lang="zh-CN" altLang="en-US" sz="2400">
                <a:solidFill>
                  <a:schemeClr val="tx1">
                    <a:lumMod val="75000"/>
                    <a:lumOff val="25000"/>
                  </a:schemeClr>
                </a:solidFill>
                <a:latin typeface="PingFang SC"/>
              </a:rPr>
              <a:t>可溶性饮料：奶茶、咖啡、橙汁等</a:t>
            </a:r>
          </a:p>
          <a:p>
            <a:pPr>
              <a:lnSpc>
                <a:spcPct val="130000"/>
              </a:lnSpc>
            </a:pPr>
            <a:r>
              <a:rPr lang="zh-CN" altLang="en-US" sz="2400">
                <a:solidFill>
                  <a:srgbClr val="FF0000"/>
                </a:solidFill>
                <a:latin typeface="PingFang SC"/>
              </a:rPr>
              <a:t>伪装二</a:t>
            </a:r>
            <a:r>
              <a:rPr lang="en-US" altLang="zh-CN" sz="2400">
                <a:solidFill>
                  <a:srgbClr val="FF0000"/>
                </a:solidFill>
                <a:latin typeface="PingFang SC"/>
              </a:rPr>
              <a:t>:</a:t>
            </a:r>
            <a:r>
              <a:rPr lang="zh-CN" altLang="en-US" sz="2400">
                <a:solidFill>
                  <a:srgbClr val="FF0000"/>
                </a:solidFill>
                <a:latin typeface="PingFang SC"/>
              </a:rPr>
              <a:t> </a:t>
            </a:r>
            <a:r>
              <a:rPr lang="zh-CN" altLang="en-US" sz="2400">
                <a:solidFill>
                  <a:schemeClr val="tx1">
                    <a:lumMod val="75000"/>
                    <a:lumOff val="25000"/>
                  </a:schemeClr>
                </a:solidFill>
                <a:latin typeface="PingFang SC"/>
              </a:rPr>
              <a:t>小零食：跳跳糖、糖果、巧克力、胶囊、饼干等</a:t>
            </a:r>
          </a:p>
          <a:p>
            <a:pPr>
              <a:lnSpc>
                <a:spcPct val="130000"/>
              </a:lnSpc>
            </a:pPr>
            <a:r>
              <a:rPr lang="zh-CN" altLang="en-US" sz="2400">
                <a:solidFill>
                  <a:srgbClr val="FF0000"/>
                </a:solidFill>
                <a:latin typeface="PingFang SC"/>
              </a:rPr>
              <a:t>伪装三</a:t>
            </a:r>
            <a:r>
              <a:rPr lang="en-US" altLang="zh-CN" sz="2400">
                <a:solidFill>
                  <a:srgbClr val="FF0000"/>
                </a:solidFill>
                <a:latin typeface="PingFang SC"/>
              </a:rPr>
              <a:t>:</a:t>
            </a:r>
            <a:r>
              <a:rPr lang="zh-CN" altLang="en-US" sz="2400">
                <a:solidFill>
                  <a:srgbClr val="FF0000"/>
                </a:solidFill>
                <a:latin typeface="PingFang SC"/>
              </a:rPr>
              <a:t> </a:t>
            </a:r>
            <a:r>
              <a:rPr lang="zh-CN" altLang="en-US" sz="2400">
                <a:solidFill>
                  <a:schemeClr val="tx1">
                    <a:lumMod val="75000"/>
                    <a:lumOff val="25000"/>
                  </a:schemeClr>
                </a:solidFill>
                <a:latin typeface="PingFang SC"/>
              </a:rPr>
              <a:t>茶、干花：茶包、茶叶、干花等</a:t>
            </a:r>
            <a:endParaRPr lang="zh-CN" altLang="en-US" sz="2400" b="0" i="0">
              <a:solidFill>
                <a:schemeClr val="tx1">
                  <a:lumMod val="75000"/>
                  <a:lumOff val="25000"/>
                </a:schemeClr>
              </a:solidFill>
              <a:effectLst/>
              <a:latin typeface="PingFang SC"/>
            </a:endParaRPr>
          </a:p>
        </p:txBody>
      </p:sp>
      <p:pic>
        <p:nvPicPr>
          <p:cNvPr id="7" name="图片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6722" y="402982"/>
            <a:ext cx="543502" cy="543502"/>
          </a:xfrm>
          <a:prstGeom prst="rect">
            <a:avLst/>
          </a:prstGeom>
        </p:spPr>
      </p:pic>
      <p:sp>
        <p:nvSpPr>
          <p:cNvPr id="8" name="文本框 7"/>
          <p:cNvSpPr txBox="1"/>
          <p:nvPr/>
        </p:nvSpPr>
        <p:spPr>
          <a:xfrm>
            <a:off x="1052847" y="507344"/>
            <a:ext cx="3895670" cy="400110"/>
          </a:xfrm>
          <a:prstGeom prst="rect">
            <a:avLst/>
          </a:prstGeom>
          <a:noFill/>
        </p:spPr>
        <p:txBody>
          <a:bodyPr wrap="square" rtlCol="0">
            <a:spAutoFit/>
          </a:bodyPr>
          <a:lstStyle/>
          <a:p>
            <a:r>
              <a:rPr lang="zh-CN" altLang="en-US" sz="2000">
                <a:solidFill>
                  <a:schemeClr val="accent1"/>
                </a:solidFill>
              </a:rPr>
              <a:t>毒品会披上哪些“伪装”？</a:t>
            </a:r>
          </a:p>
        </p:txBody>
      </p:sp>
      <p:pic>
        <p:nvPicPr>
          <p:cNvPr id="12" name="图片 11"/>
          <p:cNvPicPr>
            <a:picLocks noChangeAspect="1"/>
          </p:cNvPicPr>
          <p:nvPr/>
        </p:nvPicPr>
        <p:blipFill>
          <a:blip r:embed="rId5"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H="1">
            <a:off x="-988830" y="4720963"/>
            <a:ext cx="5207615" cy="3013473"/>
          </a:xfrm>
          <a:prstGeom prst="rect">
            <a:avLst/>
          </a:prstGeom>
        </p:spPr>
      </p:pic>
      <p:pic>
        <p:nvPicPr>
          <p:cNvPr id="13" name="图片 12"/>
          <p:cNvPicPr>
            <a:picLocks noChangeAspect="1"/>
          </p:cNvPicPr>
          <p:nvPr/>
        </p:nvPicPr>
        <p:blipFill>
          <a:blip r:embed="rId5" cstate="email">
            <a:duotone>
              <a:prstClr val="black"/>
              <a:srgbClr val="21A93A">
                <a:tint val="45000"/>
                <a:satMod val="400000"/>
              </a:srgbClr>
            </a:duotone>
            <a:extLst>
              <a:ext uri="{28A0092B-C50C-407E-A947-70E740481C1C}">
                <a14:useLocalDpi xmlns:a14="http://schemas.microsoft.com/office/drawing/2010/main"/>
              </a:ext>
            </a:extLst>
          </a:blip>
          <a:srcRect/>
          <a:stretch>
            <a:fillRect/>
          </a:stretch>
        </p:blipFill>
        <p:spPr>
          <a:xfrm rot="10800000" flipV="1">
            <a:off x="7973214" y="-1103755"/>
            <a:ext cx="5207615" cy="301347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nodeType="afterGroup">
                            <p:stCondLst>
                              <p:cond delay="1500"/>
                            </p:stCondLst>
                            <p:childTnLst>
                              <p:par>
                                <p:cTn id="17" presetID="42" presetClass="entr" presetSubtype="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图片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68301" y="-139700"/>
            <a:ext cx="12801601" cy="7200900"/>
          </a:xfrm>
          <a:prstGeom prst="rect">
            <a:avLst/>
          </a:prstGeom>
        </p:spPr>
      </p:pic>
      <p:sp>
        <p:nvSpPr>
          <p:cNvPr id="2" name="文本框 1"/>
          <p:cNvSpPr txBox="1"/>
          <p:nvPr/>
        </p:nvSpPr>
        <p:spPr>
          <a:xfrm>
            <a:off x="3451899" y="2125384"/>
            <a:ext cx="4475182" cy="1107996"/>
          </a:xfrm>
          <a:prstGeom prst="rect">
            <a:avLst/>
          </a:prstGeom>
          <a:noFill/>
        </p:spPr>
        <p:txBody>
          <a:bodyPr wrap="square" rtlCol="0">
            <a:spAutoFit/>
          </a:bodyPr>
          <a:lstStyle/>
          <a:p>
            <a:pPr algn="ctr"/>
            <a:r>
              <a:rPr lang="zh-CN" altLang="en-US" sz="6600">
                <a:solidFill>
                  <a:schemeClr val="bg1">
                    <a:lumMod val="50000"/>
                  </a:schemeClr>
                </a:solidFill>
              </a:rPr>
              <a:t>第二部分</a:t>
            </a:r>
          </a:p>
        </p:txBody>
      </p:sp>
      <p:sp>
        <p:nvSpPr>
          <p:cNvPr id="3" name="文本框 2"/>
          <p:cNvSpPr txBox="1"/>
          <p:nvPr/>
        </p:nvSpPr>
        <p:spPr>
          <a:xfrm>
            <a:off x="1933208" y="3254537"/>
            <a:ext cx="7512564" cy="1323439"/>
          </a:xfrm>
          <a:prstGeom prst="rect">
            <a:avLst/>
          </a:prstGeom>
          <a:noFill/>
        </p:spPr>
        <p:txBody>
          <a:bodyPr wrap="square" rtlCol="0">
            <a:spAutoFit/>
          </a:bodyPr>
          <a:lstStyle/>
          <a:p>
            <a:pPr algn="ctr"/>
            <a:r>
              <a:rPr lang="zh-CN" altLang="en-US" sz="8000" b="1" dirty="0">
                <a:solidFill>
                  <a:schemeClr val="accent1"/>
                </a:solidFill>
                <a:latin typeface="Aa粉嘟嘟 (非商业使用)" panose="02010600010101010101" pitchFamily="2" charset="-122"/>
                <a:ea typeface="Aa粉嘟嘟 (非商业使用)" panose="02010600010101010101" pitchFamily="2" charset="-122"/>
              </a:rPr>
              <a:t>吸毒为何会上瘾</a:t>
            </a:r>
          </a:p>
        </p:txBody>
      </p:sp>
      <p:pic>
        <p:nvPicPr>
          <p:cNvPr id="15" name="图片 1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9101870" y="3304496"/>
            <a:ext cx="3455197" cy="3455197"/>
          </a:xfrm>
          <a:prstGeom prst="rect">
            <a:avLst/>
          </a:prstGeom>
        </p:spPr>
      </p:pic>
      <p:pic>
        <p:nvPicPr>
          <p:cNvPr id="16" name="图片 1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7217" y="4322190"/>
            <a:ext cx="2523717" cy="2523717"/>
          </a:xfrm>
          <a:prstGeom prst="rect">
            <a:avLst/>
          </a:prstGeom>
        </p:spPr>
      </p:pic>
      <p:pic>
        <p:nvPicPr>
          <p:cNvPr id="17" name="图片 16"/>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8565097" y="4929633"/>
            <a:ext cx="1502395" cy="1175723"/>
          </a:xfrm>
          <a:prstGeom prst="rect">
            <a:avLst/>
          </a:prstGeom>
        </p:spPr>
      </p:pic>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par>
                          <p:cTn id="16" fill="hold" nodeType="afterGroup">
                            <p:stCondLst>
                              <p:cond delay="1500"/>
                            </p:stCondLst>
                            <p:childTnLst>
                              <p:par>
                                <p:cTn id="17" presetID="10" presetClass="entr" presetSubtype="0"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par>
                          <p:cTn id="20" fill="hold" nodeType="afterGroup">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ppt_x"/>
                                          </p:val>
                                        </p:tav>
                                        <p:tav tm="100000">
                                          <p:val>
                                            <p:strVal val="#ppt_x"/>
                                          </p:val>
                                        </p:tav>
                                      </p:tavLst>
                                    </p:anim>
                                    <p:anim calcmode="lin" valueType="num">
                                      <p:cBhvr additive="base">
                                        <p:cTn id="24" dur="500" fill="hold"/>
                                        <p:tgtEl>
                                          <p:spTgt spid="2"/>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jFiYmVlMGYzMmExOGZkNDYyNGZkYTBiZjdmNDBlNTAifQ=="/>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定义 1">
      <a:majorFont>
        <a:latin typeface="阿里巴巴普惠体"/>
        <a:ea typeface="阿里巴巴普惠体"/>
        <a:cs typeface="Arial"/>
      </a:majorFont>
      <a:minorFont>
        <a:latin typeface="阿里巴巴普惠体"/>
        <a:ea typeface="阿里巴巴普惠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5</TotalTime>
  <Words>1055</Words>
  <Application>Microsoft Office PowerPoint</Application>
  <PresentationFormat>宽屏</PresentationFormat>
  <Paragraphs>112</Paragraphs>
  <Slides>24</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24</vt:i4>
      </vt:variant>
    </vt:vector>
  </HeadingPairs>
  <TitlesOfParts>
    <vt:vector size="37" baseType="lpstr">
      <vt:lpstr>Aa粉嘟嘟 (非商业使用)</vt:lpstr>
      <vt:lpstr>Meiryo</vt:lpstr>
      <vt:lpstr>PingFang SC</vt:lpstr>
      <vt:lpstr>阿里巴巴普惠体</vt:lpstr>
      <vt:lpstr>等线</vt:lpstr>
      <vt:lpstr>宋体</vt:lpstr>
      <vt:lpstr>微软雅黑</vt:lpstr>
      <vt:lpstr>Arial</vt:lpstr>
      <vt:lpstr>Calibri</vt:lpstr>
      <vt:lpstr>Calibri Light</vt:lpstr>
      <vt:lpstr>Wingdings</vt:lpstr>
      <vt:lpstr>第一PPT模板网-WWW.1PPT.COM​​</vt:lpstr>
      <vt:lpstr>Office Theme</vt:lpstr>
      <vt:lpstr>中小学禁毒教育</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5</cp:revision>
  <cp:lastPrinted>2022-07-21T09:27:23Z</cp:lastPrinted>
  <dcterms:created xsi:type="dcterms:W3CDTF">2022-07-21T09:27:23Z</dcterms:created>
  <dcterms:modified xsi:type="dcterms:W3CDTF">2023-03-26T03:05:08Z</dcterms:modified>
</cp:coreProperties>
</file>