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397" r:id="rId3"/>
    <p:sldId id="398" r:id="rId4"/>
    <p:sldId id="399" r:id="rId5"/>
    <p:sldId id="409" r:id="rId6"/>
    <p:sldId id="403" r:id="rId7"/>
    <p:sldId id="407" r:id="rId8"/>
    <p:sldId id="408" r:id="rId9"/>
    <p:sldId id="400" r:id="rId10"/>
    <p:sldId id="411" r:id="rId11"/>
    <p:sldId id="410" r:id="rId12"/>
    <p:sldId id="404" r:id="rId13"/>
    <p:sldId id="401" r:id="rId14"/>
    <p:sldId id="405" r:id="rId15"/>
    <p:sldId id="412" r:id="rId16"/>
    <p:sldId id="413" r:id="rId17"/>
    <p:sldId id="402" r:id="rId18"/>
    <p:sldId id="406" r:id="rId19"/>
    <p:sldId id="414" r:id="rId20"/>
    <p:sldId id="415" r:id="rId21"/>
    <p:sldId id="416" r:id="rId22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63" autoAdjust="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DC80F-C36E-4F4B-B952-D7F254662181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ADCF7-466F-4F76-9734-4095E2A21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5170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3141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9267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6108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25998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2641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6001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4870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87391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11609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50424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3844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60185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3825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7556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5533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6166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52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4751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9678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854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7AAE5B3-F5DB-4803-B2C8-CE9FDFBC75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21388"/>
            <a:ext cx="3632242" cy="214507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7303480-EC0C-46DE-BC82-4313C0338DB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9309" y="4672407"/>
            <a:ext cx="3813466" cy="1402666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97524DD-D641-4C54-ADDD-47DA014B9C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898" y="4175174"/>
            <a:ext cx="1266190" cy="1239377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80A0B1F-AB00-49B8-9D09-042D6B953F2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755824" y="4977060"/>
            <a:ext cx="908573" cy="889333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F357F17-6ACB-46DC-B6E7-186CAC543CD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9600" y="4096779"/>
            <a:ext cx="1166776" cy="1142068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07F260-982A-439A-BE93-508B03509B4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60516" y="4175174"/>
            <a:ext cx="3799756" cy="2986206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0A0F6AA-CE61-4A74-B024-40DDD8583B8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554340" y="3976428"/>
            <a:ext cx="3047340" cy="304734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8D6C39F-167B-4548-A3D6-D5A194120D3C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6071" y="3786903"/>
            <a:ext cx="5295169" cy="439499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6A611EB-3CDA-4AAE-9A6E-1293CAFDB425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4919" y="-22205"/>
            <a:ext cx="8660438" cy="581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1319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B82973-9CFD-4E1D-9607-54B72699A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9C2E322-E460-46AA-B004-DE88FE14C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AF45A03-64A0-422F-96E6-8088AD51BC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6913E8-0DCA-4254-9802-E7BCC6D583F5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EF903DC-AD32-4A09-969E-85FFF103D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7E98261-6FD8-4044-810D-FBF2BD5A0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0D831C-BF3A-4A60-A98E-D8E53C126C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973649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BDAEDEA-3393-437E-BF46-4E1BCBE56F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C06D37F-74D4-4212-AEFF-039B375FF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90A8467-2835-41A9-8C10-3F67DE95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6913E8-0DCA-4254-9802-E7BCC6D583F5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A585D12-AF9F-44C0-9B2E-C33E295A4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0B49C58-196C-4F2A-B48D-127BB0C6D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0D831C-BF3A-4A60-A98E-D8E53C126C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870378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66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463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5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800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6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0632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1193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680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6536AA3-3FBD-4EDF-B652-FD333E1D60A7}"/>
              </a:ext>
            </a:extLst>
          </p:cNvPr>
          <p:cNvSpPr/>
          <p:nvPr userDrawn="1"/>
        </p:nvSpPr>
        <p:spPr>
          <a:xfrm>
            <a:off x="276412" y="273295"/>
            <a:ext cx="11655707" cy="63371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27934D4-7DC2-4E9A-A25F-9C24B4EE88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587" y="313239"/>
            <a:ext cx="1039311" cy="103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01656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911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120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97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1207660-8256-4172-8E48-49DF8E7CE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183C1A9-8EE8-4A4D-98F7-862F10448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59F0137-5F54-4ACF-B9E2-7707C3ACC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6913E8-0DCA-4254-9802-E7BCC6D583F5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160C518-E24D-4426-8A02-E364E8980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0ADF74-F558-49C6-B82F-6ECD7E6DD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0D831C-BF3A-4A60-A98E-D8E53C126C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22650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C1F89C2-1071-4CFF-96A0-B8338638D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526C279-A958-49AD-B7E1-B1F911899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AFB3D3-BCC1-4007-867B-B0878CFC8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72C9930-0798-4FE1-BC64-95036D3352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6913E8-0DCA-4254-9802-E7BCC6D583F5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7F3431D-3062-40B6-9998-034D10784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4C18962-B051-4A76-867B-6922450FD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0D831C-BF3A-4A60-A98E-D8E53C126C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96840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E60B3FF-FF26-48BB-8C49-A1015658F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F059CF0-B85E-43E9-8B1A-60FA6631D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8AFA077-4617-4796-9C85-AE37F003E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D0C916B-85F7-402D-AB8A-42A6F8729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6A6BAFC-EE6D-4DAD-8643-A0D6A428F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147E953-FEE8-40D8-842C-814B2AD21A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6913E8-0DCA-4254-9802-E7BCC6D583F5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CFBCD29-3048-4DD3-8814-7FDC63395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B9FF545-9710-4036-BD9C-E64E60D37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0D831C-BF3A-4A60-A98E-D8E53C126C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08369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859459E-8C4F-4830-936C-2F6F13D8E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204DD7-D6BF-4BE6-B1DC-8FA118A838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6913E8-0DCA-4254-9802-E7BCC6D583F5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EEF4F93-917C-41D9-8EF3-466B027D8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C24DA65-45A3-4EBB-80C7-69FEAE366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0D831C-BF3A-4A60-A98E-D8E53C126C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4237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3915B33-6E79-4C21-9AA4-763658C832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6913E8-0DCA-4254-9802-E7BCC6D583F5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7BB71A4-55A0-4872-8B43-DB2294882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E01A83D-FDCB-4F8E-96F6-48026484F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0D831C-BF3A-4A60-A98E-D8E53C126C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669020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80A3F5-6EA5-4E09-8AF3-34A3C6895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F24D17-4956-4BB6-86A5-1201713CD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AE658B-8511-4869-8056-9EF6A43DC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1AC2F2E-8BF9-42B5-86D8-CFB5E742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6913E8-0DCA-4254-9802-E7BCC6D583F5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B3FEAFC-A818-4A44-86D9-BE1FE2904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D29B627-89FE-4EE3-8B9F-A9C2B13C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0D831C-BF3A-4A60-A98E-D8E53C126C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920233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2E4F7D0-242B-4C12-B915-DD818EA8B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C033052-E820-4BF0-BE6C-1BDB9F84F4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865B314-6FFC-478B-BE8D-55F3B94CD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7F1B61B-7CA3-4569-B339-AAAE7B674F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6913E8-0DCA-4254-9802-E7BCC6D583F5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31BC3F3-FE9A-47E8-9BDE-8E549204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A309821-7623-49DA-98C8-E2BEF2FB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0D831C-BF3A-4A60-A98E-D8E53C126C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8945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file:///D:\qq&#25991;&#20214;\712321467\Image\C2C\Image2\%7b75232B38-A165-1FB7-499C-2E1C792CACB5%7d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774F7A-83A0-4DF2-BF74-2B93C409F77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096000"/>
          </a:xfrm>
          <a:prstGeom prst="rect">
            <a:avLst/>
          </a:prstGeom>
        </p:spPr>
      </p:pic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link="rId1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88245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38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7914637-CF36-4752-A39D-3237240F85F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2" y="3980254"/>
            <a:ext cx="3233421" cy="287774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C2F817A-0B44-42F9-B5A3-0FA854AE7C0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5445" y="4271837"/>
            <a:ext cx="4148660" cy="2657138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3B8CE3-2C4B-433A-BF2F-7497ED88F983}"/>
              </a:ext>
            </a:extLst>
          </p:cNvPr>
          <p:cNvGrpSpPr/>
          <p:nvPr/>
        </p:nvGrpSpPr>
        <p:grpSpPr>
          <a:xfrm>
            <a:off x="1588974" y="1982867"/>
            <a:ext cx="9270836" cy="2663271"/>
            <a:chOff x="2926080" y="1352627"/>
            <a:chExt cx="6096000" cy="2469830"/>
          </a:xfrm>
          <a:noFill/>
        </p:grpSpPr>
        <p:sp>
          <p:nvSpPr>
            <p:cNvPr id="12" name="文本框 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2F3C570-C40E-4FB5-BBCE-E5717EBA8F1C}"/>
                </a:ext>
              </a:extLst>
            </p:cNvPr>
            <p:cNvSpPr txBox="1"/>
            <p:nvPr/>
          </p:nvSpPr>
          <p:spPr>
            <a:xfrm>
              <a:off x="2926080" y="1358315"/>
              <a:ext cx="6096000" cy="246414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>
                <a:lnSpc>
                  <a:spcPts val="10000"/>
                </a:lnSpc>
              </a:pPr>
              <a:r>
                <a:rPr lang="zh-CN" altLang="en-US" sz="9600" b="0" i="0">
                  <a:ln w="317500">
                    <a:solidFill>
                      <a:srgbClr val="B45D23"/>
                    </a:solidFill>
                  </a:ln>
                  <a:solidFill>
                    <a:srgbClr val="C7682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汉呈谭发社行书" panose="02010601030101010101" pitchFamily="2" charset="-128"/>
                  <a:ea typeface="汉呈谭发社行书" panose="02010601030101010101" pitchFamily="2" charset="-128"/>
                  <a:cs typeface="+mn-ea"/>
                  <a:sym typeface="+mn-lt"/>
                </a:rPr>
                <a:t>雨雪天气出行安全与保暖知识</a:t>
              </a:r>
              <a:endParaRPr lang="zh-CN" altLang="en-US" sz="9600">
                <a:ln w="317500">
                  <a:solidFill>
                    <a:srgbClr val="B45D23"/>
                  </a:solidFill>
                </a:ln>
                <a:solidFill>
                  <a:srgbClr val="C7682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呈谭发社行书" panose="02010601030101010101" pitchFamily="2" charset="-128"/>
                <a:ea typeface="汉呈谭发社行书" panose="02010601030101010101" pitchFamily="2" charset="-128"/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089DD56-899F-4F25-85AA-34E43EAC3C7B}"/>
                </a:ext>
              </a:extLst>
            </p:cNvPr>
            <p:cNvSpPr txBox="1"/>
            <p:nvPr/>
          </p:nvSpPr>
          <p:spPr>
            <a:xfrm>
              <a:off x="2926080" y="1352627"/>
              <a:ext cx="6096000" cy="2464143"/>
            </a:xfrm>
            <a:prstGeom prst="rect">
              <a:avLst/>
            </a:prstGeom>
            <a:grpFill/>
            <a:ln w="3175"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ts val="10000"/>
                </a:lnSpc>
              </a:pPr>
              <a:r>
                <a:rPr lang="zh-CN" altLang="en-US" sz="9600" b="0" i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汉呈谭发社行书" panose="02010601030101010101" pitchFamily="2" charset="-128"/>
                  <a:ea typeface="汉呈谭发社行书" panose="02010601030101010101" pitchFamily="2" charset="-128"/>
                  <a:cs typeface="+mn-ea"/>
                  <a:sym typeface="+mn-lt"/>
                </a:rPr>
                <a:t>雨雪天气出行安全与保暖知识</a:t>
              </a:r>
              <a:endParaRPr lang="zh-CN" alt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呈谭发社行书" panose="02010601030101010101" pitchFamily="2" charset="-128"/>
                <a:ea typeface="汉呈谭发社行书" panose="02010601030101010101" pitchFamily="2" charset="-128"/>
                <a:cs typeface="+mn-ea"/>
                <a:sym typeface="+mn-lt"/>
              </a:endParaRPr>
            </a:p>
          </p:txBody>
        </p:sp>
      </p:grpSp>
      <p:sp>
        <p:nvSpPr>
          <p:cNvPr id="19" name="文本框 1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006EE2-7FDC-4360-93E4-597B8802C316}"/>
              </a:ext>
            </a:extLst>
          </p:cNvPr>
          <p:cNvSpPr txBox="1"/>
          <p:nvPr/>
        </p:nvSpPr>
        <p:spPr>
          <a:xfrm>
            <a:off x="298448" y="307904"/>
            <a:ext cx="1908000" cy="1257887"/>
          </a:xfrm>
          <a:prstGeom prst="roundRect">
            <a:avLst>
              <a:gd name="adj" fmla="val 32054"/>
            </a:avLst>
          </a:prstGeom>
          <a:solidFill>
            <a:srgbClr val="C76827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知识教育宣传</a:t>
            </a:r>
            <a:endParaRPr lang="en-US" altLang="zh-CN" sz="1400">
              <a:solidFill>
                <a:schemeClr val="bg1"/>
              </a:solidFill>
              <a:latin typeface="+mn-ea"/>
              <a:cs typeface="+mn-ea"/>
              <a:sym typeface="+mn-lt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雨雪天气出行安全</a:t>
            </a:r>
            <a:endParaRPr lang="en-US" altLang="zh-CN" sz="1400">
              <a:solidFill>
                <a:schemeClr val="bg1"/>
              </a:solidFill>
              <a:latin typeface="+mn-ea"/>
              <a:cs typeface="+mn-ea"/>
              <a:sym typeface="+mn-lt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防护保暖常识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B47B65F-4AD2-41E9-A445-4EC04BE17D63}"/>
              </a:ext>
            </a:extLst>
          </p:cNvPr>
          <p:cNvSpPr txBox="1"/>
          <p:nvPr/>
        </p:nvSpPr>
        <p:spPr>
          <a:xfrm>
            <a:off x="3233420" y="5440438"/>
            <a:ext cx="6096000" cy="575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>
                <a:solidFill>
                  <a:srgbClr val="B45D23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特殊天气出行安全与保暖防护常识教育</a:t>
            </a:r>
          </a:p>
        </p:txBody>
      </p:sp>
    </p:spTree>
    <p:extLst>
      <p:ext uri="{BB962C8B-B14F-4D97-AF65-F5344CB8AC3E}">
        <p14:creationId xmlns:p14="http://schemas.microsoft.com/office/powerpoint/2010/main" val="67214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9670A9-3987-4232-9181-2E2B364F3414}"/>
              </a:ext>
            </a:extLst>
          </p:cNvPr>
          <p:cNvSpPr txBox="1"/>
          <p:nvPr/>
        </p:nvSpPr>
        <p:spPr>
          <a:xfrm>
            <a:off x="1324338" y="827589"/>
            <a:ext cx="6094070" cy="401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800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行人步行安全</a:t>
            </a:r>
            <a:endParaRPr kumimoji="1" lang="en-US" altLang="zh-CN" sz="1800" b="1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E6B68BB-B3F8-43A8-A549-04E6F93C0713}"/>
              </a:ext>
            </a:extLst>
          </p:cNvPr>
          <p:cNvGrpSpPr/>
          <p:nvPr/>
        </p:nvGrpSpPr>
        <p:grpSpPr>
          <a:xfrm>
            <a:off x="1287480" y="827589"/>
            <a:ext cx="4668541" cy="5107572"/>
            <a:chOff x="639780" y="827589"/>
            <a:chExt cx="4668541" cy="5107572"/>
          </a:xfrm>
        </p:grpSpPr>
        <p:grpSp>
          <p:nvGrpSpPr>
            <p:cNvPr id="5" name="组合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BAD3E7-B26C-433D-B37D-4FBE5A5B6E29}"/>
                </a:ext>
              </a:extLst>
            </p:cNvPr>
            <p:cNvGrpSpPr/>
            <p:nvPr/>
          </p:nvGrpSpPr>
          <p:grpSpPr>
            <a:xfrm>
              <a:off x="639780" y="827589"/>
              <a:ext cx="4668541" cy="2429961"/>
              <a:chOff x="639780" y="497870"/>
              <a:chExt cx="4668541" cy="2429961"/>
            </a:xfrm>
          </p:grpSpPr>
          <p:pic>
            <p:nvPicPr>
              <p:cNvPr id="4" name="图片 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00EE391-9CC0-42B8-B802-D752F846E2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39780" y="497870"/>
                <a:ext cx="4668541" cy="2429961"/>
              </a:xfrm>
              <a:prstGeom prst="rect">
                <a:avLst/>
              </a:prstGeom>
            </p:spPr>
          </p:pic>
          <p:sp>
            <p:nvSpPr>
              <p:cNvPr id="8" name="文本框 7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AFAA43-7D4F-4364-AA7B-7155166947B1}"/>
                  </a:ext>
                </a:extLst>
              </p:cNvPr>
              <p:cNvSpPr txBox="1"/>
              <p:nvPr/>
            </p:nvSpPr>
            <p:spPr>
              <a:xfrm>
                <a:off x="1035060" y="1856419"/>
                <a:ext cx="38779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400" b="1">
                    <a:solidFill>
                      <a:srgbClr val="0070C0"/>
                    </a:solidFill>
                    <a:cs typeface="+mn-ea"/>
                    <a:sym typeface="+mn-lt"/>
                  </a:rPr>
                  <a:t>暖宝宝，暖贴，空调，电炉</a:t>
                </a:r>
                <a:endParaRPr kumimoji="1" lang="zh-CN" altLang="en-US" sz="2400" b="1">
                  <a:solidFill>
                    <a:srgbClr val="0070C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0" name="文本框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AFA7F2-DCC0-4391-9AC2-8B649551A930}"/>
                </a:ext>
              </a:extLst>
            </p:cNvPr>
            <p:cNvSpPr txBox="1"/>
            <p:nvPr/>
          </p:nvSpPr>
          <p:spPr>
            <a:xfrm>
              <a:off x="1069375" y="3306172"/>
              <a:ext cx="3809353" cy="2628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>
                  <a:cs typeface="+mn-ea"/>
                  <a:sym typeface="+mn-lt"/>
                </a:rPr>
                <a:t>全方位保暖，冬季保暖是一个长期的过程，我们该有的保暖用品都应该具备，比如，暖宝宝，暖贴，空调，电炉、体外御寒的衣物、袜子、手套、帽子、围巾及床上的被子等等，鞋子建议大家穿那种高帮保暖的鞋子比较好，总之，冬季保暖，只要有心，我们都能御寒成功。</a:t>
              </a: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2E4E32-3C93-4818-9D5A-FC47DD8E0A21}"/>
              </a:ext>
            </a:extLst>
          </p:cNvPr>
          <p:cNvGrpSpPr/>
          <p:nvPr/>
        </p:nvGrpSpPr>
        <p:grpSpPr>
          <a:xfrm>
            <a:off x="6120191" y="649077"/>
            <a:ext cx="4640484" cy="5305134"/>
            <a:chOff x="6482141" y="649077"/>
            <a:chExt cx="4640484" cy="5305134"/>
          </a:xfrm>
        </p:grpSpPr>
        <p:grpSp>
          <p:nvGrpSpPr>
            <p:cNvPr id="11" name="组合 1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66B8E2-D10A-444C-A0DF-57BF51914537}"/>
                </a:ext>
              </a:extLst>
            </p:cNvPr>
            <p:cNvGrpSpPr/>
            <p:nvPr/>
          </p:nvGrpSpPr>
          <p:grpSpPr>
            <a:xfrm>
              <a:off x="6482141" y="649077"/>
              <a:ext cx="4640484" cy="2628990"/>
              <a:chOff x="556549" y="319358"/>
              <a:chExt cx="4640484" cy="2628990"/>
            </a:xfrm>
          </p:grpSpPr>
          <p:pic>
            <p:nvPicPr>
              <p:cNvPr id="13" name="图片 12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AE795BB-66A5-432A-8814-D0464CD5A7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6549" y="319358"/>
                <a:ext cx="4640484" cy="2628990"/>
              </a:xfrm>
              <a:prstGeom prst="rect">
                <a:avLst/>
              </a:prstGeom>
            </p:spPr>
          </p:pic>
          <p:sp>
            <p:nvSpPr>
              <p:cNvPr id="14" name="文本框 1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C5FAA6-1980-46D4-B034-14AB9FD75A82}"/>
                  </a:ext>
                </a:extLst>
              </p:cNvPr>
              <p:cNvSpPr txBox="1"/>
              <p:nvPr/>
            </p:nvSpPr>
            <p:spPr>
              <a:xfrm>
                <a:off x="1168410" y="1799269"/>
                <a:ext cx="35702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400" b="1">
                    <a:solidFill>
                      <a:srgbClr val="0070C0"/>
                    </a:solidFill>
                    <a:cs typeface="+mn-ea"/>
                    <a:sym typeface="+mn-lt"/>
                  </a:rPr>
                  <a:t>衣物、袜子、手套、帽子</a:t>
                </a:r>
                <a:endParaRPr kumimoji="1" lang="zh-CN" altLang="en-US" sz="2400" b="1">
                  <a:solidFill>
                    <a:srgbClr val="0070C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5" name="文本框 1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D6A4494-D202-4DB8-8BFE-82ED20DF1180}"/>
                </a:ext>
              </a:extLst>
            </p:cNvPr>
            <p:cNvSpPr txBox="1"/>
            <p:nvPr/>
          </p:nvSpPr>
          <p:spPr>
            <a:xfrm>
              <a:off x="6994967" y="3325222"/>
              <a:ext cx="3809353" cy="2628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>
                  <a:cs typeface="+mn-ea"/>
                  <a:sym typeface="+mn-lt"/>
                </a:rPr>
                <a:t>全方位保暖，冬季保暖是一个长期的过程，我们该有的保暖用品都应该具备，比如，暖宝宝，暖贴，空调，电炉、体外御寒的衣物、袜子、手套、帽子、围巾及床上的被子等等，鞋子建议大家穿那种高帮保暖的鞋子比较好，总之，冬季保暖，只要有心，我们都能御寒成功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96501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9670A9-3987-4232-9181-2E2B364F3414}"/>
              </a:ext>
            </a:extLst>
          </p:cNvPr>
          <p:cNvSpPr txBox="1"/>
          <p:nvPr/>
        </p:nvSpPr>
        <p:spPr>
          <a:xfrm>
            <a:off x="1324338" y="827589"/>
            <a:ext cx="6094070" cy="401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800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行人步行安全</a:t>
            </a:r>
            <a:endParaRPr kumimoji="1" lang="en-US" altLang="zh-CN" sz="1800" b="1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CE2D651-8904-496C-93BB-100DDA2D4E4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3938" y="827589"/>
            <a:ext cx="9171249" cy="5257319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90F991E-7026-4A17-BBE4-C6B8F0DB4A32}"/>
              </a:ext>
            </a:extLst>
          </p:cNvPr>
          <p:cNvSpPr txBox="1"/>
          <p:nvPr/>
        </p:nvSpPr>
        <p:spPr>
          <a:xfrm>
            <a:off x="4149525" y="2291240"/>
            <a:ext cx="6094070" cy="2536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800">
                <a:latin typeface="+mn-ea"/>
                <a:cs typeface="+mn-ea"/>
                <a:sym typeface="+mn-lt"/>
              </a:rPr>
              <a:t>核心部位要保暖。气温下降，增加衣物保暖也有窍门。下肢保暖做得好，全身都会暖和。</a:t>
            </a:r>
          </a:p>
          <a:p>
            <a:pPr>
              <a:lnSpc>
                <a:spcPct val="150000"/>
              </a:lnSpc>
            </a:pPr>
            <a:r>
              <a:rPr kumimoji="1" lang="zh-CN" altLang="en-US" sz="1800">
                <a:latin typeface="+mn-ea"/>
                <a:cs typeface="+mn-ea"/>
                <a:sym typeface="+mn-lt"/>
              </a:rPr>
              <a:t>手脚冰凉，尽量不要总用热水袋或暖宝宝焐热，可以多泡几次脚，每次泡脚</a:t>
            </a:r>
            <a:r>
              <a:rPr kumimoji="1" lang="en-US" altLang="zh-CN" sz="1800">
                <a:latin typeface="+mn-ea"/>
                <a:cs typeface="+mn-ea"/>
                <a:sym typeface="+mn-lt"/>
              </a:rPr>
              <a:t>20</a:t>
            </a:r>
            <a:r>
              <a:rPr kumimoji="1" lang="zh-CN" altLang="en-US" sz="1800">
                <a:latin typeface="+mn-ea"/>
                <a:cs typeface="+mn-ea"/>
                <a:sym typeface="+mn-lt"/>
              </a:rPr>
              <a:t>分钟，同时可按摩脚掌。在家感到冷时，可以穿件保暖背心，还可以穿上一个脚套，把脚踝也包裹住，这样可以保持身体核心区域的体温。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4B1BD16-7539-436D-A9D6-E7BC0C320F0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415322" y="1286280"/>
            <a:ext cx="3703899" cy="474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059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FC86D6C-7172-485D-BFFD-44FA5BC0D383}"/>
              </a:ext>
            </a:extLst>
          </p:cNvPr>
          <p:cNvSpPr/>
          <p:nvPr/>
        </p:nvSpPr>
        <p:spPr>
          <a:xfrm>
            <a:off x="2528789" y="2896887"/>
            <a:ext cx="7381170" cy="1328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zh-CN" altLang="en-US" sz="72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机动车出行须知</a:t>
            </a:r>
            <a:endParaRPr kumimoji="1" lang="en-US" altLang="zh-CN" sz="7200" b="1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AF96170-EF13-4630-B616-7459DADDC1B7}"/>
              </a:ext>
            </a:extLst>
          </p:cNvPr>
          <p:cNvSpPr/>
          <p:nvPr/>
        </p:nvSpPr>
        <p:spPr>
          <a:xfrm>
            <a:off x="2990755" y="1920705"/>
            <a:ext cx="64572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4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第三章节</a:t>
            </a:r>
            <a:endParaRPr kumimoji="1" lang="en-US" altLang="zh-CN" sz="4800" b="1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48741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9670A9-3987-4232-9181-2E2B364F3414}"/>
              </a:ext>
            </a:extLst>
          </p:cNvPr>
          <p:cNvSpPr txBox="1"/>
          <p:nvPr/>
        </p:nvSpPr>
        <p:spPr>
          <a:xfrm>
            <a:off x="1324338" y="827589"/>
            <a:ext cx="6094070" cy="401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800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机动车出行须知</a:t>
            </a:r>
            <a:endParaRPr kumimoji="1" lang="en-US" altLang="zh-CN" sz="1800" b="1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E1FE179-D9B4-42F2-8670-E8AFB27FE51F}"/>
              </a:ext>
            </a:extLst>
          </p:cNvPr>
          <p:cNvSpPr txBox="1"/>
          <p:nvPr/>
        </p:nvSpPr>
        <p:spPr>
          <a:xfrm>
            <a:off x="8239086" y="1885117"/>
            <a:ext cx="3568606" cy="1308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>
                <a:solidFill>
                  <a:srgbClr val="0070C0"/>
                </a:solidFill>
                <a:latin typeface="+mn-ea"/>
                <a:cs typeface="+mn-ea"/>
                <a:sym typeface="+mn-lt"/>
              </a:rPr>
              <a:t>雨雪天行车</a:t>
            </a:r>
            <a:endParaRPr kumimoji="1" lang="en-US" altLang="zh-CN" sz="2800" b="1">
              <a:solidFill>
                <a:srgbClr val="0070C0"/>
              </a:solidFill>
              <a:latin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800" b="1">
                <a:solidFill>
                  <a:srgbClr val="0070C0"/>
                </a:solidFill>
                <a:latin typeface="+mn-ea"/>
                <a:cs typeface="+mn-ea"/>
                <a:sym typeface="+mn-lt"/>
              </a:rPr>
              <a:t>最高时速</a:t>
            </a:r>
            <a:r>
              <a:rPr kumimoji="1" lang="en-US" altLang="zh-CN" sz="2800" b="1">
                <a:solidFill>
                  <a:srgbClr val="0070C0"/>
                </a:solidFill>
                <a:latin typeface="+mn-ea"/>
                <a:cs typeface="+mn-ea"/>
                <a:sym typeface="+mn-lt"/>
              </a:rPr>
              <a:t>60KM/</a:t>
            </a:r>
            <a:r>
              <a:rPr kumimoji="1" lang="zh-CN" altLang="en-US" sz="2800" b="1">
                <a:solidFill>
                  <a:srgbClr val="0070C0"/>
                </a:solidFill>
                <a:latin typeface="+mn-ea"/>
                <a:cs typeface="+mn-ea"/>
                <a:sym typeface="+mn-lt"/>
              </a:rPr>
              <a:t>小时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E43881D-24F5-47FF-A143-15DA6553103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1380" y="940863"/>
            <a:ext cx="4889270" cy="488927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507C779-EDB4-4C89-89C6-19B93A21BE78}"/>
              </a:ext>
            </a:extLst>
          </p:cNvPr>
          <p:cNvSpPr txBox="1"/>
          <p:nvPr/>
        </p:nvSpPr>
        <p:spPr>
          <a:xfrm>
            <a:off x="1324338" y="2027767"/>
            <a:ext cx="3472918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>
                <a:latin typeface="+mn-ea"/>
                <a:cs typeface="+mn-ea"/>
                <a:sym typeface="+mn-lt"/>
              </a:rPr>
              <a:t>防滑：雨雪天气造成路面湿滑，因此，应注意出行安全，防止意外跌倒。</a:t>
            </a:r>
            <a:endParaRPr kumimoji="1" lang="en-US" altLang="zh-CN" sz="1600">
              <a:latin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>
                <a:latin typeface="+mn-ea"/>
                <a:cs typeface="+mn-ea"/>
                <a:sym typeface="+mn-lt"/>
              </a:rPr>
              <a:t>宁可踩在厚厚的积雪上也要避开浮冰和积水，不要因为湿滑就蹭着走反倒容易滑倒</a:t>
            </a:r>
            <a:r>
              <a:rPr kumimoji="1" lang="en-US" altLang="zh-CN" sz="1600">
                <a:latin typeface="+mn-ea"/>
                <a:cs typeface="+mn-ea"/>
                <a:sym typeface="+mn-lt"/>
              </a:rPr>
              <a:t>,</a:t>
            </a:r>
            <a:r>
              <a:rPr kumimoji="1" lang="zh-CN" altLang="en-US" sz="1600">
                <a:latin typeface="+mn-ea"/>
                <a:cs typeface="+mn-ea"/>
                <a:sym typeface="+mn-lt"/>
              </a:rPr>
              <a:t>跟滑冰是一个道理，尽量抬起脚，实在的踩下去，这样就减少了鞋底和地面的向前摩擦力，会大大降低摔倒的可能性。</a:t>
            </a:r>
          </a:p>
        </p:txBody>
      </p:sp>
    </p:spTree>
    <p:extLst>
      <p:ext uri="{BB962C8B-B14F-4D97-AF65-F5344CB8AC3E}">
        <p14:creationId xmlns:p14="http://schemas.microsoft.com/office/powerpoint/2010/main" val="145701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9670A9-3987-4232-9181-2E2B364F3414}"/>
              </a:ext>
            </a:extLst>
          </p:cNvPr>
          <p:cNvSpPr txBox="1"/>
          <p:nvPr/>
        </p:nvSpPr>
        <p:spPr>
          <a:xfrm>
            <a:off x="1324338" y="827589"/>
            <a:ext cx="6094070" cy="401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800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机动车出行须知</a:t>
            </a:r>
            <a:endParaRPr kumimoji="1" lang="en-US" altLang="zh-CN" sz="1800" b="1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023AFE7-9DCA-4156-9E5E-217735741CB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299" y="4551864"/>
            <a:ext cx="1625677" cy="1625677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64C13B8-9C20-4A78-910E-632542ABEBF6}"/>
              </a:ext>
            </a:extLst>
          </p:cNvPr>
          <p:cNvSpPr txBox="1"/>
          <p:nvPr/>
        </p:nvSpPr>
        <p:spPr>
          <a:xfrm>
            <a:off x="1781747" y="2351782"/>
            <a:ext cx="57935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3200" b="1">
                <a:solidFill>
                  <a:srgbClr val="0070C0"/>
                </a:solidFill>
                <a:latin typeface="+mn-ea"/>
                <a:cs typeface="+mn-ea"/>
                <a:sym typeface="+mn-lt"/>
              </a:rPr>
              <a:t>路面结冰后</a:t>
            </a:r>
            <a:endParaRPr kumimoji="1" lang="en-US" altLang="zh-CN" sz="3200" b="1">
              <a:solidFill>
                <a:srgbClr val="0070C0"/>
              </a:solidFill>
              <a:latin typeface="+mn-ea"/>
              <a:cs typeface="+mn-ea"/>
              <a:sym typeface="+mn-lt"/>
            </a:endParaRPr>
          </a:p>
          <a:p>
            <a:r>
              <a:rPr kumimoji="1" lang="zh-CN" altLang="en-US" sz="3200" b="1">
                <a:solidFill>
                  <a:srgbClr val="0070C0"/>
                </a:solidFill>
                <a:latin typeface="+mn-ea"/>
                <a:cs typeface="+mn-ea"/>
                <a:sym typeface="+mn-lt"/>
              </a:rPr>
              <a:t>小区内行驶不能超过</a:t>
            </a:r>
            <a:r>
              <a:rPr kumimoji="1" lang="en-US" altLang="zh-CN" sz="3200" b="1">
                <a:solidFill>
                  <a:srgbClr val="0070C0"/>
                </a:solidFill>
                <a:latin typeface="+mn-ea"/>
                <a:cs typeface="+mn-ea"/>
                <a:sym typeface="+mn-lt"/>
              </a:rPr>
              <a:t>5km/</a:t>
            </a:r>
            <a:r>
              <a:rPr kumimoji="1" lang="zh-CN" altLang="en-US" sz="3200" b="1">
                <a:solidFill>
                  <a:srgbClr val="0070C0"/>
                </a:solidFill>
                <a:latin typeface="+mn-ea"/>
                <a:cs typeface="+mn-ea"/>
                <a:sym typeface="+mn-lt"/>
              </a:rPr>
              <a:t>小时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1368E75-9552-470F-B361-374F06C73E77}"/>
              </a:ext>
            </a:extLst>
          </p:cNvPr>
          <p:cNvSpPr txBox="1"/>
          <p:nvPr/>
        </p:nvSpPr>
        <p:spPr>
          <a:xfrm>
            <a:off x="1781747" y="3491459"/>
            <a:ext cx="5793574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>
                <a:latin typeface="+mn-ea"/>
                <a:cs typeface="+mn-ea"/>
                <a:sym typeface="+mn-lt"/>
              </a:rPr>
              <a:t>路面湿滑开车出行的朋友们千万要小心驾驶，一方面要保持车距及时踩刹车，一方面要特别注意道路上的行人做好躲闪的准备，开车的朋友除了注意以上几点在遇到上坡路段时应保持车速换低档，如遇熄火应及时拉手刹。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ECD5FAA-3118-4501-8123-3EB94AB0382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575321" y="1075659"/>
            <a:ext cx="4831599" cy="483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57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9670A9-3987-4232-9181-2E2B364F3414}"/>
              </a:ext>
            </a:extLst>
          </p:cNvPr>
          <p:cNvSpPr txBox="1"/>
          <p:nvPr/>
        </p:nvSpPr>
        <p:spPr>
          <a:xfrm>
            <a:off x="1324338" y="827589"/>
            <a:ext cx="6094070" cy="401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800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机动车出行须知</a:t>
            </a:r>
            <a:endParaRPr kumimoji="1" lang="en-US" altLang="zh-CN" sz="1800" b="1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A889D65-D52E-491D-BDF4-92E9B07FC75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535" y="1153340"/>
            <a:ext cx="4405617" cy="5077911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791FDC-6ED6-4F66-8888-E112418E7780}"/>
              </a:ext>
            </a:extLst>
          </p:cNvPr>
          <p:cNvGrpSpPr/>
          <p:nvPr/>
        </p:nvGrpSpPr>
        <p:grpSpPr>
          <a:xfrm>
            <a:off x="4682343" y="1033439"/>
            <a:ext cx="6645498" cy="4671221"/>
            <a:chOff x="4682343" y="1033439"/>
            <a:chExt cx="6645498" cy="4671221"/>
          </a:xfrm>
        </p:grpSpPr>
        <p:sp>
          <p:nvSpPr>
            <p:cNvPr id="8" name="文本框 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510827B-120D-4435-A237-D11EF4372B70}"/>
                </a:ext>
              </a:extLst>
            </p:cNvPr>
            <p:cNvSpPr txBox="1"/>
            <p:nvPr/>
          </p:nvSpPr>
          <p:spPr>
            <a:xfrm>
              <a:off x="4682343" y="3480333"/>
              <a:ext cx="6645498" cy="222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kumimoji="1" lang="zh-CN" altLang="en-US">
                  <a:cs typeface="+mn-ea"/>
                  <a:sym typeface="+mn-lt"/>
                </a:rPr>
                <a:t>防雾：天气的变化必然会受到影响的还有航班，选择外出飞行的朋友要及时了解机场航班的动态信息，并跟踪飞机可能起飞的时间以免误机或被迫滞留在机场，耽误您的行程，并时时关注航班情况，在等候的同时还应注意及时补充身体的能量。</a:t>
              </a:r>
            </a:p>
          </p:txBody>
        </p:sp>
        <p:grpSp>
          <p:nvGrpSpPr>
            <p:cNvPr id="10" name="组合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CE09D45-4FD2-43E1-AD23-E112E3BFCDCF}"/>
                </a:ext>
              </a:extLst>
            </p:cNvPr>
            <p:cNvGrpSpPr/>
            <p:nvPr/>
          </p:nvGrpSpPr>
          <p:grpSpPr>
            <a:xfrm>
              <a:off x="7420901" y="1033439"/>
              <a:ext cx="3640239" cy="2296760"/>
              <a:chOff x="7723730" y="1217242"/>
              <a:chExt cx="3640239" cy="2296760"/>
            </a:xfrm>
          </p:grpSpPr>
          <p:pic>
            <p:nvPicPr>
              <p:cNvPr id="7" name="图片 6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9F3ADE4-FDD2-4E6C-B098-54EFE4EFC5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723730" y="1217242"/>
                <a:ext cx="3640239" cy="2296760"/>
              </a:xfrm>
              <a:prstGeom prst="rect">
                <a:avLst/>
              </a:prstGeom>
            </p:spPr>
          </p:pic>
          <p:sp>
            <p:nvSpPr>
              <p:cNvPr id="9" name="文本框 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CCD088F-EBDD-4E6B-AE6E-389D94C975CF}"/>
                  </a:ext>
                </a:extLst>
              </p:cNvPr>
              <p:cNvSpPr txBox="1"/>
              <p:nvPr/>
            </p:nvSpPr>
            <p:spPr>
              <a:xfrm>
                <a:off x="8546137" y="2265797"/>
                <a:ext cx="198002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sz="28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  <a:cs typeface="+mn-ea"/>
                    <a:sym typeface="+mn-lt"/>
                  </a:rPr>
                  <a:t>冷空气到来</a:t>
                </a:r>
                <a:endParaRPr kumimoji="1" lang="en-US" altLang="zh-CN" sz="28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+mn-ea"/>
                  <a:sym typeface="+mn-lt"/>
                </a:endParaRPr>
              </a:p>
              <a:p>
                <a:r>
                  <a:rPr kumimoji="1" lang="zh-CN" altLang="en-US" sz="28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  <a:cs typeface="+mn-ea"/>
                    <a:sym typeface="+mn-lt"/>
                  </a:rPr>
                  <a:t>会产生雾气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9259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FC86D6C-7172-485D-BFFD-44FA5BC0D383}"/>
              </a:ext>
            </a:extLst>
          </p:cNvPr>
          <p:cNvSpPr/>
          <p:nvPr/>
        </p:nvSpPr>
        <p:spPr>
          <a:xfrm>
            <a:off x="3119682" y="2849427"/>
            <a:ext cx="6457239" cy="1328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zh-CN" altLang="en-US" sz="7200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冬季防寒窍门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AF96170-EF13-4630-B616-7459DADDC1B7}"/>
              </a:ext>
            </a:extLst>
          </p:cNvPr>
          <p:cNvSpPr/>
          <p:nvPr/>
        </p:nvSpPr>
        <p:spPr>
          <a:xfrm>
            <a:off x="2990755" y="1920705"/>
            <a:ext cx="64572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4800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第四章节</a:t>
            </a:r>
            <a:endParaRPr kumimoji="1" lang="en-US" altLang="zh-CN" sz="4800" b="1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127526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9670A9-3987-4232-9181-2E2B364F3414}"/>
              </a:ext>
            </a:extLst>
          </p:cNvPr>
          <p:cNvSpPr txBox="1"/>
          <p:nvPr/>
        </p:nvSpPr>
        <p:spPr>
          <a:xfrm>
            <a:off x="1324338" y="827589"/>
            <a:ext cx="6094070" cy="401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80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冬季防寒窍门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F6BC774-098B-49EA-BEDA-139A1CC0865B}"/>
              </a:ext>
            </a:extLst>
          </p:cNvPr>
          <p:cNvGrpSpPr/>
          <p:nvPr/>
        </p:nvGrpSpPr>
        <p:grpSpPr>
          <a:xfrm>
            <a:off x="1128341" y="1784906"/>
            <a:ext cx="6786568" cy="1224000"/>
            <a:chOff x="1128341" y="1784906"/>
            <a:chExt cx="6786568" cy="1224000"/>
          </a:xfrm>
        </p:grpSpPr>
        <p:sp>
          <p:nvSpPr>
            <p:cNvPr id="7" name="文本框 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A9D6430-A2AD-471D-B55E-92CBE8173593}"/>
                </a:ext>
              </a:extLst>
            </p:cNvPr>
            <p:cNvSpPr txBox="1"/>
            <p:nvPr/>
          </p:nvSpPr>
          <p:spPr>
            <a:xfrm>
              <a:off x="3085334" y="1818453"/>
              <a:ext cx="4829575" cy="8744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CN" altLang="en-US">
                  <a:latin typeface="+mn-ea"/>
                  <a:cs typeface="+mn-ea"/>
                  <a:sym typeface="+mn-lt"/>
                </a:rPr>
                <a:t>防摔：建议平常骑电动车和自行车的人们，要选择步行或者公共交通出行。</a:t>
              </a:r>
            </a:p>
          </p:txBody>
        </p:sp>
        <p:grpSp>
          <p:nvGrpSpPr>
            <p:cNvPr id="8" name="组合 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89D78CF-C1F5-4A9D-9757-87CE2EF3D293}"/>
                </a:ext>
              </a:extLst>
            </p:cNvPr>
            <p:cNvGrpSpPr/>
            <p:nvPr/>
          </p:nvGrpSpPr>
          <p:grpSpPr>
            <a:xfrm>
              <a:off x="1128341" y="1784906"/>
              <a:ext cx="6481144" cy="1224000"/>
              <a:chOff x="1128341" y="1784906"/>
              <a:chExt cx="6481144" cy="1224000"/>
            </a:xfrm>
          </p:grpSpPr>
          <p:pic>
            <p:nvPicPr>
              <p:cNvPr id="4" name="图片 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922F083-9609-4B21-AE3D-57F612270E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128341" y="1784906"/>
                <a:ext cx="1434346" cy="1224000"/>
              </a:xfrm>
              <a:prstGeom prst="rect">
                <a:avLst/>
              </a:prstGeom>
            </p:spPr>
          </p:pic>
          <p:sp>
            <p:nvSpPr>
              <p:cNvPr id="10" name="文本框 9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CE029E2-3BC4-465A-B149-7F2A0CE941BE}"/>
                  </a:ext>
                </a:extLst>
              </p:cNvPr>
              <p:cNvSpPr txBox="1"/>
              <p:nvPr/>
            </p:nvSpPr>
            <p:spPr>
              <a:xfrm>
                <a:off x="1515415" y="2010246"/>
                <a:ext cx="609407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zh-CN" sz="3600" b="1">
                    <a:solidFill>
                      <a:srgbClr val="0070C0"/>
                    </a:solidFill>
                    <a:latin typeface="+mn-ea"/>
                    <a:cs typeface="+mn-ea"/>
                    <a:sym typeface="+mn-lt"/>
                  </a:rPr>
                  <a:t>01</a:t>
                </a:r>
                <a:endParaRPr lang="zh-CN" altLang="en-US" sz="3600" b="1">
                  <a:solidFill>
                    <a:srgbClr val="0070C0"/>
                  </a:solidFill>
                </a:endParaRPr>
              </a:p>
            </p:txBody>
          </p:sp>
        </p:grpSp>
      </p:grpSp>
      <p:grpSp>
        <p:nvGrpSpPr>
          <p:cNvPr id="15" name="组合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004574D-8C15-40AB-9E1D-9D711B757C03}"/>
              </a:ext>
            </a:extLst>
          </p:cNvPr>
          <p:cNvGrpSpPr/>
          <p:nvPr/>
        </p:nvGrpSpPr>
        <p:grpSpPr>
          <a:xfrm>
            <a:off x="1166446" y="3060554"/>
            <a:ext cx="6748462" cy="1705403"/>
            <a:chOff x="1166446" y="3060554"/>
            <a:chExt cx="6748462" cy="1705403"/>
          </a:xfrm>
        </p:grpSpPr>
        <p:sp>
          <p:nvSpPr>
            <p:cNvPr id="13" name="文本框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1E231B-317B-4D7A-BE96-3D9CAC04A1BD}"/>
                </a:ext>
              </a:extLst>
            </p:cNvPr>
            <p:cNvSpPr txBox="1"/>
            <p:nvPr/>
          </p:nvSpPr>
          <p:spPr>
            <a:xfrm>
              <a:off x="3085333" y="3060554"/>
              <a:ext cx="4829575" cy="1705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CN" altLang="en-US">
                  <a:latin typeface="+mn-ea"/>
                  <a:cs typeface="+mn-ea"/>
                  <a:sym typeface="+mn-lt"/>
                </a:rPr>
                <a:t>防砸：另外由于部分地区降雪较大，树木存在被压倒的危险，行人应该尽量远离树木等高处建筑谨防因坍塌被砸伤。</a:t>
              </a:r>
              <a:endParaRPr kumimoji="1" lang="en-US" altLang="zh-CN">
                <a:latin typeface="+mn-ea"/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endParaRPr kumimoji="1" lang="en-US" altLang="zh-CN">
                <a:latin typeface="+mn-ea"/>
                <a:cs typeface="+mn-ea"/>
                <a:sym typeface="+mn-lt"/>
              </a:endParaRPr>
            </a:p>
          </p:txBody>
        </p:sp>
        <p:pic>
          <p:nvPicPr>
            <p:cNvPr id="16" name="图片 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45882B8-1DC5-4B65-A5F2-BA5BD1857F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66446" y="3387064"/>
              <a:ext cx="1434342" cy="1224000"/>
            </a:xfrm>
            <a:prstGeom prst="rect">
              <a:avLst/>
            </a:prstGeom>
          </p:spPr>
        </p:pic>
        <p:sp>
          <p:nvSpPr>
            <p:cNvPr id="17" name="文本框 1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BA927C-2777-40E5-9EC5-71A442EDF8B3}"/>
                </a:ext>
              </a:extLst>
            </p:cNvPr>
            <p:cNvSpPr txBox="1"/>
            <p:nvPr/>
          </p:nvSpPr>
          <p:spPr>
            <a:xfrm>
              <a:off x="1515415" y="3610109"/>
              <a:ext cx="609407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zh-CN" sz="3600" b="1">
                  <a:solidFill>
                    <a:srgbClr val="0070C0"/>
                  </a:solidFill>
                  <a:latin typeface="+mn-ea"/>
                  <a:cs typeface="+mn-ea"/>
                  <a:sym typeface="+mn-lt"/>
                </a:rPr>
                <a:t>02</a:t>
              </a:r>
              <a:endParaRPr lang="zh-CN" altLang="en-US" sz="3600" b="1">
                <a:solidFill>
                  <a:srgbClr val="0070C0"/>
                </a:solidFill>
              </a:endParaRP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68EB9B0-E4AA-40A2-B87B-FE08B842D5B0}"/>
              </a:ext>
            </a:extLst>
          </p:cNvPr>
          <p:cNvGrpSpPr/>
          <p:nvPr/>
        </p:nvGrpSpPr>
        <p:grpSpPr>
          <a:xfrm>
            <a:off x="1185496" y="4765957"/>
            <a:ext cx="6733895" cy="1331464"/>
            <a:chOff x="1185496" y="4765957"/>
            <a:chExt cx="6733895" cy="1331464"/>
          </a:xfrm>
        </p:grpSpPr>
        <p:sp>
          <p:nvSpPr>
            <p:cNvPr id="14" name="文本框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23A987-CB4E-4000-A969-10CB7690B823}"/>
                </a:ext>
              </a:extLst>
            </p:cNvPr>
            <p:cNvSpPr txBox="1"/>
            <p:nvPr/>
          </p:nvSpPr>
          <p:spPr>
            <a:xfrm>
              <a:off x="3089816" y="4765957"/>
              <a:ext cx="4829575" cy="12899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CN" altLang="en-US">
                  <a:latin typeface="+mn-ea"/>
                  <a:cs typeface="+mn-ea"/>
                  <a:sym typeface="+mn-lt"/>
                </a:rPr>
                <a:t>防磕：由于雪的覆盖，道路上许多陷阱会被遮住，因此，应千万小心，注意低洼、井盖、建筑材料上的钉子等。</a:t>
              </a:r>
            </a:p>
          </p:txBody>
        </p:sp>
        <p:pic>
          <p:nvPicPr>
            <p:cNvPr id="19" name="图片 1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837A562-A2D4-424D-A2BB-F76C10B40F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5496" y="4873421"/>
              <a:ext cx="1434342" cy="1224000"/>
            </a:xfrm>
            <a:prstGeom prst="rect">
              <a:avLst/>
            </a:prstGeom>
          </p:spPr>
        </p:pic>
        <p:sp>
          <p:nvSpPr>
            <p:cNvPr id="20" name="文本框 1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73FEF3-DF0D-492A-BDD6-748A2FF7E6E8}"/>
                </a:ext>
              </a:extLst>
            </p:cNvPr>
            <p:cNvSpPr txBox="1"/>
            <p:nvPr/>
          </p:nvSpPr>
          <p:spPr>
            <a:xfrm>
              <a:off x="1515415" y="5115516"/>
              <a:ext cx="609407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zh-CN" sz="3600" b="1">
                  <a:solidFill>
                    <a:srgbClr val="0070C0"/>
                  </a:solidFill>
                  <a:latin typeface="+mn-ea"/>
                  <a:cs typeface="+mn-ea"/>
                  <a:sym typeface="+mn-lt"/>
                </a:rPr>
                <a:t>03</a:t>
              </a:r>
              <a:endParaRPr lang="zh-CN" altLang="en-US" sz="3600" b="1">
                <a:solidFill>
                  <a:srgbClr val="0070C0"/>
                </a:solidFill>
              </a:endParaRPr>
            </a:p>
          </p:txBody>
        </p:sp>
      </p:grpSp>
      <p:pic>
        <p:nvPicPr>
          <p:cNvPr id="22" name="图片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63EFAA7-3504-4BD6-9E0C-080223216B9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9485" y="827589"/>
            <a:ext cx="4300578" cy="548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4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9670A9-3987-4232-9181-2E2B364F3414}"/>
              </a:ext>
            </a:extLst>
          </p:cNvPr>
          <p:cNvSpPr txBox="1"/>
          <p:nvPr/>
        </p:nvSpPr>
        <p:spPr>
          <a:xfrm>
            <a:off x="1324338" y="827589"/>
            <a:ext cx="6094070" cy="401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80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冬季防寒窍门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1676EAB-928F-494D-ACE0-7E8284745A9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0805" y="1493774"/>
            <a:ext cx="3150675" cy="4780625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D448C31-6F64-4530-9608-3FACCEB780F2}"/>
              </a:ext>
            </a:extLst>
          </p:cNvPr>
          <p:cNvGrpSpPr/>
          <p:nvPr/>
        </p:nvGrpSpPr>
        <p:grpSpPr>
          <a:xfrm>
            <a:off x="4854082" y="491726"/>
            <a:ext cx="5363318" cy="3089674"/>
            <a:chOff x="4983333" y="668623"/>
            <a:chExt cx="5363318" cy="3089674"/>
          </a:xfrm>
        </p:grpSpPr>
        <p:pic>
          <p:nvPicPr>
            <p:cNvPr id="7" name="图片 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11CD712-A1A8-4916-BA56-BE68457F5D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809"/>
            <a:stretch>
              <a:fillRect/>
            </a:stretch>
          </p:blipFill>
          <p:spPr>
            <a:xfrm>
              <a:off x="5997962" y="668623"/>
              <a:ext cx="4348689" cy="3089674"/>
            </a:xfrm>
            <a:prstGeom prst="rect">
              <a:avLst/>
            </a:prstGeom>
          </p:spPr>
        </p:pic>
        <p:sp>
          <p:nvSpPr>
            <p:cNvPr id="10" name="文本框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19F41F5-D1A0-425E-B00A-B982AD95390A}"/>
                </a:ext>
              </a:extLst>
            </p:cNvPr>
            <p:cNvSpPr txBox="1"/>
            <p:nvPr/>
          </p:nvSpPr>
          <p:spPr>
            <a:xfrm>
              <a:off x="4983333" y="2110050"/>
              <a:ext cx="5035625" cy="8744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kumimoji="1" lang="zh-CN" altLang="en-US" b="1">
                  <a:latin typeface="+mn-ea"/>
                  <a:cs typeface="+mn-ea"/>
                  <a:sym typeface="+mn-lt"/>
                </a:rPr>
                <a:t>使用电暖气等取暖设备</a:t>
              </a:r>
              <a:endParaRPr kumimoji="1" lang="en-US" altLang="zh-CN" b="1">
                <a:latin typeface="+mn-ea"/>
                <a:cs typeface="+mn-ea"/>
                <a:sym typeface="+mn-lt"/>
              </a:endParaRPr>
            </a:p>
            <a:p>
              <a:pPr algn="r">
                <a:lnSpc>
                  <a:spcPct val="150000"/>
                </a:lnSpc>
              </a:pPr>
              <a:r>
                <a:rPr kumimoji="1" lang="zh-CN" altLang="en-US" b="1">
                  <a:latin typeface="+mn-ea"/>
                  <a:cs typeface="+mn-ea"/>
                  <a:sym typeface="+mn-lt"/>
                </a:rPr>
                <a:t>注意用电安全防治发生火灾或触电</a:t>
              </a:r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44FE86D-6321-4500-9393-1790EF29A6FF}"/>
              </a:ext>
            </a:extLst>
          </p:cNvPr>
          <p:cNvSpPr txBox="1"/>
          <p:nvPr/>
        </p:nvSpPr>
        <p:spPr>
          <a:xfrm>
            <a:off x="4983333" y="3723143"/>
            <a:ext cx="5918446" cy="2120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1" lang="en-US" altLang="zh-CN">
                <a:latin typeface="+mn-ea"/>
                <a:cs typeface="+mn-ea"/>
                <a:sym typeface="+mn-lt"/>
              </a:rPr>
              <a:t>1</a:t>
            </a:r>
            <a:r>
              <a:rPr kumimoji="1" lang="zh-CN" altLang="en-US">
                <a:latin typeface="+mn-ea"/>
                <a:cs typeface="+mn-ea"/>
                <a:sym typeface="+mn-lt"/>
              </a:rPr>
              <a:t>、电暖气的电源必须使用合格的、带地线的三孔插座</a:t>
            </a:r>
            <a:r>
              <a:rPr kumimoji="1" lang="en-US" altLang="zh-CN">
                <a:latin typeface="+mn-ea"/>
                <a:cs typeface="+mn-ea"/>
                <a:sym typeface="+mn-lt"/>
              </a:rPr>
              <a:t>,</a:t>
            </a:r>
            <a:r>
              <a:rPr kumimoji="1" lang="zh-CN" altLang="en-US">
                <a:latin typeface="+mn-ea"/>
                <a:cs typeface="+mn-ea"/>
                <a:sym typeface="+mn-lt"/>
              </a:rPr>
              <a:t>否则会有漏电的危险。 </a:t>
            </a:r>
            <a:endParaRPr kumimoji="1" lang="en-US" altLang="zh-CN">
              <a:latin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endParaRPr kumimoji="1" lang="en-US" altLang="zh-CN">
              <a:latin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kumimoji="1" lang="en-US" altLang="zh-CN">
                <a:latin typeface="+mn-ea"/>
                <a:cs typeface="+mn-ea"/>
                <a:sym typeface="+mn-lt"/>
              </a:rPr>
              <a:t>2</a:t>
            </a:r>
            <a:r>
              <a:rPr kumimoji="1" lang="zh-CN" altLang="en-US">
                <a:latin typeface="+mn-ea"/>
                <a:cs typeface="+mn-ea"/>
                <a:sym typeface="+mn-lt"/>
              </a:rPr>
              <a:t>、电暖气功率较大</a:t>
            </a:r>
            <a:r>
              <a:rPr kumimoji="1" lang="en-US" altLang="zh-CN">
                <a:latin typeface="+mn-ea"/>
                <a:cs typeface="+mn-ea"/>
                <a:sym typeface="+mn-lt"/>
              </a:rPr>
              <a:t>,</a:t>
            </a:r>
            <a:r>
              <a:rPr kumimoji="1" lang="zh-CN" altLang="en-US">
                <a:latin typeface="+mn-ea"/>
                <a:cs typeface="+mn-ea"/>
                <a:sym typeface="+mn-lt"/>
              </a:rPr>
              <a:t>不宜与大功率的电暖气</a:t>
            </a:r>
            <a:r>
              <a:rPr kumimoji="1" lang="en-US" altLang="zh-CN">
                <a:latin typeface="+mn-ea"/>
                <a:cs typeface="+mn-ea"/>
                <a:sym typeface="+mn-lt"/>
              </a:rPr>
              <a:t>,</a:t>
            </a:r>
            <a:r>
              <a:rPr kumimoji="1" lang="zh-CN" altLang="en-US">
                <a:latin typeface="+mn-ea"/>
                <a:cs typeface="+mn-ea"/>
                <a:sym typeface="+mn-lt"/>
              </a:rPr>
              <a:t>以及电焊机、冲击钻等同时使用</a:t>
            </a:r>
            <a:r>
              <a:rPr kumimoji="1" lang="en-US" altLang="zh-CN">
                <a:latin typeface="+mn-ea"/>
                <a:cs typeface="+mn-ea"/>
                <a:sym typeface="+mn-lt"/>
              </a:rPr>
              <a:t>,</a:t>
            </a:r>
            <a:r>
              <a:rPr kumimoji="1" lang="zh-CN" altLang="en-US">
                <a:latin typeface="+mn-ea"/>
                <a:cs typeface="+mn-ea"/>
                <a:sym typeface="+mn-lt"/>
              </a:rPr>
              <a:t>否则容易损坏电暖气。</a:t>
            </a:r>
          </a:p>
        </p:txBody>
      </p:sp>
    </p:spTree>
    <p:extLst>
      <p:ext uri="{BB962C8B-B14F-4D97-AF65-F5344CB8AC3E}">
        <p14:creationId xmlns:p14="http://schemas.microsoft.com/office/powerpoint/2010/main" val="29356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9670A9-3987-4232-9181-2E2B364F3414}"/>
              </a:ext>
            </a:extLst>
          </p:cNvPr>
          <p:cNvSpPr txBox="1"/>
          <p:nvPr/>
        </p:nvSpPr>
        <p:spPr>
          <a:xfrm>
            <a:off x="1324338" y="827589"/>
            <a:ext cx="6094070" cy="401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80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冬季防寒窍门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18C899-0DF3-4F96-BCEA-DDF4292DE7B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961" y="1673785"/>
            <a:ext cx="3568871" cy="1693513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A2F695C-3311-4A5C-B0CA-CA8DA9D45612}"/>
              </a:ext>
            </a:extLst>
          </p:cNvPr>
          <p:cNvSpPr txBox="1"/>
          <p:nvPr/>
        </p:nvSpPr>
        <p:spPr>
          <a:xfrm>
            <a:off x="1365422" y="2616828"/>
            <a:ext cx="3005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n-ea"/>
                <a:sym typeface="+mn-lt"/>
              </a:rPr>
              <a:t>坚持冬季锻炼增强抵抗力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ED0FE5-05BD-4837-895E-BFD83CE7A75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4650" y="609600"/>
            <a:ext cx="5321471" cy="6134629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C6DB051-8F0D-426F-AF0D-FC491AD3BC22}"/>
              </a:ext>
            </a:extLst>
          </p:cNvPr>
          <p:cNvGrpSpPr/>
          <p:nvPr/>
        </p:nvGrpSpPr>
        <p:grpSpPr>
          <a:xfrm>
            <a:off x="867137" y="3736708"/>
            <a:ext cx="6941713" cy="1680143"/>
            <a:chOff x="867137" y="3965308"/>
            <a:chExt cx="6941713" cy="1680143"/>
          </a:xfrm>
        </p:grpSpPr>
        <p:sp>
          <p:nvSpPr>
            <p:cNvPr id="8" name="文本框 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8D0257-EA60-489C-BC3A-E74EF144A838}"/>
                </a:ext>
              </a:extLst>
            </p:cNvPr>
            <p:cNvSpPr txBox="1"/>
            <p:nvPr/>
          </p:nvSpPr>
          <p:spPr>
            <a:xfrm>
              <a:off x="867137" y="3965308"/>
              <a:ext cx="4040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l"/>
              </a:pPr>
              <a:r>
                <a:rPr kumimoji="1" lang="zh-CN" altLang="en-US">
                  <a:latin typeface="+mn-ea"/>
                  <a:cs typeface="+mn-ea"/>
                  <a:sym typeface="+mn-lt"/>
                </a:rPr>
                <a:t>保证每天固定运动量身体更健康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A82C354-A113-4EB7-81E0-DBBE82C758EB}"/>
                </a:ext>
              </a:extLst>
            </p:cNvPr>
            <p:cNvSpPr txBox="1"/>
            <p:nvPr/>
          </p:nvSpPr>
          <p:spPr>
            <a:xfrm>
              <a:off x="867137" y="4493789"/>
              <a:ext cx="6941713" cy="1151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CN" altLang="en-US" sz="1600">
                  <a:latin typeface="+mn-ea"/>
                  <a:cs typeface="+mn-ea"/>
                  <a:sym typeface="+mn-lt"/>
                </a:rPr>
                <a:t>衣着厚薄要适宜 冬季进行健身运动，开始要多穿些衣物，穿着衣物要轻软，不能过紧， 热身后，就要脱去一些厚衣服。锻炼后，如果出汗多应当把汗及时擦干，换去出汗的运动服装、鞋袜，同时穿衣戴帽，防止热量散失。</a:t>
              </a:r>
            </a:p>
          </p:txBody>
        </p:sp>
      </p:grpSp>
      <p:pic>
        <p:nvPicPr>
          <p:cNvPr id="19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1938000" y="11010900"/>
            <a:ext cx="317500" cy="2413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324157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F4173A-ED78-46A6-91D6-D757A9A42C3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9746" y="0"/>
            <a:ext cx="9184525" cy="6707798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2DBC574-B0BF-4957-9813-701FAE3F960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2" y="3980254"/>
            <a:ext cx="3233421" cy="2877745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5A55222-7639-4532-B81A-848EEC4CF72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5445" y="4271837"/>
            <a:ext cx="4148660" cy="2657138"/>
          </a:xfrm>
          <a:prstGeom prst="rect">
            <a:avLst/>
          </a:prstGeom>
        </p:spPr>
      </p:pic>
      <p:sp>
        <p:nvSpPr>
          <p:cNvPr id="36" name="文本框 3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6E020B4-97D9-438A-88F0-B29CDC2EEA6E}"/>
              </a:ext>
            </a:extLst>
          </p:cNvPr>
          <p:cNvSpPr txBox="1"/>
          <p:nvPr/>
        </p:nvSpPr>
        <p:spPr>
          <a:xfrm>
            <a:off x="298448" y="307904"/>
            <a:ext cx="1908000" cy="1257887"/>
          </a:xfrm>
          <a:prstGeom prst="roundRect">
            <a:avLst>
              <a:gd name="adj" fmla="val 32054"/>
            </a:avLst>
          </a:prstGeom>
          <a:solidFill>
            <a:srgbClr val="C76827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知识教育宣传</a:t>
            </a:r>
            <a:endParaRPr lang="en-US" altLang="zh-CN" sz="1400">
              <a:solidFill>
                <a:schemeClr val="bg1"/>
              </a:solidFill>
              <a:latin typeface="+mn-ea"/>
              <a:cs typeface="+mn-ea"/>
              <a:sym typeface="+mn-lt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雨雪天气出行安全</a:t>
            </a:r>
            <a:endParaRPr lang="en-US" altLang="zh-CN" sz="1400">
              <a:solidFill>
                <a:schemeClr val="bg1"/>
              </a:solidFill>
              <a:latin typeface="+mn-ea"/>
              <a:cs typeface="+mn-ea"/>
              <a:sym typeface="+mn-lt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防护保暖常识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989DDD2-DDE7-4851-AA56-4FA3F7ACD8B5}"/>
              </a:ext>
            </a:extLst>
          </p:cNvPr>
          <p:cNvSpPr txBox="1"/>
          <p:nvPr/>
        </p:nvSpPr>
        <p:spPr>
          <a:xfrm>
            <a:off x="5057608" y="1021612"/>
            <a:ext cx="5292000" cy="3797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+mj-lt"/>
              <a:buAutoNum type="arabicPeriod"/>
            </a:pPr>
            <a:r>
              <a:rPr kumimoji="1" lang="zh-CN" altLang="en-US" sz="4800" dirty="0">
                <a:solidFill>
                  <a:srgbClr val="B45D23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雨雪天气特点</a:t>
            </a:r>
            <a:endParaRPr kumimoji="1" lang="en-US" altLang="zh-CN" sz="4800" dirty="0">
              <a:solidFill>
                <a:srgbClr val="B45D23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  <a:buFont typeface="+mj-lt"/>
              <a:buAutoNum type="arabicPeriod"/>
            </a:pPr>
            <a:r>
              <a:rPr kumimoji="1" lang="zh-CN" altLang="en-US" sz="4800" dirty="0">
                <a:solidFill>
                  <a:srgbClr val="B45D23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行人步行安全</a:t>
            </a:r>
            <a:endParaRPr kumimoji="1" lang="en-US" altLang="zh-CN" sz="4800" dirty="0">
              <a:solidFill>
                <a:srgbClr val="B45D23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  <a:buFont typeface="+mj-lt"/>
              <a:buAutoNum type="arabicPeriod"/>
            </a:pPr>
            <a:r>
              <a:rPr kumimoji="1" lang="zh-CN" altLang="en-US" sz="4800" dirty="0">
                <a:solidFill>
                  <a:srgbClr val="B45D23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机动车出行须知</a:t>
            </a:r>
            <a:endParaRPr kumimoji="1" lang="en-US" altLang="zh-CN" sz="4800" dirty="0">
              <a:solidFill>
                <a:srgbClr val="B45D23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  <a:buFont typeface="+mj-lt"/>
              <a:buAutoNum type="arabicPeriod"/>
            </a:pPr>
            <a:r>
              <a:rPr kumimoji="1" lang="zh-CN" altLang="en-US" sz="4800" dirty="0">
                <a:solidFill>
                  <a:srgbClr val="B45D23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冬季防寒窍门</a:t>
            </a:r>
          </a:p>
        </p:txBody>
      </p:sp>
      <p:grpSp>
        <p:nvGrpSpPr>
          <p:cNvPr id="34" name="组合 3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D27F544-975E-4FF2-AF09-8BD4F4ACA8B1}"/>
              </a:ext>
            </a:extLst>
          </p:cNvPr>
          <p:cNvGrpSpPr/>
          <p:nvPr/>
        </p:nvGrpSpPr>
        <p:grpSpPr>
          <a:xfrm>
            <a:off x="2849637" y="1881714"/>
            <a:ext cx="2613991" cy="2194976"/>
            <a:chOff x="1685773" y="2447286"/>
            <a:chExt cx="2096730" cy="1944990"/>
          </a:xfrm>
        </p:grpSpPr>
        <p:sp>
          <p:nvSpPr>
            <p:cNvPr id="30" name="文本框 2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54559F0-6F92-4E8D-8EFC-4C9E7A594A6B}"/>
                </a:ext>
              </a:extLst>
            </p:cNvPr>
            <p:cNvSpPr txBox="1"/>
            <p:nvPr/>
          </p:nvSpPr>
          <p:spPr>
            <a:xfrm>
              <a:off x="1698209" y="2453284"/>
              <a:ext cx="2084294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6000">
                  <a:ln w="127000">
                    <a:solidFill>
                      <a:srgbClr val="B45D23"/>
                    </a:solidFill>
                  </a:ln>
                  <a:solidFill>
                    <a:srgbClr val="B45D23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+mn-lt"/>
                </a:rPr>
                <a:t>目</a:t>
              </a:r>
              <a:endParaRPr kumimoji="1" lang="en-US" altLang="zh-CN" sz="6000">
                <a:ln w="127000">
                  <a:solidFill>
                    <a:srgbClr val="B45D23"/>
                  </a:solidFill>
                </a:ln>
                <a:solidFill>
                  <a:srgbClr val="B45D23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endParaRPr>
            </a:p>
            <a:p>
              <a:pPr algn="ctr"/>
              <a:r>
                <a:rPr kumimoji="1" lang="zh-CN" altLang="en-US" sz="6000">
                  <a:ln w="127000">
                    <a:solidFill>
                      <a:srgbClr val="B45D23"/>
                    </a:solidFill>
                  </a:ln>
                  <a:solidFill>
                    <a:srgbClr val="B45D23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+mn-lt"/>
                </a:rPr>
                <a:t>录</a:t>
              </a:r>
            </a:p>
          </p:txBody>
        </p:sp>
        <p:sp>
          <p:nvSpPr>
            <p:cNvPr id="32" name="文本框 3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30B378B-4F07-49E9-83BF-52925ABBF795}"/>
                </a:ext>
              </a:extLst>
            </p:cNvPr>
            <p:cNvSpPr txBox="1"/>
            <p:nvPr/>
          </p:nvSpPr>
          <p:spPr>
            <a:xfrm>
              <a:off x="1685773" y="2447286"/>
              <a:ext cx="2084294" cy="1718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600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+mn-lt"/>
                </a:rPr>
                <a:t>目 </a:t>
              </a:r>
              <a:endParaRPr kumimoji="1" lang="en-US" altLang="zh-CN" sz="60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endParaRPr>
            </a:p>
            <a:p>
              <a:pPr algn="ctr"/>
              <a:r>
                <a:rPr kumimoji="1" lang="zh-CN" altLang="en-US" sz="600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+mn-lt"/>
                </a:rPr>
                <a:t>录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85447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398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FC86D6C-7172-485D-BFFD-44FA5BC0D383}"/>
              </a:ext>
            </a:extLst>
          </p:cNvPr>
          <p:cNvSpPr/>
          <p:nvPr/>
        </p:nvSpPr>
        <p:spPr>
          <a:xfrm>
            <a:off x="3119682" y="2849427"/>
            <a:ext cx="64572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7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雨雪天气特点</a:t>
            </a:r>
            <a:endParaRPr kumimoji="1" lang="en-US" altLang="zh-CN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AF96170-EF13-4630-B616-7459DADDC1B7}"/>
              </a:ext>
            </a:extLst>
          </p:cNvPr>
          <p:cNvSpPr/>
          <p:nvPr/>
        </p:nvSpPr>
        <p:spPr>
          <a:xfrm>
            <a:off x="2990755" y="1920705"/>
            <a:ext cx="64572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4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第一章节</a:t>
            </a:r>
            <a:endParaRPr kumimoji="1" lang="en-US" altLang="zh-CN" sz="4800" b="1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0807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9670A9-3987-4232-9181-2E2B364F3414}"/>
              </a:ext>
            </a:extLst>
          </p:cNvPr>
          <p:cNvSpPr txBox="1"/>
          <p:nvPr/>
        </p:nvSpPr>
        <p:spPr>
          <a:xfrm>
            <a:off x="1324338" y="827589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雨雪天气特点</a:t>
            </a:r>
            <a:endParaRPr kumimoji="1" lang="en-US" altLang="zh-CN" sz="180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DAB0EBA-8AAE-4986-9561-301CCE90D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95" y="1899207"/>
            <a:ext cx="8229600" cy="785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kumimoji="1" lang="zh-CN" altLang="en-US" sz="3600" b="1" dirty="0">
                <a:solidFill>
                  <a:srgbClr val="0070C0"/>
                </a:solidFill>
                <a:cs typeface="+mn-ea"/>
                <a:sym typeface="+mn-lt"/>
              </a:rPr>
              <a:t>防寒保暖知识</a:t>
            </a:r>
          </a:p>
        </p:txBody>
      </p:sp>
      <p:sp>
        <p:nvSpPr>
          <p:cNvPr id="8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5E159E2-EAD6-4E16-856E-873075EC3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695" y="2926505"/>
            <a:ext cx="5767845" cy="3013998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266700" indent="-266700" algn="l" defTabSz="288925" rtl="0" fontAlgn="base">
              <a:lnSpc>
                <a:spcPct val="90000"/>
              </a:lnSpc>
              <a:spcBef>
                <a:spcPts val="9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/>
              <a:buChar char="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288925" rtl="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 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363" indent="-71438" algn="l" defTabSz="288925" rtl="0" fontAlgn="base">
              <a:lnSpc>
                <a:spcPct val="90000"/>
              </a:lnSpc>
              <a:spcBef>
                <a:spcPts val="163"/>
              </a:spcBef>
              <a:spcAft>
                <a:spcPct val="0"/>
              </a:spcAft>
              <a:buFont typeface="Arial"/>
              <a:buChar char="•"/>
              <a:defRPr sz="600" kern="1200">
                <a:solidFill>
                  <a:srgbClr val="7F7F7F"/>
                </a:solidFill>
                <a:latin typeface="+mn-lt"/>
                <a:ea typeface="+mn-ea"/>
                <a:cs typeface="+mn-cs"/>
              </a:defRPr>
            </a:lvl3pPr>
            <a:lvl4pPr marL="504825" indent="-71438" algn="l" defTabSz="288925" rtl="0" fontAlgn="base">
              <a:lnSpc>
                <a:spcPct val="90000"/>
              </a:lnSpc>
              <a:spcBef>
                <a:spcPts val="163"/>
              </a:spcBef>
              <a:spcAft>
                <a:spcPct val="0"/>
              </a:spcAft>
              <a:buFont typeface="Arial"/>
              <a:buChar char="•"/>
              <a:defRPr sz="500" kern="1200">
                <a:solidFill>
                  <a:srgbClr val="7F7F7F"/>
                </a:solidFill>
                <a:latin typeface="+mn-lt"/>
                <a:ea typeface="+mn-ea"/>
                <a:cs typeface="+mn-cs"/>
              </a:defRPr>
            </a:lvl4pPr>
            <a:lvl5pPr marL="650875" indent="-71438" algn="l" defTabSz="288925" rtl="0" fontAlgn="base">
              <a:lnSpc>
                <a:spcPct val="90000"/>
              </a:lnSpc>
              <a:spcBef>
                <a:spcPts val="163"/>
              </a:spcBef>
              <a:spcAft>
                <a:spcPct val="0"/>
              </a:spcAft>
              <a:buFont typeface="Arial"/>
              <a:buChar char="•"/>
              <a:defRPr sz="500" kern="1200">
                <a:solidFill>
                  <a:srgbClr val="7F7F7F"/>
                </a:solidFill>
                <a:latin typeface="+mn-lt"/>
                <a:ea typeface="+mn-ea"/>
                <a:cs typeface="+mn-cs"/>
              </a:defRPr>
            </a:lvl5pPr>
            <a:lvl6pPr marL="795635" indent="-72331" algn="l" defTabSz="289322" rtl="0" eaLnBrk="1" latinLnBrk="0" hangingPunct="1">
              <a:lnSpc>
                <a:spcPct val="90000"/>
              </a:lnSpc>
              <a:spcBef>
                <a:spcPts val="158"/>
              </a:spcBef>
              <a:buFont typeface="Arial" panose="020B0604020202020204" pitchFamily="34" charset="0"/>
              <a:buChar char="•"/>
              <a:defRPr sz="5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40297" indent="-72331" algn="l" defTabSz="289322" rtl="0" eaLnBrk="1" latinLnBrk="0" hangingPunct="1">
              <a:lnSpc>
                <a:spcPct val="90000"/>
              </a:lnSpc>
              <a:spcBef>
                <a:spcPts val="158"/>
              </a:spcBef>
              <a:buFont typeface="Arial" panose="020B0604020202020204" pitchFamily="34" charset="0"/>
              <a:buChar char="•"/>
              <a:defRPr sz="5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4958" indent="-72331" algn="l" defTabSz="289322" rtl="0" eaLnBrk="1" latinLnBrk="0" hangingPunct="1">
              <a:lnSpc>
                <a:spcPct val="90000"/>
              </a:lnSpc>
              <a:spcBef>
                <a:spcPts val="158"/>
              </a:spcBef>
              <a:buFont typeface="Arial" panose="020B0604020202020204" pitchFamily="34" charset="0"/>
              <a:buChar char="•"/>
              <a:defRPr sz="5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9618" indent="-72331" algn="l" defTabSz="289322" rtl="0" eaLnBrk="1" latinLnBrk="0" hangingPunct="1">
              <a:lnSpc>
                <a:spcPct val="90000"/>
              </a:lnSpc>
              <a:spcBef>
                <a:spcPts val="158"/>
              </a:spcBef>
              <a:buFont typeface="Arial" panose="020B0604020202020204" pitchFamily="34" charset="0"/>
              <a:buChar char="•"/>
              <a:defRPr sz="5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0070C0"/>
              </a:buClr>
              <a:buSzPct val="90000"/>
              <a:buFont typeface="Wingdings" panose="05000000000000000000" pitchFamily="2" charset="2"/>
              <a:buChar char="n"/>
            </a:pPr>
            <a:r>
              <a:rPr kumimoji="1" lang="zh-CN" altLang="en-US" sz="1800" dirty="0">
                <a:solidFill>
                  <a:schemeClr val="tx1"/>
                </a:solidFill>
                <a:latin typeface="+mn-ea"/>
                <a:cs typeface="+mn-ea"/>
                <a:sym typeface="+mn-lt"/>
              </a:rPr>
              <a:t>冬季来临了，不少小伙伴们可能感觉今年的冬天格外的冷，网上也也有不少人说今年是冷冬，</a:t>
            </a:r>
            <a:endParaRPr kumimoji="1" lang="en-US" altLang="zh-CN" sz="1800" dirty="0">
              <a:solidFill>
                <a:schemeClr val="tx1"/>
              </a:solidFill>
              <a:latin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  <a:buClr>
                <a:srgbClr val="0070C0"/>
              </a:buClr>
              <a:buSzPct val="90000"/>
              <a:buFont typeface="Wingdings" panose="05000000000000000000" pitchFamily="2" charset="2"/>
              <a:buChar char="n"/>
            </a:pPr>
            <a:r>
              <a:rPr kumimoji="1" lang="zh-CN" altLang="en-US" sz="1800" dirty="0">
                <a:solidFill>
                  <a:schemeClr val="tx1"/>
                </a:solidFill>
                <a:latin typeface="+mn-ea"/>
                <a:cs typeface="+mn-ea"/>
                <a:sym typeface="+mn-lt"/>
              </a:rPr>
              <a:t>那么，不管是不是冷冬，我们冬天都要注意保暖，那么，这个冬季，我们应该如何注意保暖呢？这里小编来教教大家一些小知识。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8D9B834-8FE8-487A-9C11-69F27B2BC4E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792" b="-1"/>
          <a:stretch>
            <a:fillRect/>
          </a:stretch>
        </p:blipFill>
        <p:spPr>
          <a:xfrm>
            <a:off x="6882258" y="1336431"/>
            <a:ext cx="4224074" cy="436818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78941" y="827589"/>
            <a:ext cx="123713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8960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9670A9-3987-4232-9181-2E2B364F3414}"/>
              </a:ext>
            </a:extLst>
          </p:cNvPr>
          <p:cNvSpPr txBox="1"/>
          <p:nvPr/>
        </p:nvSpPr>
        <p:spPr>
          <a:xfrm>
            <a:off x="1324338" y="827589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雨雪天气特点</a:t>
            </a:r>
            <a:endParaRPr kumimoji="1" lang="en-US" altLang="zh-CN" sz="180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15" name="图片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D7D3FCD-630C-47DE-815E-E3FE22523FE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28900" y="239956"/>
            <a:ext cx="9239250" cy="6386442"/>
          </a:xfrm>
          <a:prstGeom prst="rect">
            <a:avLst/>
          </a:prstGeom>
        </p:spPr>
      </p:pic>
      <p:grpSp>
        <p:nvGrpSpPr>
          <p:cNvPr id="21" name="组合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2550EA4-5432-4883-83AE-46260A744166}"/>
              </a:ext>
            </a:extLst>
          </p:cNvPr>
          <p:cNvGrpSpPr/>
          <p:nvPr/>
        </p:nvGrpSpPr>
        <p:grpSpPr>
          <a:xfrm>
            <a:off x="3855141" y="1196456"/>
            <a:ext cx="5707959" cy="1853461"/>
            <a:chOff x="4294208" y="1811434"/>
            <a:chExt cx="7037208" cy="1853461"/>
          </a:xfrm>
        </p:grpSpPr>
        <p:sp>
          <p:nvSpPr>
            <p:cNvPr id="22" name="文本框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DE6DA6A-F1F4-426B-A846-59ED3E66B3CC}"/>
                </a:ext>
              </a:extLst>
            </p:cNvPr>
            <p:cNvSpPr txBox="1"/>
            <p:nvPr/>
          </p:nvSpPr>
          <p:spPr>
            <a:xfrm>
              <a:off x="4294208" y="2323822"/>
              <a:ext cx="7037208" cy="1341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kumimoji="1" lang="zh-CN" altLang="en-US" sz="1600" dirty="0">
                  <a:cs typeface="+mn-ea"/>
                  <a:sym typeface="+mn-lt"/>
                </a:rPr>
                <a:t>冬季要泡脚，冬季的时候，我们的脚部保暖措施一定要做到位，因为寒气很容易通过我们的脚部进入到我们体内，而这个时候，我们可以采用泡脚的方式给脚部进行保暖，同时，除了用泡脚之外，我们还可以用一些暖贴放在鞋垫上给脚部保暖。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AF1D259-E0ED-41FA-BE2C-DBF566469C89}"/>
                </a:ext>
              </a:extLst>
            </p:cNvPr>
            <p:cNvSpPr txBox="1"/>
            <p:nvPr/>
          </p:nvSpPr>
          <p:spPr>
            <a:xfrm>
              <a:off x="8367223" y="1811434"/>
              <a:ext cx="26981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zh-CN" altLang="en-US" sz="2800" b="1" dirty="0">
                  <a:solidFill>
                    <a:srgbClr val="0070C0"/>
                  </a:solidFill>
                  <a:cs typeface="+mn-ea"/>
                  <a:sym typeface="+mn-lt"/>
                </a:rPr>
                <a:t>脚部保暖很重要</a:t>
              </a: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0D88BA9-C21F-47E3-89A9-7B451187C325}"/>
              </a:ext>
            </a:extLst>
          </p:cNvPr>
          <p:cNvGrpSpPr/>
          <p:nvPr/>
        </p:nvGrpSpPr>
        <p:grpSpPr>
          <a:xfrm>
            <a:off x="3855142" y="3067050"/>
            <a:ext cx="6393758" cy="1864293"/>
            <a:chOff x="3755984" y="3798647"/>
            <a:chExt cx="5492188" cy="1864293"/>
          </a:xfrm>
        </p:grpSpPr>
        <p:sp>
          <p:nvSpPr>
            <p:cNvPr id="25" name="文本框 2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9F816DC-99AE-44D5-A5C8-E61091911CFB}"/>
                </a:ext>
              </a:extLst>
            </p:cNvPr>
            <p:cNvSpPr txBox="1"/>
            <p:nvPr/>
          </p:nvSpPr>
          <p:spPr>
            <a:xfrm>
              <a:off x="3755984" y="4321867"/>
              <a:ext cx="5492188" cy="1341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kumimoji="1" lang="zh-CN" altLang="en-US" sz="1600" dirty="0">
                  <a:cs typeface="+mn-ea"/>
                  <a:sym typeface="+mn-lt"/>
                </a:rPr>
                <a:t>冬季来临了，不少小伙伴们可能感觉今年的冬天格外的冷，网上也也有不少人说今年是冷冬，那么，不管是不是冷冬，我们冬天都要注意保暖，那么，这个冬季，我们应该如何注意保暖呢？这里小编来教教大家一些小知识。</a:t>
              </a:r>
            </a:p>
          </p:txBody>
        </p:sp>
        <p:sp>
          <p:nvSpPr>
            <p:cNvPr id="26" name="文本框 2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7E098F7-3D3D-4599-9510-9EB2DF4B26F1}"/>
                </a:ext>
              </a:extLst>
            </p:cNvPr>
            <p:cNvSpPr txBox="1"/>
            <p:nvPr/>
          </p:nvSpPr>
          <p:spPr>
            <a:xfrm>
              <a:off x="3755984" y="3798647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800" b="1" dirty="0">
                  <a:solidFill>
                    <a:srgbClr val="0070C0"/>
                  </a:solidFill>
                  <a:cs typeface="+mn-ea"/>
                  <a:sym typeface="+mn-lt"/>
                </a:rPr>
                <a:t>防寒保暖知识</a:t>
              </a:r>
            </a:p>
          </p:txBody>
        </p:sp>
      </p:grpSp>
      <p:pic>
        <p:nvPicPr>
          <p:cNvPr id="19" name="图片 1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ED47466-9CE0-4679-85DB-DDC518336C9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4133" y="2656280"/>
            <a:ext cx="3970117" cy="397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9466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9670A9-3987-4232-9181-2E2B364F3414}"/>
              </a:ext>
            </a:extLst>
          </p:cNvPr>
          <p:cNvSpPr txBox="1"/>
          <p:nvPr/>
        </p:nvSpPr>
        <p:spPr>
          <a:xfrm>
            <a:off x="1324338" y="827589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雨雪天气特点</a:t>
            </a:r>
            <a:endParaRPr kumimoji="1" lang="en-US" altLang="zh-CN" sz="180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grpSp>
        <p:nvGrpSpPr>
          <p:cNvPr id="7" name="组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B120122-828B-4906-A90A-B464FC83381C}"/>
              </a:ext>
            </a:extLst>
          </p:cNvPr>
          <p:cNvGrpSpPr/>
          <p:nvPr/>
        </p:nvGrpSpPr>
        <p:grpSpPr>
          <a:xfrm>
            <a:off x="2715229" y="1230680"/>
            <a:ext cx="8826056" cy="5078363"/>
            <a:chOff x="-1459437" y="1095237"/>
            <a:chExt cx="11768075" cy="5493474"/>
          </a:xfrm>
          <a:solidFill>
            <a:srgbClr val="B45D23"/>
          </a:solidFill>
        </p:grpSpPr>
        <p:sp>
          <p:nvSpPr>
            <p:cNvPr id="8" name="圆角矩形 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D532FD-15C2-42AE-B36C-E9E228651A99}"/>
                </a:ext>
              </a:extLst>
            </p:cNvPr>
            <p:cNvSpPr/>
            <p:nvPr/>
          </p:nvSpPr>
          <p:spPr>
            <a:xfrm>
              <a:off x="-1459437" y="1095237"/>
              <a:ext cx="11768075" cy="5493474"/>
            </a:xfrm>
            <a:prstGeom prst="roundRect">
              <a:avLst>
                <a:gd name="adj" fmla="val 5727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350"/>
            </a:p>
          </p:txBody>
        </p:sp>
        <p:sp>
          <p:nvSpPr>
            <p:cNvPr id="9" name="圆角矩形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641C98-B46B-4D02-9248-1FF65575EEEF}"/>
                </a:ext>
              </a:extLst>
            </p:cNvPr>
            <p:cNvSpPr/>
            <p:nvPr/>
          </p:nvSpPr>
          <p:spPr>
            <a:xfrm>
              <a:off x="-1335976" y="1209878"/>
              <a:ext cx="11497520" cy="5228584"/>
            </a:xfrm>
            <a:prstGeom prst="roundRect">
              <a:avLst>
                <a:gd name="adj" fmla="val 6986"/>
              </a:avLst>
            </a:prstGeom>
            <a:solidFill>
              <a:srgbClr val="D9DE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350"/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7C640FB-207F-4B29-A737-B6FFA06A168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5644">
            <a:off x="-1232757" y="2566325"/>
            <a:ext cx="5223027" cy="4104746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566F7D1-D742-472F-BC9D-7C851A4FE647}"/>
              </a:ext>
            </a:extLst>
          </p:cNvPr>
          <p:cNvSpPr txBox="1"/>
          <p:nvPr/>
        </p:nvSpPr>
        <p:spPr>
          <a:xfrm>
            <a:off x="2926858" y="2064908"/>
            <a:ext cx="8066413" cy="1704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kumimoji="1" lang="zh-CN" altLang="en-US" dirty="0">
                <a:cs typeface="+mn-ea"/>
                <a:sym typeface="+mn-lt"/>
              </a:rPr>
              <a:t>吃钙铁食物，钙元素与铁元素有益于我们体温的升高，为什么这么说呢？其实我们仔细想想就知道了，在冬季的时候，我们如果想让体热提高，血液循环就得加快，而血液的关联因素就是铁元素，血液缺铁，容易导致人出现怕冷，贫血等现象。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10B25A-F75F-45DB-B271-3A3833309E45}"/>
              </a:ext>
            </a:extLst>
          </p:cNvPr>
          <p:cNvSpPr txBox="1"/>
          <p:nvPr/>
        </p:nvSpPr>
        <p:spPr>
          <a:xfrm>
            <a:off x="8024347" y="1435710"/>
            <a:ext cx="3057247" cy="523220"/>
          </a:xfrm>
          <a:prstGeom prst="rect">
            <a:avLst/>
          </a:prstGeom>
          <a:solidFill>
            <a:srgbClr val="B45D2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zh-CN" altLang="en-US" sz="2800" b="1" dirty="0">
                <a:solidFill>
                  <a:schemeClr val="bg1"/>
                </a:solidFill>
                <a:cs typeface="+mn-ea"/>
                <a:sym typeface="+mn-lt"/>
              </a:rPr>
              <a:t>多吃热量高的食物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3D31A2E-DAC1-448C-AFAD-B889D7CECF51}"/>
              </a:ext>
            </a:extLst>
          </p:cNvPr>
          <p:cNvSpPr txBox="1"/>
          <p:nvPr/>
        </p:nvSpPr>
        <p:spPr>
          <a:xfrm>
            <a:off x="4771137" y="3855830"/>
            <a:ext cx="6222133" cy="1525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kumimoji="1" lang="zh-CN" altLang="en-US" sz="1600" dirty="0">
                <a:cs typeface="+mn-ea"/>
                <a:sym typeface="+mn-lt"/>
              </a:rPr>
              <a:t>房间要透气，不少人感觉冬季天气比较冷，就很不开窗户，整天把自己闷在一个封闭的屋子里，其实这种做法是不行的，因为不流通空气的环境会导致我们身体出现这样或那样的问题，严重的可能导致我们呼吸困难，肺功能出现病变。</a:t>
            </a:r>
          </a:p>
        </p:txBody>
      </p:sp>
    </p:spTree>
    <p:extLst>
      <p:ext uri="{BB962C8B-B14F-4D97-AF65-F5344CB8AC3E}">
        <p14:creationId xmlns:p14="http://schemas.microsoft.com/office/powerpoint/2010/main" val="29397487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96C4D56-E9F7-45E3-B83A-B017F3F8EE7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18100" y="1387627"/>
            <a:ext cx="3110506" cy="4639372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9670A9-3987-4232-9181-2E2B364F3414}"/>
              </a:ext>
            </a:extLst>
          </p:cNvPr>
          <p:cNvSpPr txBox="1"/>
          <p:nvPr/>
        </p:nvSpPr>
        <p:spPr>
          <a:xfrm>
            <a:off x="1324338" y="827589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雨雪天气特点</a:t>
            </a:r>
            <a:endParaRPr kumimoji="1" lang="en-US" altLang="zh-CN" sz="180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D052449-3BF4-49BA-BD2E-455BA69557F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037191" y="401290"/>
            <a:ext cx="9173859" cy="6079809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0C07155-0CAE-4C6B-9B1E-C99CCC0E398E}"/>
              </a:ext>
            </a:extLst>
          </p:cNvPr>
          <p:cNvSpPr txBox="1"/>
          <p:nvPr/>
        </p:nvSpPr>
        <p:spPr>
          <a:xfrm>
            <a:off x="3876256" y="2074488"/>
            <a:ext cx="6867944" cy="1712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cs typeface="+mn-ea"/>
                <a:sym typeface="+mn-lt"/>
              </a:rPr>
              <a:t>别憋尿睡觉，冬季很冷了，有些人在晚上睡觉的时候，明明已经有尿意，但是自己却因为冷的原因不想起床小便，这样的做法就会导致后期出现尿失禁，严重的也有可能导致前列腺出现感染，这就导致我们的健康会大打折扣。</a:t>
            </a:r>
            <a:endParaRPr kumimoji="1"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9444FA8-EAE1-4388-877C-93E8B96A7D1C}"/>
              </a:ext>
            </a:extLst>
          </p:cNvPr>
          <p:cNvSpPr txBox="1"/>
          <p:nvPr/>
        </p:nvSpPr>
        <p:spPr>
          <a:xfrm>
            <a:off x="3838156" y="1268083"/>
            <a:ext cx="3159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n"/>
            </a:pPr>
            <a:r>
              <a:rPr kumimoji="1" lang="zh-CN" altLang="en-US" sz="2800" b="1" dirty="0">
                <a:solidFill>
                  <a:srgbClr val="003D98"/>
                </a:solidFill>
                <a:cs typeface="+mn-ea"/>
                <a:sym typeface="+mn-lt"/>
              </a:rPr>
              <a:t>睡前尽量少喝水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102B12-2D8C-4A21-9D77-BFBD8088FED8}"/>
              </a:ext>
            </a:extLst>
          </p:cNvPr>
          <p:cNvSpPr txBox="1"/>
          <p:nvPr/>
        </p:nvSpPr>
        <p:spPr>
          <a:xfrm>
            <a:off x="3876256" y="3822158"/>
            <a:ext cx="6734594" cy="1532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cs typeface="+mn-ea"/>
                <a:sym typeface="+mn-lt"/>
              </a:rPr>
              <a:t>晨练别太早，现在跟随生活水平的急速提高，不少中老年人喜欢在早上做一下晨练，但是，即便说运动让人长寿，我们也得分清四季气温再去运动，冬季气温本身就比较低，在早上的时候气温非常低，很容易导致感冒，这去做晨练，真的合适吗？</a:t>
            </a:r>
            <a:endParaRPr kumimoji="1" lang="zh-CN" altLang="en-US" sz="16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65087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FC86D6C-7172-485D-BFFD-44FA5BC0D383}"/>
              </a:ext>
            </a:extLst>
          </p:cNvPr>
          <p:cNvSpPr/>
          <p:nvPr/>
        </p:nvSpPr>
        <p:spPr>
          <a:xfrm>
            <a:off x="3119682" y="2849427"/>
            <a:ext cx="6457239" cy="1328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zh-CN" altLang="en-US" sz="72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行人步行安全</a:t>
            </a:r>
            <a:endParaRPr kumimoji="1" lang="en-US" altLang="zh-CN" sz="7200" b="1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AF96170-EF13-4630-B616-7459DADDC1B7}"/>
              </a:ext>
            </a:extLst>
          </p:cNvPr>
          <p:cNvSpPr/>
          <p:nvPr/>
        </p:nvSpPr>
        <p:spPr>
          <a:xfrm>
            <a:off x="2990755" y="1920705"/>
            <a:ext cx="64572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4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第二章节</a:t>
            </a:r>
            <a:endParaRPr kumimoji="1" lang="en-US" altLang="zh-CN" sz="4800" b="1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10763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9670A9-3987-4232-9181-2E2B364F3414}"/>
              </a:ext>
            </a:extLst>
          </p:cNvPr>
          <p:cNvSpPr txBox="1"/>
          <p:nvPr/>
        </p:nvSpPr>
        <p:spPr>
          <a:xfrm>
            <a:off x="1324338" y="827589"/>
            <a:ext cx="6094070" cy="401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800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行人步行安全</a:t>
            </a:r>
            <a:endParaRPr kumimoji="1" lang="en-US" altLang="zh-CN" sz="1800" b="1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679DD4F-F4ED-4056-AB00-31339A89E27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0550" y="-971550"/>
            <a:ext cx="9625181" cy="9035586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B5807FC-1096-48F2-B040-8424D363ADAA}"/>
              </a:ext>
            </a:extLst>
          </p:cNvPr>
          <p:cNvSpPr/>
          <p:nvPr/>
        </p:nvSpPr>
        <p:spPr>
          <a:xfrm>
            <a:off x="2471569" y="3123682"/>
            <a:ext cx="5081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>
                <a:cs typeface="+mn-ea"/>
                <a:sym typeface="+mn-lt"/>
              </a:rPr>
              <a:t>冬季饮食宜多样，要将谷、果、肉、蔬合理搭配，同时应适当食用高钙食品。更能有效增强身体的御寒能力。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DF01631-8747-4E7B-AC00-0822D81F061A}"/>
              </a:ext>
            </a:extLst>
          </p:cNvPr>
          <p:cNvSpPr/>
          <p:nvPr/>
        </p:nvSpPr>
        <p:spPr>
          <a:xfrm>
            <a:off x="4710449" y="2309716"/>
            <a:ext cx="496838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9322" fontAlgn="auto">
              <a:lnSpc>
                <a:spcPct val="150000"/>
              </a:lnSpc>
              <a:spcAft>
                <a:spcPct val="0"/>
              </a:spcAft>
              <a:defRPr/>
            </a:pPr>
            <a:r>
              <a:rPr lang="zh-CN" altLang="en-US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行人步行安全</a:t>
            </a:r>
            <a:endParaRPr lang="en-US" altLang="zh-CN" sz="2400" b="1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D047D31-9F82-4270-9383-2F3D4A8E903F}"/>
              </a:ext>
            </a:extLst>
          </p:cNvPr>
          <p:cNvSpPr txBox="1"/>
          <p:nvPr/>
        </p:nvSpPr>
        <p:spPr>
          <a:xfrm>
            <a:off x="2471569" y="4047012"/>
            <a:ext cx="6144577" cy="189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sz="1600">
                <a:cs typeface="+mn-ea"/>
                <a:sym typeface="+mn-lt"/>
              </a:rPr>
              <a:t>不要因为天气冷，睡觉的时候不脱衣服，这样会阻碍血液循环。如果觉得冷，可以适当在脚下加一条毛毯。外出时，换上厚实的鞋袜，同时做好头部保暖，</a:t>
            </a:r>
            <a:endParaRPr kumimoji="1" lang="en-US" altLang="zh-CN" sz="1600">
              <a:cs typeface="+mn-ea"/>
              <a:sym typeface="+mn-lt"/>
            </a:endParaRPr>
          </a:p>
          <a:p>
            <a:pPr algn="ctr">
              <a:lnSpc>
                <a:spcPct val="150000"/>
              </a:lnSpc>
            </a:pPr>
            <a:r>
              <a:rPr kumimoji="1" lang="zh-CN" altLang="en-US" sz="1600">
                <a:cs typeface="+mn-ea"/>
                <a:sym typeface="+mn-lt"/>
              </a:rPr>
              <a:t>老年人头部暴露在外容易受寒冷刺激，</a:t>
            </a:r>
            <a:endParaRPr kumimoji="1" lang="en-US" altLang="zh-CN" sz="1600">
              <a:cs typeface="+mn-ea"/>
              <a:sym typeface="+mn-lt"/>
            </a:endParaRPr>
          </a:p>
          <a:p>
            <a:pPr algn="ctr">
              <a:lnSpc>
                <a:spcPct val="150000"/>
              </a:lnSpc>
            </a:pPr>
            <a:r>
              <a:rPr kumimoji="1" lang="zh-CN" altLang="en-US" sz="1600">
                <a:cs typeface="+mn-ea"/>
                <a:sym typeface="+mn-lt"/>
              </a:rPr>
              <a:t>引发血管收缩，增加病发几率，要注意防护。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2E463A-EBF5-4FDE-B33C-158464CB3DC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8616146" y="2880497"/>
            <a:ext cx="3021089" cy="390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7314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1550</Words>
  <Application>Microsoft Office PowerPoint</Application>
  <PresentationFormat>宽屏</PresentationFormat>
  <Paragraphs>116</Paragraphs>
  <Slides>20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3" baseType="lpstr">
      <vt:lpstr>Meiryo</vt:lpstr>
      <vt:lpstr>等线</vt:lpstr>
      <vt:lpstr>等线 Light</vt:lpstr>
      <vt:lpstr>汉呈谭发社行书</vt:lpstr>
      <vt:lpstr>黑体</vt:lpstr>
      <vt:lpstr>宋体</vt:lpstr>
      <vt:lpstr>微软雅黑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2022-10-13T22:33:04Z</cp:lastPrinted>
  <dcterms:created xsi:type="dcterms:W3CDTF">2022-10-13T22:33:04Z</dcterms:created>
  <dcterms:modified xsi:type="dcterms:W3CDTF">2023-03-28T08:40:14Z</dcterms:modified>
</cp:coreProperties>
</file>